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  <p:sldId id="265" r:id="rId15"/>
    <p:sldId id="283" r:id="rId16"/>
    <p:sldId id="284" r:id="rId17"/>
    <p:sldId id="270" r:id="rId18"/>
    <p:sldId id="271" r:id="rId19"/>
    <p:sldId id="272" r:id="rId20"/>
    <p:sldId id="269" r:id="rId21"/>
    <p:sldId id="273" r:id="rId22"/>
    <p:sldId id="274" r:id="rId23"/>
    <p:sldId id="275" r:id="rId24"/>
    <p:sldId id="280" r:id="rId25"/>
    <p:sldId id="277" r:id="rId26"/>
    <p:sldId id="278" r:id="rId27"/>
    <p:sldId id="281" r:id="rId28"/>
    <p:sldId id="276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3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Ignacio Contreras Raggio" userId="6531f2f4-b890-4eb8-9bd8-f5af647c2528" providerId="ADAL" clId="{C6A4544B-1729-4D91-ADBA-C1E58B55DE83}"/>
    <pc:docChg chg="undo custSel modSld">
      <pc:chgData name="Jose Ignacio Contreras Raggio" userId="6531f2f4-b890-4eb8-9bd8-f5af647c2528" providerId="ADAL" clId="{C6A4544B-1729-4D91-ADBA-C1E58B55DE83}" dt="2022-07-14T15:24:16.177" v="1" actId="1076"/>
      <pc:docMkLst>
        <pc:docMk/>
      </pc:docMkLst>
      <pc:sldChg chg="modSp mod">
        <pc:chgData name="Jose Ignacio Contreras Raggio" userId="6531f2f4-b890-4eb8-9bd8-f5af647c2528" providerId="ADAL" clId="{C6A4544B-1729-4D91-ADBA-C1E58B55DE83}" dt="2022-07-14T15:24:16.177" v="1" actId="1076"/>
        <pc:sldMkLst>
          <pc:docMk/>
          <pc:sldMk cId="3836202053" sldId="273"/>
        </pc:sldMkLst>
      </pc:sldChg>
    </pc:docChg>
  </pc:docChgLst>
  <pc:docChgLst>
    <pc:chgData name="Jose Ignacio Contreras Raggio" userId="6531f2f4-b890-4eb8-9bd8-f5af647c2528" providerId="ADAL" clId="{AFE8E99B-7648-4A52-A9E3-6817DE855E8E}"/>
    <pc:docChg chg="modSld">
      <pc:chgData name="Jose Ignacio Contreras Raggio" userId="6531f2f4-b890-4eb8-9bd8-f5af647c2528" providerId="ADAL" clId="{AFE8E99B-7648-4A52-A9E3-6817DE855E8E}" dt="2025-08-20T14:12:33.890" v="20" actId="20577"/>
      <pc:docMkLst>
        <pc:docMk/>
      </pc:docMkLst>
      <pc:sldChg chg="modSp mod">
        <pc:chgData name="Jose Ignacio Contreras Raggio" userId="6531f2f4-b890-4eb8-9bd8-f5af647c2528" providerId="ADAL" clId="{AFE8E99B-7648-4A52-A9E3-6817DE855E8E}" dt="2025-08-20T14:12:33.890" v="20" actId="20577"/>
        <pc:sldMkLst>
          <pc:docMk/>
          <pc:sldMk cId="4217356419" sldId="256"/>
        </pc:sldMkLst>
        <pc:spChg chg="mod">
          <ac:chgData name="Jose Ignacio Contreras Raggio" userId="6531f2f4-b890-4eb8-9bd8-f5af647c2528" providerId="ADAL" clId="{AFE8E99B-7648-4A52-A9E3-6817DE855E8E}" dt="2025-08-20T14:12:33.890" v="20" actId="20577"/>
          <ac:spMkLst>
            <pc:docMk/>
            <pc:sldMk cId="4217356419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3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8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2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0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2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5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7FF8-ECCA-40D9-A859-91134A77901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A5326-12B3-4755-809C-9CF6A6D6E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6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analysis code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Miguel Pardo &amp; José Contreras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56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B. </a:t>
            </a:r>
            <a:r>
              <a:rPr lang="es-ES" dirty="0" err="1"/>
              <a:t>Histogram</a:t>
            </a:r>
            <a:r>
              <a:rPr lang="es-ES" dirty="0"/>
              <a:t> </a:t>
            </a:r>
            <a:r>
              <a:rPr lang="es-ES" dirty="0" err="1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and </a:t>
            </a:r>
            <a:r>
              <a:rPr lang="es-ES" sz="2400" dirty="0" err="1"/>
              <a:t>mask</a:t>
            </a:r>
            <a:r>
              <a:rPr lang="es-ES" sz="2400" dirty="0"/>
              <a:t> </a:t>
            </a:r>
            <a:r>
              <a:rPr lang="es-ES" sz="2400" dirty="0" err="1"/>
              <a:t>images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Otsu’s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Calculate</a:t>
            </a:r>
            <a:r>
              <a:rPr lang="es-ES" sz="3200" b="1" dirty="0"/>
              <a:t>, </a:t>
            </a:r>
            <a:r>
              <a:rPr lang="es-ES" sz="3200" b="1" dirty="0" err="1"/>
              <a:t>smooth</a:t>
            </a:r>
            <a:r>
              <a:rPr lang="es-ES" sz="3200" b="1" dirty="0"/>
              <a:t> and </a:t>
            </a:r>
            <a:r>
              <a:rPr lang="es-ES" sz="3200" b="1" dirty="0" err="1">
                <a:solidFill>
                  <a:srgbClr val="0070C0"/>
                </a:solidFill>
              </a:rPr>
              <a:t>remove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floor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/>
              <a:t>on</a:t>
            </a:r>
            <a:r>
              <a:rPr lang="es-ES" sz="3200" b="1" dirty="0"/>
              <a:t> new </a:t>
            </a:r>
            <a:r>
              <a:rPr lang="es-ES" sz="3200" b="1" dirty="0" err="1"/>
              <a:t>histogram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Differentiate</a:t>
            </a:r>
            <a:r>
              <a:rPr lang="es-ES" sz="2400" dirty="0"/>
              <a:t> </a:t>
            </a:r>
            <a:r>
              <a:rPr lang="es-ES" sz="2400" dirty="0" err="1"/>
              <a:t>resulting</a:t>
            </a:r>
            <a:r>
              <a:rPr lang="es-ES" sz="2400" dirty="0"/>
              <a:t> </a:t>
            </a:r>
            <a:r>
              <a:rPr lang="es-ES" sz="2400" dirty="0" err="1"/>
              <a:t>histogram</a:t>
            </a:r>
            <a:r>
              <a:rPr lang="es-ES" sz="2400" dirty="0"/>
              <a:t> and clip to positive </a:t>
            </a:r>
            <a:r>
              <a:rPr lang="es-ES" sz="2400" dirty="0" err="1"/>
              <a:t>values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Select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rising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edge</a:t>
            </a:r>
            <a:r>
              <a:rPr lang="es-ES" sz="2400" dirty="0">
                <a:solidFill>
                  <a:srgbClr val="0070C0"/>
                </a:solidFill>
              </a:rPr>
              <a:t> of final </a:t>
            </a:r>
            <a:r>
              <a:rPr lang="es-ES" sz="2400" dirty="0" err="1">
                <a:solidFill>
                  <a:srgbClr val="0070C0"/>
                </a:solidFill>
              </a:rPr>
              <a:t>histogram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75" y="365125"/>
            <a:ext cx="4192849" cy="29904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75" y="3695700"/>
            <a:ext cx="4192849" cy="29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B. </a:t>
            </a:r>
            <a:r>
              <a:rPr lang="es-ES" dirty="0" err="1"/>
              <a:t>Histogram</a:t>
            </a:r>
            <a:r>
              <a:rPr lang="es-ES" dirty="0"/>
              <a:t> </a:t>
            </a:r>
            <a:r>
              <a:rPr lang="es-ES" dirty="0" err="1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and </a:t>
            </a:r>
            <a:r>
              <a:rPr lang="es-ES" sz="2400" dirty="0" err="1"/>
              <a:t>mask</a:t>
            </a:r>
            <a:r>
              <a:rPr lang="es-ES" sz="2400" dirty="0"/>
              <a:t> </a:t>
            </a:r>
            <a:r>
              <a:rPr lang="es-ES" sz="2400" dirty="0" err="1"/>
              <a:t>images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Otsu’s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, </a:t>
            </a:r>
            <a:r>
              <a:rPr lang="es-ES" sz="2400" dirty="0" err="1"/>
              <a:t>smooth</a:t>
            </a:r>
            <a:r>
              <a:rPr lang="es-ES" sz="2400" dirty="0"/>
              <a:t> and </a:t>
            </a:r>
            <a:r>
              <a:rPr lang="es-ES" sz="2400" dirty="0" err="1">
                <a:solidFill>
                  <a:srgbClr val="0070C0"/>
                </a:solidFill>
              </a:rPr>
              <a:t>remove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floor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/>
              <a:t>on</a:t>
            </a:r>
            <a:r>
              <a:rPr lang="es-ES" sz="2400" dirty="0"/>
              <a:t> new </a:t>
            </a:r>
            <a:r>
              <a:rPr lang="es-ES" sz="2400" dirty="0" err="1"/>
              <a:t>histogram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Differentiate</a:t>
            </a:r>
            <a:r>
              <a:rPr lang="es-ES" sz="3200" b="1" dirty="0"/>
              <a:t> </a:t>
            </a:r>
            <a:r>
              <a:rPr lang="es-ES" sz="3200" b="1" dirty="0" err="1"/>
              <a:t>resulting</a:t>
            </a:r>
            <a:r>
              <a:rPr lang="es-ES" sz="3200" b="1" dirty="0"/>
              <a:t> </a:t>
            </a:r>
            <a:r>
              <a:rPr lang="es-ES" sz="3200" b="1" dirty="0" err="1"/>
              <a:t>histogram</a:t>
            </a:r>
            <a:r>
              <a:rPr lang="es-ES" sz="3200" b="1" dirty="0"/>
              <a:t> and clip to positive </a:t>
            </a:r>
            <a:r>
              <a:rPr lang="es-ES" sz="3200" b="1" dirty="0" err="1"/>
              <a:t>values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Select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rising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edge</a:t>
            </a:r>
            <a:r>
              <a:rPr lang="es-ES" sz="2400" dirty="0">
                <a:solidFill>
                  <a:srgbClr val="0070C0"/>
                </a:solidFill>
              </a:rPr>
              <a:t> of final </a:t>
            </a:r>
            <a:r>
              <a:rPr lang="es-ES" sz="2400" dirty="0" err="1">
                <a:solidFill>
                  <a:srgbClr val="0070C0"/>
                </a:solidFill>
              </a:rPr>
              <a:t>histogram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951" y="365125"/>
            <a:ext cx="4192849" cy="2990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80" y="3670299"/>
            <a:ext cx="4192320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5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B. </a:t>
            </a:r>
            <a:r>
              <a:rPr lang="es-ES" dirty="0" err="1"/>
              <a:t>Histogram</a:t>
            </a:r>
            <a:r>
              <a:rPr lang="es-ES" dirty="0"/>
              <a:t> </a:t>
            </a:r>
            <a:r>
              <a:rPr lang="es-ES" dirty="0" err="1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and </a:t>
            </a:r>
            <a:r>
              <a:rPr lang="es-ES" sz="2400" dirty="0" err="1"/>
              <a:t>mask</a:t>
            </a:r>
            <a:r>
              <a:rPr lang="es-ES" sz="2400" dirty="0"/>
              <a:t> </a:t>
            </a:r>
            <a:r>
              <a:rPr lang="es-ES" sz="2400" dirty="0" err="1"/>
              <a:t>images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Otsu’s</a:t>
            </a:r>
            <a:r>
              <a:rPr lang="es-ES" sz="2400" dirty="0"/>
              <a:t> </a:t>
            </a:r>
            <a:r>
              <a:rPr lang="es-ES" sz="2400" dirty="0" err="1"/>
              <a:t>algorithm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, </a:t>
            </a:r>
            <a:r>
              <a:rPr lang="es-ES" sz="2400" dirty="0" err="1"/>
              <a:t>smooth</a:t>
            </a:r>
            <a:r>
              <a:rPr lang="es-ES" sz="2400" dirty="0"/>
              <a:t> and </a:t>
            </a:r>
            <a:r>
              <a:rPr lang="es-ES" sz="2400" dirty="0" err="1">
                <a:solidFill>
                  <a:srgbClr val="0070C0"/>
                </a:solidFill>
              </a:rPr>
              <a:t>remove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floor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/>
              <a:t>on</a:t>
            </a:r>
            <a:r>
              <a:rPr lang="es-ES" sz="2400" dirty="0"/>
              <a:t> new </a:t>
            </a:r>
            <a:r>
              <a:rPr lang="es-ES" sz="2400" dirty="0" err="1"/>
              <a:t>histogram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Differentiate</a:t>
            </a:r>
            <a:r>
              <a:rPr lang="es-ES" sz="2400" dirty="0"/>
              <a:t> </a:t>
            </a:r>
            <a:r>
              <a:rPr lang="es-ES" sz="2400" dirty="0" err="1"/>
              <a:t>resulting</a:t>
            </a:r>
            <a:r>
              <a:rPr lang="es-ES" sz="2400" dirty="0"/>
              <a:t> </a:t>
            </a:r>
            <a:r>
              <a:rPr lang="es-ES" sz="2400" dirty="0" err="1"/>
              <a:t>histogram</a:t>
            </a:r>
            <a:r>
              <a:rPr lang="es-ES" sz="2400" dirty="0"/>
              <a:t> and clip to positive </a:t>
            </a:r>
            <a:r>
              <a:rPr lang="es-ES" sz="2400" dirty="0" err="1"/>
              <a:t>values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>
                <a:solidFill>
                  <a:srgbClr val="0070C0"/>
                </a:solidFill>
              </a:rPr>
              <a:t>Select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rising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edge</a:t>
            </a:r>
            <a:r>
              <a:rPr lang="es-ES" sz="3200" b="1" dirty="0">
                <a:solidFill>
                  <a:srgbClr val="0070C0"/>
                </a:solidFill>
              </a:rPr>
              <a:t> of final </a:t>
            </a:r>
            <a:r>
              <a:rPr lang="es-ES" sz="3200" b="1" dirty="0" err="1">
                <a:solidFill>
                  <a:srgbClr val="0070C0"/>
                </a:solidFill>
              </a:rPr>
              <a:t>histogram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80" y="365125"/>
            <a:ext cx="4192320" cy="2879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80" y="3511529"/>
            <a:ext cx="4192320" cy="299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9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</a:t>
            </a:r>
            <a:r>
              <a:rPr lang="es-ES" dirty="0" err="1"/>
              <a:t>Binarization</a:t>
            </a:r>
            <a:r>
              <a:rPr lang="es-ES" dirty="0"/>
              <a:t> and ROI-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Apply</a:t>
            </a:r>
            <a:r>
              <a:rPr lang="es-ES" sz="3200" b="1" dirty="0"/>
              <a:t> </a:t>
            </a:r>
            <a:r>
              <a:rPr lang="es-ES" sz="3200" b="1" dirty="0" err="1"/>
              <a:t>calculated</a:t>
            </a:r>
            <a:r>
              <a:rPr lang="es-ES" sz="3200" b="1" dirty="0"/>
              <a:t> </a:t>
            </a:r>
            <a:r>
              <a:rPr lang="es-ES" sz="3200" b="1" dirty="0" err="1"/>
              <a:t>threshold</a:t>
            </a:r>
            <a:r>
              <a:rPr lang="es-ES" sz="3200" b="1" dirty="0"/>
              <a:t> and </a:t>
            </a:r>
            <a:r>
              <a:rPr lang="es-ES" sz="3200" b="1" dirty="0" err="1"/>
              <a:t>invert</a:t>
            </a:r>
            <a:r>
              <a:rPr lang="es-ES" sz="3200" b="1" dirty="0"/>
              <a:t> </a:t>
            </a:r>
            <a:r>
              <a:rPr lang="es-ES" sz="3200" b="1" dirty="0" err="1"/>
              <a:t>image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Create</a:t>
            </a:r>
            <a:r>
              <a:rPr lang="es-ES" sz="2400" dirty="0"/>
              <a:t> </a:t>
            </a:r>
            <a:r>
              <a:rPr lang="es-ES" sz="2400" dirty="0" err="1"/>
              <a:t>containing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edge</a:t>
            </a:r>
            <a:r>
              <a:rPr lang="es-ES" sz="2400" dirty="0"/>
              <a:t> </a:t>
            </a:r>
            <a:r>
              <a:rPr lang="es-ES" sz="2400" dirty="0" err="1"/>
              <a:t>pores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Process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binarizated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images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25625"/>
            <a:ext cx="4364042" cy="4351338"/>
          </a:xfrm>
        </p:spPr>
      </p:pic>
    </p:spTree>
    <p:extLst>
      <p:ext uri="{BB962C8B-B14F-4D97-AF65-F5344CB8AC3E}">
        <p14:creationId xmlns:p14="http://schemas.microsoft.com/office/powerpoint/2010/main" val="246192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</a:t>
            </a:r>
            <a:r>
              <a:rPr lang="es-ES" dirty="0" err="1"/>
              <a:t>Binarization</a:t>
            </a:r>
            <a:r>
              <a:rPr lang="es-ES" dirty="0"/>
              <a:t> and ROI-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calculated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and </a:t>
            </a:r>
            <a:r>
              <a:rPr lang="es-ES" sz="2400" dirty="0" err="1"/>
              <a:t>invert</a:t>
            </a:r>
            <a:r>
              <a:rPr lang="es-ES" sz="2400" dirty="0"/>
              <a:t> </a:t>
            </a:r>
            <a:r>
              <a:rPr lang="es-ES" sz="2400" dirty="0" err="1"/>
              <a:t>image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Create</a:t>
            </a:r>
            <a:r>
              <a:rPr lang="es-ES" sz="3200" b="1" dirty="0"/>
              <a:t> </a:t>
            </a:r>
            <a:r>
              <a:rPr lang="es-ES" sz="3200" b="1" dirty="0" err="1"/>
              <a:t>containing</a:t>
            </a:r>
            <a:r>
              <a:rPr lang="es-ES" sz="3200" b="1" dirty="0"/>
              <a:t> </a:t>
            </a:r>
            <a:r>
              <a:rPr lang="es-ES" sz="3200" b="1" dirty="0" err="1"/>
              <a:t>grid</a:t>
            </a:r>
            <a:r>
              <a:rPr lang="es-ES" sz="3200" b="1" dirty="0"/>
              <a:t> </a:t>
            </a:r>
            <a:r>
              <a:rPr lang="es-ES" sz="3200" b="1" dirty="0" err="1"/>
              <a:t>mask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edge</a:t>
            </a:r>
            <a:r>
              <a:rPr lang="es-ES" sz="2400" dirty="0"/>
              <a:t> </a:t>
            </a:r>
            <a:r>
              <a:rPr lang="es-ES" sz="2400" dirty="0" err="1"/>
              <a:t>pores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Process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binarizated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images</a:t>
            </a:r>
            <a:endParaRPr lang="es-ES" sz="24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25625"/>
            <a:ext cx="4364042" cy="4351338"/>
          </a:xfrm>
        </p:spPr>
      </p:pic>
    </p:spTree>
    <p:extLst>
      <p:ext uri="{BB962C8B-B14F-4D97-AF65-F5344CB8AC3E}">
        <p14:creationId xmlns:p14="http://schemas.microsoft.com/office/powerpoint/2010/main" val="306465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</a:t>
            </a:r>
            <a:r>
              <a:rPr lang="es-ES" dirty="0" err="1"/>
              <a:t>Binarization</a:t>
            </a:r>
            <a:r>
              <a:rPr lang="es-ES" dirty="0"/>
              <a:t> and ROI-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" sz="3200" b="1" dirty="0" err="1"/>
              <a:t>Create</a:t>
            </a:r>
            <a:r>
              <a:rPr lang="es-ES" sz="3200" b="1" dirty="0"/>
              <a:t> </a:t>
            </a:r>
            <a:r>
              <a:rPr lang="es-ES" sz="3200" b="1" dirty="0" err="1"/>
              <a:t>containing</a:t>
            </a:r>
            <a:r>
              <a:rPr lang="es-ES" sz="3200" b="1" dirty="0"/>
              <a:t> </a:t>
            </a:r>
            <a:r>
              <a:rPr lang="es-ES" sz="3200" b="1" dirty="0" err="1"/>
              <a:t>grid</a:t>
            </a:r>
            <a:r>
              <a:rPr lang="es-ES" sz="3200" b="1" dirty="0"/>
              <a:t> </a:t>
            </a:r>
            <a:r>
              <a:rPr lang="es-ES" sz="3200" b="1" dirty="0" err="1"/>
              <a:t>mask</a:t>
            </a: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Creating</a:t>
            </a:r>
            <a:r>
              <a:rPr lang="es-ES" sz="2400" dirty="0"/>
              <a:t>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r>
              <a:rPr lang="es-ES" sz="2400" dirty="0"/>
              <a:t> </a:t>
            </a:r>
            <a:r>
              <a:rPr lang="es-ES" sz="2400" dirty="0" err="1"/>
              <a:t>serves</a:t>
            </a:r>
            <a:r>
              <a:rPr lang="es-ES" sz="2400" dirty="0"/>
              <a:t> a </a:t>
            </a:r>
            <a:r>
              <a:rPr lang="es-ES" sz="2400" dirty="0" err="1"/>
              <a:t>twofold</a:t>
            </a:r>
            <a:r>
              <a:rPr lang="es-ES" sz="2400" dirty="0"/>
              <a:t> </a:t>
            </a:r>
            <a:r>
              <a:rPr lang="es-ES" sz="2400" dirty="0" err="1"/>
              <a:t>purpose</a:t>
            </a:r>
            <a:r>
              <a:rPr lang="es-ES" sz="2400" dirty="0"/>
              <a:t>:</a:t>
            </a:r>
          </a:p>
          <a:p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gives</a:t>
            </a:r>
            <a:r>
              <a:rPr lang="es-ES" sz="1800" dirty="0"/>
              <a:t> </a:t>
            </a:r>
            <a:r>
              <a:rPr lang="es-ES" sz="1800" dirty="0" err="1"/>
              <a:t>out</a:t>
            </a:r>
            <a:r>
              <a:rPr lang="es-ES" sz="1800" dirty="0"/>
              <a:t> a </a:t>
            </a:r>
            <a:r>
              <a:rPr lang="es-ES" sz="1800" dirty="0" err="1"/>
              <a:t>container</a:t>
            </a:r>
            <a:r>
              <a:rPr lang="es-ES" sz="1800" dirty="0"/>
              <a:t> </a:t>
            </a:r>
            <a:r>
              <a:rPr lang="es-ES" sz="1800" dirty="0" err="1"/>
              <a:t>contour</a:t>
            </a:r>
            <a:r>
              <a:rPr lang="es-ES" sz="1800" dirty="0"/>
              <a:t> </a:t>
            </a:r>
            <a:r>
              <a:rPr lang="es-ES" sz="1800" dirty="0" err="1"/>
              <a:t>that</a:t>
            </a:r>
            <a:r>
              <a:rPr lang="es-ES" sz="1800" dirty="0"/>
              <a:t> </a:t>
            </a:r>
            <a:r>
              <a:rPr lang="es-ES" sz="1800" dirty="0" err="1"/>
              <a:t>will</a:t>
            </a:r>
            <a:r>
              <a:rPr lang="es-ES" sz="1800" dirty="0"/>
              <a:t> be </a:t>
            </a:r>
            <a:r>
              <a:rPr lang="es-ES" sz="1800" dirty="0" err="1"/>
              <a:t>analyzed</a:t>
            </a:r>
            <a:r>
              <a:rPr lang="es-ES" sz="1800" dirty="0"/>
              <a:t> in </a:t>
            </a:r>
            <a:r>
              <a:rPr lang="es-ES" sz="1800" dirty="0" err="1"/>
              <a:t>an</a:t>
            </a:r>
            <a:r>
              <a:rPr lang="es-ES" sz="1800" dirty="0"/>
              <a:t> </a:t>
            </a:r>
            <a:r>
              <a:rPr lang="es-ES" sz="1800" dirty="0" err="1"/>
              <a:t>orderly</a:t>
            </a:r>
            <a:r>
              <a:rPr lang="es-ES" sz="1800" dirty="0"/>
              <a:t> </a:t>
            </a:r>
            <a:r>
              <a:rPr lang="es-ES" sz="1800" dirty="0" err="1"/>
              <a:t>fashion</a:t>
            </a:r>
            <a:endParaRPr lang="es-ES" sz="1800" dirty="0"/>
          </a:p>
          <a:p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less</a:t>
            </a:r>
            <a:r>
              <a:rPr lang="es-ES" sz="1800" dirty="0"/>
              <a:t> </a:t>
            </a:r>
            <a:r>
              <a:rPr lang="es-ES" sz="1800" dirty="0" err="1"/>
              <a:t>sensitive</a:t>
            </a:r>
            <a:r>
              <a:rPr lang="es-ES" sz="1800" dirty="0"/>
              <a:t> to </a:t>
            </a:r>
            <a:r>
              <a:rPr lang="es-ES" sz="1800" dirty="0" err="1"/>
              <a:t>defects</a:t>
            </a:r>
            <a:r>
              <a:rPr lang="es-ES" sz="1800" dirty="0"/>
              <a:t> </a:t>
            </a:r>
            <a:r>
              <a:rPr lang="es-ES" sz="1800" dirty="0" err="1"/>
              <a:t>on</a:t>
            </a:r>
            <a:r>
              <a:rPr lang="es-ES" sz="1800" dirty="0"/>
              <a:t> </a:t>
            </a:r>
            <a:r>
              <a:rPr lang="es-ES" sz="1800" dirty="0" err="1"/>
              <a:t>printing</a:t>
            </a:r>
            <a:r>
              <a:rPr lang="es-ES" sz="1800" dirty="0"/>
              <a:t>, so </a:t>
            </a:r>
            <a:r>
              <a:rPr lang="es-ES" sz="1800" dirty="0" err="1"/>
              <a:t>it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posible to </a:t>
            </a:r>
            <a:r>
              <a:rPr lang="es-ES" sz="1800" dirty="0" err="1"/>
              <a:t>count</a:t>
            </a:r>
            <a:r>
              <a:rPr lang="es-ES" sz="1800" dirty="0"/>
              <a:t> </a:t>
            </a:r>
            <a:r>
              <a:rPr lang="es-ES" sz="1800" dirty="0" err="1"/>
              <a:t>how</a:t>
            </a:r>
            <a:r>
              <a:rPr lang="es-ES" sz="1800" dirty="0"/>
              <a:t> </a:t>
            </a:r>
            <a:r>
              <a:rPr lang="es-ES" sz="1800" dirty="0" err="1"/>
              <a:t>many</a:t>
            </a:r>
            <a:r>
              <a:rPr lang="es-ES" sz="1800" dirty="0"/>
              <a:t> </a:t>
            </a:r>
            <a:r>
              <a:rPr lang="es-ES" sz="1800" dirty="0" err="1"/>
              <a:t>pores</a:t>
            </a:r>
            <a:r>
              <a:rPr lang="es-ES" sz="1800" dirty="0"/>
              <a:t> </a:t>
            </a:r>
            <a:r>
              <a:rPr lang="es-ES" sz="1800" i="1" dirty="0" err="1"/>
              <a:t>should</a:t>
            </a:r>
            <a:r>
              <a:rPr lang="es-ES" sz="1800" dirty="0"/>
              <a:t> be </a:t>
            </a:r>
            <a:r>
              <a:rPr lang="es-ES" sz="1800" dirty="0" err="1"/>
              <a:t>on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image</a:t>
            </a:r>
            <a:endParaRPr lang="es-E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25625"/>
            <a:ext cx="4364042" cy="4351338"/>
          </a:xfrm>
        </p:spPr>
      </p:pic>
    </p:spTree>
    <p:extLst>
      <p:ext uri="{BB962C8B-B14F-4D97-AF65-F5344CB8AC3E}">
        <p14:creationId xmlns:p14="http://schemas.microsoft.com/office/powerpoint/2010/main" val="375060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</a:t>
            </a:r>
            <a:r>
              <a:rPr lang="es-ES" dirty="0" err="1"/>
              <a:t>Binarization</a:t>
            </a:r>
            <a:r>
              <a:rPr lang="es-ES" dirty="0"/>
              <a:t> and ROI-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S" sz="3200" b="1" dirty="0" err="1"/>
              <a:t>Create</a:t>
            </a:r>
            <a:r>
              <a:rPr lang="es-ES" sz="3200" b="1" dirty="0"/>
              <a:t> </a:t>
            </a:r>
            <a:r>
              <a:rPr lang="es-ES" sz="3200" b="1" dirty="0" err="1"/>
              <a:t>containing</a:t>
            </a:r>
            <a:r>
              <a:rPr lang="es-ES" sz="3200" b="1" dirty="0"/>
              <a:t> </a:t>
            </a:r>
            <a:r>
              <a:rPr lang="es-ES" sz="3200" b="1" dirty="0" err="1"/>
              <a:t>grid</a:t>
            </a:r>
            <a:r>
              <a:rPr lang="es-ES" sz="3200" b="1" dirty="0"/>
              <a:t> </a:t>
            </a:r>
            <a:r>
              <a:rPr lang="es-ES" sz="3200" b="1" dirty="0" err="1"/>
              <a:t>mask</a:t>
            </a: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Process</a:t>
            </a:r>
            <a:r>
              <a:rPr lang="es-ES" sz="2400" dirty="0"/>
              <a:t>:</a:t>
            </a:r>
          </a:p>
          <a:p>
            <a:r>
              <a:rPr lang="es-ES" sz="2400" dirty="0"/>
              <a:t>Sum </a:t>
            </a:r>
            <a:r>
              <a:rPr lang="es-ES" sz="2400" dirty="0" err="1"/>
              <a:t>all</a:t>
            </a:r>
            <a:r>
              <a:rPr lang="es-ES" sz="2400" dirty="0"/>
              <a:t> of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pixels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</a:t>
            </a:r>
            <a:r>
              <a:rPr lang="es-ES" sz="2400" dirty="0" err="1"/>
              <a:t>image</a:t>
            </a:r>
            <a:r>
              <a:rPr lang="es-ES" sz="2400" dirty="0"/>
              <a:t> </a:t>
            </a:r>
            <a:r>
              <a:rPr lang="es-ES" sz="2400" dirty="0" err="1"/>
              <a:t>vertically</a:t>
            </a:r>
            <a:r>
              <a:rPr lang="es-ES" sz="2400" dirty="0"/>
              <a:t> and </a:t>
            </a:r>
            <a:r>
              <a:rPr lang="es-ES" sz="2400" dirty="0" err="1"/>
              <a:t>horizontally</a:t>
            </a:r>
            <a:endParaRPr lang="es-ES" sz="2400" dirty="0"/>
          </a:p>
          <a:p>
            <a:r>
              <a:rPr lang="es-ES" sz="2400" dirty="0" err="1"/>
              <a:t>Select</a:t>
            </a:r>
            <a:r>
              <a:rPr lang="es-ES" sz="2400" dirty="0"/>
              <a:t> a </a:t>
            </a:r>
            <a:r>
              <a:rPr lang="es-ES" sz="2400" dirty="0" err="1"/>
              <a:t>threshold</a:t>
            </a:r>
            <a:r>
              <a:rPr lang="es-ES" sz="2400" dirty="0"/>
              <a:t> to </a:t>
            </a:r>
            <a:r>
              <a:rPr lang="es-ES" sz="2400" dirty="0" err="1"/>
              <a:t>remove</a:t>
            </a:r>
            <a:r>
              <a:rPr lang="es-ES" sz="2400" dirty="0"/>
              <a:t> </a:t>
            </a:r>
            <a:r>
              <a:rPr lang="es-ES" sz="2400" dirty="0" err="1"/>
              <a:t>noise</a:t>
            </a:r>
            <a:endParaRPr lang="es-ES" sz="2400" dirty="0"/>
          </a:p>
          <a:p>
            <a:r>
              <a:rPr lang="es-ES" sz="2400" dirty="0" err="1"/>
              <a:t>Scale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result</a:t>
            </a:r>
            <a:r>
              <a:rPr lang="es-ES" sz="2400" dirty="0"/>
              <a:t> back to </a:t>
            </a:r>
            <a:r>
              <a:rPr lang="es-ES" sz="2400" dirty="0" err="1"/>
              <a:t>the</a:t>
            </a:r>
            <a:r>
              <a:rPr lang="es-ES" sz="2400" dirty="0"/>
              <a:t> original </a:t>
            </a:r>
            <a:r>
              <a:rPr lang="es-ES" sz="2400" dirty="0" err="1"/>
              <a:t>dimesions</a:t>
            </a:r>
            <a:endParaRPr lang="es-ES" sz="2400" dirty="0"/>
          </a:p>
          <a:p>
            <a:r>
              <a:rPr lang="es-ES" sz="2400" dirty="0" err="1"/>
              <a:t>Multiply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horizontal and vertical </a:t>
            </a:r>
            <a:r>
              <a:rPr lang="es-ES" sz="2400" dirty="0" err="1"/>
              <a:t>results</a:t>
            </a:r>
            <a:r>
              <a:rPr lang="es-ES" sz="2400" dirty="0"/>
              <a:t> </a:t>
            </a:r>
            <a:r>
              <a:rPr lang="es-ES" sz="2400" dirty="0" err="1"/>
              <a:t>together</a:t>
            </a:r>
            <a:endParaRPr lang="es-ES" sz="1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8" y="1825624"/>
            <a:ext cx="2667296" cy="265953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20" y="3155389"/>
            <a:ext cx="2701589" cy="27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28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</a:t>
            </a:r>
            <a:r>
              <a:rPr lang="es-ES" dirty="0" err="1"/>
              <a:t>Binarization</a:t>
            </a:r>
            <a:r>
              <a:rPr lang="es-ES" dirty="0"/>
              <a:t> and ROI-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calculated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and </a:t>
            </a:r>
            <a:r>
              <a:rPr lang="es-ES" sz="2400" dirty="0" err="1"/>
              <a:t>invert</a:t>
            </a:r>
            <a:r>
              <a:rPr lang="es-ES" sz="2400" dirty="0"/>
              <a:t> </a:t>
            </a:r>
            <a:r>
              <a:rPr lang="es-ES" sz="2400" dirty="0" err="1"/>
              <a:t>image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Create</a:t>
            </a:r>
            <a:r>
              <a:rPr lang="es-ES" sz="3200" b="1" dirty="0"/>
              <a:t> </a:t>
            </a:r>
            <a:r>
              <a:rPr lang="es-ES" sz="3200" b="1" dirty="0" err="1"/>
              <a:t>containing</a:t>
            </a:r>
            <a:r>
              <a:rPr lang="es-ES" sz="3200" b="1" dirty="0"/>
              <a:t> </a:t>
            </a:r>
            <a:r>
              <a:rPr lang="es-ES" sz="3200" b="1" dirty="0" err="1"/>
              <a:t>grid</a:t>
            </a:r>
            <a:r>
              <a:rPr lang="es-ES" sz="3200" b="1" dirty="0"/>
              <a:t> </a:t>
            </a:r>
            <a:r>
              <a:rPr lang="es-ES" sz="3200" b="1" dirty="0" err="1"/>
              <a:t>mask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edge</a:t>
            </a:r>
            <a:r>
              <a:rPr lang="es-ES" sz="2400" dirty="0"/>
              <a:t> </a:t>
            </a:r>
            <a:r>
              <a:rPr lang="es-ES" sz="2400" dirty="0" err="1"/>
              <a:t>pores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Process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binarizated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images</a:t>
            </a:r>
            <a:endParaRPr lang="es-E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grid</a:t>
            </a:r>
            <a:r>
              <a:rPr lang="es-ES" sz="1800" dirty="0"/>
              <a:t> has </a:t>
            </a:r>
            <a:r>
              <a:rPr lang="es-ES" sz="1800" dirty="0" err="1"/>
              <a:t>been</a:t>
            </a:r>
            <a:r>
              <a:rPr lang="es-ES" sz="1800" dirty="0"/>
              <a:t> </a:t>
            </a:r>
            <a:r>
              <a:rPr lang="es-ES" sz="1800" dirty="0" err="1"/>
              <a:t>deliberately</a:t>
            </a:r>
            <a:r>
              <a:rPr lang="es-ES" sz="1800" dirty="0"/>
              <a:t> </a:t>
            </a:r>
            <a:r>
              <a:rPr lang="es-ES" sz="1800" dirty="0" err="1"/>
              <a:t>made</a:t>
            </a:r>
            <a:r>
              <a:rPr lang="es-ES" sz="1800" dirty="0"/>
              <a:t> </a:t>
            </a:r>
            <a:r>
              <a:rPr lang="es-ES" sz="1800" dirty="0" err="1"/>
              <a:t>larger</a:t>
            </a:r>
            <a:r>
              <a:rPr lang="es-ES" sz="1800" dirty="0"/>
              <a:t> </a:t>
            </a:r>
            <a:r>
              <a:rPr lang="es-ES" sz="1800" dirty="0" err="1"/>
              <a:t>than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actual </a:t>
            </a:r>
            <a:r>
              <a:rPr lang="es-ES" sz="1800" dirty="0" err="1"/>
              <a:t>pores</a:t>
            </a:r>
            <a:r>
              <a:rPr lang="es-ES" sz="1800" dirty="0"/>
              <a:t>, so </a:t>
            </a:r>
            <a:r>
              <a:rPr lang="es-ES" sz="1800" dirty="0" err="1"/>
              <a:t>we</a:t>
            </a:r>
            <a:r>
              <a:rPr lang="es-ES" sz="1800" dirty="0"/>
              <a:t> </a:t>
            </a:r>
            <a:r>
              <a:rPr lang="es-ES" sz="1800" dirty="0" err="1"/>
              <a:t>don’t</a:t>
            </a:r>
            <a:r>
              <a:rPr lang="es-ES" sz="1800" dirty="0"/>
              <a:t> lose </a:t>
            </a:r>
            <a:r>
              <a:rPr lang="es-ES" sz="1800" dirty="0" err="1"/>
              <a:t>edge</a:t>
            </a:r>
            <a:r>
              <a:rPr lang="es-ES" sz="1800" dirty="0"/>
              <a:t> </a:t>
            </a:r>
            <a:r>
              <a:rPr lang="es-ES" sz="1800" dirty="0" err="1"/>
              <a:t>information</a:t>
            </a:r>
            <a:r>
              <a:rPr lang="es-ES" sz="1800" dirty="0"/>
              <a:t>.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25625"/>
            <a:ext cx="4364042" cy="4351337"/>
          </a:xfrm>
        </p:spPr>
      </p:pic>
    </p:spTree>
    <p:extLst>
      <p:ext uri="{BB962C8B-B14F-4D97-AF65-F5344CB8AC3E}">
        <p14:creationId xmlns:p14="http://schemas.microsoft.com/office/powerpoint/2010/main" val="102280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</a:t>
            </a:r>
            <a:r>
              <a:rPr lang="es-ES" dirty="0" err="1"/>
              <a:t>Binarization</a:t>
            </a:r>
            <a:r>
              <a:rPr lang="es-ES" dirty="0"/>
              <a:t> and ROI-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calculated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and </a:t>
            </a:r>
            <a:r>
              <a:rPr lang="es-ES" sz="2400" dirty="0" err="1"/>
              <a:t>invert</a:t>
            </a:r>
            <a:r>
              <a:rPr lang="es-ES" sz="2400" dirty="0"/>
              <a:t> </a:t>
            </a:r>
            <a:r>
              <a:rPr lang="es-ES" sz="2400" dirty="0" err="1"/>
              <a:t>image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Create</a:t>
            </a:r>
            <a:r>
              <a:rPr lang="es-ES" sz="2400" dirty="0"/>
              <a:t> </a:t>
            </a:r>
            <a:r>
              <a:rPr lang="es-ES" sz="2400" dirty="0" err="1"/>
              <a:t>containing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dirty="0" err="1"/>
              <a:t>Check</a:t>
            </a:r>
            <a:r>
              <a:rPr lang="es-ES" sz="3200" dirty="0"/>
              <a:t> </a:t>
            </a:r>
            <a:r>
              <a:rPr lang="es-ES" sz="3200" dirty="0" err="1"/>
              <a:t>for</a:t>
            </a:r>
            <a:r>
              <a:rPr lang="es-ES" sz="3200" dirty="0"/>
              <a:t> </a:t>
            </a:r>
            <a:r>
              <a:rPr lang="es-ES" sz="3200" dirty="0" err="1"/>
              <a:t>edge</a:t>
            </a:r>
            <a:r>
              <a:rPr lang="es-ES" sz="3200" dirty="0"/>
              <a:t> </a:t>
            </a:r>
            <a:r>
              <a:rPr lang="es-ES" sz="3200" dirty="0" err="1"/>
              <a:t>pores</a:t>
            </a:r>
            <a:endParaRPr lang="es-ES" sz="32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Process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binarizated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images</a:t>
            </a:r>
            <a:endParaRPr lang="es-E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1800" dirty="0" err="1"/>
              <a:t>If</a:t>
            </a:r>
            <a:r>
              <a:rPr lang="es-ES" sz="1800" dirty="0"/>
              <a:t> a </a:t>
            </a:r>
            <a:r>
              <a:rPr lang="es-ES" sz="1800" dirty="0" err="1"/>
              <a:t>pore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touching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edge</a:t>
            </a:r>
            <a:r>
              <a:rPr lang="es-ES" sz="1800" dirty="0"/>
              <a:t> of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grid</a:t>
            </a:r>
            <a:r>
              <a:rPr lang="es-ES" sz="1800" dirty="0"/>
              <a:t> </a:t>
            </a:r>
            <a:r>
              <a:rPr lang="es-ES" sz="1800" dirty="0" err="1"/>
              <a:t>mask</a:t>
            </a:r>
            <a:r>
              <a:rPr lang="es-ES" sz="1800" dirty="0"/>
              <a:t>, a new ROI </a:t>
            </a:r>
            <a:r>
              <a:rPr lang="es-ES" sz="1800" dirty="0" err="1"/>
              <a:t>will</a:t>
            </a:r>
            <a:r>
              <a:rPr lang="es-ES" sz="1800" dirty="0"/>
              <a:t> be </a:t>
            </a:r>
            <a:r>
              <a:rPr lang="es-ES" sz="1800" dirty="0" err="1"/>
              <a:t>recalculated</a:t>
            </a:r>
            <a:r>
              <a:rPr lang="es-ES" sz="1800" dirty="0"/>
              <a:t> </a:t>
            </a:r>
            <a:r>
              <a:rPr lang="es-ES" sz="1800" dirty="0" err="1"/>
              <a:t>automatically</a:t>
            </a:r>
            <a:r>
              <a:rPr lang="es-ES" sz="1800" dirty="0"/>
              <a:t>.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after</a:t>
            </a:r>
            <a:r>
              <a:rPr lang="es-ES" sz="1800" dirty="0"/>
              <a:t>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step</a:t>
            </a:r>
            <a:r>
              <a:rPr lang="es-ES" sz="1800" dirty="0"/>
              <a:t> </a:t>
            </a:r>
            <a:r>
              <a:rPr lang="es-ES" sz="1800" dirty="0" err="1"/>
              <a:t>there</a:t>
            </a:r>
            <a:r>
              <a:rPr lang="es-ES" sz="1800" dirty="0"/>
              <a:t> are </a:t>
            </a:r>
            <a:r>
              <a:rPr lang="es-ES" sz="1800" dirty="0" err="1"/>
              <a:t>still</a:t>
            </a:r>
            <a:r>
              <a:rPr lang="es-ES" sz="1800" dirty="0"/>
              <a:t> </a:t>
            </a:r>
            <a:r>
              <a:rPr lang="es-ES" sz="1800" dirty="0" err="1"/>
              <a:t>any</a:t>
            </a:r>
            <a:r>
              <a:rPr lang="es-ES" sz="1800" dirty="0"/>
              <a:t> </a:t>
            </a:r>
            <a:r>
              <a:rPr lang="es-ES" sz="1800" dirty="0" err="1"/>
              <a:t>edge</a:t>
            </a:r>
            <a:r>
              <a:rPr lang="es-ES" sz="1800" dirty="0"/>
              <a:t> </a:t>
            </a:r>
            <a:r>
              <a:rPr lang="es-ES" sz="1800" dirty="0" err="1"/>
              <a:t>pores</a:t>
            </a:r>
            <a:r>
              <a:rPr lang="es-ES" sz="1800" dirty="0"/>
              <a:t> </a:t>
            </a:r>
            <a:r>
              <a:rPr lang="es-ES" sz="1800" dirty="0" err="1"/>
              <a:t>remaining</a:t>
            </a:r>
            <a:r>
              <a:rPr lang="es-ES" sz="1800" dirty="0"/>
              <a:t>,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analysis</a:t>
            </a:r>
            <a:r>
              <a:rPr lang="es-ES" sz="1800" dirty="0"/>
              <a:t> </a:t>
            </a:r>
            <a:r>
              <a:rPr lang="es-ES" sz="1800" dirty="0" err="1"/>
              <a:t>will</a:t>
            </a:r>
            <a:r>
              <a:rPr lang="es-ES" sz="1800" dirty="0"/>
              <a:t> be </a:t>
            </a:r>
            <a:r>
              <a:rPr lang="es-ES" sz="1800" dirty="0" err="1"/>
              <a:t>rescheduled</a:t>
            </a:r>
            <a:r>
              <a:rPr lang="es-ES" sz="1800" dirty="0"/>
              <a:t> to run </a:t>
            </a:r>
            <a:r>
              <a:rPr lang="es-ES" sz="1800" dirty="0" err="1"/>
              <a:t>again</a:t>
            </a:r>
            <a:r>
              <a:rPr lang="es-ES" sz="1800" dirty="0"/>
              <a:t> </a:t>
            </a:r>
            <a:r>
              <a:rPr lang="es-ES" sz="1800" dirty="0" err="1"/>
              <a:t>after</a:t>
            </a:r>
            <a:r>
              <a:rPr lang="es-ES" sz="1800" dirty="0"/>
              <a:t> a new manual ROI </a:t>
            </a:r>
            <a:r>
              <a:rPr lang="es-ES" sz="1800" dirty="0" err="1"/>
              <a:t>when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current</a:t>
            </a:r>
            <a:r>
              <a:rPr lang="es-ES" sz="1800" dirty="0"/>
              <a:t> run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finished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4"/>
          <a:stretch/>
        </p:blipFill>
        <p:spPr>
          <a:xfrm>
            <a:off x="6807200" y="1825625"/>
            <a:ext cx="4137820" cy="4351337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6556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C. </a:t>
            </a:r>
            <a:r>
              <a:rPr lang="es-ES" dirty="0" err="1"/>
              <a:t>Binarization</a:t>
            </a:r>
            <a:r>
              <a:rPr lang="es-ES" dirty="0"/>
              <a:t> and ROI-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Apply</a:t>
            </a:r>
            <a:r>
              <a:rPr lang="es-ES" sz="2400" dirty="0"/>
              <a:t> </a:t>
            </a:r>
            <a:r>
              <a:rPr lang="es-ES" sz="2400" dirty="0" err="1"/>
              <a:t>calculated</a:t>
            </a:r>
            <a:r>
              <a:rPr lang="es-ES" sz="2400" dirty="0"/>
              <a:t> </a:t>
            </a:r>
            <a:r>
              <a:rPr lang="es-ES" sz="2400" dirty="0" err="1"/>
              <a:t>threshold</a:t>
            </a:r>
            <a:r>
              <a:rPr lang="es-ES" sz="2400" dirty="0"/>
              <a:t> and </a:t>
            </a:r>
            <a:r>
              <a:rPr lang="es-ES" sz="2400" dirty="0" err="1"/>
              <a:t>invert</a:t>
            </a:r>
            <a:r>
              <a:rPr lang="es-ES" sz="2400" dirty="0"/>
              <a:t> </a:t>
            </a:r>
            <a:r>
              <a:rPr lang="es-ES" sz="2400" dirty="0" err="1"/>
              <a:t>image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Create</a:t>
            </a:r>
            <a:r>
              <a:rPr lang="es-ES" sz="2400" dirty="0"/>
              <a:t> </a:t>
            </a:r>
            <a:r>
              <a:rPr lang="es-ES" sz="2400" dirty="0" err="1"/>
              <a:t>containing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edge</a:t>
            </a:r>
            <a:r>
              <a:rPr lang="es-ES" sz="2400" dirty="0"/>
              <a:t> </a:t>
            </a:r>
            <a:r>
              <a:rPr lang="es-ES" sz="2400" dirty="0" err="1"/>
              <a:t>pores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>
                <a:solidFill>
                  <a:srgbClr val="0070C0"/>
                </a:solidFill>
              </a:rPr>
              <a:t>Process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binarizated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images</a:t>
            </a:r>
            <a:endParaRPr lang="es-ES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sz="3200" b="1" dirty="0"/>
          </a:p>
          <a:p>
            <a:pPr marL="0" indent="0">
              <a:buNone/>
            </a:pP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binarized</a:t>
            </a:r>
            <a:r>
              <a:rPr lang="es-ES" sz="1800" dirty="0"/>
              <a:t> </a:t>
            </a:r>
            <a:r>
              <a:rPr lang="es-ES" sz="1800" dirty="0" err="1"/>
              <a:t>images</a:t>
            </a:r>
            <a:r>
              <a:rPr lang="es-ES" sz="1800" dirty="0"/>
              <a:t> are </a:t>
            </a:r>
            <a:r>
              <a:rPr lang="es-ES" sz="1800" dirty="0" err="1"/>
              <a:t>processed</a:t>
            </a:r>
            <a:r>
              <a:rPr lang="es-ES" sz="1800" dirty="0"/>
              <a:t> </a:t>
            </a:r>
            <a:r>
              <a:rPr lang="es-ES" sz="1800" dirty="0" err="1"/>
              <a:t>morphologically</a:t>
            </a:r>
            <a:r>
              <a:rPr lang="es-ES" sz="1800" dirty="0"/>
              <a:t> to </a:t>
            </a:r>
            <a:r>
              <a:rPr lang="es-ES" sz="1800" dirty="0" err="1"/>
              <a:t>remove</a:t>
            </a:r>
            <a:r>
              <a:rPr lang="es-ES" sz="1800" dirty="0"/>
              <a:t> </a:t>
            </a:r>
            <a:r>
              <a:rPr lang="es-ES" sz="1800" dirty="0" err="1"/>
              <a:t>unwanted</a:t>
            </a:r>
            <a:r>
              <a:rPr lang="es-ES" sz="1800" dirty="0"/>
              <a:t> </a:t>
            </a:r>
            <a:r>
              <a:rPr lang="es-ES" sz="1800" dirty="0" err="1"/>
              <a:t>thin</a:t>
            </a:r>
            <a:r>
              <a:rPr lang="es-ES" sz="1800" dirty="0"/>
              <a:t> </a:t>
            </a:r>
            <a:r>
              <a:rPr lang="es-ES" sz="1800" dirty="0" err="1"/>
              <a:t>inclusions</a:t>
            </a:r>
            <a:r>
              <a:rPr lang="es-ES" sz="1800" dirty="0"/>
              <a:t> and </a:t>
            </a:r>
            <a:r>
              <a:rPr lang="es-ES" sz="1800" dirty="0" err="1"/>
              <a:t>add</a:t>
            </a:r>
            <a:r>
              <a:rPr lang="es-ES" sz="1800" dirty="0"/>
              <a:t> back </a:t>
            </a:r>
            <a:r>
              <a:rPr lang="es-ES" sz="1800" dirty="0" err="1"/>
              <a:t>missing</a:t>
            </a:r>
            <a:r>
              <a:rPr lang="es-ES" sz="1800" dirty="0"/>
              <a:t> </a:t>
            </a:r>
            <a:r>
              <a:rPr lang="es-ES" sz="1800" dirty="0" err="1"/>
              <a:t>parts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25625"/>
            <a:ext cx="4364042" cy="4351337"/>
          </a:xfrm>
        </p:spPr>
      </p:pic>
      <p:sp>
        <p:nvSpPr>
          <p:cNvPr id="6" name="TextBox 5"/>
          <p:cNvSpPr txBox="1"/>
          <p:nvPr/>
        </p:nvSpPr>
        <p:spPr>
          <a:xfrm>
            <a:off x="6580979" y="6176962"/>
            <a:ext cx="436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Red: </a:t>
            </a:r>
            <a:r>
              <a:rPr lang="es-ES" dirty="0" err="1"/>
              <a:t>deleted</a:t>
            </a:r>
            <a:r>
              <a:rPr lang="es-ES" dirty="0"/>
              <a:t> </a:t>
            </a:r>
            <a:r>
              <a:rPr lang="es-ES" dirty="0" err="1"/>
              <a:t>areas</a:t>
            </a:r>
            <a:endParaRPr lang="es-ES" dirty="0"/>
          </a:p>
          <a:p>
            <a:pPr algn="ctr"/>
            <a:r>
              <a:rPr lang="es-ES" dirty="0"/>
              <a:t>Green: </a:t>
            </a:r>
            <a:r>
              <a:rPr lang="es-ES" dirty="0" err="1"/>
              <a:t>added</a:t>
            </a:r>
            <a:r>
              <a:rPr lang="es-ES" dirty="0"/>
              <a:t> </a:t>
            </a:r>
            <a:r>
              <a:rPr lang="es-ES" dirty="0" err="1"/>
              <a:t>areas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5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s-ES" dirty="0" err="1"/>
              <a:t>Multiprocess</a:t>
            </a:r>
            <a:endParaRPr lang="es-ES" dirty="0"/>
          </a:p>
          <a:p>
            <a:pPr lvl="1"/>
            <a:r>
              <a:rPr lang="es-ES" dirty="0"/>
              <a:t>~2-3 minutes </a:t>
            </a:r>
            <a:r>
              <a:rPr lang="es-ES" dirty="0" err="1"/>
              <a:t>instead</a:t>
            </a:r>
            <a:r>
              <a:rPr lang="es-ES" dirty="0"/>
              <a:t> of ~15 minutes</a:t>
            </a:r>
            <a:endParaRPr lang="en-US" dirty="0"/>
          </a:p>
          <a:p>
            <a:r>
              <a:rPr lang="es-ES" dirty="0"/>
              <a:t>Modular</a:t>
            </a:r>
          </a:p>
          <a:p>
            <a:endParaRPr lang="es-E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716" y="313698"/>
            <a:ext cx="2791326" cy="6306061"/>
          </a:xfrm>
        </p:spPr>
      </p:pic>
    </p:spTree>
    <p:extLst>
      <p:ext uri="{BB962C8B-B14F-4D97-AF65-F5344CB8AC3E}">
        <p14:creationId xmlns:p14="http://schemas.microsoft.com/office/powerpoint/2010/main" val="3131136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D. </a:t>
            </a:r>
            <a:r>
              <a:rPr lang="es-ES" dirty="0" err="1"/>
              <a:t>Contour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and error-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Find</a:t>
            </a:r>
            <a:r>
              <a:rPr lang="es-ES" sz="3200" b="1" dirty="0"/>
              <a:t> </a:t>
            </a:r>
            <a:r>
              <a:rPr lang="es-ES" sz="3200" b="1" dirty="0" err="1"/>
              <a:t>contours</a:t>
            </a:r>
            <a:r>
              <a:rPr lang="es-ES" sz="3200" b="1" dirty="0"/>
              <a:t> of </a:t>
            </a:r>
            <a:r>
              <a:rPr lang="es-ES" sz="3200" b="1" dirty="0" err="1"/>
              <a:t>each</a:t>
            </a:r>
            <a:r>
              <a:rPr lang="es-ES" sz="3200" b="1" dirty="0"/>
              <a:t> </a:t>
            </a:r>
            <a:r>
              <a:rPr lang="es-ES" sz="3200" b="1" dirty="0" err="1"/>
              <a:t>pore</a:t>
            </a:r>
            <a:r>
              <a:rPr lang="es-ES" sz="3200" b="1" dirty="0"/>
              <a:t> </a:t>
            </a:r>
            <a:r>
              <a:rPr lang="es-ES" sz="3200" b="1" dirty="0" err="1"/>
              <a:t>on</a:t>
            </a:r>
            <a:r>
              <a:rPr lang="es-ES" sz="3200" b="1" dirty="0"/>
              <a:t> </a:t>
            </a:r>
            <a:r>
              <a:rPr lang="es-ES" sz="3200" b="1" dirty="0" err="1"/>
              <a:t>the</a:t>
            </a:r>
            <a:r>
              <a:rPr lang="es-ES" sz="3200" b="1" dirty="0"/>
              <a:t> </a:t>
            </a:r>
            <a:r>
              <a:rPr lang="es-ES" sz="3200" b="1" dirty="0" err="1"/>
              <a:t>grid</a:t>
            </a:r>
            <a:r>
              <a:rPr lang="es-ES" sz="3200" b="1" dirty="0"/>
              <a:t> </a:t>
            </a:r>
            <a:r>
              <a:rPr lang="es-ES" sz="3200" b="1" dirty="0" err="1"/>
              <a:t>mask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square</a:t>
            </a:r>
            <a:r>
              <a:rPr lang="es-ES" sz="2400" dirty="0"/>
              <a:t> and </a:t>
            </a:r>
            <a:r>
              <a:rPr lang="es-ES" sz="2400" dirty="0" err="1"/>
              <a:t>even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input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r>
              <a:rPr lang="es-ES" sz="2400" dirty="0"/>
              <a:t> (</a:t>
            </a:r>
            <a:r>
              <a:rPr lang="es-ES" sz="2400" dirty="0" err="1"/>
              <a:t>eg</a:t>
            </a:r>
            <a:r>
              <a:rPr lang="es-ES" sz="2400" dirty="0"/>
              <a:t>: 8x8 </a:t>
            </a:r>
            <a:r>
              <a:rPr lang="es-ES" sz="2400" dirty="0" err="1"/>
              <a:t>pores</a:t>
            </a:r>
            <a:r>
              <a:rPr lang="es-ES" sz="2400" dirty="0"/>
              <a:t>, </a:t>
            </a:r>
            <a:r>
              <a:rPr lang="es-ES" sz="2400" dirty="0" err="1"/>
              <a:t>not</a:t>
            </a:r>
            <a:r>
              <a:rPr lang="es-ES" sz="2400" dirty="0"/>
              <a:t> 6x7 </a:t>
            </a:r>
            <a:r>
              <a:rPr lang="es-ES" sz="2400" dirty="0" err="1"/>
              <a:t>or</a:t>
            </a:r>
            <a:r>
              <a:rPr lang="es-ES" sz="2400" dirty="0"/>
              <a:t> 7x7)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Find</a:t>
            </a:r>
            <a:r>
              <a:rPr lang="es-ES" sz="2400" dirty="0"/>
              <a:t> </a:t>
            </a:r>
            <a:r>
              <a:rPr lang="es-ES" sz="2400" dirty="0" err="1"/>
              <a:t>contours</a:t>
            </a:r>
            <a:r>
              <a:rPr lang="es-ES" sz="2400" dirty="0"/>
              <a:t> of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binarized</a:t>
            </a:r>
            <a:r>
              <a:rPr lang="es-ES" sz="2400" dirty="0"/>
              <a:t> </a:t>
            </a:r>
            <a:r>
              <a:rPr lang="es-ES" sz="2400" dirty="0" err="1"/>
              <a:t>image</a:t>
            </a:r>
            <a:r>
              <a:rPr lang="es-ES" sz="2400" dirty="0"/>
              <a:t> set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missing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split</a:t>
            </a:r>
            <a:r>
              <a:rPr lang="es-ES" sz="2400" dirty="0"/>
              <a:t> </a:t>
            </a:r>
            <a:r>
              <a:rPr lang="es-ES" sz="2400" dirty="0" err="1"/>
              <a:t>edges</a:t>
            </a:r>
            <a:r>
              <a:rPr lang="es-ES" sz="2400" dirty="0"/>
              <a:t> and </a:t>
            </a:r>
            <a:r>
              <a:rPr lang="es-ES" sz="2400" dirty="0" err="1"/>
              <a:t>mark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as </a:t>
            </a:r>
            <a:r>
              <a:rPr lang="es-ES" sz="2400" dirty="0" err="1"/>
              <a:t>invalid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25625"/>
            <a:ext cx="4364042" cy="4351338"/>
          </a:xfrm>
        </p:spPr>
      </p:pic>
    </p:spTree>
    <p:extLst>
      <p:ext uri="{BB962C8B-B14F-4D97-AF65-F5344CB8AC3E}">
        <p14:creationId xmlns:p14="http://schemas.microsoft.com/office/powerpoint/2010/main" val="83174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D. </a:t>
            </a:r>
            <a:r>
              <a:rPr lang="es-ES" dirty="0" err="1"/>
              <a:t>Contour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and error-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Find</a:t>
            </a:r>
            <a:r>
              <a:rPr lang="es-ES" sz="2400" dirty="0"/>
              <a:t> </a:t>
            </a:r>
            <a:r>
              <a:rPr lang="es-ES" sz="2400" dirty="0" err="1"/>
              <a:t>contours</a:t>
            </a:r>
            <a:r>
              <a:rPr lang="es-ES" sz="2400" dirty="0"/>
              <a:t> of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Check</a:t>
            </a:r>
            <a:r>
              <a:rPr lang="es-ES" sz="3200" b="1" dirty="0"/>
              <a:t> </a:t>
            </a:r>
            <a:r>
              <a:rPr lang="es-ES" sz="3200" b="1" dirty="0" err="1"/>
              <a:t>for</a:t>
            </a:r>
            <a:r>
              <a:rPr lang="es-ES" sz="3200" b="1" dirty="0"/>
              <a:t> </a:t>
            </a:r>
            <a:r>
              <a:rPr lang="es-ES" sz="3200" b="1" dirty="0" err="1"/>
              <a:t>square</a:t>
            </a:r>
            <a:r>
              <a:rPr lang="es-ES" sz="3200" b="1" dirty="0"/>
              <a:t> and </a:t>
            </a:r>
            <a:r>
              <a:rPr lang="es-ES" sz="3200" b="1" dirty="0" err="1"/>
              <a:t>even</a:t>
            </a:r>
            <a:r>
              <a:rPr lang="es-ES" sz="3200" b="1" dirty="0"/>
              <a:t> </a:t>
            </a:r>
            <a:r>
              <a:rPr lang="es-ES" sz="3200" b="1" dirty="0" err="1"/>
              <a:t>pore</a:t>
            </a:r>
            <a:r>
              <a:rPr lang="es-ES" sz="3200" b="1" dirty="0"/>
              <a:t> input </a:t>
            </a:r>
            <a:r>
              <a:rPr lang="es-ES" sz="3200" b="1" dirty="0" err="1"/>
              <a:t>on</a:t>
            </a:r>
            <a:r>
              <a:rPr lang="es-ES" sz="3200" b="1" dirty="0"/>
              <a:t> </a:t>
            </a:r>
            <a:r>
              <a:rPr lang="es-ES" sz="3200" b="1" dirty="0" err="1"/>
              <a:t>grid</a:t>
            </a:r>
            <a:r>
              <a:rPr lang="es-ES" sz="3200" b="1" dirty="0"/>
              <a:t> </a:t>
            </a:r>
            <a:r>
              <a:rPr lang="es-ES" sz="3200" b="1" dirty="0" err="1"/>
              <a:t>mask</a:t>
            </a:r>
            <a:r>
              <a:rPr lang="es-ES" sz="3200" b="1" dirty="0"/>
              <a:t> (</a:t>
            </a:r>
            <a:r>
              <a:rPr lang="es-ES" sz="3200" b="1" dirty="0" err="1"/>
              <a:t>eg</a:t>
            </a:r>
            <a:r>
              <a:rPr lang="es-ES" sz="3200" b="1" dirty="0"/>
              <a:t>: 8x8 </a:t>
            </a:r>
            <a:r>
              <a:rPr lang="es-ES" sz="3200" b="1" dirty="0" err="1"/>
              <a:t>pores</a:t>
            </a:r>
            <a:r>
              <a:rPr lang="es-ES" sz="3200" b="1" dirty="0"/>
              <a:t>, </a:t>
            </a:r>
            <a:r>
              <a:rPr lang="es-ES" sz="3200" b="1" dirty="0" err="1"/>
              <a:t>not</a:t>
            </a:r>
            <a:r>
              <a:rPr lang="es-ES" sz="3200" b="1" dirty="0"/>
              <a:t> 6x7 </a:t>
            </a:r>
            <a:r>
              <a:rPr lang="es-ES" sz="3200" b="1" dirty="0" err="1"/>
              <a:t>or</a:t>
            </a:r>
            <a:r>
              <a:rPr lang="es-ES" sz="3200" b="1" dirty="0"/>
              <a:t> 7x7)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Find</a:t>
            </a:r>
            <a:r>
              <a:rPr lang="es-ES" sz="2400" dirty="0"/>
              <a:t> </a:t>
            </a:r>
            <a:r>
              <a:rPr lang="es-ES" sz="2400" dirty="0" err="1"/>
              <a:t>contours</a:t>
            </a:r>
            <a:r>
              <a:rPr lang="es-ES" sz="2400" dirty="0"/>
              <a:t> of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binarized</a:t>
            </a:r>
            <a:r>
              <a:rPr lang="es-ES" sz="2400" dirty="0"/>
              <a:t> </a:t>
            </a:r>
            <a:r>
              <a:rPr lang="es-ES" sz="2400" dirty="0" err="1"/>
              <a:t>image</a:t>
            </a:r>
            <a:r>
              <a:rPr lang="es-ES" sz="2400" dirty="0"/>
              <a:t> set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missing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split</a:t>
            </a:r>
            <a:r>
              <a:rPr lang="es-ES" sz="2400" dirty="0"/>
              <a:t> </a:t>
            </a:r>
            <a:r>
              <a:rPr lang="es-ES" sz="2400" dirty="0" err="1"/>
              <a:t>edges</a:t>
            </a:r>
            <a:r>
              <a:rPr lang="es-ES" sz="2400" dirty="0"/>
              <a:t> and </a:t>
            </a:r>
            <a:r>
              <a:rPr lang="es-ES" sz="2400" dirty="0" err="1"/>
              <a:t>mark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as </a:t>
            </a:r>
            <a:r>
              <a:rPr lang="es-ES" sz="2400" dirty="0" err="1"/>
              <a:t>invalid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25625"/>
            <a:ext cx="4364042" cy="4351338"/>
          </a:xfrm>
        </p:spPr>
      </p:pic>
    </p:spTree>
    <p:extLst>
      <p:ext uri="{BB962C8B-B14F-4D97-AF65-F5344CB8AC3E}">
        <p14:creationId xmlns:p14="http://schemas.microsoft.com/office/powerpoint/2010/main" val="3836202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D. </a:t>
            </a:r>
            <a:r>
              <a:rPr lang="es-ES" dirty="0" err="1"/>
              <a:t>Contour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and error-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Find</a:t>
            </a:r>
            <a:r>
              <a:rPr lang="es-ES" sz="2400" dirty="0"/>
              <a:t> </a:t>
            </a:r>
            <a:r>
              <a:rPr lang="es-ES" sz="2400" dirty="0" err="1"/>
              <a:t>contours</a:t>
            </a:r>
            <a:r>
              <a:rPr lang="es-ES" sz="2400" dirty="0"/>
              <a:t> of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square</a:t>
            </a:r>
            <a:r>
              <a:rPr lang="es-ES" sz="2400" dirty="0"/>
              <a:t> and </a:t>
            </a:r>
            <a:r>
              <a:rPr lang="es-ES" sz="2400" dirty="0" err="1"/>
              <a:t>even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input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r>
              <a:rPr lang="es-ES" sz="2400" dirty="0"/>
              <a:t> (</a:t>
            </a:r>
            <a:r>
              <a:rPr lang="es-ES" sz="2400" dirty="0" err="1"/>
              <a:t>eg</a:t>
            </a:r>
            <a:r>
              <a:rPr lang="es-ES" sz="2400" dirty="0"/>
              <a:t>: 8x8 </a:t>
            </a:r>
            <a:r>
              <a:rPr lang="es-ES" sz="2400" dirty="0" err="1"/>
              <a:t>pores</a:t>
            </a:r>
            <a:r>
              <a:rPr lang="es-ES" sz="2400" dirty="0"/>
              <a:t>, </a:t>
            </a:r>
            <a:r>
              <a:rPr lang="es-ES" sz="2400" dirty="0" err="1"/>
              <a:t>not</a:t>
            </a:r>
            <a:r>
              <a:rPr lang="es-ES" sz="2400" dirty="0"/>
              <a:t> 6x7 </a:t>
            </a:r>
            <a:r>
              <a:rPr lang="es-ES" sz="2400" dirty="0" err="1"/>
              <a:t>or</a:t>
            </a:r>
            <a:r>
              <a:rPr lang="es-ES" sz="2400" dirty="0"/>
              <a:t> 7x7)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Find</a:t>
            </a:r>
            <a:r>
              <a:rPr lang="es-ES" sz="3200" b="1" dirty="0"/>
              <a:t> </a:t>
            </a:r>
            <a:r>
              <a:rPr lang="es-ES" sz="3200" b="1" dirty="0" err="1"/>
              <a:t>contours</a:t>
            </a:r>
            <a:r>
              <a:rPr lang="es-ES" sz="3200" b="1" dirty="0"/>
              <a:t> of </a:t>
            </a:r>
            <a:r>
              <a:rPr lang="es-ES" sz="3200" b="1" dirty="0" err="1"/>
              <a:t>each</a:t>
            </a:r>
            <a:r>
              <a:rPr lang="es-ES" sz="3200" b="1" dirty="0"/>
              <a:t> </a:t>
            </a:r>
            <a:r>
              <a:rPr lang="es-ES" sz="3200" b="1" dirty="0" err="1"/>
              <a:t>pore</a:t>
            </a:r>
            <a:r>
              <a:rPr lang="es-ES" sz="3200" b="1" dirty="0"/>
              <a:t> </a:t>
            </a:r>
            <a:r>
              <a:rPr lang="es-ES" sz="3200" b="1" dirty="0" err="1"/>
              <a:t>on</a:t>
            </a:r>
            <a:r>
              <a:rPr lang="es-ES" sz="3200" b="1" dirty="0"/>
              <a:t> </a:t>
            </a:r>
            <a:r>
              <a:rPr lang="es-ES" sz="3200" b="1" dirty="0" err="1"/>
              <a:t>the</a:t>
            </a:r>
            <a:r>
              <a:rPr lang="es-ES" sz="3200" b="1" dirty="0"/>
              <a:t> </a:t>
            </a:r>
            <a:r>
              <a:rPr lang="es-ES" sz="3200" b="1" dirty="0" err="1"/>
              <a:t>binarized</a:t>
            </a:r>
            <a:r>
              <a:rPr lang="es-ES" sz="3200" b="1" dirty="0"/>
              <a:t> </a:t>
            </a:r>
            <a:r>
              <a:rPr lang="es-ES" sz="3200" b="1" dirty="0" err="1"/>
              <a:t>image</a:t>
            </a:r>
            <a:r>
              <a:rPr lang="es-ES" sz="3200" b="1" dirty="0"/>
              <a:t> set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missing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split</a:t>
            </a:r>
            <a:r>
              <a:rPr lang="es-ES" sz="2400" dirty="0"/>
              <a:t> </a:t>
            </a:r>
            <a:r>
              <a:rPr lang="es-ES" sz="2400" dirty="0" err="1"/>
              <a:t>edges</a:t>
            </a:r>
            <a:r>
              <a:rPr lang="es-ES" sz="2400" dirty="0"/>
              <a:t> and </a:t>
            </a:r>
            <a:r>
              <a:rPr lang="es-ES" sz="2400" dirty="0" err="1"/>
              <a:t>mark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as </a:t>
            </a:r>
            <a:r>
              <a:rPr lang="es-ES" sz="2400" dirty="0" err="1"/>
              <a:t>invalid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53234"/>
            <a:ext cx="4364042" cy="4296119"/>
          </a:xfrm>
        </p:spPr>
      </p:pic>
    </p:spTree>
    <p:extLst>
      <p:ext uri="{BB962C8B-B14F-4D97-AF65-F5344CB8AC3E}">
        <p14:creationId xmlns:p14="http://schemas.microsoft.com/office/powerpoint/2010/main" val="84582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D. </a:t>
            </a:r>
            <a:r>
              <a:rPr lang="es-ES" dirty="0" err="1"/>
              <a:t>Contour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and error-</a:t>
            </a:r>
            <a:r>
              <a:rPr lang="es-ES" dirty="0" err="1"/>
              <a:t>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Find</a:t>
            </a:r>
            <a:r>
              <a:rPr lang="es-ES" sz="2400" dirty="0"/>
              <a:t> </a:t>
            </a:r>
            <a:r>
              <a:rPr lang="es-ES" sz="2400" dirty="0" err="1"/>
              <a:t>contours</a:t>
            </a:r>
            <a:r>
              <a:rPr lang="es-ES" sz="2400" dirty="0"/>
              <a:t> of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Check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square</a:t>
            </a:r>
            <a:r>
              <a:rPr lang="es-ES" sz="2400" dirty="0"/>
              <a:t> and </a:t>
            </a:r>
            <a:r>
              <a:rPr lang="es-ES" sz="2400" dirty="0" err="1"/>
              <a:t>even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input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grid</a:t>
            </a:r>
            <a:r>
              <a:rPr lang="es-ES" sz="2400" dirty="0"/>
              <a:t> </a:t>
            </a:r>
            <a:r>
              <a:rPr lang="es-ES" sz="2400" dirty="0" err="1"/>
              <a:t>mask</a:t>
            </a:r>
            <a:r>
              <a:rPr lang="es-ES" sz="2400" dirty="0"/>
              <a:t> (</a:t>
            </a:r>
            <a:r>
              <a:rPr lang="es-ES" sz="2400" dirty="0" err="1"/>
              <a:t>eg</a:t>
            </a:r>
            <a:r>
              <a:rPr lang="es-ES" sz="2400" dirty="0"/>
              <a:t>: 8x8 </a:t>
            </a:r>
            <a:r>
              <a:rPr lang="es-ES" sz="2400" dirty="0" err="1"/>
              <a:t>pores</a:t>
            </a:r>
            <a:r>
              <a:rPr lang="es-ES" sz="2400" dirty="0"/>
              <a:t>, </a:t>
            </a:r>
            <a:r>
              <a:rPr lang="es-ES" sz="2400" dirty="0" err="1"/>
              <a:t>not</a:t>
            </a:r>
            <a:r>
              <a:rPr lang="es-ES" sz="2400" dirty="0"/>
              <a:t> 6x7 </a:t>
            </a:r>
            <a:r>
              <a:rPr lang="es-ES" sz="2400" dirty="0" err="1"/>
              <a:t>or</a:t>
            </a:r>
            <a:r>
              <a:rPr lang="es-ES" sz="2400" dirty="0"/>
              <a:t> 7x7)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Find</a:t>
            </a:r>
            <a:r>
              <a:rPr lang="es-ES" sz="2400" dirty="0"/>
              <a:t> </a:t>
            </a:r>
            <a:r>
              <a:rPr lang="es-ES" sz="2400" dirty="0" err="1"/>
              <a:t>contours</a:t>
            </a:r>
            <a:r>
              <a:rPr lang="es-ES" sz="2400" dirty="0"/>
              <a:t> of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binarized</a:t>
            </a:r>
            <a:r>
              <a:rPr lang="es-ES" sz="2400" dirty="0"/>
              <a:t> </a:t>
            </a:r>
            <a:r>
              <a:rPr lang="es-ES" sz="2400" dirty="0" err="1"/>
              <a:t>image</a:t>
            </a:r>
            <a:r>
              <a:rPr lang="es-ES" sz="2400" dirty="0"/>
              <a:t> set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Check</a:t>
            </a:r>
            <a:r>
              <a:rPr lang="es-ES" sz="3200" b="1" dirty="0"/>
              <a:t> </a:t>
            </a:r>
            <a:r>
              <a:rPr lang="es-ES" sz="3200" b="1" dirty="0" err="1"/>
              <a:t>for</a:t>
            </a:r>
            <a:r>
              <a:rPr lang="es-ES" sz="3200" b="1" dirty="0"/>
              <a:t> </a:t>
            </a:r>
            <a:r>
              <a:rPr lang="es-ES" sz="3200" b="1" dirty="0" err="1"/>
              <a:t>missing</a:t>
            </a:r>
            <a:r>
              <a:rPr lang="es-ES" sz="3200" b="1" dirty="0"/>
              <a:t> </a:t>
            </a:r>
            <a:r>
              <a:rPr lang="es-ES" sz="3200" b="1" dirty="0" err="1"/>
              <a:t>or</a:t>
            </a:r>
            <a:r>
              <a:rPr lang="es-ES" sz="3200" b="1" dirty="0"/>
              <a:t> </a:t>
            </a:r>
            <a:r>
              <a:rPr lang="es-ES" sz="3200" b="1" dirty="0" err="1"/>
              <a:t>split</a:t>
            </a:r>
            <a:r>
              <a:rPr lang="es-ES" sz="3200" b="1" dirty="0"/>
              <a:t> </a:t>
            </a:r>
            <a:r>
              <a:rPr lang="es-ES" sz="3200" b="1" dirty="0" err="1"/>
              <a:t>edges</a:t>
            </a:r>
            <a:r>
              <a:rPr lang="es-ES" sz="3200" b="1" dirty="0"/>
              <a:t> and </a:t>
            </a:r>
            <a:r>
              <a:rPr lang="es-ES" sz="3200" b="1" dirty="0" err="1"/>
              <a:t>mark</a:t>
            </a:r>
            <a:r>
              <a:rPr lang="es-ES" sz="3200" b="1" dirty="0"/>
              <a:t> </a:t>
            </a:r>
            <a:r>
              <a:rPr lang="es-ES" sz="3200" b="1" dirty="0" err="1"/>
              <a:t>them</a:t>
            </a:r>
            <a:r>
              <a:rPr lang="es-ES" sz="3200" b="1" dirty="0"/>
              <a:t> as </a:t>
            </a:r>
            <a:r>
              <a:rPr lang="es-ES" sz="3200" b="1" dirty="0" err="1"/>
              <a:t>invalid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79" y="1853234"/>
            <a:ext cx="4364041" cy="4296119"/>
          </a:xfrm>
        </p:spPr>
      </p:pic>
    </p:spTree>
    <p:extLst>
      <p:ext uri="{BB962C8B-B14F-4D97-AF65-F5344CB8AC3E}">
        <p14:creationId xmlns:p14="http://schemas.microsoft.com/office/powerpoint/2010/main" val="306245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E. </a:t>
            </a:r>
            <a:r>
              <a:rPr lang="es-ES" dirty="0" err="1"/>
              <a:t>Pore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Get</a:t>
            </a:r>
            <a:r>
              <a:rPr lang="es-ES" sz="3200" b="1" dirty="0"/>
              <a:t> </a:t>
            </a:r>
            <a:r>
              <a:rPr lang="es-ES" sz="3200" b="1" dirty="0" err="1"/>
              <a:t>px</a:t>
            </a:r>
            <a:r>
              <a:rPr lang="es-ES" sz="3200" b="1" dirty="0"/>
              <a:t>/mm </a:t>
            </a:r>
            <a:r>
              <a:rPr lang="es-ES" sz="3200" b="1" dirty="0" err="1"/>
              <a:t>conversion</a:t>
            </a:r>
            <a:r>
              <a:rPr lang="es-ES" sz="3200" b="1" dirty="0"/>
              <a:t> factor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area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small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Extract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perimeter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circularity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weird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distance</a:t>
            </a:r>
            <a:endParaRPr lang="es-ES" sz="2400" dirty="0"/>
          </a:p>
          <a:p>
            <a:pPr marL="0" indent="0">
              <a:buNone/>
            </a:pPr>
            <a:r>
              <a:rPr lang="es-ES" sz="1800" dirty="0"/>
              <a:t>Mean </a:t>
            </a:r>
            <a:r>
              <a:rPr lang="es-ES" sz="1800" dirty="0" err="1"/>
              <a:t>distance</a:t>
            </a:r>
            <a:r>
              <a:rPr lang="es-ES" sz="1800" dirty="0"/>
              <a:t> of </a:t>
            </a:r>
            <a:r>
              <a:rPr lang="es-ES" sz="1800" dirty="0" err="1"/>
              <a:t>rising</a:t>
            </a:r>
            <a:r>
              <a:rPr lang="es-ES" sz="1800" dirty="0"/>
              <a:t> and </a:t>
            </a:r>
            <a:r>
              <a:rPr lang="es-ES" sz="1800" dirty="0" err="1"/>
              <a:t>falling</a:t>
            </a:r>
            <a:r>
              <a:rPr lang="es-ES" sz="1800" dirty="0"/>
              <a:t> </a:t>
            </a:r>
            <a:r>
              <a:rPr lang="es-ES" sz="1800" dirty="0" err="1"/>
              <a:t>edges</a:t>
            </a:r>
            <a:r>
              <a:rPr lang="es-ES" sz="1800" dirty="0"/>
              <a:t> of </a:t>
            </a:r>
            <a:r>
              <a:rPr lang="es-ES" sz="1800" dirty="0" err="1"/>
              <a:t>each</a:t>
            </a:r>
            <a:r>
              <a:rPr lang="es-ES" sz="1800" dirty="0"/>
              <a:t> </a:t>
            </a:r>
            <a:r>
              <a:rPr lang="es-ES" sz="1800" dirty="0" err="1"/>
              <a:t>pore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following</a:t>
            </a:r>
            <a:r>
              <a:rPr lang="es-ES" sz="1800" dirty="0"/>
              <a:t>, </a:t>
            </a:r>
            <a:r>
              <a:rPr lang="es-ES" sz="1800" dirty="0" err="1"/>
              <a:t>on</a:t>
            </a:r>
            <a:r>
              <a:rPr lang="es-ES" sz="1800" dirty="0"/>
              <a:t>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grid</a:t>
            </a:r>
            <a:r>
              <a:rPr lang="es-ES" sz="1800" dirty="0"/>
              <a:t> </a:t>
            </a:r>
            <a:r>
              <a:rPr lang="es-ES" sz="1800" dirty="0" err="1"/>
              <a:t>mask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3" y="1825625"/>
            <a:ext cx="4420133" cy="4351337"/>
          </a:xfrm>
        </p:spPr>
      </p:pic>
    </p:spTree>
    <p:extLst>
      <p:ext uri="{BB962C8B-B14F-4D97-AF65-F5344CB8AC3E}">
        <p14:creationId xmlns:p14="http://schemas.microsoft.com/office/powerpoint/2010/main" val="331608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E. </a:t>
            </a:r>
            <a:r>
              <a:rPr lang="es-ES" dirty="0" err="1"/>
              <a:t>Pore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Get</a:t>
            </a:r>
            <a:r>
              <a:rPr lang="es-ES" sz="2400" dirty="0"/>
              <a:t> </a:t>
            </a:r>
            <a:r>
              <a:rPr lang="es-ES" sz="2400" dirty="0" err="1"/>
              <a:t>px</a:t>
            </a:r>
            <a:r>
              <a:rPr lang="es-ES" sz="2400" dirty="0"/>
              <a:t>/mm </a:t>
            </a:r>
            <a:r>
              <a:rPr lang="es-ES" sz="2400" dirty="0" err="1"/>
              <a:t>conversion</a:t>
            </a:r>
            <a:r>
              <a:rPr lang="es-ES" sz="2400" dirty="0"/>
              <a:t> factor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Obtain</a:t>
            </a:r>
            <a:r>
              <a:rPr lang="es-ES" sz="3200" b="1" dirty="0"/>
              <a:t> </a:t>
            </a:r>
            <a:r>
              <a:rPr lang="es-ES" sz="3200" b="1" dirty="0" err="1"/>
              <a:t>pore</a:t>
            </a:r>
            <a:r>
              <a:rPr lang="es-ES" sz="3200" b="1" dirty="0"/>
              <a:t> </a:t>
            </a:r>
            <a:r>
              <a:rPr lang="es-ES" sz="3200" b="1" dirty="0" err="1"/>
              <a:t>area</a:t>
            </a:r>
            <a:r>
              <a:rPr lang="es-ES" sz="3200" b="1" dirty="0"/>
              <a:t> </a:t>
            </a:r>
            <a:r>
              <a:rPr lang="es-ES" sz="3200" b="1" dirty="0">
                <a:solidFill>
                  <a:srgbClr val="0070C0"/>
                </a:solidFill>
              </a:rPr>
              <a:t>and </a:t>
            </a:r>
            <a:r>
              <a:rPr lang="es-ES" sz="3200" b="1" dirty="0" err="1">
                <a:solidFill>
                  <a:srgbClr val="0070C0"/>
                </a:solidFill>
              </a:rPr>
              <a:t>mark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small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pores</a:t>
            </a:r>
            <a:r>
              <a:rPr lang="es-ES" sz="3200" b="1" dirty="0">
                <a:solidFill>
                  <a:srgbClr val="0070C0"/>
                </a:solidFill>
              </a:rPr>
              <a:t> as </a:t>
            </a:r>
            <a:r>
              <a:rPr lang="es-ES" sz="3200" b="1" dirty="0" err="1">
                <a:solidFill>
                  <a:srgbClr val="0070C0"/>
                </a:solidFill>
              </a:rPr>
              <a:t>invalid</a:t>
            </a:r>
            <a:endParaRPr lang="es-ES" sz="32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Extract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perimeter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circularity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weird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distance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endParaRPr lang="es-ES" sz="2400" dirty="0"/>
          </a:p>
          <a:p>
            <a:pPr marL="0" indent="0">
              <a:buNone/>
            </a:pPr>
            <a:r>
              <a:rPr lang="es-ES" sz="1900" dirty="0"/>
              <a:t>Small: </a:t>
            </a:r>
            <a:r>
              <a:rPr lang="es-ES" sz="1900" dirty="0" err="1"/>
              <a:t>area</a:t>
            </a:r>
            <a:r>
              <a:rPr lang="es-ES" sz="1900" dirty="0"/>
              <a:t> </a:t>
            </a:r>
            <a:r>
              <a:rPr lang="es-ES" sz="1900" dirty="0" err="1"/>
              <a:t>less</a:t>
            </a:r>
            <a:r>
              <a:rPr lang="es-ES" sz="1900" dirty="0"/>
              <a:t> </a:t>
            </a:r>
            <a:r>
              <a:rPr lang="es-ES" sz="1900" dirty="0" err="1"/>
              <a:t>than</a:t>
            </a:r>
            <a:r>
              <a:rPr lang="es-ES" sz="1900" dirty="0"/>
              <a:t> 0.09mm</a:t>
            </a:r>
            <a:r>
              <a:rPr lang="es-ES" sz="1900" baseline="30000" dirty="0"/>
              <a:t>2</a:t>
            </a:r>
            <a:endParaRPr lang="en-US" sz="1900" baseline="30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3" y="1825625"/>
            <a:ext cx="4420133" cy="4351338"/>
          </a:xfrm>
        </p:spPr>
      </p:pic>
    </p:spTree>
    <p:extLst>
      <p:ext uri="{BB962C8B-B14F-4D97-AF65-F5344CB8AC3E}">
        <p14:creationId xmlns:p14="http://schemas.microsoft.com/office/powerpoint/2010/main" val="1723688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E. </a:t>
            </a:r>
            <a:r>
              <a:rPr lang="es-ES" dirty="0" err="1"/>
              <a:t>Pore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Get</a:t>
            </a:r>
            <a:r>
              <a:rPr lang="es-ES" sz="2400" dirty="0"/>
              <a:t> </a:t>
            </a:r>
            <a:r>
              <a:rPr lang="es-ES" sz="2400" dirty="0" err="1"/>
              <a:t>px</a:t>
            </a:r>
            <a:r>
              <a:rPr lang="es-ES" sz="2400" dirty="0"/>
              <a:t>/mm </a:t>
            </a:r>
            <a:r>
              <a:rPr lang="es-ES" sz="2400" dirty="0" err="1"/>
              <a:t>conversion</a:t>
            </a:r>
            <a:r>
              <a:rPr lang="es-ES" sz="2400" dirty="0"/>
              <a:t> factor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area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small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Extract</a:t>
            </a:r>
            <a:r>
              <a:rPr lang="es-ES" sz="3200" b="1" dirty="0"/>
              <a:t> </a:t>
            </a:r>
            <a:r>
              <a:rPr lang="es-ES" sz="3200" b="1" dirty="0" err="1"/>
              <a:t>pore</a:t>
            </a:r>
            <a:r>
              <a:rPr lang="es-ES" sz="3200" b="1" dirty="0"/>
              <a:t> </a:t>
            </a:r>
            <a:r>
              <a:rPr lang="es-ES" sz="3200" b="1" dirty="0" err="1"/>
              <a:t>perimeter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circularity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weird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distance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3" y="1825625"/>
            <a:ext cx="4420133" cy="4351338"/>
          </a:xfrm>
        </p:spPr>
      </p:pic>
    </p:spTree>
    <p:extLst>
      <p:ext uri="{BB962C8B-B14F-4D97-AF65-F5344CB8AC3E}">
        <p14:creationId xmlns:p14="http://schemas.microsoft.com/office/powerpoint/2010/main" val="145055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E. </a:t>
            </a:r>
            <a:r>
              <a:rPr lang="es-ES" dirty="0" err="1"/>
              <a:t>Pore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Get</a:t>
            </a:r>
            <a:r>
              <a:rPr lang="es-ES" sz="2400" dirty="0"/>
              <a:t> </a:t>
            </a:r>
            <a:r>
              <a:rPr lang="es-ES" sz="2400" dirty="0" err="1"/>
              <a:t>px</a:t>
            </a:r>
            <a:r>
              <a:rPr lang="es-ES" sz="2400" dirty="0"/>
              <a:t>/mm </a:t>
            </a:r>
            <a:r>
              <a:rPr lang="es-ES" sz="2400" dirty="0" err="1"/>
              <a:t>conversion</a:t>
            </a:r>
            <a:r>
              <a:rPr lang="es-ES" sz="2400" dirty="0"/>
              <a:t> factor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area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small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Extract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perimeter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Calculate</a:t>
            </a:r>
            <a:r>
              <a:rPr lang="es-ES" sz="3200" b="1" dirty="0"/>
              <a:t> </a:t>
            </a:r>
            <a:r>
              <a:rPr lang="es-ES" sz="3200" b="1" dirty="0" err="1"/>
              <a:t>pore</a:t>
            </a:r>
            <a:r>
              <a:rPr lang="es-ES" sz="3200" b="1" dirty="0"/>
              <a:t> </a:t>
            </a:r>
            <a:r>
              <a:rPr lang="es-ES" sz="3200" b="1" dirty="0" err="1"/>
              <a:t>circularity</a:t>
            </a:r>
            <a:r>
              <a:rPr lang="es-ES" sz="3200" b="1" dirty="0"/>
              <a:t> </a:t>
            </a:r>
            <a:r>
              <a:rPr lang="es-ES" sz="3200" b="1" dirty="0">
                <a:solidFill>
                  <a:srgbClr val="0070C0"/>
                </a:solidFill>
              </a:rPr>
              <a:t>and </a:t>
            </a:r>
            <a:r>
              <a:rPr lang="es-ES" sz="3200" b="1" dirty="0" err="1">
                <a:solidFill>
                  <a:srgbClr val="0070C0"/>
                </a:solidFill>
              </a:rPr>
              <a:t>mark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weird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pores</a:t>
            </a:r>
            <a:r>
              <a:rPr lang="es-ES" sz="3200" b="1" dirty="0">
                <a:solidFill>
                  <a:srgbClr val="0070C0"/>
                </a:solidFill>
              </a:rPr>
              <a:t> as </a:t>
            </a:r>
            <a:r>
              <a:rPr lang="es-ES" sz="3200" b="1" dirty="0" err="1">
                <a:solidFill>
                  <a:srgbClr val="0070C0"/>
                </a:solidFill>
              </a:rPr>
              <a:t>invalid</a:t>
            </a:r>
            <a:endParaRPr lang="es-ES" sz="32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distance</a:t>
            </a:r>
            <a:endParaRPr lang="es-ES" sz="500" dirty="0"/>
          </a:p>
          <a:p>
            <a:pPr marL="0" indent="0">
              <a:buNone/>
            </a:pPr>
            <a:endParaRPr lang="es-ES" sz="1050" dirty="0"/>
          </a:p>
          <a:p>
            <a:pPr marL="0" indent="0">
              <a:buNone/>
            </a:pPr>
            <a:r>
              <a:rPr lang="es-ES" sz="1800" dirty="0" err="1"/>
              <a:t>Perfect</a:t>
            </a:r>
            <a:r>
              <a:rPr lang="es-ES" sz="1800" dirty="0"/>
              <a:t> </a:t>
            </a:r>
            <a:r>
              <a:rPr lang="es-ES" sz="1800" dirty="0" err="1"/>
              <a:t>square</a:t>
            </a:r>
            <a:r>
              <a:rPr lang="es-ES" sz="1800" dirty="0"/>
              <a:t> </a:t>
            </a:r>
            <a:r>
              <a:rPr lang="es-ES" sz="1800" dirty="0" err="1"/>
              <a:t>circularity</a:t>
            </a:r>
            <a:r>
              <a:rPr lang="es-ES" sz="1800" dirty="0"/>
              <a:t> ≈ 0.785</a:t>
            </a:r>
          </a:p>
          <a:p>
            <a:pPr marL="0" indent="0">
              <a:buNone/>
            </a:pPr>
            <a:r>
              <a:rPr lang="es-ES" sz="1800" dirty="0" err="1"/>
              <a:t>Pore</a:t>
            </a:r>
            <a:r>
              <a:rPr lang="es-ES" sz="1800" dirty="0"/>
              <a:t> </a:t>
            </a:r>
            <a:r>
              <a:rPr lang="es-ES" sz="1800" dirty="0" err="1"/>
              <a:t>valid</a:t>
            </a:r>
            <a:r>
              <a:rPr lang="es-ES" sz="1800" dirty="0"/>
              <a:t> </a:t>
            </a:r>
            <a:r>
              <a:rPr lang="es-ES" sz="1800" dirty="0" err="1"/>
              <a:t>if</a:t>
            </a:r>
            <a:r>
              <a:rPr lang="es-ES" sz="1800" dirty="0"/>
              <a:t> </a:t>
            </a:r>
            <a:r>
              <a:rPr lang="es-ES" sz="1800" dirty="0" err="1"/>
              <a:t>circularity</a:t>
            </a:r>
            <a:r>
              <a:rPr lang="es-ES" sz="1800" dirty="0"/>
              <a:t> </a:t>
            </a:r>
            <a:r>
              <a:rPr lang="es-ES" sz="1800" dirty="0" err="1"/>
              <a:t>is</a:t>
            </a:r>
            <a:r>
              <a:rPr lang="es-ES" sz="1800" dirty="0"/>
              <a:t> </a:t>
            </a:r>
            <a:r>
              <a:rPr lang="es-ES" sz="1800" dirty="0" err="1"/>
              <a:t>within</a:t>
            </a:r>
            <a:r>
              <a:rPr lang="es-ES" sz="1800" dirty="0"/>
              <a:t> 8% of </a:t>
            </a:r>
            <a:r>
              <a:rPr lang="es-ES" sz="1800" dirty="0" err="1"/>
              <a:t>this</a:t>
            </a:r>
            <a:r>
              <a:rPr lang="es-ES" sz="1800" dirty="0"/>
              <a:t> </a:t>
            </a:r>
            <a:r>
              <a:rPr lang="es-ES" sz="1800" dirty="0" err="1"/>
              <a:t>value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3" y="1825625"/>
            <a:ext cx="4420133" cy="4351338"/>
          </a:xfrm>
        </p:spPr>
      </p:pic>
    </p:spTree>
    <p:extLst>
      <p:ext uri="{BB962C8B-B14F-4D97-AF65-F5344CB8AC3E}">
        <p14:creationId xmlns:p14="http://schemas.microsoft.com/office/powerpoint/2010/main" val="1969948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Get</a:t>
            </a:r>
            <a:r>
              <a:rPr lang="es-ES" sz="2400" dirty="0"/>
              <a:t> </a:t>
            </a:r>
            <a:r>
              <a:rPr lang="es-ES" sz="2400" dirty="0" err="1"/>
              <a:t>px</a:t>
            </a:r>
            <a:r>
              <a:rPr lang="es-ES" sz="2400" dirty="0"/>
              <a:t>/mm </a:t>
            </a:r>
            <a:r>
              <a:rPr lang="es-ES" sz="2400" dirty="0" err="1"/>
              <a:t>conversion</a:t>
            </a:r>
            <a:r>
              <a:rPr lang="es-ES" sz="2400" dirty="0"/>
              <a:t> factor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area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small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Extract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perimeter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circularity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weird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Calculate</a:t>
            </a:r>
            <a:r>
              <a:rPr lang="es-ES" sz="3200" b="1" dirty="0"/>
              <a:t> </a:t>
            </a:r>
            <a:r>
              <a:rPr lang="es-ES" sz="3200" b="1" dirty="0" err="1"/>
              <a:t>pore</a:t>
            </a:r>
            <a:r>
              <a:rPr lang="es-ES" sz="3200" b="1" dirty="0"/>
              <a:t> </a:t>
            </a:r>
            <a:r>
              <a:rPr lang="es-ES" sz="3200" b="1" dirty="0" err="1"/>
              <a:t>size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distance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endParaRPr lang="es-ES" sz="2400" dirty="0"/>
          </a:p>
          <a:p>
            <a:pPr marL="0" indent="0">
              <a:buNone/>
            </a:pPr>
            <a:r>
              <a:rPr lang="es-ES" sz="1800" dirty="0"/>
              <a:t>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direction</a:t>
            </a:r>
            <a:r>
              <a:rPr lang="es-ES" sz="1800" dirty="0"/>
              <a:t> of </a:t>
            </a:r>
            <a:r>
              <a:rPr lang="es-ES" sz="1800" dirty="0" err="1"/>
              <a:t>printing</a:t>
            </a:r>
            <a:r>
              <a:rPr lang="es-ES" sz="1800" dirty="0"/>
              <a:t>. </a:t>
            </a:r>
            <a:r>
              <a:rPr lang="es-ES" sz="1800" dirty="0" err="1"/>
              <a:t>Pore</a:t>
            </a:r>
            <a:r>
              <a:rPr lang="es-ES" sz="1800" dirty="0"/>
              <a:t> </a:t>
            </a:r>
            <a:r>
              <a:rPr lang="es-ES" sz="1800" dirty="0" err="1"/>
              <a:t>size</a:t>
            </a:r>
            <a:r>
              <a:rPr lang="es-ES" sz="1800" dirty="0"/>
              <a:t> </a:t>
            </a:r>
            <a:r>
              <a:rPr lang="es-ES" sz="1800" dirty="0" err="1"/>
              <a:t>defined</a:t>
            </a:r>
            <a:r>
              <a:rPr lang="es-ES" sz="1800" dirty="0"/>
              <a:t> as </a:t>
            </a:r>
            <a:r>
              <a:rPr lang="es-ES" sz="1800" dirty="0" err="1"/>
              <a:t>difference</a:t>
            </a:r>
            <a:r>
              <a:rPr lang="es-ES" sz="1800" dirty="0"/>
              <a:t> </a:t>
            </a:r>
            <a:r>
              <a:rPr lang="es-ES" sz="1800" dirty="0" err="1"/>
              <a:t>between</a:t>
            </a:r>
            <a:r>
              <a:rPr lang="es-ES" sz="1800" dirty="0"/>
              <a:t> </a:t>
            </a:r>
            <a:r>
              <a:rPr lang="es-ES" sz="1800" dirty="0" err="1"/>
              <a:t>lowest</a:t>
            </a:r>
            <a:r>
              <a:rPr lang="es-ES" sz="1800" dirty="0"/>
              <a:t> 10th </a:t>
            </a:r>
            <a:r>
              <a:rPr lang="es-ES" sz="1800" dirty="0" err="1"/>
              <a:t>percentile</a:t>
            </a:r>
            <a:r>
              <a:rPr lang="es-ES" sz="1800" dirty="0"/>
              <a:t> </a:t>
            </a:r>
            <a:r>
              <a:rPr lang="es-ES" sz="1800" dirty="0" err="1"/>
              <a:t>contour</a:t>
            </a:r>
            <a:r>
              <a:rPr lang="es-ES" sz="1800" dirty="0"/>
              <a:t> position and </a:t>
            </a:r>
            <a:r>
              <a:rPr lang="es-ES" sz="1800" dirty="0" err="1"/>
              <a:t>highest</a:t>
            </a:r>
            <a:r>
              <a:rPr lang="es-ES" sz="1800" dirty="0"/>
              <a:t> 90th </a:t>
            </a:r>
            <a:r>
              <a:rPr lang="es-ES" sz="1800" dirty="0" err="1"/>
              <a:t>percentile</a:t>
            </a:r>
            <a:endParaRPr lang="en-US" sz="1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3" y="1825625"/>
            <a:ext cx="4420133" cy="4351338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E. </a:t>
            </a:r>
            <a:r>
              <a:rPr lang="es-ES" dirty="0" err="1"/>
              <a:t>Pore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99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E. </a:t>
            </a:r>
            <a:r>
              <a:rPr lang="es-ES" dirty="0" err="1"/>
              <a:t>Pore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053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Get</a:t>
            </a:r>
            <a:r>
              <a:rPr lang="es-ES" sz="2400" dirty="0"/>
              <a:t> </a:t>
            </a:r>
            <a:r>
              <a:rPr lang="es-ES" sz="2400" dirty="0" err="1"/>
              <a:t>px</a:t>
            </a:r>
            <a:r>
              <a:rPr lang="es-ES" sz="2400" dirty="0"/>
              <a:t>/mm </a:t>
            </a:r>
            <a:r>
              <a:rPr lang="es-ES" sz="2400" dirty="0" err="1"/>
              <a:t>conversion</a:t>
            </a:r>
            <a:r>
              <a:rPr lang="es-ES" sz="2400" dirty="0"/>
              <a:t> factor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Obtain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area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small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Extract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perimeter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circularity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0070C0"/>
                </a:solidFill>
              </a:rPr>
              <a:t>and </a:t>
            </a:r>
            <a:r>
              <a:rPr lang="es-ES" sz="2400" dirty="0" err="1">
                <a:solidFill>
                  <a:srgbClr val="0070C0"/>
                </a:solidFill>
              </a:rPr>
              <a:t>mark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weird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pores</a:t>
            </a:r>
            <a:r>
              <a:rPr lang="es-ES" sz="2400" dirty="0">
                <a:solidFill>
                  <a:srgbClr val="0070C0"/>
                </a:solidFill>
              </a:rPr>
              <a:t> as </a:t>
            </a:r>
            <a:r>
              <a:rPr lang="es-ES" sz="2400" dirty="0" err="1">
                <a:solidFill>
                  <a:srgbClr val="0070C0"/>
                </a:solidFill>
              </a:rPr>
              <a:t>invalid</a:t>
            </a:r>
            <a:endParaRPr lang="es-ES" sz="2400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pore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Obtain</a:t>
            </a:r>
            <a:r>
              <a:rPr lang="es-ES" sz="3200" b="1" dirty="0"/>
              <a:t> </a:t>
            </a:r>
            <a:r>
              <a:rPr lang="es-ES" sz="3200" b="1" dirty="0" err="1"/>
              <a:t>pore</a:t>
            </a:r>
            <a:r>
              <a:rPr lang="es-ES" sz="3200" b="1" dirty="0"/>
              <a:t> </a:t>
            </a:r>
            <a:r>
              <a:rPr lang="es-ES" sz="3200" b="1" dirty="0" err="1"/>
              <a:t>distance</a:t>
            </a:r>
            <a:endParaRPr lang="es-ES" sz="4000" dirty="0"/>
          </a:p>
          <a:p>
            <a:pPr marL="514350" indent="-514350">
              <a:buFont typeface="+mj-lt"/>
              <a:buAutoNum type="arabicPeriod"/>
            </a:pPr>
            <a:endParaRPr lang="es-ES" sz="2400" dirty="0"/>
          </a:p>
          <a:p>
            <a:pPr marL="0" indent="0">
              <a:buNone/>
            </a:pPr>
            <a:r>
              <a:rPr lang="es-ES" sz="1800" dirty="0"/>
              <a:t>In </a:t>
            </a:r>
            <a:r>
              <a:rPr lang="es-ES" sz="1800" dirty="0" err="1"/>
              <a:t>the</a:t>
            </a:r>
            <a:r>
              <a:rPr lang="es-ES" sz="1800" dirty="0"/>
              <a:t> </a:t>
            </a:r>
            <a:r>
              <a:rPr lang="es-ES" sz="1800" dirty="0" err="1"/>
              <a:t>direction</a:t>
            </a:r>
            <a:r>
              <a:rPr lang="es-ES" sz="1800" dirty="0"/>
              <a:t> of </a:t>
            </a:r>
            <a:r>
              <a:rPr lang="es-ES" sz="1800" dirty="0" err="1"/>
              <a:t>printing</a:t>
            </a:r>
            <a:r>
              <a:rPr lang="es-ES" sz="1800" dirty="0"/>
              <a:t>. </a:t>
            </a:r>
            <a:r>
              <a:rPr lang="es-ES" sz="1800" dirty="0" err="1"/>
              <a:t>Pore</a:t>
            </a:r>
            <a:r>
              <a:rPr lang="es-ES" sz="1800" dirty="0"/>
              <a:t> </a:t>
            </a:r>
            <a:r>
              <a:rPr lang="es-ES" sz="1800" dirty="0" err="1"/>
              <a:t>distance</a:t>
            </a:r>
            <a:r>
              <a:rPr lang="es-ES" sz="1800" dirty="0"/>
              <a:t> </a:t>
            </a:r>
            <a:r>
              <a:rPr lang="es-ES" sz="1800" dirty="0" err="1"/>
              <a:t>defined</a:t>
            </a:r>
            <a:r>
              <a:rPr lang="es-ES" sz="1800" dirty="0"/>
              <a:t> as </a:t>
            </a:r>
            <a:r>
              <a:rPr lang="es-ES" sz="1800" dirty="0" err="1"/>
              <a:t>difference</a:t>
            </a:r>
            <a:r>
              <a:rPr lang="es-ES" sz="1800" dirty="0"/>
              <a:t> </a:t>
            </a:r>
            <a:r>
              <a:rPr lang="es-ES" sz="1800" dirty="0" err="1"/>
              <a:t>between</a:t>
            </a:r>
            <a:r>
              <a:rPr lang="es-ES" sz="1800" dirty="0"/>
              <a:t> </a:t>
            </a:r>
            <a:r>
              <a:rPr lang="es-ES" sz="1800" dirty="0" err="1"/>
              <a:t>highest</a:t>
            </a:r>
            <a:r>
              <a:rPr lang="es-ES" sz="1800" dirty="0"/>
              <a:t> 90th </a:t>
            </a:r>
            <a:r>
              <a:rPr lang="es-ES" sz="1800" dirty="0" err="1"/>
              <a:t>lowest</a:t>
            </a:r>
            <a:r>
              <a:rPr lang="es-ES" sz="1800" dirty="0"/>
              <a:t> </a:t>
            </a:r>
            <a:r>
              <a:rPr lang="es-ES" sz="1800" dirty="0" err="1"/>
              <a:t>percentile</a:t>
            </a:r>
            <a:r>
              <a:rPr lang="es-ES" sz="1800" dirty="0"/>
              <a:t>  in </a:t>
            </a:r>
            <a:r>
              <a:rPr lang="es-ES" sz="1800" dirty="0" err="1"/>
              <a:t>current</a:t>
            </a:r>
            <a:r>
              <a:rPr lang="es-ES" sz="1800" dirty="0"/>
              <a:t> </a:t>
            </a:r>
            <a:r>
              <a:rPr lang="es-ES" sz="1800" dirty="0" err="1"/>
              <a:t>pore</a:t>
            </a:r>
            <a:r>
              <a:rPr lang="es-ES" sz="1800" dirty="0"/>
              <a:t> and </a:t>
            </a:r>
            <a:r>
              <a:rPr lang="es-ES" sz="1800" dirty="0" err="1"/>
              <a:t>lowest</a:t>
            </a:r>
            <a:r>
              <a:rPr lang="es-ES" sz="1800" dirty="0"/>
              <a:t> 10th </a:t>
            </a:r>
            <a:r>
              <a:rPr lang="es-ES" sz="1800" dirty="0" err="1"/>
              <a:t>percentile</a:t>
            </a:r>
            <a:r>
              <a:rPr lang="es-ES" sz="1800" dirty="0"/>
              <a:t> of </a:t>
            </a:r>
            <a:r>
              <a:rPr lang="es-ES" sz="1800" dirty="0" err="1"/>
              <a:t>next</a:t>
            </a:r>
            <a:r>
              <a:rPr lang="es-ES" sz="1800" dirty="0"/>
              <a:t> </a:t>
            </a:r>
            <a:r>
              <a:rPr lang="es-ES" sz="1800" dirty="0" err="1"/>
              <a:t>pore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3" y="1825625"/>
            <a:ext cx="4420133" cy="4351338"/>
          </a:xfrm>
        </p:spPr>
      </p:pic>
    </p:spTree>
    <p:extLst>
      <p:ext uri="{BB962C8B-B14F-4D97-AF65-F5344CB8AC3E}">
        <p14:creationId xmlns:p14="http://schemas.microsoft.com/office/powerpoint/2010/main" val="294539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A. </a:t>
            </a:r>
            <a:r>
              <a:rPr lang="es-ES" dirty="0" err="1"/>
              <a:t>Loading</a:t>
            </a:r>
            <a:r>
              <a:rPr lang="es-ES" dirty="0"/>
              <a:t> and </a:t>
            </a:r>
            <a:r>
              <a:rPr lang="es-ES" dirty="0" err="1"/>
              <a:t>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3200" b="1" dirty="0"/>
              <a:t>Load </a:t>
            </a:r>
            <a:r>
              <a:rPr lang="es-ES" sz="3200" b="1" dirty="0" err="1"/>
              <a:t>images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Identify</a:t>
            </a:r>
            <a:r>
              <a:rPr lang="es-ES" sz="2400" dirty="0"/>
              <a:t> </a:t>
            </a:r>
            <a:r>
              <a:rPr lang="es-ES" sz="2400" dirty="0" err="1"/>
              <a:t>tags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Ask </a:t>
            </a:r>
            <a:r>
              <a:rPr lang="es-ES" sz="2400" dirty="0" err="1"/>
              <a:t>user</a:t>
            </a:r>
            <a:r>
              <a:rPr lang="es-ES" sz="2400" dirty="0"/>
              <a:t> to </a:t>
            </a:r>
            <a:r>
              <a:rPr lang="es-ES" sz="2400" dirty="0" err="1"/>
              <a:t>select</a:t>
            </a:r>
            <a:r>
              <a:rPr lang="es-ES" sz="2400" dirty="0"/>
              <a:t> ROI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necessary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Automatically</a:t>
            </a:r>
            <a:r>
              <a:rPr lang="es-ES" sz="2400" dirty="0"/>
              <a:t> </a:t>
            </a: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printing</a:t>
            </a:r>
            <a:r>
              <a:rPr lang="es-ES" sz="2400" dirty="0"/>
              <a:t> </a:t>
            </a:r>
            <a:r>
              <a:rPr lang="es-ES" sz="2400" dirty="0" err="1"/>
              <a:t>direction</a:t>
            </a:r>
            <a:r>
              <a:rPr lang="es-ES" sz="2400" dirty="0"/>
              <a:t> of </a:t>
            </a:r>
            <a:r>
              <a:rPr lang="es-ES" sz="2400" dirty="0" err="1"/>
              <a:t>layers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Correct</a:t>
            </a:r>
            <a:r>
              <a:rPr lang="es-ES" sz="2400" dirty="0">
                <a:solidFill>
                  <a:srgbClr val="0070C0"/>
                </a:solidFill>
              </a:rPr>
              <a:t> local </a:t>
            </a:r>
            <a:r>
              <a:rPr lang="es-ES" sz="2400" dirty="0" err="1">
                <a:solidFill>
                  <a:srgbClr val="0070C0"/>
                </a:solidFill>
              </a:rPr>
              <a:t>brightness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differences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72396"/>
            <a:ext cx="5181600" cy="3857795"/>
          </a:xfrm>
        </p:spPr>
      </p:pic>
    </p:spTree>
    <p:extLst>
      <p:ext uri="{BB962C8B-B14F-4D97-AF65-F5344CB8AC3E}">
        <p14:creationId xmlns:p14="http://schemas.microsoft.com/office/powerpoint/2010/main" val="26663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A. </a:t>
            </a:r>
            <a:r>
              <a:rPr lang="es-ES" dirty="0" err="1"/>
              <a:t>Loading</a:t>
            </a:r>
            <a:r>
              <a:rPr lang="es-ES" dirty="0"/>
              <a:t> and </a:t>
            </a:r>
            <a:r>
              <a:rPr lang="es-ES" dirty="0" err="1"/>
              <a:t>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Load </a:t>
            </a:r>
            <a:r>
              <a:rPr lang="es-ES" sz="2400" dirty="0" err="1"/>
              <a:t>images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Identify</a:t>
            </a:r>
            <a:r>
              <a:rPr lang="es-ES" sz="3200" b="1" dirty="0"/>
              <a:t> </a:t>
            </a:r>
            <a:r>
              <a:rPr lang="es-ES" sz="3200" b="1" dirty="0" err="1"/>
              <a:t>tags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Ask </a:t>
            </a:r>
            <a:r>
              <a:rPr lang="es-ES" sz="2400" dirty="0" err="1"/>
              <a:t>user</a:t>
            </a:r>
            <a:r>
              <a:rPr lang="es-ES" sz="2400" dirty="0"/>
              <a:t> to </a:t>
            </a:r>
            <a:r>
              <a:rPr lang="es-ES" sz="2400" dirty="0" err="1"/>
              <a:t>select</a:t>
            </a:r>
            <a:r>
              <a:rPr lang="es-ES" sz="2400" dirty="0"/>
              <a:t> ROI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necessary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Automatically</a:t>
            </a:r>
            <a:r>
              <a:rPr lang="es-ES" sz="2400" dirty="0"/>
              <a:t> </a:t>
            </a: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printing</a:t>
            </a:r>
            <a:r>
              <a:rPr lang="es-ES" sz="2400" dirty="0"/>
              <a:t> </a:t>
            </a:r>
            <a:r>
              <a:rPr lang="es-ES" sz="2400" dirty="0" err="1"/>
              <a:t>direction</a:t>
            </a:r>
            <a:r>
              <a:rPr lang="es-ES" sz="2400" dirty="0"/>
              <a:t> of </a:t>
            </a:r>
            <a:r>
              <a:rPr lang="es-ES" sz="2400" dirty="0" err="1"/>
              <a:t>layers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Correct</a:t>
            </a:r>
            <a:r>
              <a:rPr lang="es-ES" sz="2400" dirty="0">
                <a:solidFill>
                  <a:srgbClr val="0070C0"/>
                </a:solidFill>
              </a:rPr>
              <a:t> local </a:t>
            </a:r>
            <a:r>
              <a:rPr lang="es-ES" sz="2400" dirty="0" err="1">
                <a:solidFill>
                  <a:srgbClr val="0070C0"/>
                </a:solidFill>
              </a:rPr>
              <a:t>brightness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differences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19800" y="1690688"/>
            <a:ext cx="5715000" cy="44862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dirty="0"/>
              <a:t>C:\bioplotter\</a:t>
            </a:r>
          </a:p>
          <a:p>
            <a:pPr marL="0" indent="0">
              <a:buNone/>
            </a:pPr>
            <a:r>
              <a:rPr lang="en-US" sz="4400" dirty="0"/>
              <a:t>     PCL </a:t>
            </a:r>
            <a:r>
              <a:rPr lang="en-US" sz="4400" dirty="0">
                <a:solidFill>
                  <a:srgbClr val="FF0000"/>
                </a:solidFill>
              </a:rPr>
              <a:t>Acetone</a:t>
            </a:r>
            <a:r>
              <a:rPr lang="en-US" sz="4400" dirty="0"/>
              <a:t>\</a:t>
            </a:r>
          </a:p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4400" dirty="0">
                <a:solidFill>
                  <a:srgbClr val="FF0000"/>
                </a:solidFill>
              </a:rPr>
              <a:t>110</a:t>
            </a:r>
            <a:r>
              <a:rPr lang="en-US" sz="4400" dirty="0"/>
              <a:t>\cojo_cylinder</a:t>
            </a:r>
            <a:r>
              <a:rPr lang="en-US" sz="4400" dirty="0">
                <a:solidFill>
                  <a:srgbClr val="FF0000"/>
                </a:solidFill>
              </a:rPr>
              <a:t>1</a:t>
            </a:r>
            <a:r>
              <a:rPr lang="en-US" sz="4400" dirty="0"/>
              <a:t>\</a:t>
            </a:r>
            <a:r>
              <a:rPr lang="en-US" sz="4400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7564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A. </a:t>
            </a:r>
            <a:r>
              <a:rPr lang="es-ES" dirty="0" err="1"/>
              <a:t>Loading</a:t>
            </a:r>
            <a:r>
              <a:rPr lang="es-ES" dirty="0"/>
              <a:t> and </a:t>
            </a:r>
            <a:r>
              <a:rPr lang="es-ES" dirty="0" err="1"/>
              <a:t>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Load </a:t>
            </a:r>
            <a:r>
              <a:rPr lang="es-ES" sz="2400" dirty="0" err="1"/>
              <a:t>images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Identify</a:t>
            </a:r>
            <a:r>
              <a:rPr lang="es-ES" sz="2400" dirty="0"/>
              <a:t> </a:t>
            </a:r>
            <a:r>
              <a:rPr lang="es-ES" sz="2400" dirty="0" err="1"/>
              <a:t>tags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/>
              <a:t>Ask </a:t>
            </a:r>
            <a:r>
              <a:rPr lang="es-ES" sz="3200" b="1" dirty="0" err="1"/>
              <a:t>user</a:t>
            </a:r>
            <a:r>
              <a:rPr lang="es-ES" sz="3200" b="1" dirty="0"/>
              <a:t> to </a:t>
            </a:r>
            <a:r>
              <a:rPr lang="es-ES" sz="3200" b="1" dirty="0" err="1"/>
              <a:t>select</a:t>
            </a:r>
            <a:r>
              <a:rPr lang="es-ES" sz="3200" b="1" dirty="0"/>
              <a:t> ROI </a:t>
            </a:r>
            <a:r>
              <a:rPr lang="es-ES" sz="3200" b="1" dirty="0" err="1"/>
              <a:t>if</a:t>
            </a:r>
            <a:r>
              <a:rPr lang="es-ES" sz="3200" b="1" dirty="0"/>
              <a:t> </a:t>
            </a:r>
            <a:r>
              <a:rPr lang="es-ES" sz="3200" b="1" dirty="0" err="1"/>
              <a:t>necessary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Automatically</a:t>
            </a:r>
            <a:r>
              <a:rPr lang="es-ES" sz="2400" dirty="0"/>
              <a:t> </a:t>
            </a: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printing</a:t>
            </a:r>
            <a:r>
              <a:rPr lang="es-ES" sz="2400" dirty="0"/>
              <a:t> </a:t>
            </a:r>
            <a:r>
              <a:rPr lang="es-ES" sz="2400" dirty="0" err="1"/>
              <a:t>direction</a:t>
            </a:r>
            <a:r>
              <a:rPr lang="es-ES" sz="2400" dirty="0"/>
              <a:t> of </a:t>
            </a:r>
            <a:r>
              <a:rPr lang="es-ES" sz="2400" dirty="0" err="1"/>
              <a:t>layers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Correct</a:t>
            </a:r>
            <a:r>
              <a:rPr lang="es-ES" sz="2400" dirty="0">
                <a:solidFill>
                  <a:srgbClr val="0070C0"/>
                </a:solidFill>
              </a:rPr>
              <a:t> local </a:t>
            </a:r>
            <a:r>
              <a:rPr lang="es-ES" sz="2400" dirty="0" err="1">
                <a:solidFill>
                  <a:srgbClr val="0070C0"/>
                </a:solidFill>
              </a:rPr>
              <a:t>brightness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differences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1" y="2071654"/>
            <a:ext cx="5181598" cy="3859279"/>
          </a:xfrm>
        </p:spPr>
      </p:pic>
    </p:spTree>
    <p:extLst>
      <p:ext uri="{BB962C8B-B14F-4D97-AF65-F5344CB8AC3E}">
        <p14:creationId xmlns:p14="http://schemas.microsoft.com/office/powerpoint/2010/main" val="307772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A. </a:t>
            </a:r>
            <a:r>
              <a:rPr lang="es-ES" dirty="0" err="1"/>
              <a:t>Loading</a:t>
            </a:r>
            <a:r>
              <a:rPr lang="es-ES" dirty="0"/>
              <a:t> and </a:t>
            </a:r>
            <a:r>
              <a:rPr lang="es-ES" dirty="0" err="1"/>
              <a:t>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Load </a:t>
            </a:r>
            <a:r>
              <a:rPr lang="es-ES" sz="2400" dirty="0" err="1"/>
              <a:t>images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Identify</a:t>
            </a:r>
            <a:r>
              <a:rPr lang="es-ES" sz="2400" dirty="0"/>
              <a:t> </a:t>
            </a:r>
            <a:r>
              <a:rPr lang="es-ES" sz="2400" dirty="0" err="1"/>
              <a:t>tags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Ask </a:t>
            </a:r>
            <a:r>
              <a:rPr lang="es-ES" sz="2400" dirty="0" err="1"/>
              <a:t>user</a:t>
            </a:r>
            <a:r>
              <a:rPr lang="es-ES" sz="2400" dirty="0"/>
              <a:t> to </a:t>
            </a:r>
            <a:r>
              <a:rPr lang="es-ES" sz="2400" dirty="0" err="1"/>
              <a:t>select</a:t>
            </a:r>
            <a:r>
              <a:rPr lang="es-ES" sz="2400" dirty="0"/>
              <a:t> ROI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necessary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Automatically</a:t>
            </a:r>
            <a:r>
              <a:rPr lang="es-ES" sz="3200" b="1" dirty="0"/>
              <a:t> </a:t>
            </a:r>
            <a:r>
              <a:rPr lang="es-ES" sz="3200" b="1" dirty="0" err="1"/>
              <a:t>calculate</a:t>
            </a:r>
            <a:r>
              <a:rPr lang="es-ES" sz="3200" b="1" dirty="0"/>
              <a:t> </a:t>
            </a:r>
            <a:r>
              <a:rPr lang="es-ES" sz="3200" b="1" dirty="0" err="1"/>
              <a:t>printing</a:t>
            </a:r>
            <a:r>
              <a:rPr lang="es-ES" sz="3200" b="1" dirty="0"/>
              <a:t> </a:t>
            </a:r>
            <a:r>
              <a:rPr lang="es-ES" sz="3200" b="1" dirty="0" err="1"/>
              <a:t>direction</a:t>
            </a:r>
            <a:r>
              <a:rPr lang="es-ES" sz="3200" b="1" dirty="0"/>
              <a:t> of </a:t>
            </a:r>
            <a:r>
              <a:rPr lang="es-ES" sz="3200" b="1" dirty="0" err="1"/>
              <a:t>layers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Correct</a:t>
            </a:r>
            <a:r>
              <a:rPr lang="es-ES" sz="2400" dirty="0">
                <a:solidFill>
                  <a:srgbClr val="0070C0"/>
                </a:solidFill>
              </a:rPr>
              <a:t> local </a:t>
            </a:r>
            <a:r>
              <a:rPr lang="es-ES" sz="2400" dirty="0" err="1">
                <a:solidFill>
                  <a:srgbClr val="0070C0"/>
                </a:solidFill>
              </a:rPr>
              <a:t>brightness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differences</a:t>
            </a:r>
            <a:endParaRPr lang="es-E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000" dirty="0" err="1"/>
              <a:t>Process</a:t>
            </a:r>
            <a:r>
              <a:rPr lang="es-ES" sz="2000" dirty="0"/>
              <a:t>: </a:t>
            </a:r>
          </a:p>
          <a:p>
            <a:pPr marL="457200" lvl="1" indent="0">
              <a:buNone/>
            </a:pPr>
            <a:r>
              <a:rPr lang="es-ES" sz="1600" dirty="0"/>
              <a:t>Compare </a:t>
            </a:r>
            <a:r>
              <a:rPr lang="es-ES" sz="1600" dirty="0" err="1"/>
              <a:t>first</a:t>
            </a:r>
            <a:r>
              <a:rPr lang="es-ES" sz="1600" dirty="0"/>
              <a:t> </a:t>
            </a:r>
            <a:r>
              <a:rPr lang="es-ES" sz="1600" dirty="0" err="1"/>
              <a:t>layer</a:t>
            </a:r>
            <a:r>
              <a:rPr lang="es-ES" sz="1600" dirty="0"/>
              <a:t> </a:t>
            </a:r>
            <a:r>
              <a:rPr lang="es-ES" sz="1600" dirty="0" err="1"/>
              <a:t>against</a:t>
            </a:r>
            <a:r>
              <a:rPr lang="es-ES" sz="1600" dirty="0"/>
              <a:t> </a:t>
            </a:r>
            <a:r>
              <a:rPr lang="es-ES" sz="1600" dirty="0" err="1"/>
              <a:t>its</a:t>
            </a:r>
            <a:r>
              <a:rPr lang="es-ES" sz="1600" dirty="0"/>
              <a:t> </a:t>
            </a:r>
            <a:r>
              <a:rPr lang="es-ES" sz="1600" dirty="0" err="1"/>
              <a:t>horizontally</a:t>
            </a:r>
            <a:r>
              <a:rPr lang="es-ES" sz="1600" dirty="0"/>
              <a:t>/</a:t>
            </a:r>
            <a:r>
              <a:rPr lang="es-ES" sz="1600" dirty="0" err="1"/>
              <a:t>vertically</a:t>
            </a:r>
            <a:r>
              <a:rPr lang="es-ES" sz="1600" dirty="0"/>
              <a:t> </a:t>
            </a:r>
            <a:r>
              <a:rPr lang="es-ES" sz="1600" dirty="0" err="1"/>
              <a:t>blurred</a:t>
            </a:r>
            <a:r>
              <a:rPr lang="es-ES" sz="1600" dirty="0"/>
              <a:t> </a:t>
            </a:r>
            <a:r>
              <a:rPr lang="es-ES" sz="1600" dirty="0" err="1"/>
              <a:t>difference</a:t>
            </a:r>
            <a:r>
              <a:rPr lang="es-ES" sz="1600" dirty="0"/>
              <a:t>. </a:t>
            </a:r>
            <a:r>
              <a:rPr lang="es-ES" sz="1600" dirty="0" err="1"/>
              <a:t>Darkest</a:t>
            </a:r>
            <a:r>
              <a:rPr lang="es-ES" sz="1600" dirty="0"/>
              <a:t> </a:t>
            </a:r>
            <a:r>
              <a:rPr lang="es-ES" sz="1600" dirty="0" err="1"/>
              <a:t>overall</a:t>
            </a:r>
            <a:r>
              <a:rPr lang="es-ES" sz="1600" dirty="0"/>
              <a:t> </a:t>
            </a:r>
            <a:r>
              <a:rPr lang="es-ES" sz="1600" dirty="0" err="1"/>
              <a:t>image</a:t>
            </a:r>
            <a:r>
              <a:rPr lang="es-ES" sz="1600" dirty="0"/>
              <a:t> </a:t>
            </a:r>
            <a:r>
              <a:rPr lang="es-ES" sz="1600" dirty="0" err="1"/>
              <a:t>corresponds</a:t>
            </a:r>
            <a:r>
              <a:rPr lang="es-ES" sz="1600" dirty="0"/>
              <a:t> to </a:t>
            </a:r>
            <a:r>
              <a:rPr lang="es-ES" sz="1600" dirty="0" err="1"/>
              <a:t>printing</a:t>
            </a:r>
            <a:r>
              <a:rPr lang="es-ES" sz="1600" dirty="0"/>
              <a:t> </a:t>
            </a:r>
            <a:r>
              <a:rPr lang="es-ES" sz="1600" dirty="0" err="1"/>
              <a:t>direction</a:t>
            </a:r>
            <a:endParaRPr lang="es-ES" sz="1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23" y="1003078"/>
            <a:ext cx="2303818" cy="229711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834" y="3899345"/>
            <a:ext cx="2284268" cy="22776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63" y="3899345"/>
            <a:ext cx="2284268" cy="227761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255000" y="3467100"/>
            <a:ext cx="2413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791700" y="3467100"/>
            <a:ext cx="2921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42231" y="4724400"/>
            <a:ext cx="55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5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69100" y="1511300"/>
            <a:ext cx="4724400" cy="5143500"/>
          </a:xfrm>
          <a:prstGeom prst="rect">
            <a:avLst/>
          </a:prstGeom>
          <a:gradFill flip="none" rotWithShape="1">
            <a:gsLst>
              <a:gs pos="29000">
                <a:schemeClr val="bg1"/>
              </a:gs>
              <a:gs pos="0">
                <a:schemeClr val="bg1"/>
              </a:gs>
              <a:gs pos="66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A. </a:t>
            </a:r>
            <a:r>
              <a:rPr lang="es-ES" dirty="0" err="1"/>
              <a:t>Loading</a:t>
            </a:r>
            <a:r>
              <a:rPr lang="es-ES" dirty="0"/>
              <a:t> and </a:t>
            </a:r>
            <a:r>
              <a:rPr lang="es-ES" dirty="0" err="1"/>
              <a:t>initialization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400" dirty="0"/>
              <a:t>Load </a:t>
            </a:r>
            <a:r>
              <a:rPr lang="es-ES" sz="2400" dirty="0" err="1"/>
              <a:t>images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Identify</a:t>
            </a:r>
            <a:r>
              <a:rPr lang="es-ES" sz="2400" dirty="0"/>
              <a:t> </a:t>
            </a:r>
            <a:r>
              <a:rPr lang="es-ES" sz="2400" dirty="0" err="1"/>
              <a:t>tags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/>
              <a:t>Ask </a:t>
            </a:r>
            <a:r>
              <a:rPr lang="es-ES" sz="2400" dirty="0" err="1"/>
              <a:t>user</a:t>
            </a:r>
            <a:r>
              <a:rPr lang="es-ES" sz="2400" dirty="0"/>
              <a:t> to </a:t>
            </a:r>
            <a:r>
              <a:rPr lang="es-ES" sz="2400" dirty="0" err="1"/>
              <a:t>select</a:t>
            </a:r>
            <a:r>
              <a:rPr lang="es-ES" sz="2400" dirty="0"/>
              <a:t> ROI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necessary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Automatically</a:t>
            </a:r>
            <a:r>
              <a:rPr lang="es-ES" sz="2400" dirty="0"/>
              <a:t> </a:t>
            </a:r>
            <a:r>
              <a:rPr lang="es-ES" sz="2400" dirty="0" err="1"/>
              <a:t>calculate</a:t>
            </a:r>
            <a:r>
              <a:rPr lang="es-ES" sz="2400" dirty="0"/>
              <a:t> </a:t>
            </a:r>
            <a:r>
              <a:rPr lang="es-ES" sz="2400" dirty="0" err="1"/>
              <a:t>printing</a:t>
            </a:r>
            <a:r>
              <a:rPr lang="es-ES" sz="2400" dirty="0"/>
              <a:t> </a:t>
            </a:r>
            <a:r>
              <a:rPr lang="es-ES" sz="2400" dirty="0" err="1"/>
              <a:t>direction</a:t>
            </a:r>
            <a:r>
              <a:rPr lang="es-ES" sz="2400" dirty="0"/>
              <a:t> of </a:t>
            </a:r>
            <a:r>
              <a:rPr lang="es-ES" sz="2400" dirty="0" err="1"/>
              <a:t>layers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3200" b="1" dirty="0" err="1">
                <a:solidFill>
                  <a:srgbClr val="0070C0"/>
                </a:solidFill>
              </a:rPr>
              <a:t>Correct</a:t>
            </a:r>
            <a:r>
              <a:rPr lang="es-ES" sz="3200" b="1" dirty="0">
                <a:solidFill>
                  <a:srgbClr val="0070C0"/>
                </a:solidFill>
              </a:rPr>
              <a:t> local </a:t>
            </a:r>
            <a:r>
              <a:rPr lang="es-ES" sz="3200" b="1" dirty="0" err="1">
                <a:solidFill>
                  <a:srgbClr val="0070C0"/>
                </a:solidFill>
              </a:rPr>
              <a:t>brightness</a:t>
            </a:r>
            <a:r>
              <a:rPr lang="es-ES" sz="3200" b="1" dirty="0">
                <a:solidFill>
                  <a:srgbClr val="0070C0"/>
                </a:solidFill>
              </a:rPr>
              <a:t> </a:t>
            </a:r>
            <a:r>
              <a:rPr lang="es-ES" sz="3200" b="1" dirty="0" err="1">
                <a:solidFill>
                  <a:srgbClr val="0070C0"/>
                </a:solidFill>
              </a:rPr>
              <a:t>differences</a:t>
            </a:r>
            <a:endParaRPr lang="es-ES" sz="32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ES" sz="2000" dirty="0" err="1"/>
              <a:t>Process</a:t>
            </a:r>
            <a:r>
              <a:rPr lang="es-ES" sz="2000" dirty="0"/>
              <a:t>: </a:t>
            </a:r>
          </a:p>
          <a:p>
            <a:pPr marL="457200" lvl="1" indent="0">
              <a:buNone/>
            </a:pPr>
            <a:r>
              <a:rPr lang="es-ES" sz="1600" dirty="0"/>
              <a:t>Divide input </a:t>
            </a:r>
            <a:r>
              <a:rPr lang="es-ES" sz="1600" dirty="0" err="1"/>
              <a:t>image</a:t>
            </a:r>
            <a:r>
              <a:rPr lang="es-ES" sz="1600" dirty="0"/>
              <a:t> </a:t>
            </a:r>
            <a:r>
              <a:rPr lang="es-ES" sz="1600" dirty="0" err="1"/>
              <a:t>with</a:t>
            </a:r>
            <a:r>
              <a:rPr lang="es-ES" sz="1600" dirty="0"/>
              <a:t> a 1-pore (~85 </a:t>
            </a:r>
            <a:r>
              <a:rPr lang="es-ES" sz="1600" dirty="0" err="1"/>
              <a:t>px</a:t>
            </a:r>
            <a:r>
              <a:rPr lang="es-ES" sz="1600" dirty="0"/>
              <a:t>) </a:t>
            </a:r>
            <a:r>
              <a:rPr lang="es-ES" sz="1600" dirty="0" err="1"/>
              <a:t>blurred</a:t>
            </a:r>
            <a:r>
              <a:rPr lang="es-ES" sz="1600" dirty="0"/>
              <a:t> and </a:t>
            </a:r>
            <a:r>
              <a:rPr lang="es-ES" sz="1600" dirty="0" err="1"/>
              <a:t>normalized</a:t>
            </a:r>
            <a:r>
              <a:rPr lang="es-ES" sz="1600" dirty="0"/>
              <a:t> </a:t>
            </a:r>
            <a:r>
              <a:rPr lang="es-ES" sz="1600" dirty="0" err="1"/>
              <a:t>version</a:t>
            </a:r>
            <a:r>
              <a:rPr lang="es-ES" sz="1600" dirty="0"/>
              <a:t> of </a:t>
            </a:r>
            <a:r>
              <a:rPr lang="es-ES" sz="1600" dirty="0" err="1"/>
              <a:t>itself</a:t>
            </a:r>
            <a:endParaRPr lang="es-ES" sz="1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79" y="1825625"/>
            <a:ext cx="1915321" cy="190974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662" y="1825625"/>
            <a:ext cx="1915321" cy="1909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479" y="4123395"/>
            <a:ext cx="1915320" cy="1909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662" y="4123395"/>
            <a:ext cx="1915321" cy="19097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25479" y="1572265"/>
            <a:ext cx="1760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*</a:t>
            </a:r>
            <a:r>
              <a:rPr lang="es-ES" sz="1200" dirty="0" err="1"/>
              <a:t>effect</a:t>
            </a:r>
            <a:r>
              <a:rPr lang="es-ES" sz="1200" dirty="0"/>
              <a:t> </a:t>
            </a:r>
            <a:r>
              <a:rPr lang="es-ES" sz="1200" dirty="0" err="1"/>
              <a:t>exagerated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32625" y="6037903"/>
            <a:ext cx="191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Without</a:t>
            </a:r>
            <a:r>
              <a:rPr lang="es-ES" dirty="0"/>
              <a:t> </a:t>
            </a:r>
            <a:r>
              <a:rPr lang="es-ES" dirty="0" err="1"/>
              <a:t>correction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64663" y="6033140"/>
            <a:ext cx="191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With</a:t>
            </a:r>
            <a:endParaRPr lang="es-ES" dirty="0"/>
          </a:p>
          <a:p>
            <a:pPr algn="ctr"/>
            <a:r>
              <a:rPr lang="es-ES" dirty="0" err="1"/>
              <a:t>correction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0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B. </a:t>
            </a:r>
            <a:r>
              <a:rPr lang="es-ES" dirty="0" err="1"/>
              <a:t>Histogram</a:t>
            </a:r>
            <a:r>
              <a:rPr lang="es-ES" dirty="0"/>
              <a:t> </a:t>
            </a:r>
            <a:r>
              <a:rPr lang="es-ES" dirty="0" err="1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Calculate</a:t>
            </a:r>
            <a:r>
              <a:rPr lang="es-ES" sz="3200" b="1" dirty="0"/>
              <a:t> and </a:t>
            </a:r>
            <a:r>
              <a:rPr lang="es-ES" sz="3200" b="1" dirty="0" err="1"/>
              <a:t>mask</a:t>
            </a:r>
            <a:r>
              <a:rPr lang="es-ES" sz="3200" b="1" dirty="0"/>
              <a:t> </a:t>
            </a:r>
            <a:r>
              <a:rPr lang="es-ES" sz="3200" b="1" dirty="0" err="1"/>
              <a:t>images</a:t>
            </a:r>
            <a:r>
              <a:rPr lang="es-ES" sz="3200" b="1" dirty="0"/>
              <a:t> </a:t>
            </a:r>
            <a:r>
              <a:rPr lang="es-ES" sz="3200" b="1" dirty="0" err="1"/>
              <a:t>with</a:t>
            </a:r>
            <a:r>
              <a:rPr lang="es-ES" sz="3200" b="1" dirty="0"/>
              <a:t> </a:t>
            </a:r>
            <a:r>
              <a:rPr lang="es-ES" sz="3200" b="1" dirty="0" err="1"/>
              <a:t>Otsu’s</a:t>
            </a:r>
            <a:r>
              <a:rPr lang="es-ES" sz="3200" b="1" dirty="0"/>
              <a:t> </a:t>
            </a:r>
            <a:r>
              <a:rPr lang="es-ES" sz="3200" b="1" dirty="0" err="1"/>
              <a:t>algorithm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, </a:t>
            </a:r>
            <a:r>
              <a:rPr lang="es-ES" sz="2400" dirty="0" err="1"/>
              <a:t>smooth</a:t>
            </a:r>
            <a:r>
              <a:rPr lang="es-ES" sz="2400" dirty="0"/>
              <a:t> and </a:t>
            </a:r>
            <a:r>
              <a:rPr lang="es-ES" sz="2400" dirty="0" err="1">
                <a:solidFill>
                  <a:srgbClr val="0070C0"/>
                </a:solidFill>
              </a:rPr>
              <a:t>remove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floor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/>
              <a:t>on</a:t>
            </a:r>
            <a:r>
              <a:rPr lang="es-ES" sz="2400" dirty="0"/>
              <a:t> new </a:t>
            </a:r>
            <a:r>
              <a:rPr lang="es-ES" sz="2400" dirty="0" err="1"/>
              <a:t>histogram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Differentiate</a:t>
            </a:r>
            <a:r>
              <a:rPr lang="es-ES" sz="2400" dirty="0"/>
              <a:t> </a:t>
            </a:r>
            <a:r>
              <a:rPr lang="es-ES" sz="2400" dirty="0" err="1"/>
              <a:t>resulting</a:t>
            </a:r>
            <a:r>
              <a:rPr lang="es-ES" sz="2400" dirty="0"/>
              <a:t> </a:t>
            </a:r>
            <a:r>
              <a:rPr lang="es-ES" sz="2400" dirty="0" err="1"/>
              <a:t>histogram</a:t>
            </a:r>
            <a:r>
              <a:rPr lang="es-ES" sz="2400" dirty="0"/>
              <a:t> and clip to positive </a:t>
            </a:r>
            <a:r>
              <a:rPr lang="es-ES" sz="2400" dirty="0" err="1"/>
              <a:t>values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Select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rising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edge</a:t>
            </a:r>
            <a:r>
              <a:rPr lang="es-ES" sz="2400" dirty="0">
                <a:solidFill>
                  <a:srgbClr val="0070C0"/>
                </a:solidFill>
              </a:rPr>
              <a:t> of final </a:t>
            </a:r>
            <a:r>
              <a:rPr lang="es-ES" sz="2400" dirty="0" err="1">
                <a:solidFill>
                  <a:srgbClr val="0070C0"/>
                </a:solidFill>
              </a:rPr>
              <a:t>histogram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365125"/>
            <a:ext cx="4279900" cy="3052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3417662"/>
            <a:ext cx="4279900" cy="30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3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B. </a:t>
            </a:r>
            <a:r>
              <a:rPr lang="es-ES" dirty="0" err="1"/>
              <a:t>Histogram</a:t>
            </a:r>
            <a:r>
              <a:rPr lang="es-ES" dirty="0"/>
              <a:t> </a:t>
            </a:r>
            <a:r>
              <a:rPr lang="es-ES" dirty="0" err="1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b="1" dirty="0" err="1"/>
              <a:t>Calculate</a:t>
            </a:r>
            <a:r>
              <a:rPr lang="es-ES" sz="3200" b="1" dirty="0"/>
              <a:t> and </a:t>
            </a:r>
            <a:r>
              <a:rPr lang="es-ES" sz="3200" b="1" dirty="0" err="1"/>
              <a:t>mask</a:t>
            </a:r>
            <a:r>
              <a:rPr lang="es-ES" sz="3200" b="1" dirty="0"/>
              <a:t> </a:t>
            </a:r>
            <a:r>
              <a:rPr lang="es-ES" sz="3200" b="1" dirty="0" err="1"/>
              <a:t>images</a:t>
            </a:r>
            <a:r>
              <a:rPr lang="es-ES" sz="3200" b="1" dirty="0"/>
              <a:t> </a:t>
            </a:r>
            <a:r>
              <a:rPr lang="es-ES" sz="3200" b="1" dirty="0" err="1"/>
              <a:t>with</a:t>
            </a:r>
            <a:r>
              <a:rPr lang="es-ES" sz="3200" b="1" dirty="0"/>
              <a:t> </a:t>
            </a:r>
            <a:r>
              <a:rPr lang="es-ES" sz="3200" b="1" dirty="0" err="1"/>
              <a:t>Otsu’s</a:t>
            </a:r>
            <a:r>
              <a:rPr lang="es-ES" sz="3200" b="1" dirty="0"/>
              <a:t> </a:t>
            </a:r>
            <a:r>
              <a:rPr lang="es-ES" sz="3200" b="1" dirty="0" err="1"/>
              <a:t>algorithm</a:t>
            </a:r>
            <a:endParaRPr lang="es-ES" sz="3200" b="1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Calculate</a:t>
            </a:r>
            <a:r>
              <a:rPr lang="es-ES" sz="2400" dirty="0"/>
              <a:t>, </a:t>
            </a:r>
            <a:r>
              <a:rPr lang="es-ES" sz="2400" dirty="0" err="1"/>
              <a:t>smooth</a:t>
            </a:r>
            <a:r>
              <a:rPr lang="es-ES" sz="2400" dirty="0"/>
              <a:t> and </a:t>
            </a:r>
            <a:r>
              <a:rPr lang="es-ES" sz="2400" dirty="0" err="1">
                <a:solidFill>
                  <a:srgbClr val="0070C0"/>
                </a:solidFill>
              </a:rPr>
              <a:t>remove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floor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/>
              <a:t>on</a:t>
            </a:r>
            <a:r>
              <a:rPr lang="es-ES" sz="2400" dirty="0"/>
              <a:t> new </a:t>
            </a:r>
            <a:r>
              <a:rPr lang="es-ES" sz="2400" dirty="0" err="1"/>
              <a:t>histogram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/>
              <a:t>Differentiate</a:t>
            </a:r>
            <a:r>
              <a:rPr lang="es-ES" sz="2400" dirty="0"/>
              <a:t> </a:t>
            </a:r>
            <a:r>
              <a:rPr lang="es-ES" sz="2400" dirty="0" err="1"/>
              <a:t>resulting</a:t>
            </a:r>
            <a:r>
              <a:rPr lang="es-ES" sz="2400" dirty="0"/>
              <a:t> </a:t>
            </a:r>
            <a:r>
              <a:rPr lang="es-ES" sz="2400" dirty="0" err="1"/>
              <a:t>histogram</a:t>
            </a:r>
            <a:r>
              <a:rPr lang="es-ES" sz="2400" dirty="0"/>
              <a:t> and clip to positive </a:t>
            </a:r>
            <a:r>
              <a:rPr lang="es-ES" sz="2400" dirty="0" err="1"/>
              <a:t>values</a:t>
            </a:r>
            <a:endParaRPr lang="es-ES" sz="2400" dirty="0"/>
          </a:p>
          <a:p>
            <a:pPr marL="514350" indent="-514350">
              <a:buFont typeface="+mj-lt"/>
              <a:buAutoNum type="arabicPeriod"/>
            </a:pPr>
            <a:r>
              <a:rPr lang="es-ES" sz="2400" dirty="0" err="1">
                <a:solidFill>
                  <a:srgbClr val="0070C0"/>
                </a:solidFill>
              </a:rPr>
              <a:t>Select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rising</a:t>
            </a:r>
            <a:r>
              <a:rPr lang="es-ES" sz="2400" dirty="0">
                <a:solidFill>
                  <a:srgbClr val="0070C0"/>
                </a:solidFill>
              </a:rPr>
              <a:t> </a:t>
            </a:r>
            <a:r>
              <a:rPr lang="es-ES" sz="2400" dirty="0" err="1">
                <a:solidFill>
                  <a:srgbClr val="0070C0"/>
                </a:solidFill>
              </a:rPr>
              <a:t>edge</a:t>
            </a:r>
            <a:r>
              <a:rPr lang="es-ES" sz="2400" dirty="0">
                <a:solidFill>
                  <a:srgbClr val="0070C0"/>
                </a:solidFill>
              </a:rPr>
              <a:t> of final </a:t>
            </a:r>
            <a:r>
              <a:rPr lang="es-ES" sz="2400" dirty="0" err="1">
                <a:solidFill>
                  <a:srgbClr val="0070C0"/>
                </a:solidFill>
              </a:rPr>
              <a:t>histogram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62" y="232457"/>
            <a:ext cx="3195638" cy="31863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62" y="3551460"/>
            <a:ext cx="3195638" cy="31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8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Microsoft Office PowerPoint</Application>
  <PresentationFormat>Widescreen</PresentationFormat>
  <Paragraphs>192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Image analysis code overview</vt:lpstr>
      <vt:lpstr>Features</vt:lpstr>
      <vt:lpstr>A. Loading and initialization</vt:lpstr>
      <vt:lpstr>A. Loading and initialization</vt:lpstr>
      <vt:lpstr>A. Loading and initialization</vt:lpstr>
      <vt:lpstr>A. Loading and initialization</vt:lpstr>
      <vt:lpstr>A. Loading and initialization</vt:lpstr>
      <vt:lpstr>B. Histogram calculation</vt:lpstr>
      <vt:lpstr>B. Histogram calculation</vt:lpstr>
      <vt:lpstr>B. Histogram calculation</vt:lpstr>
      <vt:lpstr>B. Histogram calculation</vt:lpstr>
      <vt:lpstr>B. Histogram calculation</vt:lpstr>
      <vt:lpstr>C. Binarization and ROI-checking</vt:lpstr>
      <vt:lpstr>C. Binarization and ROI-checking</vt:lpstr>
      <vt:lpstr>C. Binarization and ROI-checking</vt:lpstr>
      <vt:lpstr>C. Binarization and ROI-checking</vt:lpstr>
      <vt:lpstr>C. Binarization and ROI-checking</vt:lpstr>
      <vt:lpstr>C. Binarization and ROI-checking</vt:lpstr>
      <vt:lpstr>C. Binarization and ROI-checking</vt:lpstr>
      <vt:lpstr>D. Contour detection and error-checking</vt:lpstr>
      <vt:lpstr>D. Contour detection and error-checking</vt:lpstr>
      <vt:lpstr>D. Contour detection and error-checking</vt:lpstr>
      <vt:lpstr>D. Contour detection and error-checking</vt:lpstr>
      <vt:lpstr>E. Pore information extraction</vt:lpstr>
      <vt:lpstr>E. Pore information extraction</vt:lpstr>
      <vt:lpstr>E. Pore information extraction</vt:lpstr>
      <vt:lpstr>E. Pore information extraction</vt:lpstr>
      <vt:lpstr>E. Pore information extraction</vt:lpstr>
      <vt:lpstr>E. Pore information extraction</vt:lpstr>
    </vt:vector>
  </TitlesOfParts>
  <Company>Empa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analysis code overview</dc:title>
  <dc:creator>Pardo Riquelme, Miguel Alexis</dc:creator>
  <cp:lastModifiedBy>Contreras Raggio, Jose Ignacio</cp:lastModifiedBy>
  <cp:revision>17</cp:revision>
  <dcterms:created xsi:type="dcterms:W3CDTF">2021-09-08T10:52:39Z</dcterms:created>
  <dcterms:modified xsi:type="dcterms:W3CDTF">2025-08-20T14:12:36Z</dcterms:modified>
</cp:coreProperties>
</file>