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3" r:id="rId2"/>
    <p:sldId id="285" r:id="rId3"/>
    <p:sldId id="286" r:id="rId4"/>
    <p:sldId id="289" r:id="rId5"/>
    <p:sldId id="288" r:id="rId6"/>
    <p:sldId id="287" r:id="rId7"/>
    <p:sldId id="298" r:id="rId8"/>
    <p:sldId id="297" r:id="rId9"/>
    <p:sldId id="299" r:id="rId10"/>
    <p:sldId id="295" r:id="rId11"/>
    <p:sldId id="296" r:id="rId12"/>
    <p:sldId id="294" r:id="rId13"/>
    <p:sldId id="293" r:id="rId14"/>
    <p:sldId id="292" r:id="rId15"/>
    <p:sldId id="291" r:id="rId16"/>
    <p:sldId id="302" r:id="rId17"/>
    <p:sldId id="290" r:id="rId18"/>
    <p:sldId id="301" r:id="rId19"/>
    <p:sldId id="300" r:id="rId20"/>
    <p:sldId id="277"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44" autoAdjust="0"/>
  </p:normalViewPr>
  <p:slideViewPr>
    <p:cSldViewPr snapToGrid="0">
      <p:cViewPr varScale="1">
        <p:scale>
          <a:sx n="70" d="100"/>
          <a:sy n="70" d="100"/>
        </p:scale>
        <p:origin x="525" y="45"/>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83B1F-EADD-4A75-B685-58ACAF7E40F2}" type="datetimeFigureOut">
              <a:rPr lang="zh-CN" altLang="en-US" smtClean="0"/>
              <a:t>2025/4/25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AEC17E-7F1F-4E5D-9733-393470E064B1}" type="slidenum">
              <a:rPr lang="zh-CN" altLang="en-US" smtClean="0"/>
              <a:t>‹#›</a:t>
            </a:fld>
            <a:endParaRPr lang="zh-CN" altLang="en-US"/>
          </a:p>
        </p:txBody>
      </p:sp>
    </p:spTree>
    <p:extLst>
      <p:ext uri="{BB962C8B-B14F-4D97-AF65-F5344CB8AC3E}">
        <p14:creationId xmlns:p14="http://schemas.microsoft.com/office/powerpoint/2010/main" val="10154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pPr/>
              <a:t>20</a:t>
            </a:fld>
            <a:endParaRPr lang="zh-CN" altLang="en-US"/>
          </a:p>
        </p:txBody>
      </p:sp>
    </p:spTree>
    <p:extLst>
      <p:ext uri="{BB962C8B-B14F-4D97-AF65-F5344CB8AC3E}">
        <p14:creationId xmlns:p14="http://schemas.microsoft.com/office/powerpoint/2010/main" val="343395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B7B85-64AF-76B6-3B1C-D8FEFA6E47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C4C12FBD-8470-7170-02C9-207351F00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E3705C-7F64-787F-CE01-979D8CA3E9D9}"/>
              </a:ext>
            </a:extLst>
          </p:cNvPr>
          <p:cNvSpPr>
            <a:spLocks noGrp="1"/>
          </p:cNvSpPr>
          <p:nvPr>
            <p:ph type="dt" sz="half" idx="10"/>
          </p:nvPr>
        </p:nvSpPr>
        <p:spPr/>
        <p:txBody>
          <a:bodyPr/>
          <a:lstStyle/>
          <a:p>
            <a:fld id="{2FF48A5A-49B2-4B08-BDB6-1FA3EBEC5D75}" type="datetime1">
              <a:rPr lang="zh-CN" altLang="en-US" smtClean="0"/>
              <a:t>2025/4/25</a:t>
            </a:fld>
            <a:endParaRPr lang="zh-CN" altLang="en-US"/>
          </a:p>
        </p:txBody>
      </p:sp>
      <p:sp>
        <p:nvSpPr>
          <p:cNvPr id="5" name="页脚占位符 4">
            <a:extLst>
              <a:ext uri="{FF2B5EF4-FFF2-40B4-BE49-F238E27FC236}">
                <a16:creationId xmlns:a16="http://schemas.microsoft.com/office/drawing/2014/main" id="{1A26088D-091C-1313-0C39-89D9D1669A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12AB38-D436-29DA-3DB7-2EBAAFB4F684}"/>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253076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BA921-5911-3A5D-E464-FE876AB393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EF4439F-6EFF-26CC-7A9E-FC4ADC9882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633FD1-2913-A09C-B755-1334EDF4E413}"/>
              </a:ext>
            </a:extLst>
          </p:cNvPr>
          <p:cNvSpPr>
            <a:spLocks noGrp="1"/>
          </p:cNvSpPr>
          <p:nvPr>
            <p:ph type="dt" sz="half" idx="10"/>
          </p:nvPr>
        </p:nvSpPr>
        <p:spPr/>
        <p:txBody>
          <a:bodyPr/>
          <a:lstStyle/>
          <a:p>
            <a:fld id="{57E3DC7A-3ED8-4EF3-9C0C-3A592AF67671}" type="datetime1">
              <a:rPr lang="zh-CN" altLang="en-US" smtClean="0"/>
              <a:t>2025/4/25</a:t>
            </a:fld>
            <a:endParaRPr lang="zh-CN" altLang="en-US"/>
          </a:p>
        </p:txBody>
      </p:sp>
      <p:sp>
        <p:nvSpPr>
          <p:cNvPr id="5" name="页脚占位符 4">
            <a:extLst>
              <a:ext uri="{FF2B5EF4-FFF2-40B4-BE49-F238E27FC236}">
                <a16:creationId xmlns:a16="http://schemas.microsoft.com/office/drawing/2014/main" id="{EA390A4B-979D-E86F-C730-DC542E5B7E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70711-FC7A-FAEF-3F9E-C091E8933C14}"/>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151794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8149E2-29EC-03D7-0843-F7CF11426A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ABA613-6266-2204-8AB1-27286B57849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220820-26C5-D7AC-9B4C-4695136E18B3}"/>
              </a:ext>
            </a:extLst>
          </p:cNvPr>
          <p:cNvSpPr>
            <a:spLocks noGrp="1"/>
          </p:cNvSpPr>
          <p:nvPr>
            <p:ph type="dt" sz="half" idx="10"/>
          </p:nvPr>
        </p:nvSpPr>
        <p:spPr/>
        <p:txBody>
          <a:bodyPr/>
          <a:lstStyle/>
          <a:p>
            <a:fld id="{9FD3AF95-57E1-4B70-AE26-DB87C92D3811}" type="datetime1">
              <a:rPr lang="zh-CN" altLang="en-US" smtClean="0"/>
              <a:t>2025/4/25</a:t>
            </a:fld>
            <a:endParaRPr lang="zh-CN" altLang="en-US"/>
          </a:p>
        </p:txBody>
      </p:sp>
      <p:sp>
        <p:nvSpPr>
          <p:cNvPr id="5" name="页脚占位符 4">
            <a:extLst>
              <a:ext uri="{FF2B5EF4-FFF2-40B4-BE49-F238E27FC236}">
                <a16:creationId xmlns:a16="http://schemas.microsoft.com/office/drawing/2014/main" id="{CB59E996-76D2-E7F7-626D-68A73915E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3AF2B8-9855-9A87-DD4E-0E971991DE57}"/>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227343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EBEEB5B-036A-EDCA-DE24-D9A85CC8697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46" b="8830"/>
          <a:stretch/>
        </p:blipFill>
        <p:spPr>
          <a:xfrm>
            <a:off x="9815333" y="135922"/>
            <a:ext cx="2376667" cy="734513"/>
          </a:xfrm>
          <a:prstGeom prst="rect">
            <a:avLst/>
          </a:prstGeom>
        </p:spPr>
      </p:pic>
      <p:sp>
        <p:nvSpPr>
          <p:cNvPr id="4" name="日期占位符 3">
            <a:extLst>
              <a:ext uri="{FF2B5EF4-FFF2-40B4-BE49-F238E27FC236}">
                <a16:creationId xmlns:a16="http://schemas.microsoft.com/office/drawing/2014/main" id="{990624FE-F80F-580C-AAE0-0C61C22B6898}"/>
              </a:ext>
            </a:extLst>
          </p:cNvPr>
          <p:cNvSpPr>
            <a:spLocks noGrp="1"/>
          </p:cNvSpPr>
          <p:nvPr>
            <p:ph type="dt" sz="half" idx="10"/>
          </p:nvPr>
        </p:nvSpPr>
        <p:spPr/>
        <p:txBody>
          <a:bodyPr/>
          <a:lstStyle>
            <a:lvl1pPr>
              <a:defRPr sz="2000" b="1">
                <a:latin typeface="Times New Roman" panose="02020603050405020304" pitchFamily="18" charset="0"/>
                <a:cs typeface="Times New Roman" panose="02020603050405020304" pitchFamily="18" charset="0"/>
              </a:defRPr>
            </a:lvl1pPr>
          </a:lstStyle>
          <a:p>
            <a:fld id="{EBC1FEA6-D0C6-42D7-A1A4-FF1DC1C1D0F5}" type="datetime1">
              <a:rPr lang="zh-CN" altLang="en-US" smtClean="0"/>
              <a:pPr/>
              <a:t>2025/4/25</a:t>
            </a:fld>
            <a:endParaRPr lang="zh-CN" altLang="en-US" dirty="0"/>
          </a:p>
        </p:txBody>
      </p:sp>
      <p:sp>
        <p:nvSpPr>
          <p:cNvPr id="5" name="页脚占位符 4">
            <a:extLst>
              <a:ext uri="{FF2B5EF4-FFF2-40B4-BE49-F238E27FC236}">
                <a16:creationId xmlns:a16="http://schemas.microsoft.com/office/drawing/2014/main" id="{2C79C94F-AF65-A6CE-5790-27F7AD461874}"/>
              </a:ext>
            </a:extLst>
          </p:cNvPr>
          <p:cNvSpPr>
            <a:spLocks noGrp="1"/>
          </p:cNvSpPr>
          <p:nvPr>
            <p:ph type="ftr" sz="quarter" idx="11"/>
          </p:nvPr>
        </p:nvSpPr>
        <p:spPr/>
        <p:txBody>
          <a:bodyPr/>
          <a:lstStyle>
            <a:lvl1pPr>
              <a:defRPr sz="2000">
                <a:latin typeface="宋体" panose="02010600030101010101" pitchFamily="2" charset="-122"/>
                <a:ea typeface="宋体" panose="02010600030101010101" pitchFamily="2" charset="-122"/>
              </a:defRPr>
            </a:lvl1pPr>
          </a:lstStyle>
          <a:p>
            <a:endParaRPr lang="zh-CN" altLang="en-US" dirty="0"/>
          </a:p>
        </p:txBody>
      </p:sp>
      <p:sp>
        <p:nvSpPr>
          <p:cNvPr id="6" name="灯片编号占位符 5">
            <a:extLst>
              <a:ext uri="{FF2B5EF4-FFF2-40B4-BE49-F238E27FC236}">
                <a16:creationId xmlns:a16="http://schemas.microsoft.com/office/drawing/2014/main" id="{3846E361-CDDD-B3FD-1571-1BD4A29EDDFC}"/>
              </a:ext>
            </a:extLst>
          </p:cNvPr>
          <p:cNvSpPr>
            <a:spLocks noGrp="1"/>
          </p:cNvSpPr>
          <p:nvPr>
            <p:ph type="sldNum" sz="quarter" idx="12"/>
          </p:nvPr>
        </p:nvSpPr>
        <p:spPr/>
        <p:txBody>
          <a:bodyPr/>
          <a:lstStyle>
            <a:lvl1pPr>
              <a:defRPr sz="2000" b="1">
                <a:latin typeface="Times New Roman" panose="02020603050405020304" pitchFamily="18" charset="0"/>
                <a:cs typeface="Times New Roman" panose="02020603050405020304" pitchFamily="18" charset="0"/>
              </a:defRPr>
            </a:lvl1pPr>
          </a:lstStyle>
          <a:p>
            <a:fld id="{E1CC521D-4613-44D8-A1A1-F01C8553D81C}" type="slidenum">
              <a:rPr lang="zh-CN" altLang="en-US" smtClean="0"/>
              <a:pPr/>
              <a:t>‹#›</a:t>
            </a:fld>
            <a:endParaRPr lang="zh-CN" altLang="en-US" dirty="0"/>
          </a:p>
        </p:txBody>
      </p:sp>
      <p:pic>
        <p:nvPicPr>
          <p:cNvPr id="7" name="图片 6">
            <a:extLst>
              <a:ext uri="{FF2B5EF4-FFF2-40B4-BE49-F238E27FC236}">
                <a16:creationId xmlns:a16="http://schemas.microsoft.com/office/drawing/2014/main" id="{FA6FE70A-D5F2-CCDF-AAB1-6E7802FF6F4B}"/>
              </a:ext>
            </a:extLst>
          </p:cNvPr>
          <p:cNvPicPr>
            <a:picLocks noChangeAspect="1"/>
          </p:cNvPicPr>
          <p:nvPr userDrawn="1"/>
        </p:nvPicPr>
        <p:blipFill>
          <a:blip r:embed="rId3"/>
          <a:stretch>
            <a:fillRect/>
          </a:stretch>
        </p:blipFill>
        <p:spPr>
          <a:xfrm>
            <a:off x="8235990" y="17755"/>
            <a:ext cx="3956010" cy="802714"/>
          </a:xfrm>
          <a:prstGeom prst="rect">
            <a:avLst/>
          </a:prstGeom>
        </p:spPr>
      </p:pic>
      <p:cxnSp>
        <p:nvCxnSpPr>
          <p:cNvPr id="8" name="直接连接符 7">
            <a:extLst>
              <a:ext uri="{FF2B5EF4-FFF2-40B4-BE49-F238E27FC236}">
                <a16:creationId xmlns:a16="http://schemas.microsoft.com/office/drawing/2014/main" id="{BBC84AEC-45CC-0698-2343-24F04BC8B7A6}"/>
              </a:ext>
            </a:extLst>
          </p:cNvPr>
          <p:cNvCxnSpPr/>
          <p:nvPr userDrawn="1"/>
        </p:nvCxnSpPr>
        <p:spPr>
          <a:xfrm>
            <a:off x="0" y="820469"/>
            <a:ext cx="12192000" cy="0"/>
          </a:xfrm>
          <a:prstGeom prst="line">
            <a:avLst/>
          </a:prstGeom>
          <a:ln w="38100"/>
        </p:spPr>
        <p:style>
          <a:lnRef idx="3">
            <a:schemeClr val="accent6"/>
          </a:lnRef>
          <a:fillRef idx="0">
            <a:schemeClr val="accent6"/>
          </a:fillRef>
          <a:effectRef idx="2">
            <a:schemeClr val="accent6"/>
          </a:effectRef>
          <a:fontRef idx="minor">
            <a:schemeClr val="tx1"/>
          </a:fontRef>
        </p:style>
      </p:cxnSp>
      <p:sp>
        <p:nvSpPr>
          <p:cNvPr id="11" name="标题 1">
            <a:extLst>
              <a:ext uri="{FF2B5EF4-FFF2-40B4-BE49-F238E27FC236}">
                <a16:creationId xmlns:a16="http://schemas.microsoft.com/office/drawing/2014/main" id="{AE9E00E4-0A63-75BD-D3FC-BB9E0D571DBA}"/>
              </a:ext>
            </a:extLst>
          </p:cNvPr>
          <p:cNvSpPr>
            <a:spLocks noGrp="1"/>
          </p:cNvSpPr>
          <p:nvPr>
            <p:ph type="title"/>
          </p:nvPr>
        </p:nvSpPr>
        <p:spPr>
          <a:xfrm>
            <a:off x="63500" y="51855"/>
            <a:ext cx="8712200" cy="734514"/>
          </a:xfrm>
        </p:spPr>
        <p:txBody>
          <a:bodyPr/>
          <a:lstStyle/>
          <a:p>
            <a:r>
              <a:rPr lang="zh-CN" altLang="en-US"/>
              <a:t>单击此处编辑母版标题样式</a:t>
            </a:r>
          </a:p>
        </p:txBody>
      </p:sp>
    </p:spTree>
    <p:extLst>
      <p:ext uri="{BB962C8B-B14F-4D97-AF65-F5344CB8AC3E}">
        <p14:creationId xmlns:p14="http://schemas.microsoft.com/office/powerpoint/2010/main" val="181081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6719B0-58E9-B497-46FE-EDABF6034FE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9AB71D-DB2C-2C8D-4081-C0974365A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DA512F7-C2D5-FDCB-1C0D-46FDAC350756}"/>
              </a:ext>
            </a:extLst>
          </p:cNvPr>
          <p:cNvSpPr>
            <a:spLocks noGrp="1"/>
          </p:cNvSpPr>
          <p:nvPr>
            <p:ph type="dt" sz="half" idx="10"/>
          </p:nvPr>
        </p:nvSpPr>
        <p:spPr/>
        <p:txBody>
          <a:bodyPr/>
          <a:lstStyle/>
          <a:p>
            <a:fld id="{FAA32BB2-DFDF-4DD7-81B6-B10E7346360D}" type="datetime1">
              <a:rPr lang="zh-CN" altLang="en-US" smtClean="0"/>
              <a:t>2025/4/25</a:t>
            </a:fld>
            <a:endParaRPr lang="zh-CN" altLang="en-US"/>
          </a:p>
        </p:txBody>
      </p:sp>
      <p:sp>
        <p:nvSpPr>
          <p:cNvPr id="5" name="页脚占位符 4">
            <a:extLst>
              <a:ext uri="{FF2B5EF4-FFF2-40B4-BE49-F238E27FC236}">
                <a16:creationId xmlns:a16="http://schemas.microsoft.com/office/drawing/2014/main" id="{8DE374C9-CE26-D54A-6C2D-BDA9BBAA75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8A939C-144D-5090-D56D-3D8D80ED5D47}"/>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1967432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4581A-A03E-BB3E-32BF-67EB9D3BA6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66F366-5526-B083-2AF5-6525B17B91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6E7CC29-9CD2-8FE2-7ADF-6A26C001960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5B0627-673A-7A63-5E73-F180E3BAC1F2}"/>
              </a:ext>
            </a:extLst>
          </p:cNvPr>
          <p:cNvSpPr>
            <a:spLocks noGrp="1"/>
          </p:cNvSpPr>
          <p:nvPr>
            <p:ph type="dt" sz="half" idx="10"/>
          </p:nvPr>
        </p:nvSpPr>
        <p:spPr/>
        <p:txBody>
          <a:bodyPr/>
          <a:lstStyle/>
          <a:p>
            <a:fld id="{07BF8759-461D-4B68-82EC-A5AB72073B74}" type="datetime1">
              <a:rPr lang="zh-CN" altLang="en-US" smtClean="0"/>
              <a:t>2025/4/25</a:t>
            </a:fld>
            <a:endParaRPr lang="zh-CN" altLang="en-US"/>
          </a:p>
        </p:txBody>
      </p:sp>
      <p:sp>
        <p:nvSpPr>
          <p:cNvPr id="6" name="页脚占位符 5">
            <a:extLst>
              <a:ext uri="{FF2B5EF4-FFF2-40B4-BE49-F238E27FC236}">
                <a16:creationId xmlns:a16="http://schemas.microsoft.com/office/drawing/2014/main" id="{E64F351B-20A3-9CA6-7493-ADF499DAA6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3BC570-3E39-A01C-69CA-D45F1AF6A8E4}"/>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3970075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5EC8FF-50A6-3CC9-C836-15C834813FC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2E6A68-47CE-0FB8-7F4E-1EBCFB998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0F1904E-3B77-BD26-379C-20E3D65509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8A458EA-C56A-59D8-289D-356012D4C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5928893-5BAE-406D-DA67-9E6921E83C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CD8F53-EA51-E7C3-4F12-5C32676CF108}"/>
              </a:ext>
            </a:extLst>
          </p:cNvPr>
          <p:cNvSpPr>
            <a:spLocks noGrp="1"/>
          </p:cNvSpPr>
          <p:nvPr>
            <p:ph type="dt" sz="half" idx="10"/>
          </p:nvPr>
        </p:nvSpPr>
        <p:spPr/>
        <p:txBody>
          <a:bodyPr/>
          <a:lstStyle/>
          <a:p>
            <a:fld id="{0CF82E6D-A480-4BE1-9E7A-74F41BB13B5C}" type="datetime1">
              <a:rPr lang="zh-CN" altLang="en-US" smtClean="0"/>
              <a:t>2025/4/25</a:t>
            </a:fld>
            <a:endParaRPr lang="zh-CN" altLang="en-US"/>
          </a:p>
        </p:txBody>
      </p:sp>
      <p:sp>
        <p:nvSpPr>
          <p:cNvPr id="8" name="页脚占位符 7">
            <a:extLst>
              <a:ext uri="{FF2B5EF4-FFF2-40B4-BE49-F238E27FC236}">
                <a16:creationId xmlns:a16="http://schemas.microsoft.com/office/drawing/2014/main" id="{D4B0E82C-A4EE-2B76-6EC6-45155FF807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191B84-FD26-9E45-4CD8-C012A2EB8FB1}"/>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178663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DA48D-E3AE-1627-2C08-06DE767D064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8E65FD-2EDF-FD12-151B-70F3E99EF4A6}"/>
              </a:ext>
            </a:extLst>
          </p:cNvPr>
          <p:cNvSpPr>
            <a:spLocks noGrp="1"/>
          </p:cNvSpPr>
          <p:nvPr>
            <p:ph type="dt" sz="half" idx="10"/>
          </p:nvPr>
        </p:nvSpPr>
        <p:spPr/>
        <p:txBody>
          <a:bodyPr/>
          <a:lstStyle/>
          <a:p>
            <a:fld id="{61C5C41C-4C96-4057-81B6-EBEE38EBCE65}" type="datetime1">
              <a:rPr lang="zh-CN" altLang="en-US" smtClean="0"/>
              <a:t>2025/4/25</a:t>
            </a:fld>
            <a:endParaRPr lang="zh-CN" altLang="en-US"/>
          </a:p>
        </p:txBody>
      </p:sp>
      <p:sp>
        <p:nvSpPr>
          <p:cNvPr id="4" name="页脚占位符 3">
            <a:extLst>
              <a:ext uri="{FF2B5EF4-FFF2-40B4-BE49-F238E27FC236}">
                <a16:creationId xmlns:a16="http://schemas.microsoft.com/office/drawing/2014/main" id="{8A30834A-D75E-75EE-07DA-6371F1FEE8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1DA9346-B0A4-E0EF-41AC-2B0F9C6E4D3B}"/>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258002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4E2AED-F996-C2E1-A8D1-1712BA3E0761}"/>
              </a:ext>
            </a:extLst>
          </p:cNvPr>
          <p:cNvSpPr>
            <a:spLocks noGrp="1"/>
          </p:cNvSpPr>
          <p:nvPr>
            <p:ph type="dt" sz="half" idx="10"/>
          </p:nvPr>
        </p:nvSpPr>
        <p:spPr/>
        <p:txBody>
          <a:bodyPr/>
          <a:lstStyle/>
          <a:p>
            <a:fld id="{5E11095D-F0D8-4A2A-8D8E-4C6F75390447}" type="datetime1">
              <a:rPr lang="zh-CN" altLang="en-US" smtClean="0"/>
              <a:t>2025/4/25</a:t>
            </a:fld>
            <a:endParaRPr lang="zh-CN" altLang="en-US"/>
          </a:p>
        </p:txBody>
      </p:sp>
      <p:sp>
        <p:nvSpPr>
          <p:cNvPr id="3" name="页脚占位符 2">
            <a:extLst>
              <a:ext uri="{FF2B5EF4-FFF2-40B4-BE49-F238E27FC236}">
                <a16:creationId xmlns:a16="http://schemas.microsoft.com/office/drawing/2014/main" id="{E5CE6F1D-4E2D-7C2A-591A-0BB9C516BB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3D0140-4719-6920-87C7-0C86863D06F5}"/>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131321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1532F-1700-6EE7-A5E4-42AA61C4F9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A98D899-428D-5453-7B98-6DD7DA80EE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71EBE3F-A682-0043-4864-60A37BF7E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37BFF3-7982-BCD1-6A37-48A1660926D0}"/>
              </a:ext>
            </a:extLst>
          </p:cNvPr>
          <p:cNvSpPr>
            <a:spLocks noGrp="1"/>
          </p:cNvSpPr>
          <p:nvPr>
            <p:ph type="dt" sz="half" idx="10"/>
          </p:nvPr>
        </p:nvSpPr>
        <p:spPr/>
        <p:txBody>
          <a:bodyPr/>
          <a:lstStyle/>
          <a:p>
            <a:fld id="{5BA33036-7062-40E1-A99E-7648B3E6BA6D}" type="datetime1">
              <a:rPr lang="zh-CN" altLang="en-US" smtClean="0"/>
              <a:t>2025/4/25</a:t>
            </a:fld>
            <a:endParaRPr lang="zh-CN" altLang="en-US"/>
          </a:p>
        </p:txBody>
      </p:sp>
      <p:sp>
        <p:nvSpPr>
          <p:cNvPr id="6" name="页脚占位符 5">
            <a:extLst>
              <a:ext uri="{FF2B5EF4-FFF2-40B4-BE49-F238E27FC236}">
                <a16:creationId xmlns:a16="http://schemas.microsoft.com/office/drawing/2014/main" id="{10094588-1F7F-E5E6-E160-9927166DFC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42490F-4A83-7341-5702-9F639F1C3ADA}"/>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160692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ECC4F-D108-ECAA-1EE2-76B4F5546E1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6CAFC3-A728-E09D-22DF-8625FF17A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91D636D3-9B80-02FE-1724-CD7DDF290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CCEE50-593C-FAF5-B353-ADC9319DF540}"/>
              </a:ext>
            </a:extLst>
          </p:cNvPr>
          <p:cNvSpPr>
            <a:spLocks noGrp="1"/>
          </p:cNvSpPr>
          <p:nvPr>
            <p:ph type="dt" sz="half" idx="10"/>
          </p:nvPr>
        </p:nvSpPr>
        <p:spPr/>
        <p:txBody>
          <a:bodyPr/>
          <a:lstStyle/>
          <a:p>
            <a:fld id="{64FBFFB8-8F4D-452D-84DF-8EBCDEADFC71}" type="datetime1">
              <a:rPr lang="zh-CN" altLang="en-US" smtClean="0"/>
              <a:t>2025/4/25</a:t>
            </a:fld>
            <a:endParaRPr lang="zh-CN" altLang="en-US"/>
          </a:p>
        </p:txBody>
      </p:sp>
      <p:sp>
        <p:nvSpPr>
          <p:cNvPr id="6" name="页脚占位符 5">
            <a:extLst>
              <a:ext uri="{FF2B5EF4-FFF2-40B4-BE49-F238E27FC236}">
                <a16:creationId xmlns:a16="http://schemas.microsoft.com/office/drawing/2014/main" id="{DEC87440-EEEF-B96B-4FD7-887437C49D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EB37DE-F4BD-9303-CBA2-8EAD036701EF}"/>
              </a:ext>
            </a:extLst>
          </p:cNvPr>
          <p:cNvSpPr>
            <a:spLocks noGrp="1"/>
          </p:cNvSpPr>
          <p:nvPr>
            <p:ph type="sldNum" sz="quarter" idx="12"/>
          </p:nvPr>
        </p:nvSpPr>
        <p:spPr/>
        <p:txBody>
          <a:body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218139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2BDF22F-9673-59F3-F47A-BA883CFE3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0CFBC2-1632-E690-C39B-4AA2BF79C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CB4568-782B-A27D-C659-7A2CC77A5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ECB17-09D1-4629-A56B-4AC246608F29}" type="datetime1">
              <a:rPr lang="zh-CN" altLang="en-US" smtClean="0"/>
              <a:t>2025/4/25</a:t>
            </a:fld>
            <a:endParaRPr lang="zh-CN" altLang="en-US"/>
          </a:p>
        </p:txBody>
      </p:sp>
      <p:sp>
        <p:nvSpPr>
          <p:cNvPr id="5" name="页脚占位符 4">
            <a:extLst>
              <a:ext uri="{FF2B5EF4-FFF2-40B4-BE49-F238E27FC236}">
                <a16:creationId xmlns:a16="http://schemas.microsoft.com/office/drawing/2014/main" id="{22E3C00D-9B14-856D-9713-A89ACC9EE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81FC191-431F-B222-7C50-5EE6891F36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C521D-4613-44D8-A1A1-F01C8553D81C}" type="slidenum">
              <a:rPr lang="zh-CN" altLang="en-US" smtClean="0"/>
              <a:t>‹#›</a:t>
            </a:fld>
            <a:endParaRPr lang="zh-CN" altLang="en-US"/>
          </a:p>
        </p:txBody>
      </p:sp>
    </p:spTree>
    <p:extLst>
      <p:ext uri="{BB962C8B-B14F-4D97-AF65-F5344CB8AC3E}">
        <p14:creationId xmlns:p14="http://schemas.microsoft.com/office/powerpoint/2010/main" val="184752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36C91EB-4F07-1FFA-8734-51DC96B111CF}"/>
              </a:ext>
            </a:extLst>
          </p:cNvPr>
          <p:cNvSpPr>
            <a:spLocks noGrp="1"/>
          </p:cNvSpPr>
          <p:nvPr>
            <p:ph type="dt" sz="half" idx="10"/>
          </p:nvPr>
        </p:nvSpPr>
        <p:spPr/>
        <p:txBody>
          <a:bodyPr/>
          <a:lstStyle/>
          <a:p>
            <a:fld id="{2FF48A5A-49B2-4B08-BDB6-1FA3EBEC5D75}" type="datetime1">
              <a:rPr lang="zh-CN" altLang="en-US" smtClean="0"/>
              <a:t>2025/4/25</a:t>
            </a:fld>
            <a:endParaRPr lang="zh-CN" altLang="en-US"/>
          </a:p>
        </p:txBody>
      </p:sp>
      <p:sp>
        <p:nvSpPr>
          <p:cNvPr id="5" name="灯片编号占位符 4">
            <a:extLst>
              <a:ext uri="{FF2B5EF4-FFF2-40B4-BE49-F238E27FC236}">
                <a16:creationId xmlns:a16="http://schemas.microsoft.com/office/drawing/2014/main" id="{42F18732-F033-02A2-8C74-B0DC76C9B830}"/>
              </a:ext>
            </a:extLst>
          </p:cNvPr>
          <p:cNvSpPr>
            <a:spLocks noGrp="1"/>
          </p:cNvSpPr>
          <p:nvPr>
            <p:ph type="sldNum" sz="quarter" idx="12"/>
          </p:nvPr>
        </p:nvSpPr>
        <p:spPr/>
        <p:txBody>
          <a:bodyPr/>
          <a:lstStyle/>
          <a:p>
            <a:fld id="{E1CC521D-4613-44D8-A1A1-F01C8553D81C}" type="slidenum">
              <a:rPr lang="zh-CN" altLang="en-US" smtClean="0"/>
              <a:t>1</a:t>
            </a:fld>
            <a:endParaRPr lang="zh-CN" altLang="en-US"/>
          </a:p>
        </p:txBody>
      </p:sp>
      <p:pic>
        <p:nvPicPr>
          <p:cNvPr id="6" name="图片 5">
            <a:extLst>
              <a:ext uri="{FF2B5EF4-FFF2-40B4-BE49-F238E27FC236}">
                <a16:creationId xmlns:a16="http://schemas.microsoft.com/office/drawing/2014/main" id="{18734B70-E2FE-3EF0-19C3-3F3E437D63B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323" r="14726" b="48018"/>
          <a:stretch/>
        </p:blipFill>
        <p:spPr>
          <a:xfrm>
            <a:off x="15050" y="5223309"/>
            <a:ext cx="5870824" cy="1634689"/>
          </a:xfrm>
          <a:prstGeom prst="rect">
            <a:avLst/>
          </a:prstGeom>
        </p:spPr>
      </p:pic>
      <p:grpSp>
        <p:nvGrpSpPr>
          <p:cNvPr id="7" name="组合 6">
            <a:extLst>
              <a:ext uri="{FF2B5EF4-FFF2-40B4-BE49-F238E27FC236}">
                <a16:creationId xmlns:a16="http://schemas.microsoft.com/office/drawing/2014/main" id="{C1C9EF4A-F044-29A6-925A-A4B8BE95F20F}"/>
              </a:ext>
            </a:extLst>
          </p:cNvPr>
          <p:cNvGrpSpPr/>
          <p:nvPr/>
        </p:nvGrpSpPr>
        <p:grpSpPr>
          <a:xfrm>
            <a:off x="4705866" y="0"/>
            <a:ext cx="2780268" cy="3063728"/>
            <a:chOff x="4705866" y="0"/>
            <a:chExt cx="2780268" cy="3063728"/>
          </a:xfrm>
        </p:grpSpPr>
        <p:sp>
          <p:nvSpPr>
            <p:cNvPr id="8" name="任意多边形 27">
              <a:extLst>
                <a:ext uri="{FF2B5EF4-FFF2-40B4-BE49-F238E27FC236}">
                  <a16:creationId xmlns:a16="http://schemas.microsoft.com/office/drawing/2014/main" id="{61AF33E6-57A3-1247-39F1-C95D5A656775}"/>
                </a:ext>
              </a:extLst>
            </p:cNvPr>
            <p:cNvSpPr/>
            <p:nvPr/>
          </p:nvSpPr>
          <p:spPr>
            <a:xfrm>
              <a:off x="4705866" y="0"/>
              <a:ext cx="2780268" cy="3063728"/>
            </a:xfrm>
            <a:custGeom>
              <a:avLst/>
              <a:gdLst>
                <a:gd name="connsiteX0" fmla="*/ 0 w 2780268"/>
                <a:gd name="connsiteY0" fmla="*/ 0 h 3063728"/>
                <a:gd name="connsiteX1" fmla="*/ 2780268 w 2780268"/>
                <a:gd name="connsiteY1" fmla="*/ 0 h 3063728"/>
                <a:gd name="connsiteX2" fmla="*/ 2780268 w 2780268"/>
                <a:gd name="connsiteY2" fmla="*/ 1673594 h 3063728"/>
                <a:gd name="connsiteX3" fmla="*/ 1390134 w 2780268"/>
                <a:gd name="connsiteY3" fmla="*/ 3063728 h 3063728"/>
                <a:gd name="connsiteX4" fmla="*/ 0 w 2780268"/>
                <a:gd name="connsiteY4" fmla="*/ 1673594 h 3063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0268" h="3063728">
                  <a:moveTo>
                    <a:pt x="0" y="0"/>
                  </a:moveTo>
                  <a:lnTo>
                    <a:pt x="2780268" y="0"/>
                  </a:lnTo>
                  <a:lnTo>
                    <a:pt x="2780268" y="1673594"/>
                  </a:lnTo>
                  <a:cubicBezTo>
                    <a:pt x="2780268" y="2441344"/>
                    <a:pt x="2157884" y="3063728"/>
                    <a:pt x="1390134" y="3063728"/>
                  </a:cubicBezTo>
                  <a:cubicBezTo>
                    <a:pt x="622384" y="3063728"/>
                    <a:pt x="0" y="2441344"/>
                    <a:pt x="0" y="1673594"/>
                  </a:cubicBezTo>
                  <a:close/>
                </a:path>
              </a:pathLst>
            </a:cu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9" name="组合 8">
              <a:extLst>
                <a:ext uri="{FF2B5EF4-FFF2-40B4-BE49-F238E27FC236}">
                  <a16:creationId xmlns:a16="http://schemas.microsoft.com/office/drawing/2014/main" id="{A1EA5D73-2CA1-02DC-963E-E308913E5A97}"/>
                </a:ext>
              </a:extLst>
            </p:cNvPr>
            <p:cNvGrpSpPr/>
            <p:nvPr/>
          </p:nvGrpSpPr>
          <p:grpSpPr>
            <a:xfrm>
              <a:off x="4875891" y="408799"/>
              <a:ext cx="2439190" cy="2439192"/>
              <a:chOff x="5007734" y="902247"/>
              <a:chExt cx="2543685" cy="2543686"/>
            </a:xfrm>
          </p:grpSpPr>
          <p:sp>
            <p:nvSpPr>
              <p:cNvPr id="10" name="椭圆 9">
                <a:extLst>
                  <a:ext uri="{FF2B5EF4-FFF2-40B4-BE49-F238E27FC236}">
                    <a16:creationId xmlns:a16="http://schemas.microsoft.com/office/drawing/2014/main" id="{05B1B2C2-8C0D-EBFC-FB9C-660DDA6A9280}"/>
                  </a:ext>
                </a:extLst>
              </p:cNvPr>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a:extLst>
                  <a:ext uri="{FF2B5EF4-FFF2-40B4-BE49-F238E27FC236}">
                    <a16:creationId xmlns:a16="http://schemas.microsoft.com/office/drawing/2014/main" id="{E3FB0E2E-7D1A-CD1B-267B-BA0D0806F52D}"/>
                  </a:ext>
                </a:extLst>
              </p:cNvPr>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sp>
        <p:nvSpPr>
          <p:cNvPr id="12" name="矩形 11">
            <a:extLst>
              <a:ext uri="{FF2B5EF4-FFF2-40B4-BE49-F238E27FC236}">
                <a16:creationId xmlns:a16="http://schemas.microsoft.com/office/drawing/2014/main" id="{26451947-D87A-D18D-BFEE-A42564E7F74B}"/>
              </a:ext>
            </a:extLst>
          </p:cNvPr>
          <p:cNvSpPr/>
          <p:nvPr/>
        </p:nvSpPr>
        <p:spPr>
          <a:xfrm>
            <a:off x="0" y="5223310"/>
            <a:ext cx="12192000" cy="1634689"/>
          </a:xfrm>
          <a:prstGeom prst="rect">
            <a:avLst/>
          </a:prstGeom>
          <a:gradFill flip="none" rotWithShape="1">
            <a:gsLst>
              <a:gs pos="0">
                <a:srgbClr val="014924"/>
              </a:gs>
              <a:gs pos="51000">
                <a:srgbClr val="014924"/>
              </a:gs>
              <a:gs pos="80000">
                <a:srgbClr val="014924">
                  <a:alpha val="80000"/>
                </a:srgbClr>
              </a:gs>
              <a:gs pos="100000">
                <a:srgbClr val="014924">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矩形 12">
            <a:extLst>
              <a:ext uri="{FF2B5EF4-FFF2-40B4-BE49-F238E27FC236}">
                <a16:creationId xmlns:a16="http://schemas.microsoft.com/office/drawing/2014/main" id="{A7FD50EB-79B7-3C1A-8723-5E65DCDA367B}"/>
              </a:ext>
            </a:extLst>
          </p:cNvPr>
          <p:cNvSpPr/>
          <p:nvPr/>
        </p:nvSpPr>
        <p:spPr>
          <a:xfrm>
            <a:off x="0" y="5053673"/>
            <a:ext cx="12192000"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文本框 13">
            <a:extLst>
              <a:ext uri="{FF2B5EF4-FFF2-40B4-BE49-F238E27FC236}">
                <a16:creationId xmlns:a16="http://schemas.microsoft.com/office/drawing/2014/main" id="{4C07C540-2177-581C-D8E4-E5F4EA5A9678}"/>
              </a:ext>
            </a:extLst>
          </p:cNvPr>
          <p:cNvSpPr txBox="1"/>
          <p:nvPr/>
        </p:nvSpPr>
        <p:spPr>
          <a:xfrm>
            <a:off x="1931457" y="3429000"/>
            <a:ext cx="8328058"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dirty="0"/>
              <a:t>金属铸件在型砂中的冷却</a:t>
            </a:r>
            <a:endParaRPr kumimoji="0" lang="zh-CN" altLang="en-US" sz="5400" b="1" i="0" u="none" strike="noStrike" kern="1200" cap="none" spc="0" normalizeH="0" baseline="0" noProof="0" dirty="0">
              <a:ln>
                <a:noFill/>
              </a:ln>
              <a:solidFill>
                <a:srgbClr val="014924"/>
              </a:solidFill>
              <a:effectLst/>
              <a:uLnTx/>
              <a:uFillTx/>
              <a:latin typeface="微软雅黑" panose="020B0503020204020204" pitchFamily="34" charset="-122"/>
              <a:ea typeface="微软雅黑" panose="020B0503020204020204" pitchFamily="34" charset="-122"/>
              <a:cs typeface="+mn-cs"/>
            </a:endParaRPr>
          </a:p>
        </p:txBody>
      </p:sp>
      <p:pic>
        <p:nvPicPr>
          <p:cNvPr id="17" name="图片 16">
            <a:extLst>
              <a:ext uri="{FF2B5EF4-FFF2-40B4-BE49-F238E27FC236}">
                <a16:creationId xmlns:a16="http://schemas.microsoft.com/office/drawing/2014/main" id="{CFE97443-9DAF-EDD3-25AC-50A315976B58}"/>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14939" y="650634"/>
            <a:ext cx="1936392" cy="1930811"/>
          </a:xfrm>
          <a:prstGeom prst="rect">
            <a:avLst/>
          </a:prstGeom>
        </p:spPr>
      </p:pic>
    </p:spTree>
    <p:extLst>
      <p:ext uri="{BB962C8B-B14F-4D97-AF65-F5344CB8AC3E}">
        <p14:creationId xmlns:p14="http://schemas.microsoft.com/office/powerpoint/2010/main" val="345278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76C9FAB-0DFA-C873-D4D5-9226CCBF542C}"/>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26714E4A-E26F-4095-BB5A-FD7C28002876}"/>
              </a:ext>
            </a:extLst>
          </p:cNvPr>
          <p:cNvSpPr>
            <a:spLocks noGrp="1"/>
          </p:cNvSpPr>
          <p:nvPr>
            <p:ph type="sldNum" sz="quarter" idx="12"/>
          </p:nvPr>
        </p:nvSpPr>
        <p:spPr/>
        <p:txBody>
          <a:bodyPr/>
          <a:lstStyle/>
          <a:p>
            <a:fld id="{E1CC521D-4613-44D8-A1A1-F01C8553D81C}" type="slidenum">
              <a:rPr lang="zh-CN" altLang="en-US" smtClean="0"/>
              <a:pPr/>
              <a:t>10</a:t>
            </a:fld>
            <a:endParaRPr lang="zh-CN" altLang="en-US" dirty="0"/>
          </a:p>
        </p:txBody>
      </p:sp>
      <p:sp>
        <p:nvSpPr>
          <p:cNvPr id="4" name="标题 3">
            <a:extLst>
              <a:ext uri="{FF2B5EF4-FFF2-40B4-BE49-F238E27FC236}">
                <a16:creationId xmlns:a16="http://schemas.microsoft.com/office/drawing/2014/main" id="{0495E8D2-5DD5-9CC7-1220-08005D365C12}"/>
              </a:ext>
            </a:extLst>
          </p:cNvPr>
          <p:cNvSpPr>
            <a:spLocks noGrp="1"/>
          </p:cNvSpPr>
          <p:nvPr>
            <p:ph type="title"/>
          </p:nvPr>
        </p:nvSpPr>
        <p:spPr/>
        <p:txBody>
          <a:bodyPr/>
          <a:lstStyle/>
          <a:p>
            <a:r>
              <a:rPr lang="en-US" altLang="zh-CN" dirty="0"/>
              <a:t>2.6 </a:t>
            </a:r>
            <a:r>
              <a:rPr lang="zh-CN" altLang="en-US" dirty="0"/>
              <a:t>具体参数选取</a:t>
            </a:r>
          </a:p>
        </p:txBody>
      </p:sp>
      <p:sp>
        <p:nvSpPr>
          <p:cNvPr id="5" name="文本框 4">
            <a:extLst>
              <a:ext uri="{FF2B5EF4-FFF2-40B4-BE49-F238E27FC236}">
                <a16:creationId xmlns:a16="http://schemas.microsoft.com/office/drawing/2014/main" id="{D169F922-34B0-94D7-A1D5-38BEA021B6A6}"/>
              </a:ext>
            </a:extLst>
          </p:cNvPr>
          <p:cNvSpPr txBox="1"/>
          <p:nvPr/>
        </p:nvSpPr>
        <p:spPr>
          <a:xfrm>
            <a:off x="320723" y="1187355"/>
            <a:ext cx="6864824" cy="2585323"/>
          </a:xfrm>
          <a:prstGeom prst="rect">
            <a:avLst/>
          </a:prstGeom>
          <a:noFill/>
        </p:spPr>
        <p:txBody>
          <a:bodyPr wrap="square" rtlCol="0">
            <a:spAutoFit/>
          </a:bodyPr>
          <a:lstStyle/>
          <a:p>
            <a:r>
              <a:rPr lang="zh-CN" altLang="en-US" dirty="0"/>
              <a:t>网格及时间步长参数：</a:t>
            </a:r>
            <a:endParaRPr lang="en-US" altLang="zh-CN" dirty="0"/>
          </a:p>
          <a:p>
            <a:endParaRPr lang="en-US" altLang="zh-CN" dirty="0"/>
          </a:p>
          <a:p>
            <a:pPr marL="285750" indent="-285750">
              <a:buFont typeface="Wingdings" panose="05000000000000000000" pitchFamily="2" charset="2"/>
              <a:buChar char="Ø"/>
            </a:pPr>
            <a:r>
              <a:rPr lang="zh-CN" altLang="en-US" dirty="0"/>
              <a:t>边界正方形边长为</a:t>
            </a:r>
            <a:r>
              <a:rPr lang="en-US" altLang="zh-CN" dirty="0"/>
              <a:t>0.2m</a:t>
            </a:r>
            <a:r>
              <a:rPr lang="zh-CN" altLang="en-US" dirty="0"/>
              <a:t>，平面划分</a:t>
            </a:r>
            <a:r>
              <a:rPr lang="en-US" altLang="zh-CN" dirty="0"/>
              <a:t>30*30</a:t>
            </a:r>
            <a:r>
              <a:rPr lang="zh-CN" altLang="en-US" dirty="0"/>
              <a:t>及</a:t>
            </a:r>
            <a:r>
              <a:rPr lang="en-US" altLang="zh-CN" dirty="0"/>
              <a:t>50*50</a:t>
            </a:r>
            <a:r>
              <a:rPr lang="zh-CN" altLang="en-US" dirty="0"/>
              <a:t>个控制体积</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时间步长</a:t>
            </a:r>
            <a:r>
              <a:rPr lang="en-US" altLang="zh-CN" dirty="0"/>
              <a:t>0.05s</a:t>
            </a:r>
            <a:r>
              <a:rPr lang="zh-CN" altLang="en-US" dirty="0"/>
              <a:t>，总模拟时间</a:t>
            </a:r>
            <a:r>
              <a:rPr lang="en-US" altLang="zh-CN" dirty="0"/>
              <a:t>200.0s</a:t>
            </a:r>
          </a:p>
          <a:p>
            <a:pPr marL="285750" indent="-285750">
              <a:buFont typeface="Wingdings" panose="05000000000000000000" pitchFamily="2" charset="2"/>
              <a:buChar char="Ø"/>
            </a:pPr>
            <a:endParaRPr lang="en-US" altLang="zh-CN" dirty="0"/>
          </a:p>
          <a:p>
            <a:pPr marL="742950" lvl="1" indent="-285750">
              <a:buFont typeface="Wingdings" panose="05000000000000000000" pitchFamily="2" charset="2"/>
              <a:buChar char="Ø"/>
            </a:pPr>
            <a:r>
              <a:rPr lang="zh-CN" altLang="en-US" dirty="0"/>
              <a:t>对应的稳定性参数分别是：</a:t>
            </a:r>
            <a:r>
              <a:rPr lang="en-US" altLang="zh-CN" dirty="0"/>
              <a:t>0.1311</a:t>
            </a:r>
            <a:r>
              <a:rPr lang="zh-CN" altLang="en-US" dirty="0"/>
              <a:t>，</a:t>
            </a:r>
            <a:r>
              <a:rPr lang="en-US" altLang="zh-CN" dirty="0"/>
              <a:t>0.3644</a:t>
            </a:r>
            <a:r>
              <a:rPr lang="zh-CN" altLang="en-US" dirty="0"/>
              <a:t>（较接近</a:t>
            </a:r>
            <a:r>
              <a:rPr lang="en-US" altLang="zh-CN" dirty="0"/>
              <a:t>0.5</a:t>
            </a:r>
            <a:r>
              <a:rPr lang="zh-CN" altLang="en-US" dirty="0"/>
              <a:t>）</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边界温度：</a:t>
            </a:r>
            <a:r>
              <a:rPr lang="en-US" altLang="zh-CN" dirty="0"/>
              <a:t>400</a:t>
            </a:r>
            <a:r>
              <a:rPr lang="zh-CN" altLang="en-US" dirty="0"/>
              <a:t>摄氏度；初始温度：</a:t>
            </a:r>
            <a:r>
              <a:rPr lang="en-US" altLang="zh-CN" dirty="0"/>
              <a:t>500</a:t>
            </a:r>
            <a:r>
              <a:rPr lang="zh-CN" altLang="en-US" dirty="0"/>
              <a:t>摄氏度。</a:t>
            </a:r>
          </a:p>
        </p:txBody>
      </p:sp>
      <p:pic>
        <p:nvPicPr>
          <p:cNvPr id="7" name="图片 6">
            <a:extLst>
              <a:ext uri="{FF2B5EF4-FFF2-40B4-BE49-F238E27FC236}">
                <a16:creationId xmlns:a16="http://schemas.microsoft.com/office/drawing/2014/main" id="{FB94008D-9B60-331A-C8AB-3DB6027D616E}"/>
              </a:ext>
            </a:extLst>
          </p:cNvPr>
          <p:cNvPicPr>
            <a:picLocks noChangeAspect="1"/>
          </p:cNvPicPr>
          <p:nvPr/>
        </p:nvPicPr>
        <p:blipFill>
          <a:blip r:embed="rId2"/>
          <a:stretch>
            <a:fillRect/>
          </a:stretch>
        </p:blipFill>
        <p:spPr>
          <a:xfrm>
            <a:off x="8516203" y="1018716"/>
            <a:ext cx="2356454" cy="2677155"/>
          </a:xfrm>
          <a:prstGeom prst="rect">
            <a:avLst/>
          </a:prstGeom>
        </p:spPr>
      </p:pic>
      <p:graphicFrame>
        <p:nvGraphicFramePr>
          <p:cNvPr id="8" name="表格 7">
            <a:extLst>
              <a:ext uri="{FF2B5EF4-FFF2-40B4-BE49-F238E27FC236}">
                <a16:creationId xmlns:a16="http://schemas.microsoft.com/office/drawing/2014/main" id="{C42E5932-036E-BF21-30EE-AC7BF52D143E}"/>
              </a:ext>
            </a:extLst>
          </p:cNvPr>
          <p:cNvGraphicFramePr>
            <a:graphicFrameLocks noGrp="1"/>
          </p:cNvGraphicFramePr>
          <p:nvPr>
            <p:extLst>
              <p:ext uri="{D42A27DB-BD31-4B8C-83A1-F6EECF244321}">
                <p14:modId xmlns:p14="http://schemas.microsoft.com/office/powerpoint/2010/main" val="1864444727"/>
              </p:ext>
            </p:extLst>
          </p:nvPr>
        </p:nvGraphicFramePr>
        <p:xfrm>
          <a:off x="344415" y="5097604"/>
          <a:ext cx="8449482" cy="741680"/>
        </p:xfrm>
        <a:graphic>
          <a:graphicData uri="http://schemas.openxmlformats.org/drawingml/2006/table">
            <a:tbl>
              <a:tblPr firstRow="1" bandRow="1">
                <a:tableStyleId>{5C22544A-7EE6-4342-B048-85BDC9FD1C3A}</a:tableStyleId>
              </a:tblPr>
              <a:tblGrid>
                <a:gridCol w="1979656">
                  <a:extLst>
                    <a:ext uri="{9D8B030D-6E8A-4147-A177-3AD203B41FA5}">
                      <a16:colId xmlns:a16="http://schemas.microsoft.com/office/drawing/2014/main" val="671740144"/>
                    </a:ext>
                  </a:extLst>
                </a:gridCol>
                <a:gridCol w="1482378">
                  <a:extLst>
                    <a:ext uri="{9D8B030D-6E8A-4147-A177-3AD203B41FA5}">
                      <a16:colId xmlns:a16="http://schemas.microsoft.com/office/drawing/2014/main" val="2603570459"/>
                    </a:ext>
                  </a:extLst>
                </a:gridCol>
                <a:gridCol w="2414845">
                  <a:extLst>
                    <a:ext uri="{9D8B030D-6E8A-4147-A177-3AD203B41FA5}">
                      <a16:colId xmlns:a16="http://schemas.microsoft.com/office/drawing/2014/main" val="2408543143"/>
                    </a:ext>
                  </a:extLst>
                </a:gridCol>
                <a:gridCol w="2572603">
                  <a:extLst>
                    <a:ext uri="{9D8B030D-6E8A-4147-A177-3AD203B41FA5}">
                      <a16:colId xmlns:a16="http://schemas.microsoft.com/office/drawing/2014/main" val="2461141877"/>
                    </a:ext>
                  </a:extLst>
                </a:gridCol>
              </a:tblGrid>
              <a:tr h="370840">
                <a:tc>
                  <a:txBody>
                    <a:bodyPr/>
                    <a:lstStyle/>
                    <a:p>
                      <a:pPr algn="ctr"/>
                      <a:endParaRPr lang="zh-CN" altLang="en-US" dirty="0"/>
                    </a:p>
                  </a:txBody>
                  <a:tcPr/>
                </a:tc>
                <a:tc>
                  <a:txBody>
                    <a:bodyPr/>
                    <a:lstStyle/>
                    <a:p>
                      <a:pPr algn="ctr"/>
                      <a:r>
                        <a:rPr lang="zh-CN" altLang="en-US" dirty="0"/>
                        <a:t>密度 </a:t>
                      </a:r>
                      <a:r>
                        <a:rPr lang="en-US" altLang="zh-CN" dirty="0"/>
                        <a:t>(k</a:t>
                      </a:r>
                      <a:r>
                        <a:rPr lang="en-US" altLang="zh-CN" sz="1800" b="0" i="0" kern="1200" dirty="0">
                          <a:solidFill>
                            <a:schemeClr val="lt1"/>
                          </a:solidFill>
                          <a:effectLst/>
                          <a:latin typeface="+mn-lt"/>
                          <a:ea typeface="+mn-ea"/>
                          <a:cs typeface="+mn-cs"/>
                        </a:rPr>
                        <a:t>g/m³</a:t>
                      </a:r>
                      <a:r>
                        <a:rPr lang="en-US" altLang="zh-CN" dirty="0"/>
                        <a:t>)</a:t>
                      </a:r>
                      <a:endParaRPr lang="zh-CN" altLang="en-US" dirty="0"/>
                    </a:p>
                  </a:txBody>
                  <a:tcPr/>
                </a:tc>
                <a:tc>
                  <a:txBody>
                    <a:bodyPr/>
                    <a:lstStyle/>
                    <a:p>
                      <a:pPr algn="ctr"/>
                      <a:r>
                        <a:rPr lang="zh-CN" altLang="en-US" sz="1800" b="1" i="0" kern="1200" dirty="0">
                          <a:solidFill>
                            <a:schemeClr val="lt1"/>
                          </a:solidFill>
                          <a:effectLst/>
                          <a:latin typeface="+mn-lt"/>
                          <a:ea typeface="+mn-ea"/>
                          <a:cs typeface="+mn-cs"/>
                        </a:rPr>
                        <a:t>比热容</a:t>
                      </a:r>
                      <a:r>
                        <a:rPr lang="en-US" altLang="zh-CN" sz="1800" b="1" i="0" kern="1200" dirty="0">
                          <a:solidFill>
                            <a:schemeClr val="lt1"/>
                          </a:solidFill>
                          <a:effectLst/>
                          <a:latin typeface="+mn-lt"/>
                          <a:ea typeface="+mn-ea"/>
                          <a:cs typeface="+mn-cs"/>
                        </a:rPr>
                        <a:t> (</a:t>
                      </a:r>
                      <a:r>
                        <a:rPr lang="en-US" altLang="zh-CN" sz="1800" b="0" i="0" kern="1200" dirty="0">
                          <a:solidFill>
                            <a:schemeClr val="lt1"/>
                          </a:solidFill>
                          <a:effectLst/>
                          <a:latin typeface="+mn-lt"/>
                          <a:ea typeface="+mn-ea"/>
                          <a:cs typeface="+mn-cs"/>
                        </a:rPr>
                        <a:t>J/(kg</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K)</a:t>
                      </a:r>
                      <a:r>
                        <a:rPr lang="en-US" altLang="zh-CN" sz="1800" b="1" i="0" kern="1200" dirty="0">
                          <a:solidFill>
                            <a:schemeClr val="lt1"/>
                          </a:solidFill>
                          <a:effectLst/>
                          <a:latin typeface="+mn-lt"/>
                          <a:ea typeface="+mn-ea"/>
                          <a:cs typeface="+mn-cs"/>
                        </a:rPr>
                        <a:t>)</a:t>
                      </a:r>
                      <a:endParaRPr lang="zh-CN" altLang="en-US" sz="1800" b="1" i="0" kern="1200" dirty="0">
                        <a:solidFill>
                          <a:schemeClr val="lt1"/>
                        </a:solidFill>
                        <a:effectLst/>
                        <a:latin typeface="+mn-lt"/>
                        <a:ea typeface="+mn-ea"/>
                        <a:cs typeface="+mn-cs"/>
                      </a:endParaRPr>
                    </a:p>
                  </a:txBody>
                  <a:tcPr/>
                </a:tc>
                <a:tc>
                  <a:txBody>
                    <a:bodyPr/>
                    <a:lstStyle/>
                    <a:p>
                      <a:pPr algn="ctr"/>
                      <a:r>
                        <a:rPr lang="zh-CN" altLang="en-US" dirty="0"/>
                        <a:t>导热系数 </a:t>
                      </a:r>
                      <a:r>
                        <a:rPr lang="en-US" altLang="zh-CN" dirty="0"/>
                        <a:t>(</a:t>
                      </a:r>
                      <a:r>
                        <a:rPr lang="en-US" altLang="zh-CN" sz="1800" b="0" i="0" kern="1200" dirty="0">
                          <a:solidFill>
                            <a:schemeClr val="lt1"/>
                          </a:solidFill>
                          <a:effectLst/>
                          <a:latin typeface="+mn-lt"/>
                          <a:ea typeface="+mn-ea"/>
                          <a:cs typeface="+mn-cs"/>
                        </a:rPr>
                        <a:t>W/(m</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K)</a:t>
                      </a:r>
                      <a:r>
                        <a:rPr lang="en-US" altLang="zh-CN" dirty="0"/>
                        <a:t>)</a:t>
                      </a:r>
                      <a:endParaRPr lang="zh-CN" altLang="en-US" dirty="0"/>
                    </a:p>
                  </a:txBody>
                  <a:tcPr/>
                </a:tc>
                <a:extLst>
                  <a:ext uri="{0D108BD9-81ED-4DB2-BD59-A6C34878D82A}">
                    <a16:rowId xmlns:a16="http://schemas.microsoft.com/office/drawing/2014/main" val="1232549904"/>
                  </a:ext>
                </a:extLst>
              </a:tr>
              <a:tr h="370840">
                <a:tc>
                  <a:txBody>
                    <a:bodyPr/>
                    <a:lstStyle/>
                    <a:p>
                      <a:pPr algn="ctr"/>
                      <a:r>
                        <a:rPr lang="en-US" altLang="zh-CN" dirty="0"/>
                        <a:t>A356 </a:t>
                      </a:r>
                      <a:r>
                        <a:rPr lang="zh-CN" altLang="en-US" dirty="0"/>
                        <a:t>铝合金</a:t>
                      </a:r>
                    </a:p>
                  </a:txBody>
                  <a:tcPr/>
                </a:tc>
                <a:tc>
                  <a:txBody>
                    <a:bodyPr/>
                    <a:lstStyle/>
                    <a:p>
                      <a:pPr algn="ctr"/>
                      <a:r>
                        <a:rPr lang="en-US" altLang="zh-CN" dirty="0"/>
                        <a:t>2680</a:t>
                      </a:r>
                      <a:endParaRPr lang="zh-CN" altLang="en-US" dirty="0"/>
                    </a:p>
                  </a:txBody>
                  <a:tcPr/>
                </a:tc>
                <a:tc>
                  <a:txBody>
                    <a:bodyPr/>
                    <a:lstStyle/>
                    <a:p>
                      <a:pPr algn="ctr"/>
                      <a:r>
                        <a:rPr lang="en-US" altLang="zh-CN" dirty="0"/>
                        <a:t>960</a:t>
                      </a:r>
                      <a:endParaRPr lang="zh-CN" altLang="en-US" dirty="0"/>
                    </a:p>
                  </a:txBody>
                  <a:tcPr/>
                </a:tc>
                <a:tc>
                  <a:txBody>
                    <a:bodyPr/>
                    <a:lstStyle/>
                    <a:p>
                      <a:pPr algn="ctr"/>
                      <a:r>
                        <a:rPr lang="en-US" altLang="zh-CN" dirty="0"/>
                        <a:t>150</a:t>
                      </a:r>
                      <a:endParaRPr lang="zh-CN" altLang="en-US" dirty="0"/>
                    </a:p>
                  </a:txBody>
                  <a:tcPr/>
                </a:tc>
                <a:extLst>
                  <a:ext uri="{0D108BD9-81ED-4DB2-BD59-A6C34878D82A}">
                    <a16:rowId xmlns:a16="http://schemas.microsoft.com/office/drawing/2014/main" val="723745969"/>
                  </a:ext>
                </a:extLst>
              </a:tr>
            </a:tbl>
          </a:graphicData>
        </a:graphic>
      </p:graphicFrame>
      <p:sp>
        <p:nvSpPr>
          <p:cNvPr id="9" name="文本框 8">
            <a:extLst>
              <a:ext uri="{FF2B5EF4-FFF2-40B4-BE49-F238E27FC236}">
                <a16:creationId xmlns:a16="http://schemas.microsoft.com/office/drawing/2014/main" id="{8F8860FF-DBAC-AB4C-618F-F5BA531ABA36}"/>
              </a:ext>
            </a:extLst>
          </p:cNvPr>
          <p:cNvSpPr txBox="1"/>
          <p:nvPr/>
        </p:nvSpPr>
        <p:spPr>
          <a:xfrm>
            <a:off x="320723" y="4605710"/>
            <a:ext cx="3756156" cy="369332"/>
          </a:xfrm>
          <a:prstGeom prst="rect">
            <a:avLst/>
          </a:prstGeom>
          <a:noFill/>
        </p:spPr>
        <p:txBody>
          <a:bodyPr wrap="none" rtlCol="0">
            <a:spAutoFit/>
          </a:bodyPr>
          <a:lstStyle/>
          <a:p>
            <a:r>
              <a:rPr lang="zh-CN" altLang="en-US" dirty="0"/>
              <a:t>物性参数上，选取了</a:t>
            </a:r>
            <a:r>
              <a:rPr lang="en-US" altLang="zh-CN" dirty="0"/>
              <a:t>A356 </a:t>
            </a:r>
            <a:r>
              <a:rPr lang="zh-CN" altLang="en-US" dirty="0"/>
              <a:t>铝合金：</a:t>
            </a:r>
            <a:endParaRPr lang="en-US" altLang="zh-CN" dirty="0"/>
          </a:p>
        </p:txBody>
      </p:sp>
    </p:spTree>
    <p:extLst>
      <p:ext uri="{BB962C8B-B14F-4D97-AF65-F5344CB8AC3E}">
        <p14:creationId xmlns:p14="http://schemas.microsoft.com/office/powerpoint/2010/main" val="328281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07769ED-4BA3-17CD-A69E-BBDB697A1DEB}"/>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C931BE3E-BBDE-2872-164D-0F7FED1B50CC}"/>
              </a:ext>
            </a:extLst>
          </p:cNvPr>
          <p:cNvSpPr>
            <a:spLocks noGrp="1"/>
          </p:cNvSpPr>
          <p:nvPr>
            <p:ph type="sldNum" sz="quarter" idx="12"/>
          </p:nvPr>
        </p:nvSpPr>
        <p:spPr/>
        <p:txBody>
          <a:bodyPr/>
          <a:lstStyle/>
          <a:p>
            <a:fld id="{E1CC521D-4613-44D8-A1A1-F01C8553D81C}" type="slidenum">
              <a:rPr lang="zh-CN" altLang="en-US" smtClean="0"/>
              <a:pPr/>
              <a:t>11</a:t>
            </a:fld>
            <a:endParaRPr lang="zh-CN" altLang="en-US" dirty="0"/>
          </a:p>
        </p:txBody>
      </p:sp>
      <p:sp>
        <p:nvSpPr>
          <p:cNvPr id="4" name="标题 3">
            <a:extLst>
              <a:ext uri="{FF2B5EF4-FFF2-40B4-BE49-F238E27FC236}">
                <a16:creationId xmlns:a16="http://schemas.microsoft.com/office/drawing/2014/main" id="{40A66BF0-D1A5-357B-7FD8-2F34FA6F97E2}"/>
              </a:ext>
            </a:extLst>
          </p:cNvPr>
          <p:cNvSpPr>
            <a:spLocks noGrp="1"/>
          </p:cNvSpPr>
          <p:nvPr>
            <p:ph type="title"/>
          </p:nvPr>
        </p:nvSpPr>
        <p:spPr/>
        <p:txBody>
          <a:bodyPr/>
          <a:lstStyle/>
          <a:p>
            <a:r>
              <a:rPr lang="en-US" altLang="zh-CN" dirty="0"/>
              <a:t>2.6 </a:t>
            </a:r>
            <a:r>
              <a:rPr lang="zh-CN" altLang="en-US" dirty="0"/>
              <a:t>模拟结果分析及讨论</a:t>
            </a:r>
            <a:r>
              <a:rPr lang="en-US" altLang="zh-CN" dirty="0"/>
              <a:t>-2</a:t>
            </a:r>
            <a:endParaRPr lang="zh-CN" altLang="en-US" dirty="0"/>
          </a:p>
        </p:txBody>
      </p:sp>
      <p:pic>
        <p:nvPicPr>
          <p:cNvPr id="11" name="图片 10">
            <a:extLst>
              <a:ext uri="{FF2B5EF4-FFF2-40B4-BE49-F238E27FC236}">
                <a16:creationId xmlns:a16="http://schemas.microsoft.com/office/drawing/2014/main" id="{7B963739-DF7E-8424-9326-2A1043650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636136"/>
            <a:ext cx="4715654" cy="2829393"/>
          </a:xfrm>
          <a:prstGeom prst="rect">
            <a:avLst/>
          </a:prstGeom>
        </p:spPr>
      </p:pic>
      <p:pic>
        <p:nvPicPr>
          <p:cNvPr id="13" name="图片 12">
            <a:extLst>
              <a:ext uri="{FF2B5EF4-FFF2-40B4-BE49-F238E27FC236}">
                <a16:creationId xmlns:a16="http://schemas.microsoft.com/office/drawing/2014/main" id="{86D18C9B-4B0F-3876-7698-3EBC5615B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23" y="3636137"/>
            <a:ext cx="4715655" cy="2829393"/>
          </a:xfrm>
          <a:prstGeom prst="rect">
            <a:avLst/>
          </a:prstGeom>
        </p:spPr>
      </p:pic>
      <p:pic>
        <p:nvPicPr>
          <p:cNvPr id="15" name="图片 14">
            <a:extLst>
              <a:ext uri="{FF2B5EF4-FFF2-40B4-BE49-F238E27FC236}">
                <a16:creationId xmlns:a16="http://schemas.microsoft.com/office/drawing/2014/main" id="{F1A06C78-8437-B74E-3FF2-8F1A089CA1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915923"/>
            <a:ext cx="4715655" cy="2829393"/>
          </a:xfrm>
          <a:prstGeom prst="rect">
            <a:avLst/>
          </a:prstGeom>
        </p:spPr>
      </p:pic>
      <p:pic>
        <p:nvPicPr>
          <p:cNvPr id="17" name="图片 16">
            <a:extLst>
              <a:ext uri="{FF2B5EF4-FFF2-40B4-BE49-F238E27FC236}">
                <a16:creationId xmlns:a16="http://schemas.microsoft.com/office/drawing/2014/main" id="{00BB10FA-6355-981E-832F-B509109DD7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00" y="915924"/>
            <a:ext cx="4715654" cy="2829393"/>
          </a:xfrm>
          <a:prstGeom prst="rect">
            <a:avLst/>
          </a:prstGeom>
        </p:spPr>
      </p:pic>
      <p:sp>
        <p:nvSpPr>
          <p:cNvPr id="18" name="文本框 17">
            <a:extLst>
              <a:ext uri="{FF2B5EF4-FFF2-40B4-BE49-F238E27FC236}">
                <a16:creationId xmlns:a16="http://schemas.microsoft.com/office/drawing/2014/main" id="{B5DD25C9-8473-7896-E59E-DFF91117B75D}"/>
              </a:ext>
            </a:extLst>
          </p:cNvPr>
          <p:cNvSpPr txBox="1"/>
          <p:nvPr/>
        </p:nvSpPr>
        <p:spPr>
          <a:xfrm>
            <a:off x="8915680" y="1483159"/>
            <a:ext cx="3046585" cy="4524315"/>
          </a:xfrm>
          <a:prstGeom prst="rect">
            <a:avLst/>
          </a:prstGeom>
          <a:noFill/>
        </p:spPr>
        <p:txBody>
          <a:bodyPr wrap="square" rtlCol="0">
            <a:spAutoFit/>
          </a:bodyPr>
          <a:lstStyle/>
          <a:p>
            <a:r>
              <a:rPr lang="zh-CN" altLang="en-US" dirty="0"/>
              <a:t>结论：</a:t>
            </a:r>
            <a:endParaRPr lang="en-US" altLang="zh-CN" dirty="0"/>
          </a:p>
          <a:p>
            <a:pPr marL="285750" indent="-285750">
              <a:buFont typeface="Wingdings" panose="05000000000000000000" pitchFamily="2" charset="2"/>
              <a:buChar char="Ø"/>
            </a:pPr>
            <a:r>
              <a:rPr lang="zh-CN" altLang="en-US" dirty="0"/>
              <a:t>计算结果均一致收敛</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计算结果是网格独立的</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靠近外边界处温度在初期变化非常快，而中心温度变化则相对迟缓</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在</a:t>
            </a:r>
            <a:r>
              <a:rPr lang="en-US" altLang="zh-CN" dirty="0"/>
              <a:t>100s</a:t>
            </a:r>
            <a:r>
              <a:rPr lang="zh-CN" altLang="en-US" dirty="0"/>
              <a:t>的时候，已经非常接近最终稳态（</a:t>
            </a:r>
            <a:r>
              <a:rPr lang="en-US" altLang="zh-CN" dirty="0"/>
              <a:t>diff&lt;10%</a:t>
            </a:r>
            <a:r>
              <a:rPr lang="zh-CN" altLang="en-US" dirty="0"/>
              <a:t>）</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相同网格参数与时间步长下，</a:t>
            </a:r>
            <a:r>
              <a:rPr lang="en-US" altLang="zh-CN" dirty="0"/>
              <a:t>ADI</a:t>
            </a:r>
            <a:r>
              <a:rPr lang="zh-CN" altLang="en-US" dirty="0"/>
              <a:t>计算更耗时，但</a:t>
            </a:r>
            <a:r>
              <a:rPr lang="en-US" altLang="zh-CN" dirty="0"/>
              <a:t>ADI</a:t>
            </a:r>
            <a:r>
              <a:rPr lang="zh-CN" altLang="en-US" dirty="0"/>
              <a:t>支持更细的网格划分以及更大的时间步长</a:t>
            </a:r>
          </a:p>
        </p:txBody>
      </p:sp>
    </p:spTree>
    <p:extLst>
      <p:ext uri="{BB962C8B-B14F-4D97-AF65-F5344CB8AC3E}">
        <p14:creationId xmlns:p14="http://schemas.microsoft.com/office/powerpoint/2010/main" val="187153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A8F87FB-F725-03AB-D053-6B37931213C2}"/>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F5D4BCA5-BFD8-5566-8C03-1B3B8A94E5CD}"/>
              </a:ext>
            </a:extLst>
          </p:cNvPr>
          <p:cNvSpPr>
            <a:spLocks noGrp="1"/>
          </p:cNvSpPr>
          <p:nvPr>
            <p:ph type="sldNum" sz="quarter" idx="12"/>
          </p:nvPr>
        </p:nvSpPr>
        <p:spPr/>
        <p:txBody>
          <a:bodyPr/>
          <a:lstStyle/>
          <a:p>
            <a:fld id="{E1CC521D-4613-44D8-A1A1-F01C8553D81C}" type="slidenum">
              <a:rPr lang="zh-CN" altLang="en-US" smtClean="0"/>
              <a:pPr/>
              <a:t>12</a:t>
            </a:fld>
            <a:endParaRPr lang="zh-CN" altLang="en-US" dirty="0"/>
          </a:p>
        </p:txBody>
      </p:sp>
      <p:sp>
        <p:nvSpPr>
          <p:cNvPr id="4" name="标题 3">
            <a:extLst>
              <a:ext uri="{FF2B5EF4-FFF2-40B4-BE49-F238E27FC236}">
                <a16:creationId xmlns:a16="http://schemas.microsoft.com/office/drawing/2014/main" id="{074CD7C3-EA58-D779-866A-F109648CA1EE}"/>
              </a:ext>
            </a:extLst>
          </p:cNvPr>
          <p:cNvSpPr>
            <a:spLocks noGrp="1"/>
          </p:cNvSpPr>
          <p:nvPr>
            <p:ph type="title"/>
          </p:nvPr>
        </p:nvSpPr>
        <p:spPr/>
        <p:txBody>
          <a:bodyPr>
            <a:normAutofit/>
          </a:bodyPr>
          <a:lstStyle/>
          <a:p>
            <a:r>
              <a:rPr lang="en-US" altLang="zh-CN" dirty="0"/>
              <a:t>3.1 </a:t>
            </a:r>
            <a:r>
              <a:rPr lang="zh-CN" altLang="en-US" dirty="0"/>
              <a:t>型砂冷却数学描述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6CFDAE7-5FCA-25E3-899F-13241D2EF1F3}"/>
                  </a:ext>
                </a:extLst>
              </p:cNvPr>
              <p:cNvSpPr txBox="1"/>
              <p:nvPr/>
            </p:nvSpPr>
            <p:spPr>
              <a:xfrm>
                <a:off x="1834487" y="4138515"/>
                <a:ext cx="9519313" cy="2380652"/>
              </a:xfrm>
              <a:prstGeom prst="rect">
                <a:avLst/>
              </a:prstGeom>
              <a:noFill/>
            </p:spPr>
            <p:txBody>
              <a:bodyPr wrap="square" rtlCol="0">
                <a:spAutoFit/>
              </a:bodyPr>
              <a:lstStyle/>
              <a:p>
                <a:r>
                  <a:rPr lang="zh-CN" altLang="en-US" dirty="0"/>
                  <a:t>控制方程与铸件是一致的，差异在于边界条件，物性参数以及关注结果的不同：</a:t>
                </a:r>
                <a:endParaRPr lang="en-US" altLang="zh-CN" dirty="0"/>
              </a:p>
              <a:p>
                <a:endParaRPr lang="en-US" altLang="zh-CN" dirty="0"/>
              </a:p>
              <a:p>
                <a:pPr marL="285750" indent="-285750">
                  <a:buFont typeface="Wingdings" panose="05000000000000000000" pitchFamily="2" charset="2"/>
                  <a:buChar char="Ø"/>
                </a:pPr>
                <a:r>
                  <a:rPr lang="zh-CN" altLang="en-US" dirty="0">
                    <a:effectLst/>
                    <a:latin typeface="Cambria" panose="02040503050406030204" pitchFamily="18" charset="0"/>
                    <a:ea typeface="宋体" panose="02010600030101010101" pitchFamily="2" charset="-122"/>
                    <a:cs typeface="Times New Roman" panose="02020603050405020304" pitchFamily="18" charset="0"/>
                  </a:rPr>
                  <a:t>边界条件</a:t>
                </a:r>
                <a:r>
                  <a:rPr lang="zh-CN" altLang="en-US" dirty="0">
                    <a:latin typeface="Cambria" panose="02040503050406030204" pitchFamily="18" charset="0"/>
                    <a:ea typeface="宋体" panose="02010600030101010101" pitchFamily="2" charset="-122"/>
                    <a:cs typeface="Times New Roman" panose="02020603050405020304" pitchFamily="18" charset="0"/>
                  </a:rPr>
                  <a:t>：</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外</a:t>
                </a:r>
                <a:r>
                  <a:rPr lang="zh-CN" altLang="en-US" dirty="0">
                    <a:latin typeface="宋体" panose="02010600030101010101" pitchFamily="2" charset="-122"/>
                    <a:ea typeface="宋体" panose="02010600030101010101" pitchFamily="2" charset="-122"/>
                    <a:cs typeface="Times New Roman" panose="02020603050405020304" pitchFamily="18" charset="0"/>
                  </a:rPr>
                  <a:t>边界点温度</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𝛤</m:t>
                        </m:r>
                      </m:sub>
                    </m:sSub>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边界</m:t>
                        </m:r>
                      </m:sub>
                    </m:sSub>
                    <m:r>
                      <a:rPr lang="zh-CN" altLang="en-US" i="1">
                        <a:latin typeface="Cambria Math" panose="02040503050406030204" pitchFamily="18" charset="0"/>
                        <a:ea typeface="宋体" panose="02010600030101010101" pitchFamily="2" charset="-122"/>
                        <a:cs typeface="Times New Roman" panose="02020603050405020304" pitchFamily="18" charset="0"/>
                      </a:rPr>
                      <m:t>与铸体类似，但</m:t>
                    </m:r>
                  </m:oMath>
                </a14:m>
                <a:r>
                  <a:rPr lang="zh-CN" altLang="en-US" dirty="0">
                    <a:solidFill>
                      <a:srgbClr val="FF0000"/>
                    </a:solidFill>
                    <a:effectLst/>
                    <a:latin typeface="Cambria" panose="02040503050406030204" pitchFamily="18" charset="0"/>
                    <a:ea typeface="宋体" panose="02010600030101010101" pitchFamily="2" charset="-122"/>
                    <a:cs typeface="Times New Roman" panose="02020603050405020304" pitchFamily="18" charset="0"/>
                  </a:rPr>
                  <a:t>还存在与铸体相接的内边界</a:t>
                </a:r>
                <a:r>
                  <a:rPr lang="zh-CN" altLang="en-US" dirty="0">
                    <a:effectLst/>
                    <a:latin typeface="Cambria" panose="02040503050406030204" pitchFamily="18" charset="0"/>
                    <a:ea typeface="宋体" panose="02010600030101010101" pitchFamily="2" charset="-122"/>
                    <a:cs typeface="Times New Roman" panose="02020603050405020304" pitchFamily="18" charset="0"/>
                  </a:rPr>
                  <a:t>，温度也保持不变（依赖假设）</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物性参数：密度明显降低，传热系数有</a:t>
                </a:r>
                <a:r>
                  <a:rPr lang="zh-CN" altLang="en-US" dirty="0">
                    <a:solidFill>
                      <a:srgbClr val="FF0000"/>
                    </a:solidFill>
                  </a:rPr>
                  <a:t>数量级的减小</a:t>
                </a:r>
                <a:endParaRPr lang="en-US" altLang="zh-CN" dirty="0">
                  <a:solidFill>
                    <a:srgbClr val="FF0000"/>
                  </a:solidFill>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关注结果：</a:t>
                </a:r>
                <a:r>
                  <a:rPr lang="zh-CN" altLang="en-US" dirty="0">
                    <a:solidFill>
                      <a:srgbClr val="FF0000"/>
                    </a:solidFill>
                  </a:rPr>
                  <a:t>更关注砂型的吸热量</a:t>
                </a:r>
                <a:r>
                  <a:rPr lang="zh-CN" altLang="en-US" dirty="0"/>
                  <a:t>。</a:t>
                </a:r>
              </a:p>
            </p:txBody>
          </p:sp>
        </mc:Choice>
        <mc:Fallback xmlns="">
          <p:sp>
            <p:nvSpPr>
              <p:cNvPr id="5" name="文本框 4">
                <a:extLst>
                  <a:ext uri="{FF2B5EF4-FFF2-40B4-BE49-F238E27FC236}">
                    <a16:creationId xmlns:a16="http://schemas.microsoft.com/office/drawing/2014/main" id="{06CFDAE7-5FCA-25E3-899F-13241D2EF1F3}"/>
                  </a:ext>
                </a:extLst>
              </p:cNvPr>
              <p:cNvSpPr txBox="1">
                <a:spLocks noRot="1" noChangeAspect="1" noMove="1" noResize="1" noEditPoints="1" noAdjustHandles="1" noChangeArrowheads="1" noChangeShapeType="1" noTextEdit="1"/>
              </p:cNvSpPr>
              <p:nvPr/>
            </p:nvSpPr>
            <p:spPr>
              <a:xfrm>
                <a:off x="1834487" y="4138515"/>
                <a:ext cx="9519313" cy="2380652"/>
              </a:xfrm>
              <a:prstGeom prst="rect">
                <a:avLst/>
              </a:prstGeom>
              <a:blipFill>
                <a:blip r:embed="rId2"/>
                <a:stretch>
                  <a:fillRect l="-576" t="-2051"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83539C0-F853-10AB-B0F9-2631FD9F552C}"/>
                  </a:ext>
                </a:extLst>
              </p:cNvPr>
              <p:cNvSpPr txBox="1"/>
              <p:nvPr/>
            </p:nvSpPr>
            <p:spPr>
              <a:xfrm>
                <a:off x="325272" y="1028373"/>
                <a:ext cx="6594143" cy="2979149"/>
              </a:xfrm>
              <a:prstGeom prst="rect">
                <a:avLst/>
              </a:prstGeom>
              <a:noFill/>
            </p:spPr>
            <p:txBody>
              <a:bodyPr wrap="square" rtlCol="0">
                <a:spAutoFit/>
              </a:bodyPr>
              <a:lstStyle/>
              <a:p>
                <a:r>
                  <a:rPr lang="zh-CN" altLang="en-US" dirty="0"/>
                  <a:t>将金属铸件在型砂中的冷却过程简化成为如图</a:t>
                </a:r>
                <a:r>
                  <a:rPr lang="en-US" altLang="zh-CN" dirty="0"/>
                  <a:t>1</a:t>
                </a:r>
                <a:r>
                  <a:rPr lang="zh-CN" altLang="en-US" dirty="0"/>
                  <a:t>所示二维方形铸件的第一类边界条件下的非稳态导热问题，及图</a:t>
                </a:r>
                <a:r>
                  <a:rPr lang="en-US" altLang="zh-CN" dirty="0"/>
                  <a:t>2</a:t>
                </a:r>
                <a:r>
                  <a:rPr lang="zh-CN" altLang="en-US" dirty="0"/>
                  <a:t>所示型砂（中间空出铸件区域，外围被方形砂区包围）的非稳态导热问题，研究</a:t>
                </a:r>
                <a:endParaRPr lang="en-US" altLang="zh-CN" dirty="0"/>
              </a:p>
              <a:p>
                <a:endParaRPr lang="en-US" altLang="zh-CN" dirty="0"/>
              </a:p>
              <a:p>
                <a:pPr marL="342900" indent="-342900">
                  <a:buAutoNum type="arabicPeriod"/>
                </a:pPr>
                <a:r>
                  <a:rPr lang="en-US" altLang="zh-CN" dirty="0"/>
                  <a:t>…</a:t>
                </a:r>
              </a:p>
              <a:p>
                <a:pPr marL="342900" indent="-342900">
                  <a:buAutoNum type="arabicPeriod"/>
                </a:pPr>
                <a:r>
                  <a:rPr lang="zh-CN" altLang="en-US" dirty="0"/>
                  <a:t>在砂型的内边界保持一个不变温度时，一定时间内，</a:t>
                </a:r>
                <a:r>
                  <a:rPr lang="zh-CN" altLang="en-US" b="1" dirty="0">
                    <a:solidFill>
                      <a:srgbClr val="FF0000"/>
                    </a:solidFill>
                  </a:rPr>
                  <a:t>砂型的吸热量与</a:t>
                </a:r>
                <a14:m>
                  <m:oMath xmlns:m="http://schemas.openxmlformats.org/officeDocument/2006/math">
                    <m:rad>
                      <m:radPr>
                        <m:degHide m:val="on"/>
                        <m:ctrlPr>
                          <a:rPr lang="en-US" altLang="zh-CN" b="1" i="1" smtClean="0">
                            <a:solidFill>
                              <a:srgbClr val="FF0000"/>
                            </a:solidFill>
                            <a:latin typeface="Cambria Math" panose="02040503050406030204" pitchFamily="18" charset="0"/>
                          </a:rPr>
                        </m:ctrlPr>
                      </m:radPr>
                      <m:deg/>
                      <m:e>
                        <m:r>
                          <a:rPr lang="en-US" altLang="zh-CN" b="1" i="1">
                            <a:solidFill>
                              <a:srgbClr val="FF0000"/>
                            </a:solidFill>
                            <a:latin typeface="Cambria Math" panose="02040503050406030204" pitchFamily="18" charset="0"/>
                          </a:rPr>
                          <m:t>𝝆</m:t>
                        </m:r>
                        <m:r>
                          <a:rPr lang="en-US" altLang="zh-CN" b="1" i="1" smtClean="0">
                            <a:solidFill>
                              <a:srgbClr val="FF0000"/>
                            </a:solidFill>
                            <a:latin typeface="Cambria Math" panose="02040503050406030204" pitchFamily="18" charset="0"/>
                          </a:rPr>
                          <m:t>𝒄</m:t>
                        </m:r>
                        <m:r>
                          <a:rPr lang="en-US" altLang="zh-CN" b="1" i="1">
                            <a:solidFill>
                              <a:srgbClr val="FF0000"/>
                            </a:solidFill>
                            <a:latin typeface="Cambria Math" panose="02040503050406030204" pitchFamily="18" charset="0"/>
                          </a:rPr>
                          <m:t>𝝀</m:t>
                        </m:r>
                      </m:e>
                    </m:rad>
                  </m:oMath>
                </a14:m>
                <a:r>
                  <a:rPr lang="zh-CN" altLang="en-US" b="1" dirty="0">
                    <a:solidFill>
                      <a:srgbClr val="FF0000"/>
                    </a:solidFill>
                  </a:rPr>
                  <a:t>几乎成直线关系</a:t>
                </a:r>
                <a:r>
                  <a:rPr lang="zh-CN" altLang="en-US" dirty="0"/>
                  <a:t>，在铸造工程中，把型砂的</a:t>
                </a:r>
                <a14:m>
                  <m:oMath xmlns:m="http://schemas.openxmlformats.org/officeDocument/2006/math">
                    <m:rad>
                      <m:radPr>
                        <m:degHide m:val="on"/>
                        <m:ctrlPr>
                          <a:rPr lang="en-US" altLang="zh-CN" i="1">
                            <a:latin typeface="Cambria Math" panose="02040503050406030204" pitchFamily="18" charset="0"/>
                          </a:rPr>
                        </m:ctrlPr>
                      </m:radPr>
                      <m:deg/>
                      <m:e>
                        <m:r>
                          <m:rPr>
                            <m:sty m:val="p"/>
                          </m:rPr>
                          <a:rPr lang="en-US" altLang="zh-CN" i="1">
                            <a:latin typeface="Cambria Math" panose="02040503050406030204" pitchFamily="18" charset="0"/>
                          </a:rPr>
                          <m:t>ρcλ</m:t>
                        </m:r>
                      </m:e>
                    </m:rad>
                  </m:oMath>
                </a14:m>
                <a:r>
                  <a:rPr lang="zh-CN" altLang="en-US" dirty="0"/>
                  <a:t>称为其吸热系数，表征砂型的吸热能力，试运用程序验证上述论。</a:t>
                </a:r>
              </a:p>
            </p:txBody>
          </p:sp>
        </mc:Choice>
        <mc:Fallback xmlns="">
          <p:sp>
            <p:nvSpPr>
              <p:cNvPr id="7" name="文本框 6">
                <a:extLst>
                  <a:ext uri="{FF2B5EF4-FFF2-40B4-BE49-F238E27FC236}">
                    <a16:creationId xmlns:a16="http://schemas.microsoft.com/office/drawing/2014/main" id="{C83539C0-F853-10AB-B0F9-2631FD9F552C}"/>
                  </a:ext>
                </a:extLst>
              </p:cNvPr>
              <p:cNvSpPr txBox="1">
                <a:spLocks noRot="1" noChangeAspect="1" noMove="1" noResize="1" noEditPoints="1" noAdjustHandles="1" noChangeArrowheads="1" noChangeShapeType="1" noTextEdit="1"/>
              </p:cNvSpPr>
              <p:nvPr/>
            </p:nvSpPr>
            <p:spPr>
              <a:xfrm>
                <a:off x="325272" y="1028373"/>
                <a:ext cx="6594143" cy="2979149"/>
              </a:xfrm>
              <a:prstGeom prst="rect">
                <a:avLst/>
              </a:prstGeom>
              <a:blipFill>
                <a:blip r:embed="rId3"/>
                <a:stretch>
                  <a:fillRect l="-739" t="-1639" r="-832" b="-2049"/>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705AD30-966A-FA57-DFCA-A932136E5ED6}"/>
              </a:ext>
            </a:extLst>
          </p:cNvPr>
          <p:cNvPicPr>
            <a:picLocks noChangeAspect="1"/>
          </p:cNvPicPr>
          <p:nvPr/>
        </p:nvPicPr>
        <p:blipFill>
          <a:blip r:embed="rId4">
            <a:extLst>
              <a:ext uri="{28A0092B-C50C-407E-A947-70E740481C1C}">
                <a14:useLocalDpi xmlns:a14="http://schemas.microsoft.com/office/drawing/2010/main" val="0"/>
              </a:ext>
            </a:extLst>
          </a:blip>
          <a:srcRect l="11328" t="22387" r="16362" b="20625"/>
          <a:stretch/>
        </p:blipFill>
        <p:spPr>
          <a:xfrm>
            <a:off x="7146878" y="892986"/>
            <a:ext cx="4719850" cy="3003525"/>
          </a:xfrm>
          <a:prstGeom prst="rect">
            <a:avLst/>
          </a:prstGeom>
        </p:spPr>
      </p:pic>
    </p:spTree>
    <p:extLst>
      <p:ext uri="{BB962C8B-B14F-4D97-AF65-F5344CB8AC3E}">
        <p14:creationId xmlns:p14="http://schemas.microsoft.com/office/powerpoint/2010/main" val="13685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7F5705D-C3D7-6661-B105-AC1B12E6753D}"/>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362E7311-E486-510D-4EAD-87C6FED003F7}"/>
              </a:ext>
            </a:extLst>
          </p:cNvPr>
          <p:cNvSpPr>
            <a:spLocks noGrp="1"/>
          </p:cNvSpPr>
          <p:nvPr>
            <p:ph type="sldNum" sz="quarter" idx="12"/>
          </p:nvPr>
        </p:nvSpPr>
        <p:spPr/>
        <p:txBody>
          <a:bodyPr/>
          <a:lstStyle/>
          <a:p>
            <a:fld id="{E1CC521D-4613-44D8-A1A1-F01C8553D81C}" type="slidenum">
              <a:rPr lang="zh-CN" altLang="en-US" smtClean="0"/>
              <a:pPr/>
              <a:t>13</a:t>
            </a:fld>
            <a:endParaRPr lang="zh-CN" altLang="en-US" dirty="0"/>
          </a:p>
        </p:txBody>
      </p:sp>
      <p:sp>
        <p:nvSpPr>
          <p:cNvPr id="4" name="标题 3">
            <a:extLst>
              <a:ext uri="{FF2B5EF4-FFF2-40B4-BE49-F238E27FC236}">
                <a16:creationId xmlns:a16="http://schemas.microsoft.com/office/drawing/2014/main" id="{8B51FD9D-6206-D493-C254-83C8F1F26181}"/>
              </a:ext>
            </a:extLst>
          </p:cNvPr>
          <p:cNvSpPr>
            <a:spLocks noGrp="1"/>
          </p:cNvSpPr>
          <p:nvPr>
            <p:ph type="title"/>
          </p:nvPr>
        </p:nvSpPr>
        <p:spPr/>
        <p:txBody>
          <a:bodyPr/>
          <a:lstStyle/>
          <a:p>
            <a:r>
              <a:rPr lang="en-US" altLang="zh-CN" dirty="0"/>
              <a:t>3.2 </a:t>
            </a:r>
            <a:r>
              <a:rPr lang="zh-CN" altLang="en-US" dirty="0"/>
              <a:t>相应代码</a:t>
            </a:r>
          </a:p>
        </p:txBody>
      </p:sp>
      <p:pic>
        <p:nvPicPr>
          <p:cNvPr id="6" name="图片 5">
            <a:extLst>
              <a:ext uri="{FF2B5EF4-FFF2-40B4-BE49-F238E27FC236}">
                <a16:creationId xmlns:a16="http://schemas.microsoft.com/office/drawing/2014/main" id="{0331963F-679C-D552-1281-C61D201C3571}"/>
              </a:ext>
            </a:extLst>
          </p:cNvPr>
          <p:cNvPicPr>
            <a:picLocks noChangeAspect="1"/>
          </p:cNvPicPr>
          <p:nvPr/>
        </p:nvPicPr>
        <p:blipFill>
          <a:blip r:embed="rId2"/>
          <a:stretch>
            <a:fillRect/>
          </a:stretch>
        </p:blipFill>
        <p:spPr>
          <a:xfrm>
            <a:off x="6589035" y="1060926"/>
            <a:ext cx="5602965" cy="5145580"/>
          </a:xfrm>
          <a:prstGeom prst="rect">
            <a:avLst/>
          </a:prstGeom>
        </p:spPr>
      </p:pic>
      <p:pic>
        <p:nvPicPr>
          <p:cNvPr id="8" name="图片 7">
            <a:extLst>
              <a:ext uri="{FF2B5EF4-FFF2-40B4-BE49-F238E27FC236}">
                <a16:creationId xmlns:a16="http://schemas.microsoft.com/office/drawing/2014/main" id="{91A0887E-033E-110D-6935-C23AE8E8CA53}"/>
              </a:ext>
            </a:extLst>
          </p:cNvPr>
          <p:cNvPicPr>
            <a:picLocks noChangeAspect="1"/>
          </p:cNvPicPr>
          <p:nvPr/>
        </p:nvPicPr>
        <p:blipFill>
          <a:blip r:embed="rId3"/>
          <a:stretch>
            <a:fillRect/>
          </a:stretch>
        </p:blipFill>
        <p:spPr>
          <a:xfrm>
            <a:off x="0" y="2238409"/>
            <a:ext cx="6508206" cy="4011647"/>
          </a:xfrm>
          <a:prstGeom prst="rect">
            <a:avLst/>
          </a:prstGeom>
        </p:spPr>
      </p:pic>
      <p:sp>
        <p:nvSpPr>
          <p:cNvPr id="9" name="文本框 8">
            <a:extLst>
              <a:ext uri="{FF2B5EF4-FFF2-40B4-BE49-F238E27FC236}">
                <a16:creationId xmlns:a16="http://schemas.microsoft.com/office/drawing/2014/main" id="{0DFA6F49-23FA-63E5-957C-EE2E71A6F612}"/>
              </a:ext>
            </a:extLst>
          </p:cNvPr>
          <p:cNvSpPr txBox="1"/>
          <p:nvPr/>
        </p:nvSpPr>
        <p:spPr>
          <a:xfrm>
            <a:off x="1160060" y="1101716"/>
            <a:ext cx="3474028" cy="923330"/>
          </a:xfrm>
          <a:prstGeom prst="rect">
            <a:avLst/>
          </a:prstGeom>
          <a:noFill/>
        </p:spPr>
        <p:txBody>
          <a:bodyPr wrap="none" rtlCol="0">
            <a:spAutoFit/>
          </a:bodyPr>
          <a:lstStyle/>
          <a:p>
            <a:r>
              <a:rPr lang="zh-CN" altLang="en-US" dirty="0"/>
              <a:t>计算部分的主要区别在于：</a:t>
            </a:r>
            <a:endParaRPr lang="en-US" altLang="zh-CN" dirty="0"/>
          </a:p>
          <a:p>
            <a:pPr marL="285750" indent="-285750">
              <a:buFont typeface="Wingdings" panose="05000000000000000000" pitchFamily="2" charset="2"/>
              <a:buChar char="Ø"/>
            </a:pPr>
            <a:r>
              <a:rPr lang="zh-CN" altLang="en-US" dirty="0"/>
              <a:t>忽略内部铸件区域的温度计算</a:t>
            </a:r>
            <a:endParaRPr lang="en-US" altLang="zh-CN" dirty="0"/>
          </a:p>
          <a:p>
            <a:pPr marL="285750" indent="-285750">
              <a:buFont typeface="Wingdings" panose="05000000000000000000" pitchFamily="2" charset="2"/>
              <a:buChar char="Ø"/>
            </a:pPr>
            <a:r>
              <a:rPr lang="zh-CN" altLang="en-US" dirty="0"/>
              <a:t>对传热量的计算</a:t>
            </a:r>
          </a:p>
        </p:txBody>
      </p:sp>
    </p:spTree>
    <p:extLst>
      <p:ext uri="{BB962C8B-B14F-4D97-AF65-F5344CB8AC3E}">
        <p14:creationId xmlns:p14="http://schemas.microsoft.com/office/powerpoint/2010/main" val="372451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24D014-BDF3-93CA-B3A0-E97D273F7B2C}"/>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8B65221F-54BC-C85B-D8CD-4EDD39DED6AC}"/>
              </a:ext>
            </a:extLst>
          </p:cNvPr>
          <p:cNvSpPr>
            <a:spLocks noGrp="1"/>
          </p:cNvSpPr>
          <p:nvPr>
            <p:ph type="sldNum" sz="quarter" idx="12"/>
          </p:nvPr>
        </p:nvSpPr>
        <p:spPr/>
        <p:txBody>
          <a:bodyPr/>
          <a:lstStyle/>
          <a:p>
            <a:fld id="{E1CC521D-4613-44D8-A1A1-F01C8553D81C}" type="slidenum">
              <a:rPr lang="zh-CN" altLang="en-US" smtClean="0"/>
              <a:pPr/>
              <a:t>14</a:t>
            </a:fld>
            <a:endParaRPr lang="zh-CN" altLang="en-US" dirty="0"/>
          </a:p>
        </p:txBody>
      </p:sp>
      <p:sp>
        <p:nvSpPr>
          <p:cNvPr id="4" name="标题 3">
            <a:extLst>
              <a:ext uri="{FF2B5EF4-FFF2-40B4-BE49-F238E27FC236}">
                <a16:creationId xmlns:a16="http://schemas.microsoft.com/office/drawing/2014/main" id="{F788A7DB-C257-1524-FB7F-207F6C5AB4AB}"/>
              </a:ext>
            </a:extLst>
          </p:cNvPr>
          <p:cNvSpPr>
            <a:spLocks noGrp="1"/>
          </p:cNvSpPr>
          <p:nvPr>
            <p:ph type="title"/>
          </p:nvPr>
        </p:nvSpPr>
        <p:spPr/>
        <p:txBody>
          <a:bodyPr/>
          <a:lstStyle/>
          <a:p>
            <a:r>
              <a:rPr lang="en-US" altLang="zh-CN" dirty="0"/>
              <a:t>3.3 Python</a:t>
            </a:r>
            <a:r>
              <a:rPr lang="zh-CN" altLang="en-US" dirty="0"/>
              <a:t>实现逻辑</a:t>
            </a:r>
          </a:p>
        </p:txBody>
      </p:sp>
      <p:cxnSp>
        <p:nvCxnSpPr>
          <p:cNvPr id="5" name="直接箭头连接符 4">
            <a:extLst>
              <a:ext uri="{FF2B5EF4-FFF2-40B4-BE49-F238E27FC236}">
                <a16:creationId xmlns:a16="http://schemas.microsoft.com/office/drawing/2014/main" id="{D6823740-A792-CC56-5EF2-F8510DECC129}"/>
              </a:ext>
            </a:extLst>
          </p:cNvPr>
          <p:cNvCxnSpPr>
            <a:cxnSpLocks/>
            <a:stCxn id="6" idx="2"/>
            <a:endCxn id="9" idx="1"/>
          </p:cNvCxnSpPr>
          <p:nvPr/>
        </p:nvCxnSpPr>
        <p:spPr>
          <a:xfrm flipH="1">
            <a:off x="5810023" y="1719617"/>
            <a:ext cx="7051" cy="84355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矩形: 圆角 5">
            <a:extLst>
              <a:ext uri="{FF2B5EF4-FFF2-40B4-BE49-F238E27FC236}">
                <a16:creationId xmlns:a16="http://schemas.microsoft.com/office/drawing/2014/main" id="{86826A47-F872-21D2-7B67-5DEFBE372ADD}"/>
              </a:ext>
            </a:extLst>
          </p:cNvPr>
          <p:cNvSpPr/>
          <p:nvPr/>
        </p:nvSpPr>
        <p:spPr>
          <a:xfrm>
            <a:off x="4419600" y="985103"/>
            <a:ext cx="2794948" cy="734514"/>
          </a:xfrm>
          <a:prstGeom prst="roundRect">
            <a:avLst>
              <a:gd name="adj" fmla="val 392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确定网格参数，时间参数，初始及边界条件</a:t>
            </a:r>
          </a:p>
        </p:txBody>
      </p:sp>
      <p:sp>
        <p:nvSpPr>
          <p:cNvPr id="7" name="矩形: 圆角 6">
            <a:extLst>
              <a:ext uri="{FF2B5EF4-FFF2-40B4-BE49-F238E27FC236}">
                <a16:creationId xmlns:a16="http://schemas.microsoft.com/office/drawing/2014/main" id="{A59620C2-6653-F89E-1238-B2E4EC192FAF}"/>
              </a:ext>
            </a:extLst>
          </p:cNvPr>
          <p:cNvSpPr/>
          <p:nvPr/>
        </p:nvSpPr>
        <p:spPr>
          <a:xfrm>
            <a:off x="5070143" y="1507234"/>
            <a:ext cx="2794948" cy="734514"/>
          </a:xfrm>
          <a:prstGeom prst="roundRect">
            <a:avLst>
              <a:gd name="adj" fmla="val 392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确定多种砂型参数</a:t>
            </a:r>
          </a:p>
        </p:txBody>
      </p:sp>
      <p:sp>
        <p:nvSpPr>
          <p:cNvPr id="9" name="流程图: 数据 8">
            <a:extLst>
              <a:ext uri="{FF2B5EF4-FFF2-40B4-BE49-F238E27FC236}">
                <a16:creationId xmlns:a16="http://schemas.microsoft.com/office/drawing/2014/main" id="{EE768B4D-447A-67E8-1972-1E7642CD18C5}"/>
              </a:ext>
            </a:extLst>
          </p:cNvPr>
          <p:cNvSpPr/>
          <p:nvPr/>
        </p:nvSpPr>
        <p:spPr>
          <a:xfrm>
            <a:off x="4632903" y="2563176"/>
            <a:ext cx="2354239" cy="734514"/>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显式迭代更新温度场</a:t>
            </a:r>
          </a:p>
        </p:txBody>
      </p:sp>
      <p:sp>
        <p:nvSpPr>
          <p:cNvPr id="11" name="矩形 10">
            <a:extLst>
              <a:ext uri="{FF2B5EF4-FFF2-40B4-BE49-F238E27FC236}">
                <a16:creationId xmlns:a16="http://schemas.microsoft.com/office/drawing/2014/main" id="{7424189C-1FAC-2F56-8150-580EA5E9B595}"/>
              </a:ext>
            </a:extLst>
          </p:cNvPr>
          <p:cNvSpPr/>
          <p:nvPr/>
        </p:nvSpPr>
        <p:spPr>
          <a:xfrm>
            <a:off x="4707269" y="4914429"/>
            <a:ext cx="2219610" cy="6687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获取不同种类砂型计算结果</a:t>
            </a:r>
          </a:p>
        </p:txBody>
      </p:sp>
      <p:sp>
        <p:nvSpPr>
          <p:cNvPr id="12" name="矩形: 圆角 11">
            <a:extLst>
              <a:ext uri="{FF2B5EF4-FFF2-40B4-BE49-F238E27FC236}">
                <a16:creationId xmlns:a16="http://schemas.microsoft.com/office/drawing/2014/main" id="{7D83120B-B0E0-9EA5-ADA6-7BDE10C1645E}"/>
              </a:ext>
            </a:extLst>
          </p:cNvPr>
          <p:cNvSpPr/>
          <p:nvPr/>
        </p:nvSpPr>
        <p:spPr>
          <a:xfrm>
            <a:off x="4419600" y="5989093"/>
            <a:ext cx="2794948" cy="734514"/>
          </a:xfrm>
          <a:prstGeom prst="roundRect">
            <a:avLst>
              <a:gd name="adj" fmla="val 392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绘图分析结果并结束</a:t>
            </a:r>
          </a:p>
        </p:txBody>
      </p:sp>
      <p:cxnSp>
        <p:nvCxnSpPr>
          <p:cNvPr id="17" name="直接箭头连接符 16">
            <a:extLst>
              <a:ext uri="{FF2B5EF4-FFF2-40B4-BE49-F238E27FC236}">
                <a16:creationId xmlns:a16="http://schemas.microsoft.com/office/drawing/2014/main" id="{9B646359-C884-7D3E-D03B-4C7E7C153B76}"/>
              </a:ext>
            </a:extLst>
          </p:cNvPr>
          <p:cNvCxnSpPr>
            <a:cxnSpLocks/>
            <a:stCxn id="11" idx="2"/>
            <a:endCxn id="12" idx="0"/>
          </p:cNvCxnSpPr>
          <p:nvPr/>
        </p:nvCxnSpPr>
        <p:spPr>
          <a:xfrm>
            <a:off x="5817074" y="5583170"/>
            <a:ext cx="0" cy="4059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流程图: 数据 22">
            <a:extLst>
              <a:ext uri="{FF2B5EF4-FFF2-40B4-BE49-F238E27FC236}">
                <a16:creationId xmlns:a16="http://schemas.microsoft.com/office/drawing/2014/main" id="{B3A6A51F-D3C0-6BD3-5FAD-15BFAC8EED83}"/>
              </a:ext>
            </a:extLst>
          </p:cNvPr>
          <p:cNvSpPr/>
          <p:nvPr/>
        </p:nvSpPr>
        <p:spPr>
          <a:xfrm>
            <a:off x="4502644" y="3738802"/>
            <a:ext cx="2614755" cy="734514"/>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根据温度场确定砂型吸热量</a:t>
            </a:r>
          </a:p>
        </p:txBody>
      </p:sp>
      <p:cxnSp>
        <p:nvCxnSpPr>
          <p:cNvPr id="25" name="直接箭头连接符 24">
            <a:extLst>
              <a:ext uri="{FF2B5EF4-FFF2-40B4-BE49-F238E27FC236}">
                <a16:creationId xmlns:a16="http://schemas.microsoft.com/office/drawing/2014/main" id="{6E697FAB-BCD2-EAE3-ECA5-3A069347E212}"/>
              </a:ext>
            </a:extLst>
          </p:cNvPr>
          <p:cNvCxnSpPr>
            <a:cxnSpLocks/>
            <a:stCxn id="9" idx="4"/>
            <a:endCxn id="23" idx="1"/>
          </p:cNvCxnSpPr>
          <p:nvPr/>
        </p:nvCxnSpPr>
        <p:spPr>
          <a:xfrm flipH="1">
            <a:off x="5810022" y="3297690"/>
            <a:ext cx="1" cy="44111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a:extLst>
              <a:ext uri="{FF2B5EF4-FFF2-40B4-BE49-F238E27FC236}">
                <a16:creationId xmlns:a16="http://schemas.microsoft.com/office/drawing/2014/main" id="{396A8B7C-34CF-A943-F586-A837191B2CF7}"/>
              </a:ext>
            </a:extLst>
          </p:cNvPr>
          <p:cNvCxnSpPr>
            <a:cxnSpLocks/>
            <a:stCxn id="23" idx="4"/>
            <a:endCxn id="11" idx="0"/>
          </p:cNvCxnSpPr>
          <p:nvPr/>
        </p:nvCxnSpPr>
        <p:spPr>
          <a:xfrm>
            <a:off x="5810022" y="4473316"/>
            <a:ext cx="7052" cy="44111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689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89A278-1683-47DE-3CB9-C0F46B914BEC}"/>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2F713681-0B4E-1301-4225-D4F8D385B101}"/>
              </a:ext>
            </a:extLst>
          </p:cNvPr>
          <p:cNvSpPr>
            <a:spLocks noGrp="1"/>
          </p:cNvSpPr>
          <p:nvPr>
            <p:ph type="sldNum" sz="quarter" idx="12"/>
          </p:nvPr>
        </p:nvSpPr>
        <p:spPr/>
        <p:txBody>
          <a:bodyPr/>
          <a:lstStyle/>
          <a:p>
            <a:fld id="{E1CC521D-4613-44D8-A1A1-F01C8553D81C}" type="slidenum">
              <a:rPr lang="zh-CN" altLang="en-US" smtClean="0"/>
              <a:pPr/>
              <a:t>15</a:t>
            </a:fld>
            <a:endParaRPr lang="zh-CN" altLang="en-US" dirty="0"/>
          </a:p>
        </p:txBody>
      </p:sp>
      <p:sp>
        <p:nvSpPr>
          <p:cNvPr id="4" name="标题 3">
            <a:extLst>
              <a:ext uri="{FF2B5EF4-FFF2-40B4-BE49-F238E27FC236}">
                <a16:creationId xmlns:a16="http://schemas.microsoft.com/office/drawing/2014/main" id="{EE04C837-591C-8D43-6EFD-6E379519DCA5}"/>
              </a:ext>
            </a:extLst>
          </p:cNvPr>
          <p:cNvSpPr>
            <a:spLocks noGrp="1"/>
          </p:cNvSpPr>
          <p:nvPr>
            <p:ph type="title"/>
          </p:nvPr>
        </p:nvSpPr>
        <p:spPr/>
        <p:txBody>
          <a:bodyPr/>
          <a:lstStyle/>
          <a:p>
            <a:r>
              <a:rPr lang="en-US" altLang="zh-CN" dirty="0"/>
              <a:t>3.4 </a:t>
            </a:r>
            <a:r>
              <a:rPr lang="zh-CN" altLang="en-US" dirty="0"/>
              <a:t>具体输入参数</a:t>
            </a:r>
          </a:p>
        </p:txBody>
      </p:sp>
      <p:sp>
        <p:nvSpPr>
          <p:cNvPr id="5" name="文本框 4">
            <a:extLst>
              <a:ext uri="{FF2B5EF4-FFF2-40B4-BE49-F238E27FC236}">
                <a16:creationId xmlns:a16="http://schemas.microsoft.com/office/drawing/2014/main" id="{06BC3168-137E-03EE-B5F1-3B3353293FA9}"/>
              </a:ext>
            </a:extLst>
          </p:cNvPr>
          <p:cNvSpPr txBox="1"/>
          <p:nvPr/>
        </p:nvSpPr>
        <p:spPr>
          <a:xfrm>
            <a:off x="368489" y="3504392"/>
            <a:ext cx="6878806" cy="369332"/>
          </a:xfrm>
          <a:prstGeom prst="rect">
            <a:avLst/>
          </a:prstGeom>
          <a:noFill/>
        </p:spPr>
        <p:txBody>
          <a:bodyPr wrap="none" rtlCol="0">
            <a:spAutoFit/>
          </a:bodyPr>
          <a:lstStyle/>
          <a:p>
            <a:r>
              <a:rPr lang="zh-CN" altLang="en-US" dirty="0"/>
              <a:t>物性参数上，选取了三种常用砂型材料，并添加了一个测试材料：</a:t>
            </a:r>
            <a:endParaRPr lang="en-US" altLang="zh-CN" dirty="0"/>
          </a:p>
        </p:txBody>
      </p:sp>
      <p:graphicFrame>
        <p:nvGraphicFramePr>
          <p:cNvPr id="6" name="表格 5">
            <a:extLst>
              <a:ext uri="{FF2B5EF4-FFF2-40B4-BE49-F238E27FC236}">
                <a16:creationId xmlns:a16="http://schemas.microsoft.com/office/drawing/2014/main" id="{086222E8-9667-3670-0E78-69E56F0FFFB8}"/>
              </a:ext>
            </a:extLst>
          </p:cNvPr>
          <p:cNvGraphicFramePr>
            <a:graphicFrameLocks noGrp="1"/>
          </p:cNvGraphicFramePr>
          <p:nvPr>
            <p:extLst>
              <p:ext uri="{D42A27DB-BD31-4B8C-83A1-F6EECF244321}">
                <p14:modId xmlns:p14="http://schemas.microsoft.com/office/powerpoint/2010/main" val="556165249"/>
              </p:ext>
            </p:extLst>
          </p:nvPr>
        </p:nvGraphicFramePr>
        <p:xfrm>
          <a:off x="368489" y="4357330"/>
          <a:ext cx="10292254" cy="1854200"/>
        </p:xfrm>
        <a:graphic>
          <a:graphicData uri="http://schemas.openxmlformats.org/drawingml/2006/table">
            <a:tbl>
              <a:tblPr firstRow="1" bandRow="1">
                <a:tableStyleId>{5C22544A-7EE6-4342-B048-85BDC9FD1C3A}</a:tableStyleId>
              </a:tblPr>
              <a:tblGrid>
                <a:gridCol w="1979656">
                  <a:extLst>
                    <a:ext uri="{9D8B030D-6E8A-4147-A177-3AD203B41FA5}">
                      <a16:colId xmlns:a16="http://schemas.microsoft.com/office/drawing/2014/main" val="2660402294"/>
                    </a:ext>
                  </a:extLst>
                </a:gridCol>
                <a:gridCol w="1482378">
                  <a:extLst>
                    <a:ext uri="{9D8B030D-6E8A-4147-A177-3AD203B41FA5}">
                      <a16:colId xmlns:a16="http://schemas.microsoft.com/office/drawing/2014/main" val="3422329513"/>
                    </a:ext>
                  </a:extLst>
                </a:gridCol>
                <a:gridCol w="2414845">
                  <a:extLst>
                    <a:ext uri="{9D8B030D-6E8A-4147-A177-3AD203B41FA5}">
                      <a16:colId xmlns:a16="http://schemas.microsoft.com/office/drawing/2014/main" val="2360075201"/>
                    </a:ext>
                  </a:extLst>
                </a:gridCol>
                <a:gridCol w="2572603">
                  <a:extLst>
                    <a:ext uri="{9D8B030D-6E8A-4147-A177-3AD203B41FA5}">
                      <a16:colId xmlns:a16="http://schemas.microsoft.com/office/drawing/2014/main" val="1982521594"/>
                    </a:ext>
                  </a:extLst>
                </a:gridCol>
                <a:gridCol w="1842772">
                  <a:extLst>
                    <a:ext uri="{9D8B030D-6E8A-4147-A177-3AD203B41FA5}">
                      <a16:colId xmlns:a16="http://schemas.microsoft.com/office/drawing/2014/main" val="576349339"/>
                    </a:ext>
                  </a:extLst>
                </a:gridCol>
              </a:tblGrid>
              <a:tr h="370840">
                <a:tc>
                  <a:txBody>
                    <a:bodyPr/>
                    <a:lstStyle/>
                    <a:p>
                      <a:pPr algn="ctr"/>
                      <a:endParaRPr lang="zh-CN" altLang="en-US" dirty="0"/>
                    </a:p>
                  </a:txBody>
                  <a:tcPr/>
                </a:tc>
                <a:tc>
                  <a:txBody>
                    <a:bodyPr/>
                    <a:lstStyle/>
                    <a:p>
                      <a:pPr algn="ctr"/>
                      <a:r>
                        <a:rPr lang="zh-CN" altLang="en-US" dirty="0"/>
                        <a:t>密度 </a:t>
                      </a:r>
                      <a:r>
                        <a:rPr lang="en-US" altLang="zh-CN" dirty="0"/>
                        <a:t>(k</a:t>
                      </a:r>
                      <a:r>
                        <a:rPr lang="en-US" altLang="zh-CN" sz="1800" b="0" i="0" kern="1200" dirty="0">
                          <a:solidFill>
                            <a:schemeClr val="lt1"/>
                          </a:solidFill>
                          <a:effectLst/>
                          <a:latin typeface="+mn-lt"/>
                          <a:ea typeface="+mn-ea"/>
                          <a:cs typeface="+mn-cs"/>
                        </a:rPr>
                        <a:t>g/m³</a:t>
                      </a:r>
                      <a:r>
                        <a:rPr lang="en-US" altLang="zh-CN" dirty="0"/>
                        <a:t>)</a:t>
                      </a:r>
                      <a:endParaRPr lang="zh-CN" altLang="en-US" dirty="0"/>
                    </a:p>
                  </a:txBody>
                  <a:tcPr/>
                </a:tc>
                <a:tc>
                  <a:txBody>
                    <a:bodyPr/>
                    <a:lstStyle/>
                    <a:p>
                      <a:pPr algn="ctr"/>
                      <a:r>
                        <a:rPr lang="zh-CN" altLang="en-US" sz="1800" b="1" i="0" kern="1200" dirty="0">
                          <a:solidFill>
                            <a:schemeClr val="lt1"/>
                          </a:solidFill>
                          <a:effectLst/>
                          <a:latin typeface="+mn-lt"/>
                          <a:ea typeface="+mn-ea"/>
                          <a:cs typeface="+mn-cs"/>
                        </a:rPr>
                        <a:t>比热容</a:t>
                      </a:r>
                      <a:r>
                        <a:rPr lang="en-US" altLang="zh-CN" sz="1800" b="1" i="0" kern="1200" dirty="0">
                          <a:solidFill>
                            <a:schemeClr val="lt1"/>
                          </a:solidFill>
                          <a:effectLst/>
                          <a:latin typeface="+mn-lt"/>
                          <a:ea typeface="+mn-ea"/>
                          <a:cs typeface="+mn-cs"/>
                        </a:rPr>
                        <a:t> (</a:t>
                      </a:r>
                      <a:r>
                        <a:rPr lang="en-US" altLang="zh-CN" sz="1800" b="0" i="0" kern="1200" dirty="0">
                          <a:solidFill>
                            <a:schemeClr val="lt1"/>
                          </a:solidFill>
                          <a:effectLst/>
                          <a:latin typeface="+mn-lt"/>
                          <a:ea typeface="+mn-ea"/>
                          <a:cs typeface="+mn-cs"/>
                        </a:rPr>
                        <a:t>J/(kg</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K)</a:t>
                      </a:r>
                      <a:r>
                        <a:rPr lang="en-US" altLang="zh-CN" sz="1800" b="1" i="0" kern="1200" dirty="0">
                          <a:solidFill>
                            <a:schemeClr val="lt1"/>
                          </a:solidFill>
                          <a:effectLst/>
                          <a:latin typeface="+mn-lt"/>
                          <a:ea typeface="+mn-ea"/>
                          <a:cs typeface="+mn-cs"/>
                        </a:rPr>
                        <a:t>)</a:t>
                      </a:r>
                      <a:endParaRPr lang="zh-CN" altLang="en-US" sz="1800" b="1" i="0" kern="1200" dirty="0">
                        <a:solidFill>
                          <a:schemeClr val="lt1"/>
                        </a:solidFill>
                        <a:effectLst/>
                        <a:latin typeface="+mn-lt"/>
                        <a:ea typeface="+mn-ea"/>
                        <a:cs typeface="+mn-cs"/>
                      </a:endParaRPr>
                    </a:p>
                  </a:txBody>
                  <a:tcPr/>
                </a:tc>
                <a:tc>
                  <a:txBody>
                    <a:bodyPr/>
                    <a:lstStyle/>
                    <a:p>
                      <a:pPr algn="ctr"/>
                      <a:r>
                        <a:rPr lang="zh-CN" altLang="en-US" dirty="0"/>
                        <a:t>导热系数 </a:t>
                      </a:r>
                      <a:r>
                        <a:rPr lang="en-US" altLang="zh-CN" dirty="0"/>
                        <a:t>(</a:t>
                      </a:r>
                      <a:r>
                        <a:rPr lang="en-US" altLang="zh-CN" sz="1800" b="0" i="0" kern="1200" dirty="0">
                          <a:solidFill>
                            <a:schemeClr val="lt1"/>
                          </a:solidFill>
                          <a:effectLst/>
                          <a:latin typeface="+mn-lt"/>
                          <a:ea typeface="+mn-ea"/>
                          <a:cs typeface="+mn-cs"/>
                        </a:rPr>
                        <a:t>W/(m</a:t>
                      </a:r>
                      <a:r>
                        <a:rPr lang="zh-CN" altLang="en-US" sz="1800" b="0" i="0" kern="1200" dirty="0">
                          <a:solidFill>
                            <a:schemeClr val="lt1"/>
                          </a:solidFill>
                          <a:effectLst/>
                          <a:latin typeface="+mn-lt"/>
                          <a:ea typeface="+mn-ea"/>
                          <a:cs typeface="+mn-cs"/>
                        </a:rPr>
                        <a:t>・</a:t>
                      </a:r>
                      <a:r>
                        <a:rPr lang="en-US" altLang="zh-CN" sz="1800" b="0" i="0" kern="1200" dirty="0">
                          <a:solidFill>
                            <a:schemeClr val="lt1"/>
                          </a:solidFill>
                          <a:effectLst/>
                          <a:latin typeface="+mn-lt"/>
                          <a:ea typeface="+mn-ea"/>
                          <a:cs typeface="+mn-cs"/>
                        </a:rPr>
                        <a:t>K)</a:t>
                      </a:r>
                      <a:r>
                        <a:rPr lang="en-US" altLang="zh-CN" dirty="0"/>
                        <a:t>)</a:t>
                      </a:r>
                      <a:endParaRPr lang="zh-CN" altLang="en-US" dirty="0"/>
                    </a:p>
                  </a:txBody>
                  <a:tcPr/>
                </a:tc>
                <a:tc>
                  <a:txBody>
                    <a:bodyPr/>
                    <a:lstStyle/>
                    <a:p>
                      <a:pPr algn="ctr"/>
                      <a:r>
                        <a:rPr lang="zh-CN" altLang="en-US" dirty="0"/>
                        <a:t>吸热系数</a:t>
                      </a:r>
                    </a:p>
                  </a:txBody>
                  <a:tcPr/>
                </a:tc>
                <a:extLst>
                  <a:ext uri="{0D108BD9-81ED-4DB2-BD59-A6C34878D82A}">
                    <a16:rowId xmlns:a16="http://schemas.microsoft.com/office/drawing/2014/main" val="3982525461"/>
                  </a:ext>
                </a:extLst>
              </a:tr>
              <a:tr h="370840">
                <a:tc>
                  <a:txBody>
                    <a:bodyPr/>
                    <a:lstStyle/>
                    <a:p>
                      <a:pPr algn="ctr"/>
                      <a:r>
                        <a:rPr lang="zh-CN" altLang="en-US" dirty="0"/>
                        <a:t>粘土砂</a:t>
                      </a:r>
                    </a:p>
                  </a:txBody>
                  <a:tcPr/>
                </a:tc>
                <a:tc>
                  <a:txBody>
                    <a:bodyPr/>
                    <a:lstStyle/>
                    <a:p>
                      <a:pPr algn="ctr"/>
                      <a:r>
                        <a:rPr lang="en-US" altLang="zh-CN" dirty="0"/>
                        <a:t>1500</a:t>
                      </a:r>
                      <a:endParaRPr lang="zh-CN" altLang="en-US" dirty="0"/>
                    </a:p>
                  </a:txBody>
                  <a:tcPr/>
                </a:tc>
                <a:tc>
                  <a:txBody>
                    <a:bodyPr/>
                    <a:lstStyle/>
                    <a:p>
                      <a:pPr algn="ctr"/>
                      <a:r>
                        <a:rPr lang="en-US" altLang="zh-CN" dirty="0"/>
                        <a:t>1200</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1341.64</a:t>
                      </a:r>
                      <a:endParaRPr lang="zh-CN" altLang="en-US" dirty="0"/>
                    </a:p>
                  </a:txBody>
                  <a:tcPr/>
                </a:tc>
                <a:extLst>
                  <a:ext uri="{0D108BD9-81ED-4DB2-BD59-A6C34878D82A}">
                    <a16:rowId xmlns:a16="http://schemas.microsoft.com/office/drawing/2014/main" val="3402092915"/>
                  </a:ext>
                </a:extLst>
              </a:tr>
              <a:tr h="370840">
                <a:tc>
                  <a:txBody>
                    <a:bodyPr/>
                    <a:lstStyle/>
                    <a:p>
                      <a:pPr algn="ctr"/>
                      <a:r>
                        <a:rPr lang="zh-CN" altLang="en-US" dirty="0"/>
                        <a:t>树脂砂</a:t>
                      </a:r>
                    </a:p>
                  </a:txBody>
                  <a:tcPr/>
                </a:tc>
                <a:tc>
                  <a:txBody>
                    <a:bodyPr/>
                    <a:lstStyle/>
                    <a:p>
                      <a:pPr algn="ctr"/>
                      <a:r>
                        <a:rPr lang="en-US" altLang="zh-CN" dirty="0"/>
                        <a:t>1600</a:t>
                      </a:r>
                      <a:endParaRPr lang="zh-CN" altLang="en-US" dirty="0"/>
                    </a:p>
                  </a:txBody>
                  <a:tcPr/>
                </a:tc>
                <a:tc>
                  <a:txBody>
                    <a:bodyPr/>
                    <a:lstStyle/>
                    <a:p>
                      <a:pPr algn="ctr"/>
                      <a:r>
                        <a:rPr lang="en-US" altLang="zh-CN" dirty="0"/>
                        <a:t>1000</a:t>
                      </a:r>
                      <a:endParaRPr lang="zh-CN" altLang="en-US" dirty="0"/>
                    </a:p>
                  </a:txBody>
                  <a:tcPr/>
                </a:tc>
                <a:tc>
                  <a:txBody>
                    <a:bodyPr/>
                    <a:lstStyle/>
                    <a:p>
                      <a:pPr algn="ctr"/>
                      <a:r>
                        <a:rPr lang="en-US" altLang="zh-CN" dirty="0"/>
                        <a:t>0.7</a:t>
                      </a:r>
                      <a:endParaRPr lang="zh-CN" altLang="en-US" dirty="0"/>
                    </a:p>
                  </a:txBody>
                  <a:tcPr/>
                </a:tc>
                <a:tc>
                  <a:txBody>
                    <a:bodyPr/>
                    <a:lstStyle/>
                    <a:p>
                      <a:pPr algn="ctr"/>
                      <a:r>
                        <a:rPr lang="en-US" altLang="zh-CN" dirty="0"/>
                        <a:t>1058.30</a:t>
                      </a:r>
                      <a:endParaRPr lang="zh-CN" altLang="en-US" dirty="0"/>
                    </a:p>
                  </a:txBody>
                  <a:tcPr/>
                </a:tc>
                <a:extLst>
                  <a:ext uri="{0D108BD9-81ED-4DB2-BD59-A6C34878D82A}">
                    <a16:rowId xmlns:a16="http://schemas.microsoft.com/office/drawing/2014/main" val="662752523"/>
                  </a:ext>
                </a:extLst>
              </a:tr>
              <a:tr h="370840">
                <a:tc>
                  <a:txBody>
                    <a:bodyPr/>
                    <a:lstStyle/>
                    <a:p>
                      <a:pPr algn="ctr"/>
                      <a:r>
                        <a:rPr lang="zh-CN" altLang="en-US" dirty="0"/>
                        <a:t>水玻璃砂</a:t>
                      </a:r>
                    </a:p>
                  </a:txBody>
                  <a:tcPr/>
                </a:tc>
                <a:tc>
                  <a:txBody>
                    <a:bodyPr/>
                    <a:lstStyle/>
                    <a:p>
                      <a:pPr algn="ctr"/>
                      <a:r>
                        <a:rPr lang="en-US" altLang="zh-CN" dirty="0"/>
                        <a:t>1700</a:t>
                      </a:r>
                      <a:endParaRPr lang="zh-CN" altLang="en-US" dirty="0"/>
                    </a:p>
                  </a:txBody>
                  <a:tcPr/>
                </a:tc>
                <a:tc>
                  <a:txBody>
                    <a:bodyPr/>
                    <a:lstStyle/>
                    <a:p>
                      <a:pPr algn="ctr"/>
                      <a:r>
                        <a:rPr lang="en-US" altLang="zh-CN" dirty="0"/>
                        <a:t>1100</a:t>
                      </a:r>
                      <a:endParaRPr lang="zh-CN" altLang="en-US" dirty="0"/>
                    </a:p>
                  </a:txBody>
                  <a:tcPr/>
                </a:tc>
                <a:tc>
                  <a:txBody>
                    <a:bodyPr/>
                    <a:lstStyle/>
                    <a:p>
                      <a:pPr algn="ctr"/>
                      <a:r>
                        <a:rPr lang="en-US" altLang="zh-CN" dirty="0"/>
                        <a:t>1.1</a:t>
                      </a:r>
                      <a:endParaRPr lang="zh-CN" altLang="en-US" dirty="0"/>
                    </a:p>
                  </a:txBody>
                  <a:tcPr/>
                </a:tc>
                <a:tc>
                  <a:txBody>
                    <a:bodyPr/>
                    <a:lstStyle/>
                    <a:p>
                      <a:pPr algn="ctr"/>
                      <a:r>
                        <a:rPr lang="en-US" altLang="zh-CN" dirty="0"/>
                        <a:t>1434.22</a:t>
                      </a:r>
                      <a:endParaRPr lang="zh-CN" altLang="en-US" dirty="0"/>
                    </a:p>
                  </a:txBody>
                  <a:tcPr/>
                </a:tc>
                <a:extLst>
                  <a:ext uri="{0D108BD9-81ED-4DB2-BD59-A6C34878D82A}">
                    <a16:rowId xmlns:a16="http://schemas.microsoft.com/office/drawing/2014/main" val="520242982"/>
                  </a:ext>
                </a:extLst>
              </a:tr>
              <a:tr h="370840">
                <a:tc>
                  <a:txBody>
                    <a:bodyPr/>
                    <a:lstStyle/>
                    <a:p>
                      <a:pPr algn="ctr"/>
                      <a:r>
                        <a:rPr lang="zh-CN" altLang="en-US" dirty="0"/>
                        <a:t>测试</a:t>
                      </a:r>
                    </a:p>
                  </a:txBody>
                  <a:tcPr/>
                </a:tc>
                <a:tc>
                  <a:txBody>
                    <a:bodyPr/>
                    <a:lstStyle/>
                    <a:p>
                      <a:pPr algn="ctr"/>
                      <a:r>
                        <a:rPr lang="en-US" altLang="zh-CN" dirty="0"/>
                        <a:t>2000</a:t>
                      </a:r>
                      <a:endParaRPr lang="zh-CN" altLang="en-US" dirty="0"/>
                    </a:p>
                  </a:txBody>
                  <a:tcPr/>
                </a:tc>
                <a:tc>
                  <a:txBody>
                    <a:bodyPr/>
                    <a:lstStyle/>
                    <a:p>
                      <a:pPr algn="ctr"/>
                      <a:r>
                        <a:rPr lang="en-US" altLang="zh-CN" dirty="0"/>
                        <a:t>1000</a:t>
                      </a:r>
                      <a:endParaRPr lang="zh-CN" altLang="en-US" dirty="0"/>
                    </a:p>
                  </a:txBody>
                  <a:tcPr/>
                </a:tc>
                <a:tc>
                  <a:txBody>
                    <a:bodyPr/>
                    <a:lstStyle/>
                    <a:p>
                      <a:pPr algn="ctr"/>
                      <a:r>
                        <a:rPr lang="en-US" altLang="zh-CN" dirty="0"/>
                        <a:t>1.5</a:t>
                      </a:r>
                      <a:endParaRPr lang="zh-CN" altLang="en-US" dirty="0"/>
                    </a:p>
                  </a:txBody>
                  <a:tcPr/>
                </a:tc>
                <a:tc>
                  <a:txBody>
                    <a:bodyPr/>
                    <a:lstStyle/>
                    <a:p>
                      <a:pPr algn="ctr"/>
                      <a:r>
                        <a:rPr lang="en-US" altLang="zh-CN" dirty="0"/>
                        <a:t>1732.05</a:t>
                      </a:r>
                      <a:endParaRPr lang="zh-CN" altLang="en-US" dirty="0"/>
                    </a:p>
                  </a:txBody>
                  <a:tcPr/>
                </a:tc>
                <a:extLst>
                  <a:ext uri="{0D108BD9-81ED-4DB2-BD59-A6C34878D82A}">
                    <a16:rowId xmlns:a16="http://schemas.microsoft.com/office/drawing/2014/main" val="2210259686"/>
                  </a:ext>
                </a:extLst>
              </a:tr>
            </a:tbl>
          </a:graphicData>
        </a:graphic>
      </p:graphicFrame>
      <p:sp>
        <p:nvSpPr>
          <p:cNvPr id="7" name="文本框 6">
            <a:extLst>
              <a:ext uri="{FF2B5EF4-FFF2-40B4-BE49-F238E27FC236}">
                <a16:creationId xmlns:a16="http://schemas.microsoft.com/office/drawing/2014/main" id="{DFFCF289-7166-317B-A54B-E9850CC16ACF}"/>
              </a:ext>
            </a:extLst>
          </p:cNvPr>
          <p:cNvSpPr txBox="1"/>
          <p:nvPr/>
        </p:nvSpPr>
        <p:spPr>
          <a:xfrm>
            <a:off x="368489" y="989462"/>
            <a:ext cx="8242111" cy="2308324"/>
          </a:xfrm>
          <a:prstGeom prst="rect">
            <a:avLst/>
          </a:prstGeom>
          <a:noFill/>
        </p:spPr>
        <p:txBody>
          <a:bodyPr wrap="square" rtlCol="0">
            <a:spAutoFit/>
          </a:bodyPr>
          <a:lstStyle/>
          <a:p>
            <a:r>
              <a:rPr lang="zh-CN" altLang="en-US" dirty="0"/>
              <a:t>网格及时间步长参数：</a:t>
            </a:r>
            <a:endParaRPr lang="en-US" altLang="zh-CN" dirty="0"/>
          </a:p>
          <a:p>
            <a:endParaRPr lang="en-US" altLang="zh-CN" dirty="0"/>
          </a:p>
          <a:p>
            <a:pPr marL="285750" indent="-285750">
              <a:buFont typeface="Wingdings" panose="05000000000000000000" pitchFamily="2" charset="2"/>
              <a:buChar char="Ø"/>
            </a:pPr>
            <a:r>
              <a:rPr lang="zh-CN" altLang="en-US" dirty="0"/>
              <a:t>外边界正方形边长为</a:t>
            </a:r>
            <a:r>
              <a:rPr lang="en-US" altLang="zh-CN" dirty="0"/>
              <a:t>1m</a:t>
            </a:r>
            <a:r>
              <a:rPr lang="zh-CN" altLang="en-US" dirty="0"/>
              <a:t>，平面划分</a:t>
            </a:r>
            <a:r>
              <a:rPr lang="en-US" altLang="zh-CN" dirty="0"/>
              <a:t>100*100</a:t>
            </a:r>
            <a:r>
              <a:rPr lang="zh-CN" altLang="en-US" dirty="0"/>
              <a:t>个控制体积</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时间步长</a:t>
            </a:r>
            <a:r>
              <a:rPr lang="en-US" altLang="zh-CN" dirty="0"/>
              <a:t>0.1s</a:t>
            </a:r>
            <a:r>
              <a:rPr lang="zh-CN" altLang="en-US" dirty="0"/>
              <a:t>，总模拟时间</a:t>
            </a:r>
            <a:r>
              <a:rPr lang="en-US" altLang="zh-CN" dirty="0"/>
              <a:t>100.0s</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外边界温度：</a:t>
            </a:r>
            <a:r>
              <a:rPr lang="en-US" altLang="zh-CN" dirty="0"/>
              <a:t>25</a:t>
            </a:r>
            <a:r>
              <a:rPr lang="zh-CN" altLang="en-US" dirty="0"/>
              <a:t>摄氏度，与初始温度一致；内边界温度：</a:t>
            </a:r>
            <a:r>
              <a:rPr lang="en-US" altLang="zh-CN" dirty="0"/>
              <a:t>400</a:t>
            </a:r>
            <a:r>
              <a:rPr lang="zh-CN" altLang="en-US" dirty="0"/>
              <a:t>摄氏度，与第一问保持一致。</a:t>
            </a:r>
          </a:p>
        </p:txBody>
      </p:sp>
      <p:pic>
        <p:nvPicPr>
          <p:cNvPr id="10" name="图片 9">
            <a:extLst>
              <a:ext uri="{FF2B5EF4-FFF2-40B4-BE49-F238E27FC236}">
                <a16:creationId xmlns:a16="http://schemas.microsoft.com/office/drawing/2014/main" id="{5D1AC8A3-5C3D-A30A-1301-464B1844A860}"/>
              </a:ext>
            </a:extLst>
          </p:cNvPr>
          <p:cNvPicPr>
            <a:picLocks noChangeAspect="1"/>
          </p:cNvPicPr>
          <p:nvPr/>
        </p:nvPicPr>
        <p:blipFill>
          <a:blip r:embed="rId2"/>
          <a:stretch>
            <a:fillRect/>
          </a:stretch>
        </p:blipFill>
        <p:spPr>
          <a:xfrm>
            <a:off x="8942107" y="1058451"/>
            <a:ext cx="1984652" cy="2678375"/>
          </a:xfrm>
          <a:prstGeom prst="rect">
            <a:avLst/>
          </a:prstGeom>
        </p:spPr>
      </p:pic>
    </p:spTree>
    <p:extLst>
      <p:ext uri="{BB962C8B-B14F-4D97-AF65-F5344CB8AC3E}">
        <p14:creationId xmlns:p14="http://schemas.microsoft.com/office/powerpoint/2010/main" val="150953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751C97-98DB-6276-D52F-DD70EEE469AD}"/>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7FBDDF4B-2675-8DC3-C33C-40A6F15F2A87}"/>
              </a:ext>
            </a:extLst>
          </p:cNvPr>
          <p:cNvSpPr>
            <a:spLocks noGrp="1"/>
          </p:cNvSpPr>
          <p:nvPr>
            <p:ph type="sldNum" sz="quarter" idx="12"/>
          </p:nvPr>
        </p:nvSpPr>
        <p:spPr/>
        <p:txBody>
          <a:bodyPr/>
          <a:lstStyle/>
          <a:p>
            <a:fld id="{E1CC521D-4613-44D8-A1A1-F01C8553D81C}" type="slidenum">
              <a:rPr lang="zh-CN" altLang="en-US" smtClean="0"/>
              <a:pPr/>
              <a:t>16</a:t>
            </a:fld>
            <a:endParaRPr lang="zh-CN" altLang="en-US" dirty="0"/>
          </a:p>
        </p:txBody>
      </p:sp>
      <p:sp>
        <p:nvSpPr>
          <p:cNvPr id="4" name="标题 3">
            <a:extLst>
              <a:ext uri="{FF2B5EF4-FFF2-40B4-BE49-F238E27FC236}">
                <a16:creationId xmlns:a16="http://schemas.microsoft.com/office/drawing/2014/main" id="{E3E09D27-7678-674A-0ED7-6484613EC45B}"/>
              </a:ext>
            </a:extLst>
          </p:cNvPr>
          <p:cNvSpPr>
            <a:spLocks noGrp="1"/>
          </p:cNvSpPr>
          <p:nvPr>
            <p:ph type="title"/>
          </p:nvPr>
        </p:nvSpPr>
        <p:spPr/>
        <p:txBody>
          <a:bodyPr/>
          <a:lstStyle/>
          <a:p>
            <a:r>
              <a:rPr lang="en-US" altLang="zh-CN" dirty="0"/>
              <a:t>3.5 </a:t>
            </a:r>
            <a:r>
              <a:rPr lang="zh-CN" altLang="en-US" dirty="0"/>
              <a:t>吸热速率的变化</a:t>
            </a:r>
          </a:p>
        </p:txBody>
      </p:sp>
      <p:pic>
        <p:nvPicPr>
          <p:cNvPr id="6" name="图片 5">
            <a:extLst>
              <a:ext uri="{FF2B5EF4-FFF2-40B4-BE49-F238E27FC236}">
                <a16:creationId xmlns:a16="http://schemas.microsoft.com/office/drawing/2014/main" id="{8F6B7E09-5668-4974-3909-CFBE0823A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278" y="920540"/>
            <a:ext cx="7774684" cy="4664811"/>
          </a:xfrm>
          <a:prstGeom prst="rect">
            <a:avLst/>
          </a:prstGeom>
        </p:spPr>
      </p:pic>
      <p:sp>
        <p:nvSpPr>
          <p:cNvPr id="7" name="文本框 6">
            <a:extLst>
              <a:ext uri="{FF2B5EF4-FFF2-40B4-BE49-F238E27FC236}">
                <a16:creationId xmlns:a16="http://schemas.microsoft.com/office/drawing/2014/main" id="{BE4CFBDB-039B-4356-2853-9ADBA2F128B1}"/>
              </a:ext>
            </a:extLst>
          </p:cNvPr>
          <p:cNvSpPr txBox="1"/>
          <p:nvPr/>
        </p:nvSpPr>
        <p:spPr>
          <a:xfrm>
            <a:off x="3951027" y="5719522"/>
            <a:ext cx="4570482" cy="369332"/>
          </a:xfrm>
          <a:prstGeom prst="rect">
            <a:avLst/>
          </a:prstGeom>
          <a:noFill/>
        </p:spPr>
        <p:txBody>
          <a:bodyPr wrap="none" rtlCol="0">
            <a:spAutoFit/>
          </a:bodyPr>
          <a:lstStyle/>
          <a:p>
            <a:r>
              <a:rPr lang="zh-CN" altLang="en-US" dirty="0"/>
              <a:t>吸热速率与吸热系数有很明显的线性关系。</a:t>
            </a:r>
          </a:p>
        </p:txBody>
      </p:sp>
    </p:spTree>
    <p:extLst>
      <p:ext uri="{BB962C8B-B14F-4D97-AF65-F5344CB8AC3E}">
        <p14:creationId xmlns:p14="http://schemas.microsoft.com/office/powerpoint/2010/main" val="2363839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CEA464-4CB4-C38E-E07F-E17EF5D1697F}"/>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3FA849B3-1C0D-37A1-9D50-22DF5D9AB4A5}"/>
              </a:ext>
            </a:extLst>
          </p:cNvPr>
          <p:cNvSpPr>
            <a:spLocks noGrp="1"/>
          </p:cNvSpPr>
          <p:nvPr>
            <p:ph type="sldNum" sz="quarter" idx="12"/>
          </p:nvPr>
        </p:nvSpPr>
        <p:spPr/>
        <p:txBody>
          <a:bodyPr/>
          <a:lstStyle/>
          <a:p>
            <a:fld id="{E1CC521D-4613-44D8-A1A1-F01C8553D81C}" type="slidenum">
              <a:rPr lang="zh-CN" altLang="en-US" smtClean="0"/>
              <a:pPr/>
              <a:t>17</a:t>
            </a:fld>
            <a:endParaRPr lang="zh-CN" altLang="en-US" dirty="0"/>
          </a:p>
        </p:txBody>
      </p:sp>
      <p:sp>
        <p:nvSpPr>
          <p:cNvPr id="4" name="标题 3">
            <a:extLst>
              <a:ext uri="{FF2B5EF4-FFF2-40B4-BE49-F238E27FC236}">
                <a16:creationId xmlns:a16="http://schemas.microsoft.com/office/drawing/2014/main" id="{5E97657E-508A-A63B-3E7F-8C69B0A51B38}"/>
              </a:ext>
            </a:extLst>
          </p:cNvPr>
          <p:cNvSpPr>
            <a:spLocks noGrp="1"/>
          </p:cNvSpPr>
          <p:nvPr>
            <p:ph type="title"/>
          </p:nvPr>
        </p:nvSpPr>
        <p:spPr/>
        <p:txBody>
          <a:bodyPr/>
          <a:lstStyle/>
          <a:p>
            <a:r>
              <a:rPr lang="en-US" altLang="zh-CN" dirty="0"/>
              <a:t>3.6 </a:t>
            </a:r>
            <a:r>
              <a:rPr lang="zh-CN" altLang="en-US" dirty="0"/>
              <a:t>吸热量与吸热系数</a:t>
            </a:r>
          </a:p>
        </p:txBody>
      </p:sp>
      <p:pic>
        <p:nvPicPr>
          <p:cNvPr id="6" name="图片 5">
            <a:extLst>
              <a:ext uri="{FF2B5EF4-FFF2-40B4-BE49-F238E27FC236}">
                <a16:creationId xmlns:a16="http://schemas.microsoft.com/office/drawing/2014/main" id="{598F0200-5A1A-F9EB-750A-93E116E8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718" y="972061"/>
            <a:ext cx="7741647" cy="4644988"/>
          </a:xfrm>
          <a:prstGeom prst="rect">
            <a:avLst/>
          </a:prstGeom>
        </p:spPr>
      </p:pic>
      <p:sp>
        <p:nvSpPr>
          <p:cNvPr id="7" name="文本框 6">
            <a:extLst>
              <a:ext uri="{FF2B5EF4-FFF2-40B4-BE49-F238E27FC236}">
                <a16:creationId xmlns:a16="http://schemas.microsoft.com/office/drawing/2014/main" id="{7D07ECF8-D3D7-0ADA-A302-5AB9CFEF2D4B}"/>
              </a:ext>
            </a:extLst>
          </p:cNvPr>
          <p:cNvSpPr txBox="1"/>
          <p:nvPr/>
        </p:nvSpPr>
        <p:spPr>
          <a:xfrm>
            <a:off x="3129907" y="5802741"/>
            <a:ext cx="5709271" cy="646331"/>
          </a:xfrm>
          <a:prstGeom prst="rect">
            <a:avLst/>
          </a:prstGeom>
          <a:noFill/>
        </p:spPr>
        <p:txBody>
          <a:bodyPr wrap="square" rtlCol="0">
            <a:spAutoFit/>
          </a:bodyPr>
          <a:lstStyle/>
          <a:p>
            <a:r>
              <a:rPr lang="zh-CN" altLang="en-US" dirty="0"/>
              <a:t>在</a:t>
            </a:r>
            <a:r>
              <a:rPr lang="en-US" altLang="zh-CN" dirty="0"/>
              <a:t>100s</a:t>
            </a:r>
            <a:r>
              <a:rPr lang="zh-CN" altLang="en-US" dirty="0"/>
              <a:t>内，总体传热与吸热系数可以观察到呈现很好的线性，问题结论得到验证。</a:t>
            </a:r>
          </a:p>
        </p:txBody>
      </p:sp>
    </p:spTree>
    <p:extLst>
      <p:ext uri="{BB962C8B-B14F-4D97-AF65-F5344CB8AC3E}">
        <p14:creationId xmlns:p14="http://schemas.microsoft.com/office/powerpoint/2010/main" val="3342258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DC0BA7-99ED-D6EB-BE86-D505453CB11B}"/>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CD37441B-8112-8894-7721-9A750DD09631}"/>
              </a:ext>
            </a:extLst>
          </p:cNvPr>
          <p:cNvSpPr>
            <a:spLocks noGrp="1"/>
          </p:cNvSpPr>
          <p:nvPr>
            <p:ph type="sldNum" sz="quarter" idx="12"/>
          </p:nvPr>
        </p:nvSpPr>
        <p:spPr/>
        <p:txBody>
          <a:bodyPr/>
          <a:lstStyle/>
          <a:p>
            <a:fld id="{E1CC521D-4613-44D8-A1A1-F01C8553D81C}" type="slidenum">
              <a:rPr lang="zh-CN" altLang="en-US" smtClean="0"/>
              <a:pPr/>
              <a:t>18</a:t>
            </a:fld>
            <a:endParaRPr lang="zh-CN" altLang="en-US" dirty="0"/>
          </a:p>
        </p:txBody>
      </p:sp>
      <p:sp>
        <p:nvSpPr>
          <p:cNvPr id="4" name="标题 3">
            <a:extLst>
              <a:ext uri="{FF2B5EF4-FFF2-40B4-BE49-F238E27FC236}">
                <a16:creationId xmlns:a16="http://schemas.microsoft.com/office/drawing/2014/main" id="{03222718-9691-6813-EB22-0BD97DA16736}"/>
              </a:ext>
            </a:extLst>
          </p:cNvPr>
          <p:cNvSpPr>
            <a:spLocks noGrp="1"/>
          </p:cNvSpPr>
          <p:nvPr>
            <p:ph type="title"/>
          </p:nvPr>
        </p:nvSpPr>
        <p:spPr/>
        <p:txBody>
          <a:bodyPr/>
          <a:lstStyle/>
          <a:p>
            <a:r>
              <a:rPr lang="en-US" altLang="zh-CN" dirty="0"/>
              <a:t>3.7 </a:t>
            </a:r>
            <a:r>
              <a:rPr lang="zh-CN" altLang="en-US" dirty="0"/>
              <a:t>延长模拟时间观察结果</a:t>
            </a:r>
          </a:p>
        </p:txBody>
      </p:sp>
      <p:sp>
        <p:nvSpPr>
          <p:cNvPr id="5" name="文本框 4">
            <a:extLst>
              <a:ext uri="{FF2B5EF4-FFF2-40B4-BE49-F238E27FC236}">
                <a16:creationId xmlns:a16="http://schemas.microsoft.com/office/drawing/2014/main" id="{718B5776-7E36-6BC0-4337-38F46F258660}"/>
              </a:ext>
            </a:extLst>
          </p:cNvPr>
          <p:cNvSpPr txBox="1"/>
          <p:nvPr/>
        </p:nvSpPr>
        <p:spPr>
          <a:xfrm>
            <a:off x="221015" y="1050877"/>
            <a:ext cx="6968574" cy="369332"/>
          </a:xfrm>
          <a:prstGeom prst="rect">
            <a:avLst/>
          </a:prstGeom>
          <a:noFill/>
        </p:spPr>
        <p:txBody>
          <a:bodyPr wrap="none" rtlCol="0">
            <a:spAutoFit/>
          </a:bodyPr>
          <a:lstStyle/>
          <a:p>
            <a:r>
              <a:rPr lang="zh-CN" altLang="en-US" dirty="0"/>
              <a:t>把模拟时间延长到</a:t>
            </a:r>
            <a:r>
              <a:rPr lang="en-US" altLang="zh-CN" dirty="0"/>
              <a:t>3000s</a:t>
            </a:r>
            <a:r>
              <a:rPr lang="zh-CN" altLang="en-US" dirty="0"/>
              <a:t>，相应的调整了时间步长，得到以下结果。</a:t>
            </a:r>
          </a:p>
        </p:txBody>
      </p:sp>
      <p:pic>
        <p:nvPicPr>
          <p:cNvPr id="7" name="图片 6">
            <a:extLst>
              <a:ext uri="{FF2B5EF4-FFF2-40B4-BE49-F238E27FC236}">
                <a16:creationId xmlns:a16="http://schemas.microsoft.com/office/drawing/2014/main" id="{70C51341-610D-667E-0757-D80C56676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315" y="1760932"/>
            <a:ext cx="5646770" cy="3388062"/>
          </a:xfrm>
          <a:prstGeom prst="rect">
            <a:avLst/>
          </a:prstGeom>
        </p:spPr>
      </p:pic>
      <p:pic>
        <p:nvPicPr>
          <p:cNvPr id="9" name="图片 8">
            <a:extLst>
              <a:ext uri="{FF2B5EF4-FFF2-40B4-BE49-F238E27FC236}">
                <a16:creationId xmlns:a16="http://schemas.microsoft.com/office/drawing/2014/main" id="{0D910675-5002-7053-5BCD-94F5859FC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15" y="1789847"/>
            <a:ext cx="5463843" cy="3278306"/>
          </a:xfrm>
          <a:prstGeom prst="rect">
            <a:avLst/>
          </a:prstGeom>
        </p:spPr>
      </p:pic>
      <p:sp>
        <p:nvSpPr>
          <p:cNvPr id="10" name="文本框 9">
            <a:extLst>
              <a:ext uri="{FF2B5EF4-FFF2-40B4-BE49-F238E27FC236}">
                <a16:creationId xmlns:a16="http://schemas.microsoft.com/office/drawing/2014/main" id="{5807366D-7F80-73EE-035D-9594A78EE2A8}"/>
              </a:ext>
            </a:extLst>
          </p:cNvPr>
          <p:cNvSpPr txBox="1"/>
          <p:nvPr/>
        </p:nvSpPr>
        <p:spPr>
          <a:xfrm>
            <a:off x="2811440" y="5383340"/>
            <a:ext cx="6878806" cy="369332"/>
          </a:xfrm>
          <a:prstGeom prst="rect">
            <a:avLst/>
          </a:prstGeom>
          <a:noFill/>
        </p:spPr>
        <p:txBody>
          <a:bodyPr wrap="none" rtlCol="0">
            <a:spAutoFit/>
          </a:bodyPr>
          <a:lstStyle/>
          <a:p>
            <a:r>
              <a:rPr lang="zh-CN" altLang="en-US" dirty="0"/>
              <a:t>依旧具有很好的线性，目前未探索到题目中“一定时间”的边界。</a:t>
            </a:r>
          </a:p>
        </p:txBody>
      </p:sp>
    </p:spTree>
    <p:extLst>
      <p:ext uri="{BB962C8B-B14F-4D97-AF65-F5344CB8AC3E}">
        <p14:creationId xmlns:p14="http://schemas.microsoft.com/office/powerpoint/2010/main" val="809201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FA4CC5-9ADF-DFE3-71EC-98D52AC57242}"/>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6835455A-5D79-3AA8-7544-3C46250C085C}"/>
              </a:ext>
            </a:extLst>
          </p:cNvPr>
          <p:cNvSpPr>
            <a:spLocks noGrp="1"/>
          </p:cNvSpPr>
          <p:nvPr>
            <p:ph type="sldNum" sz="quarter" idx="12"/>
          </p:nvPr>
        </p:nvSpPr>
        <p:spPr/>
        <p:txBody>
          <a:bodyPr/>
          <a:lstStyle/>
          <a:p>
            <a:fld id="{E1CC521D-4613-44D8-A1A1-F01C8553D81C}" type="slidenum">
              <a:rPr lang="zh-CN" altLang="en-US" smtClean="0"/>
              <a:pPr/>
              <a:t>19</a:t>
            </a:fld>
            <a:endParaRPr lang="zh-CN" altLang="en-US" dirty="0"/>
          </a:p>
        </p:txBody>
      </p:sp>
      <p:sp>
        <p:nvSpPr>
          <p:cNvPr id="4" name="标题 3">
            <a:extLst>
              <a:ext uri="{FF2B5EF4-FFF2-40B4-BE49-F238E27FC236}">
                <a16:creationId xmlns:a16="http://schemas.microsoft.com/office/drawing/2014/main" id="{2D43BF46-DE7E-E46A-3D1F-B0B723EBD8F2}"/>
              </a:ext>
            </a:extLst>
          </p:cNvPr>
          <p:cNvSpPr>
            <a:spLocks noGrp="1"/>
          </p:cNvSpPr>
          <p:nvPr>
            <p:ph type="title"/>
          </p:nvPr>
        </p:nvSpPr>
        <p:spPr/>
        <p:txBody>
          <a:bodyPr/>
          <a:lstStyle/>
          <a:p>
            <a:r>
              <a:rPr lang="en-US" altLang="zh-CN" dirty="0"/>
              <a:t>3.8 </a:t>
            </a:r>
            <a:r>
              <a:rPr lang="zh-CN" altLang="en-US" dirty="0"/>
              <a:t>探究假设是否成立</a:t>
            </a:r>
          </a:p>
        </p:txBody>
      </p:sp>
      <p:pic>
        <p:nvPicPr>
          <p:cNvPr id="9" name="图片 8">
            <a:extLst>
              <a:ext uri="{FF2B5EF4-FFF2-40B4-BE49-F238E27FC236}">
                <a16:creationId xmlns:a16="http://schemas.microsoft.com/office/drawing/2014/main" id="{4297214C-DE5A-CE3B-58C7-F89EB70FE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168" y="1655267"/>
            <a:ext cx="6225882" cy="3735529"/>
          </a:xfrm>
          <a:prstGeom prst="rect">
            <a:avLst/>
          </a:prstGeom>
        </p:spPr>
      </p:pic>
      <p:sp>
        <p:nvSpPr>
          <p:cNvPr id="10" name="文本框 9">
            <a:extLst>
              <a:ext uri="{FF2B5EF4-FFF2-40B4-BE49-F238E27FC236}">
                <a16:creationId xmlns:a16="http://schemas.microsoft.com/office/drawing/2014/main" id="{A358C52D-0B7A-6E97-156C-52D2980354D9}"/>
              </a:ext>
            </a:extLst>
          </p:cNvPr>
          <p:cNvSpPr txBox="1"/>
          <p:nvPr/>
        </p:nvSpPr>
        <p:spPr>
          <a:xfrm>
            <a:off x="568429" y="4032197"/>
            <a:ext cx="5397689" cy="1477328"/>
          </a:xfrm>
          <a:prstGeom prst="rect">
            <a:avLst/>
          </a:prstGeom>
          <a:noFill/>
        </p:spPr>
        <p:txBody>
          <a:bodyPr wrap="square" rtlCol="0">
            <a:spAutoFit/>
          </a:bodyPr>
          <a:lstStyle/>
          <a:p>
            <a:r>
              <a:rPr lang="zh-CN" altLang="en-US" dirty="0"/>
              <a:t>可以看到，在最开始</a:t>
            </a:r>
            <a:r>
              <a:rPr lang="en-US" altLang="zh-CN" dirty="0"/>
              <a:t>500s</a:t>
            </a:r>
            <a:r>
              <a:rPr lang="zh-CN" altLang="en-US" dirty="0"/>
              <a:t>内（远长于铸体温度变化时间），即使是最靠近内边界的控制区域温度也依旧没有明显变化。</a:t>
            </a:r>
            <a:endParaRPr lang="en-US" altLang="zh-CN" dirty="0"/>
          </a:p>
          <a:p>
            <a:r>
              <a:rPr lang="zh-CN" altLang="en-US" dirty="0"/>
              <a:t>因此可以认为，题目最开始的假设是成立的。模型有意义。</a:t>
            </a:r>
          </a:p>
        </p:txBody>
      </p:sp>
      <p:sp>
        <p:nvSpPr>
          <p:cNvPr id="11" name="文本框 10">
            <a:extLst>
              <a:ext uri="{FF2B5EF4-FFF2-40B4-BE49-F238E27FC236}">
                <a16:creationId xmlns:a16="http://schemas.microsoft.com/office/drawing/2014/main" id="{7A143E12-9DE9-1D0A-B7EC-BD84EFEED04C}"/>
              </a:ext>
            </a:extLst>
          </p:cNvPr>
          <p:cNvSpPr txBox="1"/>
          <p:nvPr/>
        </p:nvSpPr>
        <p:spPr>
          <a:xfrm>
            <a:off x="675797" y="1408973"/>
            <a:ext cx="5849678" cy="1754326"/>
          </a:xfrm>
          <a:prstGeom prst="rect">
            <a:avLst/>
          </a:prstGeom>
          <a:noFill/>
        </p:spPr>
        <p:txBody>
          <a:bodyPr wrap="none" rtlCol="0">
            <a:spAutoFit/>
          </a:bodyPr>
          <a:lstStyle/>
          <a:p>
            <a:r>
              <a:rPr lang="zh-CN" altLang="en-US" b="1" dirty="0"/>
              <a:t>假设：</a:t>
            </a:r>
            <a:endParaRPr lang="en-US" altLang="zh-CN" b="1" dirty="0"/>
          </a:p>
          <a:p>
            <a:endParaRPr lang="en-US" altLang="zh-CN" dirty="0"/>
          </a:p>
          <a:p>
            <a:pPr marL="285750" indent="-285750">
              <a:buFont typeface="Wingdings" panose="05000000000000000000" pitchFamily="2" charset="2"/>
              <a:buChar char="Ø"/>
            </a:pPr>
            <a:r>
              <a:rPr lang="zh-CN" altLang="en-US" dirty="0"/>
              <a:t>铸件与砂型常物性（不随时间温度改变）</a:t>
            </a:r>
            <a:endParaRPr lang="en-US" altLang="zh-CN" dirty="0"/>
          </a:p>
          <a:p>
            <a:pPr marL="285750" indent="-285750">
              <a:buFont typeface="Wingdings" panose="05000000000000000000" pitchFamily="2" charset="2"/>
              <a:buChar char="Ø"/>
            </a:pPr>
            <a:r>
              <a:rPr lang="zh-CN" altLang="en-US" dirty="0"/>
              <a:t>整个冷却过程铸件保持固态，没有潜热</a:t>
            </a:r>
            <a:endParaRPr lang="en-US" altLang="zh-CN" dirty="0"/>
          </a:p>
          <a:p>
            <a:pPr marL="285750" indent="-285750">
              <a:buFont typeface="Wingdings" panose="05000000000000000000" pitchFamily="2" charset="2"/>
              <a:buChar char="Ø"/>
            </a:pPr>
            <a:r>
              <a:rPr lang="zh-CN" altLang="en-US" b="1" dirty="0">
                <a:solidFill>
                  <a:srgbClr val="FF0000"/>
                </a:solidFill>
              </a:rPr>
              <a:t>铸件外边界温度变化速度</a:t>
            </a:r>
            <a:r>
              <a:rPr lang="en-US" altLang="zh-CN" b="1" dirty="0">
                <a:solidFill>
                  <a:srgbClr val="FF0000"/>
                </a:solidFill>
              </a:rPr>
              <a:t>&lt;&lt;</a:t>
            </a:r>
            <a:r>
              <a:rPr lang="zh-CN" altLang="en-US" b="1" dirty="0">
                <a:solidFill>
                  <a:srgbClr val="FF0000"/>
                </a:solidFill>
              </a:rPr>
              <a:t>砂型内边界温度变化速度</a:t>
            </a:r>
            <a:endParaRPr lang="en-US" altLang="zh-CN" b="1" dirty="0">
              <a:solidFill>
                <a:srgbClr val="FF0000"/>
              </a:solidFill>
            </a:endParaRPr>
          </a:p>
          <a:p>
            <a:pPr marL="742950" lvl="1" indent="-285750">
              <a:buFont typeface="Wingdings" panose="05000000000000000000" pitchFamily="2" charset="2"/>
              <a:buChar char="Ø"/>
            </a:pPr>
            <a:r>
              <a:rPr lang="zh-CN" altLang="en-US" b="1" dirty="0">
                <a:solidFill>
                  <a:srgbClr val="FF0000"/>
                </a:solidFill>
              </a:rPr>
              <a:t>在铸件降温过程中可视为该边界温度保持不变</a:t>
            </a:r>
            <a:endParaRPr lang="en-US" altLang="zh-CN" b="1" dirty="0">
              <a:solidFill>
                <a:srgbClr val="FF0000"/>
              </a:solidFill>
            </a:endParaRPr>
          </a:p>
        </p:txBody>
      </p:sp>
    </p:spTree>
    <p:extLst>
      <p:ext uri="{BB962C8B-B14F-4D97-AF65-F5344CB8AC3E}">
        <p14:creationId xmlns:p14="http://schemas.microsoft.com/office/powerpoint/2010/main" val="38298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4E9DAD3-BA0F-0E38-C6CA-5F7F643F04B3}"/>
              </a:ext>
            </a:extLst>
          </p:cNvPr>
          <p:cNvSpPr>
            <a:spLocks noGrp="1"/>
          </p:cNvSpPr>
          <p:nvPr>
            <p:ph type="dt" sz="half" idx="10"/>
          </p:nvPr>
        </p:nvSpPr>
        <p:spPr/>
        <p:txBody>
          <a:bodyPr/>
          <a:lstStyle/>
          <a:p>
            <a:fld id="{2FF48A5A-49B2-4B08-BDB6-1FA3EBEC5D75}" type="datetime1">
              <a:rPr lang="zh-CN" altLang="en-US" smtClean="0"/>
              <a:t>2025/4/25</a:t>
            </a:fld>
            <a:endParaRPr lang="zh-CN" altLang="en-US"/>
          </a:p>
        </p:txBody>
      </p:sp>
      <p:sp>
        <p:nvSpPr>
          <p:cNvPr id="5" name="灯片编号占位符 4">
            <a:extLst>
              <a:ext uri="{FF2B5EF4-FFF2-40B4-BE49-F238E27FC236}">
                <a16:creationId xmlns:a16="http://schemas.microsoft.com/office/drawing/2014/main" id="{A3A1DDDB-23DD-C0D4-70F5-81CF9848733B}"/>
              </a:ext>
            </a:extLst>
          </p:cNvPr>
          <p:cNvSpPr>
            <a:spLocks noGrp="1"/>
          </p:cNvSpPr>
          <p:nvPr>
            <p:ph type="sldNum" sz="quarter" idx="12"/>
          </p:nvPr>
        </p:nvSpPr>
        <p:spPr/>
        <p:txBody>
          <a:bodyPr/>
          <a:lstStyle/>
          <a:p>
            <a:fld id="{E1CC521D-4613-44D8-A1A1-F01C8553D81C}" type="slidenum">
              <a:rPr lang="zh-CN" altLang="en-US" smtClean="0"/>
              <a:t>2</a:t>
            </a:fld>
            <a:endParaRPr lang="zh-CN" altLang="en-US"/>
          </a:p>
        </p:txBody>
      </p:sp>
      <p:cxnSp>
        <p:nvCxnSpPr>
          <p:cNvPr id="6" name="直接连接符 5">
            <a:extLst>
              <a:ext uri="{FF2B5EF4-FFF2-40B4-BE49-F238E27FC236}">
                <a16:creationId xmlns:a16="http://schemas.microsoft.com/office/drawing/2014/main" id="{62E7715F-9E28-DCAF-A432-2103F8379BCE}"/>
              </a:ext>
            </a:extLst>
          </p:cNvPr>
          <p:cNvCxnSpPr>
            <a:cxnSpLocks/>
          </p:cNvCxnSpPr>
          <p:nvPr/>
        </p:nvCxnSpPr>
        <p:spPr>
          <a:xfrm>
            <a:off x="2678654" y="527125"/>
            <a:ext cx="0" cy="5713877"/>
          </a:xfrm>
          <a:prstGeom prst="line">
            <a:avLst/>
          </a:prstGeom>
          <a:ln w="508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5C0DFAA-A0EF-BFF0-75FE-D7B72AE39883}"/>
              </a:ext>
            </a:extLst>
          </p:cNvPr>
          <p:cNvGrpSpPr/>
          <p:nvPr/>
        </p:nvGrpSpPr>
        <p:grpSpPr>
          <a:xfrm>
            <a:off x="2190464" y="870435"/>
            <a:ext cx="976380" cy="767990"/>
            <a:chOff x="5389226" y="1257300"/>
            <a:chExt cx="976380" cy="767990"/>
          </a:xfrm>
        </p:grpSpPr>
        <p:sp>
          <p:nvSpPr>
            <p:cNvPr id="8" name="矩形 7">
              <a:extLst>
                <a:ext uri="{FF2B5EF4-FFF2-40B4-BE49-F238E27FC236}">
                  <a16:creationId xmlns:a16="http://schemas.microsoft.com/office/drawing/2014/main" id="{8BBD1A76-F4F6-A62A-78F1-EC348E9C6D27}"/>
                </a:ext>
              </a:extLst>
            </p:cNvPr>
            <p:cNvSpPr/>
            <p:nvPr/>
          </p:nvSpPr>
          <p:spPr>
            <a:xfrm>
              <a:off x="5493421"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9" name="文本框 8">
              <a:extLst>
                <a:ext uri="{FF2B5EF4-FFF2-40B4-BE49-F238E27FC236}">
                  <a16:creationId xmlns:a16="http://schemas.microsoft.com/office/drawing/2014/main" id="{134BE9FD-F121-5E59-23F6-5A46C76C045D}"/>
                </a:ext>
              </a:extLst>
            </p:cNvPr>
            <p:cNvSpPr txBox="1"/>
            <p:nvPr/>
          </p:nvSpPr>
          <p:spPr>
            <a:xfrm>
              <a:off x="5389226" y="1351966"/>
              <a:ext cx="976380" cy="6548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0" name="组合 9">
            <a:extLst>
              <a:ext uri="{FF2B5EF4-FFF2-40B4-BE49-F238E27FC236}">
                <a16:creationId xmlns:a16="http://schemas.microsoft.com/office/drawing/2014/main" id="{BBB7826D-77A0-D72E-09D9-B6A678CB5053}"/>
              </a:ext>
            </a:extLst>
          </p:cNvPr>
          <p:cNvGrpSpPr/>
          <p:nvPr/>
        </p:nvGrpSpPr>
        <p:grpSpPr>
          <a:xfrm>
            <a:off x="2187845" y="2269664"/>
            <a:ext cx="976380" cy="767990"/>
            <a:chOff x="7767862" y="1257300"/>
            <a:chExt cx="976380" cy="767990"/>
          </a:xfrm>
        </p:grpSpPr>
        <p:sp>
          <p:nvSpPr>
            <p:cNvPr id="11" name="矩形 10">
              <a:extLst>
                <a:ext uri="{FF2B5EF4-FFF2-40B4-BE49-F238E27FC236}">
                  <a16:creationId xmlns:a16="http://schemas.microsoft.com/office/drawing/2014/main" id="{5B1CA8A6-A6D5-1256-F090-BADBAE82142B}"/>
                </a:ext>
              </a:extLst>
            </p:cNvPr>
            <p:cNvSpPr/>
            <p:nvPr/>
          </p:nvSpPr>
          <p:spPr>
            <a:xfrm>
              <a:off x="7850724"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C13E01BD-2973-3132-E845-EACCB8B63A62}"/>
                </a:ext>
              </a:extLst>
            </p:cNvPr>
            <p:cNvSpPr txBox="1"/>
            <p:nvPr/>
          </p:nvSpPr>
          <p:spPr>
            <a:xfrm>
              <a:off x="7767862" y="1351966"/>
              <a:ext cx="976380" cy="6548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13" name="组合 12">
            <a:extLst>
              <a:ext uri="{FF2B5EF4-FFF2-40B4-BE49-F238E27FC236}">
                <a16:creationId xmlns:a16="http://schemas.microsoft.com/office/drawing/2014/main" id="{23549993-B90F-E61D-A487-687B2F74186D}"/>
              </a:ext>
            </a:extLst>
          </p:cNvPr>
          <p:cNvGrpSpPr/>
          <p:nvPr/>
        </p:nvGrpSpPr>
        <p:grpSpPr>
          <a:xfrm>
            <a:off x="2187845" y="3668893"/>
            <a:ext cx="976380" cy="767990"/>
            <a:chOff x="10178497" y="1257300"/>
            <a:chExt cx="976380" cy="767990"/>
          </a:xfrm>
        </p:grpSpPr>
        <p:sp>
          <p:nvSpPr>
            <p:cNvPr id="14" name="矩形 13">
              <a:extLst>
                <a:ext uri="{FF2B5EF4-FFF2-40B4-BE49-F238E27FC236}">
                  <a16:creationId xmlns:a16="http://schemas.microsoft.com/office/drawing/2014/main" id="{09232BCE-4A1D-E337-CC3A-2568E004626F}"/>
                </a:ext>
              </a:extLst>
            </p:cNvPr>
            <p:cNvSpPr/>
            <p:nvPr/>
          </p:nvSpPr>
          <p:spPr>
            <a:xfrm>
              <a:off x="10282692"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文本框 14">
              <a:extLst>
                <a:ext uri="{FF2B5EF4-FFF2-40B4-BE49-F238E27FC236}">
                  <a16:creationId xmlns:a16="http://schemas.microsoft.com/office/drawing/2014/main" id="{07432402-7BFC-14BA-2F97-8003720D16FD}"/>
                </a:ext>
              </a:extLst>
            </p:cNvPr>
            <p:cNvSpPr txBox="1"/>
            <p:nvPr/>
          </p:nvSpPr>
          <p:spPr>
            <a:xfrm>
              <a:off x="10178497" y="1351966"/>
              <a:ext cx="976380" cy="6548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6" name="文本框 15">
            <a:extLst>
              <a:ext uri="{FF2B5EF4-FFF2-40B4-BE49-F238E27FC236}">
                <a16:creationId xmlns:a16="http://schemas.microsoft.com/office/drawing/2014/main" id="{6F4D6C4D-AD15-500C-56DA-6F5DAB304E6F}"/>
              </a:ext>
            </a:extLst>
          </p:cNvPr>
          <p:cNvSpPr txBox="1"/>
          <p:nvPr/>
        </p:nvSpPr>
        <p:spPr>
          <a:xfrm>
            <a:off x="3494871" y="965101"/>
            <a:ext cx="1980021" cy="523216"/>
          </a:xfrm>
          <a:prstGeom prst="rect">
            <a:avLst/>
          </a:prstGeom>
          <a:noFill/>
        </p:spPr>
        <p:txBody>
          <a:bodyPr wrap="none" lIns="91436" tIns="45718" rIns="91436" bIns="45718" rtlCol="0">
            <a:spAutoFit/>
          </a:bodyPr>
          <a:lstStyle/>
          <a:p>
            <a:pPr lvl="0"/>
            <a:r>
              <a:rPr lang="zh-CN" altLang="en-US" sz="2800" dirty="0">
                <a:solidFill>
                  <a:prstClr val="black">
                    <a:lumMod val="65000"/>
                    <a:lumOff val="35000"/>
                  </a:prstClr>
                </a:solidFill>
                <a:latin typeface="宋体" panose="02010600030101010101" pitchFamily="2" charset="-122"/>
                <a:ea typeface="宋体" panose="02010600030101010101" pitchFamily="2" charset="-122"/>
                <a:cs typeface="Times New Roman" panose="02020603050405020304" pitchFamily="18" charset="0"/>
              </a:rPr>
              <a:t>问题及背景</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F288528E-131E-1476-494D-D56008FD1426}"/>
              </a:ext>
            </a:extLst>
          </p:cNvPr>
          <p:cNvSpPr txBox="1"/>
          <p:nvPr/>
        </p:nvSpPr>
        <p:spPr>
          <a:xfrm>
            <a:off x="3497520" y="2397518"/>
            <a:ext cx="4852602"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65000"/>
                    <a:lumOff val="35000"/>
                  </a:prstClr>
                </a:solidFill>
                <a:latin typeface="宋体" panose="02010600030101010101" pitchFamily="2" charset="-122"/>
                <a:ea typeface="宋体" panose="02010600030101010101" pitchFamily="2" charset="-122"/>
                <a:cs typeface="Times New Roman" panose="02020603050405020304" pitchFamily="18" charset="0"/>
              </a:rPr>
              <a:t>问题一：验证热扩散率的影响</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2431B53B-3FEE-2397-700A-7378CE95EF99}"/>
              </a:ext>
            </a:extLst>
          </p:cNvPr>
          <p:cNvSpPr txBox="1"/>
          <p:nvPr/>
        </p:nvSpPr>
        <p:spPr>
          <a:xfrm>
            <a:off x="3494871" y="3829380"/>
            <a:ext cx="5032139"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65000"/>
                    <a:lumOff val="35000"/>
                  </a:prstClr>
                </a:solidFill>
                <a:latin typeface="宋体" panose="02010600030101010101" pitchFamily="2" charset="-122"/>
                <a:ea typeface="宋体" panose="02010600030101010101" pitchFamily="2" charset="-122"/>
                <a:cs typeface="Times New Roman" panose="02020603050405020304" pitchFamily="18" charset="0"/>
              </a:rPr>
              <a:t>问题二：验证吸热系数的影响</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F0CA8947-C103-2540-4C4F-721C264C6860}"/>
              </a:ext>
            </a:extLst>
          </p:cNvPr>
          <p:cNvSpPr/>
          <p:nvPr/>
        </p:nvSpPr>
        <p:spPr>
          <a:xfrm rot="5400000">
            <a:off x="-2611658" y="2611657"/>
            <a:ext cx="6858001" cy="1634689"/>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Calibri"/>
              <a:ea typeface="宋体" panose="02010600030101010101" pitchFamily="2" charset="-122"/>
              <a:cs typeface="+mn-cs"/>
            </a:endParaRPr>
          </a:p>
        </p:txBody>
      </p:sp>
      <p:sp>
        <p:nvSpPr>
          <p:cNvPr id="20" name="矩形 19">
            <a:extLst>
              <a:ext uri="{FF2B5EF4-FFF2-40B4-BE49-F238E27FC236}">
                <a16:creationId xmlns:a16="http://schemas.microsoft.com/office/drawing/2014/main" id="{FFBDF258-A767-CFB9-5B35-99DD8BF9FF1E}"/>
              </a:ext>
            </a:extLst>
          </p:cNvPr>
          <p:cNvSpPr/>
          <p:nvPr/>
        </p:nvSpPr>
        <p:spPr>
          <a:xfrm rot="5400000">
            <a:off x="-1663229" y="3390448"/>
            <a:ext cx="6858001" cy="7710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文本框 20">
            <a:extLst>
              <a:ext uri="{FF2B5EF4-FFF2-40B4-BE49-F238E27FC236}">
                <a16:creationId xmlns:a16="http://schemas.microsoft.com/office/drawing/2014/main" id="{874190B8-E9A9-81BA-23D9-A3D78F5E11FB}"/>
              </a:ext>
            </a:extLst>
          </p:cNvPr>
          <p:cNvSpPr txBox="1"/>
          <p:nvPr/>
        </p:nvSpPr>
        <p:spPr>
          <a:xfrm>
            <a:off x="325416" y="527125"/>
            <a:ext cx="1015663" cy="1927614"/>
          </a:xfrm>
          <a:prstGeom prst="rect">
            <a:avLst/>
          </a:prstGeom>
          <a:noFill/>
        </p:spPr>
        <p:txBody>
          <a:bodyPr vert="eaVert" wrap="square" rtlCol="0">
            <a:spAutoFit/>
          </a:bodyPr>
          <a:lstStyle/>
          <a:p>
            <a:pPr lvl="0" algn="dist"/>
            <a:r>
              <a:rPr kumimoji="0" lang="zh-CN" altLang="en-US" sz="5400" b="1" i="0" u="none" strike="noStrike" kern="120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目录</a:t>
            </a:r>
          </a:p>
        </p:txBody>
      </p:sp>
      <p:grpSp>
        <p:nvGrpSpPr>
          <p:cNvPr id="24" name="组合 23">
            <a:extLst>
              <a:ext uri="{FF2B5EF4-FFF2-40B4-BE49-F238E27FC236}">
                <a16:creationId xmlns:a16="http://schemas.microsoft.com/office/drawing/2014/main" id="{115E413C-16BA-28B7-A60C-F419850FBE7A}"/>
              </a:ext>
            </a:extLst>
          </p:cNvPr>
          <p:cNvGrpSpPr/>
          <p:nvPr/>
        </p:nvGrpSpPr>
        <p:grpSpPr>
          <a:xfrm>
            <a:off x="2187845" y="5080825"/>
            <a:ext cx="976380" cy="767990"/>
            <a:chOff x="10178497" y="1257300"/>
            <a:chExt cx="976380" cy="767990"/>
          </a:xfrm>
        </p:grpSpPr>
        <p:sp>
          <p:nvSpPr>
            <p:cNvPr id="25" name="矩形 24">
              <a:extLst>
                <a:ext uri="{FF2B5EF4-FFF2-40B4-BE49-F238E27FC236}">
                  <a16:creationId xmlns:a16="http://schemas.microsoft.com/office/drawing/2014/main" id="{3FC7057E-5D85-A98C-C28B-DCF9C16ED39B}"/>
                </a:ext>
              </a:extLst>
            </p:cNvPr>
            <p:cNvSpPr/>
            <p:nvPr/>
          </p:nvSpPr>
          <p:spPr>
            <a:xfrm>
              <a:off x="10282692" y="1257300"/>
              <a:ext cx="767990" cy="767990"/>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文本框 25">
              <a:extLst>
                <a:ext uri="{FF2B5EF4-FFF2-40B4-BE49-F238E27FC236}">
                  <a16:creationId xmlns:a16="http://schemas.microsoft.com/office/drawing/2014/main" id="{639F875F-E134-587E-539F-F16D7D9D6886}"/>
                </a:ext>
              </a:extLst>
            </p:cNvPr>
            <p:cNvSpPr txBox="1"/>
            <p:nvPr/>
          </p:nvSpPr>
          <p:spPr>
            <a:xfrm>
              <a:off x="10178497" y="1351966"/>
              <a:ext cx="9763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1" dirty="0">
                  <a:solidFill>
                    <a:prstClr val="white"/>
                  </a:solidFill>
                  <a:latin typeface="微软雅黑" panose="020B0503020204020204" pitchFamily="34" charset="-122"/>
                  <a:ea typeface="微软雅黑" panose="020B0503020204020204" pitchFamily="34" charset="-122"/>
                </a:rPr>
                <a:t>4</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7" name="文本框 26">
            <a:extLst>
              <a:ext uri="{FF2B5EF4-FFF2-40B4-BE49-F238E27FC236}">
                <a16:creationId xmlns:a16="http://schemas.microsoft.com/office/drawing/2014/main" id="{53273E24-C460-A183-8CB0-837D9B3591DC}"/>
              </a:ext>
            </a:extLst>
          </p:cNvPr>
          <p:cNvSpPr txBox="1"/>
          <p:nvPr/>
        </p:nvSpPr>
        <p:spPr>
          <a:xfrm>
            <a:off x="3494871" y="5241312"/>
            <a:ext cx="902803" cy="523216"/>
          </a:xfrm>
          <a:prstGeom prst="rect">
            <a:avLst/>
          </a:prstGeom>
          <a:noFill/>
        </p:spPr>
        <p:txBody>
          <a:bodyPr wrap="none" lIns="91436" tIns="45718" rIns="91436" bIns="45718" rtlCol="0">
            <a:spAutoFit/>
          </a:bodyPr>
          <a:lstStyle>
            <a:defPPr>
              <a:defRPr lang="zh-CN"/>
            </a:defPPr>
            <a:lvl1pPr>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black">
                    <a:lumMod val="65000"/>
                    <a:lumOff val="35000"/>
                  </a:prstClr>
                </a:solidFill>
                <a:latin typeface="宋体" panose="02010600030101010101" pitchFamily="2" charset="-122"/>
                <a:ea typeface="宋体" panose="02010600030101010101" pitchFamily="2" charset="-122"/>
                <a:cs typeface="Times New Roman" panose="02020603050405020304" pitchFamily="18" charset="0"/>
              </a:rPr>
              <a:t>小结</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8372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639688" y="4447149"/>
            <a:ext cx="6887921" cy="769441"/>
          </a:xfrm>
          <a:prstGeom prst="rect">
            <a:avLst/>
          </a:prstGeom>
          <a:noFill/>
        </p:spPr>
        <p:txBody>
          <a:bodyPr wrap="square" rtlCol="0">
            <a:spAutoFit/>
          </a:bodyPr>
          <a:lstStyle/>
          <a:p>
            <a:pPr algn="ctr"/>
            <a:r>
              <a:rPr lang="zh-CN" altLang="en-US" sz="4400" b="1" dirty="0">
                <a:solidFill>
                  <a:srgbClr val="014924"/>
                </a:solidFill>
                <a:latin typeface="宋体" panose="02010600030101010101" pitchFamily="2" charset="-122"/>
                <a:ea typeface="宋体" panose="02010600030101010101" pitchFamily="2" charset="-122"/>
              </a:rPr>
              <a:t>谢谢！</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a:extLst>
              <a:ext uri="{FF2B5EF4-FFF2-40B4-BE49-F238E27FC236}">
                <a16:creationId xmlns:a16="http://schemas.microsoft.com/office/drawing/2014/main" id="{8529E314-622F-4B86-875E-ABC82F1FD3CD}"/>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5127804" y="1438170"/>
            <a:ext cx="1936392" cy="19308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513AAD-1312-6EDF-1908-7B7C6C9EB285}"/>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C898566D-3156-3EAF-339F-ED413831586F}"/>
              </a:ext>
            </a:extLst>
          </p:cNvPr>
          <p:cNvSpPr>
            <a:spLocks noGrp="1"/>
          </p:cNvSpPr>
          <p:nvPr>
            <p:ph type="sldNum" sz="quarter" idx="12"/>
          </p:nvPr>
        </p:nvSpPr>
        <p:spPr/>
        <p:txBody>
          <a:bodyPr/>
          <a:lstStyle/>
          <a:p>
            <a:fld id="{E1CC521D-4613-44D8-A1A1-F01C8553D81C}" type="slidenum">
              <a:rPr lang="zh-CN" altLang="en-US" smtClean="0"/>
              <a:pPr/>
              <a:t>3</a:t>
            </a:fld>
            <a:endParaRPr lang="zh-CN" altLang="en-US" dirty="0"/>
          </a:p>
        </p:txBody>
      </p:sp>
      <p:sp>
        <p:nvSpPr>
          <p:cNvPr id="4" name="标题 3">
            <a:extLst>
              <a:ext uri="{FF2B5EF4-FFF2-40B4-BE49-F238E27FC236}">
                <a16:creationId xmlns:a16="http://schemas.microsoft.com/office/drawing/2014/main" id="{C714DFED-2BE9-41E1-27E3-912CD52010BE}"/>
              </a:ext>
            </a:extLst>
          </p:cNvPr>
          <p:cNvSpPr>
            <a:spLocks noGrp="1"/>
          </p:cNvSpPr>
          <p:nvPr>
            <p:ph type="title"/>
          </p:nvPr>
        </p:nvSpPr>
        <p:spPr/>
        <p:txBody>
          <a:bodyPr/>
          <a:lstStyle/>
          <a:p>
            <a:r>
              <a:rPr lang="en-US" altLang="zh-CN" dirty="0"/>
              <a:t>1.1 </a:t>
            </a:r>
            <a:r>
              <a:rPr lang="zh-CN" altLang="en-US" dirty="0"/>
              <a:t>金属铸件在型砂中的冷却</a:t>
            </a:r>
          </a:p>
        </p:txBody>
      </p:sp>
      <p:sp>
        <p:nvSpPr>
          <p:cNvPr id="6" name="文本框 5">
            <a:extLst>
              <a:ext uri="{FF2B5EF4-FFF2-40B4-BE49-F238E27FC236}">
                <a16:creationId xmlns:a16="http://schemas.microsoft.com/office/drawing/2014/main" id="{A0AC8D12-554C-BE96-17E4-BACCB71C34EA}"/>
              </a:ext>
            </a:extLst>
          </p:cNvPr>
          <p:cNvSpPr txBox="1"/>
          <p:nvPr/>
        </p:nvSpPr>
        <p:spPr>
          <a:xfrm>
            <a:off x="48608" y="1237339"/>
            <a:ext cx="5281684"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i="0" dirty="0">
                <a:solidFill>
                  <a:srgbClr val="333333"/>
                </a:solidFill>
                <a:effectLst/>
                <a:latin typeface="Helvetica Neue"/>
              </a:rPr>
              <a:t>铸造是金属成形的一种方法，作为区别于其他成形方法的基本特点，</a:t>
            </a:r>
            <a:r>
              <a:rPr lang="zh-CN" altLang="en-US" b="1" i="0" dirty="0">
                <a:solidFill>
                  <a:srgbClr val="FF0000"/>
                </a:solidFill>
                <a:effectLst/>
                <a:latin typeface="Helvetica Neue"/>
              </a:rPr>
              <a:t>铸造是一种液态金属成形的方法</a:t>
            </a:r>
            <a:r>
              <a:rPr lang="zh-CN" altLang="en-US" b="0" i="0" dirty="0">
                <a:solidFill>
                  <a:srgbClr val="333333"/>
                </a:solidFill>
                <a:effectLst/>
                <a:latin typeface="Helvetica Neue"/>
              </a:rPr>
              <a:t>，即将金属加热到液态，使其具有流动性，然后</a:t>
            </a:r>
            <a:r>
              <a:rPr lang="zh-CN" altLang="en-US" b="1" i="0" dirty="0">
                <a:solidFill>
                  <a:srgbClr val="FF0000"/>
                </a:solidFill>
                <a:effectLst/>
                <a:latin typeface="Helvetica Neue"/>
              </a:rPr>
              <a:t>浇入到具有一定形状的型腔的铸型中</a:t>
            </a:r>
            <a:r>
              <a:rPr lang="zh-CN" altLang="en-US" b="0" i="0" dirty="0">
                <a:solidFill>
                  <a:srgbClr val="333333"/>
                </a:solidFill>
                <a:effectLst/>
                <a:latin typeface="Helvetica Neue"/>
              </a:rPr>
              <a:t>，液态金属在重力场或外力场</a:t>
            </a:r>
            <a:r>
              <a:rPr lang="zh-CN" altLang="en-US" dirty="0">
                <a:solidFill>
                  <a:srgbClr val="333333"/>
                </a:solidFill>
                <a:latin typeface="Helvetica Neue"/>
              </a:rPr>
              <a:t>（</a:t>
            </a:r>
            <a:r>
              <a:rPr lang="zh-CN" altLang="en-US" b="0" i="0" dirty="0">
                <a:solidFill>
                  <a:srgbClr val="333333"/>
                </a:solidFill>
                <a:effectLst/>
                <a:latin typeface="Helvetica Neue"/>
              </a:rPr>
              <a:t>压力、离心力、电磁力、振动惯性力等</a:t>
            </a:r>
            <a:r>
              <a:rPr lang="zh-CN" altLang="en-US" dirty="0">
                <a:solidFill>
                  <a:srgbClr val="333333"/>
                </a:solidFill>
                <a:latin typeface="Helvetica Neue"/>
              </a:rPr>
              <a:t>）</a:t>
            </a:r>
            <a:r>
              <a:rPr lang="zh-CN" altLang="en-US" b="0" i="0" dirty="0">
                <a:solidFill>
                  <a:srgbClr val="333333"/>
                </a:solidFill>
                <a:effectLst/>
                <a:latin typeface="Helvetica Neue"/>
              </a:rPr>
              <a:t>的作用下</a:t>
            </a:r>
            <a:r>
              <a:rPr lang="zh-CN" altLang="en-US" b="1" i="0" dirty="0">
                <a:solidFill>
                  <a:srgbClr val="FF0000"/>
                </a:solidFill>
                <a:effectLst/>
                <a:latin typeface="Helvetica Neue"/>
              </a:rPr>
              <a:t>充满型腔，冷却并凝固成具有型腔形状的铸件</a:t>
            </a:r>
            <a:r>
              <a:rPr lang="zh-CN" altLang="en-US" dirty="0"/>
              <a:t>。</a:t>
            </a:r>
          </a:p>
        </p:txBody>
      </p:sp>
      <p:pic>
        <p:nvPicPr>
          <p:cNvPr id="1026" name="Picture 2" descr="铸造工艺图文详解-青岛景顺诚金属">
            <a:extLst>
              <a:ext uri="{FF2B5EF4-FFF2-40B4-BE49-F238E27FC236}">
                <a16:creationId xmlns:a16="http://schemas.microsoft.com/office/drawing/2014/main" id="{A8303A87-F428-7B76-95EC-1E9C3F5DA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2392" y="1190248"/>
            <a:ext cx="3011674" cy="22051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铸造工艺知识之砂型铸造工艺详解 - 山东中科普锐检测技术有限公司">
            <a:extLst>
              <a:ext uri="{FF2B5EF4-FFF2-40B4-BE49-F238E27FC236}">
                <a16:creationId xmlns:a16="http://schemas.microsoft.com/office/drawing/2014/main" id="{44754A04-732E-E183-9088-2D62698E5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384" y="1190248"/>
            <a:ext cx="3380316" cy="2224137"/>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A3758F7A-7C52-9E31-C2CE-80D53D5F8F6E}"/>
              </a:ext>
            </a:extLst>
          </p:cNvPr>
          <p:cNvPicPr>
            <a:picLocks noChangeAspect="1"/>
          </p:cNvPicPr>
          <p:nvPr/>
        </p:nvPicPr>
        <p:blipFill>
          <a:blip r:embed="rId4"/>
          <a:stretch>
            <a:fillRect/>
          </a:stretch>
        </p:blipFill>
        <p:spPr>
          <a:xfrm>
            <a:off x="458406" y="3202542"/>
            <a:ext cx="2636830" cy="3217827"/>
          </a:xfrm>
          <a:prstGeom prst="rect">
            <a:avLst/>
          </a:prstGeom>
        </p:spPr>
      </p:pic>
      <p:sp>
        <p:nvSpPr>
          <p:cNvPr id="11" name="文本框 10">
            <a:extLst>
              <a:ext uri="{FF2B5EF4-FFF2-40B4-BE49-F238E27FC236}">
                <a16:creationId xmlns:a16="http://schemas.microsoft.com/office/drawing/2014/main" id="{ED4C8245-2A8B-5A8B-F821-1FA523B6013B}"/>
              </a:ext>
            </a:extLst>
          </p:cNvPr>
          <p:cNvSpPr txBox="1"/>
          <p:nvPr/>
        </p:nvSpPr>
        <p:spPr>
          <a:xfrm>
            <a:off x="3581400" y="3663463"/>
            <a:ext cx="8036256" cy="2585323"/>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铸件与铸型之间是一个</a:t>
            </a:r>
            <a:r>
              <a:rPr lang="zh-CN" altLang="en-US" b="1" dirty="0">
                <a:solidFill>
                  <a:srgbClr val="FF0000"/>
                </a:solidFill>
              </a:rPr>
              <a:t>“铸件</a:t>
            </a:r>
            <a:r>
              <a:rPr lang="en-US" altLang="zh-CN" b="1" dirty="0">
                <a:solidFill>
                  <a:srgbClr val="FF0000"/>
                </a:solidFill>
              </a:rPr>
              <a:t>-</a:t>
            </a:r>
            <a:r>
              <a:rPr lang="zh-CN" altLang="en-US" b="1" dirty="0">
                <a:solidFill>
                  <a:srgbClr val="FF0000"/>
                </a:solidFill>
              </a:rPr>
              <a:t>中间层</a:t>
            </a:r>
            <a:r>
              <a:rPr lang="en-US" altLang="zh-CN" b="1" dirty="0">
                <a:solidFill>
                  <a:srgbClr val="FF0000"/>
                </a:solidFill>
              </a:rPr>
              <a:t>-</a:t>
            </a:r>
            <a:r>
              <a:rPr lang="zh-CN" altLang="en-US" b="1" dirty="0">
                <a:solidFill>
                  <a:srgbClr val="FF0000"/>
                </a:solidFill>
              </a:rPr>
              <a:t>铸型”</a:t>
            </a:r>
            <a:r>
              <a:rPr lang="zh-CN" altLang="en-US" dirty="0"/>
              <a:t>的不稳定热交换系统。</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砂型的导热系数比金属铸件的</a:t>
            </a:r>
            <a:r>
              <a:rPr lang="zh-CN" altLang="en-US" b="1" dirty="0"/>
              <a:t>导热系数小得多</a:t>
            </a:r>
            <a:r>
              <a:rPr lang="zh-CN" altLang="en-US" dirty="0"/>
              <a:t>，铸型内表面被铸件加热至很高的温度，而其外表面仍处于较低的温度，断面温差很大。</a:t>
            </a:r>
            <a:r>
              <a:rPr lang="zh-CN" altLang="en-US" b="1" dirty="0"/>
              <a:t>铸件和中间层断面上的温差与铸型的温差相比较，是相当小的，可以忽略不计</a:t>
            </a:r>
            <a:r>
              <a:rPr lang="zh-CN" altLang="en-US" dirty="0"/>
              <a:t>。</a:t>
            </a:r>
            <a:endParaRPr lang="en-US" altLang="zh-CN" dirty="0"/>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t>因此可以认为，在整个热传导过程中，铸型内表面的温度接近铸件的温度。所以，</a:t>
            </a:r>
            <a:r>
              <a:rPr lang="zh-CN" altLang="en-US" b="1" dirty="0">
                <a:solidFill>
                  <a:srgbClr val="FF0000"/>
                </a:solidFill>
              </a:rPr>
              <a:t>砂型本身的热物理性质是决定整个系统热交换过程的主要因素</a:t>
            </a:r>
            <a:r>
              <a:rPr lang="zh-CN" altLang="en-US" dirty="0"/>
              <a:t>，亦即铸件的冷却强度主要取决于铸型的热物理参数。</a:t>
            </a:r>
          </a:p>
        </p:txBody>
      </p:sp>
      <p:sp>
        <p:nvSpPr>
          <p:cNvPr id="12" name="文本框 11">
            <a:extLst>
              <a:ext uri="{FF2B5EF4-FFF2-40B4-BE49-F238E27FC236}">
                <a16:creationId xmlns:a16="http://schemas.microsoft.com/office/drawing/2014/main" id="{9686A055-D1E5-2BD5-2EFE-AFABA5144CBE}"/>
              </a:ext>
            </a:extLst>
          </p:cNvPr>
          <p:cNvSpPr txBox="1"/>
          <p:nvPr/>
        </p:nvSpPr>
        <p:spPr>
          <a:xfrm>
            <a:off x="3941003" y="6352143"/>
            <a:ext cx="3647152" cy="369332"/>
          </a:xfrm>
          <a:prstGeom prst="rect">
            <a:avLst/>
          </a:prstGeom>
          <a:noFill/>
        </p:spPr>
        <p:txBody>
          <a:bodyPr wrap="none" rtlCol="0">
            <a:spAutoFit/>
          </a:bodyPr>
          <a:lstStyle/>
          <a:p>
            <a:r>
              <a:rPr lang="en-US" altLang="zh-CN" dirty="0"/>
              <a:t>《</a:t>
            </a:r>
            <a:r>
              <a:rPr lang="zh-CN" altLang="en-US" dirty="0"/>
              <a:t>铸件形成理论基础</a:t>
            </a:r>
            <a:r>
              <a:rPr lang="en-US" altLang="zh-CN" dirty="0"/>
              <a:t>》</a:t>
            </a:r>
            <a:r>
              <a:rPr lang="zh-CN" altLang="en-US" dirty="0"/>
              <a:t>李庆春主编</a:t>
            </a:r>
          </a:p>
        </p:txBody>
      </p:sp>
    </p:spTree>
    <p:extLst>
      <p:ext uri="{BB962C8B-B14F-4D97-AF65-F5344CB8AC3E}">
        <p14:creationId xmlns:p14="http://schemas.microsoft.com/office/powerpoint/2010/main" val="13793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66BF49-D8E4-C553-2D8D-47B8D0565C2F}"/>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B3E264A7-FF7F-B1EB-B76D-316DE79A937C}"/>
              </a:ext>
            </a:extLst>
          </p:cNvPr>
          <p:cNvSpPr>
            <a:spLocks noGrp="1"/>
          </p:cNvSpPr>
          <p:nvPr>
            <p:ph type="sldNum" sz="quarter" idx="12"/>
          </p:nvPr>
        </p:nvSpPr>
        <p:spPr/>
        <p:txBody>
          <a:bodyPr/>
          <a:lstStyle/>
          <a:p>
            <a:fld id="{E1CC521D-4613-44D8-A1A1-F01C8553D81C}" type="slidenum">
              <a:rPr lang="zh-CN" altLang="en-US" smtClean="0"/>
              <a:pPr/>
              <a:t>4</a:t>
            </a:fld>
            <a:endParaRPr lang="zh-CN" altLang="en-US" dirty="0"/>
          </a:p>
        </p:txBody>
      </p:sp>
      <p:sp>
        <p:nvSpPr>
          <p:cNvPr id="4" name="标题 3">
            <a:extLst>
              <a:ext uri="{FF2B5EF4-FFF2-40B4-BE49-F238E27FC236}">
                <a16:creationId xmlns:a16="http://schemas.microsoft.com/office/drawing/2014/main" id="{3B412886-C994-E47F-709F-C352E49FD64A}"/>
              </a:ext>
            </a:extLst>
          </p:cNvPr>
          <p:cNvSpPr>
            <a:spLocks noGrp="1"/>
          </p:cNvSpPr>
          <p:nvPr>
            <p:ph type="title"/>
          </p:nvPr>
        </p:nvSpPr>
        <p:spPr/>
        <p:txBody>
          <a:bodyPr/>
          <a:lstStyle/>
          <a:p>
            <a:r>
              <a:rPr lang="en-US" altLang="zh-CN" dirty="0"/>
              <a:t>1.2 </a:t>
            </a:r>
            <a:r>
              <a:rPr lang="zh-CN" altLang="en-US" dirty="0"/>
              <a:t>实际</a:t>
            </a:r>
            <a:r>
              <a:rPr lang="en-US" altLang="zh-CN" dirty="0"/>
              <a:t> &gt; </a:t>
            </a:r>
            <a:r>
              <a:rPr lang="zh-CN" altLang="en-US" dirty="0"/>
              <a:t>物理模型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C995B75-9FF7-13E4-C61D-74202BCC3163}"/>
                  </a:ext>
                </a:extLst>
              </p:cNvPr>
              <p:cNvSpPr txBox="1"/>
              <p:nvPr/>
            </p:nvSpPr>
            <p:spPr>
              <a:xfrm>
                <a:off x="650543" y="3923811"/>
                <a:ext cx="10768083" cy="2425151"/>
              </a:xfrm>
              <a:prstGeom prst="rect">
                <a:avLst/>
              </a:prstGeom>
              <a:noFill/>
            </p:spPr>
            <p:txBody>
              <a:bodyPr wrap="square" rtlCol="0">
                <a:spAutoFit/>
              </a:bodyPr>
              <a:lstStyle/>
              <a:p>
                <a:r>
                  <a:rPr lang="zh-CN" altLang="en-US" dirty="0"/>
                  <a:t>将金属铸件在型砂中的冷却过程简化成为如图</a:t>
                </a:r>
                <a:r>
                  <a:rPr lang="en-US" altLang="zh-CN" dirty="0"/>
                  <a:t>1</a:t>
                </a:r>
                <a:r>
                  <a:rPr lang="zh-CN" altLang="en-US" dirty="0"/>
                  <a:t>所示二维方形铸件的第一类边界条件下的非稳态导热问题，及图</a:t>
                </a:r>
                <a:r>
                  <a:rPr lang="en-US" altLang="zh-CN" dirty="0"/>
                  <a:t>2</a:t>
                </a:r>
                <a:r>
                  <a:rPr lang="zh-CN" altLang="en-US" dirty="0"/>
                  <a:t>所示型砂（中间空出铸件区域，外围被方形砂区包围）的非稳态导热问题，研究</a:t>
                </a:r>
                <a:endParaRPr lang="en-US" altLang="zh-CN" dirty="0"/>
              </a:p>
              <a:p>
                <a:endParaRPr lang="en-US" altLang="zh-CN" dirty="0"/>
              </a:p>
              <a:p>
                <a:pPr marL="342900" indent="-342900">
                  <a:buAutoNum type="arabicPeriod"/>
                </a:pPr>
                <a:r>
                  <a:rPr lang="zh-CN" altLang="en-US" dirty="0"/>
                  <a:t>在第一类边界条件下影响固体中温度变化快慢的物性参数是热扩散率：影响固体导热过程的物性参数有</a:t>
                </a:r>
                <a:r>
                  <a:rPr lang="en-US" altLang="zh-CN" dirty="0"/>
                  <a:t>——</a:t>
                </a:r>
                <a:r>
                  <a:rPr lang="zh-CN" altLang="en-US" dirty="0"/>
                  <a:t>密度</a:t>
                </a:r>
                <a:r>
                  <a:rPr lang="en-US" altLang="zh-CN" dirty="0"/>
                  <a:t>ρ</a:t>
                </a:r>
                <a:r>
                  <a:rPr lang="zh-CN" altLang="en-US" dirty="0"/>
                  <a:t>、比热容</a:t>
                </a:r>
                <a:r>
                  <a:rPr lang="en-US" altLang="zh-CN" dirty="0"/>
                  <a:t>c</a:t>
                </a:r>
                <a:r>
                  <a:rPr lang="zh-CN" altLang="en-US" dirty="0"/>
                  <a:t>、导热系数</a:t>
                </a:r>
                <a:r>
                  <a:rPr lang="en-US" altLang="zh-CN" dirty="0"/>
                  <a:t>λ</a:t>
                </a:r>
                <a:r>
                  <a:rPr lang="zh-CN" altLang="en-US" dirty="0"/>
                  <a:t>。试运用数值方法验证，在第一类边界条件下，保证热扩散系数不变，</a:t>
                </a:r>
                <a:r>
                  <a:rPr lang="zh-CN" altLang="en-US" b="1" dirty="0">
                    <a:solidFill>
                      <a:srgbClr val="FF0000"/>
                    </a:solidFill>
                  </a:rPr>
                  <a:t>固体的非稳态导热过程的温度变化快慢与材料的导热系数无关</a:t>
                </a:r>
                <a:r>
                  <a:rPr lang="zh-CN" altLang="en-US" dirty="0"/>
                  <a:t>。</a:t>
                </a:r>
                <a:endParaRPr lang="en-US" altLang="zh-CN" dirty="0"/>
              </a:p>
              <a:p>
                <a:pPr marL="342900" indent="-342900">
                  <a:buAutoNum type="arabicPeriod"/>
                </a:pPr>
                <a:r>
                  <a:rPr lang="zh-CN" altLang="en-US" dirty="0"/>
                  <a:t>在砂型的内边界保持一个不变温度时，一定时间内，</a:t>
                </a:r>
                <a:r>
                  <a:rPr lang="zh-CN" altLang="en-US" b="1" dirty="0">
                    <a:solidFill>
                      <a:srgbClr val="FF0000"/>
                    </a:solidFill>
                  </a:rPr>
                  <a:t>砂型的吸热量与</a:t>
                </a:r>
                <a14:m>
                  <m:oMath xmlns:m="http://schemas.openxmlformats.org/officeDocument/2006/math">
                    <m:rad>
                      <m:radPr>
                        <m:degHide m:val="on"/>
                        <m:ctrlPr>
                          <a:rPr lang="en-US" altLang="zh-CN" b="1" i="1" smtClean="0">
                            <a:solidFill>
                              <a:srgbClr val="FF0000"/>
                            </a:solidFill>
                            <a:latin typeface="Cambria Math" panose="02040503050406030204" pitchFamily="18" charset="0"/>
                          </a:rPr>
                        </m:ctrlPr>
                      </m:radPr>
                      <m:deg/>
                      <m:e>
                        <m:r>
                          <a:rPr lang="en-US" altLang="zh-CN" b="1" i="1">
                            <a:solidFill>
                              <a:srgbClr val="FF0000"/>
                            </a:solidFill>
                            <a:latin typeface="Cambria Math" panose="02040503050406030204" pitchFamily="18" charset="0"/>
                          </a:rPr>
                          <m:t>𝝆</m:t>
                        </m:r>
                        <m:r>
                          <a:rPr lang="en-US" altLang="zh-CN" b="1" i="1" smtClean="0">
                            <a:solidFill>
                              <a:srgbClr val="FF0000"/>
                            </a:solidFill>
                            <a:latin typeface="Cambria Math" panose="02040503050406030204" pitchFamily="18" charset="0"/>
                          </a:rPr>
                          <m:t>𝒄</m:t>
                        </m:r>
                        <m:r>
                          <a:rPr lang="en-US" altLang="zh-CN" b="1" i="1">
                            <a:solidFill>
                              <a:srgbClr val="FF0000"/>
                            </a:solidFill>
                            <a:latin typeface="Cambria Math" panose="02040503050406030204" pitchFamily="18" charset="0"/>
                          </a:rPr>
                          <m:t>𝝀</m:t>
                        </m:r>
                      </m:e>
                    </m:rad>
                  </m:oMath>
                </a14:m>
                <a:r>
                  <a:rPr lang="zh-CN" altLang="en-US" b="1" dirty="0">
                    <a:solidFill>
                      <a:srgbClr val="FF0000"/>
                    </a:solidFill>
                  </a:rPr>
                  <a:t>几乎成直线关系</a:t>
                </a:r>
                <a:r>
                  <a:rPr lang="zh-CN" altLang="en-US" dirty="0"/>
                  <a:t>，在铸造工程中，把型砂的</a:t>
                </a:r>
                <a14:m>
                  <m:oMath xmlns:m="http://schemas.openxmlformats.org/officeDocument/2006/math">
                    <m:rad>
                      <m:radPr>
                        <m:degHide m:val="on"/>
                        <m:ctrlPr>
                          <a:rPr lang="en-US" altLang="zh-CN" i="1">
                            <a:latin typeface="Cambria Math" panose="02040503050406030204" pitchFamily="18" charset="0"/>
                          </a:rPr>
                        </m:ctrlPr>
                      </m:radPr>
                      <m:deg/>
                      <m:e>
                        <m:r>
                          <m:rPr>
                            <m:sty m:val="p"/>
                          </m:rPr>
                          <a:rPr lang="en-US" altLang="zh-CN" i="1">
                            <a:latin typeface="Cambria Math" panose="02040503050406030204" pitchFamily="18" charset="0"/>
                          </a:rPr>
                          <m:t>ρcλ</m:t>
                        </m:r>
                      </m:e>
                    </m:rad>
                  </m:oMath>
                </a14:m>
                <a:r>
                  <a:rPr lang="zh-CN" altLang="en-US" dirty="0"/>
                  <a:t>称为其吸热系数，表征砂型的吸热能力，试运用程序验证上述论。</a:t>
                </a:r>
              </a:p>
            </p:txBody>
          </p:sp>
        </mc:Choice>
        <mc:Fallback xmlns="">
          <p:sp>
            <p:nvSpPr>
              <p:cNvPr id="5" name="文本框 4">
                <a:extLst>
                  <a:ext uri="{FF2B5EF4-FFF2-40B4-BE49-F238E27FC236}">
                    <a16:creationId xmlns:a16="http://schemas.microsoft.com/office/drawing/2014/main" id="{BC995B75-9FF7-13E4-C61D-74202BCC3163}"/>
                  </a:ext>
                </a:extLst>
              </p:cNvPr>
              <p:cNvSpPr txBox="1">
                <a:spLocks noRot="1" noChangeAspect="1" noMove="1" noResize="1" noEditPoints="1" noAdjustHandles="1" noChangeArrowheads="1" noChangeShapeType="1" noTextEdit="1"/>
              </p:cNvSpPr>
              <p:nvPr/>
            </p:nvSpPr>
            <p:spPr>
              <a:xfrm>
                <a:off x="650543" y="3923811"/>
                <a:ext cx="10768083" cy="2425151"/>
              </a:xfrm>
              <a:prstGeom prst="rect">
                <a:avLst/>
              </a:prstGeom>
              <a:blipFill>
                <a:blip r:embed="rId2"/>
                <a:stretch>
                  <a:fillRect l="-510" t="-2015" r="-906" b="-176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82E947DC-D84B-8833-323B-00DB151C72A6}"/>
              </a:ext>
            </a:extLst>
          </p:cNvPr>
          <p:cNvPicPr>
            <a:picLocks noChangeAspect="1"/>
          </p:cNvPicPr>
          <p:nvPr/>
        </p:nvPicPr>
        <p:blipFill>
          <a:blip r:embed="rId3">
            <a:extLst>
              <a:ext uri="{28A0092B-C50C-407E-A947-70E740481C1C}">
                <a14:useLocalDpi xmlns:a14="http://schemas.microsoft.com/office/drawing/2010/main" val="0"/>
              </a:ext>
            </a:extLst>
          </a:blip>
          <a:srcRect l="11328" t="22387" r="16362" b="20625"/>
          <a:stretch/>
        </p:blipFill>
        <p:spPr>
          <a:xfrm>
            <a:off x="6994478" y="857021"/>
            <a:ext cx="4719850" cy="3003525"/>
          </a:xfrm>
          <a:prstGeom prst="rect">
            <a:avLst/>
          </a:prstGeom>
        </p:spPr>
      </p:pic>
      <p:sp>
        <p:nvSpPr>
          <p:cNvPr id="10" name="文本框 9">
            <a:extLst>
              <a:ext uri="{FF2B5EF4-FFF2-40B4-BE49-F238E27FC236}">
                <a16:creationId xmlns:a16="http://schemas.microsoft.com/office/drawing/2014/main" id="{2F6A475A-12BA-26F8-1E63-36FE11DC29FD}"/>
              </a:ext>
            </a:extLst>
          </p:cNvPr>
          <p:cNvSpPr txBox="1"/>
          <p:nvPr/>
        </p:nvSpPr>
        <p:spPr>
          <a:xfrm>
            <a:off x="675797" y="1408973"/>
            <a:ext cx="5849678" cy="1754326"/>
          </a:xfrm>
          <a:prstGeom prst="rect">
            <a:avLst/>
          </a:prstGeom>
          <a:noFill/>
        </p:spPr>
        <p:txBody>
          <a:bodyPr wrap="none" rtlCol="0">
            <a:spAutoFit/>
          </a:bodyPr>
          <a:lstStyle/>
          <a:p>
            <a:r>
              <a:rPr lang="zh-CN" altLang="en-US" b="1" dirty="0"/>
              <a:t>假设：</a:t>
            </a:r>
            <a:endParaRPr lang="en-US" altLang="zh-CN" b="1" dirty="0"/>
          </a:p>
          <a:p>
            <a:endParaRPr lang="en-US" altLang="zh-CN" dirty="0"/>
          </a:p>
          <a:p>
            <a:pPr marL="285750" indent="-285750">
              <a:buFont typeface="Wingdings" panose="05000000000000000000" pitchFamily="2" charset="2"/>
              <a:buChar char="Ø"/>
            </a:pPr>
            <a:r>
              <a:rPr lang="zh-CN" altLang="en-US" dirty="0"/>
              <a:t>铸件与砂型常物性（不随时间温度改变）</a:t>
            </a:r>
            <a:endParaRPr lang="en-US" altLang="zh-CN" dirty="0"/>
          </a:p>
          <a:p>
            <a:pPr marL="285750" indent="-285750">
              <a:buFont typeface="Wingdings" panose="05000000000000000000" pitchFamily="2" charset="2"/>
              <a:buChar char="Ø"/>
            </a:pPr>
            <a:r>
              <a:rPr lang="zh-CN" altLang="en-US" dirty="0"/>
              <a:t>整个冷却过程铸件保持固态，没有潜热</a:t>
            </a:r>
            <a:endParaRPr lang="en-US" altLang="zh-CN" dirty="0"/>
          </a:p>
          <a:p>
            <a:pPr marL="285750" indent="-285750">
              <a:buFont typeface="Wingdings" panose="05000000000000000000" pitchFamily="2" charset="2"/>
              <a:buChar char="Ø"/>
            </a:pPr>
            <a:r>
              <a:rPr lang="zh-CN" altLang="en-US" b="1" dirty="0">
                <a:solidFill>
                  <a:srgbClr val="FF0000"/>
                </a:solidFill>
              </a:rPr>
              <a:t>铸件外边界温度变化速度</a:t>
            </a:r>
            <a:r>
              <a:rPr lang="en-US" altLang="zh-CN" b="1" dirty="0">
                <a:solidFill>
                  <a:srgbClr val="FF0000"/>
                </a:solidFill>
              </a:rPr>
              <a:t>&lt;&lt;</a:t>
            </a:r>
            <a:r>
              <a:rPr lang="zh-CN" altLang="en-US" b="1" dirty="0">
                <a:solidFill>
                  <a:srgbClr val="FF0000"/>
                </a:solidFill>
              </a:rPr>
              <a:t>砂型内边界温度变化速度</a:t>
            </a:r>
            <a:endParaRPr lang="en-US" altLang="zh-CN" b="1" dirty="0">
              <a:solidFill>
                <a:srgbClr val="FF0000"/>
              </a:solidFill>
            </a:endParaRPr>
          </a:p>
          <a:p>
            <a:pPr marL="742950" lvl="1" indent="-285750">
              <a:buFont typeface="Wingdings" panose="05000000000000000000" pitchFamily="2" charset="2"/>
              <a:buChar char="Ø"/>
            </a:pPr>
            <a:r>
              <a:rPr lang="zh-CN" altLang="en-US" b="1" dirty="0">
                <a:solidFill>
                  <a:srgbClr val="FF0000"/>
                </a:solidFill>
              </a:rPr>
              <a:t>在铸件降温过程中可视为该边界温度保持不变</a:t>
            </a:r>
            <a:endParaRPr lang="en-US" altLang="zh-CN" b="1" dirty="0">
              <a:solidFill>
                <a:srgbClr val="FF0000"/>
              </a:solidFill>
            </a:endParaRPr>
          </a:p>
        </p:txBody>
      </p:sp>
    </p:spTree>
    <p:extLst>
      <p:ext uri="{BB962C8B-B14F-4D97-AF65-F5344CB8AC3E}">
        <p14:creationId xmlns:p14="http://schemas.microsoft.com/office/powerpoint/2010/main" val="336350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CD09FA-44CD-5D1D-8FE9-746E8B33EDE9}"/>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58401291-ECF6-2F48-DFE9-5D99D17F8A9E}"/>
              </a:ext>
            </a:extLst>
          </p:cNvPr>
          <p:cNvSpPr>
            <a:spLocks noGrp="1"/>
          </p:cNvSpPr>
          <p:nvPr>
            <p:ph type="sldNum" sz="quarter" idx="12"/>
          </p:nvPr>
        </p:nvSpPr>
        <p:spPr/>
        <p:txBody>
          <a:bodyPr/>
          <a:lstStyle/>
          <a:p>
            <a:fld id="{E1CC521D-4613-44D8-A1A1-F01C8553D81C}" type="slidenum">
              <a:rPr lang="zh-CN" altLang="en-US" smtClean="0"/>
              <a:pPr/>
              <a:t>5</a:t>
            </a:fld>
            <a:endParaRPr lang="zh-CN" altLang="en-US" dirty="0"/>
          </a:p>
        </p:txBody>
      </p:sp>
      <p:sp>
        <p:nvSpPr>
          <p:cNvPr id="4" name="标题 3">
            <a:extLst>
              <a:ext uri="{FF2B5EF4-FFF2-40B4-BE49-F238E27FC236}">
                <a16:creationId xmlns:a16="http://schemas.microsoft.com/office/drawing/2014/main" id="{1295DB9A-4D1B-BDD1-40BA-FE9ED23AAD67}"/>
              </a:ext>
            </a:extLst>
          </p:cNvPr>
          <p:cNvSpPr>
            <a:spLocks noGrp="1"/>
          </p:cNvSpPr>
          <p:nvPr>
            <p:ph type="title"/>
          </p:nvPr>
        </p:nvSpPr>
        <p:spPr/>
        <p:txBody>
          <a:bodyPr>
            <a:normAutofit/>
          </a:bodyPr>
          <a:lstStyle/>
          <a:p>
            <a:r>
              <a:rPr lang="en-US" altLang="zh-CN" dirty="0"/>
              <a:t>2.1 </a:t>
            </a:r>
            <a:r>
              <a:rPr lang="zh-CN" altLang="en-US" dirty="0"/>
              <a:t>铸件冷却数学描述及网格划分</a:t>
            </a:r>
          </a:p>
        </p:txBody>
      </p:sp>
      <p:sp>
        <p:nvSpPr>
          <p:cNvPr id="5" name="文本框 4">
            <a:extLst>
              <a:ext uri="{FF2B5EF4-FFF2-40B4-BE49-F238E27FC236}">
                <a16:creationId xmlns:a16="http://schemas.microsoft.com/office/drawing/2014/main" id="{39ABEF4A-822E-21AA-0BFD-6EA21E22175D}"/>
              </a:ext>
            </a:extLst>
          </p:cNvPr>
          <p:cNvSpPr txBox="1"/>
          <p:nvPr/>
        </p:nvSpPr>
        <p:spPr>
          <a:xfrm>
            <a:off x="327547" y="1078173"/>
            <a:ext cx="4339650" cy="369332"/>
          </a:xfrm>
          <a:prstGeom prst="rect">
            <a:avLst/>
          </a:prstGeom>
          <a:noFill/>
        </p:spPr>
        <p:txBody>
          <a:bodyPr wrap="none" rtlCol="0">
            <a:spAutoFit/>
          </a:bodyPr>
          <a:lstStyle/>
          <a:p>
            <a:r>
              <a:rPr lang="zh-CN" altLang="en-US" dirty="0"/>
              <a:t>二维非稳态无内热源导热方程可表示为：</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6B6652E-4D37-BD1A-CC9E-14D8AD1EB330}"/>
                  </a:ext>
                </a:extLst>
              </p:cNvPr>
              <p:cNvSpPr txBox="1"/>
              <p:nvPr/>
            </p:nvSpPr>
            <p:spPr>
              <a:xfrm>
                <a:off x="1210502" y="1650623"/>
                <a:ext cx="2573739" cy="7203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m:t>
                          </m:r>
                          <m:r>
                            <a:rPr lang="zh-CN" altLang="en-US" i="1">
                              <a:latin typeface="Cambria Math" panose="02040503050406030204" pitchFamily="18" charset="0"/>
                            </a:rPr>
                            <m:t>𝑇</m:t>
                          </m:r>
                        </m:num>
                        <m:den>
                          <m:r>
                            <a:rPr lang="zh-CN" altLang="en-US" i="0">
                              <a:latin typeface="Cambria Math" panose="02040503050406030204" pitchFamily="18" charset="0"/>
                            </a:rPr>
                            <m:t>𝜕</m:t>
                          </m:r>
                          <m:r>
                            <a:rPr lang="zh-CN" altLang="en-US" i="1">
                              <a:latin typeface="Cambria Math" panose="02040503050406030204" pitchFamily="18" charset="0"/>
                            </a:rPr>
                            <m:t>𝑡</m:t>
                          </m:r>
                        </m:den>
                      </m:f>
                      <m:r>
                        <a:rPr lang="zh-CN" altLang="en-US" i="0">
                          <a:latin typeface="Cambria Math" panose="02040503050406030204" pitchFamily="18" charset="0"/>
                        </a:rPr>
                        <m:t>=</m:t>
                      </m:r>
                      <m:r>
                        <a:rPr lang="zh-CN" altLang="en-US" i="1">
                          <a:latin typeface="Cambria Math" panose="02040503050406030204" pitchFamily="18" charset="0"/>
                        </a:rPr>
                        <m:t>𝛼</m:t>
                      </m:r>
                      <m:d>
                        <m:dPr>
                          <m:ctrlPr>
                            <a:rPr lang="zh-CN" altLang="en-US" i="1">
                              <a:solidFill>
                                <a:srgbClr val="836967"/>
                              </a:solidFill>
                              <a:latin typeface="Cambria Math" panose="02040503050406030204" pitchFamily="18" charset="0"/>
                            </a:rPr>
                          </m:ctrlPr>
                        </m:dPr>
                        <m:e>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m:t>
                                  </m:r>
                                </m:e>
                                <m:sup>
                                  <m:r>
                                    <a:rPr lang="zh-CN" altLang="en-US" i="0">
                                      <a:latin typeface="Cambria Math" panose="02040503050406030204" pitchFamily="18" charset="0"/>
                                    </a:rPr>
                                    <m:t>2</m:t>
                                  </m:r>
                                </m:sup>
                              </m:sSup>
                              <m:r>
                                <a:rPr lang="zh-CN" altLang="en-US" i="1">
                                  <a:latin typeface="Cambria Math" panose="02040503050406030204" pitchFamily="18" charset="0"/>
                                </a:rPr>
                                <m:t>𝑇</m:t>
                              </m:r>
                            </m:num>
                            <m:den>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2</m:t>
                                  </m:r>
                                </m:sup>
                              </m:sSup>
                            </m:den>
                          </m:f>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p>
                                <m:sSupPr>
                                  <m:ctrlPr>
                                    <a:rPr lang="zh-CN" altLang="en-US" i="1">
                                      <a:solidFill>
                                        <a:srgbClr val="836967"/>
                                      </a:solidFill>
                                      <a:latin typeface="Cambria Math" panose="02040503050406030204" pitchFamily="18" charset="0"/>
                                    </a:rPr>
                                  </m:ctrlPr>
                                </m:sSupPr>
                                <m:e>
                                  <m:r>
                                    <a:rPr lang="zh-CN" altLang="en-US" i="0">
                                      <a:latin typeface="Cambria Math" panose="02040503050406030204" pitchFamily="18" charset="0"/>
                                    </a:rPr>
                                    <m:t>𝜕</m:t>
                                  </m:r>
                                </m:e>
                                <m:sup>
                                  <m:r>
                                    <a:rPr lang="zh-CN" altLang="en-US" i="0">
                                      <a:latin typeface="Cambria Math" panose="02040503050406030204" pitchFamily="18" charset="0"/>
                                    </a:rPr>
                                    <m:t>2</m:t>
                                  </m:r>
                                </m:sup>
                              </m:sSup>
                              <m:r>
                                <a:rPr lang="zh-CN" altLang="en-US" i="1">
                                  <a:latin typeface="Cambria Math" panose="02040503050406030204" pitchFamily="18" charset="0"/>
                                </a:rPr>
                                <m:t>𝑇</m:t>
                              </m:r>
                            </m:num>
                            <m:den>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𝑦</m:t>
                                  </m:r>
                                </m:e>
                                <m:sup>
                                  <m:r>
                                    <a:rPr lang="zh-CN" altLang="en-US" i="0">
                                      <a:latin typeface="Cambria Math" panose="02040503050406030204" pitchFamily="18" charset="0"/>
                                    </a:rPr>
                                    <m:t>2</m:t>
                                  </m:r>
                                </m:sup>
                              </m:sSup>
                            </m:den>
                          </m:f>
                        </m:e>
                      </m:d>
                    </m:oMath>
                  </m:oMathPara>
                </a14:m>
                <a:endParaRPr lang="zh-CN" altLang="en-US" dirty="0"/>
              </a:p>
            </p:txBody>
          </p:sp>
        </mc:Choice>
        <mc:Fallback xmlns="">
          <p:sp>
            <p:nvSpPr>
              <p:cNvPr id="9" name="文本框 8">
                <a:extLst>
                  <a:ext uri="{FF2B5EF4-FFF2-40B4-BE49-F238E27FC236}">
                    <a16:creationId xmlns:a16="http://schemas.microsoft.com/office/drawing/2014/main" id="{66B6652E-4D37-BD1A-CC9E-14D8AD1EB330}"/>
                  </a:ext>
                </a:extLst>
              </p:cNvPr>
              <p:cNvSpPr txBox="1">
                <a:spLocks noRot="1" noChangeAspect="1" noMove="1" noResize="1" noEditPoints="1" noAdjustHandles="1" noChangeArrowheads="1" noChangeShapeType="1" noTextEdit="1"/>
              </p:cNvSpPr>
              <p:nvPr/>
            </p:nvSpPr>
            <p:spPr>
              <a:xfrm>
                <a:off x="1210502" y="1650623"/>
                <a:ext cx="2573739" cy="720325"/>
              </a:xfrm>
              <a:prstGeom prst="rect">
                <a:avLst/>
              </a:prstGeom>
              <a:blipFill>
                <a:blip r:embed="rId2"/>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91140438-4EBC-6080-8E95-792195F2C6C6}"/>
              </a:ext>
            </a:extLst>
          </p:cNvPr>
          <p:cNvSpPr txBox="1"/>
          <p:nvPr/>
        </p:nvSpPr>
        <p:spPr>
          <a:xfrm>
            <a:off x="620973" y="2963612"/>
            <a:ext cx="45719" cy="369332"/>
          </a:xfrm>
          <a:prstGeom prst="rect">
            <a:avLst/>
          </a:prstGeom>
          <a:noFill/>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A95B3FC-06D4-7C81-DC3D-BB6FA4A384A5}"/>
                  </a:ext>
                </a:extLst>
              </p:cNvPr>
              <p:cNvSpPr txBox="1"/>
              <p:nvPr/>
            </p:nvSpPr>
            <p:spPr>
              <a:xfrm>
                <a:off x="327547" y="2671922"/>
                <a:ext cx="4210334" cy="3580019"/>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其中</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e>
                    </m:d>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是温度场，单位为</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p>
              <a:p>
                <a:pPr marL="285750" indent="-285750">
                  <a:spcBef>
                    <a:spcPts val="900"/>
                  </a:spcBef>
                  <a:spcAft>
                    <a:spcPts val="900"/>
                  </a:spcAf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是时间，单位为</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s</a:t>
                </a:r>
              </a:p>
              <a:p>
                <a:pPr marL="285750" indent="-285750">
                  <a:spcBef>
                    <a:spcPts val="900"/>
                  </a:spcBef>
                  <a:spcAft>
                    <a:spcPts val="900"/>
                  </a:spcAf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𝜌</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m:t>
                        </m:r>
                      </m:den>
                    </m:f>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是热扩散率，单位为</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m²/s </a:t>
                </a:r>
              </a:p>
              <a:p>
                <a:pPr marL="285750" indent="-285750">
                  <a:spcBef>
                    <a:spcPts val="900"/>
                  </a:spcBef>
                  <a:spcAft>
                    <a:spcPts val="900"/>
                  </a:spcAf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是导热系数，单位为</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W/(</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m·K</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marL="285750" indent="-285750">
                  <a:spcBef>
                    <a:spcPts val="900"/>
                  </a:spcBef>
                  <a:spcAft>
                    <a:spcPts val="900"/>
                  </a:spcAf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𝜌</m:t>
                    </m:r>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是密度，单位为</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kg/m³ </a:t>
                </a:r>
              </a:p>
              <a:p>
                <a:pPr marL="285750" indent="-285750">
                  <a:spcBef>
                    <a:spcPts val="900"/>
                  </a:spcBef>
                  <a:spcAft>
                    <a:spcPts val="900"/>
                  </a:spcAft>
                  <a:buFont typeface="Wingdings" panose="05000000000000000000" pitchFamily="2" charset="2"/>
                  <a:buChar char="Ø"/>
                </a:pP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𝑐</m:t>
                    </m:r>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是比热容，单位为</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J/(</a:t>
                </a:r>
                <a:r>
                  <a:rPr lang="en-US" altLang="zh-CN" sz="1800" dirty="0" err="1">
                    <a:effectLst/>
                    <a:latin typeface="Cambria" panose="02040503050406030204" pitchFamily="18" charset="0"/>
                    <a:ea typeface="宋体" panose="02010600030101010101" pitchFamily="2" charset="-122"/>
                    <a:cs typeface="Times New Roman" panose="02020603050405020304" pitchFamily="18" charset="0"/>
                  </a:rPr>
                  <a:t>kg·K</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EA95B3FC-06D4-7C81-DC3D-BB6FA4A384A5}"/>
                  </a:ext>
                </a:extLst>
              </p:cNvPr>
              <p:cNvSpPr txBox="1">
                <a:spLocks noRot="1" noChangeAspect="1" noMove="1" noResize="1" noEditPoints="1" noAdjustHandles="1" noChangeArrowheads="1" noChangeShapeType="1" noTextEdit="1"/>
              </p:cNvSpPr>
              <p:nvPr/>
            </p:nvSpPr>
            <p:spPr>
              <a:xfrm>
                <a:off x="327547" y="2671922"/>
                <a:ext cx="4210334" cy="3580019"/>
              </a:xfrm>
              <a:prstGeom prst="rect">
                <a:avLst/>
              </a:prstGeom>
              <a:blipFill>
                <a:blip r:embed="rId3"/>
                <a:stretch>
                  <a:fillRect l="-1304" t="-1190" b="-1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B715EA3-4689-67C6-7128-2B2040DC5F8F}"/>
                  </a:ext>
                </a:extLst>
              </p:cNvPr>
              <p:cNvSpPr txBox="1"/>
              <p:nvPr/>
            </p:nvSpPr>
            <p:spPr>
              <a:xfrm>
                <a:off x="5449438" y="2916925"/>
                <a:ext cx="6199494" cy="3335016"/>
              </a:xfrm>
              <a:prstGeom prst="rect">
                <a:avLst/>
              </a:prstGeom>
              <a:noFill/>
            </p:spPr>
            <p:txBody>
              <a:bodyPr wrap="square">
                <a:spAutoFit/>
              </a:bodyPr>
              <a:lstStyle/>
              <a:p>
                <a:pPr>
                  <a:spcBef>
                    <a:spcPts val="900"/>
                  </a:spcBef>
                  <a:spcAft>
                    <a:spcPts val="900"/>
                  </a:spcAft>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采用等间距结构化网格系统</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计算域：正方形区域</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sub>
                        </m:sSub>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sub>
                        </m:sSub>
                      </m:e>
                    </m:d>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网格划分</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sub>
                    </m:sSub>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个网格点</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网格间距</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oMath>
                </a14:m>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e>
                    </m:d>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空间离散</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e>
                    </m:d>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表示网格点坐标，其中</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r>
                  <a:rPr lang="en-US" altLang="zh-CN" sz="1800" dirty="0" err="1">
                    <a:effectLst/>
                    <a:latin typeface="宋体" panose="02010600030101010101" pitchFamily="2" charset="-122"/>
                    <a:ea typeface="宋体" panose="02010600030101010101" pitchFamily="2" charset="-122"/>
                    <a:cs typeface="Times New Roman" panose="02020603050405020304" pitchFamily="18" charset="0"/>
                  </a:rPr>
                  <a:t>物理坐标</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oMath>
                </a14:m>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0B715EA3-4689-67C6-7128-2B2040DC5F8F}"/>
                  </a:ext>
                </a:extLst>
              </p:cNvPr>
              <p:cNvSpPr txBox="1">
                <a:spLocks noRot="1" noChangeAspect="1" noMove="1" noResize="1" noEditPoints="1" noAdjustHandles="1" noChangeArrowheads="1" noChangeShapeType="1" noTextEdit="1"/>
              </p:cNvSpPr>
              <p:nvPr/>
            </p:nvSpPr>
            <p:spPr>
              <a:xfrm>
                <a:off x="5449438" y="2916925"/>
                <a:ext cx="6199494" cy="3335016"/>
              </a:xfrm>
              <a:prstGeom prst="rect">
                <a:avLst/>
              </a:prstGeom>
              <a:blipFill>
                <a:blip r:embed="rId4"/>
                <a:stretch>
                  <a:fillRect l="-885" t="-1277" r="-4523" b="-73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3E9CA53D-BE1C-2B73-F9B4-6DDEE21C3722}"/>
              </a:ext>
            </a:extLst>
          </p:cNvPr>
          <p:cNvSpPr txBox="1"/>
          <p:nvPr/>
        </p:nvSpPr>
        <p:spPr>
          <a:xfrm>
            <a:off x="5449438" y="1549120"/>
            <a:ext cx="5115076" cy="923330"/>
          </a:xfrm>
          <a:prstGeom prst="rect">
            <a:avLst/>
          </a:prstGeom>
          <a:noFill/>
        </p:spPr>
        <p:txBody>
          <a:bodyPr wrap="square" rtlCol="0">
            <a:spAutoFit/>
          </a:bodyPr>
          <a:lstStyle/>
          <a:p>
            <a:r>
              <a:rPr lang="zh-CN" altLang="en-US" dirty="0"/>
              <a:t>由控制方程本身已经可以确定，</a:t>
            </a:r>
            <a:r>
              <a:rPr lang="zh-CN" altLang="en-US" b="1" dirty="0">
                <a:solidFill>
                  <a:srgbClr val="FF0000"/>
                </a:solidFill>
              </a:rPr>
              <a:t>固体的非稳态导热过程的温度变化快慢与材料的导热系数无关</a:t>
            </a:r>
            <a:r>
              <a:rPr lang="zh-CN" altLang="en-US" dirty="0"/>
              <a:t>，所以，</a:t>
            </a:r>
            <a:r>
              <a:rPr lang="zh-CN" altLang="en-US" b="1" u="sng" dirty="0"/>
              <a:t>接下来仅仅尝试计算金属铸件冷却的特征</a:t>
            </a:r>
            <a:r>
              <a:rPr lang="zh-CN" altLang="en-US" dirty="0"/>
              <a:t>。</a:t>
            </a:r>
          </a:p>
        </p:txBody>
      </p:sp>
      <p:sp>
        <p:nvSpPr>
          <p:cNvPr id="16" name="箭头: 右 15">
            <a:extLst>
              <a:ext uri="{FF2B5EF4-FFF2-40B4-BE49-F238E27FC236}">
                <a16:creationId xmlns:a16="http://schemas.microsoft.com/office/drawing/2014/main" id="{45210C74-387C-8D5B-21D1-EED7465089E0}"/>
              </a:ext>
            </a:extLst>
          </p:cNvPr>
          <p:cNvSpPr/>
          <p:nvPr/>
        </p:nvSpPr>
        <p:spPr>
          <a:xfrm>
            <a:off x="4419600" y="1853733"/>
            <a:ext cx="848436" cy="369332"/>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9229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880D86-0A8D-1864-61EB-58A6E41596B3}"/>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F935FEF2-381C-ECE5-7871-876A1E683854}"/>
              </a:ext>
            </a:extLst>
          </p:cNvPr>
          <p:cNvSpPr>
            <a:spLocks noGrp="1"/>
          </p:cNvSpPr>
          <p:nvPr>
            <p:ph type="sldNum" sz="quarter" idx="12"/>
          </p:nvPr>
        </p:nvSpPr>
        <p:spPr/>
        <p:txBody>
          <a:bodyPr/>
          <a:lstStyle/>
          <a:p>
            <a:fld id="{E1CC521D-4613-44D8-A1A1-F01C8553D81C}" type="slidenum">
              <a:rPr lang="zh-CN" altLang="en-US" smtClean="0"/>
              <a:pPr/>
              <a:t>6</a:t>
            </a:fld>
            <a:endParaRPr lang="zh-CN" altLang="en-US" dirty="0"/>
          </a:p>
        </p:txBody>
      </p:sp>
      <p:sp>
        <p:nvSpPr>
          <p:cNvPr id="4" name="标题 3">
            <a:extLst>
              <a:ext uri="{FF2B5EF4-FFF2-40B4-BE49-F238E27FC236}">
                <a16:creationId xmlns:a16="http://schemas.microsoft.com/office/drawing/2014/main" id="{3E358FBE-71EF-6384-B94A-C24600DDE667}"/>
              </a:ext>
            </a:extLst>
          </p:cNvPr>
          <p:cNvSpPr>
            <a:spLocks noGrp="1"/>
          </p:cNvSpPr>
          <p:nvPr>
            <p:ph type="title"/>
          </p:nvPr>
        </p:nvSpPr>
        <p:spPr/>
        <p:txBody>
          <a:bodyPr/>
          <a:lstStyle/>
          <a:p>
            <a:r>
              <a:rPr lang="en-US" altLang="zh-CN" dirty="0"/>
              <a:t>2.2 </a:t>
            </a:r>
            <a:r>
              <a:rPr lang="zh-CN" altLang="en-US" dirty="0"/>
              <a:t>铸件冷却方程离散</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5DD3606-77C6-DA13-F72B-85213E0AEB34}"/>
                  </a:ext>
                </a:extLst>
              </p:cNvPr>
              <p:cNvSpPr txBox="1"/>
              <p:nvPr/>
            </p:nvSpPr>
            <p:spPr>
              <a:xfrm>
                <a:off x="1455477" y="934321"/>
                <a:ext cx="7047362" cy="5192191"/>
              </a:xfrm>
              <a:prstGeom prst="rect">
                <a:avLst/>
              </a:prstGeom>
              <a:noFill/>
            </p:spPr>
            <p:txBody>
              <a:bodyPr wrap="square">
                <a:spAutoFit/>
              </a:bodyPr>
              <a:lstStyle/>
              <a:p>
                <a:r>
                  <a:rPr lang="zh-CN" altLang="en-US" dirty="0"/>
                  <a:t>采用显式有限差分法对热传导方程进行离散：</a:t>
                </a:r>
                <a:endParaRPr lang="en-US" altLang="zh-CN" dirty="0"/>
              </a:p>
              <a:p>
                <a:endParaRPr lang="en-US" altLang="zh-CN" dirty="0"/>
              </a:p>
              <a:p>
                <a:r>
                  <a:rPr lang="zh-CN" altLang="en-US" dirty="0"/>
                  <a:t>时间导数采用向前差分：</a:t>
                </a:r>
                <a:endParaRPr lang="en-US" altLang="zh-CN" dirty="0"/>
              </a:p>
              <a:p>
                <a:pPr/>
                <a14:m>
                  <m:oMathPara xmlns:m="http://schemas.openxmlformats.org/officeDocument/2006/math">
                    <m:oMathParaPr>
                      <m:jc m:val="centerGroup"/>
                    </m:oMathParaPr>
                    <m:oMath xmlns:m="http://schemas.openxmlformats.org/officeDocument/2006/math">
                      <m:f>
                        <m:f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num>
                        <m:den>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sup>
                          </m:sSubSup>
                        </m:num>
                        <m:den>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𝑡</m:t>
                          </m:r>
                        </m:den>
                      </m:f>
                    </m:oMath>
                  </m:oMathPara>
                </a14:m>
                <a:endParaRPr lang="en-US" altLang="zh-CN"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buNone/>
                </a:pPr>
                <a:r>
                  <a:rPr lang="zh-CN" altLang="en-US" dirty="0"/>
                  <a:t>空间二阶导数采用中心差分：</a:t>
                </a:r>
                <a:endParaRPr lang="en-US" altLang="zh-CN" dirty="0"/>
              </a:p>
              <a:p>
                <a:pPr>
                  <a:spcBef>
                    <a:spcPts val="900"/>
                  </a:spcBef>
                  <a:spcAft>
                    <a:spcPts val="900"/>
                  </a:spcAft>
                  <a:buNone/>
                </a:pPr>
                <a14:m>
                  <m:oMathPara xmlns:m="http://schemas.openxmlformats.org/officeDocument/2006/math">
                    <m:oMathParaPr>
                      <m:jc m:val="centerGroup"/>
                    </m:oMathParaPr>
                    <m:oMath xmlns:m="http://schemas.openxmlformats.org/officeDocument/2006/math">
                      <m:f>
                        <m:f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num>
                        <m:den>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num>
                        <m:den>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num>
                        <m:den>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num>
                        <m:den>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dirty="0"/>
              </a:p>
              <a:p>
                <a:r>
                  <a:rPr lang="zh-CN" altLang="en-US" dirty="0"/>
                  <a:t>代入原方程得到显式迭代格式：</a:t>
                </a:r>
                <a:endParaRPr lang="en-US" altLang="zh-CN" dirty="0"/>
              </a:p>
              <a:p>
                <a:pPr/>
                <a14:m>
                  <m:oMathPara xmlns:m="http://schemas.openxmlformats.org/officeDocument/2006/math">
                    <m:oMathParaPr>
                      <m:jc m:val="centerGroup"/>
                    </m:oMathParaPr>
                    <m:oMath xmlns:m="http://schemas.openxmlformats.org/officeDocument/2006/math">
                      <m:sSubSup>
                        <m:sSub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𝛼𝛥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num>
                            <m:den>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num>
                            <m:den>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e>
                      </m:d>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mc:Choice>
        <mc:Fallback xmlns="">
          <p:sp>
            <p:nvSpPr>
              <p:cNvPr id="6" name="文本框 5">
                <a:extLst>
                  <a:ext uri="{FF2B5EF4-FFF2-40B4-BE49-F238E27FC236}">
                    <a16:creationId xmlns:a16="http://schemas.microsoft.com/office/drawing/2014/main" id="{15DD3606-77C6-DA13-F72B-85213E0AEB34}"/>
                  </a:ext>
                </a:extLst>
              </p:cNvPr>
              <p:cNvSpPr txBox="1">
                <a:spLocks noRot="1" noChangeAspect="1" noMove="1" noResize="1" noEditPoints="1" noAdjustHandles="1" noChangeArrowheads="1" noChangeShapeType="1" noTextEdit="1"/>
              </p:cNvSpPr>
              <p:nvPr/>
            </p:nvSpPr>
            <p:spPr>
              <a:xfrm>
                <a:off x="1455477" y="934321"/>
                <a:ext cx="7047362" cy="5192191"/>
              </a:xfrm>
              <a:prstGeom prst="rect">
                <a:avLst/>
              </a:prstGeom>
              <a:blipFill>
                <a:blip r:embed="rId2"/>
                <a:stretch>
                  <a:fillRect l="-779" t="-82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0915D1CC-8A6B-FE46-5D3D-3BDD0628085E}"/>
              </a:ext>
            </a:extLst>
          </p:cNvPr>
          <p:cNvSpPr txBox="1"/>
          <p:nvPr/>
        </p:nvSpPr>
        <p:spPr>
          <a:xfrm>
            <a:off x="2526543" y="6274464"/>
            <a:ext cx="5724644" cy="369332"/>
          </a:xfrm>
          <a:prstGeom prst="rect">
            <a:avLst/>
          </a:prstGeom>
          <a:noFill/>
        </p:spPr>
        <p:txBody>
          <a:bodyPr wrap="none" rtlCol="0">
            <a:spAutoFit/>
          </a:bodyPr>
          <a:lstStyle/>
          <a:p>
            <a:r>
              <a:rPr lang="zh-CN" altLang="en-US" dirty="0"/>
              <a:t>本问题不包含对流项，因此不需要对对流项进行离散。</a:t>
            </a:r>
          </a:p>
        </p:txBody>
      </p:sp>
      <p:sp>
        <p:nvSpPr>
          <p:cNvPr id="5" name="文本框 4">
            <a:extLst>
              <a:ext uri="{FF2B5EF4-FFF2-40B4-BE49-F238E27FC236}">
                <a16:creationId xmlns:a16="http://schemas.microsoft.com/office/drawing/2014/main" id="{9FC70450-D5A3-20D8-BC12-2BFC8AA68F2A}"/>
              </a:ext>
            </a:extLst>
          </p:cNvPr>
          <p:cNvSpPr txBox="1"/>
          <p:nvPr/>
        </p:nvSpPr>
        <p:spPr>
          <a:xfrm>
            <a:off x="7531291" y="2974109"/>
            <a:ext cx="4660709" cy="646331"/>
          </a:xfrm>
          <a:prstGeom prst="rect">
            <a:avLst/>
          </a:prstGeom>
          <a:noFill/>
        </p:spPr>
        <p:txBody>
          <a:bodyPr wrap="square" rtlCol="0">
            <a:spAutoFit/>
          </a:bodyPr>
          <a:lstStyle/>
          <a:p>
            <a:r>
              <a:rPr lang="zh-CN" altLang="en-US" dirty="0"/>
              <a:t>另采用中间时层（</a:t>
            </a:r>
            <a:r>
              <a:rPr lang="en-US" altLang="zh-CN" dirty="0"/>
              <a:t>ADI</a:t>
            </a:r>
            <a:r>
              <a:rPr lang="zh-CN" altLang="en-US" dirty="0"/>
              <a:t>）方法半隐式的求解，用于测试及比较。</a:t>
            </a:r>
          </a:p>
        </p:txBody>
      </p:sp>
    </p:spTree>
    <p:extLst>
      <p:ext uri="{BB962C8B-B14F-4D97-AF65-F5344CB8AC3E}">
        <p14:creationId xmlns:p14="http://schemas.microsoft.com/office/powerpoint/2010/main" val="423068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DF1801-96BD-2810-F199-CB4DF75F206E}"/>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4D96CEFE-DE85-3CD2-DB40-F216B18435D5}"/>
              </a:ext>
            </a:extLst>
          </p:cNvPr>
          <p:cNvSpPr>
            <a:spLocks noGrp="1"/>
          </p:cNvSpPr>
          <p:nvPr>
            <p:ph type="sldNum" sz="quarter" idx="12"/>
          </p:nvPr>
        </p:nvSpPr>
        <p:spPr/>
        <p:txBody>
          <a:bodyPr/>
          <a:lstStyle/>
          <a:p>
            <a:fld id="{E1CC521D-4613-44D8-A1A1-F01C8553D81C}" type="slidenum">
              <a:rPr lang="zh-CN" altLang="en-US" smtClean="0"/>
              <a:pPr/>
              <a:t>7</a:t>
            </a:fld>
            <a:endParaRPr lang="zh-CN" altLang="en-US" dirty="0"/>
          </a:p>
        </p:txBody>
      </p:sp>
      <p:sp>
        <p:nvSpPr>
          <p:cNvPr id="4" name="标题 3">
            <a:extLst>
              <a:ext uri="{FF2B5EF4-FFF2-40B4-BE49-F238E27FC236}">
                <a16:creationId xmlns:a16="http://schemas.microsoft.com/office/drawing/2014/main" id="{035F505D-61B7-14C7-0694-F82534CE8BB5}"/>
              </a:ext>
            </a:extLst>
          </p:cNvPr>
          <p:cNvSpPr>
            <a:spLocks noGrp="1"/>
          </p:cNvSpPr>
          <p:nvPr>
            <p:ph type="title"/>
          </p:nvPr>
        </p:nvSpPr>
        <p:spPr/>
        <p:txBody>
          <a:bodyPr/>
          <a:lstStyle/>
          <a:p>
            <a:r>
              <a:rPr lang="en-US" altLang="zh-CN" dirty="0"/>
              <a:t>2.3 </a:t>
            </a:r>
            <a:r>
              <a:rPr lang="zh-CN" altLang="en-US" dirty="0"/>
              <a:t>求解算法及边界条件</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C790565-27CD-9EE5-AD57-BA93577C56A8}"/>
                  </a:ext>
                </a:extLst>
              </p:cNvPr>
              <p:cNvSpPr txBox="1"/>
              <p:nvPr/>
            </p:nvSpPr>
            <p:spPr>
              <a:xfrm>
                <a:off x="211308" y="1112291"/>
                <a:ext cx="5814179" cy="3923125"/>
              </a:xfrm>
              <a:prstGeom prst="rect">
                <a:avLst/>
              </a:prstGeom>
              <a:noFill/>
            </p:spPr>
            <p:txBody>
              <a:bodyPr wrap="square" rtlCol="0">
                <a:spAutoFit/>
              </a:bodyPr>
              <a:lstStyle/>
              <a:p>
                <a:r>
                  <a:rPr lang="zh-CN" altLang="en-US" dirty="0"/>
                  <a:t>求解过程：</a:t>
                </a:r>
                <a:endParaRPr lang="en-US" altLang="zh-CN" dirty="0"/>
              </a:p>
              <a:p>
                <a:endParaRPr lang="en-US" altLang="zh-CN" dirty="0"/>
              </a:p>
              <a:p>
                <a:pPr marL="342900" lvl="0" indent="-342900">
                  <a:spcBef>
                    <a:spcPts val="180"/>
                  </a:spcBef>
                  <a:spcAft>
                    <a:spcPts val="180"/>
                  </a:spcAft>
                  <a:buFont typeface="+mj-lt"/>
                  <a:buAutoNum type="arabicPeriod"/>
                </a:pPr>
                <a:r>
                  <a:rPr lang="zh-CN" altLang="en-US" dirty="0">
                    <a:effectLst/>
                    <a:latin typeface="Cambria" panose="02040503050406030204" pitchFamily="18" charset="0"/>
                    <a:ea typeface="宋体" panose="02010600030101010101" pitchFamily="2" charset="-122"/>
                    <a:cs typeface="Times New Roman" panose="02020603050405020304" pitchFamily="18" charset="0"/>
                  </a:rPr>
                  <a:t>初始化温度场</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0</m:t>
                        </m:r>
                      </m:sup>
                    </m:sSubSup>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初始</m:t>
                        </m:r>
                      </m:sub>
                    </m:sSub>
                  </m:oMath>
                </a14:m>
                <a:r>
                  <a:rPr lang="en-US" altLang="zh-CN" dirty="0">
                    <a:effectLst/>
                    <a:latin typeface="Cambria" panose="02040503050406030204" pitchFamily="18" charset="0"/>
                    <a:ea typeface="宋体" panose="02010600030101010101" pitchFamily="2" charset="-122"/>
                    <a:cs typeface="Times New Roman" panose="02020603050405020304" pitchFamily="18" charset="0"/>
                  </a:rPr>
                  <a:t>=500</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Bef>
                    <a:spcPts val="180"/>
                  </a:spcBef>
                  <a:spcAft>
                    <a:spcPts val="180"/>
                  </a:spcAft>
                  <a:buFont typeface="+mj-lt"/>
                  <a:buAutoNum type="arabicPeriod"/>
                </a:pPr>
                <a:r>
                  <a:rPr lang="zh-CN" altLang="en-US" dirty="0">
                    <a:effectLst/>
                    <a:latin typeface="Cambria" panose="02040503050406030204" pitchFamily="18" charset="0"/>
                    <a:ea typeface="宋体" panose="02010600030101010101" pitchFamily="2" charset="-122"/>
                    <a:cs typeface="Times New Roman" panose="02020603050405020304" pitchFamily="18" charset="0"/>
                  </a:rPr>
                  <a:t>设置边界条件</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cs typeface="Times New Roman" panose="02020603050405020304" pitchFamily="18" charset="0"/>
                  </a:rPr>
                  <a:t>边界点温度</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𝛤</m:t>
                        </m:r>
                      </m:sub>
                    </m:sSub>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边界</m:t>
                        </m:r>
                      </m:sub>
                    </m:sSub>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342900" lvl="0" indent="-342900">
                  <a:spcBef>
                    <a:spcPts val="180"/>
                  </a:spcBef>
                  <a:spcAft>
                    <a:spcPts val="180"/>
                  </a:spcAft>
                  <a:buFont typeface="+mj-lt"/>
                  <a:buAutoNum type="arabicPeriod"/>
                </a:pPr>
                <a:r>
                  <a:rPr lang="zh-CN" altLang="en-US" dirty="0">
                    <a:effectLst/>
                    <a:latin typeface="Cambria" panose="02040503050406030204" pitchFamily="18" charset="0"/>
                    <a:ea typeface="宋体" panose="02010600030101010101" pitchFamily="2" charset="-122"/>
                    <a:cs typeface="Times New Roman" panose="02020603050405020304" pitchFamily="18" charset="0"/>
                  </a:rPr>
                  <a:t>采用显式时间推进</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Bef>
                    <a:spcPts val="180"/>
                  </a:spcBef>
                  <a:spcAft>
                    <a:spcPts val="18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对每个内部节点</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e>
                    </m:d>
                    <m:r>
                      <a:rPr lang="zh-CN" altLang="en-US"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effectLst/>
                    <a:latin typeface="Cambria" panose="02040503050406030204" pitchFamily="18" charset="0"/>
                    <a:ea typeface="宋体" panose="02010600030101010101" pitchFamily="2" charset="-122"/>
                    <a:cs typeface="Times New Roman" panose="02020603050405020304" pitchFamily="18" charset="0"/>
                  </a:rPr>
                  <a:t>根据离散方程计算</a:t>
                </a:r>
                <a:r>
                  <a:rPr lang="en-US" altLang="zh-CN" dirty="0">
                    <a:effectLst/>
                    <a:latin typeface="Cambria"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rPr>
                          <m:t>1</m:t>
                        </m:r>
                      </m:sup>
                    </m:sSubSup>
                  </m:oMath>
                </a14:m>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pPr marL="742950" lvl="1" indent="-285750">
                  <a:spcBef>
                    <a:spcPts val="180"/>
                  </a:spcBef>
                  <a:spcAft>
                    <a:spcPts val="180"/>
                  </a:spcAft>
                  <a:buFont typeface="Arial" panose="020B0604020202020204" pitchFamily="34" charset="0"/>
                  <a:buChar char="–"/>
                </a:pPr>
                <a:r>
                  <a:rPr lang="zh-CN" altLang="en-US" dirty="0">
                    <a:latin typeface="宋体" panose="02010600030101010101" pitchFamily="2" charset="-122"/>
                    <a:ea typeface="宋体" panose="02010600030101010101" pitchFamily="2" charset="-122"/>
                    <a:cs typeface="Times New Roman" panose="02020603050405020304" pitchFamily="18" charset="0"/>
                  </a:rPr>
                  <a:t>更新边界点温度</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marL="742950" lvl="1" indent="-285750">
                  <a:spcBef>
                    <a:spcPts val="180"/>
                  </a:spcBef>
                  <a:spcAft>
                    <a:spcPts val="180"/>
                  </a:spcAft>
                  <a:buFont typeface="Arial" panose="020B0604020202020204" pitchFamily="34" charset="0"/>
                  <a:buChar char="–"/>
                </a:pPr>
                <a:r>
                  <a:rPr lang="zh-CN" altLang="en-US" dirty="0">
                    <a:effectLst/>
                    <a:latin typeface="Cambria" panose="02040503050406030204" pitchFamily="18" charset="0"/>
                    <a:ea typeface="宋体" panose="02010600030101010101" pitchFamily="2" charset="-122"/>
                    <a:cs typeface="Times New Roman" panose="02020603050405020304" pitchFamily="18" charset="0"/>
                  </a:rPr>
                  <a:t>重复计算直至达到预定时间</a:t>
                </a:r>
                <a:endParaRPr lang="zh-CN" altLang="zh-CN" dirty="0">
                  <a:effectLst/>
                  <a:latin typeface="Cambria" panose="02040503050406030204" pitchFamily="18" charset="0"/>
                  <a:ea typeface="宋体" panose="02010600030101010101" pitchFamily="2" charset="-122"/>
                  <a:cs typeface="Times New Roman" panose="02020603050405020304" pitchFamily="18" charset="0"/>
                </a:endParaRPr>
              </a:p>
              <a:p>
                <a:endParaRPr lang="en-US" altLang="zh-CN" dirty="0"/>
              </a:p>
              <a:p>
                <a:endParaRPr lang="en-US" altLang="zh-CN" dirty="0"/>
              </a:p>
              <a:p>
                <a:r>
                  <a:rPr lang="zh-CN" altLang="en-US" dirty="0"/>
                  <a:t>对于半隐式，先按某一方向</a:t>
                </a:r>
                <a:r>
                  <a:rPr lang="en-US" altLang="zh-CN" dirty="0"/>
                  <a:t>TDMA</a:t>
                </a:r>
                <a:r>
                  <a:rPr lang="zh-CN" altLang="en-US" dirty="0"/>
                  <a:t>隐式求解；然后交替方向继续求解，并反复迭代。</a:t>
                </a:r>
                <a:endParaRPr lang="en-US" altLang="zh-CN" dirty="0"/>
              </a:p>
            </p:txBody>
          </p:sp>
        </mc:Choice>
        <mc:Fallback xmlns="">
          <p:sp>
            <p:nvSpPr>
              <p:cNvPr id="5" name="文本框 4">
                <a:extLst>
                  <a:ext uri="{FF2B5EF4-FFF2-40B4-BE49-F238E27FC236}">
                    <a16:creationId xmlns:a16="http://schemas.microsoft.com/office/drawing/2014/main" id="{3C790565-27CD-9EE5-AD57-BA93577C56A8}"/>
                  </a:ext>
                </a:extLst>
              </p:cNvPr>
              <p:cNvSpPr txBox="1">
                <a:spLocks noRot="1" noChangeAspect="1" noMove="1" noResize="1" noEditPoints="1" noAdjustHandles="1" noChangeArrowheads="1" noChangeShapeType="1" noTextEdit="1"/>
              </p:cNvSpPr>
              <p:nvPr/>
            </p:nvSpPr>
            <p:spPr>
              <a:xfrm>
                <a:off x="211308" y="1112291"/>
                <a:ext cx="5814179" cy="3923125"/>
              </a:xfrm>
              <a:prstGeom prst="rect">
                <a:avLst/>
              </a:prstGeom>
              <a:blipFill>
                <a:blip r:embed="rId2"/>
                <a:stretch>
                  <a:fillRect l="-944" t="-1087" b="-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9F39DBA-7F63-58CE-96E1-F4C528DCCFC5}"/>
                  </a:ext>
                </a:extLst>
              </p:cNvPr>
              <p:cNvSpPr txBox="1"/>
              <p:nvPr/>
            </p:nvSpPr>
            <p:spPr>
              <a:xfrm>
                <a:off x="6377170" y="1426192"/>
                <a:ext cx="5892062" cy="3225435"/>
              </a:xfrm>
              <a:prstGeom prst="rect">
                <a:avLst/>
              </a:prstGeom>
              <a:noFill/>
            </p:spPr>
            <p:txBody>
              <a:bodyPr wrap="none" rtlCol="0">
                <a:spAutoFit/>
              </a:bodyPr>
              <a:lstStyle/>
              <a:p>
                <a:pPr>
                  <a:spcBef>
                    <a:spcPts val="900"/>
                  </a:spcBef>
                  <a:spcAft>
                    <a:spcPts val="900"/>
                  </a:spcAft>
                </a:pPr>
                <a:r>
                  <a:rPr lang="zh-CN" altLang="en-US" dirty="0">
                    <a:latin typeface="宋体" panose="02010600030101010101" pitchFamily="2" charset="-122"/>
                    <a:ea typeface="宋体" panose="02010600030101010101" pitchFamily="2" charset="-122"/>
                    <a:cs typeface="Times New Roman" panose="02020603050405020304" pitchFamily="18" charset="0"/>
                  </a:rPr>
                  <a:t>边界条件处理</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a:t>
                </a:r>
              </a:p>
              <a:p>
                <a:pPr marL="285750" indent="-285750">
                  <a:spcBef>
                    <a:spcPts val="900"/>
                  </a:spcBef>
                  <a:spcAft>
                    <a:spcPts val="900"/>
                  </a:spcAft>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Times New Roman" panose="02020603050405020304" pitchFamily="18" charset="0"/>
                  </a:rPr>
                  <a:t>在每个时间步，边界点温度保持恒定</a:t>
                </a:r>
                <a:r>
                  <a:rPr lang="en-US" altLang="zh-CN" sz="1800" dirty="0">
                    <a:effectLst/>
                    <a:latin typeface="宋体" panose="02010600030101010101" pitchFamily="2" charset="-122"/>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m:rPr>
                            <m:nor/>
                          </m:rPr>
                          <a:rPr lang="en-US" altLang="zh-CN" sz="1800">
                            <a:effectLst/>
                            <a:latin typeface="宋体" panose="02010600030101010101" pitchFamily="2" charset="-122"/>
                            <a:ea typeface="宋体" panose="02010600030101010101" pitchFamily="2" charset="-122"/>
                            <a:cs typeface="Times New Roman" panose="02020603050405020304" pitchFamily="18" charset="0"/>
                          </a:rPr>
                          <m:t>边界</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m:rPr>
                            <m:nor/>
                          </m:rPr>
                          <a:rPr lang="en-US" altLang="zh-CN" sz="1800">
                            <a:effectLst/>
                            <a:latin typeface="宋体" panose="02010600030101010101" pitchFamily="2" charset="-122"/>
                            <a:ea typeface="宋体" panose="02010600030101010101" pitchFamily="2" charset="-122"/>
                            <a:cs typeface="Times New Roman" panose="02020603050405020304" pitchFamily="18" charset="0"/>
                          </a:rPr>
                          <m:t>边界</m:t>
                        </m:r>
                      </m:sub>
                    </m:sSub>
                  </m:oMath>
                </a14:m>
                <a:endParaRPr lang="en-US" altLang="zh-CN" sz="1800" dirty="0">
                  <a:effectLst/>
                  <a:latin typeface="宋体" panose="02010600030101010101" pitchFamily="2" charset="-122"/>
                  <a:ea typeface="宋体" panose="02010600030101010101" pitchFamily="2" charset="-122"/>
                  <a:cs typeface="Times New Roman" panose="02020603050405020304" pitchFamily="18" charset="0"/>
                </a:endParaRPr>
              </a:p>
              <a:p>
                <a:pPr marL="285750" indent="-285750">
                  <a:spcBef>
                    <a:spcPts val="900"/>
                  </a:spcBef>
                  <a:spcAft>
                    <a:spcPts val="900"/>
                  </a:spcAft>
                  <a:buFont typeface="Wingdings" panose="05000000000000000000" pitchFamily="2" charset="2"/>
                  <a:buChar char="Ø"/>
                </a:pPr>
                <a:r>
                  <a:rPr lang="zh-CN" altLang="en-US" dirty="0">
                    <a:latin typeface="Cambria" panose="02040503050406030204" pitchFamily="18" charset="0"/>
                    <a:ea typeface="宋体" panose="02010600030101010101" pitchFamily="2" charset="-122"/>
                    <a:cs typeface="Times New Roman" panose="02020603050405020304" pitchFamily="18" charset="0"/>
                  </a:rPr>
                  <a:t>显式格式需满足以下稳定性条件：</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𝛼𝛥</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𝑡</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𝑦</m:t>
                                      </m:r>
                                    </m:e>
                                  </m:d>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sup>
                              </m:sSup>
                            </m:den>
                          </m:f>
                        </m:e>
                      </m:d>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a:spcBef>
                    <a:spcPts val="900"/>
                  </a:spcBef>
                  <a:spcAft>
                    <a:spcPts val="900"/>
                  </a:spcAft>
                </a:pPr>
                <a:endParaRPr lang="en-US" altLang="zh-CN" dirty="0">
                  <a:latin typeface="Cambria" panose="02040503050406030204" pitchFamily="18" charset="0"/>
                  <a:ea typeface="宋体" panose="02010600030101010101" pitchFamily="2" charset="-122"/>
                  <a:cs typeface="Times New Roman" panose="02020603050405020304" pitchFamily="18" charset="0"/>
                </a:endParaRPr>
              </a:p>
              <a:p>
                <a:pPr marL="285750" indent="-285750">
                  <a:spcBef>
                    <a:spcPts val="900"/>
                  </a:spcBef>
                  <a:spcAft>
                    <a:spcPts val="900"/>
                  </a:spcAft>
                  <a:buFont typeface="Wingdings" panose="05000000000000000000" pitchFamily="2" charset="2"/>
                  <a:buChar char="Ø"/>
                </a:pPr>
                <a:r>
                  <a:rPr lang="zh-CN" altLang="en-US" dirty="0">
                    <a:latin typeface="Cambria" panose="02040503050406030204" pitchFamily="18" charset="0"/>
                    <a:ea typeface="宋体" panose="02010600030101010101" pitchFamily="2" charset="-122"/>
                    <a:cs typeface="Times New Roman" panose="02020603050405020304" pitchFamily="18" charset="0"/>
                  </a:rPr>
                  <a:t>半隐式格式无条件稳定</a:t>
                </a:r>
                <a:endParaRPr lang="en-US" altLang="zh-CN" dirty="0">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69F39DBA-7F63-58CE-96E1-F4C528DCCFC5}"/>
                  </a:ext>
                </a:extLst>
              </p:cNvPr>
              <p:cNvSpPr txBox="1">
                <a:spLocks noRot="1" noChangeAspect="1" noMove="1" noResize="1" noEditPoints="1" noAdjustHandles="1" noChangeArrowheads="1" noChangeShapeType="1" noTextEdit="1"/>
              </p:cNvSpPr>
              <p:nvPr/>
            </p:nvSpPr>
            <p:spPr>
              <a:xfrm>
                <a:off x="6377170" y="1426192"/>
                <a:ext cx="5892062" cy="3225435"/>
              </a:xfrm>
              <a:prstGeom prst="rect">
                <a:avLst/>
              </a:prstGeom>
              <a:blipFill>
                <a:blip r:embed="rId3"/>
                <a:stretch>
                  <a:fillRect l="-827" t="-1512" b="-1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725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A1EACD5-1218-1F6F-955C-A5A6B7DF39EE}"/>
              </a:ext>
            </a:extLst>
          </p:cNvPr>
          <p:cNvPicPr>
            <a:picLocks noChangeAspect="1"/>
          </p:cNvPicPr>
          <p:nvPr/>
        </p:nvPicPr>
        <p:blipFill>
          <a:blip r:embed="rId2"/>
          <a:stretch>
            <a:fillRect/>
          </a:stretch>
        </p:blipFill>
        <p:spPr>
          <a:xfrm>
            <a:off x="5614137" y="896664"/>
            <a:ext cx="6577863" cy="5909481"/>
          </a:xfrm>
          <a:prstGeom prst="rect">
            <a:avLst/>
          </a:prstGeom>
        </p:spPr>
      </p:pic>
      <p:sp>
        <p:nvSpPr>
          <p:cNvPr id="2" name="日期占位符 1">
            <a:extLst>
              <a:ext uri="{FF2B5EF4-FFF2-40B4-BE49-F238E27FC236}">
                <a16:creationId xmlns:a16="http://schemas.microsoft.com/office/drawing/2014/main" id="{C1957DD0-5F27-D2CB-AA33-ED1D8BFAEF0D}"/>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5B7036C9-A040-0582-BFAB-E7E888AB7096}"/>
              </a:ext>
            </a:extLst>
          </p:cNvPr>
          <p:cNvSpPr>
            <a:spLocks noGrp="1"/>
          </p:cNvSpPr>
          <p:nvPr>
            <p:ph type="sldNum" sz="quarter" idx="12"/>
          </p:nvPr>
        </p:nvSpPr>
        <p:spPr/>
        <p:txBody>
          <a:bodyPr/>
          <a:lstStyle/>
          <a:p>
            <a:fld id="{E1CC521D-4613-44D8-A1A1-F01C8553D81C}" type="slidenum">
              <a:rPr lang="zh-CN" altLang="en-US" smtClean="0"/>
              <a:pPr/>
              <a:t>8</a:t>
            </a:fld>
            <a:endParaRPr lang="zh-CN" altLang="en-US" dirty="0"/>
          </a:p>
        </p:txBody>
      </p:sp>
      <p:sp>
        <p:nvSpPr>
          <p:cNvPr id="4" name="标题 3">
            <a:extLst>
              <a:ext uri="{FF2B5EF4-FFF2-40B4-BE49-F238E27FC236}">
                <a16:creationId xmlns:a16="http://schemas.microsoft.com/office/drawing/2014/main" id="{FA1C9C95-38CE-466C-597A-FA08527EE099}"/>
              </a:ext>
            </a:extLst>
          </p:cNvPr>
          <p:cNvSpPr>
            <a:spLocks noGrp="1"/>
          </p:cNvSpPr>
          <p:nvPr>
            <p:ph type="title"/>
          </p:nvPr>
        </p:nvSpPr>
        <p:spPr/>
        <p:txBody>
          <a:bodyPr/>
          <a:lstStyle/>
          <a:p>
            <a:r>
              <a:rPr lang="en-US" altLang="zh-CN" dirty="0"/>
              <a:t>2.4 </a:t>
            </a:r>
            <a:r>
              <a:rPr lang="zh-CN" altLang="en-US" dirty="0"/>
              <a:t>代数方程组求解及网格独立</a:t>
            </a:r>
          </a:p>
        </p:txBody>
      </p:sp>
      <p:sp>
        <p:nvSpPr>
          <p:cNvPr id="5" name="文本框 4">
            <a:extLst>
              <a:ext uri="{FF2B5EF4-FFF2-40B4-BE49-F238E27FC236}">
                <a16:creationId xmlns:a16="http://schemas.microsoft.com/office/drawing/2014/main" id="{8C39A8BC-27FA-DDF0-7F81-4D7A8FD98B23}"/>
              </a:ext>
            </a:extLst>
          </p:cNvPr>
          <p:cNvSpPr txBox="1"/>
          <p:nvPr/>
        </p:nvSpPr>
        <p:spPr>
          <a:xfrm>
            <a:off x="0" y="1172761"/>
            <a:ext cx="5349922"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对于显式格式，每个时间步的温度直接计算。计算过程如下：</a:t>
            </a:r>
            <a:endParaRPr lang="en-US" altLang="zh-CN" dirty="0"/>
          </a:p>
          <a:p>
            <a:pPr marL="285750" indent="-285750">
              <a:buFont typeface="Wingdings" panose="05000000000000000000" pitchFamily="2" charset="2"/>
              <a:buChar char="Ø"/>
            </a:pPr>
            <a:r>
              <a:rPr lang="zh-CN" altLang="en-US" dirty="0"/>
              <a:t>对于半隐格式，交错迭代。</a:t>
            </a:r>
            <a:endParaRPr lang="en-US" altLang="zh-CN" dirty="0"/>
          </a:p>
        </p:txBody>
      </p:sp>
      <p:pic>
        <p:nvPicPr>
          <p:cNvPr id="7" name="图片 6">
            <a:extLst>
              <a:ext uri="{FF2B5EF4-FFF2-40B4-BE49-F238E27FC236}">
                <a16:creationId xmlns:a16="http://schemas.microsoft.com/office/drawing/2014/main" id="{341F22AF-B982-D7FD-745C-E8A8DC086A75}"/>
              </a:ext>
            </a:extLst>
          </p:cNvPr>
          <p:cNvPicPr>
            <a:picLocks noChangeAspect="1"/>
          </p:cNvPicPr>
          <p:nvPr/>
        </p:nvPicPr>
        <p:blipFill>
          <a:blip r:embed="rId3"/>
          <a:stretch>
            <a:fillRect/>
          </a:stretch>
        </p:blipFill>
        <p:spPr>
          <a:xfrm>
            <a:off x="108122" y="2403536"/>
            <a:ext cx="5241800" cy="2895736"/>
          </a:xfrm>
          <a:prstGeom prst="rect">
            <a:avLst/>
          </a:prstGeom>
        </p:spPr>
      </p:pic>
      <p:sp>
        <p:nvSpPr>
          <p:cNvPr id="8" name="文本框 7">
            <a:extLst>
              <a:ext uri="{FF2B5EF4-FFF2-40B4-BE49-F238E27FC236}">
                <a16:creationId xmlns:a16="http://schemas.microsoft.com/office/drawing/2014/main" id="{838947BE-AA25-BD7F-1FEB-2A913B37C071}"/>
              </a:ext>
            </a:extLst>
          </p:cNvPr>
          <p:cNvSpPr txBox="1"/>
          <p:nvPr/>
        </p:nvSpPr>
        <p:spPr>
          <a:xfrm>
            <a:off x="302336" y="5538353"/>
            <a:ext cx="4412349" cy="646331"/>
          </a:xfrm>
          <a:prstGeom prst="rect">
            <a:avLst/>
          </a:prstGeom>
          <a:noFill/>
        </p:spPr>
        <p:txBody>
          <a:bodyPr wrap="square" rtlCol="0">
            <a:spAutoFit/>
          </a:bodyPr>
          <a:lstStyle/>
          <a:p>
            <a:r>
              <a:rPr lang="zh-CN" altLang="en-US" dirty="0"/>
              <a:t>为了确定解的网格独立性，后续比较间隔不同的两套网格计算结果。</a:t>
            </a:r>
          </a:p>
        </p:txBody>
      </p:sp>
    </p:spTree>
    <p:extLst>
      <p:ext uri="{BB962C8B-B14F-4D97-AF65-F5344CB8AC3E}">
        <p14:creationId xmlns:p14="http://schemas.microsoft.com/office/powerpoint/2010/main" val="328865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箭头连接符 18">
            <a:extLst>
              <a:ext uri="{FF2B5EF4-FFF2-40B4-BE49-F238E27FC236}">
                <a16:creationId xmlns:a16="http://schemas.microsoft.com/office/drawing/2014/main" id="{EC5DADFD-09A9-1EA7-D1CC-61686011D314}"/>
              </a:ext>
            </a:extLst>
          </p:cNvPr>
          <p:cNvCxnSpPr>
            <a:stCxn id="8" idx="2"/>
            <a:endCxn id="13" idx="0"/>
          </p:cNvCxnSpPr>
          <p:nvPr/>
        </p:nvCxnSpPr>
        <p:spPr>
          <a:xfrm>
            <a:off x="5817074" y="1719617"/>
            <a:ext cx="0" cy="7949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日期占位符 1">
            <a:extLst>
              <a:ext uri="{FF2B5EF4-FFF2-40B4-BE49-F238E27FC236}">
                <a16:creationId xmlns:a16="http://schemas.microsoft.com/office/drawing/2014/main" id="{F0ABE657-A58E-B415-BBF3-C425A224EA98}"/>
              </a:ext>
            </a:extLst>
          </p:cNvPr>
          <p:cNvSpPr>
            <a:spLocks noGrp="1"/>
          </p:cNvSpPr>
          <p:nvPr>
            <p:ph type="dt" sz="half" idx="10"/>
          </p:nvPr>
        </p:nvSpPr>
        <p:spPr/>
        <p:txBody>
          <a:bodyPr/>
          <a:lstStyle/>
          <a:p>
            <a:fld id="{EBC1FEA6-D0C6-42D7-A1A4-FF1DC1C1D0F5}" type="datetime1">
              <a:rPr lang="zh-CN" altLang="en-US" smtClean="0"/>
              <a:pPr/>
              <a:t>2025/4/25</a:t>
            </a:fld>
            <a:endParaRPr lang="zh-CN" altLang="en-US" dirty="0"/>
          </a:p>
        </p:txBody>
      </p:sp>
      <p:sp>
        <p:nvSpPr>
          <p:cNvPr id="3" name="灯片编号占位符 2">
            <a:extLst>
              <a:ext uri="{FF2B5EF4-FFF2-40B4-BE49-F238E27FC236}">
                <a16:creationId xmlns:a16="http://schemas.microsoft.com/office/drawing/2014/main" id="{F5341EE8-9D52-684D-9A7F-D9A8F12A6635}"/>
              </a:ext>
            </a:extLst>
          </p:cNvPr>
          <p:cNvSpPr>
            <a:spLocks noGrp="1"/>
          </p:cNvSpPr>
          <p:nvPr>
            <p:ph type="sldNum" sz="quarter" idx="12"/>
          </p:nvPr>
        </p:nvSpPr>
        <p:spPr/>
        <p:txBody>
          <a:bodyPr/>
          <a:lstStyle/>
          <a:p>
            <a:fld id="{E1CC521D-4613-44D8-A1A1-F01C8553D81C}" type="slidenum">
              <a:rPr lang="zh-CN" altLang="en-US" smtClean="0"/>
              <a:pPr/>
              <a:t>9</a:t>
            </a:fld>
            <a:endParaRPr lang="zh-CN" altLang="en-US" dirty="0"/>
          </a:p>
        </p:txBody>
      </p:sp>
      <p:sp>
        <p:nvSpPr>
          <p:cNvPr id="4" name="标题 3">
            <a:extLst>
              <a:ext uri="{FF2B5EF4-FFF2-40B4-BE49-F238E27FC236}">
                <a16:creationId xmlns:a16="http://schemas.microsoft.com/office/drawing/2014/main" id="{A191AAC9-45DA-4CA4-0579-9E420E2742B2}"/>
              </a:ext>
            </a:extLst>
          </p:cNvPr>
          <p:cNvSpPr>
            <a:spLocks noGrp="1"/>
          </p:cNvSpPr>
          <p:nvPr>
            <p:ph type="title"/>
          </p:nvPr>
        </p:nvSpPr>
        <p:spPr/>
        <p:txBody>
          <a:bodyPr/>
          <a:lstStyle/>
          <a:p>
            <a:r>
              <a:rPr lang="en-US" altLang="zh-CN" dirty="0"/>
              <a:t>2.5 Python</a:t>
            </a:r>
            <a:r>
              <a:rPr lang="zh-CN" altLang="en-US" dirty="0"/>
              <a:t>实现代码逻辑</a:t>
            </a:r>
          </a:p>
        </p:txBody>
      </p:sp>
      <p:sp>
        <p:nvSpPr>
          <p:cNvPr id="8" name="矩形: 圆角 7">
            <a:extLst>
              <a:ext uri="{FF2B5EF4-FFF2-40B4-BE49-F238E27FC236}">
                <a16:creationId xmlns:a16="http://schemas.microsoft.com/office/drawing/2014/main" id="{FA8A2CFB-761E-4616-E03A-8151D9AA030B}"/>
              </a:ext>
            </a:extLst>
          </p:cNvPr>
          <p:cNvSpPr/>
          <p:nvPr/>
        </p:nvSpPr>
        <p:spPr>
          <a:xfrm>
            <a:off x="4419600" y="985103"/>
            <a:ext cx="2794948" cy="734514"/>
          </a:xfrm>
          <a:prstGeom prst="roundRect">
            <a:avLst>
              <a:gd name="adj" fmla="val 392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确定网格参数，时间参数，初始及边界条件</a:t>
            </a:r>
          </a:p>
        </p:txBody>
      </p:sp>
      <p:sp>
        <p:nvSpPr>
          <p:cNvPr id="11" name="矩形: 圆角 10">
            <a:extLst>
              <a:ext uri="{FF2B5EF4-FFF2-40B4-BE49-F238E27FC236}">
                <a16:creationId xmlns:a16="http://schemas.microsoft.com/office/drawing/2014/main" id="{E08FE806-8336-7235-5630-AB586F777F03}"/>
              </a:ext>
            </a:extLst>
          </p:cNvPr>
          <p:cNvSpPr/>
          <p:nvPr/>
        </p:nvSpPr>
        <p:spPr>
          <a:xfrm>
            <a:off x="5070143" y="1507234"/>
            <a:ext cx="2794948" cy="734514"/>
          </a:xfrm>
          <a:prstGeom prst="roundRect">
            <a:avLst>
              <a:gd name="adj" fmla="val 392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确定材料及参数</a:t>
            </a:r>
          </a:p>
        </p:txBody>
      </p:sp>
      <p:sp>
        <p:nvSpPr>
          <p:cNvPr id="13" name="流程图: 决策 12">
            <a:extLst>
              <a:ext uri="{FF2B5EF4-FFF2-40B4-BE49-F238E27FC236}">
                <a16:creationId xmlns:a16="http://schemas.microsoft.com/office/drawing/2014/main" id="{598ACF61-413A-7091-716D-DFCE041DD357}"/>
              </a:ext>
            </a:extLst>
          </p:cNvPr>
          <p:cNvSpPr/>
          <p:nvPr/>
        </p:nvSpPr>
        <p:spPr>
          <a:xfrm>
            <a:off x="4766196" y="2514600"/>
            <a:ext cx="2101756" cy="914400"/>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确定迭代格式</a:t>
            </a:r>
          </a:p>
        </p:txBody>
      </p:sp>
      <p:sp>
        <p:nvSpPr>
          <p:cNvPr id="20" name="流程图: 数据 19">
            <a:extLst>
              <a:ext uri="{FF2B5EF4-FFF2-40B4-BE49-F238E27FC236}">
                <a16:creationId xmlns:a16="http://schemas.microsoft.com/office/drawing/2014/main" id="{1F8FF76E-E3C3-1580-8B48-D7E8979CF937}"/>
              </a:ext>
            </a:extLst>
          </p:cNvPr>
          <p:cNvSpPr/>
          <p:nvPr/>
        </p:nvSpPr>
        <p:spPr>
          <a:xfrm>
            <a:off x="2411957" y="3793028"/>
            <a:ext cx="2354239" cy="734514"/>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显式迭代</a:t>
            </a:r>
          </a:p>
        </p:txBody>
      </p:sp>
      <p:sp>
        <p:nvSpPr>
          <p:cNvPr id="21" name="流程图: 数据 20">
            <a:extLst>
              <a:ext uri="{FF2B5EF4-FFF2-40B4-BE49-F238E27FC236}">
                <a16:creationId xmlns:a16="http://schemas.microsoft.com/office/drawing/2014/main" id="{9F5E047F-A92B-2EE1-A5A9-5A6DAB845AFF}"/>
              </a:ext>
            </a:extLst>
          </p:cNvPr>
          <p:cNvSpPr/>
          <p:nvPr/>
        </p:nvSpPr>
        <p:spPr>
          <a:xfrm>
            <a:off x="6735738" y="3793028"/>
            <a:ext cx="2644823" cy="734514"/>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交错隐式迭代</a:t>
            </a:r>
          </a:p>
        </p:txBody>
      </p:sp>
      <p:sp>
        <p:nvSpPr>
          <p:cNvPr id="22" name="矩形 21">
            <a:extLst>
              <a:ext uri="{FF2B5EF4-FFF2-40B4-BE49-F238E27FC236}">
                <a16:creationId xmlns:a16="http://schemas.microsoft.com/office/drawing/2014/main" id="{C939BF16-BDEC-7134-D72C-4974CFBD9762}"/>
              </a:ext>
            </a:extLst>
          </p:cNvPr>
          <p:cNvSpPr/>
          <p:nvPr/>
        </p:nvSpPr>
        <p:spPr>
          <a:xfrm>
            <a:off x="4707269" y="5045212"/>
            <a:ext cx="2219610" cy="6687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获取不同节点不同格式温度计算结果</a:t>
            </a:r>
          </a:p>
        </p:txBody>
      </p:sp>
      <p:sp>
        <p:nvSpPr>
          <p:cNvPr id="23" name="矩形: 圆角 22">
            <a:extLst>
              <a:ext uri="{FF2B5EF4-FFF2-40B4-BE49-F238E27FC236}">
                <a16:creationId xmlns:a16="http://schemas.microsoft.com/office/drawing/2014/main" id="{3CD63A9E-1147-DBAD-99EA-88678B420AAB}"/>
              </a:ext>
            </a:extLst>
          </p:cNvPr>
          <p:cNvSpPr/>
          <p:nvPr/>
        </p:nvSpPr>
        <p:spPr>
          <a:xfrm>
            <a:off x="4419600" y="5989093"/>
            <a:ext cx="2794948" cy="734514"/>
          </a:xfrm>
          <a:prstGeom prst="roundRect">
            <a:avLst>
              <a:gd name="adj" fmla="val 3920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a:t>绘图分析结果并结束</a:t>
            </a:r>
          </a:p>
        </p:txBody>
      </p:sp>
      <p:cxnSp>
        <p:nvCxnSpPr>
          <p:cNvPr id="25" name="连接符: 肘形 24">
            <a:extLst>
              <a:ext uri="{FF2B5EF4-FFF2-40B4-BE49-F238E27FC236}">
                <a16:creationId xmlns:a16="http://schemas.microsoft.com/office/drawing/2014/main" id="{EE57AF1B-4B54-A45B-9AC9-A858DC5EB5A4}"/>
              </a:ext>
            </a:extLst>
          </p:cNvPr>
          <p:cNvCxnSpPr>
            <a:cxnSpLocks/>
            <a:stCxn id="13" idx="1"/>
            <a:endCxn id="20" idx="1"/>
          </p:cNvCxnSpPr>
          <p:nvPr/>
        </p:nvCxnSpPr>
        <p:spPr>
          <a:xfrm rot="10800000" flipV="1">
            <a:off x="3589078" y="2971800"/>
            <a:ext cx="1177119" cy="82122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连接符: 肘形 33">
            <a:extLst>
              <a:ext uri="{FF2B5EF4-FFF2-40B4-BE49-F238E27FC236}">
                <a16:creationId xmlns:a16="http://schemas.microsoft.com/office/drawing/2014/main" id="{D575DAE0-23D3-DBDF-BF14-F173DB163977}"/>
              </a:ext>
            </a:extLst>
          </p:cNvPr>
          <p:cNvCxnSpPr>
            <a:cxnSpLocks/>
            <a:stCxn id="13" idx="3"/>
            <a:endCxn id="21" idx="0"/>
          </p:cNvCxnSpPr>
          <p:nvPr/>
        </p:nvCxnSpPr>
        <p:spPr>
          <a:xfrm>
            <a:off x="6867952" y="2971800"/>
            <a:ext cx="1454680" cy="821228"/>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连接符: 肘形 39">
            <a:extLst>
              <a:ext uri="{FF2B5EF4-FFF2-40B4-BE49-F238E27FC236}">
                <a16:creationId xmlns:a16="http://schemas.microsoft.com/office/drawing/2014/main" id="{3C3E1729-DF55-609B-C461-69679E387F53}"/>
              </a:ext>
            </a:extLst>
          </p:cNvPr>
          <p:cNvCxnSpPr>
            <a:cxnSpLocks/>
            <a:stCxn id="20" idx="4"/>
            <a:endCxn id="22" idx="1"/>
          </p:cNvCxnSpPr>
          <p:nvPr/>
        </p:nvCxnSpPr>
        <p:spPr>
          <a:xfrm rot="16200000" flipH="1">
            <a:off x="3722153" y="4394466"/>
            <a:ext cx="852041" cy="111819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3" name="连接符: 肘形 42">
            <a:extLst>
              <a:ext uri="{FF2B5EF4-FFF2-40B4-BE49-F238E27FC236}">
                <a16:creationId xmlns:a16="http://schemas.microsoft.com/office/drawing/2014/main" id="{77D4749E-CEE3-824E-D2B4-080B473F8315}"/>
              </a:ext>
            </a:extLst>
          </p:cNvPr>
          <p:cNvCxnSpPr>
            <a:cxnSpLocks/>
            <a:stCxn id="21" idx="4"/>
            <a:endCxn id="22" idx="3"/>
          </p:cNvCxnSpPr>
          <p:nvPr/>
        </p:nvCxnSpPr>
        <p:spPr>
          <a:xfrm rot="5400000">
            <a:off x="7066495" y="4387927"/>
            <a:ext cx="852041" cy="113127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44ABD855-0F55-744D-DF3A-4433C52D483D}"/>
              </a:ext>
            </a:extLst>
          </p:cNvPr>
          <p:cNvCxnSpPr>
            <a:cxnSpLocks/>
            <a:stCxn id="22" idx="2"/>
            <a:endCxn id="23" idx="0"/>
          </p:cNvCxnSpPr>
          <p:nvPr/>
        </p:nvCxnSpPr>
        <p:spPr>
          <a:xfrm>
            <a:off x="5817074" y="5713953"/>
            <a:ext cx="0" cy="2751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492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4" id="{DF0025EA-50F3-4FF4-B939-68A1A229FF44}" vid="{229CD1DF-C296-47BD-9B93-13BE7563A6D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中大展示模板</Template>
  <TotalTime>1239</TotalTime>
  <Words>1717</Words>
  <Application>Microsoft Office PowerPoint</Application>
  <PresentationFormat>宽屏</PresentationFormat>
  <Paragraphs>232</Paragraphs>
  <Slides>20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Helvetica Neue</vt:lpstr>
      <vt:lpstr>等线</vt:lpstr>
      <vt:lpstr>宋体</vt:lpstr>
      <vt:lpstr>微软雅黑</vt:lpstr>
      <vt:lpstr>Arial</vt:lpstr>
      <vt:lpstr>Calibri</vt:lpstr>
      <vt:lpstr>Cambria</vt:lpstr>
      <vt:lpstr>Cambria Math</vt:lpstr>
      <vt:lpstr>Times New Roman</vt:lpstr>
      <vt:lpstr>Wingdings</vt:lpstr>
      <vt:lpstr>Office 主题​​</vt:lpstr>
      <vt:lpstr>PowerPoint 演示文稿</vt:lpstr>
      <vt:lpstr>PowerPoint 演示文稿</vt:lpstr>
      <vt:lpstr>1.1 金属铸件在型砂中的冷却</vt:lpstr>
      <vt:lpstr>1.2 实际 &gt; 物理模型</vt:lpstr>
      <vt:lpstr>2.1 铸件冷却数学描述及网格划分</vt:lpstr>
      <vt:lpstr>2.2 铸件冷却方程离散</vt:lpstr>
      <vt:lpstr>2.3 求解算法及边界条件</vt:lpstr>
      <vt:lpstr>2.4 代数方程组求解及网格独立</vt:lpstr>
      <vt:lpstr>2.5 Python实现代码逻辑</vt:lpstr>
      <vt:lpstr>2.6 具体参数选取</vt:lpstr>
      <vt:lpstr>2.6 模拟结果分析及讨论-2</vt:lpstr>
      <vt:lpstr>3.1 型砂冷却数学描述</vt:lpstr>
      <vt:lpstr>3.2 相应代码</vt:lpstr>
      <vt:lpstr>3.3 Python实现逻辑</vt:lpstr>
      <vt:lpstr>3.4 具体输入参数</vt:lpstr>
      <vt:lpstr>3.5 吸热速率的变化</vt:lpstr>
      <vt:lpstr>3.6 吸热量与吸热系数</vt:lpstr>
      <vt:lpstr>3.7 延长模拟时间观察结果</vt:lpstr>
      <vt:lpstr>3.8 探究假设是否成立</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 hun</dc:creator>
  <cp:lastModifiedBy>xiao hun</cp:lastModifiedBy>
  <cp:revision>9</cp:revision>
  <dcterms:created xsi:type="dcterms:W3CDTF">2025-04-20T16:45:27Z</dcterms:created>
  <dcterms:modified xsi:type="dcterms:W3CDTF">2025-04-25T07:33:37Z</dcterms:modified>
</cp:coreProperties>
</file>