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319" r:id="rId3"/>
    <p:sldId id="280" r:id="rId4"/>
    <p:sldId id="320" r:id="rId5"/>
    <p:sldId id="304" r:id="rId6"/>
    <p:sldId id="305" r:id="rId7"/>
    <p:sldId id="285" r:id="rId8"/>
    <p:sldId id="343" r:id="rId9"/>
    <p:sldId id="342" r:id="rId10"/>
    <p:sldId id="345" r:id="rId11"/>
    <p:sldId id="317" r:id="rId12"/>
    <p:sldId id="284" r:id="rId13"/>
    <p:sldId id="318" r:id="rId14"/>
    <p:sldId id="281" r:id="rId15"/>
    <p:sldId id="282" r:id="rId16"/>
    <p:sldId id="289" r:id="rId17"/>
    <p:sldId id="290" r:id="rId18"/>
    <p:sldId id="291" r:id="rId19"/>
    <p:sldId id="292" r:id="rId20"/>
    <p:sldId id="294" r:id="rId21"/>
    <p:sldId id="296" r:id="rId22"/>
    <p:sldId id="297" r:id="rId23"/>
    <p:sldId id="299" r:id="rId24"/>
    <p:sldId id="298" r:id="rId25"/>
    <p:sldId id="300" r:id="rId26"/>
    <p:sldId id="312" r:id="rId27"/>
    <p:sldId id="314" r:id="rId28"/>
    <p:sldId id="307" r:id="rId29"/>
    <p:sldId id="311" r:id="rId30"/>
    <p:sldId id="316" r:id="rId31"/>
    <p:sldId id="339" r:id="rId32"/>
    <p:sldId id="283" r:id="rId33"/>
    <p:sldId id="322" r:id="rId34"/>
    <p:sldId id="340" r:id="rId35"/>
    <p:sldId id="341" r:id="rId36"/>
    <p:sldId id="321" r:id="rId37"/>
    <p:sldId id="323" r:id="rId38"/>
    <p:sldId id="324" r:id="rId39"/>
    <p:sldId id="326" r:id="rId40"/>
    <p:sldId id="330" r:id="rId41"/>
    <p:sldId id="287" r:id="rId42"/>
    <p:sldId id="332" r:id="rId43"/>
    <p:sldId id="335" r:id="rId44"/>
    <p:sldId id="333" r:id="rId45"/>
    <p:sldId id="331" r:id="rId46"/>
    <p:sldId id="328" r:id="rId47"/>
    <p:sldId id="337" r:id="rId48"/>
    <p:sldId id="338" r:id="rId49"/>
    <p:sldId id="306" r:id="rId5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F22"/>
    <a:srgbClr val="373737"/>
    <a:srgbClr val="000A3E"/>
    <a:srgbClr val="CC4E17"/>
    <a:srgbClr val="E1B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>
      <p:cViewPr varScale="1">
        <p:scale>
          <a:sx n="55" d="100"/>
          <a:sy n="55" d="100"/>
        </p:scale>
        <p:origin x="725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D8846-1987-43E0-890D-64B282316EDF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8594-EC36-4C9D-BF09-D1C4839C9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5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8594-EC36-4C9D-BF09-D1C4839C98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2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8594-EC36-4C9D-BF09-D1C4839C98D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9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8594-EC36-4C9D-BF09-D1C4839C98D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8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8594-EC36-4C9D-BF09-D1C4839C98D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0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8594-EC36-4C9D-BF09-D1C4839C98D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4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37373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37373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37373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76101" y="952564"/>
            <a:ext cx="193579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373737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1043" y="0"/>
            <a:ext cx="4905374" cy="10286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92640" y="80737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73"/>
                </a:moveTo>
                <a:lnTo>
                  <a:pt x="0" y="0"/>
                </a:lnTo>
              </a:path>
            </a:pathLst>
          </a:custGeom>
          <a:ln w="9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5999" y="7951462"/>
            <a:ext cx="5375055" cy="135293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ko-KR" altLang="en-US" sz="2500" spc="-2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팀 명 </a:t>
            </a:r>
            <a:r>
              <a:rPr lang="en-US" altLang="ko-KR" sz="2500" spc="-2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: </a:t>
            </a:r>
            <a:r>
              <a:rPr lang="ko-KR" altLang="en-US" sz="2500" spc="-2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이상 거래 감지 특공대</a:t>
            </a:r>
            <a:endParaRPr sz="2500" dirty="0">
              <a:latin typeface="+mn-ea"/>
              <a:ea typeface="+mn-ea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  <a:cs typeface="Dotum"/>
              </a:rPr>
              <a:t>팀 원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  <a:cs typeface="Dotum"/>
              </a:rPr>
              <a:t>: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  <a:cs typeface="Dotum"/>
              </a:rPr>
              <a:t>기지훈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  <a:cs typeface="Dotum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  <a:cs typeface="Dotum"/>
              </a:rPr>
              <a:t>박영선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  <a:cs typeface="Dotum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  <a:cs typeface="Dotum"/>
              </a:rPr>
              <a:t> 	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  <a:cs typeface="Dotum"/>
              </a:rPr>
              <a:t>전성표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  <a:cs typeface="Dotum"/>
              </a:rPr>
              <a:t>,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  <a:cs typeface="Dotum"/>
              </a:rPr>
              <a:t>홍성일</a:t>
            </a:r>
            <a:endParaRPr sz="2500" dirty="0">
              <a:solidFill>
                <a:schemeClr val="bg1"/>
              </a:solidFill>
              <a:latin typeface="+mn-ea"/>
              <a:ea typeface="+mn-ea"/>
              <a:cs typeface="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5999" y="943006"/>
            <a:ext cx="7823199" cy="298158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marR="5080">
              <a:lnSpc>
                <a:spcPts val="10950"/>
              </a:lnSpc>
              <a:spcBef>
                <a:spcPts val="1250"/>
              </a:spcBef>
            </a:pPr>
            <a:r>
              <a:rPr lang="ko-KR" altLang="en-US" sz="10000" dirty="0">
                <a:solidFill>
                  <a:schemeClr val="bg1"/>
                </a:solidFill>
              </a:rPr>
              <a:t>이상거래 예측 및 탐색</a:t>
            </a:r>
            <a:endParaRPr sz="10000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5172" y="7959083"/>
            <a:ext cx="3628390" cy="916918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en-US" altLang="ko-KR" sz="2500" spc="-13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2023.02.23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lang="ko-KR" altLang="en-US" sz="2500" spc="-130" dirty="0" err="1">
                <a:solidFill>
                  <a:srgbClr val="FFFFFF"/>
                </a:solidFill>
                <a:latin typeface="+mn-ea"/>
                <a:ea typeface="+mn-ea"/>
                <a:cs typeface="Dotum"/>
              </a:rPr>
              <a:t>해커톤</a:t>
            </a:r>
            <a:r>
              <a:rPr lang="ko-KR" altLang="en-US" sz="2500" spc="-13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 </a:t>
            </a:r>
            <a:r>
              <a:rPr lang="ko-KR" altLang="en-US" sz="2500" spc="-28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최종발표</a:t>
            </a:r>
            <a:endParaRPr sz="2500" dirty="0">
              <a:latin typeface="+mn-ea"/>
              <a:ea typeface="+mn-ea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F369752-3B10-95AF-F519-110E16A7F2D0}"/>
              </a:ext>
            </a:extLst>
          </p:cNvPr>
          <p:cNvSpPr txBox="1">
            <a:spLocks/>
          </p:cNvSpPr>
          <p:nvPr/>
        </p:nvSpPr>
        <p:spPr>
          <a:xfrm>
            <a:off x="914400" y="1714500"/>
            <a:ext cx="12344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8000" spc="-509" dirty="0">
                <a:solidFill>
                  <a:srgbClr val="FFFFFF"/>
                </a:solidFill>
              </a:rPr>
              <a:t>시나리오 </a:t>
            </a:r>
          </a:p>
        </p:txBody>
      </p:sp>
      <p:sp>
        <p:nvSpPr>
          <p:cNvPr id="4" name="object 82">
            <a:extLst>
              <a:ext uri="{FF2B5EF4-FFF2-40B4-BE49-F238E27FC236}">
                <a16:creationId xmlns:a16="http://schemas.microsoft.com/office/drawing/2014/main" id="{FA4594B9-BD4F-EF54-6157-6B8B2F6E495D}"/>
              </a:ext>
            </a:extLst>
          </p:cNvPr>
          <p:cNvSpPr/>
          <p:nvPr/>
        </p:nvSpPr>
        <p:spPr>
          <a:xfrm>
            <a:off x="1066800" y="1599133"/>
            <a:ext cx="463817" cy="78971"/>
          </a:xfrm>
          <a:custGeom>
            <a:avLst/>
            <a:gdLst/>
            <a:ahLst/>
            <a:cxnLst/>
            <a:rect l="l" t="t" r="r" b="b"/>
            <a:pathLst>
              <a:path w="264795" h="45084">
                <a:moveTo>
                  <a:pt x="264318" y="44648"/>
                </a:moveTo>
                <a:lnTo>
                  <a:pt x="0" y="44648"/>
                </a:lnTo>
                <a:lnTo>
                  <a:pt x="0" y="0"/>
                </a:lnTo>
                <a:lnTo>
                  <a:pt x="264318" y="0"/>
                </a:lnTo>
                <a:lnTo>
                  <a:pt x="264318" y="44648"/>
                </a:lnTo>
                <a:close/>
              </a:path>
            </a:pathLst>
          </a:custGeom>
          <a:solidFill>
            <a:srgbClr val="FD6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206F3A63-FA3D-123D-603F-A0FB322B86A9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C4899-6E0F-F30C-7D93-4F93DB59C7E8}"/>
              </a:ext>
            </a:extLst>
          </p:cNvPr>
          <p:cNvSpPr txBox="1"/>
          <p:nvPr/>
        </p:nvSpPr>
        <p:spPr>
          <a:xfrm>
            <a:off x="907925" y="3458423"/>
            <a:ext cx="1647215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기대 효과</a:t>
            </a:r>
            <a:endParaRPr lang="en-US" altLang="ko-KR" sz="3500" dirty="0">
              <a:solidFill>
                <a:schemeClr val="bg1"/>
              </a:solidFill>
            </a:endParaRPr>
          </a:p>
          <a:p>
            <a:endParaRPr lang="en-US" altLang="ko-KR" sz="35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500" dirty="0">
                <a:solidFill>
                  <a:schemeClr val="bg1"/>
                </a:solidFill>
              </a:rPr>
              <a:t>실시간 탐지를 통한 </a:t>
            </a:r>
            <a:r>
              <a:rPr lang="ko-KR" altLang="en-US" sz="36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선제적 대응 및 안전한 거래 서비스 제공</a:t>
            </a:r>
            <a:endParaRPr lang="en-US" altLang="ko-KR" sz="3600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endParaRPr lang="en-US" altLang="ko-KR" sz="3600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r>
              <a:rPr lang="en-US" altLang="ko-KR" sz="3600" dirty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3600" dirty="0">
                <a:solidFill>
                  <a:schemeClr val="bg1"/>
                </a:solidFill>
                <a:latin typeface="+mj-ea"/>
                <a:ea typeface="+mj-ea"/>
              </a:rPr>
              <a:t>전자상거래 업체의 고객 보호를 통한 업체의 브랜드 이미지 보호 및 향상</a:t>
            </a:r>
            <a:br>
              <a:rPr lang="ko-KR" altLang="en-US" sz="36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35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11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74A8775-5FBD-0846-2537-0E31DDD9B8C6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5B2F5E7A-D827-197D-3EE5-4251EF832A67}"/>
              </a:ext>
            </a:extLst>
          </p:cNvPr>
          <p:cNvGrpSpPr/>
          <p:nvPr/>
        </p:nvGrpSpPr>
        <p:grpSpPr>
          <a:xfrm>
            <a:off x="901451" y="1599133"/>
            <a:ext cx="5463540" cy="2601884"/>
            <a:chOff x="901451" y="1599133"/>
            <a:chExt cx="5463540" cy="2601884"/>
          </a:xfrm>
        </p:grpSpPr>
        <p:sp>
          <p:nvSpPr>
            <p:cNvPr id="255" name="object 2">
              <a:extLst>
                <a:ext uri="{FF2B5EF4-FFF2-40B4-BE49-F238E27FC236}">
                  <a16:creationId xmlns:a16="http://schemas.microsoft.com/office/drawing/2014/main" id="{E9B0F432-6939-13BF-011B-9363F978FC23}"/>
                </a:ext>
              </a:extLst>
            </p:cNvPr>
            <p:cNvSpPr txBox="1"/>
            <p:nvPr/>
          </p:nvSpPr>
          <p:spPr>
            <a:xfrm>
              <a:off x="901451" y="1713156"/>
              <a:ext cx="5463540" cy="248786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Time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Table</a:t>
              </a:r>
            </a:p>
          </p:txBody>
        </p:sp>
        <p:sp>
          <p:nvSpPr>
            <p:cNvPr id="256" name="object 82">
              <a:extLst>
                <a:ext uri="{FF2B5EF4-FFF2-40B4-BE49-F238E27FC236}">
                  <a16:creationId xmlns:a16="http://schemas.microsoft.com/office/drawing/2014/main" id="{1FD0A07D-2DD1-20B9-EDE6-CFF5CB88056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6">
            <a:extLst>
              <a:ext uri="{FF2B5EF4-FFF2-40B4-BE49-F238E27FC236}">
                <a16:creationId xmlns:a16="http://schemas.microsoft.com/office/drawing/2014/main" id="{EED24F8C-4E91-9670-3944-45D84A9C4E48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02</a:t>
            </a:r>
            <a:endParaRPr lang="en-US" sz="5000" b="1" spc="40" dirty="0">
              <a:solidFill>
                <a:srgbClr val="FD6F22"/>
              </a:solidFill>
              <a:latin typeface="Malgun Gothic"/>
              <a:cs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997B88-88F9-AED2-5F6B-7F546F33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20" y="1443278"/>
            <a:ext cx="14118215" cy="743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36728AD-9AA9-19F8-DD41-513D6AC69785}"/>
              </a:ext>
            </a:extLst>
          </p:cNvPr>
          <p:cNvSpPr/>
          <p:nvPr/>
        </p:nvSpPr>
        <p:spPr>
          <a:xfrm>
            <a:off x="0" y="-181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1" y="1599133"/>
            <a:ext cx="5463540" cy="2601884"/>
            <a:chOff x="901451" y="1599133"/>
            <a:chExt cx="5463540" cy="2601884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1" y="1713156"/>
              <a:ext cx="5463540" cy="248786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데이터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소개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ED7D6AF-DE49-995B-1F72-52C82038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580" y="3629"/>
            <a:ext cx="8578420" cy="10248899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7D1B1870-CFCA-1ADC-C91B-814E56600E42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1F70D3-1156-48C2-BD53-5EBDA36A7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8"/>
          <a:stretch/>
        </p:blipFill>
        <p:spPr>
          <a:xfrm>
            <a:off x="3877924" y="1052145"/>
            <a:ext cx="5831656" cy="85871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D6A91D-9687-07C3-AB9A-F1E6BA52CB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35"/>
          <a:stretch/>
        </p:blipFill>
        <p:spPr>
          <a:xfrm>
            <a:off x="3877924" y="1052144"/>
            <a:ext cx="6028732" cy="85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4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36728AD-9AA9-19F8-DD41-513D6AC69785}"/>
              </a:ext>
            </a:extLst>
          </p:cNvPr>
          <p:cNvSpPr/>
          <p:nvPr/>
        </p:nvSpPr>
        <p:spPr>
          <a:xfrm>
            <a:off x="0" y="-181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1" y="1599133"/>
            <a:ext cx="5463540" cy="2601884"/>
            <a:chOff x="901451" y="1599133"/>
            <a:chExt cx="5463540" cy="2601884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1" y="1713156"/>
              <a:ext cx="5463540" cy="248786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데이터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소개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7D1B1870-CFCA-1ADC-C91B-814E56600E42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3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303B5A7-86F8-081B-A4CE-C0A708FA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58442"/>
              </p:ext>
            </p:extLst>
          </p:nvPr>
        </p:nvGraphicFramePr>
        <p:xfrm>
          <a:off x="4114800" y="2400300"/>
          <a:ext cx="12573000" cy="6422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518553637"/>
                    </a:ext>
                  </a:extLst>
                </a:gridCol>
                <a:gridCol w="3995930">
                  <a:extLst>
                    <a:ext uri="{9D8B030D-6E8A-4147-A177-3AD203B41FA5}">
                      <a16:colId xmlns:a16="http://schemas.microsoft.com/office/drawing/2014/main" val="3303273548"/>
                    </a:ext>
                  </a:extLst>
                </a:gridCol>
                <a:gridCol w="4386070">
                  <a:extLst>
                    <a:ext uri="{9D8B030D-6E8A-4147-A177-3AD203B41FA5}">
                      <a16:colId xmlns:a16="http://schemas.microsoft.com/office/drawing/2014/main" val="2786196676"/>
                    </a:ext>
                  </a:extLst>
                </a:gridCol>
              </a:tblGrid>
              <a:tr h="1641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카드 소지자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위치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거래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988173"/>
                  </a:ext>
                </a:extLst>
              </a:tr>
              <a:tr h="1136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First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카드 소지자 이름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Last –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카드 소지자 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Street -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주소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City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도시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Trans_date_trans_time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거래 날짜 및 시간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Trans_num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거래번호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02259"/>
                  </a:ext>
                </a:extLst>
              </a:tr>
              <a:tr h="1136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Gender -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성별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Job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직업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State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Zip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Amt -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거래량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Category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업종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55154"/>
                  </a:ext>
                </a:extLst>
              </a:tr>
              <a:tr h="1136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Dob -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생년월일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Cc_num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카드번호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Lat -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위도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Long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경도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Merchant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상점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74786"/>
                  </a:ext>
                </a:extLst>
              </a:tr>
              <a:tr h="113637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Merch_lat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 – 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상점 위도</a:t>
                      </a:r>
                      <a:endParaRPr lang="en-US" altLang="ko-KR" sz="28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Merch_long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 –</a:t>
                      </a:r>
                      <a:r>
                        <a:rPr lang="ko-KR" altLang="en-US" sz="2800" dirty="0">
                          <a:latin typeface="+mn-ea"/>
                          <a:ea typeface="+mn-ea"/>
                        </a:rPr>
                        <a:t>상점 경도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71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ECBFFAC-D08B-61F4-E2D0-2A64D94226B3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5252950" cy="1357953"/>
            <a:chOff x="901451" y="1599133"/>
            <a:chExt cx="6352076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1" y="1713156"/>
              <a:ext cx="6352076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10</a:t>
              </a: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개 수치형 변수의 분포 시각화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397F6F6-B435-0540-60AC-1A1A30BD4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62300"/>
            <a:ext cx="17830800" cy="6946409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BC3A05EF-FF71-8C26-849E-F196568802CE}"/>
              </a:ext>
            </a:extLst>
          </p:cNvPr>
          <p:cNvSpPr txBox="1"/>
          <p:nvPr/>
        </p:nvSpPr>
        <p:spPr>
          <a:xfrm>
            <a:off x="2473543" y="1116809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459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E9737F-F9C7-0AB9-82D8-18F7DFD453D5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7068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‘</a:t>
            </a:r>
            <a:r>
              <a:rPr lang="en-US" altLang="ko-KR" sz="3500" dirty="0" err="1">
                <a:solidFill>
                  <a:schemeClr val="bg1"/>
                </a:solidFill>
              </a:rPr>
              <a:t>cc_num</a:t>
            </a:r>
            <a:r>
              <a:rPr lang="en-US" altLang="ko-KR" sz="3500" dirty="0">
                <a:solidFill>
                  <a:schemeClr val="bg1"/>
                </a:solidFill>
              </a:rPr>
              <a:t>’</a:t>
            </a:r>
            <a:r>
              <a:rPr lang="ko-KR" altLang="en-US" sz="3500" dirty="0">
                <a:solidFill>
                  <a:schemeClr val="bg1"/>
                </a:solidFill>
              </a:rPr>
              <a:t> 을 고유식별자로 사용할 수 있어서 이름 관련 </a:t>
            </a:r>
            <a:r>
              <a:rPr lang="en-US" altLang="ko-KR" sz="3500" dirty="0">
                <a:solidFill>
                  <a:schemeClr val="bg1"/>
                </a:solidFill>
              </a:rPr>
              <a:t>‘first’, ‘last’ </a:t>
            </a:r>
            <a:r>
              <a:rPr lang="ko-KR" altLang="en-US" sz="3500" dirty="0">
                <a:solidFill>
                  <a:schemeClr val="bg1"/>
                </a:solidFill>
              </a:rPr>
              <a:t>변수 삭제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D62F49D-27C3-6D01-1526-38203683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4711890"/>
            <a:ext cx="4267200" cy="43940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196813E-4797-19D3-FA44-1677706289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" t="2862"/>
          <a:stretch/>
        </p:blipFill>
        <p:spPr>
          <a:xfrm>
            <a:off x="1390200" y="4800599"/>
            <a:ext cx="4038600" cy="42291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ACF7A79-6BDB-7B0A-2F18-1081FF1D96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87" b="-325"/>
          <a:stretch/>
        </p:blipFill>
        <p:spPr>
          <a:xfrm>
            <a:off x="5657400" y="4817917"/>
            <a:ext cx="3914773" cy="4211783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FE2FCB-B83F-19CB-07A8-1AC4D127BA58}"/>
              </a:ext>
            </a:extLst>
          </p:cNvPr>
          <p:cNvSpPr/>
          <p:nvPr/>
        </p:nvSpPr>
        <p:spPr>
          <a:xfrm>
            <a:off x="1085400" y="4457700"/>
            <a:ext cx="8915400" cy="4876800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3D563A-4FBF-AED5-D0FE-29F12FC40037}"/>
              </a:ext>
            </a:extLst>
          </p:cNvPr>
          <p:cNvCxnSpPr/>
          <p:nvPr/>
        </p:nvCxnSpPr>
        <p:spPr>
          <a:xfrm>
            <a:off x="10210800" y="6743700"/>
            <a:ext cx="972000" cy="0"/>
          </a:xfrm>
          <a:prstGeom prst="straightConnector1">
            <a:avLst/>
          </a:prstGeom>
          <a:ln w="63500">
            <a:solidFill>
              <a:srgbClr val="37373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D835E4-BFBF-3E12-32F5-3139919284B8}"/>
              </a:ext>
            </a:extLst>
          </p:cNvPr>
          <p:cNvSpPr/>
          <p:nvPr/>
        </p:nvSpPr>
        <p:spPr>
          <a:xfrm>
            <a:off x="11392800" y="4457700"/>
            <a:ext cx="5753099" cy="4876800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2B8DFD50-5A52-2BA9-A112-1260702B574B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7F2736-87AA-8BEF-61AA-7C1900F3E4EF}"/>
              </a:ext>
            </a:extLst>
          </p:cNvPr>
          <p:cNvCxnSpPr/>
          <p:nvPr/>
        </p:nvCxnSpPr>
        <p:spPr>
          <a:xfrm>
            <a:off x="10287000" y="6743700"/>
            <a:ext cx="838200" cy="0"/>
          </a:xfrm>
          <a:prstGeom prst="straightConnector1">
            <a:avLst/>
          </a:prstGeom>
          <a:ln w="349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7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48DDAA5-EBDE-2420-86DF-C6E2062D786D}"/>
              </a:ext>
            </a:extLst>
          </p:cNvPr>
          <p:cNvSpPr/>
          <p:nvPr/>
        </p:nvSpPr>
        <p:spPr>
          <a:xfrm>
            <a:off x="0" y="0"/>
            <a:ext cx="1826427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18664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  <a:latin typeface="+mn-ea"/>
                <a:ea typeface="+mn-ea"/>
              </a:rPr>
              <a:t>특별한 값을 나타내지 않는 </a:t>
            </a:r>
            <a: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  <a:t>‘</a:t>
            </a:r>
            <a:r>
              <a:rPr lang="en-US" altLang="ko-KR" sz="3500" dirty="0" err="1">
                <a:solidFill>
                  <a:schemeClr val="bg1"/>
                </a:solidFill>
                <a:latin typeface="+mn-ea"/>
                <a:ea typeface="+mn-ea"/>
              </a:rPr>
              <a:t>trans_num</a:t>
            </a:r>
            <a:r>
              <a:rPr lang="en-US" altLang="ko-KR" sz="3500" dirty="0">
                <a:solidFill>
                  <a:schemeClr val="bg1"/>
                </a:solidFill>
                <a:latin typeface="+mn-ea"/>
                <a:ea typeface="+mn-ea"/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  <a:latin typeface="+mn-ea"/>
                <a:ea typeface="+mn-ea"/>
              </a:rPr>
              <a:t>변수 삭제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6E0C01-1F67-0ABD-0423-B34329CD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90" y="4610099"/>
            <a:ext cx="6264310" cy="48006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9A2B2B-4114-BCBE-DE20-0BC2ACECBAE9}"/>
              </a:ext>
            </a:extLst>
          </p:cNvPr>
          <p:cNvSpPr/>
          <p:nvPr/>
        </p:nvSpPr>
        <p:spPr>
          <a:xfrm>
            <a:off x="11887200" y="5448300"/>
            <a:ext cx="2743200" cy="3124200"/>
          </a:xfrm>
          <a:prstGeom prst="rect">
            <a:avLst/>
          </a:prstGeom>
          <a:noFill/>
          <a:ln w="76200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7320DE-E388-7089-8AE0-5BE0C3793BC5}"/>
              </a:ext>
            </a:extLst>
          </p:cNvPr>
          <p:cNvCxnSpPr/>
          <p:nvPr/>
        </p:nvCxnSpPr>
        <p:spPr>
          <a:xfrm>
            <a:off x="13413600" y="6057900"/>
            <a:ext cx="0" cy="198000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E45011-DDF6-07D7-2FA7-579A9B9609C4}"/>
              </a:ext>
            </a:extLst>
          </p:cNvPr>
          <p:cNvCxnSpPr/>
          <p:nvPr/>
        </p:nvCxnSpPr>
        <p:spPr>
          <a:xfrm>
            <a:off x="14251800" y="6057900"/>
            <a:ext cx="0" cy="198000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4625AB-ACA2-F353-C382-33893FBF2149}"/>
              </a:ext>
            </a:extLst>
          </p:cNvPr>
          <p:cNvCxnSpPr/>
          <p:nvPr/>
        </p:nvCxnSpPr>
        <p:spPr>
          <a:xfrm>
            <a:off x="15090000" y="6057900"/>
            <a:ext cx="0" cy="198000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7B94DA-AC63-299D-15EF-5BAF15E5609B}"/>
              </a:ext>
            </a:extLst>
          </p:cNvPr>
          <p:cNvCxnSpPr>
            <a:cxnSpLocks/>
          </p:cNvCxnSpPr>
          <p:nvPr/>
        </p:nvCxnSpPr>
        <p:spPr>
          <a:xfrm rot="5400000">
            <a:off x="14250600" y="3468300"/>
            <a:ext cx="0" cy="396000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C9DBBA33-9A7A-9ACF-402A-6E896ED81544}"/>
              </a:ext>
            </a:extLst>
          </p:cNvPr>
          <p:cNvSpPr/>
          <p:nvPr/>
        </p:nvSpPr>
        <p:spPr>
          <a:xfrm rot="16200000">
            <a:off x="13947000" y="4828029"/>
            <a:ext cx="696471" cy="544071"/>
          </a:xfrm>
          <a:prstGeom prst="flowChartDelay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C7E26D-5408-DC76-CC3B-A9B47D48E2C1}"/>
              </a:ext>
            </a:extLst>
          </p:cNvPr>
          <p:cNvSpPr/>
          <p:nvPr/>
        </p:nvSpPr>
        <p:spPr>
          <a:xfrm>
            <a:off x="2209800" y="4381501"/>
            <a:ext cx="7525201" cy="5257799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232F5D-5DA7-C5C0-61F9-20C310EB7DB2}"/>
              </a:ext>
            </a:extLst>
          </p:cNvPr>
          <p:cNvCxnSpPr/>
          <p:nvPr/>
        </p:nvCxnSpPr>
        <p:spPr>
          <a:xfrm>
            <a:off x="10347000" y="6743700"/>
            <a:ext cx="972000" cy="0"/>
          </a:xfrm>
          <a:prstGeom prst="straightConnector1">
            <a:avLst/>
          </a:prstGeom>
          <a:ln w="63500">
            <a:solidFill>
              <a:srgbClr val="37373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6">
            <a:extLst>
              <a:ext uri="{FF2B5EF4-FFF2-40B4-BE49-F238E27FC236}">
                <a16:creationId xmlns:a16="http://schemas.microsoft.com/office/drawing/2014/main" id="{63E08414-E148-C2BE-099D-30509FAEF147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EDC36D-FD65-EABC-DCEE-6F9D69A60127}"/>
              </a:ext>
            </a:extLst>
          </p:cNvPr>
          <p:cNvCxnSpPr/>
          <p:nvPr/>
        </p:nvCxnSpPr>
        <p:spPr>
          <a:xfrm>
            <a:off x="10668000" y="6743700"/>
            <a:ext cx="838200" cy="0"/>
          </a:xfrm>
          <a:prstGeom prst="straightConnector1">
            <a:avLst/>
          </a:prstGeom>
          <a:ln w="349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36937A-72B2-927E-1785-54A2BF02EF91}"/>
              </a:ext>
            </a:extLst>
          </p:cNvPr>
          <p:cNvSpPr/>
          <p:nvPr/>
        </p:nvSpPr>
        <p:spPr>
          <a:xfrm>
            <a:off x="12877800" y="5448300"/>
            <a:ext cx="2743200" cy="3657599"/>
          </a:xfrm>
          <a:prstGeom prst="rect">
            <a:avLst/>
          </a:prstGeom>
          <a:noFill/>
          <a:ln w="698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5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942F1B-309D-EA29-7A08-DE2B6FC49E79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64721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카드 소지자와 상점의 위도와 경도 변수를 이용하여 변수 </a:t>
            </a:r>
            <a:r>
              <a:rPr lang="en-US" altLang="ko-KR" sz="3500" dirty="0">
                <a:solidFill>
                  <a:schemeClr val="bg1"/>
                </a:solidFill>
              </a:rPr>
              <a:t>‘distance’ </a:t>
            </a:r>
            <a:r>
              <a:rPr lang="ko-KR" altLang="en-US" sz="3500" dirty="0">
                <a:solidFill>
                  <a:schemeClr val="bg1"/>
                </a:solidFill>
              </a:rPr>
              <a:t>생성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distance</a:t>
            </a:r>
            <a:r>
              <a:rPr lang="ko-KR" altLang="en-US" sz="3500" dirty="0">
                <a:solidFill>
                  <a:schemeClr val="bg1"/>
                </a:solidFill>
              </a:rPr>
              <a:t>를 </a:t>
            </a:r>
            <a:r>
              <a:rPr lang="en-US" altLang="ko-KR" sz="3500" dirty="0">
                <a:solidFill>
                  <a:schemeClr val="bg1"/>
                </a:solidFill>
              </a:rPr>
              <a:t>mile</a:t>
            </a:r>
            <a:r>
              <a:rPr lang="ko-KR" altLang="en-US" sz="3500" dirty="0">
                <a:solidFill>
                  <a:schemeClr val="bg1"/>
                </a:solidFill>
              </a:rPr>
              <a:t>로 변경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‘</a:t>
            </a:r>
            <a:r>
              <a:rPr lang="en-US" altLang="ko-KR" sz="3500" dirty="0" err="1">
                <a:solidFill>
                  <a:schemeClr val="bg1"/>
                </a:solidFill>
              </a:rPr>
              <a:t>lat</a:t>
            </a:r>
            <a:r>
              <a:rPr lang="en-US" altLang="ko-KR" sz="3500" dirty="0">
                <a:solidFill>
                  <a:schemeClr val="bg1"/>
                </a:solidFill>
              </a:rPr>
              <a:t>’, ‘long’, ‘</a:t>
            </a:r>
            <a:r>
              <a:rPr lang="en-US" altLang="ko-KR" sz="3500" dirty="0" err="1">
                <a:solidFill>
                  <a:schemeClr val="bg1"/>
                </a:solidFill>
              </a:rPr>
              <a:t>merch_lat</a:t>
            </a:r>
            <a:r>
              <a:rPr lang="en-US" altLang="ko-KR" sz="3500" dirty="0">
                <a:solidFill>
                  <a:schemeClr val="bg1"/>
                </a:solidFill>
              </a:rPr>
              <a:t>’, ‘</a:t>
            </a:r>
            <a:r>
              <a:rPr lang="en-US" altLang="ko-KR" sz="3500" dirty="0" err="1">
                <a:solidFill>
                  <a:schemeClr val="bg1"/>
                </a:solidFill>
              </a:rPr>
              <a:t>merch_long</a:t>
            </a:r>
            <a:r>
              <a:rPr lang="en-US" altLang="ko-KR" sz="3500" dirty="0">
                <a:solidFill>
                  <a:schemeClr val="bg1"/>
                </a:solidFill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</a:rPr>
              <a:t>변수 삭제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E68159-33A7-B7AC-6719-3B4F0F57F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7"/>
          <a:stretch/>
        </p:blipFill>
        <p:spPr>
          <a:xfrm>
            <a:off x="901450" y="5339766"/>
            <a:ext cx="6947150" cy="4643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BDDBB1-A12D-0A12-ABBB-1EEEA1EC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6" y="5339765"/>
            <a:ext cx="6947150" cy="4643389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892AD1CE-85F3-6371-0D18-BF5F81375E56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257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5A2566-1644-7AE2-0C95-5A2F4D6986E0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6472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‘</a:t>
            </a:r>
            <a:r>
              <a:rPr lang="en-US" altLang="ko-KR" sz="3500" dirty="0" err="1">
                <a:solidFill>
                  <a:schemeClr val="bg1"/>
                </a:solidFill>
              </a:rPr>
              <a:t>trans_date_trans_time</a:t>
            </a:r>
            <a:r>
              <a:rPr lang="en-US" altLang="ko-KR" sz="3500" dirty="0">
                <a:solidFill>
                  <a:schemeClr val="bg1"/>
                </a:solidFill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</a:rPr>
              <a:t>와 </a:t>
            </a:r>
            <a:r>
              <a:rPr lang="en-US" altLang="ko-KR" sz="3500" dirty="0">
                <a:solidFill>
                  <a:schemeClr val="bg1"/>
                </a:solidFill>
              </a:rPr>
              <a:t>‘dob’ </a:t>
            </a:r>
            <a:r>
              <a:rPr lang="ko-KR" altLang="en-US" sz="3500" dirty="0">
                <a:solidFill>
                  <a:schemeClr val="bg1"/>
                </a:solidFill>
              </a:rPr>
              <a:t>변수를 이용하여 변수 </a:t>
            </a:r>
            <a:r>
              <a:rPr lang="en-US" altLang="ko-KR" sz="3500" dirty="0">
                <a:solidFill>
                  <a:schemeClr val="bg1"/>
                </a:solidFill>
              </a:rPr>
              <a:t>‘age’ </a:t>
            </a:r>
            <a:r>
              <a:rPr lang="ko-KR" altLang="en-US" sz="3500" dirty="0">
                <a:solidFill>
                  <a:schemeClr val="bg1"/>
                </a:solidFill>
              </a:rPr>
              <a:t>생성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‘dob’ </a:t>
            </a:r>
            <a:r>
              <a:rPr lang="ko-KR" altLang="en-US" sz="3500" dirty="0">
                <a:solidFill>
                  <a:schemeClr val="bg1"/>
                </a:solidFill>
              </a:rPr>
              <a:t>변수 삭제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1DBD12-5517-3927-73F3-BC721208D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748202"/>
            <a:ext cx="6248400" cy="51196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5946BB-D997-BB08-C2FA-05E025C41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748202"/>
            <a:ext cx="6248400" cy="5119698"/>
          </a:xfrm>
          <a:prstGeom prst="rect">
            <a:avLst/>
          </a:prstGeom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AD74C2EE-AD4E-E8A4-4016-E9275A5DE9A8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487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4F3BAF-589D-C45A-623D-6F392CAC3A9A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6472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‘</a:t>
            </a:r>
            <a:r>
              <a:rPr lang="en-US" altLang="ko-KR" sz="3500" dirty="0" err="1">
                <a:solidFill>
                  <a:schemeClr val="bg1"/>
                </a:solidFill>
              </a:rPr>
              <a:t>unix_time</a:t>
            </a:r>
            <a:r>
              <a:rPr lang="en-US" altLang="ko-KR" sz="3500" dirty="0">
                <a:solidFill>
                  <a:schemeClr val="bg1"/>
                </a:solidFill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</a:rPr>
              <a:t>변수를 이용하여 다음 거래까지 걸린 시간의 차이를 </a:t>
            </a:r>
            <a:r>
              <a:rPr lang="ko-KR" altLang="en-US" sz="3500" u="sng" dirty="0">
                <a:solidFill>
                  <a:schemeClr val="bg1"/>
                </a:solidFill>
              </a:rPr>
              <a:t>초 단위로 </a:t>
            </a:r>
            <a:r>
              <a:rPr lang="ko-KR" altLang="en-US" sz="3500" dirty="0">
                <a:solidFill>
                  <a:schemeClr val="bg1"/>
                </a:solidFill>
              </a:rPr>
              <a:t>나타내는 변수 </a:t>
            </a:r>
            <a:r>
              <a:rPr lang="en-US" altLang="ko-KR" sz="3500" dirty="0">
                <a:solidFill>
                  <a:schemeClr val="bg1"/>
                </a:solidFill>
              </a:rPr>
              <a:t>‘recency’ </a:t>
            </a:r>
            <a:r>
              <a:rPr lang="ko-KR" altLang="en-US" sz="3500" dirty="0">
                <a:solidFill>
                  <a:schemeClr val="bg1"/>
                </a:solidFill>
              </a:rPr>
              <a:t>생성 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‘</a:t>
            </a:r>
            <a:r>
              <a:rPr lang="en-US" altLang="ko-KR" sz="3500" dirty="0" err="1">
                <a:solidFill>
                  <a:schemeClr val="bg1"/>
                </a:solidFill>
              </a:rPr>
              <a:t>unix_time</a:t>
            </a:r>
            <a:r>
              <a:rPr lang="en-US" altLang="ko-KR" sz="3500" dirty="0">
                <a:solidFill>
                  <a:schemeClr val="bg1"/>
                </a:solidFill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</a:rPr>
              <a:t>변수 삭제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* ‘</a:t>
            </a:r>
            <a:r>
              <a:rPr lang="en-US" altLang="ko-KR" sz="3500" dirty="0" err="1">
                <a:solidFill>
                  <a:schemeClr val="bg1"/>
                </a:solidFill>
              </a:rPr>
              <a:t>unix_time</a:t>
            </a:r>
            <a:r>
              <a:rPr lang="en-US" altLang="ko-KR" sz="3500" dirty="0">
                <a:solidFill>
                  <a:schemeClr val="bg1"/>
                </a:solidFill>
              </a:rPr>
              <a:t>’</a:t>
            </a:r>
            <a:r>
              <a:rPr lang="ko-KR" altLang="en-US" sz="3500" dirty="0">
                <a:solidFill>
                  <a:schemeClr val="bg1"/>
                </a:solidFill>
              </a:rPr>
              <a:t>은 </a:t>
            </a:r>
            <a:r>
              <a:rPr lang="en-US" altLang="ko-KR" sz="3500" dirty="0">
                <a:solidFill>
                  <a:schemeClr val="bg1"/>
                </a:solidFill>
              </a:rPr>
              <a:t>1970</a:t>
            </a:r>
            <a:r>
              <a:rPr lang="ko-KR" altLang="en-US" sz="3500" dirty="0">
                <a:solidFill>
                  <a:schemeClr val="bg1"/>
                </a:solidFill>
              </a:rPr>
              <a:t>년 </a:t>
            </a:r>
            <a:r>
              <a:rPr lang="en-US" altLang="ko-KR" sz="3500" dirty="0">
                <a:solidFill>
                  <a:schemeClr val="bg1"/>
                </a:solidFill>
              </a:rPr>
              <a:t>1</a:t>
            </a:r>
            <a:r>
              <a:rPr lang="ko-KR" altLang="en-US" sz="3500" dirty="0">
                <a:solidFill>
                  <a:schemeClr val="bg1"/>
                </a:solidFill>
              </a:rPr>
              <a:t>월 </a:t>
            </a:r>
            <a:r>
              <a:rPr lang="en-US" altLang="ko-KR" sz="3500" dirty="0">
                <a:solidFill>
                  <a:schemeClr val="bg1"/>
                </a:solidFill>
              </a:rPr>
              <a:t>1</a:t>
            </a:r>
            <a:r>
              <a:rPr lang="ko-KR" altLang="en-US" sz="3500" dirty="0">
                <a:solidFill>
                  <a:schemeClr val="bg1"/>
                </a:solidFill>
              </a:rPr>
              <a:t>일 </a:t>
            </a:r>
            <a:r>
              <a:rPr lang="en-US" altLang="ko-KR" sz="3500" dirty="0">
                <a:solidFill>
                  <a:schemeClr val="bg1"/>
                </a:solidFill>
              </a:rPr>
              <a:t>00:00:00 UTC</a:t>
            </a:r>
            <a:r>
              <a:rPr lang="ko-KR" altLang="en-US" sz="3500" dirty="0">
                <a:solidFill>
                  <a:schemeClr val="bg1"/>
                </a:solidFill>
              </a:rPr>
              <a:t>로부터 현재까지의 누적된 초 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C488EA-E31F-D8ED-EBB6-68543084D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2"/>
          <a:stretch/>
        </p:blipFill>
        <p:spPr>
          <a:xfrm>
            <a:off x="914400" y="5753100"/>
            <a:ext cx="5105400" cy="419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55BEA5-43E1-49B0-42DA-83A5390C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758896"/>
            <a:ext cx="5038725" cy="4185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9374E5-A18F-71CA-063E-4C2DF56DF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2925" y="5753100"/>
            <a:ext cx="5629275" cy="4185204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9BB6FD87-F876-5CCC-536A-E451B31BCBD6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871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451" y="1713156"/>
            <a:ext cx="54635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8000" spc="-509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목차</a:t>
            </a:r>
            <a:endParaRPr lang="en-US" altLang="ko-KR" sz="8000" spc="-509" dirty="0">
              <a:solidFill>
                <a:srgbClr val="FFFFFF"/>
              </a:solidFill>
              <a:latin typeface="+mj-ea"/>
              <a:ea typeface="+mj-ea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825" y="3594165"/>
            <a:ext cx="487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solidFill>
                  <a:srgbClr val="CC4E17"/>
                </a:solidFill>
                <a:latin typeface="Malgun Gothic"/>
                <a:cs typeface="Malgun Gothic"/>
              </a:rPr>
              <a:t>01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825" y="4801433"/>
            <a:ext cx="487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solidFill>
                  <a:srgbClr val="CC4E17"/>
                </a:solidFill>
                <a:latin typeface="Malgun Gothic"/>
                <a:cs typeface="Malgun Gothic"/>
              </a:rPr>
              <a:t>02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825" y="7215973"/>
            <a:ext cx="487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solidFill>
                  <a:srgbClr val="CC4E17"/>
                </a:solidFill>
                <a:latin typeface="Malgun Gothic"/>
                <a:cs typeface="Malgun Gothic"/>
              </a:rPr>
              <a:t>04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7467" y="3589489"/>
            <a:ext cx="638985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spc="-21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팀 및 프로젝트 소개 </a:t>
            </a:r>
            <a:endParaRPr sz="4000" dirty="0">
              <a:latin typeface="+mn-ea"/>
              <a:ea typeface="+mn-ea"/>
              <a:cs typeface="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7467" y="4826865"/>
            <a:ext cx="30083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spc="-254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Time Table</a:t>
            </a:r>
            <a:r>
              <a:rPr lang="ko-KR" altLang="en-US" sz="4000" spc="-254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 </a:t>
            </a:r>
            <a:endParaRPr sz="4000" dirty="0">
              <a:latin typeface="+mn-ea"/>
              <a:ea typeface="+mn-ea"/>
              <a:cs typeface="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6825" y="6008703"/>
            <a:ext cx="487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solidFill>
                  <a:srgbClr val="CC4E17"/>
                </a:solidFill>
                <a:latin typeface="Malgun Gothic"/>
                <a:cs typeface="Malgun Gothic"/>
              </a:rPr>
              <a:t>03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7467" y="7219705"/>
            <a:ext cx="524120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spc="-355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탐색적 자료 분석</a:t>
            </a:r>
            <a:endParaRPr sz="4000" dirty="0">
              <a:latin typeface="+mn-ea"/>
              <a:ea typeface="+mn-ea"/>
              <a:cs typeface="Dotum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3AF4A778-D540-880D-CEC4-79FADDD120DF}"/>
              </a:ext>
            </a:extLst>
          </p:cNvPr>
          <p:cNvSpPr txBox="1"/>
          <p:nvPr/>
        </p:nvSpPr>
        <p:spPr>
          <a:xfrm>
            <a:off x="2547467" y="6006611"/>
            <a:ext cx="524120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spc="-254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데이터소개 </a:t>
            </a:r>
            <a:endParaRPr lang="ko-KR" altLang="en-US" sz="4000" dirty="0">
              <a:latin typeface="+mn-ea"/>
              <a:ea typeface="+mn-ea"/>
              <a:cs typeface="Dotum"/>
            </a:endParaRPr>
          </a:p>
        </p:txBody>
      </p:sp>
      <p:sp>
        <p:nvSpPr>
          <p:cNvPr id="136" name="object 82">
            <a:extLst>
              <a:ext uri="{FF2B5EF4-FFF2-40B4-BE49-F238E27FC236}">
                <a16:creationId xmlns:a16="http://schemas.microsoft.com/office/drawing/2014/main" id="{6C3B08A5-236E-8CFB-8657-7EB4D590A9FA}"/>
              </a:ext>
            </a:extLst>
          </p:cNvPr>
          <p:cNvSpPr/>
          <p:nvPr/>
        </p:nvSpPr>
        <p:spPr>
          <a:xfrm>
            <a:off x="1066800" y="1599133"/>
            <a:ext cx="463817" cy="78971"/>
          </a:xfrm>
          <a:custGeom>
            <a:avLst/>
            <a:gdLst/>
            <a:ahLst/>
            <a:cxnLst/>
            <a:rect l="l" t="t" r="r" b="b"/>
            <a:pathLst>
              <a:path w="264795" h="45084">
                <a:moveTo>
                  <a:pt x="264318" y="44648"/>
                </a:moveTo>
                <a:lnTo>
                  <a:pt x="0" y="44648"/>
                </a:lnTo>
                <a:lnTo>
                  <a:pt x="0" y="0"/>
                </a:lnTo>
                <a:lnTo>
                  <a:pt x="264318" y="0"/>
                </a:lnTo>
                <a:lnTo>
                  <a:pt x="264318" y="44648"/>
                </a:lnTo>
                <a:close/>
              </a:path>
            </a:pathLst>
          </a:custGeom>
          <a:solidFill>
            <a:srgbClr val="FD6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202B200-D948-3056-FF4D-494AD5D211A8}"/>
              </a:ext>
            </a:extLst>
          </p:cNvPr>
          <p:cNvGrpSpPr/>
          <p:nvPr/>
        </p:nvGrpSpPr>
        <p:grpSpPr>
          <a:xfrm>
            <a:off x="9530654" y="3524578"/>
            <a:ext cx="11332201" cy="5450850"/>
            <a:chOff x="9165599" y="3473695"/>
            <a:chExt cx="11643655" cy="545085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D70E90D-F9F7-B98D-70E1-6308C65A067B}"/>
                </a:ext>
              </a:extLst>
            </p:cNvPr>
            <p:cNvGrpSpPr/>
            <p:nvPr/>
          </p:nvGrpSpPr>
          <p:grpSpPr>
            <a:xfrm>
              <a:off x="9165599" y="4720796"/>
              <a:ext cx="11643655" cy="4203749"/>
              <a:chOff x="10166848" y="3619597"/>
              <a:chExt cx="11643655" cy="4203749"/>
            </a:xfrm>
          </p:grpSpPr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D7F3A7C3-D1CF-CDA0-FA82-690D168E4D1C}"/>
                  </a:ext>
                </a:extLst>
              </p:cNvPr>
              <p:cNvSpPr txBox="1"/>
              <p:nvPr/>
            </p:nvSpPr>
            <p:spPr>
              <a:xfrm>
                <a:off x="10166848" y="3619597"/>
                <a:ext cx="487680" cy="48260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3000" b="1" spc="40" dirty="0">
                    <a:solidFill>
                      <a:srgbClr val="CC4E17"/>
                    </a:solidFill>
                    <a:latin typeface="Malgun Gothic"/>
                    <a:cs typeface="Malgun Gothic"/>
                  </a:rPr>
                  <a:t>0</a:t>
                </a:r>
                <a:r>
                  <a:rPr lang="en-US" sz="3000" b="1" spc="40" dirty="0">
                    <a:solidFill>
                      <a:srgbClr val="CC4E17"/>
                    </a:solidFill>
                    <a:latin typeface="Malgun Gothic"/>
                    <a:cs typeface="Malgun Gothic"/>
                  </a:rPr>
                  <a:t>6</a:t>
                </a:r>
                <a:endParaRPr sz="3000" dirty="0">
                  <a:latin typeface="Malgun Gothic"/>
                  <a:cs typeface="Malgun Gothic"/>
                </a:endParaRPr>
              </a:p>
            </p:txBody>
          </p:sp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245A3AC3-8409-7B0E-CC82-FD09B1D434FC}"/>
                  </a:ext>
                </a:extLst>
              </p:cNvPr>
              <p:cNvSpPr txBox="1"/>
              <p:nvPr/>
            </p:nvSpPr>
            <p:spPr>
              <a:xfrm>
                <a:off x="10166848" y="4826865"/>
                <a:ext cx="487680" cy="48260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3000" b="1" spc="40" dirty="0">
                    <a:solidFill>
                      <a:srgbClr val="CC4E17"/>
                    </a:solidFill>
                    <a:latin typeface="Malgun Gothic"/>
                    <a:cs typeface="Malgun Gothic"/>
                  </a:rPr>
                  <a:t>0</a:t>
                </a:r>
                <a:r>
                  <a:rPr lang="en-US" sz="3000" b="1" spc="40" dirty="0">
                    <a:solidFill>
                      <a:srgbClr val="CC4E17"/>
                    </a:solidFill>
                    <a:latin typeface="Malgun Gothic"/>
                    <a:cs typeface="Malgun Gothic"/>
                  </a:rPr>
                  <a:t>7</a:t>
                </a:r>
                <a:endParaRPr sz="3000" dirty="0">
                  <a:latin typeface="Malgun Gothic"/>
                  <a:cs typeface="Malgun Gothic"/>
                </a:endParaRPr>
              </a:p>
            </p:txBody>
          </p:sp>
          <p:sp>
            <p:nvSpPr>
              <p:cNvPr id="21" name="object 9">
                <a:extLst>
                  <a:ext uri="{FF2B5EF4-FFF2-40B4-BE49-F238E27FC236}">
                    <a16:creationId xmlns:a16="http://schemas.microsoft.com/office/drawing/2014/main" id="{3330C1ED-B751-7520-858C-B746CAD7CC3A}"/>
                  </a:ext>
                </a:extLst>
              </p:cNvPr>
              <p:cNvSpPr txBox="1"/>
              <p:nvPr/>
            </p:nvSpPr>
            <p:spPr>
              <a:xfrm>
                <a:off x="11567262" y="4848186"/>
                <a:ext cx="6389857" cy="62837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ko-KR" altLang="en-US" sz="4000" dirty="0">
                    <a:solidFill>
                      <a:schemeClr val="bg1"/>
                    </a:solidFill>
                    <a:latin typeface="+mn-ea"/>
                    <a:ea typeface="+mn-ea"/>
                    <a:cs typeface="Dotum"/>
                  </a:rPr>
                  <a:t>모델 적합 및 평가</a:t>
                </a:r>
                <a:endParaRPr sz="4000" dirty="0">
                  <a:solidFill>
                    <a:schemeClr val="bg1"/>
                  </a:solidFill>
                  <a:latin typeface="+mn-ea"/>
                  <a:ea typeface="+mn-ea"/>
                  <a:cs typeface="Dotum"/>
                </a:endParaRPr>
              </a:p>
            </p:txBody>
          </p:sp>
          <p:sp>
            <p:nvSpPr>
              <p:cNvPr id="22" name="object 10">
                <a:extLst>
                  <a:ext uri="{FF2B5EF4-FFF2-40B4-BE49-F238E27FC236}">
                    <a16:creationId xmlns:a16="http://schemas.microsoft.com/office/drawing/2014/main" id="{F6B8A7D1-73B2-3872-AEC8-A83530C203B1}"/>
                  </a:ext>
                </a:extLst>
              </p:cNvPr>
              <p:cNvSpPr txBox="1"/>
              <p:nvPr/>
            </p:nvSpPr>
            <p:spPr>
              <a:xfrm>
                <a:off x="11567263" y="6054885"/>
                <a:ext cx="5241202" cy="62837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ko-KR" altLang="en-US" sz="4000" spc="-210" dirty="0">
                    <a:solidFill>
                      <a:srgbClr val="FFFFFF"/>
                    </a:solidFill>
                    <a:latin typeface="+mn-ea"/>
                    <a:ea typeface="+mn-ea"/>
                    <a:cs typeface="Dotum"/>
                  </a:rPr>
                  <a:t>경향 분석</a:t>
                </a:r>
                <a:r>
                  <a:rPr lang="en-US" altLang="ko-KR" sz="4000" spc="-210" dirty="0">
                    <a:solidFill>
                      <a:srgbClr val="FFFFFF"/>
                    </a:solidFill>
                    <a:latin typeface="+mn-ea"/>
                    <a:ea typeface="+mn-ea"/>
                    <a:cs typeface="Dotum"/>
                  </a:rPr>
                  <a:t>, </a:t>
                </a:r>
                <a:r>
                  <a:rPr lang="ko-KR" altLang="en-US" sz="4000" spc="-210" dirty="0">
                    <a:solidFill>
                      <a:srgbClr val="FFFFFF"/>
                    </a:solidFill>
                    <a:latin typeface="+mn-ea"/>
                    <a:ea typeface="+mn-ea"/>
                    <a:cs typeface="Dotum"/>
                  </a:rPr>
                  <a:t>기술 분석 </a:t>
                </a:r>
                <a:endParaRPr lang="ko-KR" altLang="en-US" sz="4000" dirty="0">
                  <a:latin typeface="+mn-ea"/>
                  <a:ea typeface="+mn-ea"/>
                  <a:cs typeface="Dotum"/>
                </a:endParaRPr>
              </a:p>
            </p:txBody>
          </p:sp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E33BB03F-5CD3-F9B5-094C-FC5FCD1DC486}"/>
                  </a:ext>
                </a:extLst>
              </p:cNvPr>
              <p:cNvSpPr txBox="1"/>
              <p:nvPr/>
            </p:nvSpPr>
            <p:spPr>
              <a:xfrm>
                <a:off x="10166848" y="6034135"/>
                <a:ext cx="487680" cy="47448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3000" b="1" spc="40" dirty="0">
                    <a:solidFill>
                      <a:srgbClr val="CC4E17"/>
                    </a:solidFill>
                    <a:latin typeface="Malgun Gothic"/>
                    <a:cs typeface="Malgun Gothic"/>
                  </a:rPr>
                  <a:t>0</a:t>
                </a:r>
                <a:r>
                  <a:rPr lang="en-US" sz="3000" b="1" spc="40" dirty="0">
                    <a:solidFill>
                      <a:srgbClr val="CC4E17"/>
                    </a:solidFill>
                    <a:latin typeface="Malgun Gothic"/>
                    <a:cs typeface="Malgun Gothic"/>
                  </a:rPr>
                  <a:t>8</a:t>
                </a:r>
                <a:endParaRPr sz="3000" dirty="0">
                  <a:latin typeface="Malgun Gothic"/>
                  <a:cs typeface="Malgun Gothic"/>
                </a:endParaRPr>
              </a:p>
            </p:txBody>
          </p:sp>
          <p:sp>
            <p:nvSpPr>
              <p:cNvPr id="25" name="object 10">
                <a:extLst>
                  <a:ext uri="{FF2B5EF4-FFF2-40B4-BE49-F238E27FC236}">
                    <a16:creationId xmlns:a16="http://schemas.microsoft.com/office/drawing/2014/main" id="{EEF8BF25-4D02-9057-7204-88406B9C0567}"/>
                  </a:ext>
                </a:extLst>
              </p:cNvPr>
              <p:cNvSpPr txBox="1"/>
              <p:nvPr/>
            </p:nvSpPr>
            <p:spPr>
              <a:xfrm>
                <a:off x="11594155" y="7194969"/>
                <a:ext cx="5241203" cy="62837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ko-KR" sz="4000" spc="-254" dirty="0">
                    <a:solidFill>
                      <a:srgbClr val="FFFFFF"/>
                    </a:solidFill>
                    <a:latin typeface="+mn-ea"/>
                    <a:ea typeface="+mn-ea"/>
                    <a:cs typeface="Dotum"/>
                  </a:rPr>
                  <a:t>INSIGHT</a:t>
                </a:r>
                <a:r>
                  <a:rPr lang="ko-KR" altLang="en-US" sz="4000" spc="-254" dirty="0">
                    <a:solidFill>
                      <a:srgbClr val="FFFFFF"/>
                    </a:solidFill>
                    <a:latin typeface="+mn-ea"/>
                    <a:ea typeface="+mn-ea"/>
                    <a:cs typeface="Dotum"/>
                  </a:rPr>
                  <a:t> </a:t>
                </a:r>
                <a:endParaRPr lang="ko-KR" altLang="en-US" sz="4000" dirty="0">
                  <a:latin typeface="+mn-ea"/>
                  <a:ea typeface="+mn-ea"/>
                  <a:cs typeface="Dotum"/>
                </a:endParaRPr>
              </a:p>
            </p:txBody>
          </p:sp>
          <p:sp>
            <p:nvSpPr>
              <p:cNvPr id="26" name="object 14">
                <a:extLst>
                  <a:ext uri="{FF2B5EF4-FFF2-40B4-BE49-F238E27FC236}">
                    <a16:creationId xmlns:a16="http://schemas.microsoft.com/office/drawing/2014/main" id="{89CBD03B-F756-F637-0A45-B3E4C0CAA8AB}"/>
                  </a:ext>
                </a:extLst>
              </p:cNvPr>
              <p:cNvSpPr txBox="1"/>
              <p:nvPr/>
            </p:nvSpPr>
            <p:spPr>
              <a:xfrm>
                <a:off x="11567262" y="3619597"/>
                <a:ext cx="10243241" cy="62837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ko-KR" altLang="en-US" sz="4000" spc="-254" dirty="0" err="1">
                    <a:solidFill>
                      <a:srgbClr val="FFFFFF"/>
                    </a:solidFill>
                    <a:latin typeface="+mn-ea"/>
                    <a:ea typeface="+mn-ea"/>
                    <a:cs typeface="Dotum"/>
                  </a:rPr>
                  <a:t>전처리</a:t>
                </a:r>
                <a:r>
                  <a:rPr lang="ko-KR" altLang="en-US" sz="4000" spc="-254" dirty="0">
                    <a:solidFill>
                      <a:srgbClr val="FFFFFF"/>
                    </a:solidFill>
                    <a:latin typeface="+mn-ea"/>
                    <a:ea typeface="+mn-ea"/>
                    <a:cs typeface="Dotum"/>
                  </a:rPr>
                  <a:t> 및 변수 선택</a:t>
                </a:r>
                <a:endParaRPr sz="4000" dirty="0">
                  <a:latin typeface="+mn-ea"/>
                  <a:ea typeface="+mn-ea"/>
                  <a:cs typeface="Dotum"/>
                </a:endParaRPr>
              </a:p>
            </p:txBody>
          </p:sp>
          <p:sp>
            <p:nvSpPr>
              <p:cNvPr id="27" name="object 11">
                <a:extLst>
                  <a:ext uri="{FF2B5EF4-FFF2-40B4-BE49-F238E27FC236}">
                    <a16:creationId xmlns:a16="http://schemas.microsoft.com/office/drawing/2014/main" id="{21091C70-AFF1-7871-8F79-06F99886D010}"/>
                  </a:ext>
                </a:extLst>
              </p:cNvPr>
              <p:cNvSpPr txBox="1"/>
              <p:nvPr/>
            </p:nvSpPr>
            <p:spPr>
              <a:xfrm>
                <a:off x="10166848" y="7194969"/>
                <a:ext cx="487680" cy="47448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3000" b="1" spc="40" dirty="0">
                    <a:solidFill>
                      <a:srgbClr val="CC4E17"/>
                    </a:solidFill>
                    <a:latin typeface="Malgun Gothic"/>
                    <a:cs typeface="Malgun Gothic"/>
                  </a:rPr>
                  <a:t>0</a:t>
                </a:r>
                <a:r>
                  <a:rPr lang="en-US" sz="3000" b="1" spc="40" dirty="0">
                    <a:solidFill>
                      <a:srgbClr val="CC4E17"/>
                    </a:solidFill>
                    <a:latin typeface="Malgun Gothic"/>
                    <a:cs typeface="Malgun Gothic"/>
                  </a:rPr>
                  <a:t>9</a:t>
                </a:r>
                <a:endParaRPr sz="3000" dirty="0">
                  <a:latin typeface="Malgun Gothic"/>
                  <a:cs typeface="Malgun Gothic"/>
                </a:endParaRPr>
              </a:p>
            </p:txBody>
          </p:sp>
        </p:grpSp>
        <p:sp>
          <p:nvSpPr>
            <p:cNvPr id="41" name="object 8">
              <a:extLst>
                <a:ext uri="{FF2B5EF4-FFF2-40B4-BE49-F238E27FC236}">
                  <a16:creationId xmlns:a16="http://schemas.microsoft.com/office/drawing/2014/main" id="{A7912892-FEAA-0A43-BFD4-228867F12CE4}"/>
                </a:ext>
              </a:extLst>
            </p:cNvPr>
            <p:cNvSpPr txBox="1"/>
            <p:nvPr/>
          </p:nvSpPr>
          <p:spPr>
            <a:xfrm>
              <a:off x="9165599" y="3551851"/>
              <a:ext cx="487680" cy="4826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000" b="1" spc="40" dirty="0">
                  <a:solidFill>
                    <a:srgbClr val="CC4E17"/>
                  </a:solidFill>
                  <a:latin typeface="Malgun Gothic"/>
                  <a:cs typeface="Malgun Gothic"/>
                </a:rPr>
                <a:t>05</a:t>
              </a:r>
              <a:endParaRPr sz="3000" dirty="0">
                <a:latin typeface="Malgun Gothic"/>
                <a:cs typeface="Malgun Gothic"/>
              </a:endParaRPr>
            </a:p>
          </p:txBody>
        </p:sp>
        <p:sp>
          <p:nvSpPr>
            <p:cNvPr id="42" name="object 14">
              <a:extLst>
                <a:ext uri="{FF2B5EF4-FFF2-40B4-BE49-F238E27FC236}">
                  <a16:creationId xmlns:a16="http://schemas.microsoft.com/office/drawing/2014/main" id="{AAAD20FE-3B52-79AB-E3EA-D056ADE46281}"/>
                </a:ext>
              </a:extLst>
            </p:cNvPr>
            <p:cNvSpPr txBox="1"/>
            <p:nvPr/>
          </p:nvSpPr>
          <p:spPr>
            <a:xfrm>
              <a:off x="10545231" y="3473695"/>
              <a:ext cx="10243241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4000" spc="-254" dirty="0">
                  <a:solidFill>
                    <a:srgbClr val="FFFFFF"/>
                  </a:solidFill>
                  <a:latin typeface="+mn-ea"/>
                  <a:ea typeface="+mn-ea"/>
                  <a:cs typeface="Dotum"/>
                </a:rPr>
                <a:t>이상치 확인</a:t>
              </a:r>
              <a:endParaRPr sz="4000" dirty="0">
                <a:latin typeface="+mn-ea"/>
                <a:ea typeface="+mn-ea"/>
                <a:cs typeface="Dotum"/>
              </a:endParaRPr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7186DAF-59DC-A085-C4B2-90642E7C9C65}"/>
              </a:ext>
            </a:extLst>
          </p:cNvPr>
          <p:cNvCxnSpPr/>
          <p:nvPr/>
        </p:nvCxnSpPr>
        <p:spPr>
          <a:xfrm>
            <a:off x="8382000" y="3524578"/>
            <a:ext cx="0" cy="60385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51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92E3CB-3555-B9DA-17E9-A0D230EE9866}"/>
              </a:ext>
            </a:extLst>
          </p:cNvPr>
          <p:cNvSpPr/>
          <p:nvPr/>
        </p:nvSpPr>
        <p:spPr>
          <a:xfrm>
            <a:off x="0" y="0"/>
            <a:ext cx="18288000" cy="103251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77731"/>
            <a:ext cx="1676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‘</a:t>
            </a:r>
            <a:r>
              <a:rPr lang="en-US" altLang="ko-KR" sz="3500" dirty="0" err="1">
                <a:solidFill>
                  <a:schemeClr val="bg1"/>
                </a:solidFill>
              </a:rPr>
              <a:t>city_pop_category</a:t>
            </a:r>
            <a:r>
              <a:rPr lang="en-US" altLang="ko-KR" sz="3500" dirty="0">
                <a:solidFill>
                  <a:schemeClr val="bg1"/>
                </a:solidFill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</a:rPr>
              <a:t>변수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  <a:r>
              <a:rPr lang="ko-KR" altLang="en-US" sz="3500" dirty="0">
                <a:solidFill>
                  <a:schemeClr val="bg1"/>
                </a:solidFill>
              </a:rPr>
              <a:t>생성 후 </a:t>
            </a:r>
            <a:r>
              <a:rPr lang="ko-KR" altLang="en-US" sz="35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인구 </a:t>
            </a:r>
            <a:r>
              <a:rPr lang="en-US" altLang="ko-KR" sz="35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ko-KR" altLang="en-US" sz="35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만명 이상은 대도시</a:t>
            </a:r>
            <a:r>
              <a:rPr lang="en-US" altLang="ko-KR" sz="35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3500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35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만명 이상에서 </a:t>
            </a:r>
            <a:r>
              <a:rPr lang="en-US" altLang="ko-KR" sz="35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ko-KR" altLang="en-US" sz="35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만명 이하는 중소도시</a:t>
            </a:r>
            <a:r>
              <a:rPr lang="en-US" altLang="ko-KR" sz="35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10</a:t>
            </a:r>
            <a:r>
              <a:rPr lang="ko-KR" altLang="en-US" sz="35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만명 이하는 소도시로 범주화</a:t>
            </a:r>
            <a:endParaRPr lang="en-US" altLang="ko-KR" sz="35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소도시에서 이상거래가 많이 발생하는 것을 확인 할 수 있음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변수</a:t>
            </a:r>
            <a:r>
              <a:rPr lang="en-US" altLang="ko-KR" sz="3500" dirty="0">
                <a:solidFill>
                  <a:schemeClr val="bg1"/>
                </a:solidFill>
              </a:rPr>
              <a:t> ‘</a:t>
            </a:r>
            <a:r>
              <a:rPr lang="en-US" altLang="ko-KR" sz="3500" dirty="0" err="1">
                <a:solidFill>
                  <a:schemeClr val="bg1"/>
                </a:solidFill>
              </a:rPr>
              <a:t>city_pop</a:t>
            </a:r>
            <a:r>
              <a:rPr lang="en-US" altLang="ko-KR" sz="3500" dirty="0">
                <a:solidFill>
                  <a:schemeClr val="bg1"/>
                </a:solidFill>
              </a:rPr>
              <a:t>’</a:t>
            </a:r>
            <a:r>
              <a:rPr lang="ko-KR" altLang="en-US" sz="3500" dirty="0">
                <a:solidFill>
                  <a:schemeClr val="bg1"/>
                </a:solidFill>
              </a:rPr>
              <a:t> 삭제  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  <a:endParaRPr lang="ko-KR" altLang="en-US" sz="35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11BD06-7847-E954-FC9F-1EABAAF4E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822811"/>
            <a:ext cx="4419600" cy="17590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448E50-66CE-C088-6927-81E03FBD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5805471"/>
            <a:ext cx="7024690" cy="4138629"/>
          </a:xfrm>
          <a:prstGeom prst="rect">
            <a:avLst/>
          </a:prstGeom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71D2E8AA-24A3-6F88-7C59-2476BE826970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423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A1A85A-A0E4-0DAA-9D5D-AC261AB18087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8EF58CF-8790-5B00-EA81-B7EB082C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0" y="5308561"/>
            <a:ext cx="7556750" cy="47919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4E6B430-FE0C-99E0-5258-CBDF3879ECB3}"/>
              </a:ext>
            </a:extLst>
          </p:cNvPr>
          <p:cNvSpPr/>
          <p:nvPr/>
        </p:nvSpPr>
        <p:spPr>
          <a:xfrm>
            <a:off x="7162800" y="5528561"/>
            <a:ext cx="1066800" cy="380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3CBBF03-DC6F-9D1A-D0EC-E58063585E90}"/>
              </a:ext>
            </a:extLst>
          </p:cNvPr>
          <p:cNvSpPr/>
          <p:nvPr/>
        </p:nvSpPr>
        <p:spPr>
          <a:xfrm>
            <a:off x="2062843" y="7733354"/>
            <a:ext cx="1213757" cy="15403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0B161-220E-C32D-34AF-328265D1A41D}"/>
              </a:ext>
            </a:extLst>
          </p:cNvPr>
          <p:cNvSpPr txBox="1"/>
          <p:nvPr/>
        </p:nvSpPr>
        <p:spPr>
          <a:xfrm>
            <a:off x="914400" y="3292614"/>
            <a:ext cx="164721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‘</a:t>
            </a:r>
            <a:r>
              <a:rPr lang="en-US" altLang="ko-KR" sz="3500" dirty="0" err="1">
                <a:solidFill>
                  <a:schemeClr val="bg1"/>
                </a:solidFill>
              </a:rPr>
              <a:t>trans_date_trans_time</a:t>
            </a:r>
            <a:r>
              <a:rPr lang="en-US" altLang="ko-KR" sz="3500" dirty="0">
                <a:solidFill>
                  <a:schemeClr val="bg1"/>
                </a:solidFill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</a:rPr>
              <a:t>에서 시간을 추출하여 변수 </a:t>
            </a:r>
            <a:r>
              <a:rPr lang="en-US" altLang="ko-KR" sz="3500" dirty="0">
                <a:solidFill>
                  <a:schemeClr val="bg1"/>
                </a:solidFill>
              </a:rPr>
              <a:t>‘</a:t>
            </a:r>
            <a:r>
              <a:rPr lang="en-US" altLang="ko-KR" sz="3500" dirty="0" err="1">
                <a:solidFill>
                  <a:schemeClr val="bg1"/>
                </a:solidFill>
              </a:rPr>
              <a:t>trans_hour</a:t>
            </a:r>
            <a:r>
              <a:rPr lang="en-US" altLang="ko-KR" sz="3500" dirty="0">
                <a:solidFill>
                  <a:schemeClr val="bg1"/>
                </a:solidFill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</a:rPr>
              <a:t>생성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시간별 이상거래 확인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  <a:r>
              <a:rPr lang="ko-KR" altLang="en-US" sz="3500" dirty="0">
                <a:solidFill>
                  <a:schemeClr val="bg1"/>
                </a:solidFill>
              </a:rPr>
              <a:t>후 </a:t>
            </a:r>
            <a:r>
              <a:rPr lang="en-US" altLang="ko-KR" sz="3500" dirty="0">
                <a:solidFill>
                  <a:schemeClr val="bg1"/>
                </a:solidFill>
              </a:rPr>
              <a:t>9pm ~ 6am</a:t>
            </a:r>
            <a:r>
              <a:rPr lang="ko-KR" altLang="en-US" sz="3500" dirty="0">
                <a:solidFill>
                  <a:schemeClr val="bg1"/>
                </a:solidFill>
              </a:rPr>
              <a:t>는 </a:t>
            </a:r>
            <a:r>
              <a:rPr lang="en-US" altLang="ko-KR" sz="3500" dirty="0">
                <a:solidFill>
                  <a:schemeClr val="bg1"/>
                </a:solidFill>
              </a:rPr>
              <a:t>‘night’</a:t>
            </a:r>
            <a:r>
              <a:rPr lang="ko-KR" altLang="en-US" sz="3500" dirty="0">
                <a:solidFill>
                  <a:schemeClr val="bg1"/>
                </a:solidFill>
              </a:rPr>
              <a:t>으로</a:t>
            </a:r>
            <a:r>
              <a:rPr lang="en-US" altLang="ko-KR" sz="3500" dirty="0">
                <a:solidFill>
                  <a:schemeClr val="bg1"/>
                </a:solidFill>
              </a:rPr>
              <a:t>, </a:t>
            </a:r>
            <a:r>
              <a:rPr lang="ko-KR" altLang="en-US" sz="3500" dirty="0">
                <a:solidFill>
                  <a:schemeClr val="bg1"/>
                </a:solidFill>
              </a:rPr>
              <a:t>그 외의 시간은 </a:t>
            </a:r>
            <a:r>
              <a:rPr lang="en-US" altLang="ko-KR" sz="3500" dirty="0">
                <a:solidFill>
                  <a:schemeClr val="bg1"/>
                </a:solidFill>
              </a:rPr>
              <a:t>‘day’</a:t>
            </a:r>
            <a:r>
              <a:rPr lang="ko-KR" altLang="en-US" sz="3500" dirty="0">
                <a:solidFill>
                  <a:schemeClr val="bg1"/>
                </a:solidFill>
              </a:rPr>
              <a:t>으로 </a:t>
            </a:r>
            <a:r>
              <a:rPr lang="ko-KR" altLang="en-US" sz="3500" dirty="0" err="1">
                <a:solidFill>
                  <a:schemeClr val="bg1"/>
                </a:solidFill>
              </a:rPr>
              <a:t>범주화한</a:t>
            </a:r>
            <a:r>
              <a:rPr lang="ko-KR" altLang="en-US" sz="3500" dirty="0">
                <a:solidFill>
                  <a:schemeClr val="bg1"/>
                </a:solidFill>
              </a:rPr>
              <a:t> 변수 </a:t>
            </a:r>
            <a:r>
              <a:rPr lang="en-US" altLang="ko-KR" sz="3500" dirty="0">
                <a:solidFill>
                  <a:schemeClr val="bg1"/>
                </a:solidFill>
              </a:rPr>
              <a:t>‘</a:t>
            </a:r>
            <a:r>
              <a:rPr lang="en-US" altLang="ko-KR" sz="3500" dirty="0" err="1">
                <a:solidFill>
                  <a:schemeClr val="bg1"/>
                </a:solidFill>
              </a:rPr>
              <a:t>trans_hour_category</a:t>
            </a:r>
            <a:r>
              <a:rPr lang="en-US" altLang="ko-KR" sz="3500" dirty="0">
                <a:solidFill>
                  <a:schemeClr val="bg1"/>
                </a:solidFill>
              </a:rPr>
              <a:t>’</a:t>
            </a:r>
            <a:r>
              <a:rPr lang="ko-KR" altLang="en-US" sz="3500" dirty="0">
                <a:solidFill>
                  <a:schemeClr val="bg1"/>
                </a:solidFill>
              </a:rPr>
              <a:t> 생성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1D6A2F7-EBDA-50B1-B147-51B57C805B2F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750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ABA8D35-6351-2E66-26AC-26790F3B1135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7602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‘</a:t>
            </a:r>
            <a:r>
              <a:rPr lang="en-US" altLang="ko-KR" sz="3500" dirty="0" err="1">
                <a:solidFill>
                  <a:schemeClr val="bg1"/>
                </a:solidFill>
              </a:rPr>
              <a:t>trans_date_trans_time</a:t>
            </a:r>
            <a:r>
              <a:rPr lang="en-US" altLang="ko-KR" sz="3500" dirty="0">
                <a:solidFill>
                  <a:schemeClr val="bg1"/>
                </a:solidFill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</a:rPr>
              <a:t>에서 월을 추출하여 변수 </a:t>
            </a:r>
            <a:r>
              <a:rPr lang="en-US" altLang="ko-KR" sz="3500" dirty="0">
                <a:solidFill>
                  <a:schemeClr val="bg1"/>
                </a:solidFill>
              </a:rPr>
              <a:t>‘month’ </a:t>
            </a:r>
            <a:r>
              <a:rPr lang="ko-KR" altLang="en-US" sz="3500" dirty="0">
                <a:solidFill>
                  <a:schemeClr val="bg1"/>
                </a:solidFill>
              </a:rPr>
              <a:t>생성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월별 이상거래 수를 확인하면서 </a:t>
            </a:r>
            <a:r>
              <a:rPr lang="en-US" altLang="ko-KR" sz="3500" dirty="0">
                <a:solidFill>
                  <a:schemeClr val="bg1"/>
                </a:solidFill>
              </a:rPr>
              <a:t>1~6</a:t>
            </a:r>
            <a:r>
              <a:rPr lang="ko-KR" altLang="en-US" sz="3500" dirty="0">
                <a:solidFill>
                  <a:schemeClr val="bg1"/>
                </a:solidFill>
              </a:rPr>
              <a:t>월에 높은 수의 이상거래가 발생함을 관측 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1~6</a:t>
            </a:r>
            <a:r>
              <a:rPr lang="ko-KR" altLang="en-US" sz="3500" dirty="0">
                <a:solidFill>
                  <a:schemeClr val="bg1"/>
                </a:solidFill>
              </a:rPr>
              <a:t>월은 </a:t>
            </a:r>
            <a:r>
              <a:rPr lang="en-US" altLang="ko-KR" sz="3500" dirty="0">
                <a:solidFill>
                  <a:schemeClr val="bg1"/>
                </a:solidFill>
              </a:rPr>
              <a:t>‘</a:t>
            </a:r>
            <a:r>
              <a:rPr lang="ko-KR" altLang="en-US" sz="3500" dirty="0">
                <a:solidFill>
                  <a:schemeClr val="bg1"/>
                </a:solidFill>
              </a:rPr>
              <a:t>상반기</a:t>
            </a:r>
            <a:r>
              <a:rPr lang="en-US" altLang="ko-KR" sz="3500" dirty="0">
                <a:solidFill>
                  <a:schemeClr val="bg1"/>
                </a:solidFill>
              </a:rPr>
              <a:t>’, 7~12</a:t>
            </a:r>
            <a:r>
              <a:rPr lang="ko-KR" altLang="en-US" sz="3500" dirty="0">
                <a:solidFill>
                  <a:schemeClr val="bg1"/>
                </a:solidFill>
              </a:rPr>
              <a:t>월은 </a:t>
            </a:r>
            <a:r>
              <a:rPr lang="en-US" altLang="ko-KR" sz="3500" dirty="0">
                <a:solidFill>
                  <a:schemeClr val="bg1"/>
                </a:solidFill>
              </a:rPr>
              <a:t>‘</a:t>
            </a:r>
            <a:r>
              <a:rPr lang="ko-KR" altLang="en-US" sz="3500" dirty="0">
                <a:solidFill>
                  <a:schemeClr val="bg1"/>
                </a:solidFill>
              </a:rPr>
              <a:t>하반기</a:t>
            </a:r>
            <a:r>
              <a:rPr lang="en-US" altLang="ko-KR" sz="3500" dirty="0">
                <a:solidFill>
                  <a:schemeClr val="bg1"/>
                </a:solidFill>
              </a:rPr>
              <a:t>’</a:t>
            </a:r>
            <a:r>
              <a:rPr lang="ko-KR" altLang="en-US" sz="3500" dirty="0">
                <a:solidFill>
                  <a:schemeClr val="bg1"/>
                </a:solidFill>
              </a:rPr>
              <a:t>로 </a:t>
            </a:r>
            <a:r>
              <a:rPr lang="ko-KR" altLang="en-US" sz="3500" dirty="0" err="1">
                <a:solidFill>
                  <a:schemeClr val="bg1"/>
                </a:solidFill>
              </a:rPr>
              <a:t>범주화한</a:t>
            </a:r>
            <a:r>
              <a:rPr lang="ko-KR" altLang="en-US" sz="3500" dirty="0">
                <a:solidFill>
                  <a:schemeClr val="bg1"/>
                </a:solidFill>
              </a:rPr>
              <a:t> 변수 </a:t>
            </a:r>
            <a:r>
              <a:rPr lang="en-US" altLang="ko-KR" sz="3500" dirty="0">
                <a:solidFill>
                  <a:schemeClr val="bg1"/>
                </a:solidFill>
              </a:rPr>
              <a:t>‘</a:t>
            </a:r>
            <a:r>
              <a:rPr lang="en-US" altLang="ko-KR" sz="3500" dirty="0" err="1">
                <a:solidFill>
                  <a:schemeClr val="bg1"/>
                </a:solidFill>
              </a:rPr>
              <a:t>trans_month_category</a:t>
            </a:r>
            <a:r>
              <a:rPr lang="en-US" altLang="ko-KR" sz="3500" dirty="0">
                <a:solidFill>
                  <a:schemeClr val="bg1"/>
                </a:solidFill>
              </a:rPr>
              <a:t>’</a:t>
            </a:r>
            <a:r>
              <a:rPr lang="ko-KR" altLang="en-US" sz="3500" dirty="0">
                <a:solidFill>
                  <a:schemeClr val="bg1"/>
                </a:solidFill>
              </a:rPr>
              <a:t> 생성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81C231-4F24-8CB2-E8CB-E429755F1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73717"/>
            <a:ext cx="7315200" cy="48682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4E6B430-FE0C-99E0-5258-CBDF3879ECB3}"/>
              </a:ext>
            </a:extLst>
          </p:cNvPr>
          <p:cNvSpPr/>
          <p:nvPr/>
        </p:nvSpPr>
        <p:spPr>
          <a:xfrm>
            <a:off x="1905000" y="5388462"/>
            <a:ext cx="3352800" cy="380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A5DECCE-386C-FD08-3176-7B5D40086798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2392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0F16E3D-1946-133E-DB91-7E7A496AE6B5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64721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‘category’</a:t>
            </a:r>
            <a:r>
              <a:rPr lang="ko-KR" altLang="en-US" sz="3500" dirty="0">
                <a:solidFill>
                  <a:schemeClr val="bg1"/>
                </a:solidFill>
              </a:rPr>
              <a:t> 중 </a:t>
            </a:r>
            <a:r>
              <a:rPr lang="en-US" altLang="ko-KR" sz="3500" dirty="0" err="1">
                <a:solidFill>
                  <a:schemeClr val="bg1"/>
                </a:solidFill>
              </a:rPr>
              <a:t>grocery_pos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  <a:r>
              <a:rPr lang="ko-KR" altLang="en-US" sz="3500" dirty="0">
                <a:solidFill>
                  <a:schemeClr val="bg1"/>
                </a:solidFill>
              </a:rPr>
              <a:t>와 </a:t>
            </a:r>
            <a:r>
              <a:rPr lang="en-US" altLang="ko-KR" sz="3500" dirty="0" err="1">
                <a:solidFill>
                  <a:schemeClr val="bg1"/>
                </a:solidFill>
              </a:rPr>
              <a:t>shopping_net</a:t>
            </a:r>
            <a:r>
              <a:rPr lang="ko-KR" altLang="en-US" sz="3500" dirty="0">
                <a:solidFill>
                  <a:schemeClr val="bg1"/>
                </a:solidFill>
              </a:rPr>
              <a:t>에서 많은 이상거래가 관측됨 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2AA40F-4EA5-A93E-6B7B-836187AF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33900"/>
            <a:ext cx="7937750" cy="546092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1E7A4EC-E5D3-B35D-3C0D-7D9387EAFA55}"/>
              </a:ext>
            </a:extLst>
          </p:cNvPr>
          <p:cNvSpPr/>
          <p:nvPr/>
        </p:nvSpPr>
        <p:spPr>
          <a:xfrm>
            <a:off x="1316182" y="4686300"/>
            <a:ext cx="1274618" cy="3505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F2A573C-B13B-2E06-6BB8-37F42F0D7AB4}"/>
              </a:ext>
            </a:extLst>
          </p:cNvPr>
          <p:cNvSpPr/>
          <p:nvPr/>
        </p:nvSpPr>
        <p:spPr>
          <a:xfrm>
            <a:off x="1316182" y="5326317"/>
            <a:ext cx="1274618" cy="3505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3642E17-FE8A-D461-4F42-E2866510C76B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4327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AECA529-6F71-780E-E001-DF3F7F87A786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64721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offline</a:t>
            </a:r>
            <a:r>
              <a:rPr lang="ko-KR" altLang="en-US" sz="3500" dirty="0">
                <a:solidFill>
                  <a:schemeClr val="bg1"/>
                </a:solidFill>
              </a:rPr>
              <a:t> </a:t>
            </a:r>
            <a:r>
              <a:rPr lang="en-US" altLang="ko-KR" sz="3500" dirty="0">
                <a:solidFill>
                  <a:schemeClr val="bg1"/>
                </a:solidFill>
              </a:rPr>
              <a:t>grocery </a:t>
            </a:r>
            <a:r>
              <a:rPr lang="ko-KR" altLang="en-US" sz="3500" dirty="0">
                <a:solidFill>
                  <a:schemeClr val="bg1"/>
                </a:solidFill>
              </a:rPr>
              <a:t>에서는 새벽시간에</a:t>
            </a:r>
            <a:r>
              <a:rPr lang="en-US" altLang="ko-KR" sz="3500" dirty="0">
                <a:solidFill>
                  <a:schemeClr val="bg1"/>
                </a:solidFill>
              </a:rPr>
              <a:t>,</a:t>
            </a:r>
            <a:r>
              <a:rPr lang="ko-KR" altLang="en-US" sz="3500" dirty="0">
                <a:solidFill>
                  <a:schemeClr val="bg1"/>
                </a:solidFill>
              </a:rPr>
              <a:t> </a:t>
            </a:r>
            <a:r>
              <a:rPr lang="en-US" altLang="ko-KR" sz="3500" dirty="0">
                <a:solidFill>
                  <a:schemeClr val="bg1"/>
                </a:solidFill>
              </a:rPr>
              <a:t>online</a:t>
            </a:r>
            <a:r>
              <a:rPr lang="ko-KR" altLang="en-US" sz="3500" dirty="0">
                <a:solidFill>
                  <a:schemeClr val="bg1"/>
                </a:solidFill>
              </a:rPr>
              <a:t> </a:t>
            </a:r>
            <a:r>
              <a:rPr lang="en-US" altLang="ko-KR" sz="3500" dirty="0">
                <a:solidFill>
                  <a:schemeClr val="bg1"/>
                </a:solidFill>
              </a:rPr>
              <a:t>shopping</a:t>
            </a:r>
            <a:r>
              <a:rPr lang="ko-KR" altLang="en-US" sz="3500" dirty="0">
                <a:solidFill>
                  <a:schemeClr val="bg1"/>
                </a:solidFill>
              </a:rPr>
              <a:t>에서는 밤시간에 높은 수의 이상거래가 관측됨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‘month’, ‘</a:t>
            </a:r>
            <a:r>
              <a:rPr lang="en-US" altLang="ko-KR" sz="3500" dirty="0" err="1">
                <a:solidFill>
                  <a:schemeClr val="bg1"/>
                </a:solidFill>
              </a:rPr>
              <a:t>trans_hour</a:t>
            </a:r>
            <a:r>
              <a:rPr lang="en-US" altLang="ko-KR" sz="3500" dirty="0">
                <a:solidFill>
                  <a:schemeClr val="bg1"/>
                </a:solidFill>
              </a:rPr>
              <a:t>’, ‘</a:t>
            </a:r>
            <a:r>
              <a:rPr lang="en-US" altLang="ko-KR" sz="3500" dirty="0" err="1">
                <a:solidFill>
                  <a:schemeClr val="bg1"/>
                </a:solidFill>
              </a:rPr>
              <a:t>trans_date_trans_time</a:t>
            </a:r>
            <a:r>
              <a:rPr lang="en-US" altLang="ko-KR" sz="3500" dirty="0">
                <a:solidFill>
                  <a:schemeClr val="bg1"/>
                </a:solidFill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</a:rPr>
              <a:t>변수 삭제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99CB59-3168-1F8C-43D8-335EDE6F0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39"/>
          <a:stretch/>
        </p:blipFill>
        <p:spPr>
          <a:xfrm>
            <a:off x="914400" y="5110655"/>
            <a:ext cx="8229600" cy="48768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7A78E5C-F8A3-2846-2F7A-3B283EFE49EA}"/>
              </a:ext>
            </a:extLst>
          </p:cNvPr>
          <p:cNvSpPr/>
          <p:nvPr/>
        </p:nvSpPr>
        <p:spPr>
          <a:xfrm>
            <a:off x="2133600" y="5600700"/>
            <a:ext cx="2209800" cy="35729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ECF167-2227-0AE2-18A2-6526C0ED8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0"/>
          <a:stretch/>
        </p:blipFill>
        <p:spPr>
          <a:xfrm>
            <a:off x="9448800" y="5110655"/>
            <a:ext cx="7924800" cy="487680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FB5B5151-3FA3-3BB9-3EC2-360286F48BDD}"/>
              </a:ext>
            </a:extLst>
          </p:cNvPr>
          <p:cNvSpPr/>
          <p:nvPr/>
        </p:nvSpPr>
        <p:spPr>
          <a:xfrm>
            <a:off x="15468600" y="5600700"/>
            <a:ext cx="1600200" cy="35729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31939D0-CDD8-4A98-54A3-8E4A53EEF65D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607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4A9B5A-0529-DF5F-7DFE-C40B23F0438E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64721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‘</a:t>
            </a:r>
            <a:r>
              <a:rPr lang="en-US" altLang="ko-KR" sz="3500" dirty="0" err="1">
                <a:solidFill>
                  <a:schemeClr val="bg1"/>
                </a:solidFill>
              </a:rPr>
              <a:t>trans_category</a:t>
            </a:r>
            <a:r>
              <a:rPr lang="en-US" altLang="ko-KR" sz="3500" dirty="0">
                <a:solidFill>
                  <a:schemeClr val="bg1"/>
                </a:solidFill>
              </a:rPr>
              <a:t>’</a:t>
            </a:r>
            <a:r>
              <a:rPr lang="ko-KR" altLang="en-US" sz="3500" dirty="0">
                <a:solidFill>
                  <a:schemeClr val="bg1"/>
                </a:solidFill>
              </a:rPr>
              <a:t> 변수 생성 후 오프라인 거래</a:t>
            </a:r>
            <a:r>
              <a:rPr lang="en-US" altLang="ko-KR" sz="3500" dirty="0">
                <a:solidFill>
                  <a:schemeClr val="bg1"/>
                </a:solidFill>
              </a:rPr>
              <a:t>, </a:t>
            </a:r>
            <a:r>
              <a:rPr lang="ko-KR" altLang="en-US" sz="3500" dirty="0">
                <a:solidFill>
                  <a:schemeClr val="bg1"/>
                </a:solidFill>
              </a:rPr>
              <a:t>온라인 거래</a:t>
            </a:r>
            <a:r>
              <a:rPr lang="en-US" altLang="ko-KR" sz="3500" dirty="0">
                <a:solidFill>
                  <a:schemeClr val="bg1"/>
                </a:solidFill>
              </a:rPr>
              <a:t>, </a:t>
            </a:r>
            <a:r>
              <a:rPr lang="ko-KR" altLang="en-US" sz="3500" dirty="0">
                <a:solidFill>
                  <a:schemeClr val="bg1"/>
                </a:solidFill>
              </a:rPr>
              <a:t>기타로 범주화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각각의 범주에서 발생하는 이상거래의 수 관찰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‘category’ </a:t>
            </a:r>
            <a:r>
              <a:rPr lang="ko-KR" altLang="en-US" sz="3500" dirty="0">
                <a:solidFill>
                  <a:schemeClr val="bg1"/>
                </a:solidFill>
              </a:rPr>
              <a:t>변수 삭제 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FD8828-F5A9-C17F-9766-D026790B2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13" r="58786"/>
          <a:stretch/>
        </p:blipFill>
        <p:spPr>
          <a:xfrm>
            <a:off x="901450" y="5219700"/>
            <a:ext cx="4965950" cy="19307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4DAE9A-D826-2C4E-957E-C6155E0B8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5219700"/>
            <a:ext cx="8534400" cy="480060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5D5B1C0A-8989-4DD1-34B0-4035F399E401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6532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4A9B5A-0529-DF5F-7DFE-C40B23F0438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086100"/>
            <a:ext cx="164721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지역을 나타내는 가장 큰 단위인 </a:t>
            </a:r>
            <a:r>
              <a:rPr lang="en-US" altLang="ko-KR" sz="3500" dirty="0">
                <a:solidFill>
                  <a:schemeClr val="bg1"/>
                </a:solidFill>
              </a:rPr>
              <a:t>‘state’ </a:t>
            </a:r>
            <a:r>
              <a:rPr lang="ko-KR" altLang="en-US" sz="3500" dirty="0">
                <a:solidFill>
                  <a:schemeClr val="bg1"/>
                </a:solidFill>
              </a:rPr>
              <a:t>제외한 </a:t>
            </a:r>
            <a:r>
              <a:rPr lang="en-US" altLang="ko-KR" sz="3500" dirty="0">
                <a:solidFill>
                  <a:schemeClr val="bg1"/>
                </a:solidFill>
              </a:rPr>
              <a:t>‘street’, ‘zip’, ‘city’</a:t>
            </a:r>
            <a:r>
              <a:rPr lang="ko-KR" altLang="en-US" sz="3500" dirty="0">
                <a:solidFill>
                  <a:schemeClr val="bg1"/>
                </a:solidFill>
              </a:rPr>
              <a:t> 삭제  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미국의 주</a:t>
            </a:r>
            <a:r>
              <a:rPr lang="en-US" altLang="ko-KR" sz="3500" dirty="0">
                <a:solidFill>
                  <a:schemeClr val="bg1"/>
                </a:solidFill>
              </a:rPr>
              <a:t>(state)</a:t>
            </a:r>
            <a:r>
              <a:rPr lang="ko-KR" altLang="en-US" sz="3500" dirty="0">
                <a:solidFill>
                  <a:schemeClr val="bg1"/>
                </a:solidFill>
              </a:rPr>
              <a:t>별 이상거래 수를 확인</a:t>
            </a:r>
            <a:endParaRPr lang="en-US" altLang="ko-KR" sz="3500" dirty="0">
              <a:solidFill>
                <a:schemeClr val="bg1"/>
              </a:solidFill>
            </a:endParaRPr>
          </a:p>
          <a:p>
            <a:endParaRPr lang="en-US" altLang="ko-KR" sz="3500" dirty="0">
              <a:solidFill>
                <a:schemeClr val="bg1"/>
              </a:solidFill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D5B1C0A-8989-4DD1-34B0-4035F399E401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635A1-5359-4CF5-25A1-4D569215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50" y="4381500"/>
            <a:ext cx="8305800" cy="54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01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4A9B5A-0529-DF5F-7DFE-C40B23F0438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06740"/>
            <a:ext cx="164721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‘state’</a:t>
            </a:r>
            <a:r>
              <a:rPr lang="ko-KR" altLang="en-US" sz="3500" dirty="0">
                <a:solidFill>
                  <a:schemeClr val="bg1"/>
                </a:solidFill>
              </a:rPr>
              <a:t> 변수의 데이터 값인 </a:t>
            </a:r>
            <a:r>
              <a:rPr lang="en-US" altLang="ko-KR" sz="3500" dirty="0">
                <a:solidFill>
                  <a:schemeClr val="bg1"/>
                </a:solidFill>
              </a:rPr>
              <a:t>51</a:t>
            </a:r>
            <a:r>
              <a:rPr lang="ko-KR" altLang="en-US" sz="3500" dirty="0">
                <a:solidFill>
                  <a:schemeClr val="bg1"/>
                </a:solidFill>
              </a:rPr>
              <a:t>개 주들을 </a:t>
            </a:r>
            <a:r>
              <a:rPr lang="en-US" altLang="ko-KR" sz="3500" dirty="0">
                <a:solidFill>
                  <a:schemeClr val="bg1"/>
                </a:solidFill>
              </a:rPr>
              <a:t>‘west’, ‘</a:t>
            </a:r>
            <a:r>
              <a:rPr lang="en-US" altLang="ko-KR" sz="3500" dirty="0" err="1">
                <a:solidFill>
                  <a:schemeClr val="bg1"/>
                </a:solidFill>
              </a:rPr>
              <a:t>mid_west</a:t>
            </a:r>
            <a:r>
              <a:rPr lang="en-US" altLang="ko-KR" sz="3500" dirty="0">
                <a:solidFill>
                  <a:schemeClr val="bg1"/>
                </a:solidFill>
              </a:rPr>
              <a:t>’, ‘</a:t>
            </a:r>
            <a:r>
              <a:rPr lang="en-US" altLang="ko-KR" sz="3500" dirty="0" err="1">
                <a:solidFill>
                  <a:schemeClr val="bg1"/>
                </a:solidFill>
              </a:rPr>
              <a:t>north_east</a:t>
            </a:r>
            <a:r>
              <a:rPr lang="en-US" altLang="ko-KR" sz="3500" dirty="0">
                <a:solidFill>
                  <a:schemeClr val="bg1"/>
                </a:solidFill>
              </a:rPr>
              <a:t>’, ‘south’ </a:t>
            </a:r>
            <a:r>
              <a:rPr lang="ko-KR" altLang="en-US" sz="3500" dirty="0">
                <a:solidFill>
                  <a:schemeClr val="bg1"/>
                </a:solidFill>
              </a:rPr>
              <a:t>으로 나눈 후 이 </a:t>
            </a:r>
            <a:r>
              <a:rPr lang="en-US" altLang="ko-KR" sz="3500" dirty="0">
                <a:solidFill>
                  <a:schemeClr val="bg1"/>
                </a:solidFill>
              </a:rPr>
              <a:t>4</a:t>
            </a:r>
            <a:r>
              <a:rPr lang="ko-KR" altLang="en-US" sz="3500" dirty="0">
                <a:solidFill>
                  <a:schemeClr val="bg1"/>
                </a:solidFill>
              </a:rPr>
              <a:t>개의 값들을 데이터 값으로 가진 새로운 변수 </a:t>
            </a:r>
            <a:r>
              <a:rPr lang="en-US" altLang="ko-KR" sz="3500" dirty="0">
                <a:solidFill>
                  <a:schemeClr val="bg1"/>
                </a:solidFill>
              </a:rPr>
              <a:t>‘region’ </a:t>
            </a:r>
            <a:r>
              <a:rPr lang="ko-KR" altLang="en-US" sz="3500" dirty="0">
                <a:solidFill>
                  <a:schemeClr val="bg1"/>
                </a:solidFill>
              </a:rPr>
              <a:t>생성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region</a:t>
            </a:r>
            <a:r>
              <a:rPr lang="ko-KR" altLang="en-US" sz="3500" dirty="0">
                <a:solidFill>
                  <a:schemeClr val="bg1"/>
                </a:solidFill>
              </a:rPr>
              <a:t>별 이상거래 수 확인해보니 </a:t>
            </a:r>
            <a:r>
              <a:rPr lang="en-US" altLang="ko-KR" sz="3500" dirty="0">
                <a:solidFill>
                  <a:schemeClr val="bg1"/>
                </a:solidFill>
              </a:rPr>
              <a:t>south</a:t>
            </a:r>
            <a:r>
              <a:rPr lang="ko-KR" altLang="en-US" sz="3500" dirty="0">
                <a:solidFill>
                  <a:schemeClr val="bg1"/>
                </a:solidFill>
              </a:rPr>
              <a:t>이 가장 높음 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D5B1C0A-8989-4DD1-34B0-4035F399E401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02F909-3B2B-B5C7-AF92-5D345FDF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70718"/>
            <a:ext cx="7086600" cy="4668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B51C83-6EC6-942B-A2D0-5CC607AF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08" y="4970716"/>
            <a:ext cx="7086600" cy="46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94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4A9B5A-0529-DF5F-7DFE-C40B23F0438E}"/>
              </a:ext>
            </a:extLst>
          </p:cNvPr>
          <p:cNvSpPr/>
          <p:nvPr/>
        </p:nvSpPr>
        <p:spPr>
          <a:xfrm>
            <a:off x="0" y="0"/>
            <a:ext cx="18288000" cy="10318173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64721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 err="1">
                <a:solidFill>
                  <a:schemeClr val="bg1"/>
                </a:solidFill>
              </a:rPr>
              <a:t>상점별</a:t>
            </a:r>
            <a:r>
              <a:rPr lang="ko-KR" altLang="en-US" sz="3500" dirty="0">
                <a:solidFill>
                  <a:schemeClr val="bg1"/>
                </a:solidFill>
              </a:rPr>
              <a:t> 이상거래의 수가 높은 상위 </a:t>
            </a:r>
            <a:r>
              <a:rPr lang="en-US" altLang="ko-KR" sz="3500" dirty="0">
                <a:solidFill>
                  <a:schemeClr val="bg1"/>
                </a:solidFill>
              </a:rPr>
              <a:t>50</a:t>
            </a:r>
            <a:r>
              <a:rPr lang="ko-KR" altLang="en-US" sz="3500" dirty="0">
                <a:solidFill>
                  <a:schemeClr val="bg1"/>
                </a:solidFill>
              </a:rPr>
              <a:t>개를 추출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상점은 이상거래 발생과 유의미한 관계가 없을 것으로 판단되고 </a:t>
            </a:r>
            <a:r>
              <a:rPr lang="ko-KR" altLang="en-US" sz="3500" dirty="0" err="1">
                <a:solidFill>
                  <a:schemeClr val="bg1"/>
                </a:solidFill>
              </a:rPr>
              <a:t>범주화할</a:t>
            </a:r>
            <a:r>
              <a:rPr lang="ko-KR" altLang="en-US" sz="3500" dirty="0">
                <a:solidFill>
                  <a:schemeClr val="bg1"/>
                </a:solidFill>
              </a:rPr>
              <a:t> 기준을 정하기도 어려움</a:t>
            </a:r>
            <a:r>
              <a:rPr lang="en-US" altLang="ko-KR" sz="3500" dirty="0">
                <a:solidFill>
                  <a:schemeClr val="bg1"/>
                </a:solidFill>
              </a:rPr>
              <a:t>.</a:t>
            </a:r>
            <a:r>
              <a:rPr lang="ko-KR" altLang="en-US" sz="3500" dirty="0">
                <a:solidFill>
                  <a:schemeClr val="bg1"/>
                </a:solidFill>
              </a:rPr>
              <a:t> </a:t>
            </a:r>
            <a:r>
              <a:rPr lang="en-US" altLang="ko-KR" sz="3500" dirty="0">
                <a:solidFill>
                  <a:schemeClr val="bg1"/>
                </a:solidFill>
              </a:rPr>
              <a:t>‘merchant’ </a:t>
            </a:r>
            <a:r>
              <a:rPr lang="ko-KR" altLang="en-US" sz="3500" dirty="0">
                <a:solidFill>
                  <a:schemeClr val="bg1"/>
                </a:solidFill>
              </a:rPr>
              <a:t>변수 삭제 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D5B1C0A-8989-4DD1-34B0-4035F399E401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EBE1D4-F3E9-1C67-6737-75027CD5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5448299"/>
            <a:ext cx="10668000" cy="4240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68F17B-F296-88CC-5FE6-548464FA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48300"/>
            <a:ext cx="5334000" cy="42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1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4A9B5A-0529-DF5F-7DFE-C40B23F0438E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64721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직업별 이상거래의 수가 높은 상위 </a:t>
            </a:r>
            <a:r>
              <a:rPr lang="en-US" altLang="ko-KR" sz="3500" dirty="0">
                <a:solidFill>
                  <a:schemeClr val="bg1"/>
                </a:solidFill>
              </a:rPr>
              <a:t>50</a:t>
            </a:r>
            <a:r>
              <a:rPr lang="ko-KR" altLang="en-US" sz="3500" dirty="0">
                <a:solidFill>
                  <a:schemeClr val="bg1"/>
                </a:solidFill>
              </a:rPr>
              <a:t>개를 추출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직업은 이상거래 발생과 유의미한 관계가 없을 것으로 판단되고 </a:t>
            </a:r>
            <a:r>
              <a:rPr lang="ko-KR" altLang="en-US" sz="3500" dirty="0" err="1">
                <a:solidFill>
                  <a:schemeClr val="bg1"/>
                </a:solidFill>
              </a:rPr>
              <a:t>범주화할</a:t>
            </a:r>
            <a:r>
              <a:rPr lang="ko-KR" altLang="en-US" sz="3500" dirty="0">
                <a:solidFill>
                  <a:schemeClr val="bg1"/>
                </a:solidFill>
              </a:rPr>
              <a:t> 기준을 정하기도 어려움</a:t>
            </a:r>
            <a:r>
              <a:rPr lang="en-US" altLang="ko-KR" sz="3500" dirty="0">
                <a:solidFill>
                  <a:schemeClr val="bg1"/>
                </a:solidFill>
              </a:rPr>
              <a:t>.</a:t>
            </a:r>
            <a:r>
              <a:rPr lang="ko-KR" altLang="en-US" sz="3500" dirty="0">
                <a:solidFill>
                  <a:schemeClr val="bg1"/>
                </a:solidFill>
              </a:rPr>
              <a:t> </a:t>
            </a:r>
            <a:r>
              <a:rPr lang="en-US" altLang="ko-KR" sz="3500" dirty="0">
                <a:solidFill>
                  <a:schemeClr val="bg1"/>
                </a:solidFill>
              </a:rPr>
              <a:t>‘job’ </a:t>
            </a:r>
            <a:r>
              <a:rPr lang="ko-KR" altLang="en-US" sz="3500" dirty="0">
                <a:solidFill>
                  <a:schemeClr val="bg1"/>
                </a:solidFill>
              </a:rPr>
              <a:t>변수 삭제 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D5B1C0A-8989-4DD1-34B0-4035F399E401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D4B72-81C0-0D6B-116E-5E352F90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50" y="5127024"/>
            <a:ext cx="11138150" cy="49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DD2A15-3802-9573-2F5D-DDE0BA50AE07}"/>
              </a:ext>
            </a:extLst>
          </p:cNvPr>
          <p:cNvSpPr txBox="1"/>
          <p:nvPr/>
        </p:nvSpPr>
        <p:spPr>
          <a:xfrm>
            <a:off x="901451" y="1713156"/>
            <a:ext cx="54635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rPr>
              <a:t>팀</a:t>
            </a:r>
            <a:r>
              <a:rPr lang="ko-KR" altLang="en-US" sz="8000" spc="-509" dirty="0">
                <a:solidFill>
                  <a:schemeClr val="tx1"/>
                </a:solidFill>
                <a:latin typeface="+mj-ea"/>
                <a:ea typeface="+mj-ea"/>
                <a:cs typeface="Dotum"/>
              </a:rPr>
              <a:t> </a:t>
            </a:r>
            <a:endParaRPr lang="en-US" altLang="ko-KR" sz="8000" spc="-509" dirty="0">
              <a:solidFill>
                <a:schemeClr val="tx1"/>
              </a:solidFill>
              <a:latin typeface="+mj-ea"/>
              <a:ea typeface="+mj-ea"/>
              <a:cs typeface="Dotum"/>
            </a:endParaRPr>
          </a:p>
        </p:txBody>
      </p:sp>
      <p:sp>
        <p:nvSpPr>
          <p:cNvPr id="3" name="object 82">
            <a:extLst>
              <a:ext uri="{FF2B5EF4-FFF2-40B4-BE49-F238E27FC236}">
                <a16:creationId xmlns:a16="http://schemas.microsoft.com/office/drawing/2014/main" id="{85E2D9FE-2833-4FE8-DB2F-162ACBF584AF}"/>
              </a:ext>
            </a:extLst>
          </p:cNvPr>
          <p:cNvSpPr/>
          <p:nvPr/>
        </p:nvSpPr>
        <p:spPr>
          <a:xfrm>
            <a:off x="1066800" y="1599133"/>
            <a:ext cx="463817" cy="78971"/>
          </a:xfrm>
          <a:custGeom>
            <a:avLst/>
            <a:gdLst/>
            <a:ahLst/>
            <a:cxnLst/>
            <a:rect l="l" t="t" r="r" b="b"/>
            <a:pathLst>
              <a:path w="264795" h="45084">
                <a:moveTo>
                  <a:pt x="264318" y="44648"/>
                </a:moveTo>
                <a:lnTo>
                  <a:pt x="0" y="44648"/>
                </a:lnTo>
                <a:lnTo>
                  <a:pt x="0" y="0"/>
                </a:lnTo>
                <a:lnTo>
                  <a:pt x="264318" y="0"/>
                </a:lnTo>
                <a:lnTo>
                  <a:pt x="264318" y="44648"/>
                </a:lnTo>
                <a:close/>
              </a:path>
            </a:pathLst>
          </a:custGeom>
          <a:solidFill>
            <a:srgbClr val="FD6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C13B733-1CB5-3790-9D9E-939216A9473B}"/>
              </a:ext>
            </a:extLst>
          </p:cNvPr>
          <p:cNvSpPr/>
          <p:nvPr/>
        </p:nvSpPr>
        <p:spPr>
          <a:xfrm>
            <a:off x="6829952" y="2708193"/>
            <a:ext cx="0" cy="5687060"/>
          </a:xfrm>
          <a:custGeom>
            <a:avLst/>
            <a:gdLst/>
            <a:ahLst/>
            <a:cxnLst/>
            <a:rect l="l" t="t" r="r" b="b"/>
            <a:pathLst>
              <a:path h="5687059">
                <a:moveTo>
                  <a:pt x="0" y="5686503"/>
                </a:moveTo>
                <a:lnTo>
                  <a:pt x="0" y="0"/>
                </a:lnTo>
              </a:path>
            </a:pathLst>
          </a:custGeom>
          <a:ln w="95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DBC83AF-1568-B002-9637-30F5FFC86586}"/>
              </a:ext>
            </a:extLst>
          </p:cNvPr>
          <p:cNvSpPr/>
          <p:nvPr/>
        </p:nvSpPr>
        <p:spPr>
          <a:xfrm>
            <a:off x="10348717" y="2708193"/>
            <a:ext cx="0" cy="5687060"/>
          </a:xfrm>
          <a:custGeom>
            <a:avLst/>
            <a:gdLst/>
            <a:ahLst/>
            <a:cxnLst/>
            <a:rect l="l" t="t" r="r" b="b"/>
            <a:pathLst>
              <a:path h="5687059">
                <a:moveTo>
                  <a:pt x="0" y="5686503"/>
                </a:moveTo>
                <a:lnTo>
                  <a:pt x="0" y="0"/>
                </a:lnTo>
              </a:path>
            </a:pathLst>
          </a:custGeom>
          <a:ln w="95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8CDE909-AF37-524A-6172-084F924805E3}"/>
              </a:ext>
            </a:extLst>
          </p:cNvPr>
          <p:cNvSpPr txBox="1"/>
          <p:nvPr/>
        </p:nvSpPr>
        <p:spPr>
          <a:xfrm>
            <a:off x="3909117" y="2666214"/>
            <a:ext cx="205786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800" b="1" spc="40" dirty="0">
                <a:solidFill>
                  <a:schemeClr val="bg1"/>
                </a:solidFill>
                <a:latin typeface="Malgun Gothic"/>
                <a:cs typeface="Malgun Gothic"/>
              </a:rPr>
              <a:t>홍성일</a:t>
            </a:r>
            <a:endParaRPr sz="48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88877FD-F2D5-3758-5727-77B26C896B56}"/>
              </a:ext>
            </a:extLst>
          </p:cNvPr>
          <p:cNvSpPr txBox="1"/>
          <p:nvPr/>
        </p:nvSpPr>
        <p:spPr>
          <a:xfrm>
            <a:off x="7635395" y="2581342"/>
            <a:ext cx="19194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800" b="1" spc="40" dirty="0">
                <a:solidFill>
                  <a:schemeClr val="bg1"/>
                </a:solidFill>
                <a:latin typeface="Malgun Gothic"/>
                <a:cs typeface="Malgun Gothic"/>
              </a:rPr>
              <a:t>기지훈</a:t>
            </a:r>
            <a:endParaRPr sz="48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8EA2DDE-ED64-6310-1963-80272C66C0F7}"/>
              </a:ext>
            </a:extLst>
          </p:cNvPr>
          <p:cNvSpPr txBox="1"/>
          <p:nvPr/>
        </p:nvSpPr>
        <p:spPr>
          <a:xfrm>
            <a:off x="11243183" y="2666214"/>
            <a:ext cx="19734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800" b="1" spc="40" dirty="0">
                <a:solidFill>
                  <a:schemeClr val="bg1"/>
                </a:solidFill>
                <a:latin typeface="Malgun Gothic"/>
                <a:cs typeface="Malgun Gothic"/>
              </a:rPr>
              <a:t>박영선</a:t>
            </a:r>
            <a:endParaRPr sz="48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78F19E67-E78B-B75A-41D3-A3976F8BEE98}"/>
              </a:ext>
            </a:extLst>
          </p:cNvPr>
          <p:cNvSpPr/>
          <p:nvPr/>
        </p:nvSpPr>
        <p:spPr>
          <a:xfrm>
            <a:off x="13930117" y="2712442"/>
            <a:ext cx="0" cy="5687060"/>
          </a:xfrm>
          <a:custGeom>
            <a:avLst/>
            <a:gdLst/>
            <a:ahLst/>
            <a:cxnLst/>
            <a:rect l="l" t="t" r="r" b="b"/>
            <a:pathLst>
              <a:path h="5687059">
                <a:moveTo>
                  <a:pt x="0" y="5686503"/>
                </a:moveTo>
                <a:lnTo>
                  <a:pt x="0" y="0"/>
                </a:lnTo>
              </a:path>
            </a:pathLst>
          </a:custGeom>
          <a:ln w="95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402326DF-07EB-C12F-FC9C-377F92EE8754}"/>
              </a:ext>
            </a:extLst>
          </p:cNvPr>
          <p:cNvSpPr txBox="1"/>
          <p:nvPr/>
        </p:nvSpPr>
        <p:spPr>
          <a:xfrm>
            <a:off x="14735560" y="2666214"/>
            <a:ext cx="191948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800" b="1" spc="40" dirty="0">
                <a:solidFill>
                  <a:schemeClr val="bg1"/>
                </a:solidFill>
                <a:latin typeface="Malgun Gothic"/>
                <a:cs typeface="Malgun Gothic"/>
              </a:rPr>
              <a:t>전성표</a:t>
            </a:r>
            <a:endParaRPr sz="48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2B1A3E-F840-DCDB-C20D-A3566589A63F}"/>
              </a:ext>
            </a:extLst>
          </p:cNvPr>
          <p:cNvSpPr txBox="1"/>
          <p:nvPr/>
        </p:nvSpPr>
        <p:spPr>
          <a:xfrm>
            <a:off x="3182564" y="6746793"/>
            <a:ext cx="333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팀장 </a:t>
            </a:r>
            <a:endParaRPr lang="en-US" altLang="ko-KR" sz="3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최종 발표</a:t>
            </a:r>
            <a:endParaRPr lang="en-US" altLang="ko-KR" sz="3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데이터 검증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F9AC59-D3E5-A744-F3EF-0FA5557588CA}"/>
              </a:ext>
            </a:extLst>
          </p:cNvPr>
          <p:cNvSpPr txBox="1"/>
          <p:nvPr/>
        </p:nvSpPr>
        <p:spPr>
          <a:xfrm>
            <a:off x="6906152" y="6746793"/>
            <a:ext cx="333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모델링</a:t>
            </a:r>
            <a:endParaRPr lang="en-US" altLang="ko-KR" sz="3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최종 발표</a:t>
            </a:r>
            <a:endParaRPr lang="en-US" altLang="ko-KR" sz="3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데이터 수집</a:t>
            </a:r>
            <a:endParaRPr lang="en-US" altLang="ko-KR" sz="3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84B39D-958E-B2FC-0797-114ED518457C}"/>
              </a:ext>
            </a:extLst>
          </p:cNvPr>
          <p:cNvSpPr txBox="1"/>
          <p:nvPr/>
        </p:nvSpPr>
        <p:spPr>
          <a:xfrm>
            <a:off x="10590883" y="6746422"/>
            <a:ext cx="333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계획 수립</a:t>
            </a:r>
            <a:endParaRPr lang="en-US" altLang="ko-KR" sz="3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중간발표</a:t>
            </a:r>
            <a:endParaRPr lang="en-US" altLang="ko-KR" sz="3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데이터 검증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2A7318-1097-D3AE-EC17-D82B2AAF0C49}"/>
              </a:ext>
            </a:extLst>
          </p:cNvPr>
          <p:cNvSpPr txBox="1"/>
          <p:nvPr/>
        </p:nvSpPr>
        <p:spPr>
          <a:xfrm>
            <a:off x="14019883" y="6746422"/>
            <a:ext cx="333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일지 작성</a:t>
            </a:r>
            <a:endParaRPr lang="en-US" altLang="ko-KR" sz="3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중간발표</a:t>
            </a:r>
            <a:endParaRPr lang="en-US" altLang="ko-KR" sz="30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+mn-ea"/>
                <a:ea typeface="+mn-ea"/>
              </a:rPr>
              <a:t>데이터 검증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C079C6-133E-9739-7A96-093D7AF4D709}"/>
              </a:ext>
            </a:extLst>
          </p:cNvPr>
          <p:cNvSpPr txBox="1"/>
          <p:nvPr/>
        </p:nvSpPr>
        <p:spPr>
          <a:xfrm>
            <a:off x="4550275" y="8931702"/>
            <a:ext cx="1159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+mn-ea"/>
                <a:ea typeface="+mn-ea"/>
              </a:rPr>
              <a:t>공통</a:t>
            </a:r>
            <a:r>
              <a:rPr lang="en-US" altLang="ko-KR" sz="4000" dirty="0">
                <a:solidFill>
                  <a:schemeClr val="bg1"/>
                </a:solidFill>
                <a:latin typeface="+mn-ea"/>
                <a:ea typeface="+mn-ea"/>
              </a:rPr>
              <a:t>: EDA, </a:t>
            </a:r>
            <a:r>
              <a:rPr lang="ko-KR" altLang="en-US" sz="4000" dirty="0">
                <a:solidFill>
                  <a:schemeClr val="bg1"/>
                </a:solidFill>
                <a:latin typeface="+mn-ea"/>
                <a:ea typeface="+mn-ea"/>
              </a:rPr>
              <a:t>데이터 </a:t>
            </a:r>
            <a:r>
              <a:rPr lang="ko-KR" altLang="en-US" sz="4000" dirty="0" err="1">
                <a:solidFill>
                  <a:schemeClr val="bg1"/>
                </a:solidFill>
                <a:latin typeface="+mn-ea"/>
                <a:ea typeface="+mn-ea"/>
              </a:rPr>
              <a:t>전처리</a:t>
            </a:r>
            <a:endParaRPr lang="ko-KR" altLang="en-US" sz="4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C05168-4538-854F-5CEB-7A62FA9FF048}"/>
              </a:ext>
            </a:extLst>
          </p:cNvPr>
          <p:cNvSpPr txBox="1"/>
          <p:nvPr/>
        </p:nvSpPr>
        <p:spPr>
          <a:xfrm>
            <a:off x="3940675" y="494362"/>
            <a:ext cx="11596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+mn-ea"/>
                <a:ea typeface="+mn-ea"/>
              </a:rPr>
              <a:t>이상 거래 감지 특공대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05F3DEB-4EAE-A9C6-9CB5-FCC0AF79440D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8B41D4-17F8-A86C-6012-E2BA5AC23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948" y="3875393"/>
            <a:ext cx="2500506" cy="25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F2A44E-1488-CC06-0C5A-F8354F56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29" y="3875394"/>
            <a:ext cx="2497117" cy="25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D4D32B2-A706-B785-5D44-8503E71B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557" y="3963626"/>
            <a:ext cx="2171251" cy="24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50F8306F-FC7A-E3C0-C9FD-70864666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427" y="3875393"/>
            <a:ext cx="2286146" cy="250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88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4A9B5A-0529-DF5F-7DFE-C40B23F0438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833349" cy="1357953"/>
            <a:chOff x="901450" y="1599133"/>
            <a:chExt cx="10833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833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64721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이상거래와 유의미한 관계가 없을 것으로 판단되고 다른 파생변수들을 생성하는 데 이미 사용한 </a:t>
            </a:r>
            <a:r>
              <a:rPr lang="en-US" altLang="ko-KR" sz="3500" dirty="0">
                <a:solidFill>
                  <a:schemeClr val="bg1"/>
                </a:solidFill>
              </a:rPr>
              <a:t>‘</a:t>
            </a:r>
            <a:r>
              <a:rPr lang="en-US" altLang="ko-KR" sz="3500" dirty="0" err="1">
                <a:solidFill>
                  <a:schemeClr val="bg1"/>
                </a:solidFill>
              </a:rPr>
              <a:t>cc_num</a:t>
            </a:r>
            <a:r>
              <a:rPr lang="en-US" altLang="ko-KR" sz="3500" dirty="0">
                <a:solidFill>
                  <a:schemeClr val="bg1"/>
                </a:solidFill>
              </a:rPr>
              <a:t>’ </a:t>
            </a:r>
            <a:r>
              <a:rPr lang="ko-KR" altLang="en-US" sz="3500" dirty="0">
                <a:solidFill>
                  <a:schemeClr val="bg1"/>
                </a:solidFill>
              </a:rPr>
              <a:t>변수 삭제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이상거래와 유의미한 관계가 있을 것이라고 예상되는 변수는 아래와 같음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D5B1C0A-8989-4DD1-34B0-4035F399E401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0753AB-C0E0-5F2B-3C2A-D6C95ED3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448300"/>
            <a:ext cx="8610600" cy="18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2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942F1B-309D-EA29-7A08-DE2B6FC49E7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5762137" cy="1357953"/>
            <a:chOff x="901450" y="1599133"/>
            <a:chExt cx="15762137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5762137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탐색적 자료 분석 </a:t>
              </a:r>
              <a:r>
                <a:rPr lang="en-US" altLang="ko-KR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(</a:t>
              </a: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변수 수정</a:t>
              </a:r>
              <a:r>
                <a:rPr lang="en-US" altLang="ko-KR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)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33BD6D-805F-8B5C-CB4C-F345FD9330F8}"/>
              </a:ext>
            </a:extLst>
          </p:cNvPr>
          <p:cNvSpPr txBox="1"/>
          <p:nvPr/>
        </p:nvSpPr>
        <p:spPr>
          <a:xfrm>
            <a:off x="914400" y="3292614"/>
            <a:ext cx="164721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+mj-ea"/>
                <a:ea typeface="+mj-ea"/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</a:rPr>
              <a:t>기존 카테고리 변수를 온라인</a:t>
            </a:r>
            <a:r>
              <a:rPr lang="en-US" altLang="ko-KR" sz="35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</a:rPr>
              <a:t>오프라인</a:t>
            </a:r>
            <a:r>
              <a:rPr lang="en-US" altLang="ko-KR" sz="35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</a:rPr>
              <a:t>기타로 </a:t>
            </a:r>
            <a:r>
              <a:rPr lang="ko-KR" altLang="en-US" sz="3500" dirty="0" err="1">
                <a:solidFill>
                  <a:schemeClr val="bg1"/>
                </a:solidFill>
                <a:latin typeface="+mj-ea"/>
                <a:ea typeface="+mj-ea"/>
              </a:rPr>
              <a:t>범주화하여</a:t>
            </a:r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3500" dirty="0">
                <a:solidFill>
                  <a:schemeClr val="bg1"/>
                </a:solidFill>
                <a:latin typeface="+mj-ea"/>
                <a:ea typeface="+mj-ea"/>
              </a:rPr>
              <a:t>feature</a:t>
            </a:r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</a:rPr>
              <a:t>를 선정하려 했으나 카테고리 변수의 범주화 기준을 명확하게 설정하기 어려워 범주화를 하지 않기로 결정</a:t>
            </a:r>
            <a:endParaRPr lang="en-US" altLang="ko-KR" sz="35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sz="35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500" dirty="0">
                <a:solidFill>
                  <a:schemeClr val="bg1"/>
                </a:solidFill>
                <a:latin typeface="+mj-ea"/>
                <a:ea typeface="+mj-ea"/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</a:rPr>
              <a:t>따라서 카테고리변수의 모든 </a:t>
            </a:r>
            <a:r>
              <a:rPr lang="en-US" altLang="ko-KR" sz="3500" dirty="0">
                <a:solidFill>
                  <a:schemeClr val="bg1"/>
                </a:solidFill>
                <a:latin typeface="+mj-ea"/>
                <a:ea typeface="+mj-ea"/>
              </a:rPr>
              <a:t>value</a:t>
            </a:r>
            <a:r>
              <a:rPr lang="ko-KR" altLang="en-US" sz="3500" dirty="0">
                <a:solidFill>
                  <a:schemeClr val="bg1"/>
                </a:solidFill>
                <a:latin typeface="+mj-ea"/>
                <a:ea typeface="+mj-ea"/>
              </a:rPr>
              <a:t>를 변수로 생성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92AD1CE-85F3-6371-0D18-BF5F81375E56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4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C1DFA2-BF9F-AF60-66FB-7B3A1EE62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76"/>
          <a:stretch/>
        </p:blipFill>
        <p:spPr>
          <a:xfrm>
            <a:off x="2696648" y="6912811"/>
            <a:ext cx="4343400" cy="24577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9FD7B7-A5B5-086A-FBEA-A6D12869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291" y="6363044"/>
            <a:ext cx="4599709" cy="353058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B2F2CC9-FEFB-1DBC-C7A5-4813FE5D152A}"/>
              </a:ext>
            </a:extLst>
          </p:cNvPr>
          <p:cNvSpPr/>
          <p:nvPr/>
        </p:nvSpPr>
        <p:spPr>
          <a:xfrm>
            <a:off x="2544248" y="6755919"/>
            <a:ext cx="4695140" cy="2785378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C5835A-42CE-16F4-4597-7012022C73F4}"/>
              </a:ext>
            </a:extLst>
          </p:cNvPr>
          <p:cNvCxnSpPr/>
          <p:nvPr/>
        </p:nvCxnSpPr>
        <p:spPr>
          <a:xfrm>
            <a:off x="7848600" y="8115300"/>
            <a:ext cx="838200" cy="0"/>
          </a:xfrm>
          <a:prstGeom prst="straightConnector1">
            <a:avLst/>
          </a:prstGeom>
          <a:ln w="349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5F4C269-33FE-C43C-1850-BEAD4390CE66}"/>
              </a:ext>
            </a:extLst>
          </p:cNvPr>
          <p:cNvSpPr/>
          <p:nvPr/>
        </p:nvSpPr>
        <p:spPr>
          <a:xfrm>
            <a:off x="9277944" y="6191335"/>
            <a:ext cx="5123855" cy="3905165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0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853EF800-A24D-5B7A-5822-2A7DD12127D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9537949" cy="1357953"/>
            <a:chOff x="901450" y="1599133"/>
            <a:chExt cx="95379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95379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이상치 확인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6">
            <a:extLst>
              <a:ext uri="{FF2B5EF4-FFF2-40B4-BE49-F238E27FC236}">
                <a16:creationId xmlns:a16="http://schemas.microsoft.com/office/drawing/2014/main" id="{2AC0C27B-F8A4-E328-BA28-01D789F6AB1C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81EB6C-4882-0B38-90D1-AFD5854E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4670242"/>
            <a:ext cx="7467600" cy="53292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AA816E3-1B61-9AD9-E26F-E6FBC5E76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63" y="4691023"/>
            <a:ext cx="7725870" cy="53292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98A00E-7DCE-87EE-C8EF-3EA8E3062B36}"/>
              </a:ext>
            </a:extLst>
          </p:cNvPr>
          <p:cNvSpPr txBox="1"/>
          <p:nvPr/>
        </p:nvSpPr>
        <p:spPr>
          <a:xfrm>
            <a:off x="914400" y="3292614"/>
            <a:ext cx="164721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4</a:t>
            </a:r>
            <a:r>
              <a:rPr lang="ko-KR" altLang="en-US" sz="3500" dirty="0">
                <a:solidFill>
                  <a:schemeClr val="bg1"/>
                </a:solidFill>
              </a:rPr>
              <a:t>개 수치형 변수의 요약 통계량 확인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90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853EF800-A24D-5B7A-5822-2A7DD12127D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9537949" cy="1357953"/>
            <a:chOff x="901450" y="1599133"/>
            <a:chExt cx="95379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95379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이상치 확인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6">
            <a:extLst>
              <a:ext uri="{FF2B5EF4-FFF2-40B4-BE49-F238E27FC236}">
                <a16:creationId xmlns:a16="http://schemas.microsoft.com/office/drawing/2014/main" id="{2AC0C27B-F8A4-E328-BA28-01D789F6AB1C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98A00E-7DCE-87EE-C8EF-3EA8E3062B36}"/>
              </a:ext>
            </a:extLst>
          </p:cNvPr>
          <p:cNvSpPr txBox="1"/>
          <p:nvPr/>
        </p:nvSpPr>
        <p:spPr>
          <a:xfrm>
            <a:off x="914400" y="3292614"/>
            <a:ext cx="164721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아래 확인 후 이상치 제거하지 않기로 결정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077F97-5646-EB76-6895-216ABF6B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4879625"/>
            <a:ext cx="5611282" cy="3270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B02A6A-607B-12B6-BEA3-68F5E8C64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593" y="4879624"/>
            <a:ext cx="5455104" cy="3270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A0901F-9C19-A71F-44AB-9313DBFA2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7119" y="4873478"/>
            <a:ext cx="5333980" cy="327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3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853EF800-A24D-5B7A-5822-2A7DD12127D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6167350" cy="1357953"/>
            <a:chOff x="901450" y="1599133"/>
            <a:chExt cx="16167350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6167350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ko-KR" altLang="en-US" sz="8000" spc="-509" dirty="0" err="1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전처리</a:t>
              </a: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 및 변수 선택</a:t>
              </a:r>
              <a:r>
                <a:rPr lang="en-US" altLang="ko-KR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 (</a:t>
              </a:r>
              <a:r>
                <a:rPr lang="ko-KR" altLang="en-US" sz="8000" spc="-509" dirty="0" err="1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오버샘플링</a:t>
              </a:r>
              <a:r>
                <a:rPr lang="en-US" altLang="ko-KR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)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6">
            <a:extLst>
              <a:ext uri="{FF2B5EF4-FFF2-40B4-BE49-F238E27FC236}">
                <a16:creationId xmlns:a16="http://schemas.microsoft.com/office/drawing/2014/main" id="{2AC0C27B-F8A4-E328-BA28-01D789F6AB1C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4A958C-74C6-6BD3-4350-E36AD640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970" y="4980629"/>
            <a:ext cx="6574381" cy="3330416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D156BC-CAC1-BDBD-0484-AE03C3A1F1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8"/>
          <a:stretch/>
        </p:blipFill>
        <p:spPr>
          <a:xfrm>
            <a:off x="1302824" y="4991020"/>
            <a:ext cx="6574380" cy="3330416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CC4829-E678-5674-2160-83FA9EDA5B10}"/>
              </a:ext>
            </a:extLst>
          </p:cNvPr>
          <p:cNvSpPr txBox="1"/>
          <p:nvPr/>
        </p:nvSpPr>
        <p:spPr>
          <a:xfrm>
            <a:off x="2109398" y="398778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Before</a:t>
            </a:r>
            <a:endParaRPr lang="ko-KR" altLang="en-US" sz="4000" b="1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377CC-A777-A619-3C97-69B21DC4AEEC}"/>
              </a:ext>
            </a:extLst>
          </p:cNvPr>
          <p:cNvSpPr txBox="1"/>
          <p:nvPr/>
        </p:nvSpPr>
        <p:spPr>
          <a:xfrm>
            <a:off x="10712575" y="398778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After</a:t>
            </a:r>
            <a:endParaRPr lang="ko-KR" altLang="en-US" sz="4000" b="1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7E62CC8-0B6F-5377-A8FA-A61660FF390D}"/>
              </a:ext>
            </a:extLst>
          </p:cNvPr>
          <p:cNvSpPr/>
          <p:nvPr/>
        </p:nvSpPr>
        <p:spPr>
          <a:xfrm rot="5400000">
            <a:off x="8395338" y="6334088"/>
            <a:ext cx="1004498" cy="6234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33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853EF800-A24D-5B7A-5822-2A7DD12127D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6776950" cy="1357953"/>
            <a:chOff x="901450" y="1599133"/>
            <a:chExt cx="16776950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6776950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 err="1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전처리</a:t>
              </a: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 및 변수 선택</a:t>
              </a:r>
              <a:r>
                <a:rPr lang="en-US" altLang="ko-KR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 (</a:t>
              </a:r>
              <a:r>
                <a:rPr lang="ko-KR" altLang="en-US" sz="8000" spc="-509" dirty="0" err="1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언더샘플링</a:t>
              </a:r>
              <a:r>
                <a:rPr lang="en-US" altLang="ko-KR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)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6">
            <a:extLst>
              <a:ext uri="{FF2B5EF4-FFF2-40B4-BE49-F238E27FC236}">
                <a16:creationId xmlns:a16="http://schemas.microsoft.com/office/drawing/2014/main" id="{2AC0C27B-F8A4-E328-BA28-01D789F6AB1C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4A958C-74C6-6BD3-4350-E36AD640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08" y="5013484"/>
            <a:ext cx="6574381" cy="3330416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CC4829-E678-5674-2160-83FA9EDA5B10}"/>
              </a:ext>
            </a:extLst>
          </p:cNvPr>
          <p:cNvSpPr txBox="1"/>
          <p:nvPr/>
        </p:nvSpPr>
        <p:spPr>
          <a:xfrm>
            <a:off x="2109398" y="398778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Before</a:t>
            </a:r>
            <a:endParaRPr lang="ko-KR" altLang="en-US" sz="4000" b="1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377CC-A777-A619-3C97-69B21DC4AEEC}"/>
              </a:ext>
            </a:extLst>
          </p:cNvPr>
          <p:cNvSpPr txBox="1"/>
          <p:nvPr/>
        </p:nvSpPr>
        <p:spPr>
          <a:xfrm>
            <a:off x="10712575" y="398778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After</a:t>
            </a:r>
            <a:endParaRPr lang="ko-KR" altLang="en-US" sz="4000" b="1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7E62CC8-0B6F-5377-A8FA-A61660FF390D}"/>
              </a:ext>
            </a:extLst>
          </p:cNvPr>
          <p:cNvSpPr/>
          <p:nvPr/>
        </p:nvSpPr>
        <p:spPr>
          <a:xfrm rot="5400000">
            <a:off x="8385237" y="6366943"/>
            <a:ext cx="1004498" cy="6234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70C946-85A9-5A6D-10D8-F034A5919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884" y="5013484"/>
            <a:ext cx="6574381" cy="3330416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23881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853EF800-A24D-5B7A-5822-2A7DD12127D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9537949" cy="1357953"/>
            <a:chOff x="901450" y="1599133"/>
            <a:chExt cx="95379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95379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 err="1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전처리</a:t>
              </a: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 및 변수 선택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6">
            <a:extLst>
              <a:ext uri="{FF2B5EF4-FFF2-40B4-BE49-F238E27FC236}">
                <a16:creationId xmlns:a16="http://schemas.microsoft.com/office/drawing/2014/main" id="{2AC0C27B-F8A4-E328-BA28-01D789F6AB1C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9A268-DDCA-149C-F070-4E3E3DAF7EC4}"/>
              </a:ext>
            </a:extLst>
          </p:cNvPr>
          <p:cNvSpPr txBox="1"/>
          <p:nvPr/>
        </p:nvSpPr>
        <p:spPr>
          <a:xfrm>
            <a:off x="914400" y="3292614"/>
            <a:ext cx="16472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스케일링 전 수치형 변수의 데이터 분포 확인 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4</a:t>
            </a:r>
            <a:r>
              <a:rPr lang="ko-KR" altLang="en-US" sz="3500" dirty="0">
                <a:solidFill>
                  <a:schemeClr val="bg1"/>
                </a:solidFill>
              </a:rPr>
              <a:t>개 변수들 표준화 스케일링 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8DAD02A-4AA3-7028-239E-F14E4DD7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47167"/>
            <a:ext cx="7467600" cy="456353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A96A2F3-6D9D-69E7-650C-9C91C541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6344562"/>
            <a:ext cx="6700839" cy="29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7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853EF800-A24D-5B7A-5822-2A7DD12127D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929054"/>
            <a:ext cx="9537949" cy="1357953"/>
            <a:chOff x="901450" y="1599133"/>
            <a:chExt cx="95379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95379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 err="1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전처리</a:t>
              </a: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 및 변수 선택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6">
            <a:extLst>
              <a:ext uri="{FF2B5EF4-FFF2-40B4-BE49-F238E27FC236}">
                <a16:creationId xmlns:a16="http://schemas.microsoft.com/office/drawing/2014/main" id="{2AC0C27B-F8A4-E328-BA28-01D789F6AB1C}"/>
              </a:ext>
            </a:extLst>
          </p:cNvPr>
          <p:cNvSpPr txBox="1"/>
          <p:nvPr/>
        </p:nvSpPr>
        <p:spPr>
          <a:xfrm>
            <a:off x="1624413" y="419100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9A268-DDCA-149C-F070-4E3E3DAF7EC4}"/>
              </a:ext>
            </a:extLst>
          </p:cNvPr>
          <p:cNvSpPr txBox="1"/>
          <p:nvPr/>
        </p:nvSpPr>
        <p:spPr>
          <a:xfrm>
            <a:off x="901450" y="2406047"/>
            <a:ext cx="164721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스케일링 후 변수들의 상관관계 확인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063D8-7FC6-9A17-5F0A-8119F50B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36990"/>
            <a:ext cx="12984994" cy="70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66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853EF800-A24D-5B7A-5822-2A7DD12127D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9537949" cy="1357953"/>
            <a:chOff x="901450" y="1599133"/>
            <a:chExt cx="95379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95379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 err="1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전처리</a:t>
              </a: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 및 변수 선택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6">
            <a:extLst>
              <a:ext uri="{FF2B5EF4-FFF2-40B4-BE49-F238E27FC236}">
                <a16:creationId xmlns:a16="http://schemas.microsoft.com/office/drawing/2014/main" id="{2AC0C27B-F8A4-E328-BA28-01D789F6AB1C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9A268-DDCA-149C-F070-4E3E3DAF7EC4}"/>
              </a:ext>
            </a:extLst>
          </p:cNvPr>
          <p:cNvSpPr txBox="1"/>
          <p:nvPr/>
        </p:nvSpPr>
        <p:spPr>
          <a:xfrm>
            <a:off x="914400" y="3292614"/>
            <a:ext cx="16472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 err="1">
                <a:solidFill>
                  <a:schemeClr val="bg1"/>
                </a:solidFill>
              </a:rPr>
              <a:t>랜덤포레스트와</a:t>
            </a:r>
            <a:r>
              <a:rPr lang="ko-KR" altLang="en-US" sz="3500" dirty="0">
                <a:solidFill>
                  <a:schemeClr val="bg1"/>
                </a:solidFill>
              </a:rPr>
              <a:t> </a:t>
            </a:r>
            <a:r>
              <a:rPr lang="ko-KR" altLang="en-US" sz="3500" dirty="0" err="1">
                <a:solidFill>
                  <a:schemeClr val="bg1"/>
                </a:solidFill>
              </a:rPr>
              <a:t>라쏘를</a:t>
            </a:r>
            <a:r>
              <a:rPr lang="ko-KR" altLang="en-US" sz="3500" dirty="0">
                <a:solidFill>
                  <a:schemeClr val="bg1"/>
                </a:solidFill>
              </a:rPr>
              <a:t> 이용하여 피처 중요도 판단</a:t>
            </a:r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</a:t>
            </a:r>
            <a:r>
              <a:rPr lang="ko-KR" altLang="en-US" sz="3500" dirty="0">
                <a:solidFill>
                  <a:schemeClr val="bg1"/>
                </a:solidFill>
              </a:rPr>
              <a:t>공통적으로 불필요한 변수인 카드거래발생거리</a:t>
            </a:r>
            <a:r>
              <a:rPr lang="en-US" altLang="ko-KR" sz="3500" dirty="0">
                <a:solidFill>
                  <a:schemeClr val="bg1"/>
                </a:solidFill>
              </a:rPr>
              <a:t>, </a:t>
            </a:r>
            <a:r>
              <a:rPr lang="ko-KR" altLang="en-US" sz="3500" dirty="0">
                <a:solidFill>
                  <a:schemeClr val="bg1"/>
                </a:solidFill>
              </a:rPr>
              <a:t>실소유자나이</a:t>
            </a:r>
            <a:r>
              <a:rPr lang="en-US" altLang="ko-KR" sz="3500" dirty="0">
                <a:solidFill>
                  <a:schemeClr val="bg1"/>
                </a:solidFill>
              </a:rPr>
              <a:t> </a:t>
            </a:r>
            <a:r>
              <a:rPr lang="ko-KR" altLang="en-US" sz="3500" dirty="0">
                <a:solidFill>
                  <a:schemeClr val="bg1"/>
                </a:solidFill>
              </a:rPr>
              <a:t>제거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FF06A8-ED99-EF16-A4B6-6E831B74E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1" y="4797693"/>
            <a:ext cx="7632950" cy="50936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00E1C1-D6BD-DCEE-F80B-A1A4E2CB1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797693"/>
            <a:ext cx="8242550" cy="50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52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853EF800-A24D-5B7A-5822-2A7DD12127D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9537949" cy="1357953"/>
            <a:chOff x="901450" y="1599133"/>
            <a:chExt cx="95379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95379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spc="-509" dirty="0" err="1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전처리</a:t>
              </a:r>
              <a:r>
                <a:rPr lang="ko-KR" altLang="en-US" sz="8000" spc="-509" dirty="0">
                  <a:solidFill>
                    <a:schemeClr val="bg1"/>
                  </a:solidFill>
                  <a:latin typeface="+mj-ea"/>
                  <a:ea typeface="+mj-ea"/>
                  <a:cs typeface="Dotum"/>
                </a:rPr>
                <a:t> 및 변수 선택</a:t>
              </a:r>
              <a:endPara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6">
            <a:extLst>
              <a:ext uri="{FF2B5EF4-FFF2-40B4-BE49-F238E27FC236}">
                <a16:creationId xmlns:a16="http://schemas.microsoft.com/office/drawing/2014/main" id="{2AC0C27B-F8A4-E328-BA28-01D789F6AB1C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9A268-DDCA-149C-F070-4E3E3DAF7EC4}"/>
              </a:ext>
            </a:extLst>
          </p:cNvPr>
          <p:cNvSpPr txBox="1"/>
          <p:nvPr/>
        </p:nvSpPr>
        <p:spPr>
          <a:xfrm>
            <a:off x="914400" y="3292614"/>
            <a:ext cx="16472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500" dirty="0">
              <a:solidFill>
                <a:schemeClr val="bg1"/>
              </a:solidFill>
            </a:endParaRPr>
          </a:p>
          <a:p>
            <a:r>
              <a:rPr lang="en-US" altLang="ko-KR" sz="3500" dirty="0">
                <a:solidFill>
                  <a:schemeClr val="bg1"/>
                </a:solidFill>
              </a:rPr>
              <a:t>## VIF </a:t>
            </a:r>
            <a:r>
              <a:rPr lang="ko-KR" altLang="en-US" sz="3500" dirty="0">
                <a:solidFill>
                  <a:schemeClr val="bg1"/>
                </a:solidFill>
              </a:rPr>
              <a:t>지수를 통해 </a:t>
            </a:r>
            <a:r>
              <a:rPr lang="ko-KR" altLang="en-US" sz="3500" dirty="0" err="1">
                <a:solidFill>
                  <a:schemeClr val="bg1"/>
                </a:solidFill>
              </a:rPr>
              <a:t>다중공선성이</a:t>
            </a:r>
            <a:r>
              <a:rPr lang="ko-KR" altLang="en-US" sz="3500" dirty="0">
                <a:solidFill>
                  <a:schemeClr val="bg1"/>
                </a:solidFill>
              </a:rPr>
              <a:t> 없는 것을 확인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B03C58-A820-C51C-4D21-CFE2F2745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1" t="-1723" r="1" b="1"/>
          <a:stretch/>
        </p:blipFill>
        <p:spPr>
          <a:xfrm>
            <a:off x="12036545" y="926123"/>
            <a:ext cx="5184655" cy="84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1714500"/>
            <a:ext cx="12344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pc="-509" dirty="0">
                <a:solidFill>
                  <a:srgbClr val="FFFFFF"/>
                </a:solidFill>
              </a:rPr>
              <a:t>프로젝트 주제 소개 </a:t>
            </a:r>
            <a:endParaRPr spc="-509" dirty="0">
              <a:solidFill>
                <a:srgbClr val="FFFFFF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37025"/>
            <a:ext cx="18288000" cy="5926038"/>
            <a:chOff x="0" y="3337025"/>
            <a:chExt cx="18288000" cy="5926038"/>
          </a:xfrm>
        </p:grpSpPr>
        <p:sp>
          <p:nvSpPr>
            <p:cNvPr id="7" name="object 7"/>
            <p:cNvSpPr/>
            <p:nvPr/>
          </p:nvSpPr>
          <p:spPr>
            <a:xfrm>
              <a:off x="0" y="9263063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337025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668BE1-BE52-AC4B-8F64-68C502F76D88}"/>
              </a:ext>
            </a:extLst>
          </p:cNvPr>
          <p:cNvSpPr txBox="1"/>
          <p:nvPr/>
        </p:nvSpPr>
        <p:spPr>
          <a:xfrm>
            <a:off x="914400" y="3695700"/>
            <a:ext cx="1684020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500" spc="-250" dirty="0">
                <a:solidFill>
                  <a:srgbClr val="FFFFFF"/>
                </a:solidFill>
                <a:latin typeface="+mn-ea"/>
                <a:ea typeface="+mn-ea"/>
                <a:cs typeface="Malgun Gothic"/>
              </a:rPr>
              <a:t>##</a:t>
            </a:r>
            <a:r>
              <a:rPr lang="ko-KR" altLang="en-US" sz="3500" spc="-250" dirty="0">
                <a:solidFill>
                  <a:srgbClr val="FFFFFF"/>
                </a:solidFill>
                <a:latin typeface="+mn-ea"/>
                <a:ea typeface="+mn-ea"/>
                <a:cs typeface="Malgun Gothic"/>
              </a:rPr>
              <a:t> 주제</a:t>
            </a:r>
            <a:r>
              <a:rPr lang="en-US" altLang="ko-KR" sz="3500" spc="-250" dirty="0">
                <a:solidFill>
                  <a:srgbClr val="FFFFFF"/>
                </a:solidFill>
                <a:latin typeface="+mn-ea"/>
                <a:ea typeface="+mn-ea"/>
                <a:cs typeface="Malgun Gothic"/>
              </a:rPr>
              <a:t>: </a:t>
            </a:r>
            <a:r>
              <a:rPr lang="ko-KR" altLang="en-US" sz="3500" spc="-250" dirty="0">
                <a:solidFill>
                  <a:srgbClr val="FFFFFF"/>
                </a:solidFill>
                <a:latin typeface="+mn-ea"/>
                <a:ea typeface="+mn-ea"/>
                <a:cs typeface="Malgun Gothic"/>
              </a:rPr>
              <a:t>이상거래 예측</a:t>
            </a:r>
            <a:endParaRPr lang="en-US" altLang="ko-KR" sz="3500" spc="-250" dirty="0">
              <a:solidFill>
                <a:srgbClr val="FFFFFF"/>
              </a:solidFill>
              <a:latin typeface="+mn-ea"/>
              <a:ea typeface="+mn-ea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spc="-250" dirty="0">
                <a:solidFill>
                  <a:srgbClr val="FFFFFF"/>
                </a:solidFill>
                <a:latin typeface="+mj-ea"/>
                <a:ea typeface="+mj-ea"/>
                <a:cs typeface="Malgun Gothic"/>
              </a:rPr>
              <a:t>* </a:t>
            </a:r>
            <a:r>
              <a:rPr lang="ko-KR" altLang="en-US" sz="3500" spc="-250" dirty="0">
                <a:solidFill>
                  <a:srgbClr val="FFFFFF"/>
                </a:solidFill>
                <a:latin typeface="+mj-ea"/>
                <a:ea typeface="+mj-ea"/>
                <a:cs typeface="Malgun Gothic"/>
              </a:rPr>
              <a:t>이상거래의 정의</a:t>
            </a:r>
            <a:endParaRPr sz="3500" dirty="0">
              <a:latin typeface="+mj-ea"/>
              <a:ea typeface="+mj-ea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sz="3500" dirty="0">
              <a:latin typeface="Dotum"/>
              <a:cs typeface="Dotum"/>
            </a:endParaRPr>
          </a:p>
        </p:txBody>
      </p:sp>
      <p:sp>
        <p:nvSpPr>
          <p:cNvPr id="14" name="object 82">
            <a:extLst>
              <a:ext uri="{FF2B5EF4-FFF2-40B4-BE49-F238E27FC236}">
                <a16:creationId xmlns:a16="http://schemas.microsoft.com/office/drawing/2014/main" id="{3E11075E-802D-5652-AB8A-298DFA2D716C}"/>
              </a:ext>
            </a:extLst>
          </p:cNvPr>
          <p:cNvSpPr/>
          <p:nvPr/>
        </p:nvSpPr>
        <p:spPr>
          <a:xfrm>
            <a:off x="1066800" y="1599133"/>
            <a:ext cx="463817" cy="78971"/>
          </a:xfrm>
          <a:custGeom>
            <a:avLst/>
            <a:gdLst/>
            <a:ahLst/>
            <a:cxnLst/>
            <a:rect l="l" t="t" r="r" b="b"/>
            <a:pathLst>
              <a:path w="264795" h="45084">
                <a:moveTo>
                  <a:pt x="264318" y="44648"/>
                </a:moveTo>
                <a:lnTo>
                  <a:pt x="0" y="44648"/>
                </a:lnTo>
                <a:lnTo>
                  <a:pt x="0" y="0"/>
                </a:lnTo>
                <a:lnTo>
                  <a:pt x="264318" y="0"/>
                </a:lnTo>
                <a:lnTo>
                  <a:pt x="264318" y="44648"/>
                </a:lnTo>
                <a:close/>
              </a:path>
            </a:pathLst>
          </a:custGeom>
          <a:solidFill>
            <a:srgbClr val="FD6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9D609462-6867-30BF-B691-D3FBD0C8BC97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78B25-FFD5-04ED-9734-151C4982A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71" b="27914"/>
          <a:stretch/>
        </p:blipFill>
        <p:spPr>
          <a:xfrm>
            <a:off x="10573792" y="6179216"/>
            <a:ext cx="7267893" cy="2192908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5BA36959-0F79-F56C-E3E8-5E1AFAB49502}"/>
              </a:ext>
            </a:extLst>
          </p:cNvPr>
          <p:cNvSpPr txBox="1"/>
          <p:nvPr/>
        </p:nvSpPr>
        <p:spPr>
          <a:xfrm>
            <a:off x="10134600" y="8619885"/>
            <a:ext cx="9165771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700" spc="-250" dirty="0">
                <a:solidFill>
                  <a:srgbClr val="FFFFFF"/>
                </a:solidFill>
                <a:latin typeface="Malgun Gothic"/>
                <a:cs typeface="Malgun Gothic"/>
              </a:rPr>
              <a:t>김원식</a:t>
            </a:r>
            <a:r>
              <a:rPr lang="en-US" altLang="ko-KR" sz="1700" spc="-250" dirty="0">
                <a:solidFill>
                  <a:srgbClr val="FFFFFF"/>
                </a:solidFill>
                <a:latin typeface="Malgun Gothic"/>
                <a:cs typeface="Malgun Gothic"/>
              </a:rPr>
              <a:t>(2022), “</a:t>
            </a:r>
            <a:r>
              <a:rPr lang="ko-KR" altLang="en-US" sz="1700" spc="-250" dirty="0">
                <a:solidFill>
                  <a:srgbClr val="FFFFFF"/>
                </a:solidFill>
                <a:latin typeface="Malgun Gothic"/>
                <a:cs typeface="Malgun Gothic"/>
              </a:rPr>
              <a:t>신용카드 이상거래 탐지를 위한 변수 분할 </a:t>
            </a:r>
            <a:r>
              <a:rPr lang="ko-KR" altLang="en-US" sz="1700" spc="-250" dirty="0" err="1">
                <a:solidFill>
                  <a:srgbClr val="FFFFFF"/>
                </a:solidFill>
                <a:latin typeface="Malgun Gothic"/>
                <a:cs typeface="Malgun Gothic"/>
              </a:rPr>
              <a:t>스태킹</a:t>
            </a:r>
            <a:r>
              <a:rPr lang="ko-KR" altLang="en-US" sz="1700" spc="-250" dirty="0">
                <a:solidFill>
                  <a:srgbClr val="FFFFFF"/>
                </a:solidFill>
                <a:latin typeface="Malgun Gothic"/>
                <a:cs typeface="Malgun Gothic"/>
              </a:rPr>
              <a:t> 앙상블 모델</a:t>
            </a:r>
            <a:r>
              <a:rPr lang="en-US" altLang="ko-KR" sz="1700" spc="-250" dirty="0">
                <a:solidFill>
                  <a:srgbClr val="FFFFFF"/>
                </a:solidFill>
                <a:latin typeface="Malgun Gothic"/>
                <a:cs typeface="Malgun Gothic"/>
              </a:rPr>
              <a:t>“,  </a:t>
            </a:r>
            <a:r>
              <a:rPr lang="ko-KR" altLang="en-US" sz="1700" spc="-250" dirty="0">
                <a:solidFill>
                  <a:srgbClr val="FFFFFF"/>
                </a:solidFill>
                <a:latin typeface="Malgun Gothic"/>
                <a:cs typeface="Malgun Gothic"/>
              </a:rPr>
              <a:t>성균관대학교</a:t>
            </a:r>
            <a:r>
              <a:rPr lang="en-US" altLang="ko-KR" sz="1700" spc="-250" dirty="0">
                <a:solidFill>
                  <a:srgbClr val="FFFFFF"/>
                </a:solidFill>
                <a:latin typeface="Malgun Gothic"/>
                <a:cs typeface="Malgun Gothic"/>
              </a:rPr>
              <a:t>,  p2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1668BE1-BE52-AC4B-8F64-68C502F76D88}"/>
              </a:ext>
            </a:extLst>
          </p:cNvPr>
          <p:cNvSpPr txBox="1"/>
          <p:nvPr/>
        </p:nvSpPr>
        <p:spPr>
          <a:xfrm>
            <a:off x="900545" y="5753642"/>
            <a:ext cx="9462655" cy="27315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500" b="1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과거</a:t>
            </a:r>
            <a:r>
              <a:rPr lang="ko-KR" altLang="en-US" sz="3500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 </a:t>
            </a:r>
            <a:r>
              <a:rPr lang="en-US" altLang="ko-KR" sz="3500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: </a:t>
            </a:r>
            <a:r>
              <a:rPr lang="ko-KR" altLang="en-US" sz="3500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비정상 거래는 </a:t>
            </a:r>
            <a:r>
              <a:rPr lang="ko-KR" altLang="en-US" sz="3500" u="sng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신용카드 도난</a:t>
            </a:r>
            <a:r>
              <a:rPr lang="en-US" altLang="ko-KR" sz="3500" u="sng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, </a:t>
            </a:r>
            <a:r>
              <a:rPr lang="ko-KR" altLang="en-US" sz="3500" u="sng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분실</a:t>
            </a:r>
            <a:r>
              <a:rPr lang="ko-KR" altLang="en-US" sz="3500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로 인한 부정사용</a:t>
            </a:r>
            <a:endParaRPr lang="en-US" altLang="ko-KR" sz="3500" spc="-250" dirty="0">
              <a:solidFill>
                <a:srgbClr val="FFFFFF"/>
              </a:solidFill>
              <a:latin typeface="+mj-ea"/>
              <a:ea typeface="+mj-ea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3500" spc="-250" dirty="0">
              <a:solidFill>
                <a:srgbClr val="FFFFFF"/>
              </a:solidFill>
              <a:latin typeface="+mj-ea"/>
              <a:ea typeface="+mj-ea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500" b="1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현재</a:t>
            </a:r>
            <a:r>
              <a:rPr lang="ko-KR" altLang="en-US" sz="3500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 </a:t>
            </a:r>
            <a:r>
              <a:rPr lang="en-US" altLang="ko-KR" sz="3500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: </a:t>
            </a:r>
            <a:r>
              <a:rPr lang="ko-KR" altLang="en-US" sz="3500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다양한 결제수단에서 </a:t>
            </a:r>
            <a:r>
              <a:rPr lang="ko-KR" altLang="en-US" sz="3500" u="sng" spc="-250" dirty="0" err="1">
                <a:solidFill>
                  <a:srgbClr val="FFFFFF"/>
                </a:solidFill>
                <a:latin typeface="+mj-ea"/>
                <a:ea typeface="+mj-ea"/>
                <a:cs typeface="Dotum"/>
              </a:rPr>
              <a:t>스미싱</a:t>
            </a:r>
            <a:r>
              <a:rPr lang="en-US" altLang="ko-KR" sz="3500" u="sng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, </a:t>
            </a:r>
            <a:r>
              <a:rPr lang="ko-KR" altLang="en-US" sz="3500" u="sng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피싱</a:t>
            </a:r>
            <a:r>
              <a:rPr lang="en-US" altLang="ko-KR" sz="3500" u="sng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, </a:t>
            </a:r>
            <a:r>
              <a:rPr lang="ko-KR" altLang="en-US" sz="3500" u="sng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악성코드</a:t>
            </a:r>
            <a:r>
              <a:rPr lang="en-US" altLang="ko-KR" sz="3500" u="sng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, </a:t>
            </a:r>
            <a:r>
              <a:rPr lang="ko-KR" altLang="en-US" sz="3500" u="sng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앱 </a:t>
            </a:r>
            <a:r>
              <a:rPr lang="ko-KR" altLang="en-US" sz="3500" u="sng" spc="-250" dirty="0" err="1">
                <a:solidFill>
                  <a:srgbClr val="FFFFFF"/>
                </a:solidFill>
                <a:latin typeface="+mj-ea"/>
                <a:ea typeface="+mj-ea"/>
                <a:cs typeface="Dotum"/>
              </a:rPr>
              <a:t>위변조</a:t>
            </a:r>
            <a:r>
              <a:rPr lang="ko-KR" altLang="en-US" sz="3500" u="sng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 등 수많은 경로</a:t>
            </a:r>
            <a:r>
              <a:rPr lang="ko-KR" altLang="en-US" sz="3500" spc="-250" dirty="0">
                <a:solidFill>
                  <a:srgbClr val="FFFFFF"/>
                </a:solidFill>
                <a:latin typeface="+mj-ea"/>
                <a:ea typeface="+mj-ea"/>
                <a:cs typeface="Dotum"/>
              </a:rPr>
              <a:t>로 비정상 거래 발생</a:t>
            </a:r>
            <a:endParaRPr sz="3500" dirty="0">
              <a:latin typeface="+mj-ea"/>
              <a:ea typeface="+mj-ea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2847903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C21EED-D382-4624-EEF9-D6F08D0D63D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452349" cy="1357953"/>
            <a:chOff x="901450" y="1599133"/>
            <a:chExt cx="10452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452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dirty="0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모델 적합 전 우려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835E2C5-58DD-4B0F-2628-C462A0EB8F39}"/>
              </a:ext>
            </a:extLst>
          </p:cNvPr>
          <p:cNvSpPr txBox="1"/>
          <p:nvPr/>
        </p:nvSpPr>
        <p:spPr>
          <a:xfrm>
            <a:off x="8626057" y="3429000"/>
            <a:ext cx="9446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대용량의 데이터를 다양한 알고리즘에 주어진 기간 내에 적용할 수 있을지 여부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F26797-9EF0-3FF8-C620-E92ED74A512F}"/>
              </a:ext>
            </a:extLst>
          </p:cNvPr>
          <p:cNvSpPr txBox="1"/>
          <p:nvPr/>
        </p:nvSpPr>
        <p:spPr>
          <a:xfrm>
            <a:off x="7895230" y="3390900"/>
            <a:ext cx="144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endParaRPr lang="ko-KR" alt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2C9671-008D-B355-A6D1-B807C29F119D}"/>
              </a:ext>
            </a:extLst>
          </p:cNvPr>
          <p:cNvSpPr txBox="1"/>
          <p:nvPr/>
        </p:nvSpPr>
        <p:spPr>
          <a:xfrm>
            <a:off x="7895230" y="5735248"/>
            <a:ext cx="144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endParaRPr lang="ko-KR" alt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A463F0-BC53-E6C6-677E-A83254A4AE4B}"/>
              </a:ext>
            </a:extLst>
          </p:cNvPr>
          <p:cNvSpPr txBox="1"/>
          <p:nvPr/>
        </p:nvSpPr>
        <p:spPr>
          <a:xfrm>
            <a:off x="8617717" y="5820292"/>
            <a:ext cx="9446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심한 데이터 불균형으로 오버 샘플링과 </a:t>
            </a:r>
            <a:r>
              <a:rPr lang="ko-KR" altLang="en-US" sz="2500" dirty="0" err="1">
                <a:solidFill>
                  <a:schemeClr val="bg1"/>
                </a:solidFill>
              </a:rPr>
              <a:t>언더</a:t>
            </a:r>
            <a:r>
              <a:rPr lang="ko-KR" altLang="en-US" sz="2500" dirty="0">
                <a:solidFill>
                  <a:schemeClr val="bg1"/>
                </a:solidFill>
              </a:rPr>
              <a:t> 샘플링 수행 후에도 예측의 정확도가 개선될 지 여부 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DE1BD67-AB1F-6D06-0A52-362D90707C67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0251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C21EED-D382-4624-EEF9-D6F08D0D63DD}"/>
              </a:ext>
            </a:extLst>
          </p:cNvPr>
          <p:cNvSpPr/>
          <p:nvPr/>
        </p:nvSpPr>
        <p:spPr>
          <a:xfrm>
            <a:off x="0" y="-346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452349" cy="1357953"/>
            <a:chOff x="901450" y="1599133"/>
            <a:chExt cx="10452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452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dirty="0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모델 적합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489B659-DC99-3400-C6DC-231ED713F195}"/>
              </a:ext>
            </a:extLst>
          </p:cNvPr>
          <p:cNvSpPr txBox="1"/>
          <p:nvPr/>
        </p:nvSpPr>
        <p:spPr>
          <a:xfrm>
            <a:off x="1059426" y="3152665"/>
            <a:ext cx="94469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##  </a:t>
            </a:r>
            <a:r>
              <a:rPr lang="ko-KR" altLang="en-US" sz="2500" dirty="0" err="1">
                <a:solidFill>
                  <a:schemeClr val="bg1"/>
                </a:solidFill>
              </a:rPr>
              <a:t>하이퍼파라미터를</a:t>
            </a:r>
            <a:r>
              <a:rPr lang="ko-KR" altLang="en-US" sz="2500" dirty="0">
                <a:solidFill>
                  <a:schemeClr val="bg1"/>
                </a:solidFill>
              </a:rPr>
              <a:t> 조정하지 않은 </a:t>
            </a:r>
            <a:r>
              <a:rPr lang="en-US" altLang="ko-KR" sz="2500" dirty="0" err="1">
                <a:solidFill>
                  <a:schemeClr val="bg1"/>
                </a:solidFill>
              </a:rPr>
              <a:t>defaut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값으로 적합한 평가</a:t>
            </a:r>
            <a:endParaRPr lang="en-US" altLang="ko-KR" sz="2500" dirty="0">
              <a:solidFill>
                <a:schemeClr val="bg1"/>
              </a:solidFill>
            </a:endParaRPr>
          </a:p>
          <a:p>
            <a:r>
              <a:rPr lang="en-US" altLang="ko-KR" sz="2500" dirty="0">
                <a:solidFill>
                  <a:schemeClr val="bg1"/>
                </a:solidFill>
              </a:rPr>
              <a:t>##  recall</a:t>
            </a:r>
            <a:r>
              <a:rPr lang="ko-KR" altLang="en-US" sz="2500" dirty="0">
                <a:solidFill>
                  <a:schemeClr val="bg1"/>
                </a:solidFill>
              </a:rPr>
              <a:t> 과 </a:t>
            </a:r>
            <a:r>
              <a:rPr lang="en-US" altLang="ko-KR" sz="2500" dirty="0">
                <a:solidFill>
                  <a:schemeClr val="bg1"/>
                </a:solidFill>
              </a:rPr>
              <a:t>f1_score</a:t>
            </a:r>
            <a:r>
              <a:rPr lang="ko-KR" altLang="en-US" sz="2500" dirty="0">
                <a:solidFill>
                  <a:schemeClr val="bg1"/>
                </a:solidFill>
              </a:rPr>
              <a:t>를 기준으로 높은 평가지표의 모델 선정</a:t>
            </a:r>
            <a:endParaRPr lang="en-US" altLang="ko-KR" sz="2500" dirty="0">
              <a:solidFill>
                <a:schemeClr val="bg1"/>
              </a:solidFill>
            </a:endParaRPr>
          </a:p>
          <a:p>
            <a:endParaRPr lang="en-US" altLang="ko-KR" sz="2500" dirty="0">
              <a:solidFill>
                <a:schemeClr val="bg1"/>
              </a:solidFill>
            </a:endParaRPr>
          </a:p>
          <a:p>
            <a:r>
              <a:rPr lang="en-US" altLang="ko-KR" sz="2500" dirty="0">
                <a:solidFill>
                  <a:schemeClr val="bg1"/>
                </a:solidFill>
              </a:rPr>
              <a:t>#  </a:t>
            </a:r>
            <a:r>
              <a:rPr lang="en-US" altLang="ko-KR" sz="2500" dirty="0" err="1">
                <a:solidFill>
                  <a:schemeClr val="bg1"/>
                </a:solidFill>
              </a:rPr>
              <a:t>svm</a:t>
            </a:r>
            <a:r>
              <a:rPr lang="en-US" altLang="ko-KR" sz="2500" dirty="0">
                <a:solidFill>
                  <a:schemeClr val="bg1"/>
                </a:solidFill>
              </a:rPr>
              <a:t>(</a:t>
            </a:r>
            <a:r>
              <a:rPr lang="en-US" altLang="ko-KR" sz="2500" dirty="0" err="1">
                <a:solidFill>
                  <a:schemeClr val="bg1"/>
                </a:solidFill>
              </a:rPr>
              <a:t>classfier</a:t>
            </a:r>
            <a:r>
              <a:rPr lang="en-US" altLang="ko-KR" sz="2500" dirty="0">
                <a:solidFill>
                  <a:schemeClr val="bg1"/>
                </a:solidFill>
              </a:rPr>
              <a:t>), </a:t>
            </a:r>
            <a:r>
              <a:rPr lang="en-US" altLang="ko-KR" sz="2500" dirty="0" err="1">
                <a:solidFill>
                  <a:schemeClr val="bg1"/>
                </a:solidFill>
              </a:rPr>
              <a:t>xgboostclassfier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DE1BD67-AB1F-6D06-0A52-362D90707C67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7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E6F59-0A9D-992B-AC69-2C974C7C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46882"/>
            <a:ext cx="9446985" cy="44876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98F8A32-877E-49AD-BA48-61D6346C5E6E}"/>
              </a:ext>
            </a:extLst>
          </p:cNvPr>
          <p:cNvSpPr/>
          <p:nvPr/>
        </p:nvSpPr>
        <p:spPr>
          <a:xfrm>
            <a:off x="9524999" y="6667500"/>
            <a:ext cx="990601" cy="8558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D891A0-72F5-9C33-266A-BCC4A6DF7BFD}"/>
              </a:ext>
            </a:extLst>
          </p:cNvPr>
          <p:cNvSpPr/>
          <p:nvPr/>
        </p:nvSpPr>
        <p:spPr>
          <a:xfrm>
            <a:off x="8534399" y="8004898"/>
            <a:ext cx="990601" cy="8724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27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C21EED-D382-4624-EEF9-D6F08D0D63D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452349" cy="1357953"/>
            <a:chOff x="901450" y="1599133"/>
            <a:chExt cx="10452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452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dirty="0" err="1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하이퍼파라미터</a:t>
              </a:r>
              <a:r>
                <a:rPr lang="ko-KR" altLang="en-US" sz="8000" dirty="0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 조정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835E2C5-58DD-4B0F-2628-C462A0EB8F39}"/>
              </a:ext>
            </a:extLst>
          </p:cNvPr>
          <p:cNvSpPr txBox="1"/>
          <p:nvPr/>
        </p:nvSpPr>
        <p:spPr>
          <a:xfrm>
            <a:off x="2641929" y="4025536"/>
            <a:ext cx="944698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eta = 0.3 (0~1</a:t>
            </a:r>
            <a:r>
              <a:rPr lang="ko-KR" altLang="en-US" sz="2500" dirty="0">
                <a:solidFill>
                  <a:schemeClr val="bg1"/>
                </a:solidFill>
              </a:rPr>
              <a:t>의 값으로 클수록 </a:t>
            </a:r>
            <a:r>
              <a:rPr lang="ko-KR" altLang="en-US" sz="2500" dirty="0" err="1">
                <a:solidFill>
                  <a:schemeClr val="bg1"/>
                </a:solidFill>
              </a:rPr>
              <a:t>과적합</a:t>
            </a:r>
            <a:r>
              <a:rPr lang="ko-KR" altLang="en-US" sz="2500" dirty="0">
                <a:solidFill>
                  <a:schemeClr val="bg1"/>
                </a:solidFill>
              </a:rPr>
              <a:t> 이슈</a:t>
            </a:r>
            <a:r>
              <a:rPr lang="en-US" altLang="ko-KR" sz="25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500" dirty="0" err="1">
                <a:solidFill>
                  <a:schemeClr val="bg1"/>
                </a:solidFill>
              </a:rPr>
              <a:t>min_child_weight</a:t>
            </a:r>
            <a:r>
              <a:rPr lang="en-US" altLang="ko-KR" sz="2500" dirty="0">
                <a:solidFill>
                  <a:schemeClr val="bg1"/>
                </a:solidFill>
              </a:rPr>
              <a:t>  = 1 (leaf node</a:t>
            </a:r>
            <a:r>
              <a:rPr lang="ko-KR" altLang="en-US" sz="2500" dirty="0">
                <a:solidFill>
                  <a:schemeClr val="bg1"/>
                </a:solidFill>
              </a:rPr>
              <a:t>에 포함되는 최소 관측치의 수</a:t>
            </a:r>
            <a:r>
              <a:rPr lang="en-US" altLang="ko-KR" sz="25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500" dirty="0" err="1">
                <a:solidFill>
                  <a:schemeClr val="bg1"/>
                </a:solidFill>
              </a:rPr>
              <a:t>max_dept</a:t>
            </a:r>
            <a:r>
              <a:rPr lang="en-US" altLang="ko-KR" sz="2500" dirty="0">
                <a:solidFill>
                  <a:schemeClr val="bg1"/>
                </a:solidFill>
              </a:rPr>
              <a:t> = 6 (</a:t>
            </a:r>
            <a:r>
              <a:rPr lang="ko-KR" altLang="en-US" sz="2500" dirty="0">
                <a:solidFill>
                  <a:schemeClr val="bg1"/>
                </a:solidFill>
              </a:rPr>
              <a:t>트리의 최대 깊이</a:t>
            </a:r>
            <a:r>
              <a:rPr lang="en-US" altLang="ko-KR" sz="25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500" dirty="0">
                <a:solidFill>
                  <a:schemeClr val="bg1"/>
                </a:solidFill>
              </a:rPr>
              <a:t>objective = ‘logistic’</a:t>
            </a:r>
          </a:p>
          <a:p>
            <a:r>
              <a:rPr lang="en-US" altLang="ko-KR" sz="2500" dirty="0" err="1">
                <a:solidFill>
                  <a:schemeClr val="bg1"/>
                </a:solidFill>
              </a:rPr>
              <a:t>eval_metric</a:t>
            </a:r>
            <a:r>
              <a:rPr lang="en-US" altLang="ko-KR" sz="2500" dirty="0">
                <a:solidFill>
                  <a:schemeClr val="bg1"/>
                </a:solidFill>
              </a:rPr>
              <a:t>  = ‘error’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F26797-9EF0-3FF8-C620-E92ED74A512F}"/>
              </a:ext>
            </a:extLst>
          </p:cNvPr>
          <p:cNvSpPr txBox="1"/>
          <p:nvPr/>
        </p:nvSpPr>
        <p:spPr>
          <a:xfrm>
            <a:off x="1143000" y="3979158"/>
            <a:ext cx="144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>
                    <a:lumMod val="75000"/>
                  </a:schemeClr>
                </a:solidFill>
              </a:rPr>
              <a:t>XGB :  </a:t>
            </a:r>
            <a:endParaRPr lang="ko-KR" alt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2C9671-008D-B355-A6D1-B807C29F119D}"/>
              </a:ext>
            </a:extLst>
          </p:cNvPr>
          <p:cNvSpPr txBox="1"/>
          <p:nvPr/>
        </p:nvSpPr>
        <p:spPr>
          <a:xfrm>
            <a:off x="1173347" y="6239666"/>
            <a:ext cx="144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>
                    <a:lumMod val="75000"/>
                  </a:schemeClr>
                </a:solidFill>
              </a:rPr>
              <a:t>SVM: </a:t>
            </a:r>
            <a:endParaRPr lang="ko-KR" alt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89B659-DC99-3400-C6DC-231ED713F195}"/>
              </a:ext>
            </a:extLst>
          </p:cNvPr>
          <p:cNvSpPr txBox="1"/>
          <p:nvPr/>
        </p:nvSpPr>
        <p:spPr>
          <a:xfrm>
            <a:off x="2590800" y="6261464"/>
            <a:ext cx="94469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C =10</a:t>
            </a:r>
          </a:p>
          <a:p>
            <a:r>
              <a:rPr lang="en-US" altLang="ko-KR" sz="2500" dirty="0">
                <a:solidFill>
                  <a:schemeClr val="bg1"/>
                </a:solidFill>
              </a:rPr>
              <a:t>gamma= 0.05</a:t>
            </a:r>
          </a:p>
          <a:p>
            <a:r>
              <a:rPr lang="en-US" altLang="ko-KR" sz="2500" dirty="0">
                <a:solidFill>
                  <a:schemeClr val="bg1"/>
                </a:solidFill>
              </a:rPr>
              <a:t>Kernel = ‘</a:t>
            </a:r>
            <a:r>
              <a:rPr lang="en-US" altLang="ko-KR" sz="2500" dirty="0" err="1">
                <a:solidFill>
                  <a:schemeClr val="bg1"/>
                </a:solidFill>
              </a:rPr>
              <a:t>rbf</a:t>
            </a:r>
            <a:r>
              <a:rPr lang="en-US" altLang="ko-KR" sz="2500" dirty="0">
                <a:solidFill>
                  <a:schemeClr val="bg1"/>
                </a:solidFill>
              </a:rPr>
              <a:t>’</a:t>
            </a:r>
          </a:p>
          <a:p>
            <a:r>
              <a:rPr lang="en-US" altLang="ko-KR" sz="2500" dirty="0">
                <a:solidFill>
                  <a:schemeClr val="bg1"/>
                </a:solidFill>
              </a:rPr>
              <a:t>probability=True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DE1BD67-AB1F-6D06-0A52-362D90707C67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099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C21EED-D382-4624-EEF9-D6F08D0D63D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452349" cy="1357953"/>
            <a:chOff x="901450" y="1599133"/>
            <a:chExt cx="10452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452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dirty="0" err="1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임계값</a:t>
              </a:r>
              <a:r>
                <a:rPr lang="ko-KR" altLang="en-US" sz="8000" dirty="0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 설정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6">
            <a:extLst>
              <a:ext uri="{FF2B5EF4-FFF2-40B4-BE49-F238E27FC236}">
                <a16:creationId xmlns:a16="http://schemas.microsoft.com/office/drawing/2014/main" id="{EDE1BD67-AB1F-6D06-0A52-362D90707C67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7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EC5CF9-68D0-4E90-1D15-34E07444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229100"/>
            <a:ext cx="6581775" cy="500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BF8EC-CB20-8EFC-A8B5-692461761592}"/>
              </a:ext>
            </a:extLst>
          </p:cNvPr>
          <p:cNvSpPr txBox="1"/>
          <p:nvPr/>
        </p:nvSpPr>
        <p:spPr>
          <a:xfrm>
            <a:off x="1066800" y="3162206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 err="1">
                <a:solidFill>
                  <a:schemeClr val="bg1"/>
                </a:solidFill>
              </a:rPr>
              <a:t>XGBoost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500" dirty="0">
                <a:solidFill>
                  <a:schemeClr val="bg1"/>
                </a:solidFill>
              </a:rPr>
              <a:t>-  </a:t>
            </a:r>
            <a:r>
              <a:rPr lang="en-US" altLang="ko-KR" sz="2500" dirty="0" err="1">
                <a:solidFill>
                  <a:schemeClr val="bg1"/>
                </a:solidFill>
              </a:rPr>
              <a:t>Thershold</a:t>
            </a:r>
            <a:r>
              <a:rPr lang="en-US" altLang="ko-KR" sz="2500" dirty="0">
                <a:solidFill>
                  <a:schemeClr val="bg1"/>
                </a:solidFill>
              </a:rPr>
              <a:t> = 0.94  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4AD732-8074-3DE3-F3FB-081073A1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4229100"/>
            <a:ext cx="6581775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C944A-C4EB-E433-7CCB-ACD494C34AF3}"/>
              </a:ext>
            </a:extLst>
          </p:cNvPr>
          <p:cNvSpPr txBox="1"/>
          <p:nvPr/>
        </p:nvSpPr>
        <p:spPr>
          <a:xfrm>
            <a:off x="9829800" y="3171825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>
                <a:solidFill>
                  <a:schemeClr val="bg1"/>
                </a:solidFill>
              </a:rPr>
              <a:t>SVM</a:t>
            </a:r>
          </a:p>
          <a:p>
            <a:r>
              <a:rPr lang="en-US" altLang="ko-KR" sz="2500" dirty="0">
                <a:solidFill>
                  <a:schemeClr val="bg1"/>
                </a:solidFill>
              </a:rPr>
              <a:t>-  </a:t>
            </a:r>
            <a:r>
              <a:rPr lang="en-US" altLang="ko-KR" sz="2500" dirty="0" err="1">
                <a:solidFill>
                  <a:schemeClr val="bg1"/>
                </a:solidFill>
              </a:rPr>
              <a:t>Thershold</a:t>
            </a:r>
            <a:r>
              <a:rPr lang="en-US" altLang="ko-KR" sz="2500" dirty="0">
                <a:solidFill>
                  <a:schemeClr val="bg1"/>
                </a:solidFill>
              </a:rPr>
              <a:t> = 0.96  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82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C21EED-D382-4624-EEF9-D6F08D0D63DD}"/>
              </a:ext>
            </a:extLst>
          </p:cNvPr>
          <p:cNvSpPr/>
          <p:nvPr/>
        </p:nvSpPr>
        <p:spPr>
          <a:xfrm>
            <a:off x="0" y="346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452349" cy="1357953"/>
            <a:chOff x="901450" y="1599133"/>
            <a:chExt cx="10452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452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dirty="0" err="1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임계값</a:t>
              </a:r>
              <a:r>
                <a:rPr lang="ko-KR" altLang="en-US" sz="8000" dirty="0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 설정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6">
            <a:extLst>
              <a:ext uri="{FF2B5EF4-FFF2-40B4-BE49-F238E27FC236}">
                <a16:creationId xmlns:a16="http://schemas.microsoft.com/office/drawing/2014/main" id="{EDE1BD67-AB1F-6D06-0A52-362D90707C67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E4710E-D94B-2A3F-4424-312F0FC2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50" y="4635605"/>
            <a:ext cx="6934200" cy="431509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CC44C63-C9AC-A9F5-08BD-D6AC1D54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256" y="4635605"/>
            <a:ext cx="7250544" cy="4315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5B8FF-5201-E1D4-E03A-CF7D06094548}"/>
              </a:ext>
            </a:extLst>
          </p:cNvPr>
          <p:cNvSpPr txBox="1"/>
          <p:nvPr/>
        </p:nvSpPr>
        <p:spPr>
          <a:xfrm>
            <a:off x="901450" y="3512930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 err="1">
                <a:solidFill>
                  <a:schemeClr val="bg1"/>
                </a:solidFill>
              </a:rPr>
              <a:t>XGBoost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500" dirty="0">
                <a:solidFill>
                  <a:schemeClr val="bg1"/>
                </a:solidFill>
              </a:rPr>
              <a:t>-  </a:t>
            </a:r>
            <a:r>
              <a:rPr lang="en-US" altLang="ko-KR" sz="2500" dirty="0" err="1">
                <a:solidFill>
                  <a:schemeClr val="bg1"/>
                </a:solidFill>
              </a:rPr>
              <a:t>Thershold</a:t>
            </a:r>
            <a:r>
              <a:rPr lang="en-US" altLang="ko-KR" sz="2500" dirty="0">
                <a:solidFill>
                  <a:schemeClr val="bg1"/>
                </a:solidFill>
              </a:rPr>
              <a:t> = 0.94  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9F3B5-E848-95E6-B0F1-8B12036E7288}"/>
              </a:ext>
            </a:extLst>
          </p:cNvPr>
          <p:cNvSpPr txBox="1"/>
          <p:nvPr/>
        </p:nvSpPr>
        <p:spPr>
          <a:xfrm>
            <a:off x="9818256" y="3512930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>
                <a:solidFill>
                  <a:schemeClr val="bg1"/>
                </a:solidFill>
              </a:rPr>
              <a:t>SVM</a:t>
            </a:r>
          </a:p>
          <a:p>
            <a:r>
              <a:rPr lang="en-US" altLang="ko-KR" sz="2500" dirty="0">
                <a:solidFill>
                  <a:schemeClr val="bg1"/>
                </a:solidFill>
              </a:rPr>
              <a:t>-  </a:t>
            </a:r>
            <a:r>
              <a:rPr lang="en-US" altLang="ko-KR" sz="2500" dirty="0" err="1">
                <a:solidFill>
                  <a:schemeClr val="bg1"/>
                </a:solidFill>
              </a:rPr>
              <a:t>Thershold</a:t>
            </a:r>
            <a:r>
              <a:rPr lang="en-US" altLang="ko-KR" sz="2500" dirty="0">
                <a:solidFill>
                  <a:schemeClr val="bg1"/>
                </a:solidFill>
              </a:rPr>
              <a:t> = 0.96  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17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C21EED-D382-4624-EEF9-D6F08D0D63D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1900150" cy="2589060"/>
            <a:chOff x="901450" y="1599133"/>
            <a:chExt cx="10909550" cy="2589060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909550" cy="247503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sz="8000" dirty="0" err="1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ROC_curve</a:t>
              </a:r>
              <a:r>
                <a:rPr lang="en-US" altLang="ko-KR" sz="8000" dirty="0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 &amp; </a:t>
              </a:r>
              <a:r>
                <a:rPr lang="en-US" altLang="ko-KR" sz="8000" dirty="0" err="1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auc_score</a:t>
              </a:r>
              <a:endParaRPr lang="ko-KR" altLang="en-US" sz="8000" dirty="0">
                <a:solidFill>
                  <a:schemeClr val="bg1"/>
                </a:solidFill>
                <a:latin typeface="+mn-ea"/>
                <a:ea typeface="+mn-ea"/>
                <a:cs typeface="Dotum"/>
              </a:endParaRP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835E2C5-58DD-4B0F-2628-C462A0EB8F39}"/>
              </a:ext>
            </a:extLst>
          </p:cNvPr>
          <p:cNvSpPr txBox="1"/>
          <p:nvPr/>
        </p:nvSpPr>
        <p:spPr>
          <a:xfrm>
            <a:off x="1143000" y="9543246"/>
            <a:ext cx="52082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solidFill>
                  <a:schemeClr val="bg1"/>
                </a:solidFill>
              </a:rPr>
              <a:t>auc</a:t>
            </a:r>
            <a:r>
              <a:rPr lang="en-US" altLang="ko-KR" sz="2500" dirty="0">
                <a:solidFill>
                  <a:schemeClr val="bg1"/>
                </a:solidFill>
              </a:rPr>
              <a:t> 0.9964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DE1BD67-AB1F-6D06-0A52-362D90707C67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7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15AED-6FD6-0226-C092-D219A3D3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58" y="3670660"/>
            <a:ext cx="7506264" cy="5798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8F9308-DD95-7CEC-6DEB-6B0F9F34874C}"/>
              </a:ext>
            </a:extLst>
          </p:cNvPr>
          <p:cNvSpPr txBox="1"/>
          <p:nvPr/>
        </p:nvSpPr>
        <p:spPr>
          <a:xfrm>
            <a:off x="1371600" y="2990046"/>
            <a:ext cx="52082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##  </a:t>
            </a:r>
            <a:r>
              <a:rPr lang="en-US" altLang="ko-KR" sz="2500" dirty="0" err="1">
                <a:solidFill>
                  <a:schemeClr val="bg1"/>
                </a:solidFill>
              </a:rPr>
              <a:t>XGBoost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8913F8-F078-3660-862B-77BEDA4B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536" y="3670660"/>
            <a:ext cx="7506264" cy="5798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BC771B-1B7F-E3A4-5635-D862686B3602}"/>
              </a:ext>
            </a:extLst>
          </p:cNvPr>
          <p:cNvSpPr txBox="1"/>
          <p:nvPr/>
        </p:nvSpPr>
        <p:spPr>
          <a:xfrm>
            <a:off x="9650779" y="2990046"/>
            <a:ext cx="52082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##  SVM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ED052-265C-48F7-2913-E2A38B31A693}"/>
              </a:ext>
            </a:extLst>
          </p:cNvPr>
          <p:cNvSpPr txBox="1"/>
          <p:nvPr/>
        </p:nvSpPr>
        <p:spPr>
          <a:xfrm>
            <a:off x="9525000" y="9543246"/>
            <a:ext cx="52082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solidFill>
                  <a:schemeClr val="bg1"/>
                </a:solidFill>
              </a:rPr>
              <a:t>auc</a:t>
            </a:r>
            <a:r>
              <a:rPr lang="en-US" altLang="ko-KR" sz="2500" dirty="0">
                <a:solidFill>
                  <a:schemeClr val="bg1"/>
                </a:solidFill>
              </a:rPr>
              <a:t> 0.9798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C21EED-D382-4624-EEF9-D6F08D0D63DD}"/>
              </a:ext>
            </a:extLst>
          </p:cNvPr>
          <p:cNvSpPr/>
          <p:nvPr/>
        </p:nvSpPr>
        <p:spPr>
          <a:xfrm>
            <a:off x="0" y="-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118487"/>
            <a:ext cx="10452349" cy="1357953"/>
            <a:chOff x="901450" y="1599133"/>
            <a:chExt cx="10452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452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dirty="0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정리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835E2C5-58DD-4B0F-2628-C462A0EB8F39}"/>
              </a:ext>
            </a:extLst>
          </p:cNvPr>
          <p:cNvSpPr txBox="1"/>
          <p:nvPr/>
        </p:nvSpPr>
        <p:spPr>
          <a:xfrm>
            <a:off x="457200" y="4111160"/>
            <a:ext cx="7990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## </a:t>
            </a:r>
            <a:r>
              <a:rPr lang="en-US" altLang="ko-KR" sz="2500" dirty="0" err="1">
                <a:solidFill>
                  <a:schemeClr val="bg1"/>
                </a:solidFill>
              </a:rPr>
              <a:t>RandomForest</a:t>
            </a:r>
            <a:r>
              <a:rPr lang="en-US" altLang="ko-KR" sz="2500" dirty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의 변수중요도와 </a:t>
            </a:r>
            <a:r>
              <a:rPr lang="en-US" altLang="ko-KR" sz="2500" dirty="0">
                <a:solidFill>
                  <a:schemeClr val="bg1"/>
                </a:solidFill>
              </a:rPr>
              <a:t>lasso</a:t>
            </a:r>
            <a:r>
              <a:rPr lang="ko-KR" altLang="en-US" sz="2500" dirty="0">
                <a:solidFill>
                  <a:schemeClr val="bg1"/>
                </a:solidFill>
              </a:rPr>
              <a:t>에서의 회귀 </a:t>
            </a:r>
            <a:r>
              <a:rPr lang="ko-KR" altLang="en-US" sz="2500" dirty="0" err="1">
                <a:solidFill>
                  <a:schemeClr val="bg1"/>
                </a:solidFill>
              </a:rPr>
              <a:t>계수값</a:t>
            </a:r>
            <a:r>
              <a:rPr lang="ko-KR" altLang="en-US" sz="2500" dirty="0">
                <a:solidFill>
                  <a:schemeClr val="bg1"/>
                </a:solidFill>
              </a:rPr>
              <a:t> 통한 통찰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F26797-9EF0-3FF8-C620-E92ED74A512F}"/>
              </a:ext>
            </a:extLst>
          </p:cNvPr>
          <p:cNvSpPr txBox="1"/>
          <p:nvPr/>
        </p:nvSpPr>
        <p:spPr>
          <a:xfrm>
            <a:off x="457200" y="5404461"/>
            <a:ext cx="10624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endParaRPr lang="ko-KR" alt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2C9671-008D-B355-A6D1-B807C29F119D}"/>
              </a:ext>
            </a:extLst>
          </p:cNvPr>
          <p:cNvSpPr txBox="1"/>
          <p:nvPr/>
        </p:nvSpPr>
        <p:spPr>
          <a:xfrm>
            <a:off x="487913" y="6904568"/>
            <a:ext cx="10624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endParaRPr lang="ko-KR" alt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DE1BD67-AB1F-6D06-0A52-362D90707C67}"/>
              </a:ext>
            </a:extLst>
          </p:cNvPr>
          <p:cNvSpPr txBox="1"/>
          <p:nvPr/>
        </p:nvSpPr>
        <p:spPr>
          <a:xfrm>
            <a:off x="1624413" y="571500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38273-2D77-C765-27B8-63C08820634D}"/>
              </a:ext>
            </a:extLst>
          </p:cNvPr>
          <p:cNvSpPr txBox="1"/>
          <p:nvPr/>
        </p:nvSpPr>
        <p:spPr>
          <a:xfrm>
            <a:off x="1217027" y="6948726"/>
            <a:ext cx="735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같은 카드에서 발생되는 거래 간의 시간 간격이 짧을 수록 이상거래라고 의심해 볼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54262-F327-28BD-8049-CB9A1A5BB92A}"/>
              </a:ext>
            </a:extLst>
          </p:cNvPr>
          <p:cNvSpPr txBox="1"/>
          <p:nvPr/>
        </p:nvSpPr>
        <p:spPr>
          <a:xfrm>
            <a:off x="1257300" y="5420059"/>
            <a:ext cx="73533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이상거래를 탐지하는데 있어서 일상생활에서의 거래량보다 갑작스럽게 많은 금액의 거래가 발생시 이상거래를 의심해 볼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10889-A01E-B5B7-1A3F-5E275EA4C828}"/>
              </a:ext>
            </a:extLst>
          </p:cNvPr>
          <p:cNvSpPr txBox="1"/>
          <p:nvPr/>
        </p:nvSpPr>
        <p:spPr>
          <a:xfrm>
            <a:off x="381000" y="281332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경향분석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0FCA4-35D1-309E-5156-836BFDC6F749}"/>
              </a:ext>
            </a:extLst>
          </p:cNvPr>
          <p:cNvSpPr txBox="1"/>
          <p:nvPr/>
        </p:nvSpPr>
        <p:spPr>
          <a:xfrm>
            <a:off x="9192030" y="4111160"/>
            <a:ext cx="10924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endParaRPr lang="ko-KR" alt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B7EBC-4FBD-6A0D-F85C-6392670C5C1D}"/>
              </a:ext>
            </a:extLst>
          </p:cNvPr>
          <p:cNvSpPr txBox="1"/>
          <p:nvPr/>
        </p:nvSpPr>
        <p:spPr>
          <a:xfrm>
            <a:off x="9185104" y="5941461"/>
            <a:ext cx="10924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endParaRPr lang="ko-KR" alt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7DD55-BC50-DF5F-FE2E-08CEA99DF6E1}"/>
              </a:ext>
            </a:extLst>
          </p:cNvPr>
          <p:cNvSpPr txBox="1"/>
          <p:nvPr/>
        </p:nvSpPr>
        <p:spPr>
          <a:xfrm>
            <a:off x="9999941" y="6030605"/>
            <a:ext cx="81356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불균형 데이터를 분류하는 모델로는 </a:t>
            </a:r>
            <a:r>
              <a:rPr lang="en-US" altLang="ko-KR" sz="2500" dirty="0">
                <a:solidFill>
                  <a:schemeClr val="bg1"/>
                </a:solidFill>
              </a:rPr>
              <a:t>tree</a:t>
            </a:r>
            <a:r>
              <a:rPr lang="ko-KR" altLang="en-US" sz="2500" dirty="0">
                <a:solidFill>
                  <a:schemeClr val="bg1"/>
                </a:solidFill>
              </a:rPr>
              <a:t>구조의 모델들이 다른 모델에 비하여 더 나은 성능을 보여주는 것을 알 수 있었다</a:t>
            </a:r>
            <a:r>
              <a:rPr lang="en-US" altLang="ko-KR" sz="25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5CE36-E3AB-8C0D-F6BF-71D8ACAF5438}"/>
              </a:ext>
            </a:extLst>
          </p:cNvPr>
          <p:cNvSpPr txBox="1"/>
          <p:nvPr/>
        </p:nvSpPr>
        <p:spPr>
          <a:xfrm>
            <a:off x="10010413" y="4188548"/>
            <a:ext cx="78866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데이터의 불균형으로 인하여 모델의 성능을 평가할 때 </a:t>
            </a:r>
            <a:r>
              <a:rPr lang="en-US" altLang="ko-KR" sz="2500" dirty="0">
                <a:solidFill>
                  <a:schemeClr val="bg1"/>
                </a:solidFill>
              </a:rPr>
              <a:t>accuracy</a:t>
            </a:r>
            <a:r>
              <a:rPr lang="ko-KR" altLang="en-US" sz="2500" dirty="0">
                <a:solidFill>
                  <a:schemeClr val="bg1"/>
                </a:solidFill>
              </a:rPr>
              <a:t> 값이 아닌 </a:t>
            </a:r>
            <a:r>
              <a:rPr lang="en-US" altLang="ko-KR" sz="2500" dirty="0">
                <a:solidFill>
                  <a:schemeClr val="bg1"/>
                </a:solidFill>
              </a:rPr>
              <a:t>precision, recall </a:t>
            </a:r>
            <a:r>
              <a:rPr lang="ko-KR" altLang="en-US" sz="2500" dirty="0">
                <a:solidFill>
                  <a:schemeClr val="bg1"/>
                </a:solidFill>
              </a:rPr>
              <a:t>두 값의 조화평균인 </a:t>
            </a:r>
            <a:r>
              <a:rPr lang="en-US" altLang="ko-KR" sz="2500" dirty="0">
                <a:solidFill>
                  <a:schemeClr val="bg1"/>
                </a:solidFill>
              </a:rPr>
              <a:t>f1_score</a:t>
            </a:r>
            <a:r>
              <a:rPr lang="ko-KR" altLang="en-US" sz="2500" dirty="0">
                <a:solidFill>
                  <a:schemeClr val="bg1"/>
                </a:solidFill>
              </a:rPr>
              <a:t>를 평가 지표로 삼는 것이 </a:t>
            </a:r>
            <a:r>
              <a:rPr lang="ko-KR" altLang="en-US" sz="2500" dirty="0" err="1">
                <a:solidFill>
                  <a:schemeClr val="bg1"/>
                </a:solidFill>
              </a:rPr>
              <a:t>더나은</a:t>
            </a:r>
            <a:r>
              <a:rPr lang="ko-KR" altLang="en-US" sz="2500" dirty="0">
                <a:solidFill>
                  <a:schemeClr val="bg1"/>
                </a:solidFill>
              </a:rPr>
              <a:t> 결과를 얻을 수 있다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F0C21-4B1E-A993-1857-828512D00FCF}"/>
              </a:ext>
            </a:extLst>
          </p:cNvPr>
          <p:cNvSpPr txBox="1"/>
          <p:nvPr/>
        </p:nvSpPr>
        <p:spPr>
          <a:xfrm>
            <a:off x="9184681" y="7506993"/>
            <a:ext cx="10924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endParaRPr lang="ko-KR" altLang="en-US" sz="3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2635A-5477-E294-38E3-5BFF0BCABDEA}"/>
              </a:ext>
            </a:extLst>
          </p:cNvPr>
          <p:cNvSpPr txBox="1"/>
          <p:nvPr/>
        </p:nvSpPr>
        <p:spPr>
          <a:xfrm>
            <a:off x="9999941" y="7590186"/>
            <a:ext cx="813565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</a:rPr>
              <a:t>다른 측면에서 </a:t>
            </a:r>
            <a:r>
              <a:rPr lang="en-US" altLang="ko-KR" sz="2500" dirty="0" err="1">
                <a:solidFill>
                  <a:schemeClr val="bg1"/>
                </a:solidFill>
              </a:rPr>
              <a:t>svm</a:t>
            </a:r>
            <a:r>
              <a:rPr lang="ko-KR" altLang="en-US" sz="2500" dirty="0">
                <a:solidFill>
                  <a:schemeClr val="bg1"/>
                </a:solidFill>
              </a:rPr>
              <a:t>의 경우 특히 이진분류모델에서 </a:t>
            </a:r>
            <a:r>
              <a:rPr lang="ko-KR" altLang="en-US" sz="2500" dirty="0" err="1">
                <a:solidFill>
                  <a:schemeClr val="bg1"/>
                </a:solidFill>
              </a:rPr>
              <a:t>하이퍼파라미터를</a:t>
            </a:r>
            <a:r>
              <a:rPr lang="ko-KR" altLang="en-US" sz="2500" dirty="0">
                <a:solidFill>
                  <a:schemeClr val="bg1"/>
                </a:solidFill>
              </a:rPr>
              <a:t> 적절히 조절하였을 때  높은 성능을 보이는 것을 확인 할 수 있었다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endParaRPr lang="en-US" altLang="ko-KR" sz="2500" dirty="0">
              <a:solidFill>
                <a:schemeClr val="bg1"/>
              </a:solidFill>
            </a:endParaRPr>
          </a:p>
          <a:p>
            <a:r>
              <a:rPr lang="ko-KR" altLang="en-US" sz="2500" dirty="0">
                <a:solidFill>
                  <a:schemeClr val="bg1"/>
                </a:solidFill>
              </a:rPr>
              <a:t>그러나 모델 적합하는데 걸리는 시간이 길다는 단점이 있다</a:t>
            </a:r>
            <a:r>
              <a:rPr lang="en-US" altLang="ko-KR" sz="2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57567-BA30-8AEF-CC29-B0A6B1002F76}"/>
              </a:ext>
            </a:extLst>
          </p:cNvPr>
          <p:cNvSpPr txBox="1"/>
          <p:nvPr/>
        </p:nvSpPr>
        <p:spPr>
          <a:xfrm>
            <a:off x="9192030" y="282466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기술분석</a:t>
            </a:r>
          </a:p>
        </p:txBody>
      </p:sp>
    </p:spTree>
    <p:extLst>
      <p:ext uri="{BB962C8B-B14F-4D97-AF65-F5344CB8AC3E}">
        <p14:creationId xmlns:p14="http://schemas.microsoft.com/office/powerpoint/2010/main" val="580210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C21EED-D382-4624-EEF9-D6F08D0D63DD}"/>
              </a:ext>
            </a:extLst>
          </p:cNvPr>
          <p:cNvSpPr/>
          <p:nvPr/>
        </p:nvSpPr>
        <p:spPr>
          <a:xfrm>
            <a:off x="0" y="-5265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452349" cy="1357953"/>
            <a:chOff x="901450" y="1599133"/>
            <a:chExt cx="10452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452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dirty="0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참고 논문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6">
            <a:extLst>
              <a:ext uri="{FF2B5EF4-FFF2-40B4-BE49-F238E27FC236}">
                <a16:creationId xmlns:a16="http://schemas.microsoft.com/office/drawing/2014/main" id="{EDE1BD67-AB1F-6D06-0A52-362D90707C67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8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6908FE0-62D9-0FBE-15AD-1F5FC3D6B74A}"/>
              </a:ext>
            </a:extLst>
          </p:cNvPr>
          <p:cNvSpPr txBox="1"/>
          <p:nvPr/>
        </p:nvSpPr>
        <p:spPr>
          <a:xfrm>
            <a:off x="901450" y="3882861"/>
            <a:ext cx="17005550" cy="3975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Vaishnavi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Nath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500" spc="-250" dirty="0" err="1">
                <a:solidFill>
                  <a:srgbClr val="FFFFFF"/>
                </a:solidFill>
                <a:latin typeface="Malgun Gothic"/>
                <a:cs typeface="Malgun Gothic"/>
              </a:rPr>
              <a:t>Dornadula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(2020), “Credit Car Fraud Detection using Machine Learning Algorithms“,  Procedia Computer Science, p634-p637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김원식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(2022), “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신용카드 이상거래 탐지를 위한 변수 분할 </a:t>
            </a:r>
            <a:r>
              <a:rPr lang="ko-KR" altLang="en-US" sz="2500" spc="-250" dirty="0" err="1">
                <a:solidFill>
                  <a:srgbClr val="FFFFFF"/>
                </a:solidFill>
                <a:latin typeface="Malgun Gothic"/>
                <a:cs typeface="Malgun Gothic"/>
              </a:rPr>
              <a:t>스태킹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앙상블 모델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“,  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성균관대학교 학위논문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, p2</a:t>
            </a:r>
          </a:p>
          <a:p>
            <a:pPr marL="12700">
              <a:spcBef>
                <a:spcPts val="100"/>
              </a:spcBef>
            </a:pP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2500" spc="-250" dirty="0" err="1">
                <a:solidFill>
                  <a:srgbClr val="FFFFFF"/>
                </a:solidFill>
                <a:latin typeface="Malgun Gothic"/>
                <a:cs typeface="Malgun Gothic"/>
              </a:rPr>
              <a:t>Ronish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Shakya (2018), “Application of Machine Learning Techniques in Credit Card Fraud Detection”, UNLV Theses, p31-p49</a:t>
            </a:r>
          </a:p>
          <a:p>
            <a:pPr marL="12700">
              <a:spcBef>
                <a:spcPts val="100"/>
              </a:spcBef>
            </a:pP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Kayode </a:t>
            </a:r>
            <a:r>
              <a:rPr lang="en-US" altLang="ko-KR" sz="2500" spc="-250" dirty="0" err="1">
                <a:solidFill>
                  <a:srgbClr val="FFFFFF"/>
                </a:solidFill>
                <a:latin typeface="Malgun Gothic"/>
                <a:cs typeface="Malgun Gothic"/>
              </a:rPr>
              <a:t>Ayorinde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(2021), “A Methodology for Detecting Credit Card Fraud”, Minnesota State University Theses, p20</a:t>
            </a:r>
          </a:p>
          <a:p>
            <a:pPr marL="12700">
              <a:spcBef>
                <a:spcPts val="100"/>
              </a:spcBef>
            </a:pP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3438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C21EED-D382-4624-EEF9-D6F08D0D63DD}"/>
              </a:ext>
            </a:extLst>
          </p:cNvPr>
          <p:cNvSpPr/>
          <p:nvPr/>
        </p:nvSpPr>
        <p:spPr>
          <a:xfrm>
            <a:off x="0" y="-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DDF57A-1FF4-6044-7260-08F8F631FBEA}"/>
              </a:ext>
            </a:extLst>
          </p:cNvPr>
          <p:cNvGrpSpPr/>
          <p:nvPr/>
        </p:nvGrpSpPr>
        <p:grpSpPr>
          <a:xfrm>
            <a:off x="901450" y="1599133"/>
            <a:ext cx="10452349" cy="1357953"/>
            <a:chOff x="901450" y="1599133"/>
            <a:chExt cx="10452349" cy="1357953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5BD8426D-2848-B35F-54FA-5D5A46A7CC0D}"/>
                </a:ext>
              </a:extLst>
            </p:cNvPr>
            <p:cNvSpPr txBox="1"/>
            <p:nvPr/>
          </p:nvSpPr>
          <p:spPr>
            <a:xfrm>
              <a:off x="901450" y="1713156"/>
              <a:ext cx="10452349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8000" dirty="0">
                  <a:solidFill>
                    <a:schemeClr val="bg1"/>
                  </a:solidFill>
                  <a:latin typeface="+mn-ea"/>
                  <a:ea typeface="+mn-ea"/>
                  <a:cs typeface="Dotum"/>
                </a:rPr>
                <a:t>참고 논문</a:t>
              </a:r>
            </a:p>
          </p:txBody>
        </p:sp>
        <p:sp>
          <p:nvSpPr>
            <p:cNvPr id="21" name="object 82">
              <a:extLst>
                <a:ext uri="{FF2B5EF4-FFF2-40B4-BE49-F238E27FC236}">
                  <a16:creationId xmlns:a16="http://schemas.microsoft.com/office/drawing/2014/main" id="{DC812705-78B9-4725-B8CB-9B65C4F4F673}"/>
                </a:ext>
              </a:extLst>
            </p:cNvPr>
            <p:cNvSpPr/>
            <p:nvPr/>
          </p:nvSpPr>
          <p:spPr>
            <a:xfrm>
              <a:off x="1066800" y="1599133"/>
              <a:ext cx="463817" cy="78971"/>
            </a:xfrm>
            <a:custGeom>
              <a:avLst/>
              <a:gdLst/>
              <a:ahLst/>
              <a:cxnLst/>
              <a:rect l="l" t="t" r="r" b="b"/>
              <a:pathLst>
                <a:path w="264795" h="45084">
                  <a:moveTo>
                    <a:pt x="264318" y="44648"/>
                  </a:moveTo>
                  <a:lnTo>
                    <a:pt x="0" y="44648"/>
                  </a:lnTo>
                  <a:lnTo>
                    <a:pt x="0" y="0"/>
                  </a:lnTo>
                  <a:lnTo>
                    <a:pt x="264318" y="0"/>
                  </a:lnTo>
                  <a:lnTo>
                    <a:pt x="264318" y="44648"/>
                  </a:lnTo>
                  <a:close/>
                </a:path>
              </a:pathLst>
            </a:custGeom>
            <a:solidFill>
              <a:srgbClr val="FD6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6">
            <a:extLst>
              <a:ext uri="{FF2B5EF4-FFF2-40B4-BE49-F238E27FC236}">
                <a16:creationId xmlns:a16="http://schemas.microsoft.com/office/drawing/2014/main" id="{EDE1BD67-AB1F-6D06-0A52-362D90707C67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8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6908FE0-62D9-0FBE-15AD-1F5FC3D6B74A}"/>
              </a:ext>
            </a:extLst>
          </p:cNvPr>
          <p:cNvSpPr txBox="1"/>
          <p:nvPr/>
        </p:nvSpPr>
        <p:spPr>
          <a:xfrm>
            <a:off x="1070231" y="3391537"/>
            <a:ext cx="15762137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Vaishnavi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Nath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500" spc="-250" dirty="0" err="1">
                <a:solidFill>
                  <a:srgbClr val="FFFFFF"/>
                </a:solidFill>
                <a:latin typeface="Malgun Gothic"/>
                <a:cs typeface="Malgun Gothic"/>
              </a:rPr>
              <a:t>Dornadula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(2020), “Credit Car Fraud Detection using Machine Learning Algorithms“,  Procedia Computer Science, p634-p637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-&gt; p 634 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이 논문에서 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transaction amount (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거래량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), time (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첫 거래와 다음 거래와의 시간차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)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를 변수로 포함한 것 참고</a:t>
            </a: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-&gt; p 637 SMOTE 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사용한 것 참고</a:t>
            </a: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김원식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(2022), “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신용카드 이상거래 탐지를 위한 변수 분할 </a:t>
            </a:r>
            <a:r>
              <a:rPr lang="ko-KR" altLang="en-US" sz="2500" spc="-250" dirty="0" err="1">
                <a:solidFill>
                  <a:srgbClr val="FFFFFF"/>
                </a:solidFill>
                <a:latin typeface="Malgun Gothic"/>
                <a:cs typeface="Malgun Gothic"/>
              </a:rPr>
              <a:t>스태킹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앙상블 모델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“,  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성균관대학교 학위논문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, p2</a:t>
            </a:r>
          </a:p>
          <a:p>
            <a:pPr marL="12700">
              <a:spcBef>
                <a:spcPts val="100"/>
              </a:spcBef>
            </a:pP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2500" spc="-250" dirty="0" err="1">
                <a:solidFill>
                  <a:srgbClr val="FFFFFF"/>
                </a:solidFill>
                <a:latin typeface="Malgun Gothic"/>
                <a:cs typeface="Malgun Gothic"/>
              </a:rPr>
              <a:t>Ronish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Shakya (2018), “Application of Machine Learning Techniques in Credit Card Fraud Detection”, UNLV Theses, p31-p49</a:t>
            </a:r>
          </a:p>
          <a:p>
            <a:pPr marL="12700">
              <a:spcBef>
                <a:spcPts val="100"/>
              </a:spcBef>
            </a:pP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-&gt; SMOTE 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사용한 것 참고</a:t>
            </a: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spcBef>
                <a:spcPts val="100"/>
              </a:spcBef>
            </a:pP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spcBef>
                <a:spcPts val="100"/>
              </a:spcBef>
            </a:pP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Kayode </a:t>
            </a:r>
            <a:r>
              <a:rPr lang="en-US" altLang="ko-KR" sz="2500" spc="-250" dirty="0" err="1">
                <a:solidFill>
                  <a:srgbClr val="FFFFFF"/>
                </a:solidFill>
                <a:latin typeface="Malgun Gothic"/>
                <a:cs typeface="Malgun Gothic"/>
              </a:rPr>
              <a:t>Ayorinde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(2021), “A Methodology for Detecting Credit Card Fraud”, Minnesota State University Theses, p20</a:t>
            </a:r>
          </a:p>
          <a:p>
            <a:pPr marL="12700">
              <a:spcBef>
                <a:spcPts val="100"/>
              </a:spcBef>
            </a:pP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-&gt; p20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에서 </a:t>
            </a: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1:1 </a:t>
            </a:r>
            <a:r>
              <a:rPr lang="ko-KR" altLang="en-US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비율로 데이터 셋 불균형 고친 내용 참고</a:t>
            </a: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25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spc="-2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4902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CFBA6E0-114E-DC2E-16F5-D745ABD45B02}"/>
              </a:ext>
            </a:extLst>
          </p:cNvPr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BD8426D-2848-B35F-54FA-5D5A46A7CC0D}"/>
              </a:ext>
            </a:extLst>
          </p:cNvPr>
          <p:cNvSpPr txBox="1"/>
          <p:nvPr/>
        </p:nvSpPr>
        <p:spPr>
          <a:xfrm>
            <a:off x="7696200" y="4578546"/>
            <a:ext cx="2895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172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7277" y="5143500"/>
            <a:ext cx="8206740" cy="1930016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en-US" sz="4000" b="1" spc="140" dirty="0">
                <a:solidFill>
                  <a:srgbClr val="FFFFFF"/>
                </a:solidFill>
                <a:latin typeface="Malgun Gothic"/>
                <a:cs typeface="Malgun Gothic"/>
              </a:rPr>
              <a:t>1. </a:t>
            </a:r>
            <a:r>
              <a:rPr lang="ko-KR" altLang="en-US" sz="4000" b="1" spc="140" dirty="0" err="1">
                <a:solidFill>
                  <a:srgbClr val="FFFFFF"/>
                </a:solidFill>
                <a:latin typeface="Malgun Gothic"/>
                <a:cs typeface="Malgun Gothic"/>
              </a:rPr>
              <a:t>비대면</a:t>
            </a:r>
            <a:r>
              <a:rPr lang="ko-KR" altLang="en-US" sz="4000" b="1" spc="140" dirty="0">
                <a:solidFill>
                  <a:srgbClr val="FFFFFF"/>
                </a:solidFill>
                <a:latin typeface="Malgun Gothic"/>
                <a:cs typeface="Malgun Gothic"/>
              </a:rPr>
              <a:t> 금융거래의 증가</a:t>
            </a:r>
            <a:endParaRPr sz="4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lang="en-US" altLang="ko-KR" sz="280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- </a:t>
            </a:r>
            <a:r>
              <a:rPr lang="ko-KR" altLang="en-US" sz="280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코로나</a:t>
            </a:r>
            <a:r>
              <a:rPr lang="en-US" altLang="ko-KR" sz="280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19 </a:t>
            </a:r>
            <a:r>
              <a:rPr lang="ko-KR" altLang="en-US" sz="280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확산 영향으로 온라인쇼핑 등 전자상 거래가 크게 확대됨</a:t>
            </a:r>
            <a:endParaRPr sz="2800" dirty="0">
              <a:latin typeface="+mn-ea"/>
              <a:ea typeface="+mn-ea"/>
              <a:cs typeface="Dotum"/>
            </a:endParaRPr>
          </a:p>
        </p:txBody>
      </p:sp>
      <p:sp>
        <p:nvSpPr>
          <p:cNvPr id="8" name="object 8"/>
          <p:cNvSpPr/>
          <p:nvPr/>
        </p:nvSpPr>
        <p:spPr>
          <a:xfrm flipV="1">
            <a:off x="1008063" y="3162300"/>
            <a:ext cx="7887652" cy="76200"/>
          </a:xfrm>
          <a:custGeom>
            <a:avLst/>
            <a:gdLst/>
            <a:ahLst/>
            <a:cxnLst/>
            <a:rect l="l" t="t" r="r" b="b"/>
            <a:pathLst>
              <a:path w="9287510">
                <a:moveTo>
                  <a:pt x="0" y="0"/>
                </a:moveTo>
                <a:lnTo>
                  <a:pt x="9286892" y="0"/>
                </a:lnTo>
              </a:path>
            </a:pathLst>
          </a:custGeom>
          <a:ln w="9524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1C7B63-02A4-7C85-55FC-6B8EF3E50161}"/>
              </a:ext>
            </a:extLst>
          </p:cNvPr>
          <p:cNvGrpSpPr/>
          <p:nvPr/>
        </p:nvGrpSpPr>
        <p:grpSpPr>
          <a:xfrm>
            <a:off x="10295573" y="462110"/>
            <a:ext cx="7338060" cy="9335738"/>
            <a:chOff x="999122" y="2564036"/>
            <a:chExt cx="5524639" cy="7028640"/>
          </a:xfrm>
        </p:grpSpPr>
        <p:pic>
          <p:nvPicPr>
            <p:cNvPr id="4" name="object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9122" y="2564036"/>
              <a:ext cx="5524639" cy="66639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24EBBA-09BB-C513-FABD-CE8F6224E87D}"/>
                </a:ext>
              </a:extLst>
            </p:cNvPr>
            <p:cNvSpPr txBox="1"/>
            <p:nvPr/>
          </p:nvSpPr>
          <p:spPr>
            <a:xfrm>
              <a:off x="999122" y="9314615"/>
              <a:ext cx="5524638" cy="27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n-ea"/>
                  <a:ea typeface="+mn-ea"/>
                </a:rPr>
                <a:t>「참고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  <a:ea typeface="+mn-ea"/>
                </a:rPr>
                <a:t>3. </a:t>
              </a:r>
              <a:r>
                <a:rPr lang="ko-KR" altLang="en-US" dirty="0" err="1">
                  <a:solidFill>
                    <a:schemeClr val="bg1"/>
                  </a:solidFill>
                  <a:latin typeface="+mn-ea"/>
                  <a:ea typeface="+mn-ea"/>
                </a:rPr>
                <a:t>비대면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  <a:ea typeface="+mn-ea"/>
                </a:rPr>
                <a:t> 금융거래 현황 및 평가」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  <a:ea typeface="+mn-ea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  <a:ea typeface="+mn-ea"/>
                </a:rPr>
                <a:t>한국은행</a:t>
              </a:r>
            </a:p>
          </p:txBody>
        </p:sp>
      </p:grpSp>
      <p:sp>
        <p:nvSpPr>
          <p:cNvPr id="14" name="object 3">
            <a:extLst>
              <a:ext uri="{FF2B5EF4-FFF2-40B4-BE49-F238E27FC236}">
                <a16:creationId xmlns:a16="http://schemas.microsoft.com/office/drawing/2014/main" id="{376A340D-86E0-B2D9-44B7-BAD49501A96F}"/>
              </a:ext>
            </a:extLst>
          </p:cNvPr>
          <p:cNvSpPr txBox="1">
            <a:spLocks/>
          </p:cNvSpPr>
          <p:nvPr/>
        </p:nvSpPr>
        <p:spPr>
          <a:xfrm>
            <a:off x="914400" y="1714500"/>
            <a:ext cx="733806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3737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pc="-509">
                <a:solidFill>
                  <a:srgbClr val="FFFFFF"/>
                </a:solidFill>
              </a:rPr>
              <a:t>주제 선정 이유</a:t>
            </a:r>
            <a:endParaRPr lang="ko-KR" altLang="en-US" spc="-509" dirty="0">
              <a:solidFill>
                <a:srgbClr val="FFFFFF"/>
              </a:solidFill>
            </a:endParaRPr>
          </a:p>
        </p:txBody>
      </p:sp>
      <p:sp>
        <p:nvSpPr>
          <p:cNvPr id="15" name="object 82">
            <a:extLst>
              <a:ext uri="{FF2B5EF4-FFF2-40B4-BE49-F238E27FC236}">
                <a16:creationId xmlns:a16="http://schemas.microsoft.com/office/drawing/2014/main" id="{9B2369B5-AEF4-A062-D5FF-9363D724920F}"/>
              </a:ext>
            </a:extLst>
          </p:cNvPr>
          <p:cNvSpPr/>
          <p:nvPr/>
        </p:nvSpPr>
        <p:spPr>
          <a:xfrm>
            <a:off x="1066800" y="1599133"/>
            <a:ext cx="463817" cy="78971"/>
          </a:xfrm>
          <a:custGeom>
            <a:avLst/>
            <a:gdLst/>
            <a:ahLst/>
            <a:cxnLst/>
            <a:rect l="l" t="t" r="r" b="b"/>
            <a:pathLst>
              <a:path w="264795" h="45084">
                <a:moveTo>
                  <a:pt x="264318" y="44648"/>
                </a:moveTo>
                <a:lnTo>
                  <a:pt x="0" y="44648"/>
                </a:lnTo>
                <a:lnTo>
                  <a:pt x="0" y="0"/>
                </a:lnTo>
                <a:lnTo>
                  <a:pt x="264318" y="0"/>
                </a:lnTo>
                <a:lnTo>
                  <a:pt x="264318" y="44648"/>
                </a:lnTo>
                <a:close/>
              </a:path>
            </a:pathLst>
          </a:custGeom>
          <a:solidFill>
            <a:srgbClr val="FD6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5D04472-D353-D86B-9C13-E544CE991790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557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7277" y="5143500"/>
            <a:ext cx="7149087" cy="318164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lang="en-US" sz="4000" b="1" spc="140" dirty="0">
                <a:solidFill>
                  <a:srgbClr val="FFFFFF"/>
                </a:solidFill>
                <a:latin typeface="Malgun Gothic"/>
                <a:cs typeface="Malgun Gothic"/>
              </a:rPr>
              <a:t>2. </a:t>
            </a:r>
            <a:r>
              <a:rPr lang="ko-KR" altLang="en-US" sz="4000" b="1" spc="140" dirty="0">
                <a:solidFill>
                  <a:srgbClr val="FFFFFF"/>
                </a:solidFill>
                <a:latin typeface="Malgun Gothic"/>
                <a:cs typeface="Malgun Gothic"/>
              </a:rPr>
              <a:t>비정상 신용거래 유형의 다양화</a:t>
            </a:r>
            <a:endParaRPr sz="4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endParaRPr lang="en-US" altLang="ko-KR" sz="2800" dirty="0">
              <a:solidFill>
                <a:srgbClr val="FFFFFF"/>
              </a:solidFill>
              <a:latin typeface="+mn-ea"/>
              <a:ea typeface="+mn-ea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lang="en-US" altLang="ko-KR" sz="280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- </a:t>
            </a:r>
            <a:r>
              <a:rPr lang="ko-KR" altLang="en-US" sz="280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결제유형이 다양해진 만큼 결제서비스의 허점을 노린 비정상 신용거래 발생 증가</a:t>
            </a:r>
            <a:endParaRPr sz="2800" dirty="0">
              <a:latin typeface="+mn-ea"/>
              <a:ea typeface="+mn-ea"/>
              <a:cs typeface="Dotum"/>
            </a:endParaRPr>
          </a:p>
        </p:txBody>
      </p:sp>
      <p:sp>
        <p:nvSpPr>
          <p:cNvPr id="8" name="object 8"/>
          <p:cNvSpPr/>
          <p:nvPr/>
        </p:nvSpPr>
        <p:spPr>
          <a:xfrm flipV="1">
            <a:off x="1008063" y="3162300"/>
            <a:ext cx="7887652" cy="76200"/>
          </a:xfrm>
          <a:custGeom>
            <a:avLst/>
            <a:gdLst/>
            <a:ahLst/>
            <a:cxnLst/>
            <a:rect l="l" t="t" r="r" b="b"/>
            <a:pathLst>
              <a:path w="9287510">
                <a:moveTo>
                  <a:pt x="0" y="0"/>
                </a:moveTo>
                <a:lnTo>
                  <a:pt x="9286892" y="0"/>
                </a:lnTo>
              </a:path>
            </a:pathLst>
          </a:custGeom>
          <a:ln w="9524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F09B48-D1EF-04D0-260D-C51EF0571FF2}"/>
              </a:ext>
            </a:extLst>
          </p:cNvPr>
          <p:cNvGrpSpPr/>
          <p:nvPr/>
        </p:nvGrpSpPr>
        <p:grpSpPr>
          <a:xfrm>
            <a:off x="8216364" y="3301908"/>
            <a:ext cx="10071636" cy="6663446"/>
            <a:chOff x="8216364" y="3301908"/>
            <a:chExt cx="10071636" cy="6663446"/>
          </a:xfrm>
        </p:grpSpPr>
        <p:pic>
          <p:nvPicPr>
            <p:cNvPr id="4" name="object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52459" y="3301908"/>
              <a:ext cx="10027519" cy="59837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24EBBA-09BB-C513-FABD-CE8F6224E87D}"/>
                </a:ext>
              </a:extLst>
            </p:cNvPr>
            <p:cNvSpPr txBox="1"/>
            <p:nvPr/>
          </p:nvSpPr>
          <p:spPr>
            <a:xfrm>
              <a:off x="8216364" y="9319023"/>
              <a:ext cx="100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n-ea"/>
                  <a:ea typeface="+mn-ea"/>
                </a:rPr>
                <a:t>김원석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  <a:ea typeface="+mn-ea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  <a:ea typeface="+mn-ea"/>
                </a:rPr>
                <a:t>「신용카드 이상거래 탐지를 위한 변수 분할 </a:t>
              </a:r>
              <a:r>
                <a:rPr lang="ko-KR" altLang="en-US" dirty="0" err="1">
                  <a:solidFill>
                    <a:schemeClr val="bg1"/>
                  </a:solidFill>
                  <a:latin typeface="+mn-ea"/>
                  <a:ea typeface="+mn-ea"/>
                </a:rPr>
                <a:t>스태킹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  <a:ea typeface="+mn-ea"/>
                </a:rPr>
                <a:t> 앙상블 모델」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  <a:ea typeface="+mn-ea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err="1">
                  <a:solidFill>
                    <a:schemeClr val="bg1"/>
                  </a:solidFill>
                  <a:latin typeface="+mn-ea"/>
                  <a:ea typeface="+mn-ea"/>
                </a:rPr>
                <a:t>국내석사학위논문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  <a:ea typeface="+mn-ea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  <a:ea typeface="+mn-ea"/>
                </a:rPr>
                <a:t>성균관대학교 일반대학원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  <a:ea typeface="+mn-ea"/>
                </a:rPr>
                <a:t>, 2022, 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  <a:ea typeface="+mn-ea"/>
                </a:rPr>
                <a:t>연도별 비정상 거래 결제 피해액 통계</a:t>
              </a:r>
              <a:endParaRPr lang="en-US" altLang="ko-KR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" name="object 3">
            <a:extLst>
              <a:ext uri="{FF2B5EF4-FFF2-40B4-BE49-F238E27FC236}">
                <a16:creationId xmlns:a16="http://schemas.microsoft.com/office/drawing/2014/main" id="{376A340D-86E0-B2D9-44B7-BAD49501A96F}"/>
              </a:ext>
            </a:extLst>
          </p:cNvPr>
          <p:cNvSpPr txBox="1">
            <a:spLocks/>
          </p:cNvSpPr>
          <p:nvPr/>
        </p:nvSpPr>
        <p:spPr>
          <a:xfrm>
            <a:off x="914400" y="1714500"/>
            <a:ext cx="733806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rgbClr val="373737"/>
                </a:solidFill>
                <a:latin typeface="Dotum"/>
                <a:ea typeface="+mj-ea"/>
                <a:cs typeface="Dotum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pc="-509">
                <a:solidFill>
                  <a:srgbClr val="FFFFFF"/>
                </a:solidFill>
              </a:rPr>
              <a:t>주제 선정 이유</a:t>
            </a:r>
            <a:endParaRPr lang="ko-KR" altLang="en-US" spc="-509" dirty="0">
              <a:solidFill>
                <a:srgbClr val="FFFFFF"/>
              </a:solidFill>
            </a:endParaRPr>
          </a:p>
        </p:txBody>
      </p:sp>
      <p:sp>
        <p:nvSpPr>
          <p:cNvPr id="15" name="object 82">
            <a:extLst>
              <a:ext uri="{FF2B5EF4-FFF2-40B4-BE49-F238E27FC236}">
                <a16:creationId xmlns:a16="http://schemas.microsoft.com/office/drawing/2014/main" id="{9B2369B5-AEF4-A062-D5FF-9363D724920F}"/>
              </a:ext>
            </a:extLst>
          </p:cNvPr>
          <p:cNvSpPr/>
          <p:nvPr/>
        </p:nvSpPr>
        <p:spPr>
          <a:xfrm>
            <a:off x="1066800" y="1599133"/>
            <a:ext cx="463817" cy="78971"/>
          </a:xfrm>
          <a:custGeom>
            <a:avLst/>
            <a:gdLst/>
            <a:ahLst/>
            <a:cxnLst/>
            <a:rect l="l" t="t" r="r" b="b"/>
            <a:pathLst>
              <a:path w="264795" h="45084">
                <a:moveTo>
                  <a:pt x="264318" y="44648"/>
                </a:moveTo>
                <a:lnTo>
                  <a:pt x="0" y="44648"/>
                </a:lnTo>
                <a:lnTo>
                  <a:pt x="0" y="0"/>
                </a:lnTo>
                <a:lnTo>
                  <a:pt x="264318" y="0"/>
                </a:lnTo>
                <a:lnTo>
                  <a:pt x="264318" y="44648"/>
                </a:lnTo>
                <a:close/>
              </a:path>
            </a:pathLst>
          </a:custGeom>
          <a:solidFill>
            <a:srgbClr val="FD6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5D04472-D353-D86B-9C13-E544CE991790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61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16000" y="3114977"/>
            <a:ext cx="13919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0" spc="-365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- </a:t>
            </a:r>
            <a:r>
              <a:rPr lang="ko-KR" altLang="en-US" sz="7200" spc="-365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신속한 이상 거래 대응</a:t>
            </a:r>
            <a:endParaRPr sz="7200" dirty="0">
              <a:latin typeface="+mn-ea"/>
              <a:ea typeface="+mn-ea"/>
              <a:cs typeface="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3462" y="5981700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3462" y="9253537"/>
            <a:ext cx="16221075" cy="0"/>
          </a:xfrm>
          <a:custGeom>
            <a:avLst/>
            <a:gdLst/>
            <a:ahLst/>
            <a:cxnLst/>
            <a:rect l="l" t="t" r="r" b="b"/>
            <a:pathLst>
              <a:path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77534" y="6808012"/>
            <a:ext cx="487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solidFill>
                  <a:srgbClr val="CC4E17"/>
                </a:solidFill>
                <a:latin typeface="Malgun Gothic"/>
                <a:cs typeface="Malgun Gothic"/>
              </a:rPr>
              <a:t>0</a:t>
            </a:r>
            <a:r>
              <a:rPr lang="en-US" sz="3000" b="1" spc="40" dirty="0">
                <a:solidFill>
                  <a:srgbClr val="CC4E17"/>
                </a:solidFill>
                <a:latin typeface="Malgun Gothic"/>
                <a:cs typeface="Malgun Gothic"/>
              </a:rPr>
              <a:t>3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4478" y="6833444"/>
            <a:ext cx="431732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500" spc="-210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이상 거래 판단 시간 단축</a:t>
            </a:r>
            <a:endParaRPr sz="2500" dirty="0">
              <a:latin typeface="+mn-ea"/>
              <a:ea typeface="+mn-ea"/>
              <a:cs typeface="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6395" y="6808012"/>
            <a:ext cx="487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solidFill>
                  <a:srgbClr val="CC4E17"/>
                </a:solidFill>
                <a:latin typeface="Malgun Gothic"/>
                <a:cs typeface="Malgun Gothic"/>
              </a:rPr>
              <a:t>01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96692" y="6833444"/>
            <a:ext cx="5843507" cy="117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ko-KR" altLang="en-US" sz="2500" spc="-275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최대한 많은 변수를 선택해서 </a:t>
            </a:r>
            <a:r>
              <a:rPr lang="ko-KR" altLang="en-US" sz="2500" spc="-275" dirty="0" err="1">
                <a:solidFill>
                  <a:srgbClr val="FFFFFF"/>
                </a:solidFill>
                <a:latin typeface="+mn-ea"/>
                <a:ea typeface="+mn-ea"/>
                <a:cs typeface="Dotum"/>
              </a:rPr>
              <a:t>머신러닝</a:t>
            </a:r>
            <a:r>
              <a:rPr lang="ko-KR" altLang="en-US" sz="2500" spc="-275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 모델 적용</a:t>
            </a:r>
            <a:endParaRPr lang="ko-KR" altLang="en-US" sz="2500" dirty="0">
              <a:latin typeface="+mn-ea"/>
              <a:ea typeface="+mn-ea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500" dirty="0">
              <a:latin typeface="+mn-ea"/>
              <a:ea typeface="+mn-ea"/>
              <a:cs typeface="Dotum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E2B02981-2299-6B3A-85A3-DEDC6380B1EE}"/>
              </a:ext>
            </a:extLst>
          </p:cNvPr>
          <p:cNvSpPr txBox="1"/>
          <p:nvPr/>
        </p:nvSpPr>
        <p:spPr>
          <a:xfrm>
            <a:off x="901450" y="1713156"/>
            <a:ext cx="755674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8000" spc="-509" dirty="0">
                <a:solidFill>
                  <a:schemeClr val="bg1"/>
                </a:solidFill>
                <a:latin typeface="+mj-ea"/>
                <a:ea typeface="+mj-ea"/>
                <a:cs typeface="Dotum"/>
              </a:rPr>
              <a:t>프로젝트 목표</a:t>
            </a:r>
            <a:endParaRPr lang="en-US" altLang="ko-KR" sz="8000" spc="-509" dirty="0">
              <a:solidFill>
                <a:schemeClr val="tx1"/>
              </a:solidFill>
              <a:latin typeface="+mj-ea"/>
              <a:ea typeface="+mj-ea"/>
              <a:cs typeface="Dotum"/>
            </a:endParaRPr>
          </a:p>
        </p:txBody>
      </p:sp>
      <p:sp>
        <p:nvSpPr>
          <p:cNvPr id="18" name="object 82">
            <a:extLst>
              <a:ext uri="{FF2B5EF4-FFF2-40B4-BE49-F238E27FC236}">
                <a16:creationId xmlns:a16="http://schemas.microsoft.com/office/drawing/2014/main" id="{40D72076-0966-0CE7-66EB-C12478A36FDE}"/>
              </a:ext>
            </a:extLst>
          </p:cNvPr>
          <p:cNvSpPr/>
          <p:nvPr/>
        </p:nvSpPr>
        <p:spPr>
          <a:xfrm>
            <a:off x="1066800" y="1599133"/>
            <a:ext cx="463817" cy="78971"/>
          </a:xfrm>
          <a:custGeom>
            <a:avLst/>
            <a:gdLst/>
            <a:ahLst/>
            <a:cxnLst/>
            <a:rect l="l" t="t" r="r" b="b"/>
            <a:pathLst>
              <a:path w="264795" h="45084">
                <a:moveTo>
                  <a:pt x="264318" y="44648"/>
                </a:moveTo>
                <a:lnTo>
                  <a:pt x="0" y="44648"/>
                </a:lnTo>
                <a:lnTo>
                  <a:pt x="0" y="0"/>
                </a:lnTo>
                <a:lnTo>
                  <a:pt x="264318" y="0"/>
                </a:lnTo>
                <a:lnTo>
                  <a:pt x="264318" y="44648"/>
                </a:lnTo>
                <a:close/>
              </a:path>
            </a:pathLst>
          </a:custGeom>
          <a:solidFill>
            <a:srgbClr val="FD6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CD4E162-C0F7-EDAF-6B70-82BBBB142ED5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1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288A98ED-C1B3-566B-E7DA-D4BF226CE771}"/>
              </a:ext>
            </a:extLst>
          </p:cNvPr>
          <p:cNvSpPr txBox="1"/>
          <p:nvPr/>
        </p:nvSpPr>
        <p:spPr>
          <a:xfrm>
            <a:off x="1066800" y="7832002"/>
            <a:ext cx="487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solidFill>
                  <a:srgbClr val="CC4E17"/>
                </a:solidFill>
                <a:latin typeface="Malgun Gothic"/>
                <a:cs typeface="Malgun Gothic"/>
              </a:rPr>
              <a:t>0</a:t>
            </a:r>
            <a:r>
              <a:rPr lang="en-US" sz="3000" b="1" spc="40" dirty="0">
                <a:solidFill>
                  <a:srgbClr val="CC4E17"/>
                </a:solidFill>
                <a:latin typeface="Malgun Gothic"/>
                <a:cs typeface="Malgun Gothic"/>
              </a:rPr>
              <a:t>2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876930AC-5DD0-91A7-B9F0-33F117D7E28F}"/>
              </a:ext>
            </a:extLst>
          </p:cNvPr>
          <p:cNvSpPr txBox="1"/>
          <p:nvPr/>
        </p:nvSpPr>
        <p:spPr>
          <a:xfrm>
            <a:off x="2435158" y="7857434"/>
            <a:ext cx="5843507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500" spc="-275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다양한 알고리즘을 적용하여 </a:t>
            </a:r>
            <a:endParaRPr lang="en-US" altLang="ko-KR" sz="2500" spc="-275" dirty="0">
              <a:solidFill>
                <a:srgbClr val="FFFFFF"/>
              </a:solidFill>
              <a:latin typeface="+mn-ea"/>
              <a:ea typeface="+mn-ea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500" spc="-275" dirty="0">
                <a:solidFill>
                  <a:srgbClr val="FFFFFF"/>
                </a:solidFill>
                <a:latin typeface="+mn-ea"/>
                <a:ea typeface="+mn-ea"/>
                <a:cs typeface="Dotum"/>
              </a:rPr>
              <a:t>높은 정확도를  가지는 최적의 모델 선택</a:t>
            </a:r>
            <a:endParaRPr sz="2500" dirty="0">
              <a:latin typeface="+mn-ea"/>
              <a:ea typeface="+mn-ea"/>
              <a:cs typeface="Dotum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862F9DE-A2DD-D29E-047A-EA033559C4C1}"/>
              </a:ext>
            </a:extLst>
          </p:cNvPr>
          <p:cNvCxnSpPr/>
          <p:nvPr/>
        </p:nvCxnSpPr>
        <p:spPr>
          <a:xfrm>
            <a:off x="8915400" y="5981700"/>
            <a:ext cx="0" cy="3271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7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F369752-3B10-95AF-F519-110E16A7F2D0}"/>
              </a:ext>
            </a:extLst>
          </p:cNvPr>
          <p:cNvSpPr txBox="1">
            <a:spLocks/>
          </p:cNvSpPr>
          <p:nvPr/>
        </p:nvSpPr>
        <p:spPr>
          <a:xfrm>
            <a:off x="914400" y="1714500"/>
            <a:ext cx="12344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8000" spc="-509" dirty="0">
                <a:solidFill>
                  <a:srgbClr val="FFFFFF"/>
                </a:solidFill>
              </a:rPr>
              <a:t>시나리오 </a:t>
            </a:r>
          </a:p>
        </p:txBody>
      </p:sp>
      <p:sp>
        <p:nvSpPr>
          <p:cNvPr id="4" name="object 82">
            <a:extLst>
              <a:ext uri="{FF2B5EF4-FFF2-40B4-BE49-F238E27FC236}">
                <a16:creationId xmlns:a16="http://schemas.microsoft.com/office/drawing/2014/main" id="{FA4594B9-BD4F-EF54-6157-6B8B2F6E495D}"/>
              </a:ext>
            </a:extLst>
          </p:cNvPr>
          <p:cNvSpPr/>
          <p:nvPr/>
        </p:nvSpPr>
        <p:spPr>
          <a:xfrm>
            <a:off x="1066800" y="1599133"/>
            <a:ext cx="463817" cy="78971"/>
          </a:xfrm>
          <a:custGeom>
            <a:avLst/>
            <a:gdLst/>
            <a:ahLst/>
            <a:cxnLst/>
            <a:rect l="l" t="t" r="r" b="b"/>
            <a:pathLst>
              <a:path w="264795" h="45084">
                <a:moveTo>
                  <a:pt x="264318" y="44648"/>
                </a:moveTo>
                <a:lnTo>
                  <a:pt x="0" y="44648"/>
                </a:lnTo>
                <a:lnTo>
                  <a:pt x="0" y="0"/>
                </a:lnTo>
                <a:lnTo>
                  <a:pt x="264318" y="0"/>
                </a:lnTo>
                <a:lnTo>
                  <a:pt x="264318" y="44648"/>
                </a:lnTo>
                <a:close/>
              </a:path>
            </a:pathLst>
          </a:custGeom>
          <a:solidFill>
            <a:srgbClr val="FD6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206F3A63-FA3D-123D-603F-A0FB322B86A9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A61904-2721-D9A2-ED66-691110E7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33026"/>
            <a:ext cx="7696200" cy="5044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5B14E6-A275-7158-8388-DD410403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3833026"/>
            <a:ext cx="8001000" cy="50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0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F369752-3B10-95AF-F519-110E16A7F2D0}"/>
              </a:ext>
            </a:extLst>
          </p:cNvPr>
          <p:cNvSpPr txBox="1">
            <a:spLocks/>
          </p:cNvSpPr>
          <p:nvPr/>
        </p:nvSpPr>
        <p:spPr>
          <a:xfrm>
            <a:off x="914400" y="1714500"/>
            <a:ext cx="12344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z="8000" spc="-509" dirty="0">
                <a:solidFill>
                  <a:srgbClr val="FFFFFF"/>
                </a:solidFill>
              </a:rPr>
              <a:t>시나리오 </a:t>
            </a:r>
          </a:p>
        </p:txBody>
      </p:sp>
      <p:sp>
        <p:nvSpPr>
          <p:cNvPr id="4" name="object 82">
            <a:extLst>
              <a:ext uri="{FF2B5EF4-FFF2-40B4-BE49-F238E27FC236}">
                <a16:creationId xmlns:a16="http://schemas.microsoft.com/office/drawing/2014/main" id="{FA4594B9-BD4F-EF54-6157-6B8B2F6E495D}"/>
              </a:ext>
            </a:extLst>
          </p:cNvPr>
          <p:cNvSpPr/>
          <p:nvPr/>
        </p:nvSpPr>
        <p:spPr>
          <a:xfrm>
            <a:off x="1066800" y="1599133"/>
            <a:ext cx="463817" cy="78971"/>
          </a:xfrm>
          <a:custGeom>
            <a:avLst/>
            <a:gdLst/>
            <a:ahLst/>
            <a:cxnLst/>
            <a:rect l="l" t="t" r="r" b="b"/>
            <a:pathLst>
              <a:path w="264795" h="45084">
                <a:moveTo>
                  <a:pt x="264318" y="44648"/>
                </a:moveTo>
                <a:lnTo>
                  <a:pt x="0" y="44648"/>
                </a:lnTo>
                <a:lnTo>
                  <a:pt x="0" y="0"/>
                </a:lnTo>
                <a:lnTo>
                  <a:pt x="264318" y="0"/>
                </a:lnTo>
                <a:lnTo>
                  <a:pt x="264318" y="44648"/>
                </a:lnTo>
                <a:close/>
              </a:path>
            </a:pathLst>
          </a:custGeom>
          <a:solidFill>
            <a:srgbClr val="FD6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206F3A63-FA3D-123D-603F-A0FB322B86A9}"/>
              </a:ext>
            </a:extLst>
          </p:cNvPr>
          <p:cNvSpPr txBox="1"/>
          <p:nvPr/>
        </p:nvSpPr>
        <p:spPr>
          <a:xfrm>
            <a:off x="1624413" y="1052146"/>
            <a:ext cx="84014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0</a:t>
            </a:r>
            <a:r>
              <a:rPr lang="en-US" sz="5000" b="1" spc="40" dirty="0">
                <a:solidFill>
                  <a:srgbClr val="FD6F22"/>
                </a:solidFill>
                <a:latin typeface="Malgun Gothic"/>
                <a:cs typeface="Malgun Gothic"/>
              </a:rPr>
              <a:t>1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54AC853-47FA-1750-DFC2-76986F99DC52}"/>
              </a:ext>
            </a:extLst>
          </p:cNvPr>
          <p:cNvSpPr/>
          <p:nvPr/>
        </p:nvSpPr>
        <p:spPr>
          <a:xfrm rot="5400000">
            <a:off x="8019604" y="3419705"/>
            <a:ext cx="1905000" cy="20573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2F02D63D-9C7D-6CA9-13A8-B68AA49FF9FD}"/>
              </a:ext>
            </a:extLst>
          </p:cNvPr>
          <p:cNvSpPr txBox="1"/>
          <p:nvPr/>
        </p:nvSpPr>
        <p:spPr>
          <a:xfrm>
            <a:off x="8212716" y="4221642"/>
            <a:ext cx="11430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500" b="1" spc="-250" dirty="0">
                <a:solidFill>
                  <a:schemeClr val="tx1"/>
                </a:solidFill>
                <a:latin typeface="+mj-ea"/>
                <a:ea typeface="+mj-ea"/>
                <a:cs typeface="Dotum"/>
              </a:rPr>
              <a:t>의뢰</a:t>
            </a:r>
            <a:endParaRPr sz="3500" b="1" dirty="0">
              <a:solidFill>
                <a:schemeClr val="tx1"/>
              </a:solidFill>
              <a:latin typeface="+mj-ea"/>
              <a:ea typeface="+mj-ea"/>
              <a:cs typeface="Dotum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026E134-E786-F239-CD9B-858445E806B7}"/>
              </a:ext>
            </a:extLst>
          </p:cNvPr>
          <p:cNvSpPr/>
          <p:nvPr/>
        </p:nvSpPr>
        <p:spPr>
          <a:xfrm>
            <a:off x="11201400" y="3037516"/>
            <a:ext cx="2880000" cy="28443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Public, everyone, people, users, members, team, group">
            <a:extLst>
              <a:ext uri="{FF2B5EF4-FFF2-40B4-BE49-F238E27FC236}">
                <a16:creationId xmlns:a16="http://schemas.microsoft.com/office/drawing/2014/main" id="{B8CF01A5-46D7-D09B-193C-D16D5D4E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700" y="3430971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B0F603C5-A6C4-3F44-8EB1-F23D5CD66C7B}"/>
              </a:ext>
            </a:extLst>
          </p:cNvPr>
          <p:cNvSpPr/>
          <p:nvPr/>
        </p:nvSpPr>
        <p:spPr>
          <a:xfrm>
            <a:off x="3487032" y="3038700"/>
            <a:ext cx="2880000" cy="28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Bag, business, computer, e-commerce, shop, shopping, web">
            <a:extLst>
              <a:ext uri="{FF2B5EF4-FFF2-40B4-BE49-F238E27FC236}">
                <a16:creationId xmlns:a16="http://schemas.microsoft.com/office/drawing/2014/main" id="{F34917E9-815A-7B3A-D07C-86473BB2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32" y="3852175"/>
            <a:ext cx="1287600" cy="12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bject 5">
            <a:extLst>
              <a:ext uri="{FF2B5EF4-FFF2-40B4-BE49-F238E27FC236}">
                <a16:creationId xmlns:a16="http://schemas.microsoft.com/office/drawing/2014/main" id="{563D7B89-F40C-0C62-6826-13C66B8B03D8}"/>
              </a:ext>
            </a:extLst>
          </p:cNvPr>
          <p:cNvSpPr txBox="1"/>
          <p:nvPr/>
        </p:nvSpPr>
        <p:spPr>
          <a:xfrm>
            <a:off x="3276600" y="6257700"/>
            <a:ext cx="447719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000" spc="-250" dirty="0">
                <a:solidFill>
                  <a:srgbClr val="FFFFFF"/>
                </a:solidFill>
                <a:latin typeface="Malgun Gothic"/>
                <a:cs typeface="Malgun Gothic"/>
              </a:rPr>
              <a:t>&lt; </a:t>
            </a:r>
            <a:r>
              <a:rPr lang="ko-KR" altLang="en-US" sz="3000" spc="-250" dirty="0">
                <a:solidFill>
                  <a:srgbClr val="FFFFFF"/>
                </a:solidFill>
                <a:latin typeface="Malgun Gothic"/>
                <a:cs typeface="Malgun Gothic"/>
              </a:rPr>
              <a:t>전자상거래 업체 </a:t>
            </a:r>
            <a:r>
              <a:rPr lang="en-US" altLang="ko-KR" sz="3000" spc="-250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</a:p>
        </p:txBody>
      </p:sp>
      <p:sp>
        <p:nvSpPr>
          <p:cNvPr id="2048" name="object 5">
            <a:extLst>
              <a:ext uri="{FF2B5EF4-FFF2-40B4-BE49-F238E27FC236}">
                <a16:creationId xmlns:a16="http://schemas.microsoft.com/office/drawing/2014/main" id="{179152FE-8D55-563A-BB5D-9E016FFE5307}"/>
              </a:ext>
            </a:extLst>
          </p:cNvPr>
          <p:cNvSpPr txBox="1"/>
          <p:nvPr/>
        </p:nvSpPr>
        <p:spPr>
          <a:xfrm>
            <a:off x="10593304" y="6257699"/>
            <a:ext cx="409619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000" spc="-250" dirty="0">
                <a:solidFill>
                  <a:srgbClr val="FFFFFF"/>
                </a:solidFill>
                <a:latin typeface="Malgun Gothic"/>
                <a:cs typeface="Malgun Gothic"/>
              </a:rPr>
              <a:t>&lt; </a:t>
            </a:r>
            <a:r>
              <a:rPr lang="ko-KR" altLang="en-US" sz="3000" spc="-250" dirty="0">
                <a:solidFill>
                  <a:srgbClr val="FFFFFF"/>
                </a:solidFill>
                <a:latin typeface="Malgun Gothic"/>
                <a:cs typeface="Malgun Gothic"/>
              </a:rPr>
              <a:t>이상거래 감지 특공대 </a:t>
            </a:r>
            <a:r>
              <a:rPr lang="en-US" altLang="ko-KR" sz="3000" spc="-250" dirty="0">
                <a:solidFill>
                  <a:srgbClr val="FFFFFF"/>
                </a:solidFill>
                <a:latin typeface="Malgun Gothic"/>
                <a:cs typeface="Malgun Gothic"/>
              </a:rPr>
              <a:t>&gt;</a:t>
            </a:r>
          </a:p>
        </p:txBody>
      </p:sp>
      <p:sp>
        <p:nvSpPr>
          <p:cNvPr id="2049" name="object 5">
            <a:extLst>
              <a:ext uri="{FF2B5EF4-FFF2-40B4-BE49-F238E27FC236}">
                <a16:creationId xmlns:a16="http://schemas.microsoft.com/office/drawing/2014/main" id="{CF0A6DCF-F130-9552-68B2-E9D27BC2887A}"/>
              </a:ext>
            </a:extLst>
          </p:cNvPr>
          <p:cNvSpPr txBox="1"/>
          <p:nvPr/>
        </p:nvSpPr>
        <p:spPr>
          <a:xfrm>
            <a:off x="3810000" y="7104517"/>
            <a:ext cx="11335192" cy="1838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000" spc="-250" dirty="0">
                <a:solidFill>
                  <a:srgbClr val="FFFFFF"/>
                </a:solidFill>
                <a:latin typeface="Malgun Gothic"/>
                <a:cs typeface="Malgun Gothic"/>
              </a:rPr>
              <a:t>전자상거래 업체에 이상거래 감지 모델 개발 서비스 제공</a:t>
            </a:r>
            <a:endParaRPr lang="en-US" altLang="ko-KR" sz="20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000" spc="-250" dirty="0">
                <a:solidFill>
                  <a:srgbClr val="FFFFFF"/>
                </a:solidFill>
                <a:latin typeface="Malgun Gothic"/>
                <a:cs typeface="Malgun Gothic"/>
              </a:rPr>
              <a:t>전자상거래 업체는 모델을 이용하여</a:t>
            </a:r>
            <a:r>
              <a:rPr lang="en-US" altLang="ko-KR" sz="2000" spc="-2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lang="ko-KR" altLang="en-US" sz="2000" spc="-250" dirty="0">
                <a:solidFill>
                  <a:srgbClr val="FFFFFF"/>
                </a:solidFill>
                <a:latin typeface="Malgun Gothic"/>
                <a:cs typeface="Malgun Gothic"/>
              </a:rPr>
              <a:t>이상거래 예측 시 판매자에게 판매 중단을 요청할 수 있음  </a:t>
            </a:r>
            <a:endParaRPr lang="en-US" altLang="ko-KR" sz="20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000" spc="-250" dirty="0">
                <a:solidFill>
                  <a:srgbClr val="FFFFFF"/>
                </a:solidFill>
                <a:latin typeface="Malgun Gothic"/>
                <a:cs typeface="Malgun Gothic"/>
              </a:rPr>
              <a:t>전자상거래 업체별 고객 주문 정보는 상이하기 때문에 업체별 맞춤 모델 필요</a:t>
            </a:r>
            <a:endParaRPr lang="en-US" altLang="ko-KR" sz="2000" spc="-250" dirty="0">
              <a:solidFill>
                <a:srgbClr val="FFFFFF"/>
              </a:solidFill>
              <a:latin typeface="Malgun Gothic"/>
              <a:cs typeface="Malgun Gothic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2000" spc="-250" dirty="0">
                <a:solidFill>
                  <a:srgbClr val="FFFFFF"/>
                </a:solidFill>
                <a:latin typeface="Malgun Gothic"/>
                <a:cs typeface="Malgun Gothic"/>
              </a:rPr>
              <a:t>거래 내역에 있는 고객 주문 정보를 바탕으로 영향도가 높은 변수 선정 및 적절한 범주화 이후 맞춤 모델 제작</a:t>
            </a:r>
            <a:endParaRPr lang="en-US" altLang="ko-KR" sz="2000" spc="-250" dirty="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303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373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</TotalTime>
  <Words>1803</Words>
  <Application>Microsoft Office PowerPoint</Application>
  <PresentationFormat>사용자 지정</PresentationFormat>
  <Paragraphs>318</Paragraphs>
  <Slides>49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Dotum</vt:lpstr>
      <vt:lpstr>Malgun Gothic</vt:lpstr>
      <vt:lpstr>Malgun Gothic</vt:lpstr>
      <vt:lpstr>Arial</vt:lpstr>
      <vt:lpstr>Calibri</vt:lpstr>
      <vt:lpstr>Consolas</vt:lpstr>
      <vt:lpstr>Office Theme</vt:lpstr>
      <vt:lpstr>이상거래 예측 및 탐색</vt:lpstr>
      <vt:lpstr>PowerPoint 프레젠테이션</vt:lpstr>
      <vt:lpstr>PowerPoint 프레젠테이션</vt:lpstr>
      <vt:lpstr>프로젝트 주제 소개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검은색 및 빨간색 단순한 및 전문 투자자 재무 업데이트 금융 프레젠테이션</dc:title>
  <dc:creator>전성표</dc:creator>
  <cp:keywords>DAFanSEtFs8,BAFanXT_gh4</cp:keywords>
  <cp:lastModifiedBy>USER</cp:lastModifiedBy>
  <cp:revision>149</cp:revision>
  <dcterms:created xsi:type="dcterms:W3CDTF">2023-02-15T06:03:29Z</dcterms:created>
  <dcterms:modified xsi:type="dcterms:W3CDTF">2023-02-23T05:39:21Z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2023-02-15T00:00:00Z</vt:filetime>
  </property>
  <property fmtid="{D5CDD505-2E9C-101B-9397-08002B2CF9AE}" pid="3" name="Creator">
    <vt:lpwstr>Canva</vt:lpwstr>
  </property>
  <property fmtid="{D5CDD505-2E9C-101B-9397-08002B2CF9AE}" pid="4" name="LastSaved">
    <vt:filetime>2023-02-15T00:00:00Z</vt:filetime>
  </property>
</Properties>
</file>