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90" r:id="rId2"/>
  </p:sldMasterIdLst>
  <p:notesMasterIdLst>
    <p:notesMasterId r:id="rId33"/>
  </p:notesMasterIdLst>
  <p:sldIdLst>
    <p:sldId id="256" r:id="rId3"/>
    <p:sldId id="258" r:id="rId4"/>
    <p:sldId id="288" r:id="rId5"/>
    <p:sldId id="274" r:id="rId6"/>
    <p:sldId id="262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2" r:id="rId29"/>
    <p:sldId id="291" r:id="rId30"/>
    <p:sldId id="294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D79A-2BE7-48D7-A253-C5DA89DBCCB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57AB-8B70-42F1-BB19-335D54582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0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2723"/>
            <a:ext cx="10972800" cy="557537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7395"/>
            <a:ext cx="10972800" cy="50390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9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39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3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11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51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44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45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8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50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73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A467BF3-10FC-438A-86F1-63F05632258F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EE7F55-6C07-4D28-8D43-3DDA0C7C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1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2545357"/>
            <a:ext cx="10363200" cy="1069848"/>
          </a:xfrm>
        </p:spPr>
        <p:txBody>
          <a:bodyPr/>
          <a:lstStyle/>
          <a:p>
            <a:r>
              <a:rPr lang="ko-KR" altLang="en-US" dirty="0" err="1" smtClean="0"/>
              <a:t>헬</a:t>
            </a:r>
            <a:r>
              <a:rPr lang="ko-KR" altLang="en-US" dirty="0" err="1"/>
              <a:t>시</a:t>
            </a:r>
            <a:r>
              <a:rPr lang="ko-KR" altLang="en-US" dirty="0" err="1" smtClean="0"/>
              <a:t>박스</a:t>
            </a:r>
            <a:r>
              <a:rPr lang="en-US" altLang="ko-KR" sz="2000" dirty="0" smtClean="0"/>
              <a:t>(Healthy Box – Healthy Lunch Box)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3624349"/>
            <a:ext cx="8583168" cy="594360"/>
          </a:xfrm>
        </p:spPr>
        <p:txBody>
          <a:bodyPr/>
          <a:lstStyle/>
          <a:p>
            <a:r>
              <a:rPr lang="en-US" altLang="ko-KR" dirty="0" smtClean="0"/>
              <a:t>Story Board / Mock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판매자 </a:t>
            </a:r>
            <a:r>
              <a:rPr lang="ko-KR" altLang="en-US" sz="2000" dirty="0"/>
              <a:t>회원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이메일로 가입된 내역이 있는지 확인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있는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Alert(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이메일로 가입된 내역이 있습니다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비밀번호 재 입력으로 확인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 비밀번호가 다를 경우 비밀번호 확인 텍스트 박스 우측에 표시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회사명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하는 회사명 입력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사업자 번호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가입하는 판매자의 사업자 번호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93371" y="1752254"/>
            <a:ext cx="8046720" cy="26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993371" y="2101172"/>
            <a:ext cx="804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93372" y="224708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482853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418657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75889" y="2247087"/>
            <a:ext cx="34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095998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400093" y="2279650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rot="10800000">
            <a:off x="7435126" y="2334201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993372" y="260552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482852" y="260552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93372" y="296834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82852" y="296834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재입력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166564" y="1875792"/>
            <a:ext cx="873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93372" y="333115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회사명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2852" y="333115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93372" y="369397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사업자 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482852" y="369397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이름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93372" y="405678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연락처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482853" y="4056788"/>
            <a:ext cx="52061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(-) 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빼고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779564" y="3693973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7779564" y="2247086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184852" y="2161297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693285" y="254080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119996" y="289535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529431" y="326491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946149" y="363796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811722" y="229971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11722" y="264301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811722" y="300807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811722" y="336912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811722" y="373132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11722" y="409353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7779564" y="357628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7779564" y="213572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6117691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2905295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93372" y="4420570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482854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우편번호 및 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5139271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7779564" y="4420570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811722" y="445668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7779564" y="432017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7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판매자 회원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[7]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사업자 번호 조회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등록된 사업자번호인지 조회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[8]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연락처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회원가입하는 판매자의 연락처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[9]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 사업장 주소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[10]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주소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입력이 모두 입력 되어있을 경우 회원가입 완료 페이지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입력이 입력 되어있지 않을 경우 순차적으로 커서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P.5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버튼과 동일 기능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993371" y="1752254"/>
            <a:ext cx="8046720" cy="26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>
            <a:off x="993371" y="2101172"/>
            <a:ext cx="804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93372" y="224708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482853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4418657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075889" y="2247087"/>
            <a:ext cx="34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095998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7400093" y="2279650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이등변 삼각형 230"/>
          <p:cNvSpPr/>
          <p:nvPr/>
        </p:nvSpPr>
        <p:spPr>
          <a:xfrm rot="10800000">
            <a:off x="7435126" y="2334201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993372" y="260552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482852" y="260552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93372" y="296834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2482852" y="296834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재입력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8166564" y="1875792"/>
            <a:ext cx="873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93372" y="333115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회사명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2482852" y="333115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93372" y="369397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사업자 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2482852" y="369397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이름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93372" y="405678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연락처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2482853" y="4056788"/>
            <a:ext cx="52061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(-) 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빼고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7779564" y="3693973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7779564" y="2247086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184852" y="2161297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693285" y="254080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119996" y="289535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29431" y="326491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946149" y="363796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811722" y="229971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811722" y="264301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811722" y="300807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811722" y="336912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4" name="타원 253"/>
          <p:cNvSpPr/>
          <p:nvPr/>
        </p:nvSpPr>
        <p:spPr>
          <a:xfrm>
            <a:off x="811722" y="373132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811722" y="409353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7779564" y="357628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" name="타원 256"/>
          <p:cNvSpPr/>
          <p:nvPr/>
        </p:nvSpPr>
        <p:spPr>
          <a:xfrm>
            <a:off x="7779564" y="213572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117691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2905295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993372" y="4420570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2482854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우편번호 및 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139271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7779564" y="4420570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811722" y="445668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7779564" y="432017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24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9600" y="1087393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메인페이지로 이동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메인페이지로 화면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7132" y="4501528"/>
            <a:ext cx="1519198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메인페이지로 이동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40598" y="436700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1718" y="3304464"/>
            <a:ext cx="560260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6057" y="2817876"/>
            <a:ext cx="407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회원가입이 완료되었습니다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1717" y="3436457"/>
            <a:ext cx="56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○ ○ ○ 님의 회원가입을 환영합니다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81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600" y="1087393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주문내역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주문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회원의 주문 중 정기구독 상품 외의 일반 상품 주문 내역 조회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 구독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회원의 주문 중 정기구독 상품 주문 내역 조회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내역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회원의 일반 주문 및 정기 구독 주문의 상세내역을 보여주는 화면으로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제품명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내역 버튼과 동일한 기능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완료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회원의 주문 내역의 진행 상태를 표시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정기구독 현황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회원이 조회한 주문 내역이 정기 구독일 경우 해당 정기 구독의 현재 진행 상태를 표시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정기구독 진행 전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정기구독 진행 중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정기구독 완료</a:t>
            </a:r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75657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438454" y="126590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 주문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97610" y="126590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정기구독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764976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124452" y="2209625"/>
            <a:ext cx="1393189" cy="858416"/>
            <a:chOff x="2124452" y="2209625"/>
            <a:chExt cx="1393189" cy="858416"/>
          </a:xfrm>
        </p:grpSpPr>
        <p:sp>
          <p:nvSpPr>
            <p:cNvPr id="14" name="직사각형 13"/>
            <p:cNvSpPr/>
            <p:nvPr/>
          </p:nvSpPr>
          <p:spPr>
            <a:xfrm>
              <a:off x="2124455" y="2209625"/>
              <a:ext cx="1393186" cy="858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4455" y="2209625"/>
              <a:ext cx="1393186" cy="858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2124452" y="2209625"/>
              <a:ext cx="1393189" cy="858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2332653" y="2520846"/>
            <a:ext cx="995263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썸네일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4450" y="1834259"/>
            <a:ext cx="13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주문일자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47929" y="2209625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647930" y="2517402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구매금액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647929" y="2825179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 수량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530310" y="2209625"/>
            <a:ext cx="2790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주문완료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결제완료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출고대기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err="1" smtClean="0"/>
              <a:t>배송중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배송완료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주문취소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6530310" y="2825179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정기구독 현황</a:t>
            </a:r>
            <a:endParaRPr lang="ko-KR" altLang="en-US" sz="1100" dirty="0"/>
          </a:p>
        </p:txBody>
      </p:sp>
      <p:sp>
        <p:nvSpPr>
          <p:cNvPr id="79" name="타원 78"/>
          <p:cNvSpPr/>
          <p:nvPr/>
        </p:nvSpPr>
        <p:spPr>
          <a:xfrm>
            <a:off x="2321918" y="115144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681076" y="115144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124455" y="3340756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124452" y="3853818"/>
            <a:ext cx="1393189" cy="858416"/>
            <a:chOff x="2124452" y="2209625"/>
            <a:chExt cx="1393189" cy="858416"/>
          </a:xfrm>
        </p:grpSpPr>
        <p:sp>
          <p:nvSpPr>
            <p:cNvPr id="83" name="직사각형 82"/>
            <p:cNvSpPr/>
            <p:nvPr/>
          </p:nvSpPr>
          <p:spPr>
            <a:xfrm>
              <a:off x="2124455" y="2209625"/>
              <a:ext cx="1393186" cy="858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2124455" y="2209625"/>
              <a:ext cx="1393186" cy="858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2124452" y="2209625"/>
              <a:ext cx="1393189" cy="858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2332653" y="4165039"/>
            <a:ext cx="995263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썸네일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24450" y="3478452"/>
            <a:ext cx="13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2022-06-29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7929" y="3853818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프렌치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발사믹</a:t>
            </a:r>
            <a:r>
              <a:rPr lang="ko-KR" altLang="en-US" sz="1100" dirty="0" smtClean="0"/>
              <a:t> 훈제연어 샐러드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3647930" y="4161595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9,000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3647929" y="4469372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개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6530310" y="3853818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124455" y="4984949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28089" y="1834259"/>
            <a:ext cx="1393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상세 내역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7928089" y="3501535"/>
            <a:ext cx="1393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상세 내역</a:t>
            </a:r>
            <a:endParaRPr lang="ko-KR" altLang="en-US" sz="1100" dirty="0"/>
          </a:p>
        </p:txBody>
      </p:sp>
      <p:sp>
        <p:nvSpPr>
          <p:cNvPr id="96" name="타원 95"/>
          <p:cNvSpPr/>
          <p:nvPr/>
        </p:nvSpPr>
        <p:spPr>
          <a:xfrm>
            <a:off x="8165607" y="170233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503795" y="212061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413777" y="212061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413777" y="273462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29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주문내역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상세 내역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일반 주문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배송조회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조회한 주문 건에 대한 현재 배송상태를 조회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주문의 상태가 배송 시작 이후일 경우 노출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교환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 신청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리스트업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품목의 교환 및 반품 신청 화면으로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 작성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리스터업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된 품목에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 후기 작성 화면으로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영수증 출력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조회한 주문 건에 대한 영수증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쇼핑정보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주문내역 화면으로 다시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취소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조회한 주문의 전체 취소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267143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상세 내역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492925" y="2209624"/>
            <a:ext cx="1024715" cy="759959"/>
            <a:chOff x="2124452" y="2209625"/>
            <a:chExt cx="1393189" cy="858416"/>
          </a:xfrm>
        </p:grpSpPr>
        <p:grpSp>
          <p:nvGrpSpPr>
            <p:cNvPr id="50" name="그룹 49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92355" y="2209625"/>
            <a:ext cx="140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제품명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92355" y="2474818"/>
            <a:ext cx="140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구매 수량</a:t>
            </a:r>
            <a:endParaRPr lang="ko-KR" altLang="en-US" sz="10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124455" y="3090433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124449" y="1517924"/>
            <a:ext cx="7196832" cy="2481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번호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개별 주문번호 표기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|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주문일자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[YYYY-MM-DD]			         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빛 배송 현황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124455" y="1834259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124449" y="1887449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 품목 리스트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4449" y="2209625"/>
            <a:ext cx="368477" cy="615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92354" y="2740011"/>
            <a:ext cx="140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판매자명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054138" y="1944953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 조회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54138" y="2499834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교환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 신청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54138" y="2783349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 작성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24449" y="3146301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주문자 정보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75834"/>
              </p:ext>
            </p:extLst>
          </p:nvPr>
        </p:nvGraphicFramePr>
        <p:xfrm>
          <a:off x="2124449" y="3374160"/>
          <a:ext cx="719683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008">
                  <a:extLst>
                    <a:ext uri="{9D8B030D-6E8A-4147-A177-3AD203B41FA5}">
                      <a16:colId xmlns:a16="http://schemas.microsoft.com/office/drawing/2014/main" val="4126807106"/>
                    </a:ext>
                  </a:extLst>
                </a:gridCol>
                <a:gridCol w="6316824">
                  <a:extLst>
                    <a:ext uri="{9D8B030D-6E8A-4147-A177-3AD203B41FA5}">
                      <a16:colId xmlns:a16="http://schemas.microsoft.com/office/drawing/2014/main" val="495461798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27034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받는사람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8298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연락처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010-1111-2222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208918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수령주소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(00000)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서울특별시 강동구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53771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배송요청사항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경비실 보관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078294"/>
                  </a:ext>
                </a:extLst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2124455" y="4590607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2124449" y="4646475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68789"/>
              </p:ext>
            </p:extLst>
          </p:nvPr>
        </p:nvGraphicFramePr>
        <p:xfrm>
          <a:off x="2124449" y="4874334"/>
          <a:ext cx="719683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008">
                  <a:extLst>
                    <a:ext uri="{9D8B030D-6E8A-4147-A177-3AD203B41FA5}">
                      <a16:colId xmlns:a16="http://schemas.microsoft.com/office/drawing/2014/main" val="4126807106"/>
                    </a:ext>
                  </a:extLst>
                </a:gridCol>
                <a:gridCol w="6316824">
                  <a:extLst>
                    <a:ext uri="{9D8B030D-6E8A-4147-A177-3AD203B41FA5}">
                      <a16:colId xmlns:a16="http://schemas.microsoft.com/office/drawing/2014/main" val="495461798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금액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30,000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27034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배송비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8298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포인트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포인트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208918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결제수단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신용카드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537713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8477250" y="5806040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취소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502930" y="5806040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438901" y="5806040"/>
            <a:ext cx="926890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영수증 출력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37605" y="176091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937605" y="232970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937605" y="264435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315808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379546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367567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71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주문내역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상세 내역</a:t>
            </a:r>
            <a:r>
              <a:rPr lang="en-US" altLang="ko-KR" sz="2000" dirty="0" smtClean="0"/>
              <a:t> – </a:t>
            </a:r>
            <a:r>
              <a:rPr lang="ko-KR" altLang="en-US" sz="2000" dirty="0" smtClean="0"/>
              <a:t>정기 구독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회차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주문 수정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정기 구독의 특정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회차의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주문 수정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영수증 출력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조회한 주문 건에 대한 영수증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쇼핑정보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주문내역 화면으로 다시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구독 취소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조회한 정기 구독 취소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267143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상세 내역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676716" y="2209624"/>
            <a:ext cx="1024715" cy="759959"/>
            <a:chOff x="2124452" y="2209625"/>
            <a:chExt cx="1393189" cy="858416"/>
          </a:xfrm>
        </p:grpSpPr>
        <p:grpSp>
          <p:nvGrpSpPr>
            <p:cNvPr id="50" name="그룹 49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76146" y="2209625"/>
            <a:ext cx="211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제품명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76146" y="2474818"/>
            <a:ext cx="211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구매 수량</a:t>
            </a:r>
            <a:endParaRPr lang="ko-KR" altLang="en-US" sz="10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124455" y="3090433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124449" y="1517924"/>
            <a:ext cx="7196832" cy="2481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번호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개별 주문번호 표기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|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주문일자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[YYYY-MM-DD] | 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 명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		         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빛 배송 현황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124455" y="1834259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2124449" y="1887449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 품목 리스트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4450" y="2209625"/>
            <a:ext cx="548706" cy="75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회차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054138" y="2222538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회차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주문 수정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24449" y="3146301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정보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40941"/>
              </p:ext>
            </p:extLst>
          </p:nvPr>
        </p:nvGraphicFramePr>
        <p:xfrm>
          <a:off x="2124449" y="3374160"/>
          <a:ext cx="719683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008">
                  <a:extLst>
                    <a:ext uri="{9D8B030D-6E8A-4147-A177-3AD203B41FA5}">
                      <a16:colId xmlns:a16="http://schemas.microsoft.com/office/drawing/2014/main" val="4126807106"/>
                    </a:ext>
                  </a:extLst>
                </a:gridCol>
                <a:gridCol w="2729593">
                  <a:extLst>
                    <a:ext uri="{9D8B030D-6E8A-4147-A177-3AD203B41FA5}">
                      <a16:colId xmlns:a16="http://schemas.microsoft.com/office/drawing/2014/main" val="49546179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03139232"/>
                    </a:ext>
                  </a:extLst>
                </a:gridCol>
                <a:gridCol w="2710931">
                  <a:extLst>
                    <a:ext uri="{9D8B030D-6E8A-4147-A177-3AD203B41FA5}">
                      <a16:colId xmlns:a16="http://schemas.microsoft.com/office/drawing/2014/main" val="1756997765"/>
                    </a:ext>
                  </a:extLst>
                </a:gridCol>
              </a:tblGrid>
              <a:tr h="1691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받는 사람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27034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 방법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일반 택배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연락처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010-1111-1111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8298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 주소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(00000)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서울특별시 강동구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208918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 주소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(00000)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서울특별시 강동구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XX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도착 예정 시간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10:30 ~ 12:00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53771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픽업 장소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주소 건물 </a:t>
                      </a:r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층 택배 보관함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픽업 가능 시간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10:30 ~ 11:59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078294"/>
                  </a:ext>
                </a:extLst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2124455" y="4590607"/>
            <a:ext cx="7196827" cy="0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2124449" y="4646475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 정보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61823"/>
              </p:ext>
            </p:extLst>
          </p:nvPr>
        </p:nvGraphicFramePr>
        <p:xfrm>
          <a:off x="2124449" y="4874334"/>
          <a:ext cx="719683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008">
                  <a:extLst>
                    <a:ext uri="{9D8B030D-6E8A-4147-A177-3AD203B41FA5}">
                      <a16:colId xmlns:a16="http://schemas.microsoft.com/office/drawing/2014/main" val="4126807106"/>
                    </a:ext>
                  </a:extLst>
                </a:gridCol>
                <a:gridCol w="6316824">
                  <a:extLst>
                    <a:ext uri="{9D8B030D-6E8A-4147-A177-3AD203B41FA5}">
                      <a16:colId xmlns:a16="http://schemas.microsoft.com/office/drawing/2014/main" val="495461798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금액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100,000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27034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배송비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8298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포인트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 </a:t>
                      </a:r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포인트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208918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결제수단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신용카드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0537713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8477250" y="5806040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구독 취소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502930" y="5806040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목록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438901" y="5806040"/>
            <a:ext cx="926890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영수증 출력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37605" y="203850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315808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379546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367567" y="568485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6146" y="2723390"/>
            <a:ext cx="2111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구매 금액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6694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4449" y="1822724"/>
            <a:ext cx="7196832" cy="9496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장바구니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장바구니의 버튼이 포함되어있는 품목 단독 구매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제거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장바구니의 버튼이 포함되어있는 품목 단독 제거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 쇼핑하기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메인페이지로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 삭제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장바구니의 선택된 품목 한정 제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 주문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장바구니의 선택된 품목 한정 주문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 주문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장바구니에 등록되어있는 품목 일괄 주문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267143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902686" y="2095103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구매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267929" y="3108567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 삭제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954781" y="3108567"/>
            <a:ext cx="1064026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 쇼핑하기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786153" y="192497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831688" y="298738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144545" y="298738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49366" y="1912695"/>
            <a:ext cx="1024715" cy="759959"/>
            <a:chOff x="2124452" y="2209625"/>
            <a:chExt cx="1393189" cy="858416"/>
          </a:xfrm>
        </p:grpSpPr>
        <p:grpSp>
          <p:nvGrpSpPr>
            <p:cNvPr id="52" name="그룹 51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492355" y="1912696"/>
            <a:ext cx="140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제품명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92355" y="2177889"/>
            <a:ext cx="790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구매 수량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2124450" y="1912695"/>
            <a:ext cx="217294" cy="75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98810"/>
              </p:ext>
            </p:extLst>
          </p:nvPr>
        </p:nvGraphicFramePr>
        <p:xfrm>
          <a:off x="2124449" y="1515999"/>
          <a:ext cx="5661705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239">
                  <a:extLst>
                    <a:ext uri="{9D8B030D-6E8A-4147-A177-3AD203B41FA5}">
                      <a16:colId xmlns:a16="http://schemas.microsoft.com/office/drawing/2014/main" val="2752641195"/>
                    </a:ext>
                  </a:extLst>
                </a:gridCol>
                <a:gridCol w="2912552">
                  <a:extLst>
                    <a:ext uri="{9D8B030D-6E8A-4147-A177-3AD203B41FA5}">
                      <a16:colId xmlns:a16="http://schemas.microsoft.com/office/drawing/2014/main" val="2389077741"/>
                    </a:ext>
                  </a:extLst>
                </a:gridCol>
                <a:gridCol w="837457">
                  <a:extLst>
                    <a:ext uri="{9D8B030D-6E8A-4147-A177-3AD203B41FA5}">
                      <a16:colId xmlns:a16="http://schemas.microsoft.com/office/drawing/2014/main" val="4065839849"/>
                    </a:ext>
                  </a:extLst>
                </a:gridCol>
                <a:gridCol w="837457">
                  <a:extLst>
                    <a:ext uri="{9D8B030D-6E8A-4147-A177-3AD203B41FA5}">
                      <a16:colId xmlns:a16="http://schemas.microsoft.com/office/drawing/2014/main" val="160610208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□ </a:t>
                      </a:r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전체선택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상품정보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상품금액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배송비</a:t>
                      </a:r>
                      <a:endParaRPr lang="ko-KR" altLang="en-US" sz="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74618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282440" y="2177889"/>
            <a:ext cx="1104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◁ </a:t>
            </a:r>
            <a:r>
              <a:rPr lang="en-US" altLang="ko-KR" sz="1000" dirty="0" smtClean="0"/>
              <a:t>[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1  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▷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6183077" y="2177889"/>
            <a:ext cx="7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10,000 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29747" y="2177889"/>
            <a:ext cx="755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2,500 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902686" y="2401000"/>
            <a:ext cx="1267143" cy="1862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제거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786153" y="223087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58728" y="3108567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 주문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235344" y="298738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453969" y="3108567"/>
            <a:ext cx="844031" cy="232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 주문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330585" y="298738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4449" y="1822723"/>
            <a:ext cx="7196832" cy="2945219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규정</a:t>
            </a:r>
            <a:endParaRPr lang="en-US" altLang="ko-KR" sz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 및 환불 규정 내용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반품</a:t>
            </a:r>
            <a:r>
              <a:rPr lang="en-US" altLang="ko-KR" sz="2000" dirty="0" smtClean="0"/>
              <a:t>·</a:t>
            </a:r>
            <a:r>
              <a:rPr lang="ko-KR" altLang="en-US" sz="2000" dirty="0" smtClean="0"/>
              <a:t>환불 규정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 및 환불 규정 내용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페이지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정책 관리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규정 내용 불러와서 표기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267143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반품</a:t>
            </a:r>
            <a:r>
              <a:rPr lang="en-US" altLang="ko-KR" sz="1200" b="1" dirty="0">
                <a:solidFill>
                  <a:schemeClr val="tx1"/>
                </a:solidFill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</a:rPr>
              <a:t>환불 규정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124449" y="2214004"/>
            <a:ext cx="7196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077793" y="210538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16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쇼핑정보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반품</a:t>
            </a:r>
            <a:r>
              <a:rPr lang="en-US" altLang="ko-KR" sz="2000" dirty="0" smtClean="0"/>
              <a:t>·</a:t>
            </a:r>
            <a:r>
              <a:rPr lang="ko-KR" altLang="en-US" sz="2000" dirty="0" smtClean="0"/>
              <a:t>환불 규정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포인트 만료 일자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포인트 추가인 경우 만료 일자 표시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사용일 경우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숨김처리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포인트 내역 조회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70449"/>
              </p:ext>
            </p:extLst>
          </p:nvPr>
        </p:nvGraphicFramePr>
        <p:xfrm>
          <a:off x="2124449" y="1531288"/>
          <a:ext cx="7196832" cy="62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8944">
                  <a:extLst>
                    <a:ext uri="{9D8B030D-6E8A-4147-A177-3AD203B41FA5}">
                      <a16:colId xmlns:a16="http://schemas.microsoft.com/office/drawing/2014/main" val="2397125691"/>
                    </a:ext>
                  </a:extLst>
                </a:gridCol>
                <a:gridCol w="2398944">
                  <a:extLst>
                    <a:ext uri="{9D8B030D-6E8A-4147-A177-3AD203B41FA5}">
                      <a16:colId xmlns:a16="http://schemas.microsoft.com/office/drawing/2014/main" val="411702606"/>
                    </a:ext>
                  </a:extLst>
                </a:gridCol>
                <a:gridCol w="2398944">
                  <a:extLst>
                    <a:ext uri="{9D8B030D-6E8A-4147-A177-3AD203B41FA5}">
                      <a16:colId xmlns:a16="http://schemas.microsoft.com/office/drawing/2014/main" val="3401576826"/>
                    </a:ext>
                  </a:extLst>
                </a:gridCol>
              </a:tblGrid>
              <a:tr h="2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보유 포인트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 포인트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만료 예정 포인트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56128"/>
                  </a:ext>
                </a:extLst>
              </a:tr>
              <a:tr h="30411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6759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2124455" y="2259236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124449" y="2390041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포인트 상세 내역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24449" y="2701886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포인트 변경 일자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24449" y="2944843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포인트 상세 내용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28089" y="2701886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포인트 변경 금액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28089" y="2944843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포인트 만료 일자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124455" y="3331163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124449" y="3472476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2022-06-30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4448" y="3715433"/>
            <a:ext cx="5673351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포인트 사용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28089" y="3472476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smtClean="0">
                <a:solidFill>
                  <a:schemeClr val="tx1"/>
                </a:solidFill>
              </a:rPr>
              <a:t> 6,000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124455" y="4101753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124449" y="4237175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2022-06-29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4448" y="4480132"/>
            <a:ext cx="5673351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이벤트 포인트 추가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928089" y="4237175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+ 6,000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928089" y="4480132"/>
            <a:ext cx="139319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2022-07-30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2124455" y="4866452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811554" y="283354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74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게시판 이용 내역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판매자 문의 내역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 문의 내역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기본값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최신순으로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 당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게시물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없는 경우 기본 문구는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[1:1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게시물만 볼 수 있도록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내역이 없을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[1:1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내역이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  <a:p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판매자 명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문의대상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판매자 명 노출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질문 유형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페이지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관리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게시판 카테고리 관리에서 분류 추가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답변여부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대상 판매자의 답변 유무에 따라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미답변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답변완료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1:1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 페이지 이동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판매자 문의 내역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76015"/>
              </p:ext>
            </p:extLst>
          </p:nvPr>
        </p:nvGraphicFramePr>
        <p:xfrm>
          <a:off x="2124449" y="2077621"/>
          <a:ext cx="7196832" cy="28535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451">
                  <a:extLst>
                    <a:ext uri="{9D8B030D-6E8A-4147-A177-3AD203B41FA5}">
                      <a16:colId xmlns:a16="http://schemas.microsoft.com/office/drawing/2014/main" val="239712569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42859677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682479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06563775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775564542"/>
                    </a:ext>
                  </a:extLst>
                </a:gridCol>
                <a:gridCol w="832601">
                  <a:extLst>
                    <a:ext uri="{9D8B030D-6E8A-4147-A177-3AD203B41FA5}">
                      <a16:colId xmlns:a16="http://schemas.microsoft.com/office/drawing/2014/main" val="416191922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판매자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질문유형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답변여부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5612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판매자 </a:t>
                      </a:r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배송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미답변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675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판매자 </a:t>
                      </a:r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미답변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0766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환불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환불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2184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2257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9121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배송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153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487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환불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환불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56481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9682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판매자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455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777272" y="1706045"/>
            <a:ext cx="1049829" cy="203317"/>
            <a:chOff x="6095998" y="2247087"/>
            <a:chExt cx="1593036" cy="307777"/>
          </a:xfrm>
        </p:grpSpPr>
        <p:sp>
          <p:nvSpPr>
            <p:cNvPr id="39" name="직사각형 38"/>
            <p:cNvSpPr/>
            <p:nvPr/>
          </p:nvSpPr>
          <p:spPr>
            <a:xfrm>
              <a:off x="6095998" y="2247087"/>
              <a:ext cx="159303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+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내용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400093" y="2279650"/>
              <a:ext cx="245846" cy="24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7435126" y="2334201"/>
              <a:ext cx="175780" cy="1515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905901" y="1709807"/>
            <a:ext cx="2818999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검색어를</a:t>
            </a:r>
            <a:r>
              <a:rPr lang="ko-KR" altLang="en-US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입력해주세요</a:t>
            </a:r>
            <a:r>
              <a:rPr lang="en-US" altLang="ko-KR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03700" y="1709807"/>
            <a:ext cx="517581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4449" y="5254854"/>
            <a:ext cx="719683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◁ </a:t>
            </a:r>
            <a:r>
              <a:rPr lang="en-US" altLang="ko-KR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2 3 4 5 6 7 8 9 10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1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29341" y="100518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18779" y="157463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59140" y="4999671"/>
            <a:ext cx="962141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1:1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615439" y="191771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323261" y="191771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623781" y="191771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195282" y="484247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2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graphicFrame>
        <p:nvGraphicFramePr>
          <p:cNvPr id="6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84740"/>
              </p:ext>
            </p:extLst>
          </p:nvPr>
        </p:nvGraphicFramePr>
        <p:xfrm>
          <a:off x="609600" y="1112377"/>
          <a:ext cx="10972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4064693093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3357920804"/>
                    </a:ext>
                  </a:extLst>
                </a:gridCol>
                <a:gridCol w="7941425">
                  <a:extLst>
                    <a:ext uri="{9D8B030D-6E8A-4147-A177-3AD203B41FA5}">
                      <a16:colId xmlns:a16="http://schemas.microsoft.com/office/drawing/2014/main" val="207267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이력 사항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2022-06-28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초안 작성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메뉴 네비게이션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2022-06-29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추가 작성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회원가입 </a:t>
                      </a:r>
                      <a:r>
                        <a:rPr lang="ko-KR" altLang="en-US" dirty="0" err="1" smtClean="0"/>
                        <a:t>관련내역</a:t>
                      </a:r>
                      <a:r>
                        <a:rPr lang="ko-KR" altLang="en-US" dirty="0" smtClean="0"/>
                        <a:t>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2022-06-30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추가 작성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회원 </a:t>
                      </a: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2022-07-01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개발 변경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관리자</a:t>
                      </a:r>
                      <a:r>
                        <a:rPr lang="ko-KR" altLang="en-US" dirty="0" smtClean="0"/>
                        <a:t> 페이지</a:t>
                      </a:r>
                      <a:r>
                        <a:rPr lang="ko-KR" altLang="en-US" baseline="0" dirty="0" smtClean="0"/>
                        <a:t> 추후 작성 및</a:t>
                      </a:r>
                      <a:r>
                        <a:rPr lang="ko-KR" altLang="en-US" dirty="0" smtClean="0"/>
                        <a:t> 개발 예정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0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게시판 이용 내역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관리자 문의 내역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문의 내역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기본값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최신순으로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 당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게시물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없는 경우 기본 문구는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[1:1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게시물만 볼 수 있도록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문의내역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내역이 없을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[1:1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내역이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질문 유형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결제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페이지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관리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게시판 카테고리 관리에서 분류 추가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답변여부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관리자의 답변 유무에 따라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미답변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답변완료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1:1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 페이지 이동</a:t>
            </a:r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관리자 문의 내역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07127"/>
              </p:ext>
            </p:extLst>
          </p:nvPr>
        </p:nvGraphicFramePr>
        <p:xfrm>
          <a:off x="2124449" y="2077621"/>
          <a:ext cx="7196831" cy="28535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4856">
                  <a:extLst>
                    <a:ext uri="{9D8B030D-6E8A-4147-A177-3AD203B41FA5}">
                      <a16:colId xmlns:a16="http://schemas.microsoft.com/office/drawing/2014/main" val="2397125691"/>
                    </a:ext>
                  </a:extLst>
                </a:gridCol>
                <a:gridCol w="844712">
                  <a:extLst>
                    <a:ext uri="{9D8B030D-6E8A-4147-A177-3AD203B41FA5}">
                      <a16:colId xmlns:a16="http://schemas.microsoft.com/office/drawing/2014/main" val="896824791"/>
                    </a:ext>
                  </a:extLst>
                </a:gridCol>
                <a:gridCol w="4010251">
                  <a:extLst>
                    <a:ext uri="{9D8B030D-6E8A-4147-A177-3AD203B41FA5}">
                      <a16:colId xmlns:a16="http://schemas.microsoft.com/office/drawing/2014/main" val="106563775"/>
                    </a:ext>
                  </a:extLst>
                </a:gridCol>
                <a:gridCol w="844712">
                  <a:extLst>
                    <a:ext uri="{9D8B030D-6E8A-4147-A177-3AD203B41FA5}">
                      <a16:colId xmlns:a16="http://schemas.microsoft.com/office/drawing/2014/main" val="2775564542"/>
                    </a:ext>
                  </a:extLst>
                </a:gridCol>
                <a:gridCol w="932300">
                  <a:extLst>
                    <a:ext uri="{9D8B030D-6E8A-4147-A177-3AD203B41FA5}">
                      <a16:colId xmlns:a16="http://schemas.microsoft.com/office/drawing/2014/main" val="416191922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질문유형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답변여부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5612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배송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미답변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675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미답변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0766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환불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환불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2184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2257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9121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배송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배송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153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487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환불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환불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56481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결제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9682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상품 관련 문의 드립니다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답변완료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455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777272" y="1706045"/>
            <a:ext cx="1049829" cy="203317"/>
            <a:chOff x="6095998" y="2247087"/>
            <a:chExt cx="1593036" cy="307777"/>
          </a:xfrm>
        </p:grpSpPr>
        <p:sp>
          <p:nvSpPr>
            <p:cNvPr id="39" name="직사각형 38"/>
            <p:cNvSpPr/>
            <p:nvPr/>
          </p:nvSpPr>
          <p:spPr>
            <a:xfrm>
              <a:off x="6095998" y="2247087"/>
              <a:ext cx="159303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+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내용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400093" y="2279650"/>
              <a:ext cx="245846" cy="24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7435126" y="2334201"/>
              <a:ext cx="175780" cy="1515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905901" y="1709807"/>
            <a:ext cx="2818999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검색어를</a:t>
            </a:r>
            <a:r>
              <a:rPr lang="ko-KR" altLang="en-US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입력해주세요</a:t>
            </a:r>
            <a:r>
              <a:rPr lang="en-US" altLang="ko-KR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03700" y="1709807"/>
            <a:ext cx="517581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4449" y="5254854"/>
            <a:ext cx="719683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◁ </a:t>
            </a:r>
            <a:r>
              <a:rPr lang="en-US" altLang="ko-KR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2 3 4 5 6 7 8 9 10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1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29341" y="100518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18779" y="157463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59140" y="4999671"/>
            <a:ext cx="962141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1:1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 작성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615439" y="191771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483820" y="191771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195282" y="484247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5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게시판 이용 내역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나의 후기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후기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기본값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최신순으로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 당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게시물 출력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 내역이 없는 경우 기본 문구는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후기가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게시물만 볼 수 있도록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필터링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 내역 검색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로그인한 계정이 작성한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후기내역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검색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 내역이 없을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후기 내역이 없습니다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나의 후기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93296"/>
              </p:ext>
            </p:extLst>
          </p:nvPr>
        </p:nvGraphicFramePr>
        <p:xfrm>
          <a:off x="2124449" y="2077621"/>
          <a:ext cx="7196832" cy="28535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816">
                  <a:extLst>
                    <a:ext uri="{9D8B030D-6E8A-4147-A177-3AD203B41FA5}">
                      <a16:colId xmlns:a16="http://schemas.microsoft.com/office/drawing/2014/main" val="2397125691"/>
                    </a:ext>
                  </a:extLst>
                </a:gridCol>
                <a:gridCol w="5299554">
                  <a:extLst>
                    <a:ext uri="{9D8B030D-6E8A-4147-A177-3AD203B41FA5}">
                      <a16:colId xmlns:a16="http://schemas.microsoft.com/office/drawing/2014/main" val="106563775"/>
                    </a:ext>
                  </a:extLst>
                </a:gridCol>
                <a:gridCol w="1181462">
                  <a:extLst>
                    <a:ext uri="{9D8B030D-6E8A-4147-A177-3AD203B41FA5}">
                      <a16:colId xmlns:a16="http://schemas.microsoft.com/office/drawing/2014/main" val="416191922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5612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상품 </a:t>
                      </a:r>
                      <a:r>
                        <a:rPr lang="en-US" altLang="ko-KR" sz="1100" dirty="0" smtClean="0"/>
                        <a:t>A</a:t>
                      </a:r>
                      <a:r>
                        <a:rPr lang="ko-KR" altLang="en-US" sz="1100" dirty="0" smtClean="0"/>
                        <a:t>에 대한 후기입니다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675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B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2022-06-30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20766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C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21848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D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2257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E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9121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F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71533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G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4879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H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2022-06-29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56481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I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9682"/>
                  </a:ext>
                </a:extLst>
              </a:tr>
              <a:tr h="259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상품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J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에 대한 후기입니다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HY그래픽M" panose="02030600000101010101" pitchFamily="18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HY그래픽M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2022-06-28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7455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4777272" y="1706045"/>
            <a:ext cx="1049829" cy="203317"/>
            <a:chOff x="6095998" y="2247087"/>
            <a:chExt cx="1593036" cy="307777"/>
          </a:xfrm>
        </p:grpSpPr>
        <p:sp>
          <p:nvSpPr>
            <p:cNvPr id="39" name="직사각형 38"/>
            <p:cNvSpPr/>
            <p:nvPr/>
          </p:nvSpPr>
          <p:spPr>
            <a:xfrm>
              <a:off x="6095998" y="2247087"/>
              <a:ext cx="159303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+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내용</a:t>
              </a:r>
              <a:endPara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400093" y="2279650"/>
              <a:ext cx="245846" cy="24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7435126" y="2334201"/>
              <a:ext cx="175780" cy="1515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905901" y="1709807"/>
            <a:ext cx="2818999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검색어를</a:t>
            </a:r>
            <a:r>
              <a:rPr lang="ko-KR" altLang="en-US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입력해주세요</a:t>
            </a:r>
            <a:r>
              <a:rPr lang="en-US" altLang="ko-KR" sz="10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03700" y="1709807"/>
            <a:ext cx="517581" cy="19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endParaRPr lang="ko-KR" altLang="en-US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4449" y="5254854"/>
            <a:ext cx="7196832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◁ </a:t>
            </a:r>
            <a:r>
              <a:rPr lang="en-US" altLang="ko-KR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2 3 4 5 6 7 8 9 10 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en-US" altLang="ko-KR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</a:t>
            </a:r>
            <a:r>
              <a:rPr lang="en-US" altLang="ko-KR" sz="1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29341" y="100518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18779" y="157463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7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내 정보 관리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회원정보 수정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 페이지로 이동할 경우 비밀번호 입력으로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확인과정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추가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불가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불가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가능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휴대폰 번호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가능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가능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생년월일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가능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불가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확인을 통해 계정 확인을 통해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수정내역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반영되도록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확인과정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추가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변경내역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취소 후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마이페이지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주문내역으로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회원정보 수정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029341" y="100518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0787" y="1556644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0787" y="1895979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0787" y="2225355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닉네임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0787" y="3564628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번호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20787" y="4256064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0787" y="4591948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20787" y="3926970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182" y="1556644"/>
            <a:ext cx="369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aaa@gmail.com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32179" y="2228619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32179" y="3569524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01011112222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532179" y="3926970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(00000)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서울특별시 강동구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XXX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XXX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532179" y="4252717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1900/01/01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32182" y="4590749"/>
            <a:ext cx="369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선택안함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532179" y="519812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73587" y="5195323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124455" y="495295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415644" y="503098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056687" y="503098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32182" y="1896691"/>
            <a:ext cx="3697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홍길동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99045" y="2893656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변경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99045" y="3229409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변경 확인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32179" y="2894005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32179" y="3226974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20787" y="2559492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532179" y="2561588"/>
            <a:ext cx="3697133" cy="242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5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내 정보 관리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친구 초대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복사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클릭 시 클립보드에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친구코드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복사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 초대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0787" y="1556644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친구 초대 코드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182" y="1556644"/>
            <a:ext cx="88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AAAAAAAA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501497" y="1556645"/>
            <a:ext cx="784878" cy="2404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 복사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124455" y="1914482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384964" y="142510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5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내 정보 관리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회원 탈퇴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확인 후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Confirm 1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 확인 클릭 시 회원 탈퇴 처리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(Soft Delete)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 메인페이지로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버튼 클릭 시 현재 페이지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채류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쇼핑정보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주문내역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장바구니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반품</a:t>
            </a:r>
            <a:r>
              <a:rPr lang="en-US" altLang="ko-KR" sz="800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환불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규정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포인트 내역 조회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599" y="225923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게시판 이용 내역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63575" y="252820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599" y="254666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판매자</a:t>
            </a:r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 문의 내역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나의 후기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599" y="3090433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 정보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" y="3377864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회원정보 수정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친구 초대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63575" y="3348596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0787" y="1556644"/>
            <a:ext cx="133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182" y="1556644"/>
            <a:ext cx="8894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501497" y="1556645"/>
            <a:ext cx="784878" cy="2404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탈퇴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2124455" y="1914482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384964" y="142510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52327" y="2157440"/>
            <a:ext cx="2726574" cy="1082705"/>
            <a:chOff x="6473071" y="1733161"/>
            <a:chExt cx="2726574" cy="1082705"/>
          </a:xfrm>
        </p:grpSpPr>
        <p:sp>
          <p:nvSpPr>
            <p:cNvPr id="43" name="직사각형 42"/>
            <p:cNvSpPr/>
            <p:nvPr/>
          </p:nvSpPr>
          <p:spPr>
            <a:xfrm>
              <a:off x="6473071" y="1974747"/>
              <a:ext cx="685671" cy="841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73071" y="1733161"/>
              <a:ext cx="2726574" cy="241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Confirm 1</a:t>
              </a:r>
              <a:endParaRPr lang="ko-KR" altLang="en-US" sz="12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577655" y="2141233"/>
              <a:ext cx="503854" cy="5038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777032" y="2208793"/>
              <a:ext cx="105100" cy="10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77032" y="2343831"/>
              <a:ext cx="107156" cy="24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158743" y="1974747"/>
              <a:ext cx="2040902" cy="841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정말로 회원 탈퇴 </a:t>
              </a:r>
              <a:endPara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하시겠습니까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?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8530216" y="2464393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취소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860787" y="2464393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09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페이지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카테고리 표시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선택된 카테고리에 따라 표시되는 정보 변경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도시락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점심 도시락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다이어트 도시락</a:t>
            </a: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일반 도시락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점심 도시락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4452" y="1637844"/>
            <a:ext cx="1393189" cy="858416"/>
            <a:chOff x="2124452" y="2209625"/>
            <a:chExt cx="1393189" cy="85841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647929" y="1637844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647930" y="1945621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구매금액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647929" y="2253398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 수량</a:t>
            </a:r>
            <a:endParaRPr lang="ko-KR" altLang="en-US" sz="11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2124455" y="2672762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24452" y="2909530"/>
            <a:ext cx="1393189" cy="858416"/>
            <a:chOff x="2124452" y="2209625"/>
            <a:chExt cx="1393189" cy="858416"/>
          </a:xfrm>
        </p:grpSpPr>
        <p:grpSp>
          <p:nvGrpSpPr>
            <p:cNvPr id="79" name="그룹 78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647929" y="2909530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647930" y="3217307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구매금액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647929" y="3525084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 수량</a:t>
            </a:r>
            <a:endParaRPr lang="ko-KR" altLang="en-US" sz="11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2124455" y="3944448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2124452" y="4121994"/>
            <a:ext cx="1393189" cy="858416"/>
            <a:chOff x="2124452" y="2209625"/>
            <a:chExt cx="1393189" cy="858416"/>
          </a:xfrm>
        </p:grpSpPr>
        <p:grpSp>
          <p:nvGrpSpPr>
            <p:cNvPr id="89" name="그룹 88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직사각형 89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47929" y="4121994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3647930" y="4429771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구매금액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3647929" y="4737548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 수량</a:t>
            </a:r>
            <a:endParaRPr lang="ko-KR" altLang="en-US" sz="11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2124455" y="5156912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648575" y="1637844"/>
            <a:ext cx="1672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판매자 명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648575" y="2910260"/>
            <a:ext cx="1672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판매자 명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48575" y="4121994"/>
            <a:ext cx="1672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판매자 명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486458" y="105503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34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609600" y="274639"/>
            <a:ext cx="10972800" cy="5851525"/>
          </a:xfrm>
        </p:spPr>
        <p:txBody>
          <a:bodyPr vert="horz"/>
          <a:lstStyle/>
          <a:p>
            <a:pPr algn="r"/>
            <a:r>
              <a:rPr lang="ko-KR" altLang="en-US" dirty="0" smtClean="0"/>
              <a:t>판매자 관리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2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9600" y="1087393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atin typeface="Candara (본문)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판매자 관리 페이지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ndara (본문)"/>
              </a:rPr>
              <a:t>Description</a:t>
            </a:r>
            <a:endParaRPr lang="ko-KR" altLang="en-US" dirty="0">
              <a:solidFill>
                <a:schemeClr val="tx1"/>
              </a:solidFill>
              <a:latin typeface="Candara (본문)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9833" y="1206917"/>
            <a:ext cx="119703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사이트 로고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graphicFrame>
        <p:nvGraphicFramePr>
          <p:cNvPr id="27" name="내용 개체 틀 6"/>
          <p:cNvGraphicFramePr>
            <a:graphicFrameLocks noGrp="1"/>
          </p:cNvGraphicFramePr>
          <p:nvPr>
            <p:ph idx="1"/>
            <p:extLst/>
          </p:nvPr>
        </p:nvGraphicFramePr>
        <p:xfrm>
          <a:off x="867293" y="1802487"/>
          <a:ext cx="8286040" cy="1132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71510">
                  <a:extLst>
                    <a:ext uri="{9D8B030D-6E8A-4147-A177-3AD203B41FA5}">
                      <a16:colId xmlns:a16="http://schemas.microsoft.com/office/drawing/2014/main" val="4064693093"/>
                    </a:ext>
                  </a:extLst>
                </a:gridCol>
                <a:gridCol w="2071510">
                  <a:extLst>
                    <a:ext uri="{9D8B030D-6E8A-4147-A177-3AD203B41FA5}">
                      <a16:colId xmlns:a16="http://schemas.microsoft.com/office/drawing/2014/main" val="931593783"/>
                    </a:ext>
                  </a:extLst>
                </a:gridCol>
                <a:gridCol w="2071510">
                  <a:extLst>
                    <a:ext uri="{9D8B030D-6E8A-4147-A177-3AD203B41FA5}">
                      <a16:colId xmlns:a16="http://schemas.microsoft.com/office/drawing/2014/main" val="155518118"/>
                    </a:ext>
                  </a:extLst>
                </a:gridCol>
                <a:gridCol w="2071510">
                  <a:extLst>
                    <a:ext uri="{9D8B030D-6E8A-4147-A177-3AD203B41FA5}">
                      <a16:colId xmlns:a16="http://schemas.microsoft.com/office/drawing/2014/main" val="620478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상품 관리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주문 관리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게시판 관리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통계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상품 등록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상품 관리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전체 주문 관리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배송관리</a:t>
                      </a:r>
                      <a:endParaRPr lang="en-US" altLang="ko-KR" sz="1100" b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 smtClean="0"/>
                        <a:t>1:1 </a:t>
                      </a:r>
                      <a:r>
                        <a:rPr lang="ko-KR" altLang="en-US" sz="1100" b="0" dirty="0" smtClean="0"/>
                        <a:t>문의 게시판 관리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dirty="0" smtClean="0"/>
                        <a:t>FAQ </a:t>
                      </a:r>
                      <a:r>
                        <a:rPr lang="ko-KR" altLang="en-US" sz="1100" b="0" dirty="0" smtClean="0"/>
                        <a:t>게시판</a:t>
                      </a:r>
                      <a:r>
                        <a:rPr lang="ko-KR" altLang="en-US" sz="1100" b="0" baseline="0" dirty="0" smtClean="0"/>
                        <a:t> 관리</a:t>
                      </a:r>
                      <a:endParaRPr lang="en-US" altLang="ko-KR" sz="1100" b="0" baseline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일별 매출현황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월별 매출현황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분기별 매출현황</a:t>
                      </a:r>
                      <a:endParaRPr lang="en-US" altLang="ko-KR" sz="11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dirty="0" smtClean="0"/>
                        <a:t>상품</a:t>
                      </a:r>
                      <a:r>
                        <a:rPr lang="ko-KR" altLang="en-US" sz="1100" b="0" baseline="0" dirty="0" smtClean="0"/>
                        <a:t> </a:t>
                      </a:r>
                      <a:r>
                        <a:rPr lang="ko-KR" altLang="en-US" sz="1100" b="0" baseline="0" dirty="0" err="1" smtClean="0"/>
                        <a:t>분류별</a:t>
                      </a:r>
                      <a:r>
                        <a:rPr lang="ko-KR" altLang="en-US" sz="1100" b="0" baseline="0" dirty="0" smtClean="0"/>
                        <a:t> 매출현황</a:t>
                      </a:r>
                      <a:endParaRPr lang="ko-KR" altLang="en-US" sz="1100" b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98139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2073586" y="1206917"/>
            <a:ext cx="119703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판매회사 로고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53943" y="1206917"/>
            <a:ext cx="2239686" cy="3574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마이페이지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| 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로그아웃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63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상품 등록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등록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상품에 대한 이미지 등록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 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상품에 대한 상세 내용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상품 등록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 내용 취소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상품 등록</a:t>
            </a:r>
            <a:endParaRPr lang="en-US" altLang="ko-KR" sz="800" dirty="0" smtClean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등록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4452" y="1637844"/>
            <a:ext cx="1393189" cy="858416"/>
            <a:chOff x="2124452" y="2209625"/>
            <a:chExt cx="1393189" cy="85841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647929" y="1637844"/>
            <a:ext cx="279097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647930" y="1945621"/>
            <a:ext cx="279097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구매금액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4450" y="2607342"/>
            <a:ext cx="13931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이미지 등록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647930" y="2253398"/>
            <a:ext cx="133349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대분류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111717" y="2253398"/>
            <a:ext cx="133349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중분류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24448" y="3025244"/>
            <a:ext cx="7196833" cy="16229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내용 입력</a:t>
            </a:r>
            <a:endParaRPr lang="ko-KR" altLang="en-US" sz="12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34399" y="4760352"/>
            <a:ext cx="7868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682373" y="4760352"/>
            <a:ext cx="7868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등록</a:t>
            </a:r>
            <a:endParaRPr lang="ko-KR" altLang="en-US" sz="1100" dirty="0"/>
          </a:p>
        </p:txBody>
      </p:sp>
      <p:sp>
        <p:nvSpPr>
          <p:cNvPr id="54" name="타원 53"/>
          <p:cNvSpPr/>
          <p:nvPr/>
        </p:nvSpPr>
        <p:spPr>
          <a:xfrm>
            <a:off x="1994162" y="250061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091899" y="291058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65840" y="464479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3256" y="464479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750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09597" y="1083217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관리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상품 관리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클릭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이미지 또는 제품명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상품 상세페이지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68759" y="1167470"/>
            <a:ext cx="0" cy="48705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" y="1175656"/>
            <a:ext cx="1359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63575" y="1444625"/>
            <a:ext cx="124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599" y="1463087"/>
            <a:ext cx="135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▷ 상품 등록</a:t>
            </a:r>
            <a:endParaRPr lang="en-US" altLang="ko-KR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▷ 상품 관리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24449" y="1146695"/>
            <a:ext cx="1327878" cy="2481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관리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124455" y="1463087"/>
            <a:ext cx="7196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8997183" y="639980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4452" y="1637844"/>
            <a:ext cx="1393189" cy="858416"/>
            <a:chOff x="2124452" y="2209625"/>
            <a:chExt cx="1393189" cy="858416"/>
          </a:xfrm>
        </p:grpSpPr>
        <p:grpSp>
          <p:nvGrpSpPr>
            <p:cNvPr id="60" name="그룹 59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647929" y="1637844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2124455" y="2672762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124452" y="2909530"/>
            <a:ext cx="1393189" cy="858416"/>
            <a:chOff x="2124452" y="2209625"/>
            <a:chExt cx="1393189" cy="858416"/>
          </a:xfrm>
        </p:grpSpPr>
        <p:grpSp>
          <p:nvGrpSpPr>
            <p:cNvPr id="79" name="그룹 78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647929" y="2909530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2124455" y="3944448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2124452" y="4121994"/>
            <a:ext cx="1393189" cy="858416"/>
            <a:chOff x="2124452" y="2209625"/>
            <a:chExt cx="1393189" cy="858416"/>
          </a:xfrm>
        </p:grpSpPr>
        <p:grpSp>
          <p:nvGrpSpPr>
            <p:cNvPr id="89" name="그룹 88"/>
            <p:cNvGrpSpPr/>
            <p:nvPr/>
          </p:nvGrpSpPr>
          <p:grpSpPr>
            <a:xfrm>
              <a:off x="2124452" y="2209625"/>
              <a:ext cx="1393189" cy="858416"/>
              <a:chOff x="2124452" y="2209625"/>
              <a:chExt cx="1393189" cy="8584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124455" y="2209625"/>
                <a:ext cx="1393186" cy="8584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2124455" y="2209625"/>
                <a:ext cx="1393186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2124452" y="2209625"/>
                <a:ext cx="1393189" cy="8584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직사각형 89"/>
            <p:cNvSpPr/>
            <p:nvPr/>
          </p:nvSpPr>
          <p:spPr>
            <a:xfrm>
              <a:off x="2332653" y="2520846"/>
              <a:ext cx="995263" cy="24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썸네일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47929" y="4121994"/>
            <a:ext cx="279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2124455" y="5156912"/>
            <a:ext cx="7196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2007919" y="1523579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2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609600" y="274639"/>
            <a:ext cx="10972800" cy="5851525"/>
          </a:xfrm>
        </p:spPr>
        <p:txBody>
          <a:bodyPr vert="horz"/>
          <a:lstStyle/>
          <a:p>
            <a:pPr algn="r"/>
            <a:r>
              <a:rPr lang="ko-KR" altLang="en-US" dirty="0" smtClean="0"/>
              <a:t>쇼핑몰 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53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609600" y="274639"/>
            <a:ext cx="10972800" cy="5851525"/>
          </a:xfrm>
        </p:spPr>
        <p:txBody>
          <a:bodyPr vert="horz"/>
          <a:lstStyle/>
          <a:p>
            <a:pPr algn="r"/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1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9600" y="1087393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atin typeface="Candara (본문)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 </a:t>
            </a:r>
            <a:r>
              <a:rPr lang="en-US" altLang="ko-KR" sz="2000" dirty="0"/>
              <a:t>[</a:t>
            </a:r>
            <a:r>
              <a:rPr lang="ko-KR" altLang="en-US" sz="2000" dirty="0" smtClean="0"/>
              <a:t>쇼핑몰 메인 페이지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회원 가입</a:t>
            </a:r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마이페이지</a:t>
            </a:r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 되어있지 않을 경우 회원가입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 되어있을 경우 </a:t>
            </a:r>
            <a:r>
              <a:rPr lang="ko-KR" altLang="en-US" sz="1000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마이페이지로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캡션 동적 변경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</a:t>
            </a:r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로그아웃</a:t>
            </a:r>
            <a:r>
              <a:rPr lang="en-US" altLang="ko-KR" sz="10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 되어있지 않을 경우 로그인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 되어있을 경우 로그아웃으로 캡션 동적 변경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</a:t>
            </a:r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관리자</a:t>
            </a:r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페이지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일반 회원으로 로그인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▷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해당 버튼 </a:t>
            </a:r>
            <a:r>
              <a:rPr lang="ko-KR" altLang="en-US" sz="1000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숨김처리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판매자로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로그인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▷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페이지로 이동할 수 있는 버튼 노출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관리자로 로그인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   </a:t>
            </a:r>
            <a:r>
              <a:rPr lang="ko-KR" altLang="en-US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▷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관리자 페이지로 이동할 수 있는 버튼 노출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사이트 맵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마우스 커서가 네비게이션 위에 위치할 경우 세부 메뉴 드롭다운으로 표시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ndara (본문)"/>
              </a:rPr>
              <a:t>Description</a:t>
            </a:r>
            <a:endParaRPr lang="ko-KR" altLang="en-US" dirty="0">
              <a:solidFill>
                <a:schemeClr val="tx1"/>
              </a:solidFill>
              <a:latin typeface="Candara (본문)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9833" y="1206917"/>
            <a:ext cx="119703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사이트 로고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graphicFrame>
        <p:nvGraphicFramePr>
          <p:cNvPr id="2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0698"/>
              </p:ext>
            </p:extLst>
          </p:nvPr>
        </p:nvGraphicFramePr>
        <p:xfrm>
          <a:off x="867293" y="1802487"/>
          <a:ext cx="8286039" cy="1584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671">
                  <a:extLst>
                    <a:ext uri="{9D8B030D-6E8A-4147-A177-3AD203B41FA5}">
                      <a16:colId xmlns:a16="http://schemas.microsoft.com/office/drawing/2014/main" val="4064693093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712917859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2870575849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553559742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1628171710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2194142935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1536703028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2664284966"/>
                    </a:ext>
                  </a:extLst>
                </a:gridCol>
                <a:gridCol w="920671">
                  <a:extLst>
                    <a:ext uri="{9D8B030D-6E8A-4147-A177-3AD203B41FA5}">
                      <a16:colId xmlns:a16="http://schemas.microsoft.com/office/drawing/2014/main" val="5984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전체</a:t>
                      </a:r>
                      <a:endParaRPr lang="en-US" altLang="ko-KR" sz="11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카테고리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정기구독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도시락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샐러드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샌드위치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이벤트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장바구니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공지사항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게시판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정기구독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도시락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샐러드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샌드위치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건강식품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간식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음료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도시락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샐러드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건강식품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점심 도시락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다이어트 도시락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일반 도시락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err="1" smtClean="0"/>
                        <a:t>판매자별</a:t>
                      </a:r>
                      <a:r>
                        <a:rPr lang="ko-KR" altLang="en-US" sz="1000" b="0" dirty="0" smtClean="0"/>
                        <a:t> 공지사항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전체 공지사항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err="1" smtClean="0"/>
                        <a:t>판매자별</a:t>
                      </a:r>
                      <a:r>
                        <a:rPr lang="ko-KR" altLang="en-US" sz="1000" b="0" dirty="0" smtClean="0"/>
                        <a:t> 문의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전체 문의</a:t>
                      </a:r>
                      <a:endParaRPr lang="en-US" altLang="ko-KR" sz="1000" b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/>
                        <a:t>FAQ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/>
                        <a:t>후기 게시판</a:t>
                      </a:r>
                      <a:endParaRPr lang="en-US" altLang="ko-KR" sz="1000" b="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9813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67292" y="3626119"/>
            <a:ext cx="2683767" cy="2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4433" y="3626119"/>
            <a:ext cx="2683767" cy="2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41574" y="3626119"/>
            <a:ext cx="2683767" cy="2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10659" y="4587475"/>
            <a:ext cx="119703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도시락 베스트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97800" y="4593619"/>
            <a:ext cx="119703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샐러드 베스트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10483" y="4587475"/>
            <a:ext cx="1343239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샌드위치 베스트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497355" y="1206917"/>
            <a:ext cx="4796274" cy="3574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회원가입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마이페이지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 | 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로그아웃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 | 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관리자</a:t>
            </a:r>
            <a:r>
              <a:rPr lang="en-US" altLang="ko-KR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페이지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97353" y="115257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1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96000" y="115257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2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82913" y="115257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3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0760" y="170216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4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2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9600" y="1087393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atin typeface="Candara (본문)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54727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회원 가입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일반 회원가입 페이지 이동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가입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회원가입 페이지 이동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87394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ndara (본문)"/>
              </a:rPr>
              <a:t>Description</a:t>
            </a:r>
            <a:endParaRPr lang="ko-KR" altLang="en-US" dirty="0">
              <a:solidFill>
                <a:schemeClr val="tx1"/>
              </a:solidFill>
              <a:latin typeface="Candara (본문)"/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Candara (본문)"/>
                <a:ea typeface="굴림" panose="020B0600000101010101" pitchFamily="50" charset="-127"/>
              </a:rPr>
              <a:t>정보 입력</a:t>
            </a:r>
            <a:endParaRPr lang="ko-KR" altLang="en-US" sz="1200" dirty="0">
              <a:solidFill>
                <a:schemeClr val="accent6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Candara (본문)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34141" y="4501528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회원 가입</a:t>
            </a:r>
            <a:endParaRPr lang="ko-KR" altLang="en-US" sz="12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7910" y="4501528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가입</a:t>
            </a:r>
            <a:endParaRPr lang="ko-KR" altLang="en-US" sz="12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58141" y="2549608"/>
            <a:ext cx="6616929" cy="16483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일반 제품 구매를 위한 회원가입은 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회원가입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버튼을 클릭해주세요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제품 판매 및 구매를 위한 회원가입은 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가입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 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버튼을 클릭해주세요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가입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의 경우 사업자 등록을 필수로 합니다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판매자 가입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의 경우 관리자의 승인을 위해 영업일 기준 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0~2</a:t>
            </a:r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일이 소요됩니다</a:t>
            </a:r>
            <a:r>
              <a: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2917607" y="436700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1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105618" y="4367006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>
                <a:latin typeface="Candara (본문)"/>
                <a:ea typeface="굴림" panose="020B0600000101010101" pitchFamily="50" charset="-127"/>
              </a:rPr>
              <a:t>2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9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 (본문)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[1] ~ [4]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약관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제목 및 내용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관리자 메뉴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정책관리 메뉴에서 내용 설정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전체 동의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체크 되어있지 않을 경우 모든 체크박스 체크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체크 되어있을 경우 모든 체크박스 체크 해제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다음 버튼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클릭 시 약관 동의 체크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①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②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③의 체크박스가 모두 체크 되어있을 경우 정보 입력 페이지로 이동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서비스 이용 약관 동의 체크되어 있지 않을 경우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Alert 1-1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개인정보 처리방침 동의 되어있지 않을 경우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Alert 1-2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개인정보처리 위탁 동의 체크되어 있지 않을 경우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Alert 1-3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[7] : </a:t>
            </a:r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취소 버튼</a:t>
            </a:r>
            <a:endParaRPr lang="en-US" altLang="ko-KR" sz="1000" b="1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클릭했을 경우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Confirm 2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  &gt; [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확인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 &gt;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메인페이지로 이동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     &gt; [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취소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] &gt; Confirm 2 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닫힘 및 현재 페이지 유지</a:t>
            </a:r>
            <a:endParaRPr lang="en-US" altLang="ko-KR" sz="1000" dirty="0" smtClean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ndara (본문)"/>
              </a:rPr>
              <a:t>Description</a:t>
            </a:r>
            <a:endParaRPr lang="ko-KR" altLang="en-US" dirty="0">
              <a:solidFill>
                <a:schemeClr val="tx1"/>
              </a:solidFill>
              <a:latin typeface="Candara (본문)"/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Candara (본문)"/>
                <a:ea typeface="굴림" panose="020B0600000101010101" pitchFamily="50" charset="-127"/>
              </a:rPr>
              <a:t>정보 입력</a:t>
            </a:r>
            <a:endParaRPr lang="ko-KR" altLang="en-US" sz="1200" dirty="0">
              <a:solidFill>
                <a:schemeClr val="accent6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Candara (본문)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ndara (본문)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93371" y="1752254"/>
            <a:ext cx="8046720" cy="21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서비스 이용 약관 동의</a:t>
            </a:r>
            <a:endParaRPr lang="ko-KR" altLang="en-US" sz="11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3371" y="2379690"/>
            <a:ext cx="8046720" cy="24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□ 동의함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필수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93371" y="1968591"/>
            <a:ext cx="8046720" cy="41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93371" y="2697032"/>
            <a:ext cx="8046720" cy="21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개인정보 처리방침 동의</a:t>
            </a:r>
            <a:endParaRPr lang="ko-KR" altLang="en-US" sz="11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3371" y="3324468"/>
            <a:ext cx="8046720" cy="24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□ 동의함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필수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93371" y="2913369"/>
            <a:ext cx="8046720" cy="41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93371" y="3642905"/>
            <a:ext cx="8046720" cy="21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개인정보처리 위탁 동의</a:t>
            </a:r>
            <a:endParaRPr lang="ko-KR" altLang="en-US" sz="11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93371" y="4270341"/>
            <a:ext cx="8046720" cy="24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□ 동의함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필수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3371" y="3859242"/>
            <a:ext cx="8046720" cy="41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93371" y="4571844"/>
            <a:ext cx="8046720" cy="21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마케팅 정보 제공 동의</a:t>
            </a:r>
            <a:endParaRPr lang="ko-KR" altLang="en-US" sz="11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93371" y="5199280"/>
            <a:ext cx="8046720" cy="24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□ 동의함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선택</a:t>
            </a:r>
            <a:r>
              <a:rPr lang="en-US" altLang="ko-KR" sz="10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93371" y="4788181"/>
            <a:ext cx="8046720" cy="41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93371" y="5446413"/>
            <a:ext cx="8046720" cy="24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□ 전체 동의</a:t>
            </a:r>
            <a:endParaRPr lang="ko-KR" altLang="en-US" sz="1000" b="1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Candara (본문)"/>
              <a:ea typeface="굴림" panose="020B060000010101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709089" y="1733161"/>
            <a:ext cx="2726574" cy="950738"/>
            <a:chOff x="5827222" y="1854461"/>
            <a:chExt cx="2726574" cy="950738"/>
          </a:xfrm>
        </p:grpSpPr>
        <p:sp>
          <p:nvSpPr>
            <p:cNvPr id="70" name="직사각형 69"/>
            <p:cNvSpPr/>
            <p:nvPr/>
          </p:nvSpPr>
          <p:spPr>
            <a:xfrm>
              <a:off x="5827222" y="2096048"/>
              <a:ext cx="685671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27222" y="1854461"/>
              <a:ext cx="2726574" cy="241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Alert 1-1</a:t>
              </a:r>
              <a:endParaRPr lang="ko-KR" altLang="en-US" sz="12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931806" y="2204165"/>
              <a:ext cx="503854" cy="5038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131183" y="2271725"/>
              <a:ext cx="105100" cy="10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131183" y="2406763"/>
              <a:ext cx="107156" cy="24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12894" y="2096048"/>
              <a:ext cx="2040902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서비스 이용 약관에 </a:t>
              </a:r>
              <a:endPara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동의해주세요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.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7884367" y="2449899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709089" y="2730104"/>
            <a:ext cx="2726574" cy="950738"/>
            <a:chOff x="5827222" y="1854461"/>
            <a:chExt cx="2726574" cy="950738"/>
          </a:xfrm>
        </p:grpSpPr>
        <p:sp>
          <p:nvSpPr>
            <p:cNvPr id="105" name="직사각형 104"/>
            <p:cNvSpPr/>
            <p:nvPr/>
          </p:nvSpPr>
          <p:spPr>
            <a:xfrm>
              <a:off x="5827222" y="2096048"/>
              <a:ext cx="685671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827222" y="1854461"/>
              <a:ext cx="2726574" cy="241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Alert 1-2</a:t>
              </a:r>
              <a:endParaRPr lang="ko-KR" altLang="en-US" sz="12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931806" y="2204165"/>
              <a:ext cx="503854" cy="5038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6131183" y="2271725"/>
              <a:ext cx="105100" cy="10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31183" y="2406763"/>
              <a:ext cx="107156" cy="24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512894" y="2096048"/>
              <a:ext cx="2040902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개인정보 처리 방침에  </a:t>
              </a:r>
              <a:endPara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동의해주세요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.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7884367" y="2449899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709089" y="3771447"/>
            <a:ext cx="2726574" cy="950738"/>
            <a:chOff x="5827222" y="1854461"/>
            <a:chExt cx="2726574" cy="950738"/>
          </a:xfrm>
        </p:grpSpPr>
        <p:sp>
          <p:nvSpPr>
            <p:cNvPr id="113" name="직사각형 112"/>
            <p:cNvSpPr/>
            <p:nvPr/>
          </p:nvSpPr>
          <p:spPr>
            <a:xfrm>
              <a:off x="5827222" y="2096048"/>
              <a:ext cx="685671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827222" y="1854461"/>
              <a:ext cx="2726574" cy="241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Alert 1-3</a:t>
              </a:r>
              <a:endParaRPr lang="ko-KR" altLang="en-US" sz="12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5931806" y="2204165"/>
              <a:ext cx="503854" cy="5038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6131183" y="2271725"/>
              <a:ext cx="105100" cy="10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31183" y="2406763"/>
              <a:ext cx="107156" cy="24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512894" y="2096048"/>
              <a:ext cx="2040902" cy="709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개인정보처리 위탁에 </a:t>
              </a:r>
              <a:endPara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동의해주세요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.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7884367" y="2449899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73071" y="1733161"/>
            <a:ext cx="2726574" cy="1082705"/>
            <a:chOff x="6473071" y="1733161"/>
            <a:chExt cx="2726574" cy="1082705"/>
          </a:xfrm>
        </p:grpSpPr>
        <p:sp>
          <p:nvSpPr>
            <p:cNvPr id="97" name="직사각형 96"/>
            <p:cNvSpPr/>
            <p:nvPr/>
          </p:nvSpPr>
          <p:spPr>
            <a:xfrm>
              <a:off x="6473071" y="1974747"/>
              <a:ext cx="685671" cy="841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473071" y="1733161"/>
              <a:ext cx="2726574" cy="2415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Confirm 2</a:t>
              </a:r>
              <a:endParaRPr lang="ko-KR" altLang="en-US" sz="1200" b="1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6577655" y="2141233"/>
              <a:ext cx="503854" cy="5038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6777032" y="2208793"/>
              <a:ext cx="105100" cy="10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77032" y="2343831"/>
              <a:ext cx="107156" cy="24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ndara (본문)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158743" y="1974747"/>
              <a:ext cx="2040902" cy="841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회원가입을 </a:t>
              </a:r>
              <a:endParaRPr lang="en-US" altLang="ko-KR" sz="1200" dirty="0" smtClean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취소하시겠습니까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?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8530216" y="2464393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취소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7860787" y="2464393"/>
              <a:ext cx="563224" cy="2843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Candara (본문)"/>
                  <a:ea typeface="굴림" panose="020B0600000101010101" pitchFamily="50" charset="-127"/>
                </a:rPr>
                <a:t>확인</a:t>
              </a:r>
              <a:endParaRPr lang="ko-KR" altLang="en-US" sz="1200" dirty="0">
                <a:solidFill>
                  <a:schemeClr val="tx1"/>
                </a:solidFill>
                <a:latin typeface="Candara (본문)"/>
                <a:ea typeface="굴림" panose="020B0600000101010101" pitchFamily="50" charset="-127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2499756" y="175178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1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616289" y="268423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2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616289" y="364679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3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509281" y="457184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4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886642" y="544747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5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905295" y="544747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6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6101376" y="544747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200" dirty="0" smtClean="0">
                <a:latin typeface="Candara (본문)"/>
                <a:ea typeface="굴림" panose="020B0600000101010101" pitchFamily="50" charset="-127"/>
              </a:rPr>
              <a:t>7</a:t>
            </a:r>
            <a:endParaRPr lang="ko-KR" altLang="en-US" sz="1200" dirty="0">
              <a:latin typeface="Candara (본문)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7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일반 회원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 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이메일로 가입된 내역이 있는지 확인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가입내역이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있는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Alert(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이메일로 가입된 내역이 있습니다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비밀번호 재 입력으로 확인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 비밀번호가 다를 경우 비밀번호 확인 텍스트 박스 우측에 표시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[5]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하는 이름 입력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[6]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사용할 닉네임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이름 자동 입력</a:t>
            </a:r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93371" y="1752254"/>
            <a:ext cx="8046720" cy="26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993371" y="2101172"/>
            <a:ext cx="804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93372" y="224708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482853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418657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75889" y="2247087"/>
            <a:ext cx="34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095998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400093" y="2279650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이등변 삼각형 173"/>
          <p:cNvSpPr/>
          <p:nvPr/>
        </p:nvSpPr>
        <p:spPr>
          <a:xfrm rot="10800000">
            <a:off x="7435126" y="2334201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993372" y="260552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482852" y="260552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93372" y="296834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82852" y="296834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재입력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166564" y="1875792"/>
            <a:ext cx="873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93372" y="333115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2852" y="333115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93372" y="369397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닉네임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482852" y="369397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이름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93372" y="405678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482853" y="4056788"/>
            <a:ext cx="52061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(-) 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빼고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779564" y="4056788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93372" y="4792832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482852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YYYY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148773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이등변 삼각형 189"/>
          <p:cNvSpPr/>
          <p:nvPr/>
        </p:nvSpPr>
        <p:spPr>
          <a:xfrm rot="10800000">
            <a:off x="3183806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505851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MM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171772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/>
          <p:cNvSpPr/>
          <p:nvPr/>
        </p:nvSpPr>
        <p:spPr>
          <a:xfrm rot="10800000">
            <a:off x="4206805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528850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DD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194771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이등변 삼각형 195"/>
          <p:cNvSpPr/>
          <p:nvPr/>
        </p:nvSpPr>
        <p:spPr>
          <a:xfrm rot="10800000">
            <a:off x="5229804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993372" y="515564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8" name="도넛 197"/>
          <p:cNvSpPr/>
          <p:nvPr/>
        </p:nvSpPr>
        <p:spPr>
          <a:xfrm>
            <a:off x="2482852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693816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남자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0" name="도넛 199"/>
          <p:cNvSpPr/>
          <p:nvPr/>
        </p:nvSpPr>
        <p:spPr>
          <a:xfrm>
            <a:off x="3341745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552709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여자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2" name="도넛 201"/>
          <p:cNvSpPr/>
          <p:nvPr/>
        </p:nvSpPr>
        <p:spPr>
          <a:xfrm>
            <a:off x="4200638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11602" y="5155647"/>
            <a:ext cx="81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선택안함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7779564" y="2247086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4253661" y="5277827"/>
            <a:ext cx="67552" cy="675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2184852" y="2161297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693285" y="254080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119996" y="289535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355615" y="326491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939021" y="4001750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811722" y="229971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11722" y="264301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811722" y="300807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811722" y="336912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811722" y="373132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811722" y="409353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811722" y="483380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811722" y="519300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7779564" y="393910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7779564" y="213572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6117691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2905295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93372" y="4420570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482854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우편번호 및 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5139271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7779564" y="4420570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811722" y="445668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7779564" y="432017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4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일반 회원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[7]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휴대폰 번호 입력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(-)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문자를 제외한 휴대폰 번호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[8] :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인증요청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사용자 번호와 이름 확인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일치하지 않을 경우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Alert(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또는 휴대폰 번호를 확인해주세요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[9]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주소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[10]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주소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[11]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생년월일 입력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[12]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성별 선택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93371" y="1752254"/>
            <a:ext cx="8046720" cy="26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3371" y="2101172"/>
            <a:ext cx="804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3372" y="224708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2853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18657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75889" y="2247087"/>
            <a:ext cx="34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95998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0093" y="2279650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7435126" y="2334201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93372" y="260552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82852" y="260552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3372" y="296834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82852" y="296834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재입력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66564" y="1875792"/>
            <a:ext cx="873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3372" y="333115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82852" y="333115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3372" y="369397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닉네임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82852" y="369397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이름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3372" y="405678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82853" y="4056788"/>
            <a:ext cx="52061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(-) 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빼고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779564" y="4056788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3372" y="4792832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82852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YYYY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148773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10800000">
            <a:off x="3183806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505851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MM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71772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4206805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528850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DD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194771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/>
          <p:nvPr/>
        </p:nvSpPr>
        <p:spPr>
          <a:xfrm rot="10800000">
            <a:off x="5229804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3372" y="515564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2482852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693816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남자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1" name="도넛 140"/>
          <p:cNvSpPr/>
          <p:nvPr/>
        </p:nvSpPr>
        <p:spPr>
          <a:xfrm>
            <a:off x="3341745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552709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여자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도넛 142"/>
          <p:cNvSpPr/>
          <p:nvPr/>
        </p:nvSpPr>
        <p:spPr>
          <a:xfrm>
            <a:off x="4200638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11602" y="5155647"/>
            <a:ext cx="81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선택안함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779564" y="2247086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53661" y="5277827"/>
            <a:ext cx="67552" cy="675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184852" y="2161297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93285" y="254080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119996" y="289535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5615" y="326491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39021" y="4001750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11722" y="229971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11722" y="264301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811722" y="300807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811722" y="336912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11722" y="373132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811722" y="409353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811722" y="483380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811722" y="519300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7779564" y="393910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7779564" y="213572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6117691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2905295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372" y="4420570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82854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우편번호 및 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39271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779564" y="4420570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11722" y="445668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779564" y="432017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8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09598" y="1068520"/>
            <a:ext cx="10972800" cy="5039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일반 회원</a:t>
            </a:r>
            <a:r>
              <a:rPr lang="en-US" altLang="ko-KR" sz="2000" dirty="0"/>
              <a:t>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51570" y="1436065"/>
            <a:ext cx="2130829" cy="467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[13]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입력이 모두 입력 되어있을 경우 회원가입 완료 페이지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입력이 입력 되어있지 않을 경우 순차적으로 커서 이동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[14] : </a:t>
            </a:r>
            <a:r>
              <a:rPr lang="ko-KR" altLang="en-US" sz="10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en-US" altLang="ko-KR" sz="10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P.5 </a:t>
            </a:r>
            <a:r>
              <a:rPr lang="ko-KR" altLang="en-US" sz="1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버튼과 동일 기능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51569" y="1068732"/>
            <a:ext cx="2130829" cy="367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21" idx="3"/>
            <a:endCxn id="22" idx="1"/>
          </p:cNvCxnSpPr>
          <p:nvPr/>
        </p:nvCxnSpPr>
        <p:spPr>
          <a:xfrm>
            <a:off x="1629295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2" idx="3"/>
            <a:endCxn id="23" idx="1"/>
          </p:cNvCxnSpPr>
          <p:nvPr/>
        </p:nvCxnSpPr>
        <p:spPr>
          <a:xfrm>
            <a:off x="2776449" y="1385641"/>
            <a:ext cx="2576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39833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약관 동의</a:t>
            </a:r>
            <a:endParaRPr lang="ko-KR" altLang="en-US" sz="1200" b="1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6987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 입력</a:t>
            </a:r>
            <a:endParaRPr lang="ko-KR" altLang="en-US" sz="12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34141" y="1206917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가입 완료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33" y="1696356"/>
            <a:ext cx="8553796" cy="4313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34141" y="5573871"/>
            <a:ext cx="889462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17910" y="5573871"/>
            <a:ext cx="1055725" cy="3574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93371" y="1752254"/>
            <a:ext cx="8046720" cy="261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 가입</a:t>
            </a:r>
            <a:endParaRPr lang="ko-KR" altLang="en-US" sz="16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3371" y="2101172"/>
            <a:ext cx="804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3372" y="224708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2853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18657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75889" y="2247087"/>
            <a:ext cx="34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95998" y="2247087"/>
            <a:ext cx="15930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직접 입력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0093" y="2279650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7435126" y="2334201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93372" y="260552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82852" y="260552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영문 대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소문자 및 숫자 포함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3372" y="296834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확인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82852" y="296834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재입력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66564" y="1875792"/>
            <a:ext cx="873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입력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3372" y="333115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82852" y="3331158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3372" y="3693973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닉네임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82852" y="3693973"/>
            <a:ext cx="52061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닉네임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미입력시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자동 이름 입력</a:t>
            </a:r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3372" y="4056788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휴대폰 번호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82853" y="4056788"/>
            <a:ext cx="52061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(-) </a:t>
            </a:r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빼고 입력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779564" y="4056788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인증 요청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3372" y="4792832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82852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YYYY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148773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10800000">
            <a:off x="3183806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505851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MM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71772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4206805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528850" y="4788458"/>
            <a:ext cx="9651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DD</a:t>
            </a:r>
            <a:endParaRPr lang="ko-KR" altLang="en-US" sz="14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194771" y="4821021"/>
            <a:ext cx="245846" cy="24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/>
          <p:nvPr/>
        </p:nvSpPr>
        <p:spPr>
          <a:xfrm rot="10800000">
            <a:off x="5229804" y="4875572"/>
            <a:ext cx="175780" cy="15153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3372" y="5155647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성별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2482852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693816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남자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1" name="도넛 140"/>
          <p:cNvSpPr/>
          <p:nvPr/>
        </p:nvSpPr>
        <p:spPr>
          <a:xfrm>
            <a:off x="3341745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552709" y="5155647"/>
            <a:ext cx="48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여자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도넛 142"/>
          <p:cNvSpPr/>
          <p:nvPr/>
        </p:nvSpPr>
        <p:spPr>
          <a:xfrm>
            <a:off x="4200638" y="5220737"/>
            <a:ext cx="177596" cy="177596"/>
          </a:xfrm>
          <a:prstGeom prst="donut">
            <a:avLst>
              <a:gd name="adj" fmla="val 270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11602" y="5155647"/>
            <a:ext cx="81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선택안함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779564" y="2247086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중복 확인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53661" y="5277827"/>
            <a:ext cx="67552" cy="675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184852" y="2161297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93285" y="2540808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119996" y="289535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5615" y="3264912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39021" y="4001750"/>
            <a:ext cx="129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05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11722" y="2299717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11722" y="264301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811722" y="300807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811722" y="336912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11722" y="3731328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811722" y="409353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811722" y="4833801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811722" y="5193002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7779564" y="3939104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7779564" y="2135720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6117691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2905295" y="544133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372" y="4420570"/>
            <a:ext cx="13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482854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우편번호 및 </a:t>
            </a:r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139271" y="4420570"/>
            <a:ext cx="2549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상세주소</a:t>
            </a:r>
            <a:endParaRPr lang="ko-KR" altLang="en-US" sz="1200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779564" y="4420570"/>
            <a:ext cx="1345775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 검색</a:t>
            </a:r>
            <a:endParaRPr lang="ko-KR" altLang="en-US" sz="1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11722" y="4456683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779564" y="4320175"/>
            <a:ext cx="233066" cy="23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3435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1804</TotalTime>
  <Words>4027</Words>
  <Application>Microsoft Office PowerPoint</Application>
  <PresentationFormat>와이드스크린</PresentationFormat>
  <Paragraphs>1311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Candara (본문)</vt:lpstr>
      <vt:lpstr>HY그래픽M</vt:lpstr>
      <vt:lpstr>굴림</vt:lpstr>
      <vt:lpstr>맑은 고딕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헬시박스(Healthy Box – Healthy Lunch Box)</vt:lpstr>
      <vt:lpstr>개발 히스토리</vt:lpstr>
      <vt:lpstr>쇼핑몰 메인 페이지</vt:lpstr>
      <vt:lpstr>화면구성 [쇼핑몰 메인 페이지]</vt:lpstr>
      <vt:lpstr>회원가입</vt:lpstr>
      <vt:lpstr>회원가입</vt:lpstr>
      <vt:lpstr>회원가입 [일반 회원]</vt:lpstr>
      <vt:lpstr>회원가입 [일반 회원]</vt:lpstr>
      <vt:lpstr>회원가입 [일반 회원]</vt:lpstr>
      <vt:lpstr>회원가입 [판매자 회원]</vt:lpstr>
      <vt:lpstr>회원가입 [판매자 회원]</vt:lpstr>
      <vt:lpstr>회원가입</vt:lpstr>
      <vt:lpstr>마이페이지 [쇼핑정보 – 주문내역]</vt:lpstr>
      <vt:lpstr>마이페이지 [쇼핑정보 – 주문내역 – 상세 내역 – 일반 주문]</vt:lpstr>
      <vt:lpstr>마이페이지 [쇼핑정보 – 주문내역 – 상세 내역 – 정기 구독]</vt:lpstr>
      <vt:lpstr>마이페이지 [쇼핑정보 – 장바구니]</vt:lpstr>
      <vt:lpstr>마이페이지 [쇼핑정보 – 반품·환불 규정]</vt:lpstr>
      <vt:lpstr>마이페이지 [쇼핑정보 – 반품·환불 규정]</vt:lpstr>
      <vt:lpstr>마이페이지 [게시판 이용 내역 – 판매자 문의 내역]</vt:lpstr>
      <vt:lpstr>마이페이지 [게시판 이용 내역 – 관리자 문의 내역]</vt:lpstr>
      <vt:lpstr>마이페이지 [게시판 이용 내역 – 나의 후기]</vt:lpstr>
      <vt:lpstr>마이페이지 [내 정보 관리 – 회원정보 수정]</vt:lpstr>
      <vt:lpstr>마이페이지 [내 정보 관리 – 친구 초대]</vt:lpstr>
      <vt:lpstr>마이페이지 [내 정보 관리 – 회원 탈퇴]</vt:lpstr>
      <vt:lpstr>상품 페이지</vt:lpstr>
      <vt:lpstr>판매자 관리 페이지</vt:lpstr>
      <vt:lpstr>화면구성 [판매자 관리 페이지]</vt:lpstr>
      <vt:lpstr>상품 관리 [상품 등록]</vt:lpstr>
      <vt:lpstr>상품 관리 [상품 관리]</vt:lpstr>
      <vt:lpstr>관리자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헬시박스(Healthy Box – Health Lunch Box)</dc:title>
  <dc:creator>computer</dc:creator>
  <cp:lastModifiedBy>computer</cp:lastModifiedBy>
  <cp:revision>71</cp:revision>
  <dcterms:created xsi:type="dcterms:W3CDTF">2022-06-28T07:11:32Z</dcterms:created>
  <dcterms:modified xsi:type="dcterms:W3CDTF">2022-07-01T09:39:00Z</dcterms:modified>
</cp:coreProperties>
</file>