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9" r:id="rId4"/>
    <p:sldId id="287" r:id="rId5"/>
    <p:sldId id="288" r:id="rId6"/>
    <p:sldId id="286" r:id="rId7"/>
    <p:sldId id="279" r:id="rId8"/>
    <p:sldId id="280" r:id="rId9"/>
    <p:sldId id="281" r:id="rId10"/>
    <p:sldId id="277" r:id="rId11"/>
    <p:sldId id="276" r:id="rId12"/>
    <p:sldId id="278" r:id="rId13"/>
    <p:sldId id="285" r:id="rId14"/>
    <p:sldId id="284" r:id="rId15"/>
    <p:sldId id="283" r:id="rId16"/>
    <p:sldId id="275" r:id="rId1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469-F4A4-439F-92F9-A065AA4A8A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4158-BC35-4A80-B878-414B8691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72D4CF-9EB5-4D32-A6AD-DC5D1F32972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229600" cy="2849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REQUIREMENTS </a:t>
            </a:r>
            <a:r>
              <a:rPr lang="en-US" sz="4800" dirty="0" smtClean="0"/>
              <a:t>ANALYSIS</a:t>
            </a:r>
            <a:endParaRPr lang="en-US" sz="48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GROUP 22</a:t>
            </a:r>
          </a:p>
        </p:txBody>
      </p:sp>
    </p:spTree>
    <p:extLst>
      <p:ext uri="{BB962C8B-B14F-4D97-AF65-F5344CB8AC3E}">
        <p14:creationId xmlns:p14="http://schemas.microsoft.com/office/powerpoint/2010/main" val="284506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600" dirty="0"/>
              <a:t>User Registration and </a:t>
            </a:r>
            <a:r>
              <a:rPr lang="en-US" sz="2600" dirty="0" smtClean="0"/>
              <a:t>Authentication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 smtClean="0"/>
              <a:t>Real-Time Alerts and Notifications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 smtClean="0"/>
              <a:t>Incident Reporting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 smtClean="0"/>
              <a:t>Emergency </a:t>
            </a:r>
            <a:r>
              <a:rPr lang="en-US" sz="2600" dirty="0"/>
              <a:t>Resource </a:t>
            </a:r>
            <a:r>
              <a:rPr lang="en-US" sz="2600" dirty="0" smtClean="0"/>
              <a:t>Access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600" dirty="0"/>
              <a:t>Community Engagement </a:t>
            </a:r>
            <a:r>
              <a:rPr lang="en-US" sz="2600" dirty="0" smtClean="0"/>
              <a:t>Features &amp; Communication </a:t>
            </a:r>
            <a:r>
              <a:rPr lang="en-US" sz="2600" dirty="0"/>
              <a:t>with </a:t>
            </a:r>
            <a:r>
              <a:rPr lang="en-US" sz="2600" dirty="0" smtClean="0"/>
              <a:t>Authorities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/>
              <a:t>Geospatial Data </a:t>
            </a:r>
            <a:r>
              <a:rPr lang="en-US" sz="2600" dirty="0" smtClean="0"/>
              <a:t>Integration and Mapping Services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 smtClean="0"/>
              <a:t>Request Help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 smtClean="0"/>
              <a:t>Offline Functionality</a:t>
            </a:r>
            <a:endParaRPr lang="en-US" sz="2600" dirty="0"/>
          </a:p>
          <a:p>
            <a:pPr marL="731520" lvl="1" indent="-457200">
              <a:buFont typeface="+mj-lt"/>
              <a:buAutoNum type="arabicPeriod"/>
            </a:pPr>
            <a:r>
              <a:rPr lang="en-US" sz="2600" dirty="0"/>
              <a:t>Multilingual </a:t>
            </a:r>
            <a:r>
              <a:rPr lang="en-US" sz="2600" dirty="0" smtClean="0"/>
              <a:t>Support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761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Usability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Reliability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Scalability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Maintainability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Accessibility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Interoperability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PRIORITIZING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Impact</a:t>
            </a:r>
          </a:p>
          <a:p>
            <a:pPr lvl="1"/>
            <a:r>
              <a:rPr lang="en-US" sz="2000" dirty="0"/>
              <a:t>Real-Time Alerts and Notifications</a:t>
            </a:r>
          </a:p>
          <a:p>
            <a:pPr lvl="1"/>
            <a:r>
              <a:rPr lang="en-US" sz="2000" dirty="0" smtClean="0"/>
              <a:t>Incident Reporting</a:t>
            </a:r>
          </a:p>
          <a:p>
            <a:pPr lvl="1"/>
            <a:r>
              <a:rPr lang="en-US" sz="2000" dirty="0"/>
              <a:t>Communication with </a:t>
            </a:r>
            <a:r>
              <a:rPr lang="en-US" sz="2000" dirty="0" smtClean="0"/>
              <a:t>Authorities</a:t>
            </a:r>
          </a:p>
          <a:p>
            <a:pPr lvl="1"/>
            <a:r>
              <a:rPr lang="en-US" sz="2000" dirty="0"/>
              <a:t>Geospatial Data </a:t>
            </a:r>
            <a:r>
              <a:rPr lang="en-US" sz="2000" dirty="0" smtClean="0"/>
              <a:t>Integration</a:t>
            </a:r>
          </a:p>
          <a:p>
            <a:pPr lvl="1"/>
            <a:r>
              <a:rPr lang="en-US" sz="2000" dirty="0"/>
              <a:t>Offline </a:t>
            </a:r>
            <a:r>
              <a:rPr lang="en-US" sz="2000" dirty="0" smtClean="0"/>
              <a:t>Functionality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Moderate Impact</a:t>
            </a:r>
            <a:endParaRPr lang="en-US" sz="2400" dirty="0"/>
          </a:p>
          <a:p>
            <a:pPr lvl="1"/>
            <a:r>
              <a:rPr lang="en-US" sz="2000" dirty="0"/>
              <a:t>Multifunctional Mobile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/>
              <a:t>Community Engagement and Collaboration </a:t>
            </a:r>
            <a:r>
              <a:rPr lang="en-US" sz="2000" dirty="0" smtClean="0"/>
              <a:t>Features</a:t>
            </a:r>
          </a:p>
          <a:p>
            <a:pPr lvl="1"/>
            <a:r>
              <a:rPr lang="en-US" sz="2000" dirty="0"/>
              <a:t>Evacuation Routes</a:t>
            </a:r>
          </a:p>
          <a:p>
            <a:pPr lvl="1"/>
            <a:r>
              <a:rPr lang="en-US" sz="2000" dirty="0" smtClean="0"/>
              <a:t>User </a:t>
            </a:r>
            <a:r>
              <a:rPr lang="en-US" sz="2000" dirty="0"/>
              <a:t>Feedback and </a:t>
            </a:r>
            <a:r>
              <a:rPr lang="en-US" sz="2000" dirty="0" smtClean="0"/>
              <a:t>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Impact</a:t>
            </a:r>
          </a:p>
          <a:p>
            <a:pPr lvl="1"/>
            <a:r>
              <a:rPr lang="en-US" sz="2000" dirty="0"/>
              <a:t>Multi-language </a:t>
            </a:r>
            <a:r>
              <a:rPr lang="en-US" sz="2000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32696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VALIDATION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8513" y="2222810"/>
            <a:ext cx="4533364" cy="286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Through </a:t>
            </a:r>
            <a:r>
              <a:rPr lang="en-US" sz="2800" dirty="0">
                <a:solidFill>
                  <a:schemeClr val="tx2"/>
                </a:solidFill>
              </a:rPr>
              <a:t>rigorous validation, we ensure we are building the correct system, as opposed to simply building a system correctly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3" y="2094023"/>
            <a:ext cx="3046457" cy="299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86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Validation </a:t>
            </a:r>
            <a:r>
              <a:rPr lang="en-US" dirty="0" smtClean="0"/>
              <a:t>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Completeness </a:t>
            </a:r>
            <a:r>
              <a:rPr lang="en-US" sz="3200" dirty="0">
                <a:solidFill>
                  <a:schemeClr val="tx2"/>
                </a:solidFill>
              </a:rPr>
              <a:t>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Consistency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Validity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Realism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Ambiguity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Reviewing the </a:t>
            </a:r>
            <a:r>
              <a:rPr lang="en-US" sz="3200" dirty="0" smtClean="0">
                <a:solidFill>
                  <a:schemeClr val="tx2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Stakeholder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Test </a:t>
            </a:r>
            <a:r>
              <a:rPr lang="en-US" sz="3200" dirty="0">
                <a:solidFill>
                  <a:schemeClr val="tx2"/>
                </a:solidFill>
              </a:rPr>
              <a:t>Case </a:t>
            </a:r>
            <a:r>
              <a:rPr lang="en-US" sz="3200" dirty="0" smtClean="0">
                <a:solidFill>
                  <a:schemeClr val="tx2"/>
                </a:solidFill>
              </a:rPr>
              <a:t>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Walkthrough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3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752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+mn-lt"/>
              </a:rPr>
              <a:t>THE END!!!</a:t>
            </a:r>
          </a:p>
        </p:txBody>
      </p:sp>
    </p:spTree>
    <p:extLst>
      <p:ext uri="{BB962C8B-B14F-4D97-AF65-F5344CB8AC3E}">
        <p14:creationId xmlns:p14="http://schemas.microsoft.com/office/powerpoint/2010/main" val="379626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3886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Tools and Methods for Requirements Analysis</a:t>
            </a:r>
            <a:endParaRPr lang="en-US" dirty="0" smtClean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Categorizing Requirements</a:t>
            </a:r>
            <a:endParaRPr lang="en-US" dirty="0" smtClean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Prioritizing Requirements</a:t>
            </a:r>
            <a:endParaRPr lang="en-US" dirty="0" smtClean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Validation of Requirements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SRS Documentation</a:t>
            </a:r>
            <a:endParaRPr lang="en-US" dirty="0" smtClean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the requirements </a:t>
            </a:r>
            <a:r>
              <a:rPr lang="en-US" dirty="0">
                <a:solidFill>
                  <a:schemeClr val="tx2"/>
                </a:solidFill>
              </a:rPr>
              <a:t>analysis phase </a:t>
            </a: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project team works closely with stakeholders to gather, document, and analyze the needs and expectations for the software system to be developed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By the end of </a:t>
            </a:r>
            <a:r>
              <a:rPr lang="en-US" dirty="0" smtClean="0">
                <a:solidFill>
                  <a:schemeClr val="tx2"/>
                </a:solidFill>
              </a:rPr>
              <a:t>this phase, the project team will be clear on what to focus on during the development and what our system sets out to achieve.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TOOLS AND METHODS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this step, we set out to find insights </a:t>
            </a:r>
            <a:r>
              <a:rPr lang="en-US" dirty="0">
                <a:solidFill>
                  <a:schemeClr val="tx2"/>
                </a:solidFill>
              </a:rPr>
              <a:t>into the key techniques and tools used in requirement analysis, equipping readers with the knowledge needed to effectively navigate this crucial aspect of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422807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GOOGLE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REQUIREMENTS EVALUATION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69" y="2429084"/>
            <a:ext cx="7381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004" y="1582959"/>
            <a:ext cx="837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Here, the project team brainstormed and used the SMART analysis approach to assess whether or not a requirement was to be considered in the development of the system.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4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SMART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48918" cy="49377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Specific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clear</a:t>
            </a:r>
            <a:r>
              <a:rPr lang="en-US" dirty="0">
                <a:solidFill>
                  <a:schemeClr val="tx2"/>
                </a:solidFill>
              </a:rPr>
              <a:t>, concise, and well-defined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Measurable: quantified or measured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Attainable: </a:t>
            </a:r>
            <a:r>
              <a:rPr lang="en-US" dirty="0" smtClean="0">
                <a:solidFill>
                  <a:schemeClr val="tx2"/>
                </a:solidFill>
              </a:rPr>
              <a:t>is feasible </a:t>
            </a:r>
            <a:r>
              <a:rPr lang="en-US" dirty="0">
                <a:solidFill>
                  <a:schemeClr val="tx2"/>
                </a:solidFill>
              </a:rPr>
              <a:t>within the project's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Relevant: </a:t>
            </a:r>
            <a:r>
              <a:rPr lang="en-US" dirty="0" smtClean="0">
                <a:solidFill>
                  <a:schemeClr val="tx2"/>
                </a:solidFill>
              </a:rPr>
              <a:t>does it directly contribute </a:t>
            </a:r>
            <a:r>
              <a:rPr lang="en-US" dirty="0">
                <a:solidFill>
                  <a:schemeClr val="tx2"/>
                </a:solidFill>
              </a:rPr>
              <a:t>to project objectives</a:t>
            </a:r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Time-Bound: </a:t>
            </a:r>
            <a:r>
              <a:rPr lang="en-US" dirty="0" smtClean="0">
                <a:solidFill>
                  <a:schemeClr val="tx2"/>
                </a:solidFill>
              </a:rPr>
              <a:t>has a set timeframe </a:t>
            </a:r>
            <a:r>
              <a:rPr lang="en-US" dirty="0">
                <a:solidFill>
                  <a:schemeClr val="tx2"/>
                </a:solidFill>
              </a:rPr>
              <a:t>for achieving the </a:t>
            </a:r>
            <a:r>
              <a:rPr lang="en-US" dirty="0" smtClean="0">
                <a:solidFill>
                  <a:schemeClr val="tx2"/>
                </a:solidFill>
              </a:rPr>
              <a:t>requirement.</a:t>
            </a:r>
          </a:p>
        </p:txBody>
      </p:sp>
    </p:spTree>
    <p:extLst>
      <p:ext uri="{BB962C8B-B14F-4D97-AF65-F5344CB8AC3E}">
        <p14:creationId xmlns:p14="http://schemas.microsoft.com/office/powerpoint/2010/main" val="2943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Performing SMART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Request </a:t>
            </a:r>
            <a:r>
              <a:rPr lang="en-US" b="1" dirty="0">
                <a:solidFill>
                  <a:schemeClr val="tx2"/>
                </a:solidFill>
              </a:rPr>
              <a:t>Help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Specific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 Allow </a:t>
            </a:r>
            <a:r>
              <a:rPr lang="en-US" dirty="0">
                <a:solidFill>
                  <a:schemeClr val="tx2"/>
                </a:solidFill>
              </a:rPr>
              <a:t>users to request assistance.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Measurable</a:t>
            </a:r>
            <a:r>
              <a:rPr lang="en-US" dirty="0">
                <a:solidFill>
                  <a:schemeClr val="tx2"/>
                </a:solidFill>
              </a:rPr>
              <a:t>: Track help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Achievable</a:t>
            </a:r>
            <a:r>
              <a:rPr lang="en-US" dirty="0">
                <a:solidFill>
                  <a:schemeClr val="tx2"/>
                </a:solidFill>
              </a:rPr>
              <a:t>: Implement a help button or chat feature.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Relevant</a:t>
            </a:r>
            <a:r>
              <a:rPr lang="en-US" dirty="0">
                <a:solidFill>
                  <a:schemeClr val="tx2"/>
                </a:solidFill>
              </a:rPr>
              <a:t>: Essential for user safety and resource allocation.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Time-Bound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 Available </a:t>
            </a:r>
            <a:r>
              <a:rPr lang="en-US" dirty="0">
                <a:solidFill>
                  <a:schemeClr val="tx2"/>
                </a:solidFill>
              </a:rPr>
              <a:t>in the </a:t>
            </a:r>
            <a:r>
              <a:rPr lang="en-US" dirty="0" smtClean="0">
                <a:solidFill>
                  <a:schemeClr val="tx2"/>
                </a:solidFill>
              </a:rPr>
              <a:t>before deployment.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3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3. CATEGORIZING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After gathering our various requirements, we classified them into functional and non-functional requirements.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r="887" b="1468"/>
          <a:stretch/>
        </p:blipFill>
        <p:spPr bwMode="auto">
          <a:xfrm>
            <a:off x="861647" y="2400301"/>
            <a:ext cx="7337473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77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420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PowerPoint Presentation</vt:lpstr>
      <vt:lpstr>OUTLINE</vt:lpstr>
      <vt:lpstr>1. INTRODUCTION</vt:lpstr>
      <vt:lpstr>2. TOOLS AND METHODS FOR ANALYSIS</vt:lpstr>
      <vt:lpstr>I. GOOGLE FORMS</vt:lpstr>
      <vt:lpstr>II. REQUIREMENTS EVALUATION</vt:lpstr>
      <vt:lpstr>SMART ANALYSIS</vt:lpstr>
      <vt:lpstr>Example of Performing SMART Analysis</vt:lpstr>
      <vt:lpstr>3. CATEGORIZING REQUIREMENTS</vt:lpstr>
      <vt:lpstr>FUNCTIONAL REQUIREMENTS</vt:lpstr>
      <vt:lpstr>NON-FUNCTIONAL REQUIREMENTS</vt:lpstr>
      <vt:lpstr>4. PRIORITIZING REQUIREMENTS</vt:lpstr>
      <vt:lpstr>5. VALIDATION OF REQUIREMENTS</vt:lpstr>
      <vt:lpstr>Requirements Validation Checks</vt:lpstr>
      <vt:lpstr>Requirements Validation Techniques</vt:lpstr>
      <vt:lpstr>THE END!!!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DELL i7 7Gen</cp:lastModifiedBy>
  <cp:revision>16</cp:revision>
  <dcterms:modified xsi:type="dcterms:W3CDTF">2024-05-13T21:37:05Z</dcterms:modified>
</cp:coreProperties>
</file>