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5D981A-5C79-487C-B946-1D9937AC308F}">
  <a:tblStyle styleId="{585D981A-5C79-487C-B946-1D9937AC308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518709a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518709a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518709a0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518709a0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518709a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f518709a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518709a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518709a0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518709a0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518709a0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518709a0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518709a0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518709a0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518709a0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518709a0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518709a0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518709a0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518709a0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518709a0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518709a0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518709a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518709a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518709a0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518709a0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518709a0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518709a0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518709a0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518709a0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518709a0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518709a0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518709a0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518709a0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518709a0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518709a0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518709a0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518709a0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518709a0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518709a0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518709a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518709a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18709a0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518709a0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518709a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518709a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518709a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518709a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518709a0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518709a0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518709a0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518709a0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518709a0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518709a0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6250"/>
            <a:ext cx="8520600" cy="2635200"/>
          </a:xfrm>
          <a:prstGeom prst="rect">
            <a:avLst/>
          </a:prstGeom>
        </p:spPr>
        <p:txBody>
          <a:bodyPr anchorCtr="0" anchor="b" bIns="91425" lIns="91425" spcFirstLastPara="1" rIns="91425" wrap="square" tIns="90000">
            <a:normAutofit/>
          </a:bodyPr>
          <a:lstStyle/>
          <a:p>
            <a:pPr indent="0" lvl="0" marL="0" rtl="0" algn="ctr">
              <a:lnSpc>
                <a:spcPct val="115000"/>
              </a:lnSpc>
              <a:spcBef>
                <a:spcPts val="1200"/>
              </a:spcBef>
              <a:spcAft>
                <a:spcPts val="0"/>
              </a:spcAft>
              <a:buClr>
                <a:schemeClr val="dk1"/>
              </a:buClr>
              <a:buSzPts val="1100"/>
              <a:buFont typeface="Arial"/>
              <a:buNone/>
            </a:pPr>
            <a:r>
              <a:rPr lang="en-GB" sz="3144"/>
              <a:t>CEF 440: INTERNET PROGRAMMING AND MOBILE PROGRAMMING</a:t>
            </a:r>
            <a:endParaRPr b="1" sz="3144"/>
          </a:p>
          <a:p>
            <a:pPr indent="0" lvl="0" marL="0" rtl="0" algn="l">
              <a:spcBef>
                <a:spcPts val="1200"/>
              </a:spcBef>
              <a:spcAft>
                <a:spcPts val="0"/>
              </a:spcAft>
              <a:buNone/>
            </a:pPr>
            <a:r>
              <a:t/>
            </a:r>
            <a:endParaRPr/>
          </a:p>
        </p:txBody>
      </p:sp>
      <p:sp>
        <p:nvSpPr>
          <p:cNvPr id="55" name="Google Shape;55;p13"/>
          <p:cNvSpPr txBox="1"/>
          <p:nvPr>
            <p:ph idx="1" type="subTitle"/>
          </p:nvPr>
        </p:nvSpPr>
        <p:spPr>
          <a:xfrm>
            <a:off x="395050" y="3655225"/>
            <a:ext cx="8520600" cy="7500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GB" sz="1400">
                <a:solidFill>
                  <a:schemeClr val="dk1"/>
                </a:solidFill>
              </a:rPr>
              <a:t>Group 22</a:t>
            </a:r>
            <a:endParaRPr sz="1400">
              <a:solidFill>
                <a:schemeClr val="dk1"/>
              </a:solidFill>
            </a:endParaRPr>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Applications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228600" rtl="0" algn="just">
              <a:lnSpc>
                <a:spcPct val="150000"/>
              </a:lnSpc>
              <a:spcBef>
                <a:spcPts val="1200"/>
              </a:spcBef>
              <a:spcAft>
                <a:spcPts val="0"/>
              </a:spcAft>
              <a:buClr>
                <a:schemeClr val="dk1"/>
              </a:buClr>
              <a:buSzPct val="61111"/>
              <a:buFont typeface="Arial"/>
              <a:buNone/>
            </a:pPr>
            <a:r>
              <a:rPr b="1" lang="en-GB">
                <a:solidFill>
                  <a:schemeClr val="dk1"/>
                </a:solidFill>
              </a:rPr>
              <a:t>C.</a:t>
            </a:r>
            <a:r>
              <a:rPr lang="en-GB">
                <a:solidFill>
                  <a:schemeClr val="dk1"/>
                </a:solidFill>
              </a:rPr>
              <a:t>   </a:t>
            </a:r>
            <a:r>
              <a:rPr b="1" lang="en-GB">
                <a:solidFill>
                  <a:schemeClr val="dk1"/>
                </a:solidFill>
              </a:rPr>
              <a:t>Disadvantages</a:t>
            </a:r>
            <a:r>
              <a:rPr lang="en-GB">
                <a:solidFill>
                  <a:schemeClr val="dk1"/>
                </a:solidFill>
              </a:rPr>
              <a:t> </a:t>
            </a:r>
            <a:endParaRPr>
              <a:solidFill>
                <a:schemeClr val="dk1"/>
              </a:solidFill>
            </a:endParaRPr>
          </a:p>
          <a:p>
            <a:pPr indent="-334327" lvl="0" marL="457200" rtl="0" algn="just">
              <a:lnSpc>
                <a:spcPct val="150000"/>
              </a:lnSpc>
              <a:spcBef>
                <a:spcPts val="1200"/>
              </a:spcBef>
              <a:spcAft>
                <a:spcPts val="0"/>
              </a:spcAft>
              <a:buClr>
                <a:schemeClr val="dk1"/>
              </a:buClr>
              <a:buSzPct val="100000"/>
              <a:buChar char="●"/>
            </a:pPr>
            <a:r>
              <a:rPr lang="en-GB">
                <a:solidFill>
                  <a:schemeClr val="dk1"/>
                </a:solidFill>
              </a:rPr>
              <a:t>Slightly lower performance compared to native apps due to the WebView layer.</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GB">
                <a:solidFill>
                  <a:schemeClr val="dk1"/>
                </a:solidFill>
              </a:rPr>
              <a:t>Limited access to native device features, requiring the use of plugins or additional libraries.</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GB">
                <a:solidFill>
                  <a:schemeClr val="dk1"/>
                </a:solidFill>
              </a:rPr>
              <a:t>UI may not look and feel entirely native, potentially impacting user experience. Also there are usually issued achieving the same level of UI/UX across both platforms. E.g. for react native, when you give a text a border radius, it applies in android but not in ios as it doesn’t support border radius for text elements.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Progressive Web Apps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GB">
                <a:solidFill>
                  <a:schemeClr val="dk1"/>
                </a:solidFill>
              </a:rPr>
              <a:t>A pwa is a type of web app that can operate as a website and a mobile application on any device.</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b="1" lang="en-GB">
                <a:solidFill>
                  <a:schemeClr val="dk1"/>
                </a:solidFill>
              </a:rPr>
              <a:t>A.</a:t>
            </a:r>
            <a:r>
              <a:rPr lang="en-GB">
                <a:solidFill>
                  <a:schemeClr val="dk1"/>
                </a:solidFill>
              </a:rPr>
              <a:t>   </a:t>
            </a:r>
            <a:r>
              <a:rPr b="1" lang="en-GB">
                <a:solidFill>
                  <a:schemeClr val="dk1"/>
                </a:solidFill>
              </a:rPr>
              <a:t>Characteristics</a:t>
            </a:r>
            <a:endParaRPr b="1">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They are built using technologies such as HTML, CSS and JavaScript</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They are accessed via the browser, but can be saved into your device for use.</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They have limited access to device features compared to native apps.</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They enable push notifications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Progressive Web Apps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1200"/>
              </a:spcBef>
              <a:spcAft>
                <a:spcPts val="0"/>
              </a:spcAft>
              <a:buNone/>
            </a:pPr>
            <a:r>
              <a:rPr b="1" lang="en-GB">
                <a:solidFill>
                  <a:schemeClr val="dk1"/>
                </a:solidFill>
              </a:rPr>
              <a:t>B.</a:t>
            </a:r>
            <a:r>
              <a:rPr lang="en-GB">
                <a:solidFill>
                  <a:schemeClr val="dk1"/>
                </a:solidFill>
              </a:rPr>
              <a:t>   </a:t>
            </a:r>
            <a:r>
              <a:rPr b="1" lang="en-GB">
                <a:solidFill>
                  <a:schemeClr val="dk1"/>
                </a:solidFill>
              </a:rPr>
              <a:t>Advantages</a:t>
            </a:r>
            <a:endParaRPr b="1">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Cross-Platform Compatibility</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Lower costs and development time</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Easy Deployment and Updates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Offline Functionality</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Discoverability</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App-Like Experience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Progressive Web Apps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 </a:t>
            </a:r>
            <a:r>
              <a:rPr b="1" lang="en-GB">
                <a:solidFill>
                  <a:schemeClr val="dk1"/>
                </a:solidFill>
              </a:rPr>
              <a:t>C.</a:t>
            </a:r>
            <a:r>
              <a:rPr lang="en-GB">
                <a:solidFill>
                  <a:schemeClr val="dk1"/>
                </a:solidFill>
              </a:rPr>
              <a:t>   </a:t>
            </a:r>
            <a:r>
              <a:rPr b="1" lang="en-GB">
                <a:solidFill>
                  <a:schemeClr val="dk1"/>
                </a:solidFill>
              </a:rPr>
              <a:t>Disadvantages of PWAs</a:t>
            </a:r>
            <a:endParaRPr b="1">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Limited Access to Native Capabilities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PWAs may not always match the performance of native apps, especially for computationally intensive tasks or graphics-intensive applications.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Limited App Store Distribution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Making a choice (Native, Hybrid or PWA)</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1200"/>
              </a:spcBef>
              <a:spcAft>
                <a:spcPts val="0"/>
              </a:spcAft>
              <a:buClr>
                <a:schemeClr val="dk1"/>
              </a:buClr>
              <a:buSzPts val="1800"/>
              <a:buAutoNum type="alphaUcPeriod"/>
            </a:pPr>
            <a:r>
              <a:rPr lang="en-GB">
                <a:solidFill>
                  <a:schemeClr val="dk1"/>
                </a:solidFill>
              </a:rPr>
              <a:t>App Complexity </a:t>
            </a:r>
            <a:endParaRPr>
              <a:solidFill>
                <a:schemeClr val="dk1"/>
              </a:solidFill>
            </a:endParaRPr>
          </a:p>
          <a:p>
            <a:pPr indent="-342900" lvl="0" marL="457200" rtl="0" algn="just">
              <a:lnSpc>
                <a:spcPct val="150000"/>
              </a:lnSpc>
              <a:spcBef>
                <a:spcPts val="0"/>
              </a:spcBef>
              <a:spcAft>
                <a:spcPts val="0"/>
              </a:spcAft>
              <a:buClr>
                <a:schemeClr val="dk1"/>
              </a:buClr>
              <a:buSzPts val="1800"/>
              <a:buAutoNum type="alphaUcPeriod"/>
            </a:pPr>
            <a:r>
              <a:rPr lang="en-GB">
                <a:solidFill>
                  <a:schemeClr val="dk1"/>
                </a:solidFill>
              </a:rPr>
              <a:t>Target Platforms </a:t>
            </a:r>
            <a:endParaRPr>
              <a:solidFill>
                <a:schemeClr val="dk1"/>
              </a:solidFill>
            </a:endParaRPr>
          </a:p>
          <a:p>
            <a:pPr indent="-342900" lvl="0" marL="457200" rtl="0" algn="just">
              <a:lnSpc>
                <a:spcPct val="150000"/>
              </a:lnSpc>
              <a:spcBef>
                <a:spcPts val="0"/>
              </a:spcBef>
              <a:spcAft>
                <a:spcPts val="0"/>
              </a:spcAft>
              <a:buClr>
                <a:schemeClr val="dk1"/>
              </a:buClr>
              <a:buSzPts val="1800"/>
              <a:buAutoNum type="alphaUcPeriod"/>
            </a:pPr>
            <a:r>
              <a:rPr lang="en-GB">
                <a:solidFill>
                  <a:schemeClr val="dk1"/>
                </a:solidFill>
              </a:rPr>
              <a:t>Development Resources and Time Constraints </a:t>
            </a:r>
            <a:endParaRPr>
              <a:solidFill>
                <a:schemeClr val="dk1"/>
              </a:solidFill>
            </a:endParaRPr>
          </a:p>
          <a:p>
            <a:pPr indent="-342900" lvl="0" marL="457200" rtl="0" algn="just">
              <a:lnSpc>
                <a:spcPct val="150000"/>
              </a:lnSpc>
              <a:spcBef>
                <a:spcPts val="0"/>
              </a:spcBef>
              <a:spcAft>
                <a:spcPts val="0"/>
              </a:spcAft>
              <a:buClr>
                <a:schemeClr val="dk1"/>
              </a:buClr>
              <a:buSzPts val="1800"/>
              <a:buAutoNum type="alphaUcPeriod"/>
            </a:pPr>
            <a:r>
              <a:rPr lang="en-GB">
                <a:solidFill>
                  <a:schemeClr val="dk1"/>
                </a:solidFill>
              </a:rPr>
              <a:t>Offline Capabilities </a:t>
            </a:r>
            <a:endParaRPr>
              <a:solidFill>
                <a:schemeClr val="dk1"/>
              </a:solidFill>
            </a:endParaRPr>
          </a:p>
          <a:p>
            <a:pPr indent="-342900" lvl="0" marL="457200" rtl="0" algn="just">
              <a:lnSpc>
                <a:spcPct val="150000"/>
              </a:lnSpc>
              <a:spcBef>
                <a:spcPts val="0"/>
              </a:spcBef>
              <a:spcAft>
                <a:spcPts val="0"/>
              </a:spcAft>
              <a:buClr>
                <a:schemeClr val="dk1"/>
              </a:buClr>
              <a:buSzPts val="1800"/>
              <a:buAutoNum type="alphaUcPeriod"/>
            </a:pPr>
            <a:r>
              <a:rPr lang="en-GB">
                <a:solidFill>
                  <a:schemeClr val="dk1"/>
                </a:solidFill>
              </a:rPr>
              <a:t>App Distribution </a:t>
            </a:r>
            <a:endParaRPr>
              <a:solidFill>
                <a:schemeClr val="dk1"/>
              </a:solidFill>
            </a:endParaRPr>
          </a:p>
          <a:p>
            <a:pPr indent="-342900" lvl="0" marL="457200" rtl="0" algn="just">
              <a:lnSpc>
                <a:spcPct val="150000"/>
              </a:lnSpc>
              <a:spcBef>
                <a:spcPts val="0"/>
              </a:spcBef>
              <a:spcAft>
                <a:spcPts val="0"/>
              </a:spcAft>
              <a:buClr>
                <a:schemeClr val="dk1"/>
              </a:buClr>
              <a:buSzPts val="1800"/>
              <a:buAutoNum type="alphaUcPeriod"/>
            </a:pPr>
            <a:r>
              <a:rPr lang="en-GB">
                <a:solidFill>
                  <a:schemeClr val="dk1"/>
                </a:solidFill>
              </a:rPr>
              <a:t>Update and Maintenance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sz="2500"/>
              <a:t>III. </a:t>
            </a:r>
            <a:r>
              <a:rPr lang="en-GB" sz="2500"/>
              <a:t>Comparing mobile app programming languages</a:t>
            </a:r>
            <a:endParaRPr sz="250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1200"/>
              </a:spcAft>
              <a:buNone/>
            </a:pPr>
            <a:r>
              <a:rPr lang="en-GB"/>
              <a:t>.</a:t>
            </a:r>
            <a:endParaRPr/>
          </a:p>
        </p:txBody>
      </p:sp>
      <p:graphicFrame>
        <p:nvGraphicFramePr>
          <p:cNvPr id="140" name="Google Shape;140;p27"/>
          <p:cNvGraphicFramePr/>
          <p:nvPr/>
        </p:nvGraphicFramePr>
        <p:xfrm>
          <a:off x="404800" y="1202525"/>
          <a:ext cx="3000000" cy="3000000"/>
        </p:xfrm>
        <a:graphic>
          <a:graphicData uri="http://schemas.openxmlformats.org/drawingml/2006/table">
            <a:tbl>
              <a:tblPr>
                <a:noFill/>
                <a:tableStyleId>{585D981A-5C79-487C-B946-1D9937AC308F}</a:tableStyleId>
              </a:tblPr>
              <a:tblGrid>
                <a:gridCol w="3619500"/>
                <a:gridCol w="3619500"/>
              </a:tblGrid>
              <a:tr h="381000">
                <a:tc>
                  <a:txBody>
                    <a:bodyPr/>
                    <a:lstStyle/>
                    <a:p>
                      <a:pPr indent="0" lvl="0" marL="0" rtl="0" algn="just">
                        <a:lnSpc>
                          <a:spcPct val="150000"/>
                        </a:lnSpc>
                        <a:spcBef>
                          <a:spcPts val="1800"/>
                        </a:spcBef>
                        <a:spcAft>
                          <a:spcPts val="0"/>
                        </a:spcAft>
                        <a:buClr>
                          <a:schemeClr val="dk1"/>
                        </a:buClr>
                        <a:buSzPts val="1100"/>
                        <a:buFont typeface="Arial"/>
                        <a:buNone/>
                      </a:pPr>
                      <a:r>
                        <a:rPr b="1" lang="en-GB" sz="1600">
                          <a:solidFill>
                            <a:schemeClr val="dk1"/>
                          </a:solidFill>
                        </a:rPr>
                        <a:t>Native apps</a:t>
                      </a:r>
                      <a:endParaRPr b="1" sz="1600">
                        <a:solidFill>
                          <a:schemeClr val="dk1"/>
                        </a:solidFill>
                      </a:endParaRPr>
                    </a:p>
                    <a:p>
                      <a:pPr indent="-304800" lvl="0" marL="457200" rtl="0" algn="just">
                        <a:lnSpc>
                          <a:spcPct val="150000"/>
                        </a:lnSpc>
                        <a:spcBef>
                          <a:spcPts val="1200"/>
                        </a:spcBef>
                        <a:spcAft>
                          <a:spcPts val="0"/>
                        </a:spcAft>
                        <a:buClr>
                          <a:schemeClr val="dk1"/>
                        </a:buClr>
                        <a:buSzPts val="1200"/>
                        <a:buChar char="●"/>
                      </a:pPr>
                      <a:r>
                        <a:rPr b="1" lang="en-GB" sz="1200">
                          <a:solidFill>
                            <a:schemeClr val="dk1"/>
                          </a:solidFill>
                        </a:rPr>
                        <a:t>Swift (ios)</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b="1" lang="en-GB" sz="1200">
                          <a:solidFill>
                            <a:schemeClr val="dk1"/>
                          </a:solidFill>
                        </a:rPr>
                        <a:t>Objective-c (ios)</a:t>
                      </a:r>
                      <a:endParaRPr sz="12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GB" sz="700">
                          <a:solidFill>
                            <a:schemeClr val="dk1"/>
                          </a:solidFill>
                          <a:latin typeface="Times New Roman"/>
                          <a:ea typeface="Times New Roman"/>
                          <a:cs typeface="Times New Roman"/>
                          <a:sym typeface="Times New Roman"/>
                        </a:rPr>
                        <a:t> </a:t>
                      </a:r>
                      <a:r>
                        <a:rPr b="1" lang="en-GB" sz="1200">
                          <a:solidFill>
                            <a:schemeClr val="dk1"/>
                          </a:solidFill>
                        </a:rPr>
                        <a:t>Kotlin (android)</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lang="en-GB" sz="1200">
                          <a:solidFill>
                            <a:schemeClr val="dk1"/>
                          </a:solidFill>
                        </a:rPr>
                        <a:t>J</a:t>
                      </a:r>
                      <a:r>
                        <a:rPr b="1" lang="en-GB" sz="1200">
                          <a:solidFill>
                            <a:schemeClr val="dk1"/>
                          </a:solidFill>
                        </a:rPr>
                        <a:t>ava (android)</a:t>
                      </a:r>
                      <a:endParaRPr sz="1200">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sz="1200">
                          <a:solidFill>
                            <a:schemeClr val="dk1"/>
                          </a:solidFill>
                        </a:rPr>
                        <a:t>Example AirBnB (Swift and Kotlin)</a:t>
                      </a:r>
                      <a:endParaRPr sz="1800">
                        <a:solidFill>
                          <a:schemeClr val="dk2"/>
                        </a:solidFill>
                      </a:endParaRPr>
                    </a:p>
                    <a:p>
                      <a:pPr indent="0" lvl="0" marL="0" rtl="0" algn="l">
                        <a:spcBef>
                          <a:spcPts val="1200"/>
                        </a:spcBef>
                        <a:spcAft>
                          <a:spcPts val="0"/>
                        </a:spcAft>
                        <a:buNone/>
                      </a:pPr>
                      <a:r>
                        <a:t/>
                      </a:r>
                      <a:endParaRPr b="1" sz="16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228600" rtl="0" algn="just">
                        <a:lnSpc>
                          <a:spcPct val="150000"/>
                        </a:lnSpc>
                        <a:spcBef>
                          <a:spcPts val="1200"/>
                        </a:spcBef>
                        <a:spcAft>
                          <a:spcPts val="0"/>
                        </a:spcAft>
                        <a:buNone/>
                      </a:pPr>
                      <a:r>
                        <a:rPr b="1" lang="en-GB" sz="1600">
                          <a:solidFill>
                            <a:schemeClr val="dk1"/>
                          </a:solidFill>
                        </a:rPr>
                        <a:t>Hybrid apps</a:t>
                      </a:r>
                      <a:endParaRPr b="1" sz="1600">
                        <a:solidFill>
                          <a:schemeClr val="dk1"/>
                        </a:solidFill>
                      </a:endParaRPr>
                    </a:p>
                    <a:p>
                      <a:pPr indent="-304800" lvl="0" marL="457200" rtl="0" algn="just">
                        <a:lnSpc>
                          <a:spcPct val="150000"/>
                        </a:lnSpc>
                        <a:spcBef>
                          <a:spcPts val="1200"/>
                        </a:spcBef>
                        <a:spcAft>
                          <a:spcPts val="0"/>
                        </a:spcAft>
                        <a:buClr>
                          <a:schemeClr val="dk1"/>
                        </a:buClr>
                        <a:buSzPts val="1200"/>
                        <a:buChar char="●"/>
                      </a:pPr>
                      <a:r>
                        <a:rPr b="1" lang="en-GB" sz="1200">
                          <a:solidFill>
                            <a:schemeClr val="dk1"/>
                          </a:solidFill>
                        </a:rPr>
                        <a:t>React native</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b="1" lang="en-GB" sz="1200">
                          <a:solidFill>
                            <a:schemeClr val="dk1"/>
                          </a:solidFill>
                        </a:rPr>
                        <a:t>Ionic</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b="1" lang="en-GB" sz="1200">
                          <a:solidFill>
                            <a:schemeClr val="dk1"/>
                          </a:solidFill>
                        </a:rPr>
                        <a:t>Apache Cordova</a:t>
                      </a:r>
                      <a:r>
                        <a:rPr lang="en-GB" sz="1200">
                          <a:solidFill>
                            <a:schemeClr val="dk1"/>
                          </a:solidFill>
                        </a:rPr>
                        <a:t> </a:t>
                      </a:r>
                      <a:endParaRPr sz="1200">
                        <a:solidFill>
                          <a:schemeClr val="dk1"/>
                        </a:solidFill>
                      </a:endParaRPr>
                    </a:p>
                    <a:p>
                      <a:pPr indent="0" lvl="0" marL="228600" rtl="0" algn="just">
                        <a:lnSpc>
                          <a:spcPct val="150000"/>
                        </a:lnSpc>
                        <a:spcBef>
                          <a:spcPts val="1200"/>
                        </a:spcBef>
                        <a:spcAft>
                          <a:spcPts val="1200"/>
                        </a:spcAft>
                        <a:buNone/>
                      </a:pPr>
                      <a:r>
                        <a:rPr lang="en-GB" sz="1200">
                          <a:solidFill>
                            <a:schemeClr val="dk1"/>
                          </a:solidFill>
                        </a:rPr>
                        <a:t>Examples of popular hybrid apps include Facebook (react native), Microsoft Teams (ionic), AirBnB(React Native), Salesforce, Trello, and Slack.</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GB" sz="2500"/>
              <a:t>III. Comparing mobile app programming languages</a:t>
            </a:r>
            <a:endParaRPr sz="2500"/>
          </a:p>
        </p:txBody>
      </p:sp>
      <p:sp>
        <p:nvSpPr>
          <p:cNvPr id="146" name="Google Shape;146;p28"/>
          <p:cNvSpPr txBox="1"/>
          <p:nvPr>
            <p:ph idx="1" type="body"/>
          </p:nvPr>
        </p:nvSpPr>
        <p:spPr>
          <a:xfrm>
            <a:off x="228350" y="1159638"/>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t>
            </a:r>
            <a:endParaRPr/>
          </a:p>
        </p:txBody>
      </p:sp>
      <p:graphicFrame>
        <p:nvGraphicFramePr>
          <p:cNvPr id="147" name="Google Shape;147;p28"/>
          <p:cNvGraphicFramePr/>
          <p:nvPr/>
        </p:nvGraphicFramePr>
        <p:xfrm>
          <a:off x="535775" y="1244200"/>
          <a:ext cx="3000000" cy="3000000"/>
        </p:xfrm>
        <a:graphic>
          <a:graphicData uri="http://schemas.openxmlformats.org/drawingml/2006/table">
            <a:tbl>
              <a:tblPr>
                <a:noFill/>
                <a:tableStyleId>{585D981A-5C79-487C-B946-1D9937AC308F}</a:tableStyleId>
              </a:tblPr>
              <a:tblGrid>
                <a:gridCol w="3619500"/>
                <a:gridCol w="3619500"/>
              </a:tblGrid>
              <a:tr h="3080575">
                <a:tc>
                  <a:txBody>
                    <a:bodyPr/>
                    <a:lstStyle/>
                    <a:p>
                      <a:pPr indent="0" lvl="0" marL="0" rtl="0" algn="just">
                        <a:lnSpc>
                          <a:spcPct val="150000"/>
                        </a:lnSpc>
                        <a:spcBef>
                          <a:spcPts val="1800"/>
                        </a:spcBef>
                        <a:spcAft>
                          <a:spcPts val="0"/>
                        </a:spcAft>
                        <a:buClr>
                          <a:schemeClr val="dk1"/>
                        </a:buClr>
                        <a:buSzPts val="1100"/>
                        <a:buFont typeface="Arial"/>
                        <a:buNone/>
                      </a:pPr>
                      <a:r>
                        <a:rPr b="1" lang="en-GB" sz="1600">
                          <a:solidFill>
                            <a:schemeClr val="dk1"/>
                          </a:solidFill>
                        </a:rPr>
                        <a:t>PWA apps</a:t>
                      </a:r>
                      <a:endParaRPr b="1" sz="1600">
                        <a:solidFill>
                          <a:schemeClr val="dk1"/>
                        </a:solidFill>
                      </a:endParaRPr>
                    </a:p>
                    <a:p>
                      <a:pPr indent="-304800" lvl="0" marL="457200" rtl="0" algn="just">
                        <a:lnSpc>
                          <a:spcPct val="150000"/>
                        </a:lnSpc>
                        <a:spcBef>
                          <a:spcPts val="1200"/>
                        </a:spcBef>
                        <a:spcAft>
                          <a:spcPts val="0"/>
                        </a:spcAft>
                        <a:buClr>
                          <a:schemeClr val="dk1"/>
                        </a:buClr>
                        <a:buSzPts val="1200"/>
                        <a:buChar char="●"/>
                      </a:pPr>
                      <a:r>
                        <a:rPr b="1" lang="en-GB" sz="1200">
                          <a:solidFill>
                            <a:schemeClr val="dk1"/>
                          </a:solidFill>
                        </a:rPr>
                        <a:t>HTML CSS and JavaScript</a:t>
                      </a:r>
                      <a:endParaRPr b="1" sz="1200">
                        <a:solidFill>
                          <a:schemeClr val="dk1"/>
                        </a:solidFill>
                      </a:endParaRPr>
                    </a:p>
                    <a:p>
                      <a:pPr indent="0" lvl="0" marL="0" rtl="0" algn="just">
                        <a:lnSpc>
                          <a:spcPct val="150000"/>
                        </a:lnSpc>
                        <a:spcBef>
                          <a:spcPts val="1200"/>
                        </a:spcBef>
                        <a:spcAft>
                          <a:spcPts val="1200"/>
                        </a:spcAft>
                        <a:buNone/>
                      </a:pPr>
                      <a:r>
                        <a:rPr lang="en-GB" sz="1200">
                          <a:solidFill>
                            <a:schemeClr val="dk1"/>
                          </a:solidFill>
                        </a:rPr>
                        <a:t>Some examples of popular PWAs include Twitter Lite, LinkedIn Lite, and Google Maps Go.</a:t>
                      </a:r>
                      <a:endParaRPr/>
                    </a:p>
                  </a:txBody>
                  <a:tcPr marT="91425" marB="91425" marR="91425" marL="91425"/>
                </a:tc>
                <a:tc>
                  <a:txBody>
                    <a:bodyPr/>
                    <a:lstStyle/>
                    <a:p>
                      <a:pPr indent="0" lvl="0" marL="0" rtl="0" algn="just">
                        <a:lnSpc>
                          <a:spcPct val="150000"/>
                        </a:lnSpc>
                        <a:spcBef>
                          <a:spcPts val="1200"/>
                        </a:spcBef>
                        <a:spcAft>
                          <a:spcPts val="0"/>
                        </a:spcAft>
                        <a:buNone/>
                      </a:pPr>
                      <a:r>
                        <a:rPr lang="en-GB" sz="1600">
                          <a:solidFill>
                            <a:schemeClr val="dk1"/>
                          </a:solidFill>
                        </a:rPr>
                        <a:t>Cross Platform apps</a:t>
                      </a:r>
                      <a:endParaRPr b="1" sz="1100">
                        <a:solidFill>
                          <a:schemeClr val="dk1"/>
                        </a:solidFill>
                      </a:endParaRPr>
                    </a:p>
                    <a:p>
                      <a:pPr indent="-304800" lvl="0" marL="457200" rtl="0" algn="just">
                        <a:lnSpc>
                          <a:spcPct val="150000"/>
                        </a:lnSpc>
                        <a:spcBef>
                          <a:spcPts val="1200"/>
                        </a:spcBef>
                        <a:spcAft>
                          <a:spcPts val="0"/>
                        </a:spcAft>
                        <a:buClr>
                          <a:schemeClr val="dk1"/>
                        </a:buClr>
                        <a:buSzPts val="1200"/>
                        <a:buChar char="●"/>
                      </a:pPr>
                      <a:r>
                        <a:rPr lang="en-GB" sz="1200">
                          <a:solidFill>
                            <a:schemeClr val="dk1"/>
                          </a:solidFill>
                        </a:rPr>
                        <a:t>All hybrid languages/frameworks are cross platform.</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b="1" lang="en-GB" sz="1200">
                          <a:solidFill>
                            <a:schemeClr val="dk1"/>
                          </a:solidFill>
                        </a:rPr>
                        <a:t>Flutter</a:t>
                      </a:r>
                      <a:endParaRPr sz="1200">
                        <a:solidFill>
                          <a:schemeClr val="dk1"/>
                        </a:solidFill>
                      </a:endParaRPr>
                    </a:p>
                    <a:p>
                      <a:pPr indent="-317500" lvl="0" marL="457200" rtl="0" algn="just">
                        <a:lnSpc>
                          <a:spcPct val="150000"/>
                        </a:lnSpc>
                        <a:spcBef>
                          <a:spcPts val="0"/>
                        </a:spcBef>
                        <a:spcAft>
                          <a:spcPts val="0"/>
                        </a:spcAft>
                        <a:buClr>
                          <a:schemeClr val="dk1"/>
                        </a:buClr>
                        <a:buSzPts val="1400"/>
                        <a:buChar char="●"/>
                      </a:pPr>
                      <a:r>
                        <a:rPr lang="en-GB" sz="700">
                          <a:solidFill>
                            <a:schemeClr val="dk1"/>
                          </a:solidFill>
                          <a:latin typeface="Times New Roman"/>
                          <a:ea typeface="Times New Roman"/>
                          <a:cs typeface="Times New Roman"/>
                          <a:sym typeface="Times New Roman"/>
                        </a:rPr>
                        <a:t> </a:t>
                      </a:r>
                      <a:r>
                        <a:rPr b="1" lang="en-GB" sz="1200">
                          <a:solidFill>
                            <a:schemeClr val="dk1"/>
                          </a:solidFill>
                        </a:rPr>
                        <a:t>Xamarin</a:t>
                      </a:r>
                      <a:r>
                        <a:rPr lang="en-GB" sz="1200">
                          <a:solidFill>
                            <a:schemeClr val="dk1"/>
                          </a:solidFill>
                        </a:rPr>
                        <a:t> (C#, C++)</a:t>
                      </a:r>
                      <a:endParaRPr sz="1200">
                        <a:solidFill>
                          <a:schemeClr val="dk1"/>
                        </a:solidFill>
                      </a:endParaRPr>
                    </a:p>
                    <a:p>
                      <a:pPr indent="-304800" lvl="0" marL="457200" rtl="0" algn="just">
                        <a:lnSpc>
                          <a:spcPct val="150000"/>
                        </a:lnSpc>
                        <a:spcBef>
                          <a:spcPts val="0"/>
                        </a:spcBef>
                        <a:spcAft>
                          <a:spcPts val="0"/>
                        </a:spcAft>
                        <a:buClr>
                          <a:schemeClr val="dk1"/>
                        </a:buClr>
                        <a:buSzPts val="1200"/>
                        <a:buChar char="●"/>
                      </a:pPr>
                      <a:r>
                        <a:rPr b="1" lang="en-GB" sz="1200">
                          <a:solidFill>
                            <a:schemeClr val="dk1"/>
                          </a:solidFill>
                        </a:rPr>
                        <a:t>Unity</a:t>
                      </a:r>
                      <a:r>
                        <a:rPr lang="en-GB" sz="1200">
                          <a:solidFill>
                            <a:schemeClr val="dk1"/>
                          </a:solidFill>
                        </a:rPr>
                        <a:t> (C#)</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142175"/>
            <a:ext cx="8520600" cy="8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IV. Mobile app development frameworks </a:t>
            </a:r>
            <a:r>
              <a:rPr lang="en-GB" sz="2500"/>
              <a:t>comparison using key features</a:t>
            </a:r>
            <a:endParaRPr sz="3200"/>
          </a:p>
        </p:txBody>
      </p:sp>
      <p:sp>
        <p:nvSpPr>
          <p:cNvPr id="153" name="Google Shape;153;p29"/>
          <p:cNvSpPr txBox="1"/>
          <p:nvPr>
            <p:ph idx="1" type="body"/>
          </p:nvPr>
        </p:nvSpPr>
        <p:spPr>
          <a:xfrm>
            <a:off x="311700" y="1119200"/>
            <a:ext cx="8520600" cy="3449700"/>
          </a:xfrm>
          <a:prstGeom prst="rect">
            <a:avLst/>
          </a:prstGeom>
        </p:spPr>
        <p:txBody>
          <a:bodyPr anchorCtr="0" anchor="t" bIns="91425" lIns="91425" spcFirstLastPara="1" rIns="91425" wrap="square" tIns="91425">
            <a:normAutofit fontScale="25000"/>
          </a:bodyPr>
          <a:lstStyle/>
          <a:p>
            <a:pPr indent="0" lvl="0" marL="0" rtl="0" algn="just">
              <a:lnSpc>
                <a:spcPct val="150000"/>
              </a:lnSpc>
              <a:spcBef>
                <a:spcPts val="1800"/>
              </a:spcBef>
              <a:spcAft>
                <a:spcPts val="0"/>
              </a:spcAft>
              <a:buClr>
                <a:schemeClr val="dk1"/>
              </a:buClr>
              <a:buSzPts val="275"/>
              <a:buFont typeface="Arial"/>
              <a:buNone/>
            </a:pPr>
            <a:r>
              <a:rPr lang="en-GB" sz="7200">
                <a:solidFill>
                  <a:schemeClr val="dk1"/>
                </a:solidFill>
              </a:rPr>
              <a:t>What is a Mobile Framework?</a:t>
            </a:r>
            <a:endParaRPr sz="7200">
              <a:solidFill>
                <a:schemeClr val="dk1"/>
              </a:solidFill>
            </a:endParaRPr>
          </a:p>
          <a:p>
            <a:pPr indent="0" lvl="0" marL="0" rtl="0" algn="just">
              <a:lnSpc>
                <a:spcPct val="150000"/>
              </a:lnSpc>
              <a:spcBef>
                <a:spcPts val="1200"/>
              </a:spcBef>
              <a:spcAft>
                <a:spcPts val="0"/>
              </a:spcAft>
              <a:buNone/>
            </a:pPr>
            <a:r>
              <a:rPr lang="en-GB" sz="7200">
                <a:solidFill>
                  <a:schemeClr val="dk1"/>
                </a:solidFill>
              </a:rPr>
              <a:t>This is a framework for development of application meant to run on mobile</a:t>
            </a:r>
            <a:br>
              <a:rPr lang="en-GB" sz="7200">
                <a:solidFill>
                  <a:schemeClr val="dk1"/>
                </a:solidFill>
              </a:rPr>
            </a:br>
            <a:r>
              <a:rPr lang="en-GB" sz="7200">
                <a:solidFill>
                  <a:schemeClr val="dk1"/>
                </a:solidFill>
              </a:rPr>
              <a:t> devices and operating systems. There exist many different mobile frameworks</a:t>
            </a:r>
            <a:br>
              <a:rPr lang="en-GB" sz="7200">
                <a:solidFill>
                  <a:schemeClr val="dk1"/>
                </a:solidFill>
              </a:rPr>
            </a:br>
            <a:r>
              <a:rPr lang="en-GB" sz="7200">
                <a:solidFill>
                  <a:schemeClr val="dk1"/>
                </a:solidFill>
              </a:rPr>
              <a:t> with each excelling in different features bu</a:t>
            </a:r>
            <a:r>
              <a:rPr lang="en-GB" sz="7200">
                <a:solidFill>
                  <a:schemeClr val="dk1"/>
                </a:solidFill>
              </a:rPr>
              <a:t>t the most popular will follow below:</a:t>
            </a:r>
            <a:endParaRPr sz="7200">
              <a:solidFill>
                <a:schemeClr val="dk1"/>
              </a:solidFill>
            </a:endParaRPr>
          </a:p>
          <a:p>
            <a:pPr indent="0" lvl="0" marL="0" rtl="0" algn="just">
              <a:lnSpc>
                <a:spcPct val="150000"/>
              </a:lnSpc>
              <a:spcBef>
                <a:spcPts val="1200"/>
              </a:spcBef>
              <a:spcAft>
                <a:spcPts val="0"/>
              </a:spcAft>
              <a:buClr>
                <a:schemeClr val="dk1"/>
              </a:buClr>
              <a:buSzPts val="275"/>
              <a:buFont typeface="Arial"/>
              <a:buNone/>
            </a:pPr>
            <a:r>
              <a:rPr lang="en-GB" sz="7200">
                <a:solidFill>
                  <a:schemeClr val="dk1"/>
                </a:solidFill>
              </a:rPr>
              <a:t>React Native, Flutter, Ionic, Xamarin, Apache Cordova</a:t>
            </a:r>
            <a:r>
              <a:rPr lang="en-GB" sz="7200">
                <a:solidFill>
                  <a:srgbClr val="111111"/>
                </a:solidFill>
              </a:rPr>
              <a:t>, </a:t>
            </a:r>
            <a:r>
              <a:rPr lang="en-GB" sz="7200">
                <a:solidFill>
                  <a:schemeClr val="dk1"/>
                </a:solidFill>
              </a:rPr>
              <a:t>NativeScript, JQuery Mobile.</a:t>
            </a:r>
            <a:endParaRPr sz="7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800"/>
              </a:spcBef>
              <a:spcAft>
                <a:spcPts val="400"/>
              </a:spcAft>
              <a:buClr>
                <a:schemeClr val="dk1"/>
              </a:buClr>
              <a:buSzPts val="1100"/>
              <a:buFont typeface="Arial"/>
              <a:buNone/>
            </a:pPr>
            <a:r>
              <a:rPr lang="en-GB" sz="2500"/>
              <a:t>What to consider</a:t>
            </a:r>
            <a:r>
              <a:rPr lang="en-GB" sz="2500"/>
              <a:t> before choosing a mobile framework</a:t>
            </a:r>
            <a:endParaRPr sz="2500"/>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A.</a:t>
            </a:r>
            <a:r>
              <a:rPr lang="en-GB">
                <a:solidFill>
                  <a:schemeClr val="dk1"/>
                </a:solidFill>
                <a:latin typeface="Times New Roman"/>
                <a:ea typeface="Times New Roman"/>
                <a:cs typeface="Times New Roman"/>
                <a:sym typeface="Times New Roman"/>
              </a:rPr>
              <a:t>   </a:t>
            </a:r>
            <a:r>
              <a:rPr lang="en-GB">
                <a:solidFill>
                  <a:schemeClr val="dk1"/>
                </a:solidFill>
              </a:rPr>
              <a:t>Language </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B.</a:t>
            </a:r>
            <a:r>
              <a:rPr lang="en-GB">
                <a:solidFill>
                  <a:schemeClr val="dk1"/>
                </a:solidFill>
                <a:latin typeface="Times New Roman"/>
                <a:ea typeface="Times New Roman"/>
                <a:cs typeface="Times New Roman"/>
                <a:sym typeface="Times New Roman"/>
              </a:rPr>
              <a:t>   </a:t>
            </a:r>
            <a:r>
              <a:rPr lang="en-GB">
                <a:solidFill>
                  <a:schemeClr val="dk1"/>
                </a:solidFill>
              </a:rPr>
              <a:t> Performance</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C.</a:t>
            </a:r>
            <a:r>
              <a:rPr lang="en-GB">
                <a:solidFill>
                  <a:schemeClr val="dk1"/>
                </a:solidFill>
                <a:latin typeface="Times New Roman"/>
                <a:ea typeface="Times New Roman"/>
                <a:cs typeface="Times New Roman"/>
                <a:sym typeface="Times New Roman"/>
              </a:rPr>
              <a:t>   </a:t>
            </a:r>
            <a:r>
              <a:rPr lang="en-GB">
                <a:solidFill>
                  <a:schemeClr val="dk1"/>
                </a:solidFill>
              </a:rPr>
              <a:t>Cost and Time to Market </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D.</a:t>
            </a:r>
            <a:r>
              <a:rPr lang="en-GB">
                <a:solidFill>
                  <a:schemeClr val="dk1"/>
                </a:solidFill>
                <a:latin typeface="Times New Roman"/>
                <a:ea typeface="Times New Roman"/>
                <a:cs typeface="Times New Roman"/>
                <a:sym typeface="Times New Roman"/>
              </a:rPr>
              <a:t>   </a:t>
            </a:r>
            <a:r>
              <a:rPr lang="en-GB">
                <a:solidFill>
                  <a:schemeClr val="dk1"/>
                </a:solidFill>
              </a:rPr>
              <a:t> UI/UX </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E.</a:t>
            </a:r>
            <a:r>
              <a:rPr lang="en-GB">
                <a:solidFill>
                  <a:schemeClr val="dk1"/>
                </a:solidFill>
                <a:latin typeface="Times New Roman"/>
                <a:ea typeface="Times New Roman"/>
                <a:cs typeface="Times New Roman"/>
                <a:sym typeface="Times New Roman"/>
              </a:rPr>
              <a:t>   </a:t>
            </a:r>
            <a:r>
              <a:rPr lang="en-GB">
                <a:solidFill>
                  <a:schemeClr val="dk1"/>
                </a:solidFill>
              </a:rPr>
              <a:t>Complexity </a:t>
            </a:r>
            <a:endParaRPr>
              <a:solidFill>
                <a:schemeClr val="dk1"/>
              </a:solidFill>
            </a:endParaRPr>
          </a:p>
          <a:p>
            <a:pPr indent="0" lvl="0" marL="228600" rtl="0" algn="just">
              <a:lnSpc>
                <a:spcPct val="150000"/>
              </a:lnSpc>
              <a:spcBef>
                <a:spcPts val="1200"/>
              </a:spcBef>
              <a:spcAft>
                <a:spcPts val="1200"/>
              </a:spcAft>
              <a:buNone/>
            </a:pPr>
            <a:r>
              <a:rPr lang="en-GB">
                <a:solidFill>
                  <a:schemeClr val="dk1"/>
                </a:solidFill>
              </a:rPr>
              <a:t>F.</a:t>
            </a:r>
            <a:r>
              <a:rPr lang="en-GB">
                <a:solidFill>
                  <a:schemeClr val="dk1"/>
                </a:solidFill>
                <a:latin typeface="Times New Roman"/>
                <a:ea typeface="Times New Roman"/>
                <a:cs typeface="Times New Roman"/>
                <a:sym typeface="Times New Roman"/>
              </a:rPr>
              <a:t>    </a:t>
            </a:r>
            <a:r>
              <a:rPr lang="en-GB">
                <a:solidFill>
                  <a:schemeClr val="dk1"/>
                </a:solidFill>
              </a:rPr>
              <a:t>Community Support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50000"/>
              </a:lnSpc>
              <a:spcBef>
                <a:spcPts val="2400"/>
              </a:spcBef>
              <a:spcAft>
                <a:spcPts val="600"/>
              </a:spcAft>
              <a:buNone/>
            </a:pPr>
            <a:r>
              <a:rPr lang="en-GB" sz="2400"/>
              <a:t>V. Mobile application architecture and design patterns</a:t>
            </a:r>
            <a:endParaRPr sz="2400"/>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A.   Model-View-Controller (MVC) Architecture</a:t>
            </a:r>
            <a:endParaRPr>
              <a:solidFill>
                <a:schemeClr val="dk1"/>
              </a:solidFill>
            </a:endParaRPr>
          </a:p>
          <a:p>
            <a:pPr indent="0" lvl="0" marL="0" rtl="0" algn="l">
              <a:spcBef>
                <a:spcPts val="1200"/>
              </a:spcBef>
              <a:spcAft>
                <a:spcPts val="1200"/>
              </a:spcAft>
              <a:buNone/>
            </a:pPr>
            <a:r>
              <a:t/>
            </a:r>
            <a:endParaRPr sz="2400">
              <a:solidFill>
                <a:schemeClr val="dk1"/>
              </a:solidFill>
            </a:endParaRPr>
          </a:p>
        </p:txBody>
      </p:sp>
      <p:pic>
        <p:nvPicPr>
          <p:cNvPr id="166" name="Google Shape;166;p31"/>
          <p:cNvPicPr preferRelativeResize="0"/>
          <p:nvPr/>
        </p:nvPicPr>
        <p:blipFill>
          <a:blip r:embed="rId3">
            <a:alphaModFix/>
          </a:blip>
          <a:stretch>
            <a:fillRect/>
          </a:stretch>
        </p:blipFill>
        <p:spPr>
          <a:xfrm>
            <a:off x="1567288" y="1649250"/>
            <a:ext cx="4772025" cy="280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Introduction</a:t>
            </a:r>
            <a:endParaRPr/>
          </a:p>
          <a:p>
            <a:pPr indent="-342900" lvl="0" marL="457200" rtl="0" algn="l">
              <a:spcBef>
                <a:spcPts val="0"/>
              </a:spcBef>
              <a:spcAft>
                <a:spcPts val="0"/>
              </a:spcAft>
              <a:buSzPts val="1800"/>
              <a:buAutoNum type="arabicPeriod"/>
            </a:pPr>
            <a:r>
              <a:rPr lang="en-GB"/>
              <a:t>Major types of mobile apps and their differences</a:t>
            </a:r>
            <a:endParaRPr/>
          </a:p>
          <a:p>
            <a:pPr indent="-342900" lvl="0" marL="457200" rtl="0" algn="l">
              <a:spcBef>
                <a:spcPts val="0"/>
              </a:spcBef>
              <a:spcAft>
                <a:spcPts val="0"/>
              </a:spcAft>
              <a:buSzPts val="1800"/>
              <a:buAutoNum type="arabicPeriod"/>
            </a:pPr>
            <a:r>
              <a:rPr lang="en-GB"/>
              <a:t>Comparing mobile app programming languages</a:t>
            </a:r>
            <a:endParaRPr/>
          </a:p>
          <a:p>
            <a:pPr indent="-342900" lvl="0" marL="457200" rtl="0" algn="l">
              <a:spcBef>
                <a:spcPts val="0"/>
              </a:spcBef>
              <a:spcAft>
                <a:spcPts val="0"/>
              </a:spcAft>
              <a:buSzPts val="1800"/>
              <a:buAutoNum type="arabicPeriod"/>
            </a:pPr>
            <a:r>
              <a:rPr lang="en-GB"/>
              <a:t>Mobile app development frameworks comparison using key features (language, performance, cost and time to market, UI and UX, complexity, community support)</a:t>
            </a:r>
            <a:endParaRPr/>
          </a:p>
          <a:p>
            <a:pPr indent="-342900" lvl="0" marL="457200" rtl="0" algn="l">
              <a:spcBef>
                <a:spcPts val="0"/>
              </a:spcBef>
              <a:spcAft>
                <a:spcPts val="0"/>
              </a:spcAft>
              <a:buSzPts val="1800"/>
              <a:buAutoNum type="arabicPeriod"/>
            </a:pPr>
            <a:r>
              <a:rPr lang="en-GB"/>
              <a:t>Mobile application architecture and design patterns</a:t>
            </a:r>
            <a:endParaRPr/>
          </a:p>
          <a:p>
            <a:pPr indent="-342900" lvl="0" marL="457200" rtl="0" algn="l">
              <a:spcBef>
                <a:spcPts val="0"/>
              </a:spcBef>
              <a:spcAft>
                <a:spcPts val="0"/>
              </a:spcAft>
              <a:buSzPts val="1800"/>
              <a:buAutoNum type="arabicPeriod"/>
            </a:pPr>
            <a:r>
              <a:rPr lang="en-GB"/>
              <a:t>Requirement Engineering</a:t>
            </a:r>
            <a:endParaRPr/>
          </a:p>
          <a:p>
            <a:pPr indent="-342900" lvl="0" marL="457200" rtl="0" algn="l">
              <a:spcBef>
                <a:spcPts val="0"/>
              </a:spcBef>
              <a:spcAft>
                <a:spcPts val="0"/>
              </a:spcAft>
              <a:buSzPts val="1800"/>
              <a:buAutoNum type="arabicPeriod"/>
            </a:pPr>
            <a:r>
              <a:rPr lang="en-GB"/>
              <a:t>Estimating the Cost of a Mobile Application Development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2400"/>
              </a:spcBef>
              <a:spcAft>
                <a:spcPts val="0"/>
              </a:spcAft>
              <a:buClr>
                <a:schemeClr val="dk1"/>
              </a:buClr>
              <a:buSzPct val="45833"/>
              <a:buFont typeface="Arial"/>
              <a:buNone/>
            </a:pPr>
            <a:r>
              <a:rPr lang="en-GB" sz="2400"/>
              <a:t>V. </a:t>
            </a:r>
            <a:r>
              <a:rPr lang="en-GB" sz="2400"/>
              <a:t>Mobile application architecture and design patterns</a:t>
            </a:r>
            <a:endParaRPr sz="2400"/>
          </a:p>
          <a:p>
            <a:pPr indent="0" lvl="0" marL="0" rtl="0" algn="l">
              <a:spcBef>
                <a:spcPts val="600"/>
              </a:spcBef>
              <a:spcAft>
                <a:spcPts val="0"/>
              </a:spcAft>
              <a:buNone/>
            </a:pPr>
            <a:r>
              <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1200"/>
              </a:spcAft>
              <a:buNone/>
            </a:pPr>
            <a:r>
              <a:rPr lang="en-GB">
                <a:solidFill>
                  <a:schemeClr val="dk1"/>
                </a:solidFill>
              </a:rPr>
              <a:t>B. Model View Presenter (MVP) Architecture</a:t>
            </a:r>
            <a:endParaRPr/>
          </a:p>
        </p:txBody>
      </p:sp>
      <p:pic>
        <p:nvPicPr>
          <p:cNvPr id="173" name="Google Shape;173;p32"/>
          <p:cNvPicPr preferRelativeResize="0"/>
          <p:nvPr/>
        </p:nvPicPr>
        <p:blipFill>
          <a:blip r:embed="rId3">
            <a:alphaModFix/>
          </a:blip>
          <a:stretch>
            <a:fillRect/>
          </a:stretch>
        </p:blipFill>
        <p:spPr>
          <a:xfrm>
            <a:off x="2357425" y="1674188"/>
            <a:ext cx="4429125" cy="267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2400"/>
              </a:spcBef>
              <a:spcAft>
                <a:spcPts val="600"/>
              </a:spcAft>
              <a:buNone/>
            </a:pPr>
            <a:r>
              <a:rPr lang="en-GB" sz="2400"/>
              <a:t>V. </a:t>
            </a:r>
            <a:r>
              <a:rPr lang="en-GB" sz="2400"/>
              <a:t>Mobile application architecture and design patterns</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0"/>
              </a:spcAft>
              <a:buNone/>
            </a:pPr>
            <a:r>
              <a:rPr lang="en-GB">
                <a:solidFill>
                  <a:schemeClr val="dk1"/>
                </a:solidFill>
              </a:rPr>
              <a:t>C.</a:t>
            </a:r>
            <a:r>
              <a:rPr lang="en-GB">
                <a:solidFill>
                  <a:schemeClr val="dk1"/>
                </a:solidFill>
                <a:latin typeface="Times New Roman"/>
                <a:ea typeface="Times New Roman"/>
                <a:cs typeface="Times New Roman"/>
                <a:sym typeface="Times New Roman"/>
              </a:rPr>
              <a:t>   </a:t>
            </a:r>
            <a:r>
              <a:rPr lang="en-GB">
                <a:solidFill>
                  <a:schemeClr val="dk1"/>
                </a:solidFill>
              </a:rPr>
              <a:t>Model View View-Model (MVVM)</a:t>
            </a:r>
            <a:endParaRPr>
              <a:solidFill>
                <a:schemeClr val="dk1"/>
              </a:solidFill>
            </a:endParaRPr>
          </a:p>
          <a:p>
            <a:pPr indent="0" lvl="0" marL="228600" rtl="0" algn="just">
              <a:lnSpc>
                <a:spcPct val="150000"/>
              </a:lnSpc>
              <a:spcBef>
                <a:spcPts val="1200"/>
              </a:spcBef>
              <a:spcAft>
                <a:spcPts val="0"/>
              </a:spcAft>
              <a:buNone/>
            </a:pPr>
            <a:r>
              <a:t/>
            </a:r>
            <a:endParaRPr>
              <a:solidFill>
                <a:schemeClr val="dk1"/>
              </a:solidFill>
            </a:endParaRPr>
          </a:p>
          <a:p>
            <a:pPr indent="0" lvl="0" marL="228600" rtl="0" algn="just">
              <a:lnSpc>
                <a:spcPct val="150000"/>
              </a:lnSpc>
              <a:spcBef>
                <a:spcPts val="1200"/>
              </a:spcBef>
              <a:spcAft>
                <a:spcPts val="0"/>
              </a:spcAft>
              <a:buNone/>
            </a:pPr>
            <a:r>
              <a:t/>
            </a:r>
            <a:endParaRPr>
              <a:solidFill>
                <a:schemeClr val="dk1"/>
              </a:solidFill>
            </a:endParaRPr>
          </a:p>
          <a:p>
            <a:pPr indent="0" lvl="0" marL="228600" rtl="0" algn="just">
              <a:lnSpc>
                <a:spcPct val="150000"/>
              </a:lnSpc>
              <a:spcBef>
                <a:spcPts val="1200"/>
              </a:spcBef>
              <a:spcAft>
                <a:spcPts val="0"/>
              </a:spcAft>
              <a:buNone/>
            </a:pPr>
            <a:r>
              <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t/>
            </a:r>
            <a:endParaRPr>
              <a:solidFill>
                <a:schemeClr val="dk1"/>
              </a:solidFill>
            </a:endParaRPr>
          </a:p>
          <a:p>
            <a:pPr indent="0" lvl="0" marL="228600" rtl="0" algn="just">
              <a:lnSpc>
                <a:spcPct val="150000"/>
              </a:lnSpc>
              <a:spcBef>
                <a:spcPts val="1200"/>
              </a:spcBef>
              <a:spcAft>
                <a:spcPts val="1200"/>
              </a:spcAft>
              <a:buNone/>
            </a:pPr>
            <a:r>
              <a:rPr lang="en-GB">
                <a:solidFill>
                  <a:schemeClr val="dk1"/>
                </a:solidFill>
              </a:rPr>
              <a:t>D.   Clean architecture</a:t>
            </a:r>
            <a:endParaRPr/>
          </a:p>
        </p:txBody>
      </p:sp>
      <p:pic>
        <p:nvPicPr>
          <p:cNvPr id="180" name="Google Shape;180;p33"/>
          <p:cNvPicPr preferRelativeResize="0"/>
          <p:nvPr/>
        </p:nvPicPr>
        <p:blipFill>
          <a:blip r:embed="rId3">
            <a:alphaModFix/>
          </a:blip>
          <a:stretch>
            <a:fillRect/>
          </a:stretch>
        </p:blipFill>
        <p:spPr>
          <a:xfrm>
            <a:off x="1600200" y="1909763"/>
            <a:ext cx="5943600" cy="1781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2400"/>
              </a:spcBef>
              <a:spcAft>
                <a:spcPts val="600"/>
              </a:spcAft>
              <a:buNone/>
            </a:pPr>
            <a:r>
              <a:rPr lang="en-GB" sz="2400"/>
              <a:t>V. </a:t>
            </a:r>
            <a:r>
              <a:rPr lang="en-GB" sz="2400"/>
              <a:t>Mobile application architecture and design patterns</a:t>
            </a:r>
            <a:endParaRPr/>
          </a:p>
        </p:txBody>
      </p:sp>
      <p:sp>
        <p:nvSpPr>
          <p:cNvPr id="186" name="Google Shape;186;p34"/>
          <p:cNvSpPr txBox="1"/>
          <p:nvPr>
            <p:ph idx="1" type="body"/>
          </p:nvPr>
        </p:nvSpPr>
        <p:spPr>
          <a:xfrm>
            <a:off x="311700" y="1152475"/>
            <a:ext cx="8520600" cy="3837600"/>
          </a:xfrm>
          <a:prstGeom prst="rect">
            <a:avLst/>
          </a:prstGeom>
        </p:spPr>
        <p:txBody>
          <a:bodyPr anchorCtr="0" anchor="t" bIns="91425" lIns="91425" spcFirstLastPara="1" rIns="91425" wrap="square" tIns="91425">
            <a:noAutofit/>
          </a:bodyPr>
          <a:lstStyle/>
          <a:p>
            <a:pPr indent="0" lvl="0" marL="12700" rtl="0" algn="just">
              <a:lnSpc>
                <a:spcPct val="150000"/>
              </a:lnSpc>
              <a:spcBef>
                <a:spcPts val="1800"/>
              </a:spcBef>
              <a:spcAft>
                <a:spcPts val="0"/>
              </a:spcAft>
              <a:buClr>
                <a:schemeClr val="dk1"/>
              </a:buClr>
              <a:buSzPts val="1100"/>
              <a:buFont typeface="Arial"/>
              <a:buNone/>
            </a:pPr>
            <a:r>
              <a:rPr b="1" lang="en-GB">
                <a:solidFill>
                  <a:schemeClr val="dk1"/>
                </a:solidFill>
              </a:rPr>
              <a:t>Design patterns</a:t>
            </a:r>
            <a:endParaRPr b="1">
              <a:solidFill>
                <a:schemeClr val="dk1"/>
              </a:solidFill>
            </a:endParaRPr>
          </a:p>
          <a:p>
            <a:pPr indent="0" lvl="0" marL="228600" rtl="0" algn="just">
              <a:lnSpc>
                <a:spcPct val="150000"/>
              </a:lnSpc>
              <a:spcBef>
                <a:spcPts val="1200"/>
              </a:spcBef>
              <a:spcAft>
                <a:spcPts val="0"/>
              </a:spcAft>
              <a:buNone/>
            </a:pPr>
            <a:r>
              <a:rPr lang="en-GB">
                <a:solidFill>
                  <a:schemeClr val="dk1"/>
                </a:solidFill>
              </a:rPr>
              <a:t>A.</a:t>
            </a:r>
            <a:r>
              <a:rPr lang="en-GB">
                <a:solidFill>
                  <a:schemeClr val="dk1"/>
                </a:solidFill>
                <a:latin typeface="Times New Roman"/>
                <a:ea typeface="Times New Roman"/>
                <a:cs typeface="Times New Roman"/>
                <a:sym typeface="Times New Roman"/>
              </a:rPr>
              <a:t>   </a:t>
            </a:r>
            <a:r>
              <a:rPr lang="en-GB">
                <a:solidFill>
                  <a:schemeClr val="dk1"/>
                </a:solidFill>
              </a:rPr>
              <a:t>Singleton pattern</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B.</a:t>
            </a:r>
            <a:r>
              <a:rPr lang="en-GB">
                <a:solidFill>
                  <a:schemeClr val="dk1"/>
                </a:solidFill>
                <a:latin typeface="Times New Roman"/>
                <a:ea typeface="Times New Roman"/>
                <a:cs typeface="Times New Roman"/>
                <a:sym typeface="Times New Roman"/>
              </a:rPr>
              <a:t>   </a:t>
            </a:r>
            <a:r>
              <a:rPr lang="en-GB">
                <a:solidFill>
                  <a:schemeClr val="dk1"/>
                </a:solidFill>
              </a:rPr>
              <a:t>Factory pattern</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C.</a:t>
            </a:r>
            <a:r>
              <a:rPr lang="en-GB">
                <a:solidFill>
                  <a:schemeClr val="dk1"/>
                </a:solidFill>
                <a:latin typeface="Times New Roman"/>
                <a:ea typeface="Times New Roman"/>
                <a:cs typeface="Times New Roman"/>
                <a:sym typeface="Times New Roman"/>
              </a:rPr>
              <a:t>   </a:t>
            </a:r>
            <a:r>
              <a:rPr lang="en-GB">
                <a:solidFill>
                  <a:schemeClr val="dk1"/>
                </a:solidFill>
              </a:rPr>
              <a:t>Observer pattern</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D.</a:t>
            </a:r>
            <a:r>
              <a:rPr lang="en-GB">
                <a:solidFill>
                  <a:schemeClr val="dk1"/>
                </a:solidFill>
                <a:latin typeface="Times New Roman"/>
                <a:ea typeface="Times New Roman"/>
                <a:cs typeface="Times New Roman"/>
                <a:sym typeface="Times New Roman"/>
              </a:rPr>
              <a:t>   </a:t>
            </a:r>
            <a:r>
              <a:rPr lang="en-GB">
                <a:solidFill>
                  <a:schemeClr val="dk1"/>
                </a:solidFill>
              </a:rPr>
              <a:t>Adapter pattern</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E.</a:t>
            </a:r>
            <a:r>
              <a:rPr lang="en-GB">
                <a:solidFill>
                  <a:schemeClr val="dk1"/>
                </a:solidFill>
                <a:latin typeface="Times New Roman"/>
                <a:ea typeface="Times New Roman"/>
                <a:cs typeface="Times New Roman"/>
                <a:sym typeface="Times New Roman"/>
              </a:rPr>
              <a:t>   </a:t>
            </a:r>
            <a:r>
              <a:rPr lang="en-GB">
                <a:solidFill>
                  <a:schemeClr val="dk1"/>
                </a:solidFill>
              </a:rPr>
              <a:t>Strategy pattern</a:t>
            </a:r>
            <a:endParaRPr>
              <a:solidFill>
                <a:schemeClr val="dk1"/>
              </a:solidFill>
            </a:endParaRPr>
          </a:p>
          <a:p>
            <a:pPr indent="0" lvl="0" marL="228600" rtl="0" algn="just">
              <a:lnSpc>
                <a:spcPct val="150000"/>
              </a:lnSpc>
              <a:spcBef>
                <a:spcPts val="1200"/>
              </a:spcBef>
              <a:spcAft>
                <a:spcPts val="1200"/>
              </a:spcAft>
              <a:buNone/>
            </a:pPr>
            <a:r>
              <a:rPr lang="en-GB">
                <a:solidFill>
                  <a:schemeClr val="dk1"/>
                </a:solidFill>
              </a:rPr>
              <a:t>F.</a:t>
            </a:r>
            <a:r>
              <a:rPr lang="en-GB">
                <a:solidFill>
                  <a:schemeClr val="dk1"/>
                </a:solidFill>
                <a:latin typeface="Times New Roman"/>
                <a:ea typeface="Times New Roman"/>
                <a:cs typeface="Times New Roman"/>
                <a:sym typeface="Times New Roman"/>
              </a:rPr>
              <a:t>    </a:t>
            </a:r>
            <a:r>
              <a:rPr lang="en-GB">
                <a:solidFill>
                  <a:schemeClr val="dk1"/>
                </a:solidFill>
              </a:rPr>
              <a:t>Decorator pattern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2400"/>
              </a:spcBef>
              <a:spcAft>
                <a:spcPts val="600"/>
              </a:spcAft>
              <a:buSzPts val="990"/>
              <a:buNone/>
            </a:pPr>
            <a:r>
              <a:rPr b="1" lang="en-GB" sz="2520"/>
              <a:t>VI. </a:t>
            </a:r>
            <a:r>
              <a:rPr b="1" lang="en-GB" sz="2520"/>
              <a:t>Requirement Engineering</a:t>
            </a:r>
            <a:endParaRPr b="1" sz="2520"/>
          </a:p>
        </p:txBody>
      </p:sp>
      <p:sp>
        <p:nvSpPr>
          <p:cNvPr id="192" name="Google Shape;192;p3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Clr>
                <a:schemeClr val="dk1"/>
              </a:buClr>
              <a:buSzPts val="1100"/>
              <a:buFont typeface="Arial"/>
              <a:buNone/>
            </a:pPr>
            <a:r>
              <a:rPr b="1" lang="en-GB">
                <a:solidFill>
                  <a:schemeClr val="dk1"/>
                </a:solidFill>
              </a:rPr>
              <a:t>Introduction</a:t>
            </a:r>
            <a:endParaRPr b="1">
              <a:solidFill>
                <a:schemeClr val="dk1"/>
              </a:solidFill>
            </a:endParaRPr>
          </a:p>
          <a:p>
            <a:pPr indent="0" lvl="0" marL="0" rtl="0" algn="just">
              <a:lnSpc>
                <a:spcPct val="150000"/>
              </a:lnSpc>
              <a:spcBef>
                <a:spcPts val="1200"/>
              </a:spcBef>
              <a:spcAft>
                <a:spcPts val="1200"/>
              </a:spcAft>
              <a:buNone/>
            </a:pPr>
            <a:r>
              <a:rPr lang="en-GB">
                <a:solidFill>
                  <a:schemeClr val="dk1"/>
                </a:solidFill>
              </a:rPr>
              <a:t>Requirements engineering is a crucial phase in the development of mobile applications. It involves gathering, documenting, analyzing, and validating user requirements to ensure that the final product meets user expectations. In this document, we will provide a step-by-step guide to effectively collect and analyze user requirements for mobile applications.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50000"/>
              </a:lnSpc>
              <a:spcBef>
                <a:spcPts val="2400"/>
              </a:spcBef>
              <a:spcAft>
                <a:spcPts val="600"/>
              </a:spcAft>
              <a:buNone/>
            </a:pPr>
            <a:r>
              <a:rPr b="1" lang="en-GB" sz="2520"/>
              <a:t>VI. Requirement Engineering</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t>
            </a:r>
            <a:endParaRPr/>
          </a:p>
        </p:txBody>
      </p:sp>
      <p:graphicFrame>
        <p:nvGraphicFramePr>
          <p:cNvPr id="199" name="Google Shape;199;p36"/>
          <p:cNvGraphicFramePr/>
          <p:nvPr/>
        </p:nvGraphicFramePr>
        <p:xfrm>
          <a:off x="195425" y="1611038"/>
          <a:ext cx="3000000" cy="3000000"/>
        </p:xfrm>
        <a:graphic>
          <a:graphicData uri="http://schemas.openxmlformats.org/drawingml/2006/table">
            <a:tbl>
              <a:tblPr>
                <a:noFill/>
                <a:tableStyleId>{585D981A-5C79-487C-B946-1D9937AC308F}</a:tableStyleId>
              </a:tblPr>
              <a:tblGrid>
                <a:gridCol w="4376575"/>
                <a:gridCol w="4376575"/>
              </a:tblGrid>
              <a:tr h="2499275">
                <a:tc>
                  <a:txBody>
                    <a:bodyPr/>
                    <a:lstStyle/>
                    <a:p>
                      <a:pPr indent="0" lvl="0" marL="457200" rtl="0" algn="just">
                        <a:lnSpc>
                          <a:spcPct val="150000"/>
                        </a:lnSpc>
                        <a:spcBef>
                          <a:spcPts val="1800"/>
                        </a:spcBef>
                        <a:spcAft>
                          <a:spcPts val="0"/>
                        </a:spcAft>
                        <a:buNone/>
                      </a:pPr>
                      <a:r>
                        <a:rPr lang="en-GB" sz="1600">
                          <a:solidFill>
                            <a:schemeClr val="dk1"/>
                          </a:solidFill>
                        </a:rPr>
                        <a:t>Step-by-step Guide</a:t>
                      </a:r>
                      <a:endParaRPr sz="1600">
                        <a:solidFill>
                          <a:schemeClr val="dk1"/>
                        </a:solidFill>
                      </a:endParaRPr>
                    </a:p>
                    <a:p>
                      <a:pPr indent="-330200" lvl="0" marL="457200" rtl="0" algn="just">
                        <a:lnSpc>
                          <a:spcPct val="150000"/>
                        </a:lnSpc>
                        <a:spcBef>
                          <a:spcPts val="1800"/>
                        </a:spcBef>
                        <a:spcAft>
                          <a:spcPts val="0"/>
                        </a:spcAft>
                        <a:buClr>
                          <a:schemeClr val="dk1"/>
                        </a:buClr>
                        <a:buSzPts val="1600"/>
                        <a:buChar char="●"/>
                      </a:pPr>
                      <a:r>
                        <a:rPr lang="en-GB" sz="1600">
                          <a:solidFill>
                            <a:schemeClr val="dk1"/>
                          </a:solidFill>
                        </a:rPr>
                        <a:t>Scope and Objectives</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Stakeholder Identification</a:t>
                      </a:r>
                      <a:endParaRPr sz="12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User Research</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User Personas</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Requirement Elicitation</a:t>
                      </a:r>
                      <a:endParaRPr/>
                    </a:p>
                  </a:txBody>
                  <a:tcPr marT="91425" marB="91425" marR="91425" marL="91425"/>
                </a:tc>
                <a:tc>
                  <a:txBody>
                    <a:bodyPr/>
                    <a:lstStyle/>
                    <a:p>
                      <a:pPr indent="0" lvl="0" marL="457200" rtl="0" algn="just">
                        <a:lnSpc>
                          <a:spcPct val="150000"/>
                        </a:lnSpc>
                        <a:spcBef>
                          <a:spcPts val="1800"/>
                        </a:spcBef>
                        <a:spcAft>
                          <a:spcPts val="0"/>
                        </a:spcAft>
                        <a:buNone/>
                      </a:pPr>
                      <a:r>
                        <a:t/>
                      </a:r>
                      <a:endParaRPr sz="1600">
                        <a:solidFill>
                          <a:schemeClr val="dk1"/>
                        </a:solidFill>
                      </a:endParaRPr>
                    </a:p>
                    <a:p>
                      <a:pPr indent="-330200" lvl="0" marL="457200" rtl="0" algn="just">
                        <a:lnSpc>
                          <a:spcPct val="150000"/>
                        </a:lnSpc>
                        <a:spcBef>
                          <a:spcPts val="1800"/>
                        </a:spcBef>
                        <a:spcAft>
                          <a:spcPts val="0"/>
                        </a:spcAft>
                        <a:buClr>
                          <a:schemeClr val="dk1"/>
                        </a:buClr>
                        <a:buSzPts val="1600"/>
                        <a:buChar char="●"/>
                      </a:pPr>
                      <a:r>
                        <a:rPr lang="en-GB" sz="1600">
                          <a:solidFill>
                            <a:schemeClr val="dk1"/>
                          </a:solidFill>
                        </a:rPr>
                        <a:t>Categorization and Prioritization</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Requirement Documentation</a:t>
                      </a:r>
                      <a:endParaRPr sz="12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Requirement Validation</a:t>
                      </a:r>
                      <a:endParaRPr sz="12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Requirement Analysis and Refinement</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Review and Approval</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lang="en-GB" sz="1600">
                          <a:solidFill>
                            <a:schemeClr val="dk1"/>
                          </a:solidFill>
                        </a:rPr>
                        <a:t>Conclusion</a:t>
                      </a:r>
                      <a:endParaRPr sz="1600">
                        <a:solidFill>
                          <a:schemeClr val="dk1"/>
                        </a:solidFill>
                      </a:endParaRPr>
                    </a:p>
                    <a:p>
                      <a:pPr indent="0" lvl="0" marL="0" rtl="0" algn="l">
                        <a:spcBef>
                          <a:spcPts val="40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2400"/>
              </a:spcBef>
              <a:spcAft>
                <a:spcPts val="600"/>
              </a:spcAft>
              <a:buNone/>
            </a:pPr>
            <a:r>
              <a:rPr b="1" lang="en-GB" sz="2000"/>
              <a:t>VII.	Estimating the Cost of a Mobile Application Development Project</a:t>
            </a:r>
            <a:endParaRPr b="1" sz="2000"/>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Clr>
                <a:schemeClr val="dk1"/>
              </a:buClr>
              <a:buSzPts val="1100"/>
              <a:buFont typeface="Arial"/>
              <a:buNone/>
            </a:pPr>
            <a:r>
              <a:rPr b="1" lang="en-GB">
                <a:solidFill>
                  <a:schemeClr val="dk1"/>
                </a:solidFill>
              </a:rPr>
              <a:t>Introduction:</a:t>
            </a:r>
            <a:endParaRPr b="1">
              <a:solidFill>
                <a:schemeClr val="dk1"/>
              </a:solidFill>
            </a:endParaRPr>
          </a:p>
          <a:p>
            <a:pPr indent="0" lvl="0" marL="0" rtl="0" algn="just">
              <a:lnSpc>
                <a:spcPct val="150000"/>
              </a:lnSpc>
              <a:spcBef>
                <a:spcPts val="1200"/>
              </a:spcBef>
              <a:spcAft>
                <a:spcPts val="1200"/>
              </a:spcAft>
              <a:buClr>
                <a:schemeClr val="dk1"/>
              </a:buClr>
              <a:buSzPts val="1100"/>
              <a:buFont typeface="Arial"/>
              <a:buNone/>
            </a:pPr>
            <a:r>
              <a:rPr lang="en-GB">
                <a:solidFill>
                  <a:schemeClr val="dk1"/>
                </a:solidFill>
              </a:rPr>
              <a:t>Estimating the cost of a mobile application development project is a critical step in planning and budgeting. Accurate cost estimation helps stakeholders allocate resources effectively and make informed decisions. In this guide, we will outline the key factors to consider and steps to follow when estimating the cost of a mobile application.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50000"/>
              </a:lnSpc>
              <a:spcBef>
                <a:spcPts val="2400"/>
              </a:spcBef>
              <a:spcAft>
                <a:spcPts val="600"/>
              </a:spcAft>
              <a:buNone/>
            </a:pPr>
            <a:r>
              <a:rPr b="1" lang="en-GB" sz="2100"/>
              <a:t>VII.	</a:t>
            </a:r>
            <a:r>
              <a:rPr b="1" lang="en-GB" sz="2100"/>
              <a:t>Estimating the Cost of a Mobile Application Development Project</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t>
            </a:r>
            <a:endParaRPr/>
          </a:p>
        </p:txBody>
      </p:sp>
      <p:graphicFrame>
        <p:nvGraphicFramePr>
          <p:cNvPr id="212" name="Google Shape;212;p38"/>
          <p:cNvGraphicFramePr/>
          <p:nvPr/>
        </p:nvGraphicFramePr>
        <p:xfrm>
          <a:off x="180700" y="1152475"/>
          <a:ext cx="3000000" cy="3000000"/>
        </p:xfrm>
        <a:graphic>
          <a:graphicData uri="http://schemas.openxmlformats.org/drawingml/2006/table">
            <a:tbl>
              <a:tblPr>
                <a:noFill/>
                <a:tableStyleId>{585D981A-5C79-487C-B946-1D9937AC308F}</a:tableStyleId>
              </a:tblPr>
              <a:tblGrid>
                <a:gridCol w="4391300"/>
                <a:gridCol w="4391300"/>
              </a:tblGrid>
              <a:tr h="3875550">
                <a:tc>
                  <a:txBody>
                    <a:bodyPr/>
                    <a:lstStyle/>
                    <a:p>
                      <a:pPr indent="-330200" lvl="0" marL="457200" rtl="0" algn="just">
                        <a:lnSpc>
                          <a:spcPct val="150000"/>
                        </a:lnSpc>
                        <a:spcBef>
                          <a:spcPts val="1800"/>
                        </a:spcBef>
                        <a:spcAft>
                          <a:spcPts val="0"/>
                        </a:spcAft>
                        <a:buClr>
                          <a:schemeClr val="dk1"/>
                        </a:buClr>
                        <a:buSzPts val="1600"/>
                        <a:buAutoNum type="arabicPeriod"/>
                      </a:pPr>
                      <a:r>
                        <a:rPr lang="en-GB" sz="1600">
                          <a:solidFill>
                            <a:schemeClr val="dk1"/>
                          </a:solidFill>
                        </a:rPr>
                        <a:t>Define Project Requirements:</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a:pPr>
                      <a:r>
                        <a:rPr lang="en-GB" sz="1600">
                          <a:solidFill>
                            <a:schemeClr val="dk1"/>
                          </a:solidFill>
                        </a:rPr>
                        <a:t>Break Down the Project:</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a:pPr>
                      <a:r>
                        <a:rPr lang="en-GB" sz="1600">
                          <a:solidFill>
                            <a:schemeClr val="dk1"/>
                          </a:solidFill>
                        </a:rPr>
                        <a:t>Evaluate Development Approach:</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a:pPr>
                      <a:r>
                        <a:rPr lang="en-GB" sz="1600">
                          <a:solidFill>
                            <a:schemeClr val="dk1"/>
                          </a:solidFill>
                        </a:rPr>
                        <a:t>Determine Resource Requirements:</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a:pPr>
                      <a:r>
                        <a:rPr lang="en-GB" sz="1600">
                          <a:solidFill>
                            <a:schemeClr val="dk1"/>
                          </a:solidFill>
                        </a:rPr>
                        <a:t>Estimate Development Effort:</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a:pPr>
                      <a:r>
                        <a:rPr lang="en-GB" sz="1600">
                          <a:solidFill>
                            <a:schemeClr val="dk1"/>
                          </a:solidFill>
                        </a:rPr>
                        <a:t>Consider External Costs:</a:t>
                      </a:r>
                      <a:endParaRPr sz="1200">
                        <a:solidFill>
                          <a:schemeClr val="dk1"/>
                        </a:solidFill>
                      </a:endParaRPr>
                    </a:p>
                    <a:p>
                      <a:pPr indent="-330200" lvl="0" marL="457200" rtl="0" algn="l">
                        <a:lnSpc>
                          <a:spcPct val="150000"/>
                        </a:lnSpc>
                        <a:spcBef>
                          <a:spcPts val="0"/>
                        </a:spcBef>
                        <a:spcAft>
                          <a:spcPts val="0"/>
                        </a:spcAft>
                        <a:buClr>
                          <a:schemeClr val="dk1"/>
                        </a:buClr>
                        <a:buSzPts val="1600"/>
                        <a:buAutoNum type="arabicPeriod"/>
                      </a:pPr>
                      <a:r>
                        <a:rPr lang="en-GB" sz="1600">
                          <a:solidFill>
                            <a:schemeClr val="dk1"/>
                          </a:solidFill>
                        </a:rPr>
                        <a:t>Account for Testing and Quality Assurance</a:t>
                      </a:r>
                      <a:endParaRPr sz="16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30200" lvl="0" marL="457200" rtl="0" algn="just">
                        <a:lnSpc>
                          <a:spcPct val="150000"/>
                        </a:lnSpc>
                        <a:spcBef>
                          <a:spcPts val="1800"/>
                        </a:spcBef>
                        <a:spcAft>
                          <a:spcPts val="0"/>
                        </a:spcAft>
                        <a:buClr>
                          <a:schemeClr val="dk1"/>
                        </a:buClr>
                        <a:buSzPts val="1600"/>
                        <a:buAutoNum type="arabicPeriod" startAt="8"/>
                      </a:pPr>
                      <a:r>
                        <a:rPr lang="en-GB" sz="1600">
                          <a:solidFill>
                            <a:schemeClr val="dk1"/>
                          </a:solidFill>
                        </a:rPr>
                        <a:t>Factor in Maintenance and Support:</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startAt="8"/>
                      </a:pPr>
                      <a:r>
                        <a:rPr lang="en-GB" sz="1600">
                          <a:solidFill>
                            <a:schemeClr val="dk1"/>
                          </a:solidFill>
                        </a:rPr>
                        <a:t>Consider Project Management:</a:t>
                      </a:r>
                      <a:endParaRPr sz="1200">
                        <a:solidFill>
                          <a:schemeClr val="dk1"/>
                        </a:solidFill>
                      </a:endParaRPr>
                    </a:p>
                    <a:p>
                      <a:pPr indent="-330200" lvl="0" marL="457200" rtl="0" algn="just">
                        <a:lnSpc>
                          <a:spcPct val="150000"/>
                        </a:lnSpc>
                        <a:spcBef>
                          <a:spcPts val="0"/>
                        </a:spcBef>
                        <a:spcAft>
                          <a:spcPts val="0"/>
                        </a:spcAft>
                        <a:buClr>
                          <a:schemeClr val="dk1"/>
                        </a:buClr>
                        <a:buSzPts val="1600"/>
                        <a:buAutoNum type="arabicPeriod" startAt="8"/>
                      </a:pPr>
                      <a:r>
                        <a:rPr lang="en-GB" sz="1600">
                          <a:solidFill>
                            <a:schemeClr val="dk1"/>
                          </a:solidFill>
                        </a:rPr>
                        <a:t>Contingency Planning</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startAt="8"/>
                      </a:pPr>
                      <a:r>
                        <a:rPr lang="en-GB" sz="1600">
                          <a:solidFill>
                            <a:schemeClr val="dk1"/>
                          </a:solidFill>
                        </a:rPr>
                        <a:t>Review and Refine</a:t>
                      </a:r>
                      <a:endParaRPr sz="1200">
                        <a:solidFill>
                          <a:schemeClr val="dk1"/>
                        </a:solidFill>
                      </a:endParaRPr>
                    </a:p>
                    <a:p>
                      <a:pPr indent="-330200" lvl="0" marL="457200" rtl="0" algn="just">
                        <a:lnSpc>
                          <a:spcPct val="150000"/>
                        </a:lnSpc>
                        <a:spcBef>
                          <a:spcPts val="0"/>
                        </a:spcBef>
                        <a:spcAft>
                          <a:spcPts val="0"/>
                        </a:spcAft>
                        <a:buClr>
                          <a:schemeClr val="dk1"/>
                        </a:buClr>
                        <a:buSzPts val="1600"/>
                        <a:buAutoNum type="arabicPeriod" startAt="8"/>
                      </a:pPr>
                      <a:r>
                        <a:rPr lang="en-GB" sz="1600">
                          <a:solidFill>
                            <a:schemeClr val="dk1"/>
                          </a:solidFill>
                        </a:rPr>
                        <a:t>Document and Present the Estimate</a:t>
                      </a:r>
                      <a:endParaRPr sz="1600">
                        <a:solidFill>
                          <a:schemeClr val="dk1"/>
                        </a:solidFill>
                      </a:endParaRPr>
                    </a:p>
                    <a:p>
                      <a:pPr indent="-330200" lvl="0" marL="457200" rtl="0" algn="just">
                        <a:lnSpc>
                          <a:spcPct val="150000"/>
                        </a:lnSpc>
                        <a:spcBef>
                          <a:spcPts val="0"/>
                        </a:spcBef>
                        <a:spcAft>
                          <a:spcPts val="0"/>
                        </a:spcAft>
                        <a:buClr>
                          <a:schemeClr val="dk1"/>
                        </a:buClr>
                        <a:buSzPts val="1600"/>
                        <a:buAutoNum type="arabicPeriod" startAt="8"/>
                      </a:pPr>
                      <a:r>
                        <a:rPr lang="en-GB" sz="1600">
                          <a:solidFill>
                            <a:schemeClr val="dk1"/>
                          </a:solidFill>
                        </a:rPr>
                        <a:t>Conclusion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1578025"/>
            <a:ext cx="8520600" cy="20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8000"/>
              <a:t>THE END!</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	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Clr>
                <a:schemeClr val="dk1"/>
              </a:buClr>
              <a:buSzPts val="1100"/>
              <a:buFont typeface="Arial"/>
              <a:buNone/>
            </a:pPr>
            <a:r>
              <a:rPr b="1" lang="en-GB">
                <a:solidFill>
                  <a:schemeClr val="dk1"/>
                </a:solidFill>
              </a:rPr>
              <a:t>What is an application?</a:t>
            </a:r>
            <a:endParaRPr b="1">
              <a:solidFill>
                <a:schemeClr val="dk1"/>
              </a:solidFill>
            </a:endParaRPr>
          </a:p>
          <a:p>
            <a:pPr indent="0" lvl="0" marL="0" rtl="0" algn="just">
              <a:lnSpc>
                <a:spcPct val="150000"/>
              </a:lnSpc>
              <a:spcBef>
                <a:spcPts val="1200"/>
              </a:spcBef>
              <a:spcAft>
                <a:spcPts val="0"/>
              </a:spcAft>
              <a:buClr>
                <a:schemeClr val="dk1"/>
              </a:buClr>
              <a:buSzPts val="1100"/>
              <a:buFont typeface="Arial"/>
              <a:buNone/>
            </a:pPr>
            <a:r>
              <a:rPr lang="en-GB">
                <a:solidFill>
                  <a:schemeClr val="dk1"/>
                </a:solidFill>
              </a:rPr>
              <a:t>An application is software that helps you exchange information with customers and help them complete specific tasks.</a:t>
            </a:r>
            <a:endParaRPr>
              <a:solidFill>
                <a:schemeClr val="dk1"/>
              </a:solidFill>
            </a:endParaRPr>
          </a:p>
          <a:p>
            <a:pPr indent="0" lvl="0" marL="0" rtl="0" algn="just">
              <a:lnSpc>
                <a:spcPct val="150000"/>
              </a:lnSpc>
              <a:spcBef>
                <a:spcPts val="1800"/>
              </a:spcBef>
              <a:spcAft>
                <a:spcPts val="0"/>
              </a:spcAft>
              <a:buClr>
                <a:schemeClr val="dk1"/>
              </a:buClr>
              <a:buSzPts val="1100"/>
              <a:buFont typeface="Arial"/>
              <a:buNone/>
            </a:pPr>
            <a:r>
              <a:rPr b="1" lang="en-GB">
                <a:solidFill>
                  <a:schemeClr val="dk1"/>
                </a:solidFill>
              </a:rPr>
              <a:t>What is a mobile application?</a:t>
            </a:r>
            <a:endParaRPr b="1">
              <a:solidFill>
                <a:schemeClr val="dk1"/>
              </a:solidFill>
            </a:endParaRPr>
          </a:p>
          <a:p>
            <a:pPr indent="0" lvl="0" marL="0" rtl="0" algn="just">
              <a:lnSpc>
                <a:spcPct val="150000"/>
              </a:lnSpc>
              <a:spcBef>
                <a:spcPts val="1200"/>
              </a:spcBef>
              <a:spcAft>
                <a:spcPts val="1200"/>
              </a:spcAft>
              <a:buNone/>
            </a:pPr>
            <a:r>
              <a:rPr lang="en-GB">
                <a:solidFill>
                  <a:schemeClr val="dk1"/>
                </a:solidFill>
              </a:rPr>
              <a:t>A mobile application is an application that is designed to run on mobile devices.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II.	Major types of mobile apps and their differences</a:t>
            </a:r>
            <a:endParaRPr sz="25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lang="en-GB">
                <a:solidFill>
                  <a:schemeClr val="dk1"/>
                </a:solidFill>
              </a:rPr>
              <a:t>Mobile apps can be categorized into three major types: </a:t>
            </a:r>
            <a:endParaRPr>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native apps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progressive web apps (PWAs)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hybrid apps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Native Applications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150000"/>
              </a:lnSpc>
              <a:spcBef>
                <a:spcPts val="1200"/>
              </a:spcBef>
              <a:spcAft>
                <a:spcPts val="0"/>
              </a:spcAft>
              <a:buClr>
                <a:schemeClr val="dk1"/>
              </a:buClr>
              <a:buSzPct val="47826"/>
              <a:buFont typeface="Arial"/>
              <a:buNone/>
            </a:pPr>
            <a:r>
              <a:rPr lang="en-GB" sz="2300">
                <a:solidFill>
                  <a:schemeClr val="dk1"/>
                </a:solidFill>
              </a:rPr>
              <a:t>These are apps are designed and optimized for a particular operating system or platform.</a:t>
            </a:r>
            <a:r>
              <a:rPr lang="en-GB">
                <a:solidFill>
                  <a:schemeClr val="dk1"/>
                </a:solidFill>
              </a:rPr>
              <a:t> </a:t>
            </a:r>
            <a:endParaRPr>
              <a:solidFill>
                <a:schemeClr val="dk1"/>
              </a:solidFill>
            </a:endParaRPr>
          </a:p>
          <a:p>
            <a:pPr indent="0" lvl="0" marL="228600" rtl="0" algn="just">
              <a:lnSpc>
                <a:spcPct val="150000"/>
              </a:lnSpc>
              <a:spcBef>
                <a:spcPts val="1200"/>
              </a:spcBef>
              <a:spcAft>
                <a:spcPts val="0"/>
              </a:spcAft>
              <a:buClr>
                <a:schemeClr val="dk1"/>
              </a:buClr>
              <a:buSzPct val="61111"/>
              <a:buFont typeface="Arial"/>
              <a:buNone/>
            </a:pPr>
            <a:r>
              <a:rPr b="1" lang="en-GB">
                <a:solidFill>
                  <a:schemeClr val="dk1"/>
                </a:solidFill>
              </a:rPr>
              <a:t>A.</a:t>
            </a:r>
            <a:r>
              <a:rPr lang="en-GB">
                <a:solidFill>
                  <a:schemeClr val="dk1"/>
                </a:solidFill>
                <a:latin typeface="Times New Roman"/>
                <a:ea typeface="Times New Roman"/>
                <a:cs typeface="Times New Roman"/>
                <a:sym typeface="Times New Roman"/>
              </a:rPr>
              <a:t>   </a:t>
            </a:r>
            <a:r>
              <a:rPr b="1" lang="en-GB">
                <a:solidFill>
                  <a:schemeClr val="dk1"/>
                </a:solidFill>
              </a:rPr>
              <a:t>Characteristics</a:t>
            </a:r>
            <a:endParaRPr b="1">
              <a:solidFill>
                <a:schemeClr val="dk1"/>
              </a:solidFill>
            </a:endParaRPr>
          </a:p>
          <a:p>
            <a:pPr indent="-334327" lvl="0" marL="457200" rtl="0" algn="just">
              <a:lnSpc>
                <a:spcPct val="150000"/>
              </a:lnSpc>
              <a:spcBef>
                <a:spcPts val="1200"/>
              </a:spcBef>
              <a:spcAft>
                <a:spcPts val="0"/>
              </a:spcAft>
              <a:buClr>
                <a:schemeClr val="dk1"/>
              </a:buClr>
              <a:buSzPct val="100000"/>
              <a:buChar char="●"/>
            </a:pPr>
            <a:r>
              <a:rPr lang="en-GB">
                <a:solidFill>
                  <a:schemeClr val="dk1"/>
                </a:solidFill>
              </a:rPr>
              <a:t>They have access to all the device features.</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GB">
                <a:solidFill>
                  <a:schemeClr val="dk1"/>
                </a:solidFill>
              </a:rPr>
              <a:t>They are built using native languages such as Java or Kotlin for android and swift or objective-c for ios.</a:t>
            </a:r>
            <a:endParaRPr>
              <a:solidFill>
                <a:schemeClr val="dk1"/>
              </a:solidFill>
            </a:endParaRPr>
          </a:p>
          <a:p>
            <a:pPr indent="-334327" lvl="0" marL="457200" rtl="0" algn="just">
              <a:lnSpc>
                <a:spcPct val="150000"/>
              </a:lnSpc>
              <a:spcBef>
                <a:spcPts val="0"/>
              </a:spcBef>
              <a:spcAft>
                <a:spcPts val="0"/>
              </a:spcAft>
              <a:buClr>
                <a:schemeClr val="dk1"/>
              </a:buClr>
              <a:buSzPct val="100000"/>
              <a:buChar char="●"/>
            </a:pPr>
            <a:r>
              <a:rPr lang="en-GB">
                <a:solidFill>
                  <a:schemeClr val="dk1"/>
                </a:solidFill>
              </a:rPr>
              <a:t>They can be accessed by downloading either from play store or App Store.</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Native Applications</a:t>
            </a:r>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B.   </a:t>
            </a:r>
            <a:r>
              <a:rPr b="1" lang="en-GB">
                <a:solidFill>
                  <a:schemeClr val="dk1"/>
                </a:solidFill>
              </a:rPr>
              <a:t>Advantages</a:t>
            </a:r>
            <a:endParaRPr>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Highest performance and responsiveness as apps are optimized for the specific platform.</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Full access to native device features and APIs.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Enhanced user experience and platform-specific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Native Applications</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0"/>
              </a:spcAft>
              <a:buClr>
                <a:schemeClr val="dk1"/>
              </a:buClr>
              <a:buSzPts val="1100"/>
              <a:buFont typeface="Arial"/>
              <a:buNone/>
            </a:pPr>
            <a:r>
              <a:rPr lang="en-GB">
                <a:solidFill>
                  <a:schemeClr val="dk1"/>
                </a:solidFill>
              </a:rPr>
              <a:t>C</a:t>
            </a:r>
            <a:r>
              <a:rPr lang="en-GB">
                <a:solidFill>
                  <a:schemeClr val="dk1"/>
                </a:solidFill>
              </a:rPr>
              <a:t>.   </a:t>
            </a:r>
            <a:r>
              <a:rPr b="1" lang="en-GB">
                <a:solidFill>
                  <a:schemeClr val="dk1"/>
                </a:solidFill>
              </a:rPr>
              <a:t>Disadvantages</a:t>
            </a:r>
            <a:endParaRPr b="1">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Higher development and maintenance costs as separate codebases need to be maintained for each platform.</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Longer development timeframes due to platform-specific development.</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Less code reusability between platforms.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Applications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GB">
                <a:solidFill>
                  <a:schemeClr val="dk1"/>
                </a:solidFill>
              </a:rPr>
              <a:t>These are mobile apps built using web technologies (HTML, CSS and JavaScript) and then wrapped in a native container. </a:t>
            </a:r>
            <a:endParaRPr>
              <a:solidFill>
                <a:schemeClr val="dk1"/>
              </a:solidFill>
            </a:endParaRPr>
          </a:p>
          <a:p>
            <a:pPr indent="0" lvl="0" marL="228600" rtl="0" algn="just">
              <a:lnSpc>
                <a:spcPct val="150000"/>
              </a:lnSpc>
              <a:spcBef>
                <a:spcPts val="1200"/>
              </a:spcBef>
              <a:spcAft>
                <a:spcPts val="0"/>
              </a:spcAft>
              <a:buClr>
                <a:schemeClr val="dk1"/>
              </a:buClr>
              <a:buSzPts val="1100"/>
              <a:buFont typeface="Arial"/>
              <a:buNone/>
            </a:pPr>
            <a:r>
              <a:rPr b="1" lang="en-GB">
                <a:solidFill>
                  <a:schemeClr val="dk1"/>
                </a:solidFill>
              </a:rPr>
              <a:t>A.</a:t>
            </a:r>
            <a:r>
              <a:rPr lang="en-GB">
                <a:solidFill>
                  <a:schemeClr val="dk1"/>
                </a:solidFill>
              </a:rPr>
              <a:t>   </a:t>
            </a:r>
            <a:r>
              <a:rPr b="1" lang="en-GB">
                <a:solidFill>
                  <a:schemeClr val="dk1"/>
                </a:solidFill>
              </a:rPr>
              <a:t>Characteristics </a:t>
            </a:r>
            <a:endParaRPr b="1">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They can be accessed by downloading from either Google play store or app store.</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They access native device features via plugins.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Hybrid Applications</a:t>
            </a:r>
            <a:endParaRPr/>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28600" rtl="0" algn="just">
              <a:lnSpc>
                <a:spcPct val="150000"/>
              </a:lnSpc>
              <a:spcBef>
                <a:spcPts val="1200"/>
              </a:spcBef>
              <a:spcAft>
                <a:spcPts val="0"/>
              </a:spcAft>
              <a:buClr>
                <a:schemeClr val="dk1"/>
              </a:buClr>
              <a:buSzPts val="1100"/>
              <a:buFont typeface="Arial"/>
              <a:buNone/>
            </a:pPr>
            <a:r>
              <a:rPr b="1" lang="en-GB">
                <a:solidFill>
                  <a:schemeClr val="dk1"/>
                </a:solidFill>
              </a:rPr>
              <a:t>B.</a:t>
            </a:r>
            <a:r>
              <a:rPr lang="en-GB">
                <a:solidFill>
                  <a:schemeClr val="dk1"/>
                </a:solidFill>
              </a:rPr>
              <a:t>   </a:t>
            </a:r>
            <a:r>
              <a:rPr b="1" lang="en-GB">
                <a:solidFill>
                  <a:schemeClr val="dk1"/>
                </a:solidFill>
              </a:rPr>
              <a:t>Advantages</a:t>
            </a:r>
            <a:r>
              <a:rPr lang="en-GB">
                <a:solidFill>
                  <a:schemeClr val="dk1"/>
                </a:solidFill>
              </a:rPr>
              <a:t> </a:t>
            </a:r>
            <a:endParaRPr>
              <a:solidFill>
                <a:schemeClr val="dk1"/>
              </a:solidFill>
            </a:endParaRPr>
          </a:p>
          <a:p>
            <a:pPr indent="-342900" lvl="0" marL="457200" rtl="0" algn="just">
              <a:lnSpc>
                <a:spcPct val="150000"/>
              </a:lnSpc>
              <a:spcBef>
                <a:spcPts val="1200"/>
              </a:spcBef>
              <a:spcAft>
                <a:spcPts val="0"/>
              </a:spcAft>
              <a:buClr>
                <a:schemeClr val="dk1"/>
              </a:buClr>
              <a:buSzPts val="1800"/>
              <a:buChar char="●"/>
            </a:pPr>
            <a:r>
              <a:rPr lang="en-GB">
                <a:solidFill>
                  <a:schemeClr val="dk1"/>
                </a:solidFill>
              </a:rPr>
              <a:t>Code is written once and can be deployed across multiple platforms/operating systems.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Faster development time as a single codebase is used.</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Less costly compared to native apps</a:t>
            </a:r>
            <a:endParaRPr>
              <a:solidFill>
                <a:schemeClr val="dk1"/>
              </a:solidFill>
            </a:endParaRPr>
          </a:p>
          <a:p>
            <a:pPr indent="-342900" lvl="0" marL="457200" rtl="0" algn="just">
              <a:lnSpc>
                <a:spcPct val="150000"/>
              </a:lnSpc>
              <a:spcBef>
                <a:spcPts val="0"/>
              </a:spcBef>
              <a:spcAft>
                <a:spcPts val="0"/>
              </a:spcAft>
              <a:buClr>
                <a:schemeClr val="dk1"/>
              </a:buClr>
              <a:buSzPts val="1800"/>
              <a:buChar char="●"/>
            </a:pPr>
            <a:r>
              <a:rPr lang="en-GB">
                <a:solidFill>
                  <a:schemeClr val="dk1"/>
                </a:solidFill>
              </a:rPr>
              <a:t>Easier maintenance and updates as changes can be applied universally.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