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05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469-F4A4-439F-92F9-A065AA4A8A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4158-BC35-4A80-B878-414B8691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64158-BC35-4A80-B878-414B8691E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72D4CF-9EB5-4D32-A6AD-DC5D1F32972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ready.vermont.gov/update_plans/local_emergency_operation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iskassessment.strategicfire.org/wp-content/uploads/2016/03/Community-Risk-Assessment-Guide-v1.5.pdf" TargetMode="External"/><Relationship Id="rId4" Type="http://schemas.openxmlformats.org/officeDocument/2006/relationships/hyperlink" Target="https://www2.gov.bc.ca/assets/gov/public-safety-and-emergency-services/emergency-preparedness-response-recovery/local-government/em_planning_guide_for_la_fn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229600" cy="2849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REQUIREMENTS GATHERING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GROUP 22</a:t>
            </a:r>
          </a:p>
        </p:txBody>
      </p:sp>
    </p:spTree>
    <p:extLst>
      <p:ext uri="{BB962C8B-B14F-4D97-AF65-F5344CB8AC3E}">
        <p14:creationId xmlns:p14="http://schemas.microsoft.com/office/powerpoint/2010/main" val="284506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49CAC-4E97-030D-3968-17E8201C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the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EA52E-E907-D638-2327-B25E66AEB6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1E9EEC2-EB0B-983C-F4FA-FD6B1F2F5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6"/>
          <a:stretch/>
        </p:blipFill>
        <p:spPr>
          <a:xfrm>
            <a:off x="762000" y="1801906"/>
            <a:ext cx="6658708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FFB00-565B-6139-DF83-A74EBA9B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ECDF182-1711-CC50-8B72-B922D0043C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9264"/>
            <a:ext cx="7913077" cy="22371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C7285D4-5AD2-67A1-E20D-3C05DB55DEA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24199"/>
            <a:ext cx="4185139" cy="303041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7E407D-3A4B-6B60-7698-A824818DA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6" y="3124200"/>
            <a:ext cx="4396154" cy="27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3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DE34D-D246-B667-84A9-225D1C31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Acceptance of the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B1AE69-9EBC-9EA2-CB4A-79F2DF8866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020887"/>
            <a:ext cx="7153275" cy="3333750"/>
          </a:xfrm>
        </p:spPr>
      </p:pic>
    </p:spTree>
    <p:extLst>
      <p:ext uri="{BB962C8B-B14F-4D97-AF65-F5344CB8AC3E}">
        <p14:creationId xmlns:p14="http://schemas.microsoft.com/office/powerpoint/2010/main" val="31593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7A754E-8480-D4C2-42B5-8A8F92BD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84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 Review and Research </a:t>
            </a:r>
          </a:p>
        </p:txBody>
      </p:sp>
      <p:pic>
        <p:nvPicPr>
          <p:cNvPr id="4" name="Google Shape;201;p20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2">
            <a:alphaModFix/>
          </a:blip>
          <a:stretch/>
        </p:blipFill>
        <p:spPr>
          <a:xfrm>
            <a:off x="533400" y="2362200"/>
            <a:ext cx="2438401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276600" y="1216152"/>
            <a:ext cx="5397246" cy="493776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1F1F1F"/>
              </a:buClr>
              <a:buSzPts val="1800"/>
              <a:buNone/>
            </a:pPr>
            <a:endParaRPr lang="en-US" sz="2000" b="1" dirty="0">
              <a:solidFill>
                <a:schemeClr val="tx2"/>
              </a:solidFill>
              <a:latin typeface="Gill Sans MT" panose="020B0502020104020203" pitchFamily="34" charset="0"/>
              <a:ea typeface="Libre Franklin"/>
              <a:cs typeface="Libre Franklin"/>
              <a:sym typeface="Libre Franklin"/>
            </a:endParaRPr>
          </a:p>
          <a:p>
            <a:pPr marL="0" lvl="0" indent="0">
              <a:spcBef>
                <a:spcPts val="0"/>
              </a:spcBef>
              <a:buClr>
                <a:srgbClr val="1F1F1F"/>
              </a:buClr>
              <a:buSzPts val="1800"/>
              <a:buNone/>
            </a:pPr>
            <a:endParaRPr lang="en-US" sz="2000" b="1" dirty="0">
              <a:solidFill>
                <a:schemeClr val="tx2"/>
              </a:solidFill>
              <a:latin typeface="Gill Sans MT" panose="020B0502020104020203" pitchFamily="34" charset="0"/>
              <a:ea typeface="Libre Franklin"/>
              <a:cs typeface="Libre Franklin"/>
              <a:sym typeface="Libre Franklin"/>
            </a:endParaRPr>
          </a:p>
          <a:p>
            <a:pPr marL="0" lvl="0" indent="0">
              <a:spcBef>
                <a:spcPts val="0"/>
              </a:spcBef>
              <a:buClr>
                <a:srgbClr val="1F1F1F"/>
              </a:buClr>
              <a:buSzPts val="1800"/>
              <a:buNone/>
            </a:pPr>
            <a:r>
              <a:rPr lang="en-US" sz="2000" b="1" dirty="0">
                <a:solidFill>
                  <a:schemeClr val="tx2"/>
                </a:solidFill>
                <a:latin typeface="Gill Sans MT" panose="020B0502020104020203" pitchFamily="34" charset="0"/>
                <a:ea typeface="Libre Franklin"/>
                <a:cs typeface="Libre Franklin"/>
                <a:sym typeface="Libre Franklin"/>
              </a:rPr>
              <a:t>Sources </a:t>
            </a:r>
          </a:p>
          <a:p>
            <a:pPr marL="274320" lvl="1" indent="-114300">
              <a:spcBef>
                <a:spcPts val="0"/>
              </a:spcBef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700" b="1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Local Emergency Response Plans:</a:t>
            </a:r>
            <a:r>
              <a:rPr lang="en-US" sz="1700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 </a:t>
            </a:r>
            <a:endParaRPr lang="en-US" sz="1700" dirty="0">
              <a:latin typeface="Gill Sans MT" panose="020B0502020104020203" pitchFamily="34" charset="0"/>
            </a:endParaRPr>
          </a:p>
          <a:p>
            <a:pPr marL="457200" lvl="1" indent="-114300">
              <a:spcBef>
                <a:spcPts val="0"/>
              </a:spcBef>
              <a:buClr>
                <a:srgbClr val="0B57D0"/>
              </a:buClr>
              <a:buSzPts val="1800"/>
              <a:buFont typeface="Arial"/>
              <a:buChar char="•"/>
            </a:pPr>
            <a:r>
              <a:rPr lang="en-US" sz="1800" u="sng" dirty="0">
                <a:latin typeface="Gill Sans MT" panose="020B0502020104020203" pitchFamily="34" charset="0"/>
                <a:ea typeface="Arial"/>
                <a:cs typeface="Arial"/>
                <a:sym typeface="Arial"/>
                <a:hlinkClick r:id="rId3"/>
              </a:rPr>
              <a:t>https://floodready.vermont.gov/update_plans/local_emergency_operations</a:t>
            </a:r>
            <a:r>
              <a:rPr lang="en-US" sz="1800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 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457200" lvl="1" indent="-114300">
              <a:spcBef>
                <a:spcPts val="0"/>
              </a:spcBef>
              <a:buClr>
                <a:srgbClr val="0B57D0"/>
              </a:buClr>
              <a:buSzPts val="1800"/>
              <a:buFont typeface="Arial"/>
              <a:buChar char="•"/>
            </a:pPr>
            <a:r>
              <a:rPr lang="en-US" sz="1800" u="sng" dirty="0">
                <a:latin typeface="Gill Sans MT" panose="020B0502020104020203" pitchFamily="34" charset="0"/>
                <a:ea typeface="Arial"/>
                <a:cs typeface="Arial"/>
                <a:sym typeface="Arial"/>
                <a:hlinkClick r:id="rId4"/>
              </a:rPr>
              <a:t>https://www2.gov.bc.ca/assets/gov/public-safety-and-emergency-services/emergency-preparedness-response-recovery/local-government/em_planning_guide_for_la_fn.pdf</a:t>
            </a:r>
            <a:r>
              <a:rPr lang="en-US" sz="1800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  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274320" lvl="1" indent="-114300">
              <a:spcBef>
                <a:spcPts val="0"/>
              </a:spcBef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700" b="1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Community Risk Assessments:</a:t>
            </a:r>
            <a:r>
              <a:rPr lang="en-US" sz="1700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 </a:t>
            </a:r>
            <a:endParaRPr lang="en-US" sz="1700" dirty="0">
              <a:latin typeface="Gill Sans MT" panose="020B0502020104020203" pitchFamily="34" charset="0"/>
            </a:endParaRPr>
          </a:p>
          <a:p>
            <a:pPr marL="342900" lvl="1" indent="0">
              <a:spcBef>
                <a:spcPts val="0"/>
              </a:spcBef>
              <a:buClr>
                <a:srgbClr val="0B57D0"/>
              </a:buClr>
              <a:buSzPts val="1800"/>
              <a:buNone/>
            </a:pPr>
            <a:r>
              <a:rPr lang="en-US" sz="1800" u="sng" dirty="0">
                <a:latin typeface="Gill Sans MT" panose="020B0502020104020203" pitchFamily="34" charset="0"/>
                <a:ea typeface="Arial"/>
                <a:cs typeface="Arial"/>
                <a:sym typeface="Arial"/>
                <a:hlinkClick r:id="rId5"/>
              </a:rPr>
              <a:t>https://riskassessment.strategicfire.org/wp-content/uploads/2016/03/Community-Risk-Assessment-Guide-v1.5.pdf</a:t>
            </a:r>
            <a:r>
              <a:rPr lang="en-US" sz="1800" dirty="0">
                <a:latin typeface="Gill Sans MT" panose="020B0502020104020203" pitchFamily="34" charset="0"/>
                <a:ea typeface="Arial"/>
                <a:cs typeface="Arial"/>
                <a:sym typeface="Arial"/>
              </a:rPr>
              <a:t> </a:t>
            </a:r>
            <a:endParaRPr lang="en-US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2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FEF11-DF4B-1BA3-49BA-0C1F794C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collected from the document review and research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49905D0-ADC0-66DF-21D5-A14E32BE6EE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45477" y="1262114"/>
            <a:ext cx="8229600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Early Warning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Risk Assessment &amp; Hazard 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Disaster Response &amp; Coordination</a:t>
            </a:r>
          </a:p>
          <a:p>
            <a:pPr marL="342900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Community Vulnerability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470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Citizen Interview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629523" y="1417320"/>
            <a:ext cx="5397246" cy="49377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User Feedback and Support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Offline functionality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Multi-Language Support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Report Disaster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Evacuation Routes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Request Help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Alerts and notifications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Receive alerts offline (SMS)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Usability</a:t>
            </a:r>
          </a:p>
        </p:txBody>
      </p:sp>
      <p:pic>
        <p:nvPicPr>
          <p:cNvPr id="7" name="Google Shape;194;p1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737" y="2379785"/>
            <a:ext cx="2734241" cy="2637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53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E158B-EF9C-FDC5-4BC2-D4B9482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05B359-0D97-FDBB-A543-C495F1D1C0B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810000" y="2590800"/>
            <a:ext cx="4876800" cy="2110324"/>
          </a:xfrm>
        </p:spPr>
        <p:txBody>
          <a:bodyPr>
            <a:normAutofit/>
          </a:bodyPr>
          <a:lstStyle/>
          <a:p>
            <a:r>
              <a:rPr lang="en-US" dirty="0"/>
              <a:t>After getting the needs of our stakeholders it was then time to put the team together and brain storm having their needs in mind.</a:t>
            </a:r>
          </a:p>
        </p:txBody>
      </p:sp>
      <p:pic>
        <p:nvPicPr>
          <p:cNvPr id="1026" name="Picture 2" descr="Brain, Idea, Creativity Illustration Graphic by Cmeree · Creative Fabrica">
            <a:extLst>
              <a:ext uri="{FF2B5EF4-FFF2-40B4-BE49-F238E27FC236}">
                <a16:creationId xmlns:a16="http://schemas.microsoft.com/office/drawing/2014/main" xmlns="" id="{56CB8612-EF8A-BB57-1226-2AB5B3C65ED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080676"/>
            <a:ext cx="3962399" cy="26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72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625" y="1524000"/>
            <a:ext cx="8229600" cy="39624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Real-time alert and notification (Preparation &amp; Response)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Resource Management (Preparation, Response, Mitigation)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Communication (Response, Recovery, Mitigation)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Geospatial data and mapping services (Response)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Incident reporting (Response)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Damage assessment (Response)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Disaster detection (Mitigation)</a:t>
            </a:r>
          </a:p>
        </p:txBody>
      </p:sp>
    </p:spTree>
    <p:extLst>
      <p:ext uri="{BB962C8B-B14F-4D97-AF65-F5344CB8AC3E}">
        <p14:creationId xmlns:p14="http://schemas.microsoft.com/office/powerpoint/2010/main" val="370919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5. Manage Requirements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Change Request Submission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Communication and Dissemination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Ongoing Monitoring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4519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3886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Reviewing Existing Mobile Disaster Management System (DMS)</a:t>
            </a:r>
            <a:endParaRPr lang="en-US" dirty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Identify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Requirement Gathering Approaches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Manage Requirements Changes</a:t>
            </a:r>
          </a:p>
        </p:txBody>
      </p:sp>
    </p:spTree>
    <p:extLst>
      <p:ext uri="{BB962C8B-B14F-4D97-AF65-F5344CB8AC3E}">
        <p14:creationId xmlns:p14="http://schemas.microsoft.com/office/powerpoint/2010/main" val="19219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752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+mn-lt"/>
              </a:rPr>
              <a:t>THE END!!!</a:t>
            </a:r>
          </a:p>
        </p:txBody>
      </p:sp>
    </p:spTree>
    <p:extLst>
      <p:ext uri="{BB962C8B-B14F-4D97-AF65-F5344CB8AC3E}">
        <p14:creationId xmlns:p14="http://schemas.microsoft.com/office/powerpoint/2010/main" val="379626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Requirement gathering is the process of collecting information about what the stakeholders wants.</a:t>
            </a:r>
          </a:p>
        </p:txBody>
      </p:sp>
    </p:spTree>
    <p:extLst>
      <p:ext uri="{BB962C8B-B14F-4D97-AF65-F5344CB8AC3E}">
        <p14:creationId xmlns:p14="http://schemas.microsoft.com/office/powerpoint/2010/main" val="222624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2. Review Existing Mobile DMS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Overview of mobile based disaster management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Advantages of mobile based disaster management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Limitations of existing mobile based disaster management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Advantage of our mobile disaster management system over the existing ones.</a:t>
            </a:r>
          </a:p>
        </p:txBody>
      </p:sp>
    </p:spTree>
    <p:extLst>
      <p:ext uri="{BB962C8B-B14F-4D97-AF65-F5344CB8AC3E}">
        <p14:creationId xmlns:p14="http://schemas.microsoft.com/office/powerpoint/2010/main" val="29787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3. Identify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2"/>
                </a:solidFill>
              </a:rPr>
              <a:t>Stakeholders in a disaster management system are the individuals, groups, or organizations that have a stake in its success or failure.</a:t>
            </a:r>
          </a:p>
        </p:txBody>
      </p:sp>
    </p:spTree>
    <p:extLst>
      <p:ext uri="{BB962C8B-B14F-4D97-AF65-F5344CB8AC3E}">
        <p14:creationId xmlns:p14="http://schemas.microsoft.com/office/powerpoint/2010/main" val="13411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Identify Stakeholders</a:t>
            </a:r>
          </a:p>
        </p:txBody>
      </p:sp>
      <p:sp>
        <p:nvSpPr>
          <p:cNvPr id="4" name="Google Shape;159;p15"/>
          <p:cNvSpPr/>
          <p:nvPr/>
        </p:nvSpPr>
        <p:spPr>
          <a:xfrm>
            <a:off x="3200400" y="3352800"/>
            <a:ext cx="2895602" cy="1002600"/>
          </a:xfrm>
          <a:prstGeom prst="ellipse">
            <a:avLst/>
          </a:prstGeom>
          <a:solidFill>
            <a:schemeClr val="accent1"/>
          </a:solidFill>
          <a:ln w="22225" cap="rnd" cmpd="sng">
            <a:solidFill>
              <a:srgbClr val="2F4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STAKEHOLDERS</a:t>
            </a:r>
            <a:endParaRPr/>
          </a:p>
        </p:txBody>
      </p:sp>
      <p:sp>
        <p:nvSpPr>
          <p:cNvPr id="5" name="Google Shape;160;p15"/>
          <p:cNvSpPr/>
          <p:nvPr/>
        </p:nvSpPr>
        <p:spPr>
          <a:xfrm>
            <a:off x="360692" y="2830176"/>
            <a:ext cx="23812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cap="rnd" cmpd="sng">
            <a:solidFill>
              <a:srgbClr val="2F4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RESPONDERS</a:t>
            </a:r>
            <a:endParaRPr dirty="0"/>
          </a:p>
        </p:txBody>
      </p:sp>
      <p:sp>
        <p:nvSpPr>
          <p:cNvPr id="6" name="Google Shape;161;p15"/>
          <p:cNvSpPr/>
          <p:nvPr/>
        </p:nvSpPr>
        <p:spPr>
          <a:xfrm>
            <a:off x="487166" y="4591290"/>
            <a:ext cx="23812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cap="rnd" cmpd="sng">
            <a:solidFill>
              <a:srgbClr val="2F4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MEDIA </a:t>
            </a:r>
            <a:endParaRPr/>
          </a:p>
        </p:txBody>
      </p:sp>
      <p:sp>
        <p:nvSpPr>
          <p:cNvPr id="7" name="Google Shape;162;p15"/>
          <p:cNvSpPr/>
          <p:nvPr/>
        </p:nvSpPr>
        <p:spPr>
          <a:xfrm>
            <a:off x="6284568" y="4591290"/>
            <a:ext cx="2402232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cap="rnd" cmpd="sng">
            <a:solidFill>
              <a:srgbClr val="2F4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GOVERNMENT AGENCIES</a:t>
            </a:r>
            <a:endParaRPr dirty="0"/>
          </a:p>
        </p:txBody>
      </p:sp>
      <p:sp>
        <p:nvSpPr>
          <p:cNvPr id="8" name="Google Shape;163;p15"/>
          <p:cNvSpPr/>
          <p:nvPr/>
        </p:nvSpPr>
        <p:spPr>
          <a:xfrm>
            <a:off x="6705600" y="2830176"/>
            <a:ext cx="1833719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cap="rnd" cmpd="sng">
            <a:solidFill>
              <a:srgbClr val="2F4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NGO’S</a:t>
            </a:r>
            <a:endParaRPr/>
          </a:p>
        </p:txBody>
      </p:sp>
      <p:sp>
        <p:nvSpPr>
          <p:cNvPr id="9" name="Google Shape;164;p15"/>
          <p:cNvSpPr/>
          <p:nvPr/>
        </p:nvSpPr>
        <p:spPr>
          <a:xfrm>
            <a:off x="3610819" y="1487202"/>
            <a:ext cx="1833719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cap="rnd" cmpd="sng">
            <a:solidFill>
              <a:srgbClr val="2F4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CITIZENS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38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ea typeface="Arial"/>
                <a:cs typeface="Arial"/>
                <a:sym typeface="Arial"/>
              </a:rPr>
              <a:t>Roles Of Our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Citizens: </a:t>
            </a:r>
            <a:r>
              <a:rPr lang="en-US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Prepared, informed, engaged</a:t>
            </a: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for effective response.</a:t>
            </a:r>
            <a:endParaRPr lang="en-US" dirty="0">
              <a:solidFill>
                <a:schemeClr val="tx2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Emergency Responders: </a:t>
            </a:r>
            <a:r>
              <a:rPr lang="en-US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Trained, equipped, frontline heroes</a:t>
            </a: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saving lives.</a:t>
            </a:r>
            <a:endParaRPr lang="en-US" dirty="0">
              <a:solidFill>
                <a:schemeClr val="tx2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Government Agencies: </a:t>
            </a:r>
            <a:r>
              <a:rPr lang="en-US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Plan, mitigate, lead recovery</a:t>
            </a: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for resilient communities.</a:t>
            </a:r>
            <a:endParaRPr lang="en-US" dirty="0">
              <a:solidFill>
                <a:schemeClr val="tx2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NGOs: </a:t>
            </a:r>
            <a:r>
              <a:rPr lang="en-US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Humanitarian aid, relief supplies, long-term support</a:t>
            </a: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for rebuilding.</a:t>
            </a:r>
            <a:endParaRPr lang="en-US" dirty="0">
              <a:solidFill>
                <a:schemeClr val="tx2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Clr>
                <a:srgbClr val="1F1F1F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Media: </a:t>
            </a:r>
            <a:r>
              <a:rPr lang="en-US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Inform, raise awareness, report</a:t>
            </a:r>
            <a:r>
              <a:rPr lang="en-US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for prepared and informed communities.</a:t>
            </a:r>
          </a:p>
        </p:txBody>
      </p:sp>
    </p:spTree>
    <p:extLst>
      <p:ext uri="{BB962C8B-B14F-4D97-AF65-F5344CB8AC3E}">
        <p14:creationId xmlns:p14="http://schemas.microsoft.com/office/powerpoint/2010/main" val="263172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b="1" dirty="0"/>
              <a:t>4. Requirement Gathering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Our requirement gathering process involved 4 methods: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Web-based Survey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Document Review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Citizen interview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798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Web-base Survey Form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276600" y="1371600"/>
            <a:ext cx="5334000" cy="4937760"/>
          </a:xfrm>
        </p:spPr>
        <p:txBody>
          <a:bodyPr/>
          <a:lstStyle/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LINK : https://forms.gle/7ctGEsQNciEiSxNv8</a:t>
            </a:r>
          </a:p>
          <a:p>
            <a:pPr lvl="0"/>
            <a:r>
              <a:rPr lang="en-US" sz="2000" dirty="0">
                <a:solidFill>
                  <a:schemeClr val="tx2"/>
                </a:solidFill>
              </a:rPr>
              <a:t>Quick &amp; Wide Reach, Secure Data on Awareness &amp; Mitigation.</a:t>
            </a:r>
          </a:p>
        </p:txBody>
      </p:sp>
      <p:pic>
        <p:nvPicPr>
          <p:cNvPr id="7" name="Google Shape;186;p1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8417" r="18619"/>
          <a:stretch/>
        </p:blipFill>
        <p:spPr>
          <a:xfrm>
            <a:off x="643944" y="2514600"/>
            <a:ext cx="2279560" cy="210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91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On-screen Show (4:3)</PresentationFormat>
  <Paragraphs>95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PowerPoint Presentation</vt:lpstr>
      <vt:lpstr>OUTLINE</vt:lpstr>
      <vt:lpstr>1. INTRODUCTION</vt:lpstr>
      <vt:lpstr>2. Review Existing Mobile DMS </vt:lpstr>
      <vt:lpstr>3. Identify Stakeholders</vt:lpstr>
      <vt:lpstr>3. Identify Stakeholders</vt:lpstr>
      <vt:lpstr>Roles Of Our Stakeholders</vt:lpstr>
      <vt:lpstr>4. Requirement Gathering Approaches</vt:lpstr>
      <vt:lpstr>Web-base Survey Form</vt:lpstr>
      <vt:lpstr>Data from the survey</vt:lpstr>
      <vt:lpstr> </vt:lpstr>
      <vt:lpstr>100% Acceptance of the Application</vt:lpstr>
      <vt:lpstr>PowerPoint Presentation</vt:lpstr>
      <vt:lpstr>Document Review and Research </vt:lpstr>
      <vt:lpstr>Data collected from the document review and research </vt:lpstr>
      <vt:lpstr>Citizen Interview</vt:lpstr>
      <vt:lpstr>Brainstorming</vt:lpstr>
      <vt:lpstr>Brainstorming</vt:lpstr>
      <vt:lpstr>5. Manage Requirements Changes</vt:lpstr>
      <vt:lpstr>THE END!!!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DELL i7 7Gen</cp:lastModifiedBy>
  <cp:revision>2</cp:revision>
  <dcterms:modified xsi:type="dcterms:W3CDTF">2024-05-02T21:50:12Z</dcterms:modified>
</cp:coreProperties>
</file>