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B533889-23A4-4669-929B-198D3D86ECD7}">
  <a:tblStyle styleId="{4B533889-23A4-4669-929B-198D3D86EC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546" y="-9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543083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f518709a0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f518709a0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f518709a0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f518709a0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f518709a0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f518709a0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f518709a03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f518709a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f518709a03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f518709a0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518709a0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f518709a0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f518709a0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f518709a0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f518709a0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f518709a0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f518709a0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f518709a0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f518709a0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f518709a0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518709a0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518709a0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f518709a03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f518709a0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f518709a03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f518709a0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f518709a03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f518709a0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f518709a03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f518709a03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f518709a03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f518709a0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f518709a03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f518709a03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f518709a03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f518709a03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518709a0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518709a0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f518709a0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f518709a0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f518709a0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f518709a0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f518709a0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f518709a0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f518709a03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f518709a0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f518709a0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f518709a0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f518709a0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f518709a0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6250"/>
            <a:ext cx="8520600" cy="2635200"/>
          </a:xfrm>
          <a:prstGeom prst="rect">
            <a:avLst/>
          </a:prstGeom>
        </p:spPr>
        <p:txBody>
          <a:bodyPr spcFirstLastPara="1" wrap="square" lIns="91425" tIns="90000" rIns="91425" bIns="91425" anchor="b" anchorCtr="0">
            <a:normAutofit/>
          </a:bodyPr>
          <a:lstStyle/>
          <a:p>
            <a:pPr marL="0" lvl="0" indent="0" algn="ctr" rtl="0">
              <a:lnSpc>
                <a:spcPct val="115000"/>
              </a:lnSpc>
              <a:spcBef>
                <a:spcPts val="1200"/>
              </a:spcBef>
              <a:spcAft>
                <a:spcPts val="0"/>
              </a:spcAft>
              <a:buClr>
                <a:schemeClr val="dk1"/>
              </a:buClr>
              <a:buSzPts val="1100"/>
              <a:buFont typeface="Arial"/>
              <a:buNone/>
            </a:pPr>
            <a:r>
              <a:rPr lang="en-GB" sz="3144"/>
              <a:t>CEF 440: INTERNET PROGRAMMING AND MOBILE PROGRAMMING</a:t>
            </a:r>
            <a:endParaRPr sz="3144" b="1"/>
          </a:p>
          <a:p>
            <a:pPr marL="0" lvl="0" indent="0" algn="l" rtl="0">
              <a:spcBef>
                <a:spcPts val="1200"/>
              </a:spcBef>
              <a:spcAft>
                <a:spcPts val="0"/>
              </a:spcAft>
              <a:buNone/>
            </a:pPr>
            <a:endParaRPr/>
          </a:p>
        </p:txBody>
      </p:sp>
      <p:sp>
        <p:nvSpPr>
          <p:cNvPr id="55" name="Google Shape;55;p13"/>
          <p:cNvSpPr txBox="1">
            <a:spLocks noGrp="1"/>
          </p:cNvSpPr>
          <p:nvPr>
            <p:ph type="subTitle" idx="1"/>
          </p:nvPr>
        </p:nvSpPr>
        <p:spPr>
          <a:xfrm>
            <a:off x="395050" y="3655225"/>
            <a:ext cx="8520600" cy="7500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Clr>
                <a:schemeClr val="dk1"/>
              </a:buClr>
              <a:buSzPts val="1100"/>
              <a:buFont typeface="Arial"/>
              <a:buNone/>
            </a:pPr>
            <a:r>
              <a:rPr lang="en-GB" sz="1400">
                <a:solidFill>
                  <a:schemeClr val="dk1"/>
                </a:solidFill>
              </a:rPr>
              <a:t>Group 22</a:t>
            </a:r>
            <a:endParaRPr sz="1400">
              <a:solidFill>
                <a:schemeClr val="dk1"/>
              </a:solidFill>
            </a:endParaRPr>
          </a:p>
          <a:p>
            <a:pPr marL="0" lvl="0" indent="0" algn="ctr" rtl="0">
              <a:spcBef>
                <a:spcPts val="120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Hybrid Applications</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228600" lvl="0" indent="0" algn="just" rtl="0">
              <a:lnSpc>
                <a:spcPct val="150000"/>
              </a:lnSpc>
              <a:spcBef>
                <a:spcPts val="1200"/>
              </a:spcBef>
              <a:spcAft>
                <a:spcPts val="0"/>
              </a:spcAft>
              <a:buClr>
                <a:schemeClr val="dk1"/>
              </a:buClr>
              <a:buSzPct val="61111"/>
              <a:buFont typeface="Arial"/>
              <a:buNone/>
            </a:pPr>
            <a:r>
              <a:rPr lang="en-GB" b="1">
                <a:solidFill>
                  <a:schemeClr val="dk1"/>
                </a:solidFill>
              </a:rPr>
              <a:t>C.</a:t>
            </a:r>
            <a:r>
              <a:rPr lang="en-GB">
                <a:solidFill>
                  <a:schemeClr val="dk1"/>
                </a:solidFill>
              </a:rPr>
              <a:t>   </a:t>
            </a:r>
            <a:r>
              <a:rPr lang="en-GB" b="1">
                <a:solidFill>
                  <a:schemeClr val="dk1"/>
                </a:solidFill>
              </a:rPr>
              <a:t>Disadvantages</a:t>
            </a:r>
            <a:r>
              <a:rPr lang="en-GB">
                <a:solidFill>
                  <a:schemeClr val="dk1"/>
                </a:solidFill>
              </a:rPr>
              <a:t> </a:t>
            </a:r>
            <a:endParaRPr>
              <a:solidFill>
                <a:schemeClr val="dk1"/>
              </a:solidFill>
            </a:endParaRPr>
          </a:p>
          <a:p>
            <a:pPr marL="457200" lvl="0" indent="-334327" algn="just" rtl="0">
              <a:lnSpc>
                <a:spcPct val="150000"/>
              </a:lnSpc>
              <a:spcBef>
                <a:spcPts val="1200"/>
              </a:spcBef>
              <a:spcAft>
                <a:spcPts val="0"/>
              </a:spcAft>
              <a:buClr>
                <a:schemeClr val="dk1"/>
              </a:buClr>
              <a:buSzPct val="100000"/>
              <a:buChar char="●"/>
            </a:pPr>
            <a:r>
              <a:rPr lang="en-GB">
                <a:solidFill>
                  <a:schemeClr val="dk1"/>
                </a:solidFill>
              </a:rPr>
              <a:t>Slightly lower performance compared to native apps due to the WebView layer.</a:t>
            </a:r>
            <a:endParaRPr>
              <a:solidFill>
                <a:schemeClr val="dk1"/>
              </a:solidFill>
            </a:endParaRPr>
          </a:p>
          <a:p>
            <a:pPr marL="457200" lvl="0" indent="-334327" algn="just" rtl="0">
              <a:lnSpc>
                <a:spcPct val="150000"/>
              </a:lnSpc>
              <a:spcBef>
                <a:spcPts val="0"/>
              </a:spcBef>
              <a:spcAft>
                <a:spcPts val="0"/>
              </a:spcAft>
              <a:buClr>
                <a:schemeClr val="dk1"/>
              </a:buClr>
              <a:buSzPct val="100000"/>
              <a:buChar char="●"/>
            </a:pPr>
            <a:r>
              <a:rPr lang="en-GB">
                <a:solidFill>
                  <a:schemeClr val="dk1"/>
                </a:solidFill>
              </a:rPr>
              <a:t>Limited access to native device features, requiring the use of plugins or additional libraries.</a:t>
            </a:r>
            <a:endParaRPr>
              <a:solidFill>
                <a:schemeClr val="dk1"/>
              </a:solidFill>
            </a:endParaRPr>
          </a:p>
          <a:p>
            <a:pPr marL="457200" lvl="0" indent="-334327" algn="just" rtl="0">
              <a:lnSpc>
                <a:spcPct val="150000"/>
              </a:lnSpc>
              <a:spcBef>
                <a:spcPts val="0"/>
              </a:spcBef>
              <a:spcAft>
                <a:spcPts val="0"/>
              </a:spcAft>
              <a:buClr>
                <a:schemeClr val="dk1"/>
              </a:buClr>
              <a:buSzPct val="100000"/>
              <a:buChar char="●"/>
            </a:pPr>
            <a:r>
              <a:rPr lang="en-GB">
                <a:solidFill>
                  <a:schemeClr val="dk1"/>
                </a:solidFill>
              </a:rPr>
              <a:t>UI may not look and feel entirely native, potentially impacting user experience. Also there are usually issued achieving the same level of UI/UX across both platforms. E.g. for react native, when you give a text a border radius, it applies in android but not in ios as it doesn’t support border radius for text elements.</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Progressive Web Apps</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Clr>
                <a:schemeClr val="dk1"/>
              </a:buClr>
              <a:buSzPts val="1100"/>
              <a:buFont typeface="Arial"/>
              <a:buNone/>
            </a:pPr>
            <a:r>
              <a:rPr lang="en-GB" dirty="0">
                <a:solidFill>
                  <a:schemeClr val="dk1"/>
                </a:solidFill>
              </a:rPr>
              <a:t>A </a:t>
            </a:r>
            <a:r>
              <a:rPr lang="en-GB" dirty="0" err="1">
                <a:solidFill>
                  <a:schemeClr val="dk1"/>
                </a:solidFill>
              </a:rPr>
              <a:t>pwa</a:t>
            </a:r>
            <a:r>
              <a:rPr lang="en-GB" dirty="0">
                <a:solidFill>
                  <a:schemeClr val="dk1"/>
                </a:solidFill>
              </a:rPr>
              <a:t> is a type of web app that can operate as a website and a mobile application on any device.</a:t>
            </a:r>
            <a:endParaRPr dirty="0">
              <a:solidFill>
                <a:schemeClr val="dk1"/>
              </a:solidFill>
            </a:endParaRPr>
          </a:p>
          <a:p>
            <a:pPr marL="228600" lvl="0" indent="0" algn="just" rtl="0">
              <a:lnSpc>
                <a:spcPct val="150000"/>
              </a:lnSpc>
              <a:spcBef>
                <a:spcPts val="1200"/>
              </a:spcBef>
              <a:spcAft>
                <a:spcPts val="0"/>
              </a:spcAft>
              <a:buClr>
                <a:schemeClr val="dk1"/>
              </a:buClr>
              <a:buSzPts val="1100"/>
              <a:buFont typeface="Arial"/>
              <a:buNone/>
            </a:pPr>
            <a:r>
              <a:rPr lang="en-GB" b="1" dirty="0">
                <a:solidFill>
                  <a:schemeClr val="dk1"/>
                </a:solidFill>
              </a:rPr>
              <a:t>A.</a:t>
            </a:r>
            <a:r>
              <a:rPr lang="en-GB" dirty="0">
                <a:solidFill>
                  <a:schemeClr val="dk1"/>
                </a:solidFill>
              </a:rPr>
              <a:t>   </a:t>
            </a:r>
            <a:r>
              <a:rPr lang="en-GB" b="1" dirty="0">
                <a:solidFill>
                  <a:schemeClr val="dk1"/>
                </a:solidFill>
              </a:rPr>
              <a:t>Characteristics</a:t>
            </a:r>
            <a:endParaRPr b="1" dirty="0">
              <a:solidFill>
                <a:schemeClr val="dk1"/>
              </a:solidFill>
            </a:endParaRPr>
          </a:p>
          <a:p>
            <a:pPr marL="228600" lvl="0" indent="0" algn="just" rtl="0">
              <a:lnSpc>
                <a:spcPct val="100000"/>
              </a:lnSpc>
              <a:spcBef>
                <a:spcPts val="1200"/>
              </a:spcBef>
              <a:spcAft>
                <a:spcPts val="0"/>
              </a:spcAft>
              <a:buClr>
                <a:schemeClr val="dk1"/>
              </a:buClr>
              <a:buSzPts val="1100"/>
              <a:buFont typeface="Arial"/>
              <a:buNone/>
            </a:pPr>
            <a:r>
              <a:rPr lang="en-GB" dirty="0">
                <a:solidFill>
                  <a:schemeClr val="dk1"/>
                </a:solidFill>
              </a:rPr>
              <a:t>They are built using technologies such as HTML, CSS and JavaScript</a:t>
            </a:r>
            <a:endParaRPr dirty="0">
              <a:solidFill>
                <a:schemeClr val="dk1"/>
              </a:solidFill>
            </a:endParaRPr>
          </a:p>
          <a:p>
            <a:pPr marL="228600" lvl="0" indent="0" algn="just" rtl="0">
              <a:lnSpc>
                <a:spcPct val="100000"/>
              </a:lnSpc>
              <a:spcBef>
                <a:spcPts val="1200"/>
              </a:spcBef>
              <a:spcAft>
                <a:spcPts val="0"/>
              </a:spcAft>
              <a:buClr>
                <a:schemeClr val="dk1"/>
              </a:buClr>
              <a:buSzPts val="1100"/>
              <a:buFont typeface="Arial"/>
              <a:buNone/>
            </a:pPr>
            <a:r>
              <a:rPr lang="en-GB" dirty="0">
                <a:solidFill>
                  <a:schemeClr val="dk1"/>
                </a:solidFill>
              </a:rPr>
              <a:t>They are accessed via the browser, but can be saved into your device for use.</a:t>
            </a:r>
            <a:endParaRPr dirty="0">
              <a:solidFill>
                <a:schemeClr val="dk1"/>
              </a:solidFill>
            </a:endParaRPr>
          </a:p>
          <a:p>
            <a:pPr marL="228600" lvl="0" indent="0" algn="just" rtl="0">
              <a:lnSpc>
                <a:spcPct val="100000"/>
              </a:lnSpc>
              <a:spcBef>
                <a:spcPts val="1200"/>
              </a:spcBef>
              <a:spcAft>
                <a:spcPts val="0"/>
              </a:spcAft>
              <a:buClr>
                <a:schemeClr val="dk1"/>
              </a:buClr>
              <a:buSzPts val="1100"/>
              <a:buFont typeface="Arial"/>
              <a:buNone/>
            </a:pPr>
            <a:r>
              <a:rPr lang="en-GB" dirty="0">
                <a:solidFill>
                  <a:schemeClr val="dk1"/>
                </a:solidFill>
              </a:rPr>
              <a:t>They have limited access to device features compared to native apps.</a:t>
            </a:r>
            <a:endParaRPr dirty="0">
              <a:solidFill>
                <a:schemeClr val="dk1"/>
              </a:solidFill>
            </a:endParaRPr>
          </a:p>
          <a:p>
            <a:pPr marL="228600" lvl="0" indent="0" algn="just" rtl="0">
              <a:lnSpc>
                <a:spcPct val="100000"/>
              </a:lnSpc>
              <a:spcBef>
                <a:spcPts val="1200"/>
              </a:spcBef>
              <a:spcAft>
                <a:spcPts val="0"/>
              </a:spcAft>
              <a:buClr>
                <a:schemeClr val="dk1"/>
              </a:buClr>
              <a:buSzPts val="1100"/>
              <a:buFont typeface="Arial"/>
              <a:buNone/>
            </a:pPr>
            <a:r>
              <a:rPr lang="en-GB" dirty="0">
                <a:solidFill>
                  <a:schemeClr val="dk1"/>
                </a:solidFill>
              </a:rPr>
              <a:t>They enable push notifications </a:t>
            </a:r>
            <a:endParaRPr dirty="0">
              <a:solidFill>
                <a:schemeClr val="dk1"/>
              </a:solidFill>
            </a:endParaRPr>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Progressive Web Apps</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GB" b="1">
                <a:solidFill>
                  <a:schemeClr val="dk1"/>
                </a:solidFill>
              </a:rPr>
              <a:t>B.</a:t>
            </a:r>
            <a:r>
              <a:rPr lang="en-GB">
                <a:solidFill>
                  <a:schemeClr val="dk1"/>
                </a:solidFill>
              </a:rPr>
              <a:t>   </a:t>
            </a:r>
            <a:r>
              <a:rPr lang="en-GB" b="1">
                <a:solidFill>
                  <a:schemeClr val="dk1"/>
                </a:solidFill>
              </a:rPr>
              <a:t>Advantages</a:t>
            </a:r>
            <a:endParaRPr b="1">
              <a:solidFill>
                <a:schemeClr val="dk1"/>
              </a:solidFill>
            </a:endParaRPr>
          </a:p>
          <a:p>
            <a:pPr marL="457200" lvl="0" indent="-342900" algn="just" rtl="0">
              <a:lnSpc>
                <a:spcPct val="150000"/>
              </a:lnSpc>
              <a:spcBef>
                <a:spcPts val="1200"/>
              </a:spcBef>
              <a:spcAft>
                <a:spcPts val="0"/>
              </a:spcAft>
              <a:buClr>
                <a:schemeClr val="dk1"/>
              </a:buClr>
              <a:buSzPts val="1800"/>
              <a:buChar char="●"/>
            </a:pPr>
            <a:r>
              <a:rPr lang="en-GB">
                <a:solidFill>
                  <a:schemeClr val="dk1"/>
                </a:solidFill>
              </a:rPr>
              <a:t>Cross-Platform Compatibility</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Lower costs and development time</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Easy Deployment and Updates</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Offline Functionality</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Discoverability</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App-Like Experience</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Progressive Web Apps</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28600" lvl="0" indent="0" algn="just" rtl="0">
              <a:lnSpc>
                <a:spcPct val="150000"/>
              </a:lnSpc>
              <a:spcBef>
                <a:spcPts val="1200"/>
              </a:spcBef>
              <a:spcAft>
                <a:spcPts val="0"/>
              </a:spcAft>
              <a:buClr>
                <a:schemeClr val="dk1"/>
              </a:buClr>
              <a:buSzPts val="1100"/>
              <a:buFont typeface="Arial"/>
              <a:buNone/>
            </a:pPr>
            <a:r>
              <a:rPr lang="en-GB">
                <a:solidFill>
                  <a:schemeClr val="dk1"/>
                </a:solidFill>
              </a:rPr>
              <a:t> </a:t>
            </a:r>
            <a:r>
              <a:rPr lang="en-GB" b="1">
                <a:solidFill>
                  <a:schemeClr val="dk1"/>
                </a:solidFill>
              </a:rPr>
              <a:t>C.</a:t>
            </a:r>
            <a:r>
              <a:rPr lang="en-GB">
                <a:solidFill>
                  <a:schemeClr val="dk1"/>
                </a:solidFill>
              </a:rPr>
              <a:t>   </a:t>
            </a:r>
            <a:r>
              <a:rPr lang="en-GB" b="1">
                <a:solidFill>
                  <a:schemeClr val="dk1"/>
                </a:solidFill>
              </a:rPr>
              <a:t>Disadvantages of PWAs</a:t>
            </a:r>
            <a:endParaRPr b="1">
              <a:solidFill>
                <a:schemeClr val="dk1"/>
              </a:solidFill>
            </a:endParaRPr>
          </a:p>
          <a:p>
            <a:pPr marL="457200" lvl="0" indent="-342900" algn="just" rtl="0">
              <a:lnSpc>
                <a:spcPct val="150000"/>
              </a:lnSpc>
              <a:spcBef>
                <a:spcPts val="1200"/>
              </a:spcBef>
              <a:spcAft>
                <a:spcPts val="0"/>
              </a:spcAft>
              <a:buClr>
                <a:schemeClr val="dk1"/>
              </a:buClr>
              <a:buSzPts val="1800"/>
              <a:buChar char="●"/>
            </a:pPr>
            <a:r>
              <a:rPr lang="en-GB">
                <a:solidFill>
                  <a:schemeClr val="dk1"/>
                </a:solidFill>
              </a:rPr>
              <a:t>Limited Access to Native Capabilities</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PWAs may not always match the performance of native apps, especially for computationally intensive tasks or graphics-intensive applications.</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Limited App Store Distribution</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Making a choice (Native, Hybrid or PWA)</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1200"/>
              </a:spcBef>
              <a:spcAft>
                <a:spcPts val="0"/>
              </a:spcAft>
              <a:buClr>
                <a:schemeClr val="dk1"/>
              </a:buClr>
              <a:buSzPts val="1800"/>
              <a:buAutoNum type="alphaUcPeriod"/>
            </a:pPr>
            <a:r>
              <a:rPr lang="en-GB">
                <a:solidFill>
                  <a:schemeClr val="dk1"/>
                </a:solidFill>
              </a:rPr>
              <a:t>App Complexity </a:t>
            </a:r>
            <a:endParaRPr>
              <a:solidFill>
                <a:schemeClr val="dk1"/>
              </a:solidFill>
            </a:endParaRPr>
          </a:p>
          <a:p>
            <a:pPr marL="457200" lvl="0" indent="-342900" algn="just" rtl="0">
              <a:lnSpc>
                <a:spcPct val="150000"/>
              </a:lnSpc>
              <a:spcBef>
                <a:spcPts val="0"/>
              </a:spcBef>
              <a:spcAft>
                <a:spcPts val="0"/>
              </a:spcAft>
              <a:buClr>
                <a:schemeClr val="dk1"/>
              </a:buClr>
              <a:buSzPts val="1800"/>
              <a:buAutoNum type="alphaUcPeriod"/>
            </a:pPr>
            <a:r>
              <a:rPr lang="en-GB">
                <a:solidFill>
                  <a:schemeClr val="dk1"/>
                </a:solidFill>
              </a:rPr>
              <a:t>Target Platforms </a:t>
            </a:r>
            <a:endParaRPr>
              <a:solidFill>
                <a:schemeClr val="dk1"/>
              </a:solidFill>
            </a:endParaRPr>
          </a:p>
          <a:p>
            <a:pPr marL="457200" lvl="0" indent="-342900" algn="just" rtl="0">
              <a:lnSpc>
                <a:spcPct val="150000"/>
              </a:lnSpc>
              <a:spcBef>
                <a:spcPts val="0"/>
              </a:spcBef>
              <a:spcAft>
                <a:spcPts val="0"/>
              </a:spcAft>
              <a:buClr>
                <a:schemeClr val="dk1"/>
              </a:buClr>
              <a:buSzPts val="1800"/>
              <a:buAutoNum type="alphaUcPeriod"/>
            </a:pPr>
            <a:r>
              <a:rPr lang="en-GB">
                <a:solidFill>
                  <a:schemeClr val="dk1"/>
                </a:solidFill>
              </a:rPr>
              <a:t>Development Resources and Time Constraints </a:t>
            </a:r>
            <a:endParaRPr>
              <a:solidFill>
                <a:schemeClr val="dk1"/>
              </a:solidFill>
            </a:endParaRPr>
          </a:p>
          <a:p>
            <a:pPr marL="457200" lvl="0" indent="-342900" algn="just" rtl="0">
              <a:lnSpc>
                <a:spcPct val="150000"/>
              </a:lnSpc>
              <a:spcBef>
                <a:spcPts val="0"/>
              </a:spcBef>
              <a:spcAft>
                <a:spcPts val="0"/>
              </a:spcAft>
              <a:buClr>
                <a:schemeClr val="dk1"/>
              </a:buClr>
              <a:buSzPts val="1800"/>
              <a:buAutoNum type="alphaUcPeriod"/>
            </a:pPr>
            <a:r>
              <a:rPr lang="en-GB">
                <a:solidFill>
                  <a:schemeClr val="dk1"/>
                </a:solidFill>
              </a:rPr>
              <a:t>Offline Capabilities </a:t>
            </a:r>
            <a:endParaRPr>
              <a:solidFill>
                <a:schemeClr val="dk1"/>
              </a:solidFill>
            </a:endParaRPr>
          </a:p>
          <a:p>
            <a:pPr marL="457200" lvl="0" indent="-342900" algn="just" rtl="0">
              <a:lnSpc>
                <a:spcPct val="150000"/>
              </a:lnSpc>
              <a:spcBef>
                <a:spcPts val="0"/>
              </a:spcBef>
              <a:spcAft>
                <a:spcPts val="0"/>
              </a:spcAft>
              <a:buClr>
                <a:schemeClr val="dk1"/>
              </a:buClr>
              <a:buSzPts val="1800"/>
              <a:buAutoNum type="alphaUcPeriod"/>
            </a:pPr>
            <a:r>
              <a:rPr lang="en-GB">
                <a:solidFill>
                  <a:schemeClr val="dk1"/>
                </a:solidFill>
              </a:rPr>
              <a:t>App Distribution </a:t>
            </a:r>
            <a:endParaRPr>
              <a:solidFill>
                <a:schemeClr val="dk1"/>
              </a:solidFill>
            </a:endParaRPr>
          </a:p>
          <a:p>
            <a:pPr marL="457200" lvl="0" indent="-342900" algn="just" rtl="0">
              <a:lnSpc>
                <a:spcPct val="150000"/>
              </a:lnSpc>
              <a:spcBef>
                <a:spcPts val="0"/>
              </a:spcBef>
              <a:spcAft>
                <a:spcPts val="0"/>
              </a:spcAft>
              <a:buClr>
                <a:schemeClr val="dk1"/>
              </a:buClr>
              <a:buSzPts val="1800"/>
              <a:buAutoNum type="alphaUcPeriod"/>
            </a:pPr>
            <a:r>
              <a:rPr lang="en-GB">
                <a:solidFill>
                  <a:schemeClr val="dk1"/>
                </a:solidFill>
              </a:rPr>
              <a:t>Update and Maintenance</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GB" sz="2500"/>
              <a:t>III. Comparing mobile app programming languages</a:t>
            </a:r>
            <a:endParaRPr sz="2500"/>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28600" lvl="0" indent="0" algn="just" rtl="0">
              <a:lnSpc>
                <a:spcPct val="150000"/>
              </a:lnSpc>
              <a:spcBef>
                <a:spcPts val="1200"/>
              </a:spcBef>
              <a:spcAft>
                <a:spcPts val="1200"/>
              </a:spcAft>
              <a:buNone/>
            </a:pPr>
            <a:r>
              <a:rPr lang="en-GB"/>
              <a:t>.</a:t>
            </a:r>
            <a:endParaRPr/>
          </a:p>
        </p:txBody>
      </p:sp>
      <p:graphicFrame>
        <p:nvGraphicFramePr>
          <p:cNvPr id="140" name="Google Shape;140;p27"/>
          <p:cNvGraphicFramePr/>
          <p:nvPr>
            <p:extLst>
              <p:ext uri="{D42A27DB-BD31-4B8C-83A1-F6EECF244321}">
                <p14:modId xmlns:p14="http://schemas.microsoft.com/office/powerpoint/2010/main" val="1064940811"/>
              </p:ext>
            </p:extLst>
          </p:nvPr>
        </p:nvGraphicFramePr>
        <p:xfrm>
          <a:off x="404800" y="1202525"/>
          <a:ext cx="7239000" cy="1764445"/>
        </p:xfrm>
        <a:graphic>
          <a:graphicData uri="http://schemas.openxmlformats.org/drawingml/2006/table">
            <a:tbl>
              <a:tblPr>
                <a:noFill/>
                <a:tableStyleId>{4B533889-23A4-4669-929B-198D3D86ECD7}</a:tableStyleId>
              </a:tblPr>
              <a:tblGrid>
                <a:gridCol w="3619500"/>
                <a:gridCol w="3619500"/>
              </a:tblGrid>
              <a:tr h="381000">
                <a:tc>
                  <a:txBody>
                    <a:bodyPr/>
                    <a:lstStyle/>
                    <a:p>
                      <a:pPr marL="0" lvl="0" indent="0" algn="just" rtl="0">
                        <a:lnSpc>
                          <a:spcPct val="150000"/>
                        </a:lnSpc>
                        <a:spcBef>
                          <a:spcPts val="1800"/>
                        </a:spcBef>
                        <a:spcAft>
                          <a:spcPts val="0"/>
                        </a:spcAft>
                        <a:buClr>
                          <a:schemeClr val="dk1"/>
                        </a:buClr>
                        <a:buSzPts val="1100"/>
                        <a:buFont typeface="Arial"/>
                        <a:buNone/>
                      </a:pPr>
                      <a:r>
                        <a:rPr lang="en-US" sz="1600" b="1" dirty="0" smtClean="0">
                          <a:solidFill>
                            <a:schemeClr val="dk1"/>
                          </a:solidFill>
                        </a:rPr>
                        <a:t>Platform Specific</a:t>
                      </a:r>
                      <a:endParaRPr sz="1600" b="1" dirty="0">
                        <a:solidFill>
                          <a:schemeClr val="dk1"/>
                        </a:solidFill>
                      </a:endParaRPr>
                    </a:p>
                    <a:p>
                      <a:pPr marL="457200" lvl="0" indent="-304800" algn="just" rtl="0">
                        <a:lnSpc>
                          <a:spcPct val="150000"/>
                        </a:lnSpc>
                        <a:spcBef>
                          <a:spcPts val="1200"/>
                        </a:spcBef>
                        <a:spcAft>
                          <a:spcPts val="0"/>
                        </a:spcAft>
                        <a:buClr>
                          <a:schemeClr val="dk1"/>
                        </a:buClr>
                        <a:buSzPts val="1200"/>
                        <a:buChar char="●"/>
                      </a:pPr>
                      <a:r>
                        <a:rPr lang="en-GB" sz="1200" b="1" dirty="0">
                          <a:solidFill>
                            <a:schemeClr val="dk1"/>
                          </a:solidFill>
                        </a:rPr>
                        <a:t>Swift (</a:t>
                      </a:r>
                      <a:r>
                        <a:rPr lang="en-GB" sz="1200" b="1" dirty="0" err="1">
                          <a:solidFill>
                            <a:schemeClr val="dk1"/>
                          </a:solidFill>
                        </a:rPr>
                        <a:t>ios</a:t>
                      </a:r>
                      <a:r>
                        <a:rPr lang="en-GB" sz="1200" b="1" dirty="0">
                          <a:solidFill>
                            <a:schemeClr val="dk1"/>
                          </a:solidFill>
                        </a:rPr>
                        <a:t>)</a:t>
                      </a:r>
                      <a:endParaRPr sz="1200" dirty="0">
                        <a:solidFill>
                          <a:schemeClr val="dk1"/>
                        </a:solidFill>
                      </a:endParaRPr>
                    </a:p>
                    <a:p>
                      <a:pPr marL="457200" lvl="0" indent="-304800" algn="just" rtl="0">
                        <a:lnSpc>
                          <a:spcPct val="150000"/>
                        </a:lnSpc>
                        <a:spcBef>
                          <a:spcPts val="0"/>
                        </a:spcBef>
                        <a:spcAft>
                          <a:spcPts val="0"/>
                        </a:spcAft>
                        <a:buClr>
                          <a:schemeClr val="dk1"/>
                        </a:buClr>
                        <a:buSzPts val="1200"/>
                        <a:buChar char="●"/>
                      </a:pPr>
                      <a:r>
                        <a:rPr lang="en-GB" sz="1200" b="1" dirty="0" smtClean="0">
                          <a:solidFill>
                            <a:schemeClr val="dk1"/>
                          </a:solidFill>
                        </a:rPr>
                        <a:t>Objective-C </a:t>
                      </a:r>
                      <a:r>
                        <a:rPr lang="en-GB" sz="1200" b="1" dirty="0">
                          <a:solidFill>
                            <a:schemeClr val="dk1"/>
                          </a:solidFill>
                        </a:rPr>
                        <a:t>(</a:t>
                      </a:r>
                      <a:r>
                        <a:rPr lang="en-GB" sz="1200" b="1" dirty="0" err="1">
                          <a:solidFill>
                            <a:schemeClr val="dk1"/>
                          </a:solidFill>
                        </a:rPr>
                        <a:t>ios</a:t>
                      </a:r>
                      <a:r>
                        <a:rPr lang="en-GB" sz="1200" b="1" dirty="0">
                          <a:solidFill>
                            <a:schemeClr val="dk1"/>
                          </a:solidFill>
                        </a:rPr>
                        <a:t>)</a:t>
                      </a:r>
                      <a:endParaRPr sz="1200" dirty="0">
                        <a:solidFill>
                          <a:schemeClr val="dk1"/>
                        </a:solidFill>
                      </a:endParaRPr>
                    </a:p>
                    <a:p>
                      <a:pPr marL="457200" lvl="0" indent="-317500" algn="just" rtl="0">
                        <a:lnSpc>
                          <a:spcPct val="150000"/>
                        </a:lnSpc>
                        <a:spcBef>
                          <a:spcPts val="0"/>
                        </a:spcBef>
                        <a:spcAft>
                          <a:spcPts val="0"/>
                        </a:spcAft>
                        <a:buClr>
                          <a:schemeClr val="dk1"/>
                        </a:buClr>
                        <a:buSzPts val="1400"/>
                        <a:buChar char="●"/>
                      </a:pPr>
                      <a:r>
                        <a:rPr lang="en-GB" sz="700" dirty="0">
                          <a:solidFill>
                            <a:schemeClr val="dk1"/>
                          </a:solidFill>
                          <a:latin typeface="Times New Roman"/>
                          <a:ea typeface="Times New Roman"/>
                          <a:cs typeface="Times New Roman"/>
                          <a:sym typeface="Times New Roman"/>
                        </a:rPr>
                        <a:t> </a:t>
                      </a:r>
                      <a:r>
                        <a:rPr lang="en-GB" sz="1200" b="1" dirty="0" err="1">
                          <a:solidFill>
                            <a:schemeClr val="dk1"/>
                          </a:solidFill>
                        </a:rPr>
                        <a:t>Kotlin</a:t>
                      </a:r>
                      <a:r>
                        <a:rPr lang="en-GB" sz="1200" b="1" dirty="0">
                          <a:solidFill>
                            <a:schemeClr val="dk1"/>
                          </a:solidFill>
                        </a:rPr>
                        <a:t> (android)</a:t>
                      </a:r>
                      <a:endParaRPr sz="1200" dirty="0">
                        <a:solidFill>
                          <a:schemeClr val="dk1"/>
                        </a:solidFill>
                      </a:endParaRPr>
                    </a:p>
                    <a:p>
                      <a:pPr marL="457200" lvl="0" indent="-304800" algn="just" rtl="0">
                        <a:lnSpc>
                          <a:spcPct val="150000"/>
                        </a:lnSpc>
                        <a:spcBef>
                          <a:spcPts val="0"/>
                        </a:spcBef>
                        <a:spcAft>
                          <a:spcPts val="0"/>
                        </a:spcAft>
                        <a:buClr>
                          <a:schemeClr val="dk1"/>
                        </a:buClr>
                        <a:buSzPts val="1200"/>
                        <a:buChar char="●"/>
                      </a:pPr>
                      <a:r>
                        <a:rPr lang="en-GB" sz="1200" dirty="0">
                          <a:solidFill>
                            <a:schemeClr val="dk1"/>
                          </a:solidFill>
                        </a:rPr>
                        <a:t>J</a:t>
                      </a:r>
                      <a:r>
                        <a:rPr lang="en-GB" sz="1200" b="1" dirty="0">
                          <a:solidFill>
                            <a:schemeClr val="dk1"/>
                          </a:solidFill>
                        </a:rPr>
                        <a:t>ava (android</a:t>
                      </a:r>
                      <a:r>
                        <a:rPr lang="en-GB" sz="1200" b="1" dirty="0" smtClean="0">
                          <a:solidFill>
                            <a:schemeClr val="dk1"/>
                          </a:solidFill>
                        </a:rPr>
                        <a:t>)</a:t>
                      </a:r>
                      <a:endParaRPr sz="1200"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228600" lvl="0" indent="0" algn="just" rtl="0">
                        <a:lnSpc>
                          <a:spcPct val="150000"/>
                        </a:lnSpc>
                        <a:spcBef>
                          <a:spcPts val="1200"/>
                        </a:spcBef>
                        <a:spcAft>
                          <a:spcPts val="0"/>
                        </a:spcAft>
                        <a:buNone/>
                      </a:pPr>
                      <a:r>
                        <a:rPr lang="en-US" sz="1600" b="1" dirty="0" smtClean="0">
                          <a:solidFill>
                            <a:schemeClr val="dk1"/>
                          </a:solidFill>
                        </a:rPr>
                        <a:t>Cross Platform</a:t>
                      </a:r>
                      <a:endParaRPr sz="1600" b="1" dirty="0">
                        <a:solidFill>
                          <a:schemeClr val="dk1"/>
                        </a:solidFill>
                      </a:endParaRPr>
                    </a:p>
                    <a:p>
                      <a:pPr marL="457200" lvl="0" indent="-304800" algn="just" rtl="0">
                        <a:lnSpc>
                          <a:spcPct val="150000"/>
                        </a:lnSpc>
                        <a:spcBef>
                          <a:spcPts val="1200"/>
                        </a:spcBef>
                        <a:spcAft>
                          <a:spcPts val="0"/>
                        </a:spcAft>
                        <a:buClr>
                          <a:schemeClr val="dk1"/>
                        </a:buClr>
                        <a:buSzPts val="1200"/>
                        <a:buChar char="●"/>
                      </a:pPr>
                      <a:r>
                        <a:rPr lang="en-GB" sz="1200" b="1" dirty="0" smtClean="0">
                          <a:solidFill>
                            <a:schemeClr val="dk1"/>
                          </a:solidFill>
                        </a:rPr>
                        <a:t>JavaScript</a:t>
                      </a:r>
                      <a:r>
                        <a:rPr lang="en-GB" sz="1200" b="1" baseline="0" dirty="0" smtClean="0">
                          <a:solidFill>
                            <a:schemeClr val="dk1"/>
                          </a:solidFill>
                        </a:rPr>
                        <a:t> </a:t>
                      </a:r>
                      <a:r>
                        <a:rPr lang="en-GB" sz="1200" b="0" baseline="0" dirty="0" smtClean="0">
                          <a:solidFill>
                            <a:schemeClr val="dk1"/>
                          </a:solidFill>
                        </a:rPr>
                        <a:t>(</a:t>
                      </a:r>
                      <a:r>
                        <a:rPr lang="en-GB" sz="1200" b="0" dirty="0" smtClean="0">
                          <a:solidFill>
                            <a:schemeClr val="dk1"/>
                          </a:solidFill>
                        </a:rPr>
                        <a:t>React native, Native Script)</a:t>
                      </a:r>
                      <a:endParaRPr sz="1200" b="0" dirty="0">
                        <a:solidFill>
                          <a:schemeClr val="dk1"/>
                        </a:solidFill>
                      </a:endParaRPr>
                    </a:p>
                    <a:p>
                      <a:pPr marL="457200" lvl="0" indent="-304800" algn="just" rtl="0">
                        <a:lnSpc>
                          <a:spcPct val="150000"/>
                        </a:lnSpc>
                        <a:spcBef>
                          <a:spcPts val="0"/>
                        </a:spcBef>
                        <a:spcAft>
                          <a:spcPts val="0"/>
                        </a:spcAft>
                        <a:buClr>
                          <a:schemeClr val="dk1"/>
                        </a:buClr>
                        <a:buSzPts val="1200"/>
                        <a:buChar char="●"/>
                      </a:pPr>
                      <a:r>
                        <a:rPr lang="en-US" sz="1200" b="1" dirty="0" smtClean="0">
                          <a:solidFill>
                            <a:schemeClr val="dk1"/>
                          </a:solidFill>
                        </a:rPr>
                        <a:t>Dart </a:t>
                      </a:r>
                      <a:r>
                        <a:rPr lang="en-US" sz="1200" b="0" dirty="0" smtClean="0">
                          <a:solidFill>
                            <a:schemeClr val="dk1"/>
                          </a:solidFill>
                        </a:rPr>
                        <a:t>(Flutter)</a:t>
                      </a:r>
                    </a:p>
                    <a:p>
                      <a:pPr marL="457200" lvl="0" indent="-317500" algn="just" rtl="0">
                        <a:lnSpc>
                          <a:spcPct val="150000"/>
                        </a:lnSpc>
                        <a:spcBef>
                          <a:spcPts val="0"/>
                        </a:spcBef>
                        <a:spcAft>
                          <a:spcPts val="0"/>
                        </a:spcAft>
                        <a:buClr>
                          <a:schemeClr val="dk1"/>
                        </a:buClr>
                        <a:buSzPts val="1400"/>
                        <a:buChar char="●"/>
                      </a:pPr>
                      <a:r>
                        <a:rPr lang="en-US" sz="1200" b="1" dirty="0" smtClean="0">
                          <a:solidFill>
                            <a:schemeClr val="dk1"/>
                          </a:solidFill>
                        </a:rPr>
                        <a:t>C#, C++</a:t>
                      </a:r>
                      <a:r>
                        <a:rPr lang="en-US" sz="1200" b="1" dirty="0" smtClean="0">
                          <a:solidFill>
                            <a:schemeClr val="dk1"/>
                          </a:solidFill>
                          <a:latin typeface="Times New Roman"/>
                          <a:ea typeface="Times New Roman"/>
                          <a:cs typeface="Times New Roman"/>
                          <a:sym typeface="Times New Roman"/>
                        </a:rPr>
                        <a:t> </a:t>
                      </a:r>
                      <a:r>
                        <a:rPr lang="en-US" sz="1200" dirty="0" smtClean="0">
                          <a:solidFill>
                            <a:schemeClr val="dk1"/>
                          </a:solidFill>
                        </a:rPr>
                        <a:t>(</a:t>
                      </a:r>
                      <a:r>
                        <a:rPr lang="en-US" sz="1200" b="0" dirty="0" err="1" smtClean="0">
                          <a:solidFill>
                            <a:schemeClr val="dk1"/>
                          </a:solidFill>
                        </a:rPr>
                        <a:t>Xamarin</a:t>
                      </a:r>
                      <a:r>
                        <a:rPr lang="en-US" sz="1200" dirty="0" smtClean="0">
                          <a:solidFill>
                            <a:schemeClr val="dk1"/>
                          </a:solidFill>
                        </a:rPr>
                        <a:t>)</a:t>
                      </a:r>
                    </a:p>
                    <a:p>
                      <a:pPr marL="457200" lvl="0" indent="-304800" algn="just" rtl="0">
                        <a:lnSpc>
                          <a:spcPct val="150000"/>
                        </a:lnSpc>
                        <a:spcBef>
                          <a:spcPts val="0"/>
                        </a:spcBef>
                        <a:spcAft>
                          <a:spcPts val="0"/>
                        </a:spcAft>
                        <a:buClr>
                          <a:schemeClr val="dk1"/>
                        </a:buClr>
                        <a:buSzPts val="1200"/>
                        <a:buChar char="●"/>
                      </a:pPr>
                      <a:r>
                        <a:rPr lang="en-US" sz="1200" b="1" dirty="0" smtClean="0">
                          <a:solidFill>
                            <a:schemeClr val="dk1"/>
                          </a:solidFill>
                        </a:rPr>
                        <a:t>C# </a:t>
                      </a:r>
                      <a:r>
                        <a:rPr lang="en-US" sz="1200" dirty="0" smtClean="0">
                          <a:solidFill>
                            <a:schemeClr val="dk1"/>
                          </a:solidFill>
                        </a:rPr>
                        <a:t>(</a:t>
                      </a:r>
                      <a:r>
                        <a:rPr lang="en-US" sz="1200" b="0" dirty="0" smtClean="0">
                          <a:solidFill>
                            <a:schemeClr val="dk1"/>
                          </a:solidFill>
                        </a:rPr>
                        <a:t>Unity</a:t>
                      </a:r>
                      <a:r>
                        <a:rPr lang="en-US" sz="1200" dirty="0" smtClean="0">
                          <a:solidFill>
                            <a:schemeClr val="dk1"/>
                          </a:solidFill>
                        </a:rPr>
                        <a:t> )</a:t>
                      </a:r>
                      <a:endParaRPr lang="en-US" sz="12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142175"/>
            <a:ext cx="8520600" cy="8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t>IV. Mobile app development frameworks comparison using key features</a:t>
            </a:r>
            <a:endParaRPr sz="3200"/>
          </a:p>
        </p:txBody>
      </p:sp>
      <p:sp>
        <p:nvSpPr>
          <p:cNvPr id="153" name="Google Shape;153;p29"/>
          <p:cNvSpPr txBox="1">
            <a:spLocks noGrp="1"/>
          </p:cNvSpPr>
          <p:nvPr>
            <p:ph type="body" idx="1"/>
          </p:nvPr>
        </p:nvSpPr>
        <p:spPr>
          <a:xfrm>
            <a:off x="311700" y="1119200"/>
            <a:ext cx="8520600" cy="3449700"/>
          </a:xfrm>
          <a:prstGeom prst="rect">
            <a:avLst/>
          </a:prstGeom>
        </p:spPr>
        <p:txBody>
          <a:bodyPr spcFirstLastPara="1" wrap="square" lIns="91425" tIns="91425" rIns="91425" bIns="91425" anchor="t" anchorCtr="0">
            <a:normAutofit fontScale="25000" lnSpcReduction="20000"/>
          </a:bodyPr>
          <a:lstStyle/>
          <a:p>
            <a:pPr marL="0" lvl="0" indent="0" algn="just" rtl="0">
              <a:lnSpc>
                <a:spcPct val="150000"/>
              </a:lnSpc>
              <a:spcBef>
                <a:spcPts val="1800"/>
              </a:spcBef>
              <a:spcAft>
                <a:spcPts val="0"/>
              </a:spcAft>
              <a:buClr>
                <a:schemeClr val="dk1"/>
              </a:buClr>
              <a:buSzPts val="275"/>
              <a:buFont typeface="Arial"/>
              <a:buNone/>
            </a:pPr>
            <a:r>
              <a:rPr lang="en-GB" sz="7200" dirty="0">
                <a:solidFill>
                  <a:schemeClr val="dk1"/>
                </a:solidFill>
              </a:rPr>
              <a:t>What is a Mobile Framework?</a:t>
            </a:r>
            <a:endParaRPr sz="7200" dirty="0">
              <a:solidFill>
                <a:schemeClr val="dk1"/>
              </a:solidFill>
            </a:endParaRPr>
          </a:p>
          <a:p>
            <a:pPr marL="0" lvl="0" indent="0" algn="just" rtl="0">
              <a:lnSpc>
                <a:spcPct val="150000"/>
              </a:lnSpc>
              <a:spcBef>
                <a:spcPts val="1200"/>
              </a:spcBef>
              <a:spcAft>
                <a:spcPts val="0"/>
              </a:spcAft>
              <a:buNone/>
            </a:pPr>
            <a:r>
              <a:rPr lang="en-GB" sz="7200" dirty="0">
                <a:solidFill>
                  <a:schemeClr val="dk1"/>
                </a:solidFill>
              </a:rPr>
              <a:t>This is a framework for development of application meant to run on mobile</a:t>
            </a:r>
            <a:br>
              <a:rPr lang="en-GB" sz="7200" dirty="0">
                <a:solidFill>
                  <a:schemeClr val="dk1"/>
                </a:solidFill>
              </a:rPr>
            </a:br>
            <a:r>
              <a:rPr lang="en-GB" sz="7200" dirty="0">
                <a:solidFill>
                  <a:schemeClr val="dk1"/>
                </a:solidFill>
              </a:rPr>
              <a:t> devices and operating systems. There exist many different mobile frameworks</a:t>
            </a:r>
            <a:br>
              <a:rPr lang="en-GB" sz="7200" dirty="0">
                <a:solidFill>
                  <a:schemeClr val="dk1"/>
                </a:solidFill>
              </a:rPr>
            </a:br>
            <a:r>
              <a:rPr lang="en-GB" sz="7200" dirty="0">
                <a:solidFill>
                  <a:schemeClr val="dk1"/>
                </a:solidFill>
              </a:rPr>
              <a:t> with each excelling in different features but the most popular will follow below:</a:t>
            </a:r>
            <a:endParaRPr sz="7200" dirty="0">
              <a:solidFill>
                <a:schemeClr val="dk1"/>
              </a:solidFill>
            </a:endParaRPr>
          </a:p>
          <a:p>
            <a:pPr marL="0" lvl="0" indent="0" algn="just" rtl="0">
              <a:lnSpc>
                <a:spcPct val="150000"/>
              </a:lnSpc>
              <a:spcBef>
                <a:spcPts val="1200"/>
              </a:spcBef>
              <a:spcAft>
                <a:spcPts val="0"/>
              </a:spcAft>
              <a:buClr>
                <a:schemeClr val="dk1"/>
              </a:buClr>
              <a:buSzPts val="275"/>
              <a:buFont typeface="Arial"/>
              <a:buNone/>
            </a:pPr>
            <a:r>
              <a:rPr lang="en-GB" sz="7200" dirty="0">
                <a:solidFill>
                  <a:schemeClr val="dk1"/>
                </a:solidFill>
              </a:rPr>
              <a:t>React Native, Flutter, Ionic, </a:t>
            </a:r>
            <a:r>
              <a:rPr lang="en-GB" sz="7200" dirty="0" err="1">
                <a:solidFill>
                  <a:schemeClr val="dk1"/>
                </a:solidFill>
              </a:rPr>
              <a:t>Xamarin</a:t>
            </a:r>
            <a:r>
              <a:rPr lang="en-GB" sz="7200" dirty="0">
                <a:solidFill>
                  <a:schemeClr val="dk1"/>
                </a:solidFill>
              </a:rPr>
              <a:t>, Apache Cordova</a:t>
            </a:r>
            <a:r>
              <a:rPr lang="en-GB" sz="7200" dirty="0">
                <a:solidFill>
                  <a:srgbClr val="111111"/>
                </a:solidFill>
              </a:rPr>
              <a:t>, </a:t>
            </a:r>
            <a:r>
              <a:rPr lang="en-GB" sz="7200" dirty="0" err="1">
                <a:solidFill>
                  <a:schemeClr val="dk1"/>
                </a:solidFill>
              </a:rPr>
              <a:t>NativeScript</a:t>
            </a:r>
            <a:r>
              <a:rPr lang="en-GB" sz="7200" dirty="0">
                <a:solidFill>
                  <a:schemeClr val="dk1"/>
                </a:solidFill>
              </a:rPr>
              <a:t>, </a:t>
            </a:r>
            <a:r>
              <a:rPr lang="en-GB" sz="7200" dirty="0" err="1">
                <a:solidFill>
                  <a:schemeClr val="dk1"/>
                </a:solidFill>
              </a:rPr>
              <a:t>JQuery</a:t>
            </a:r>
            <a:r>
              <a:rPr lang="en-GB" sz="7200" dirty="0">
                <a:solidFill>
                  <a:schemeClr val="dk1"/>
                </a:solidFill>
              </a:rPr>
              <a:t> Mobile.</a:t>
            </a:r>
            <a:endParaRPr sz="7200" dirty="0">
              <a:solidFill>
                <a:schemeClr val="dk1"/>
              </a:solidFill>
            </a:endParaRPr>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50000"/>
              </a:lnSpc>
              <a:spcBef>
                <a:spcPts val="1800"/>
              </a:spcBef>
              <a:spcAft>
                <a:spcPts val="400"/>
              </a:spcAft>
              <a:buClr>
                <a:schemeClr val="dk1"/>
              </a:buClr>
              <a:buSzPts val="1100"/>
              <a:buFont typeface="Arial"/>
              <a:buNone/>
            </a:pPr>
            <a:r>
              <a:rPr lang="en-GB" sz="2500"/>
              <a:t>What to consider before choosing a mobile framework</a:t>
            </a:r>
            <a:endParaRPr sz="2500"/>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28600" lvl="0" indent="0" algn="just" rtl="0">
              <a:lnSpc>
                <a:spcPct val="150000"/>
              </a:lnSpc>
              <a:spcBef>
                <a:spcPts val="1200"/>
              </a:spcBef>
              <a:spcAft>
                <a:spcPts val="0"/>
              </a:spcAft>
              <a:buClr>
                <a:schemeClr val="dk1"/>
              </a:buClr>
              <a:buSzPts val="1100"/>
              <a:buFont typeface="Arial"/>
              <a:buNone/>
            </a:pPr>
            <a:r>
              <a:rPr lang="en-GB" dirty="0">
                <a:solidFill>
                  <a:schemeClr val="dk1"/>
                </a:solidFill>
              </a:rPr>
              <a:t>A.</a:t>
            </a:r>
            <a:r>
              <a:rPr lang="en-GB" dirty="0">
                <a:solidFill>
                  <a:schemeClr val="dk1"/>
                </a:solidFill>
                <a:latin typeface="Times New Roman"/>
                <a:ea typeface="Times New Roman"/>
                <a:cs typeface="Times New Roman"/>
                <a:sym typeface="Times New Roman"/>
              </a:rPr>
              <a:t>   </a:t>
            </a:r>
            <a:r>
              <a:rPr lang="en-GB" dirty="0">
                <a:solidFill>
                  <a:schemeClr val="dk1"/>
                </a:solidFill>
              </a:rPr>
              <a:t>Language </a:t>
            </a:r>
            <a:endParaRPr dirty="0">
              <a:solidFill>
                <a:schemeClr val="dk1"/>
              </a:solidFill>
            </a:endParaRPr>
          </a:p>
          <a:p>
            <a:pPr marL="228600" lvl="0" indent="0" algn="just" rtl="0">
              <a:lnSpc>
                <a:spcPct val="150000"/>
              </a:lnSpc>
              <a:spcBef>
                <a:spcPts val="1200"/>
              </a:spcBef>
              <a:spcAft>
                <a:spcPts val="0"/>
              </a:spcAft>
              <a:buClr>
                <a:schemeClr val="dk1"/>
              </a:buClr>
              <a:buSzPts val="1100"/>
              <a:buFont typeface="Arial"/>
              <a:buNone/>
            </a:pPr>
            <a:r>
              <a:rPr lang="en-GB" dirty="0">
                <a:solidFill>
                  <a:schemeClr val="dk1"/>
                </a:solidFill>
              </a:rPr>
              <a:t>B.</a:t>
            </a:r>
            <a:r>
              <a:rPr lang="en-GB" dirty="0">
                <a:solidFill>
                  <a:schemeClr val="dk1"/>
                </a:solidFill>
                <a:latin typeface="Times New Roman"/>
                <a:ea typeface="Times New Roman"/>
                <a:cs typeface="Times New Roman"/>
                <a:sym typeface="Times New Roman"/>
              </a:rPr>
              <a:t>   </a:t>
            </a:r>
            <a:r>
              <a:rPr lang="en-GB" dirty="0">
                <a:solidFill>
                  <a:schemeClr val="dk1"/>
                </a:solidFill>
              </a:rPr>
              <a:t> Performance</a:t>
            </a:r>
            <a:endParaRPr dirty="0">
              <a:solidFill>
                <a:schemeClr val="dk1"/>
              </a:solidFill>
            </a:endParaRPr>
          </a:p>
          <a:p>
            <a:pPr marL="228600" lvl="0" indent="0" algn="just" rtl="0">
              <a:lnSpc>
                <a:spcPct val="150000"/>
              </a:lnSpc>
              <a:spcBef>
                <a:spcPts val="1200"/>
              </a:spcBef>
              <a:spcAft>
                <a:spcPts val="0"/>
              </a:spcAft>
              <a:buClr>
                <a:schemeClr val="dk1"/>
              </a:buClr>
              <a:buSzPts val="1100"/>
              <a:buFont typeface="Arial"/>
              <a:buNone/>
            </a:pPr>
            <a:r>
              <a:rPr lang="en-GB" dirty="0">
                <a:solidFill>
                  <a:schemeClr val="dk1"/>
                </a:solidFill>
              </a:rPr>
              <a:t>C.</a:t>
            </a:r>
            <a:r>
              <a:rPr lang="en-GB" dirty="0">
                <a:solidFill>
                  <a:schemeClr val="dk1"/>
                </a:solidFill>
                <a:latin typeface="Times New Roman"/>
                <a:ea typeface="Times New Roman"/>
                <a:cs typeface="Times New Roman"/>
                <a:sym typeface="Times New Roman"/>
              </a:rPr>
              <a:t>   </a:t>
            </a:r>
            <a:r>
              <a:rPr lang="en-GB" dirty="0">
                <a:solidFill>
                  <a:schemeClr val="dk1"/>
                </a:solidFill>
              </a:rPr>
              <a:t>Cost and Time to Market </a:t>
            </a:r>
            <a:endParaRPr dirty="0">
              <a:solidFill>
                <a:schemeClr val="dk1"/>
              </a:solidFill>
            </a:endParaRPr>
          </a:p>
          <a:p>
            <a:pPr marL="228600" lvl="0" indent="0" algn="just" rtl="0">
              <a:lnSpc>
                <a:spcPct val="150000"/>
              </a:lnSpc>
              <a:spcBef>
                <a:spcPts val="1200"/>
              </a:spcBef>
              <a:spcAft>
                <a:spcPts val="0"/>
              </a:spcAft>
              <a:buClr>
                <a:schemeClr val="dk1"/>
              </a:buClr>
              <a:buSzPts val="1100"/>
              <a:buFont typeface="Arial"/>
              <a:buNone/>
            </a:pPr>
            <a:r>
              <a:rPr lang="en-GB" dirty="0">
                <a:solidFill>
                  <a:schemeClr val="dk1"/>
                </a:solidFill>
              </a:rPr>
              <a:t>D.</a:t>
            </a:r>
            <a:r>
              <a:rPr lang="en-GB" dirty="0">
                <a:solidFill>
                  <a:schemeClr val="dk1"/>
                </a:solidFill>
                <a:latin typeface="Times New Roman"/>
                <a:ea typeface="Times New Roman"/>
                <a:cs typeface="Times New Roman"/>
                <a:sym typeface="Times New Roman"/>
              </a:rPr>
              <a:t>   </a:t>
            </a:r>
            <a:r>
              <a:rPr lang="en-GB" dirty="0">
                <a:solidFill>
                  <a:schemeClr val="dk1"/>
                </a:solidFill>
              </a:rPr>
              <a:t> UI/UX </a:t>
            </a:r>
            <a:endParaRPr dirty="0">
              <a:solidFill>
                <a:schemeClr val="dk1"/>
              </a:solidFill>
            </a:endParaRPr>
          </a:p>
          <a:p>
            <a:pPr marL="228600" lvl="0" indent="0" algn="just" rtl="0">
              <a:lnSpc>
                <a:spcPct val="150000"/>
              </a:lnSpc>
              <a:spcBef>
                <a:spcPts val="1200"/>
              </a:spcBef>
              <a:spcAft>
                <a:spcPts val="0"/>
              </a:spcAft>
              <a:buClr>
                <a:schemeClr val="dk1"/>
              </a:buClr>
              <a:buSzPts val="1100"/>
              <a:buFont typeface="Arial"/>
              <a:buNone/>
            </a:pPr>
            <a:r>
              <a:rPr lang="en-GB" dirty="0">
                <a:solidFill>
                  <a:schemeClr val="dk1"/>
                </a:solidFill>
              </a:rPr>
              <a:t>E.</a:t>
            </a:r>
            <a:r>
              <a:rPr lang="en-GB" dirty="0">
                <a:solidFill>
                  <a:schemeClr val="dk1"/>
                </a:solidFill>
                <a:latin typeface="Times New Roman"/>
                <a:ea typeface="Times New Roman"/>
                <a:cs typeface="Times New Roman"/>
                <a:sym typeface="Times New Roman"/>
              </a:rPr>
              <a:t>   </a:t>
            </a:r>
            <a:r>
              <a:rPr lang="en-GB" dirty="0">
                <a:solidFill>
                  <a:schemeClr val="dk1"/>
                </a:solidFill>
              </a:rPr>
              <a:t>Complexity </a:t>
            </a:r>
            <a:endParaRPr dirty="0">
              <a:solidFill>
                <a:schemeClr val="dk1"/>
              </a:solidFill>
            </a:endParaRPr>
          </a:p>
          <a:p>
            <a:pPr marL="228600" lvl="0" indent="0" algn="just" rtl="0">
              <a:lnSpc>
                <a:spcPct val="150000"/>
              </a:lnSpc>
              <a:spcBef>
                <a:spcPts val="1200"/>
              </a:spcBef>
              <a:spcAft>
                <a:spcPts val="1200"/>
              </a:spcAft>
              <a:buNone/>
            </a:pPr>
            <a:r>
              <a:rPr lang="en-GB" dirty="0">
                <a:solidFill>
                  <a:schemeClr val="dk1"/>
                </a:solidFill>
              </a:rPr>
              <a:t>F.</a:t>
            </a:r>
            <a:r>
              <a:rPr lang="en-GB" dirty="0">
                <a:solidFill>
                  <a:schemeClr val="dk1"/>
                </a:solidFill>
                <a:latin typeface="Times New Roman"/>
                <a:ea typeface="Times New Roman"/>
                <a:cs typeface="Times New Roman"/>
                <a:sym typeface="Times New Roman"/>
              </a:rPr>
              <a:t>    </a:t>
            </a:r>
            <a:r>
              <a:rPr lang="en-GB" dirty="0">
                <a:solidFill>
                  <a:schemeClr val="dk1"/>
                </a:solidFill>
              </a:rPr>
              <a:t>Community Support</a:t>
            </a: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2400"/>
              </a:spcBef>
              <a:spcAft>
                <a:spcPts val="600"/>
              </a:spcAft>
              <a:buNone/>
            </a:pPr>
            <a:r>
              <a:rPr lang="en-GB" sz="2400"/>
              <a:t>V. Mobile application architecture and design patterns</a:t>
            </a:r>
            <a:endParaRPr sz="2400"/>
          </a:p>
        </p:txBody>
      </p:sp>
      <p:sp>
        <p:nvSpPr>
          <p:cNvPr id="165" name="Google Shape;16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28600" lvl="0" indent="0" algn="just" rtl="0">
              <a:lnSpc>
                <a:spcPct val="150000"/>
              </a:lnSpc>
              <a:spcBef>
                <a:spcPts val="1200"/>
              </a:spcBef>
              <a:spcAft>
                <a:spcPts val="0"/>
              </a:spcAft>
              <a:buClr>
                <a:schemeClr val="dk1"/>
              </a:buClr>
              <a:buSzPts val="1100"/>
              <a:buFont typeface="Arial"/>
              <a:buNone/>
            </a:pPr>
            <a:r>
              <a:rPr lang="en-GB">
                <a:solidFill>
                  <a:schemeClr val="dk1"/>
                </a:solidFill>
              </a:rPr>
              <a:t>A.   Model-View-Controller (MVC) Architecture</a:t>
            </a:r>
            <a:endParaRPr>
              <a:solidFill>
                <a:schemeClr val="dk1"/>
              </a:solidFill>
            </a:endParaRPr>
          </a:p>
          <a:p>
            <a:pPr marL="0" lvl="0" indent="0" algn="l" rtl="0">
              <a:spcBef>
                <a:spcPts val="1200"/>
              </a:spcBef>
              <a:spcAft>
                <a:spcPts val="1200"/>
              </a:spcAft>
              <a:buNone/>
            </a:pPr>
            <a:endParaRPr sz="2400">
              <a:solidFill>
                <a:schemeClr val="dk1"/>
              </a:solidFill>
            </a:endParaRPr>
          </a:p>
        </p:txBody>
      </p:sp>
      <p:pic>
        <p:nvPicPr>
          <p:cNvPr id="166" name="Google Shape;166;p31"/>
          <p:cNvPicPr preferRelativeResize="0"/>
          <p:nvPr/>
        </p:nvPicPr>
        <p:blipFill>
          <a:blip r:embed="rId3">
            <a:alphaModFix/>
          </a:blip>
          <a:stretch>
            <a:fillRect/>
          </a:stretch>
        </p:blipFill>
        <p:spPr>
          <a:xfrm>
            <a:off x="1567288" y="2053511"/>
            <a:ext cx="4772025" cy="280035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2400"/>
              </a:spcBef>
              <a:spcAft>
                <a:spcPts val="0"/>
              </a:spcAft>
              <a:buClr>
                <a:schemeClr val="dk1"/>
              </a:buClr>
              <a:buSzPct val="45833"/>
              <a:buFont typeface="Arial"/>
              <a:buNone/>
            </a:pPr>
            <a:r>
              <a:rPr lang="en-GB" sz="2400"/>
              <a:t>V. Mobile application architecture and design patterns</a:t>
            </a:r>
            <a:endParaRPr sz="2400"/>
          </a:p>
          <a:p>
            <a:pPr marL="0" lvl="0" indent="0" algn="l" rtl="0">
              <a:spcBef>
                <a:spcPts val="600"/>
              </a:spcBef>
              <a:spcAft>
                <a:spcPts val="0"/>
              </a:spcAft>
              <a:buNone/>
            </a:pPr>
            <a:endParaRPr/>
          </a:p>
        </p:txBody>
      </p:sp>
      <p:sp>
        <p:nvSpPr>
          <p:cNvPr id="172" name="Google Shape;17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28600" lvl="0" indent="0" algn="just" rtl="0">
              <a:lnSpc>
                <a:spcPct val="150000"/>
              </a:lnSpc>
              <a:spcBef>
                <a:spcPts val="1200"/>
              </a:spcBef>
              <a:spcAft>
                <a:spcPts val="1200"/>
              </a:spcAft>
              <a:buNone/>
            </a:pPr>
            <a:r>
              <a:rPr lang="en-GB">
                <a:solidFill>
                  <a:schemeClr val="dk1"/>
                </a:solidFill>
              </a:rPr>
              <a:t>B. Model View Presenter (MVP) Architecture</a:t>
            </a:r>
            <a:endParaRPr/>
          </a:p>
        </p:txBody>
      </p:sp>
      <p:pic>
        <p:nvPicPr>
          <p:cNvPr id="173" name="Google Shape;173;p32"/>
          <p:cNvPicPr preferRelativeResize="0"/>
          <p:nvPr/>
        </p:nvPicPr>
        <p:blipFill>
          <a:blip r:embed="rId3">
            <a:alphaModFix/>
          </a:blip>
          <a:stretch>
            <a:fillRect/>
          </a:stretch>
        </p:blipFill>
        <p:spPr>
          <a:xfrm>
            <a:off x="2357424" y="2213203"/>
            <a:ext cx="4429125" cy="26765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Outline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Introduction</a:t>
            </a:r>
            <a:endParaRPr/>
          </a:p>
          <a:p>
            <a:pPr marL="457200" lvl="0" indent="-342900" algn="l" rtl="0">
              <a:spcBef>
                <a:spcPts val="0"/>
              </a:spcBef>
              <a:spcAft>
                <a:spcPts val="0"/>
              </a:spcAft>
              <a:buSzPts val="1800"/>
              <a:buAutoNum type="arabicPeriod"/>
            </a:pPr>
            <a:r>
              <a:rPr lang="en-GB"/>
              <a:t>Major types of mobile apps and their differences</a:t>
            </a:r>
            <a:endParaRPr/>
          </a:p>
          <a:p>
            <a:pPr marL="457200" lvl="0" indent="-342900" algn="l" rtl="0">
              <a:spcBef>
                <a:spcPts val="0"/>
              </a:spcBef>
              <a:spcAft>
                <a:spcPts val="0"/>
              </a:spcAft>
              <a:buSzPts val="1800"/>
              <a:buAutoNum type="arabicPeriod"/>
            </a:pPr>
            <a:r>
              <a:rPr lang="en-GB"/>
              <a:t>Comparing mobile app programming languages</a:t>
            </a:r>
            <a:endParaRPr/>
          </a:p>
          <a:p>
            <a:pPr marL="457200" lvl="0" indent="-342900" algn="l" rtl="0">
              <a:spcBef>
                <a:spcPts val="0"/>
              </a:spcBef>
              <a:spcAft>
                <a:spcPts val="0"/>
              </a:spcAft>
              <a:buSzPts val="1800"/>
              <a:buAutoNum type="arabicPeriod"/>
            </a:pPr>
            <a:r>
              <a:rPr lang="en-GB"/>
              <a:t>Mobile app development frameworks comparison using key features (language, performance, cost and time to market, UI and UX, complexity, community support)</a:t>
            </a:r>
            <a:endParaRPr/>
          </a:p>
          <a:p>
            <a:pPr marL="457200" lvl="0" indent="-342900" algn="l" rtl="0">
              <a:spcBef>
                <a:spcPts val="0"/>
              </a:spcBef>
              <a:spcAft>
                <a:spcPts val="0"/>
              </a:spcAft>
              <a:buSzPts val="1800"/>
              <a:buAutoNum type="arabicPeriod"/>
            </a:pPr>
            <a:r>
              <a:rPr lang="en-GB"/>
              <a:t>Mobile application architecture and design patterns</a:t>
            </a:r>
            <a:endParaRPr/>
          </a:p>
          <a:p>
            <a:pPr marL="457200" lvl="0" indent="-342900" algn="l" rtl="0">
              <a:spcBef>
                <a:spcPts val="0"/>
              </a:spcBef>
              <a:spcAft>
                <a:spcPts val="0"/>
              </a:spcAft>
              <a:buSzPts val="1800"/>
              <a:buAutoNum type="arabicPeriod"/>
            </a:pPr>
            <a:r>
              <a:rPr lang="en-GB"/>
              <a:t>Requirement Engineering</a:t>
            </a:r>
            <a:endParaRPr/>
          </a:p>
          <a:p>
            <a:pPr marL="457200" lvl="0" indent="-342900" algn="l" rtl="0">
              <a:spcBef>
                <a:spcPts val="0"/>
              </a:spcBef>
              <a:spcAft>
                <a:spcPts val="0"/>
              </a:spcAft>
              <a:buSzPts val="1800"/>
              <a:buAutoNum type="arabicPeriod"/>
            </a:pPr>
            <a:r>
              <a:rPr lang="en-GB"/>
              <a:t>Estimating the Cost of a Mobile Application Development Project</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2400"/>
              </a:spcBef>
              <a:spcAft>
                <a:spcPts val="600"/>
              </a:spcAft>
              <a:buNone/>
            </a:pPr>
            <a:r>
              <a:rPr lang="en-GB" sz="2400"/>
              <a:t>V. Mobile application architecture and design patterns</a:t>
            </a:r>
            <a:endParaRPr/>
          </a:p>
        </p:txBody>
      </p:sp>
      <p:sp>
        <p:nvSpPr>
          <p:cNvPr id="179" name="Google Shape;17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228600" lvl="0" indent="0" algn="just" rtl="0">
              <a:lnSpc>
                <a:spcPct val="150000"/>
              </a:lnSpc>
              <a:spcBef>
                <a:spcPts val="1200"/>
              </a:spcBef>
              <a:spcAft>
                <a:spcPts val="0"/>
              </a:spcAft>
              <a:buNone/>
            </a:pPr>
            <a:r>
              <a:rPr lang="en-GB">
                <a:solidFill>
                  <a:schemeClr val="dk1"/>
                </a:solidFill>
              </a:rPr>
              <a:t>C.</a:t>
            </a:r>
            <a:r>
              <a:rPr lang="en-GB">
                <a:solidFill>
                  <a:schemeClr val="dk1"/>
                </a:solidFill>
                <a:latin typeface="Times New Roman"/>
                <a:ea typeface="Times New Roman"/>
                <a:cs typeface="Times New Roman"/>
                <a:sym typeface="Times New Roman"/>
              </a:rPr>
              <a:t>   </a:t>
            </a:r>
            <a:r>
              <a:rPr lang="en-GB">
                <a:solidFill>
                  <a:schemeClr val="dk1"/>
                </a:solidFill>
              </a:rPr>
              <a:t>Model View View-Model (MVVM)</a:t>
            </a:r>
            <a:endParaRPr>
              <a:solidFill>
                <a:schemeClr val="dk1"/>
              </a:solidFill>
            </a:endParaRPr>
          </a:p>
          <a:p>
            <a:pPr marL="228600" lvl="0" indent="0" algn="just" rtl="0">
              <a:lnSpc>
                <a:spcPct val="150000"/>
              </a:lnSpc>
              <a:spcBef>
                <a:spcPts val="1200"/>
              </a:spcBef>
              <a:spcAft>
                <a:spcPts val="0"/>
              </a:spcAft>
              <a:buNone/>
            </a:pPr>
            <a:endParaRPr>
              <a:solidFill>
                <a:schemeClr val="dk1"/>
              </a:solidFill>
            </a:endParaRPr>
          </a:p>
          <a:p>
            <a:pPr marL="228600" lvl="0" indent="0" algn="just" rtl="0">
              <a:lnSpc>
                <a:spcPct val="150000"/>
              </a:lnSpc>
              <a:spcBef>
                <a:spcPts val="1200"/>
              </a:spcBef>
              <a:spcAft>
                <a:spcPts val="0"/>
              </a:spcAft>
              <a:buNone/>
            </a:pPr>
            <a:endParaRPr>
              <a:solidFill>
                <a:schemeClr val="dk1"/>
              </a:solidFill>
            </a:endParaRPr>
          </a:p>
          <a:p>
            <a:pPr marL="228600" lvl="0" indent="0" algn="just" rtl="0">
              <a:lnSpc>
                <a:spcPct val="150000"/>
              </a:lnSpc>
              <a:spcBef>
                <a:spcPts val="1200"/>
              </a:spcBef>
              <a:spcAft>
                <a:spcPts val="0"/>
              </a:spcAft>
              <a:buNone/>
            </a:pPr>
            <a:endParaRPr>
              <a:solidFill>
                <a:schemeClr val="dk1"/>
              </a:solidFill>
            </a:endParaRPr>
          </a:p>
          <a:p>
            <a:pPr marL="228600" lvl="0" indent="0" algn="just" rtl="0">
              <a:lnSpc>
                <a:spcPct val="150000"/>
              </a:lnSpc>
              <a:spcBef>
                <a:spcPts val="1200"/>
              </a:spcBef>
              <a:spcAft>
                <a:spcPts val="0"/>
              </a:spcAft>
              <a:buClr>
                <a:schemeClr val="dk1"/>
              </a:buClr>
              <a:buSzPts val="1100"/>
              <a:buFont typeface="Arial"/>
              <a:buNone/>
            </a:pPr>
            <a:endParaRPr>
              <a:solidFill>
                <a:schemeClr val="dk1"/>
              </a:solidFill>
            </a:endParaRPr>
          </a:p>
          <a:p>
            <a:pPr marL="228600" lvl="0" indent="0" algn="just" rtl="0">
              <a:lnSpc>
                <a:spcPct val="150000"/>
              </a:lnSpc>
              <a:spcBef>
                <a:spcPts val="1200"/>
              </a:spcBef>
              <a:spcAft>
                <a:spcPts val="1200"/>
              </a:spcAft>
              <a:buNone/>
            </a:pPr>
            <a:r>
              <a:rPr lang="en-GB">
                <a:solidFill>
                  <a:schemeClr val="dk1"/>
                </a:solidFill>
              </a:rPr>
              <a:t>D.   Clean architecture</a:t>
            </a:r>
            <a:endParaRPr/>
          </a:p>
        </p:txBody>
      </p:sp>
      <p:pic>
        <p:nvPicPr>
          <p:cNvPr id="180" name="Google Shape;180;p33"/>
          <p:cNvPicPr preferRelativeResize="0"/>
          <p:nvPr/>
        </p:nvPicPr>
        <p:blipFill>
          <a:blip r:embed="rId3">
            <a:alphaModFix/>
          </a:blip>
          <a:stretch>
            <a:fillRect/>
          </a:stretch>
        </p:blipFill>
        <p:spPr>
          <a:xfrm>
            <a:off x="1600200" y="1909763"/>
            <a:ext cx="5943600" cy="178117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2400"/>
              </a:spcBef>
              <a:spcAft>
                <a:spcPts val="600"/>
              </a:spcAft>
              <a:buNone/>
            </a:pPr>
            <a:r>
              <a:rPr lang="en-GB" sz="2400" dirty="0"/>
              <a:t>V. Mobile application architecture and design patterns</a:t>
            </a:r>
            <a:endParaRPr dirty="0"/>
          </a:p>
        </p:txBody>
      </p:sp>
      <p:sp>
        <p:nvSpPr>
          <p:cNvPr id="186" name="Google Shape;186;p34"/>
          <p:cNvSpPr txBox="1">
            <a:spLocks noGrp="1"/>
          </p:cNvSpPr>
          <p:nvPr>
            <p:ph type="body" idx="1"/>
          </p:nvPr>
        </p:nvSpPr>
        <p:spPr>
          <a:xfrm>
            <a:off x="311700" y="1337912"/>
            <a:ext cx="8520600" cy="3532472"/>
          </a:xfrm>
          <a:prstGeom prst="rect">
            <a:avLst/>
          </a:prstGeom>
        </p:spPr>
        <p:txBody>
          <a:bodyPr spcFirstLastPara="1" wrap="square" lIns="91425" tIns="91425" rIns="91425" bIns="91425" anchor="t" anchorCtr="0">
            <a:noAutofit/>
          </a:bodyPr>
          <a:lstStyle/>
          <a:p>
            <a:pPr marL="12700" lvl="0" indent="0" algn="just" rtl="0">
              <a:lnSpc>
                <a:spcPct val="150000"/>
              </a:lnSpc>
              <a:spcBef>
                <a:spcPts val="1800"/>
              </a:spcBef>
              <a:spcAft>
                <a:spcPts val="0"/>
              </a:spcAft>
              <a:buClr>
                <a:schemeClr val="dk1"/>
              </a:buClr>
              <a:buSzPts val="1100"/>
              <a:buFont typeface="Arial"/>
              <a:buNone/>
            </a:pPr>
            <a:r>
              <a:rPr lang="en-GB" b="1" dirty="0">
                <a:solidFill>
                  <a:schemeClr val="dk1"/>
                </a:solidFill>
              </a:rPr>
              <a:t>Design patterns</a:t>
            </a:r>
            <a:endParaRPr b="1" dirty="0">
              <a:solidFill>
                <a:schemeClr val="dk1"/>
              </a:solidFill>
            </a:endParaRPr>
          </a:p>
          <a:p>
            <a:pPr marL="228600" lvl="0" indent="0" algn="just" rtl="0">
              <a:lnSpc>
                <a:spcPct val="100000"/>
              </a:lnSpc>
              <a:spcBef>
                <a:spcPts val="1200"/>
              </a:spcBef>
              <a:spcAft>
                <a:spcPts val="0"/>
              </a:spcAft>
              <a:buNone/>
            </a:pPr>
            <a:r>
              <a:rPr lang="en-GB" sz="1600" dirty="0">
                <a:solidFill>
                  <a:schemeClr val="dk1"/>
                </a:solidFill>
              </a:rPr>
              <a:t>A.</a:t>
            </a:r>
            <a:r>
              <a:rPr lang="en-GB" sz="1600" dirty="0">
                <a:solidFill>
                  <a:schemeClr val="dk1"/>
                </a:solidFill>
                <a:latin typeface="Times New Roman"/>
                <a:ea typeface="Times New Roman"/>
                <a:cs typeface="Times New Roman"/>
                <a:sym typeface="Times New Roman"/>
              </a:rPr>
              <a:t>   </a:t>
            </a:r>
            <a:r>
              <a:rPr lang="en-GB" sz="1600" dirty="0">
                <a:solidFill>
                  <a:schemeClr val="dk1"/>
                </a:solidFill>
              </a:rPr>
              <a:t>Singleton pattern</a:t>
            </a:r>
            <a:endParaRPr sz="1600" dirty="0">
              <a:solidFill>
                <a:schemeClr val="dk1"/>
              </a:solidFill>
            </a:endParaRPr>
          </a:p>
          <a:p>
            <a:pPr marL="228600" lvl="0" indent="0" algn="just" rtl="0">
              <a:lnSpc>
                <a:spcPct val="100000"/>
              </a:lnSpc>
              <a:spcBef>
                <a:spcPts val="1200"/>
              </a:spcBef>
              <a:spcAft>
                <a:spcPts val="0"/>
              </a:spcAft>
              <a:buClr>
                <a:schemeClr val="dk1"/>
              </a:buClr>
              <a:buSzPts val="1100"/>
              <a:buFont typeface="Arial"/>
              <a:buNone/>
            </a:pPr>
            <a:r>
              <a:rPr lang="en-GB" sz="1600" dirty="0">
                <a:solidFill>
                  <a:schemeClr val="dk1"/>
                </a:solidFill>
              </a:rPr>
              <a:t>B.</a:t>
            </a:r>
            <a:r>
              <a:rPr lang="en-GB" sz="1600" dirty="0">
                <a:solidFill>
                  <a:schemeClr val="dk1"/>
                </a:solidFill>
                <a:latin typeface="Times New Roman"/>
                <a:ea typeface="Times New Roman"/>
                <a:cs typeface="Times New Roman"/>
                <a:sym typeface="Times New Roman"/>
              </a:rPr>
              <a:t>   </a:t>
            </a:r>
            <a:r>
              <a:rPr lang="en-GB" sz="1600" dirty="0">
                <a:solidFill>
                  <a:schemeClr val="dk1"/>
                </a:solidFill>
              </a:rPr>
              <a:t>Factory pattern</a:t>
            </a:r>
            <a:endParaRPr sz="1600" dirty="0">
              <a:solidFill>
                <a:schemeClr val="dk1"/>
              </a:solidFill>
            </a:endParaRPr>
          </a:p>
          <a:p>
            <a:pPr marL="228600" lvl="0" indent="0" algn="just" rtl="0">
              <a:lnSpc>
                <a:spcPct val="100000"/>
              </a:lnSpc>
              <a:spcBef>
                <a:spcPts val="1200"/>
              </a:spcBef>
              <a:spcAft>
                <a:spcPts val="0"/>
              </a:spcAft>
              <a:buClr>
                <a:schemeClr val="dk1"/>
              </a:buClr>
              <a:buSzPts val="1100"/>
              <a:buFont typeface="Arial"/>
              <a:buNone/>
            </a:pPr>
            <a:r>
              <a:rPr lang="en-GB" sz="1600" dirty="0">
                <a:solidFill>
                  <a:schemeClr val="dk1"/>
                </a:solidFill>
              </a:rPr>
              <a:t>C.</a:t>
            </a:r>
            <a:r>
              <a:rPr lang="en-GB" sz="1600" dirty="0">
                <a:solidFill>
                  <a:schemeClr val="dk1"/>
                </a:solidFill>
                <a:latin typeface="Times New Roman"/>
                <a:ea typeface="Times New Roman"/>
                <a:cs typeface="Times New Roman"/>
                <a:sym typeface="Times New Roman"/>
              </a:rPr>
              <a:t>   </a:t>
            </a:r>
            <a:r>
              <a:rPr lang="en-GB" sz="1600" dirty="0">
                <a:solidFill>
                  <a:schemeClr val="dk1"/>
                </a:solidFill>
              </a:rPr>
              <a:t>Observer pattern</a:t>
            </a:r>
            <a:endParaRPr sz="1600" dirty="0">
              <a:solidFill>
                <a:schemeClr val="dk1"/>
              </a:solidFill>
            </a:endParaRPr>
          </a:p>
          <a:p>
            <a:pPr marL="228600" lvl="0" indent="0" algn="just" rtl="0">
              <a:lnSpc>
                <a:spcPct val="100000"/>
              </a:lnSpc>
              <a:spcBef>
                <a:spcPts val="1200"/>
              </a:spcBef>
              <a:spcAft>
                <a:spcPts val="0"/>
              </a:spcAft>
              <a:buClr>
                <a:schemeClr val="dk1"/>
              </a:buClr>
              <a:buSzPts val="1100"/>
              <a:buFont typeface="Arial"/>
              <a:buNone/>
            </a:pPr>
            <a:r>
              <a:rPr lang="en-GB" sz="1600" dirty="0">
                <a:solidFill>
                  <a:schemeClr val="dk1"/>
                </a:solidFill>
              </a:rPr>
              <a:t>D.</a:t>
            </a:r>
            <a:r>
              <a:rPr lang="en-GB" sz="1600" dirty="0">
                <a:solidFill>
                  <a:schemeClr val="dk1"/>
                </a:solidFill>
                <a:latin typeface="Times New Roman"/>
                <a:ea typeface="Times New Roman"/>
                <a:cs typeface="Times New Roman"/>
                <a:sym typeface="Times New Roman"/>
              </a:rPr>
              <a:t>   </a:t>
            </a:r>
            <a:r>
              <a:rPr lang="en-GB" sz="1600" dirty="0">
                <a:solidFill>
                  <a:schemeClr val="dk1"/>
                </a:solidFill>
              </a:rPr>
              <a:t>Adapter pattern</a:t>
            </a:r>
            <a:endParaRPr sz="1600" dirty="0">
              <a:solidFill>
                <a:schemeClr val="dk1"/>
              </a:solidFill>
            </a:endParaRPr>
          </a:p>
          <a:p>
            <a:pPr marL="228600" lvl="0" indent="0" algn="just" rtl="0">
              <a:lnSpc>
                <a:spcPct val="100000"/>
              </a:lnSpc>
              <a:spcBef>
                <a:spcPts val="1200"/>
              </a:spcBef>
              <a:spcAft>
                <a:spcPts val="0"/>
              </a:spcAft>
              <a:buClr>
                <a:schemeClr val="dk1"/>
              </a:buClr>
              <a:buSzPts val="1100"/>
              <a:buFont typeface="Arial"/>
              <a:buNone/>
            </a:pPr>
            <a:r>
              <a:rPr lang="en-GB" sz="1600" dirty="0">
                <a:solidFill>
                  <a:schemeClr val="dk1"/>
                </a:solidFill>
              </a:rPr>
              <a:t>E.</a:t>
            </a:r>
            <a:r>
              <a:rPr lang="en-GB" sz="1600" dirty="0">
                <a:solidFill>
                  <a:schemeClr val="dk1"/>
                </a:solidFill>
                <a:latin typeface="Times New Roman"/>
                <a:ea typeface="Times New Roman"/>
                <a:cs typeface="Times New Roman"/>
                <a:sym typeface="Times New Roman"/>
              </a:rPr>
              <a:t>   </a:t>
            </a:r>
            <a:r>
              <a:rPr lang="en-GB" sz="1600" dirty="0">
                <a:solidFill>
                  <a:schemeClr val="dk1"/>
                </a:solidFill>
              </a:rPr>
              <a:t>Strategy pattern</a:t>
            </a:r>
            <a:endParaRPr sz="1600" dirty="0">
              <a:solidFill>
                <a:schemeClr val="dk1"/>
              </a:solidFill>
            </a:endParaRPr>
          </a:p>
          <a:p>
            <a:pPr marL="228600" lvl="0" indent="0" algn="just" rtl="0">
              <a:lnSpc>
                <a:spcPct val="100000"/>
              </a:lnSpc>
              <a:spcBef>
                <a:spcPts val="1200"/>
              </a:spcBef>
              <a:spcAft>
                <a:spcPts val="1200"/>
              </a:spcAft>
              <a:buNone/>
            </a:pPr>
            <a:r>
              <a:rPr lang="en-GB" sz="1600" dirty="0">
                <a:solidFill>
                  <a:schemeClr val="dk1"/>
                </a:solidFill>
              </a:rPr>
              <a:t>F.</a:t>
            </a:r>
            <a:r>
              <a:rPr lang="en-GB" sz="1600" dirty="0">
                <a:solidFill>
                  <a:schemeClr val="dk1"/>
                </a:solidFill>
                <a:latin typeface="Times New Roman"/>
                <a:ea typeface="Times New Roman"/>
                <a:cs typeface="Times New Roman"/>
                <a:sym typeface="Times New Roman"/>
              </a:rPr>
              <a:t>    </a:t>
            </a:r>
            <a:r>
              <a:rPr lang="en-GB" sz="1600" dirty="0">
                <a:solidFill>
                  <a:schemeClr val="dk1"/>
                </a:solidFill>
              </a:rPr>
              <a:t>Decorator patt</a:t>
            </a:r>
            <a:r>
              <a:rPr lang="en-GB" dirty="0">
                <a:solidFill>
                  <a:schemeClr val="dk1"/>
                </a:solidFill>
              </a:rPr>
              <a:t>ern</a:t>
            </a: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50000"/>
              </a:lnSpc>
              <a:spcBef>
                <a:spcPts val="2400"/>
              </a:spcBef>
              <a:spcAft>
                <a:spcPts val="600"/>
              </a:spcAft>
              <a:buSzPts val="990"/>
              <a:buNone/>
            </a:pPr>
            <a:r>
              <a:rPr lang="en-GB" sz="2520" b="1"/>
              <a:t>VI. Requirement Engineering</a:t>
            </a:r>
            <a:endParaRPr sz="2520" b="1"/>
          </a:p>
        </p:txBody>
      </p:sp>
      <p:sp>
        <p:nvSpPr>
          <p:cNvPr id="192" name="Google Shape;192;p35"/>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1800"/>
              </a:spcBef>
              <a:spcAft>
                <a:spcPts val="0"/>
              </a:spcAft>
              <a:buClr>
                <a:schemeClr val="dk1"/>
              </a:buClr>
              <a:buSzPts val="1100"/>
              <a:buFont typeface="Arial"/>
              <a:buNone/>
            </a:pPr>
            <a:r>
              <a:rPr lang="en-GB" b="1">
                <a:solidFill>
                  <a:schemeClr val="dk1"/>
                </a:solidFill>
              </a:rPr>
              <a:t>Introduction</a:t>
            </a:r>
            <a:endParaRPr b="1">
              <a:solidFill>
                <a:schemeClr val="dk1"/>
              </a:solidFill>
            </a:endParaRPr>
          </a:p>
          <a:p>
            <a:pPr marL="0" lvl="0" indent="0" algn="just" rtl="0">
              <a:lnSpc>
                <a:spcPct val="150000"/>
              </a:lnSpc>
              <a:spcBef>
                <a:spcPts val="1200"/>
              </a:spcBef>
              <a:spcAft>
                <a:spcPts val="1200"/>
              </a:spcAft>
              <a:buNone/>
            </a:pPr>
            <a:r>
              <a:rPr lang="en-GB">
                <a:solidFill>
                  <a:schemeClr val="dk1"/>
                </a:solidFill>
              </a:rPr>
              <a:t>Requirements engineering is a crucial phase in the development of mobile applications. It involves gathering, documenting, analyzing, and validating user requirements to ensure that the final product meets user expectations. In this document, we will provide a step-by-step guide to effectively collect and analyze user requirements for mobile applications.</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2400"/>
              </a:spcBef>
              <a:spcAft>
                <a:spcPts val="600"/>
              </a:spcAft>
              <a:buNone/>
            </a:pPr>
            <a:r>
              <a:rPr lang="en-GB" sz="2520" b="1"/>
              <a:t>VI. Requirement Engineering</a:t>
            </a:r>
            <a:endParaRPr/>
          </a:p>
        </p:txBody>
      </p:sp>
      <p:sp>
        <p:nvSpPr>
          <p:cNvPr id="198" name="Google Shape;19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smtClean="0"/>
              <a:t>.</a:t>
            </a:r>
            <a:endParaRPr dirty="0"/>
          </a:p>
        </p:txBody>
      </p:sp>
      <p:graphicFrame>
        <p:nvGraphicFramePr>
          <p:cNvPr id="199" name="Google Shape;199;p36"/>
          <p:cNvGraphicFramePr/>
          <p:nvPr>
            <p:extLst>
              <p:ext uri="{D42A27DB-BD31-4B8C-83A1-F6EECF244321}">
                <p14:modId xmlns:p14="http://schemas.microsoft.com/office/powerpoint/2010/main" val="1957186842"/>
              </p:ext>
            </p:extLst>
          </p:nvPr>
        </p:nvGraphicFramePr>
        <p:xfrm>
          <a:off x="452388" y="1611038"/>
          <a:ext cx="8162224" cy="3235930"/>
        </p:xfrm>
        <a:graphic>
          <a:graphicData uri="http://schemas.openxmlformats.org/drawingml/2006/table">
            <a:tbl>
              <a:tblPr>
                <a:noFill/>
                <a:effectLst/>
                <a:tableStyleId>{4B533889-23A4-4669-929B-198D3D86ECD7}</a:tableStyleId>
              </a:tblPr>
              <a:tblGrid>
                <a:gridCol w="3936732"/>
                <a:gridCol w="4225492"/>
              </a:tblGrid>
              <a:tr h="2499275">
                <a:tc>
                  <a:txBody>
                    <a:bodyPr/>
                    <a:lstStyle/>
                    <a:p>
                      <a:pPr marL="457200" lvl="0" indent="0" algn="just" rtl="0">
                        <a:lnSpc>
                          <a:spcPct val="150000"/>
                        </a:lnSpc>
                        <a:spcBef>
                          <a:spcPts val="1800"/>
                        </a:spcBef>
                        <a:spcAft>
                          <a:spcPts val="0"/>
                        </a:spcAft>
                        <a:buFont typeface="+mj-lt"/>
                        <a:buNone/>
                      </a:pPr>
                      <a:r>
                        <a:rPr lang="en-GB" sz="1600" dirty="0">
                          <a:solidFill>
                            <a:schemeClr val="dk1"/>
                          </a:solidFill>
                        </a:rPr>
                        <a:t>Step-by-step Guide</a:t>
                      </a:r>
                      <a:endParaRPr sz="1600" dirty="0">
                        <a:solidFill>
                          <a:schemeClr val="dk1"/>
                        </a:solidFill>
                      </a:endParaRPr>
                    </a:p>
                    <a:p>
                      <a:pPr marL="469900" lvl="0" indent="-342900" algn="just" rtl="0">
                        <a:lnSpc>
                          <a:spcPct val="150000"/>
                        </a:lnSpc>
                        <a:spcBef>
                          <a:spcPts val="1800"/>
                        </a:spcBef>
                        <a:spcAft>
                          <a:spcPts val="0"/>
                        </a:spcAft>
                        <a:buClr>
                          <a:schemeClr val="dk1"/>
                        </a:buClr>
                        <a:buSzPts val="1600"/>
                        <a:buFont typeface="+mj-lt"/>
                        <a:buAutoNum type="arabicPeriod"/>
                      </a:pPr>
                      <a:r>
                        <a:rPr lang="en-GB" sz="1600" dirty="0">
                          <a:solidFill>
                            <a:schemeClr val="dk1"/>
                          </a:solidFill>
                        </a:rPr>
                        <a:t>Scope and Objectives</a:t>
                      </a:r>
                      <a:endParaRPr sz="1600" dirty="0">
                        <a:solidFill>
                          <a:schemeClr val="dk1"/>
                        </a:solidFill>
                      </a:endParaRPr>
                    </a:p>
                    <a:p>
                      <a:pPr marL="469900" lvl="0" indent="-342900" algn="just" rtl="0">
                        <a:lnSpc>
                          <a:spcPct val="150000"/>
                        </a:lnSpc>
                        <a:spcBef>
                          <a:spcPts val="0"/>
                        </a:spcBef>
                        <a:spcAft>
                          <a:spcPts val="0"/>
                        </a:spcAft>
                        <a:buClr>
                          <a:schemeClr val="dk1"/>
                        </a:buClr>
                        <a:buSzPts val="1600"/>
                        <a:buFont typeface="+mj-lt"/>
                        <a:buAutoNum type="arabicPeriod"/>
                      </a:pPr>
                      <a:r>
                        <a:rPr lang="en-GB" sz="1600" dirty="0">
                          <a:solidFill>
                            <a:schemeClr val="dk1"/>
                          </a:solidFill>
                        </a:rPr>
                        <a:t>Stakeholder Identification</a:t>
                      </a:r>
                      <a:endParaRPr sz="1200" dirty="0">
                        <a:solidFill>
                          <a:schemeClr val="dk1"/>
                        </a:solidFill>
                      </a:endParaRPr>
                    </a:p>
                    <a:p>
                      <a:pPr marL="469900" lvl="0" indent="-342900" algn="just" rtl="0">
                        <a:lnSpc>
                          <a:spcPct val="150000"/>
                        </a:lnSpc>
                        <a:spcBef>
                          <a:spcPts val="0"/>
                        </a:spcBef>
                        <a:spcAft>
                          <a:spcPts val="0"/>
                        </a:spcAft>
                        <a:buClr>
                          <a:schemeClr val="dk1"/>
                        </a:buClr>
                        <a:buSzPts val="1600"/>
                        <a:buFont typeface="+mj-lt"/>
                        <a:buAutoNum type="arabicPeriod"/>
                      </a:pPr>
                      <a:r>
                        <a:rPr lang="en-GB" sz="1600" dirty="0">
                          <a:solidFill>
                            <a:schemeClr val="dk1"/>
                          </a:solidFill>
                        </a:rPr>
                        <a:t>User Research</a:t>
                      </a:r>
                      <a:endParaRPr sz="1600" dirty="0">
                        <a:solidFill>
                          <a:schemeClr val="dk1"/>
                        </a:solidFill>
                      </a:endParaRPr>
                    </a:p>
                    <a:p>
                      <a:pPr marL="469900" lvl="0" indent="-342900" algn="just" rtl="0">
                        <a:lnSpc>
                          <a:spcPct val="150000"/>
                        </a:lnSpc>
                        <a:spcBef>
                          <a:spcPts val="0"/>
                        </a:spcBef>
                        <a:spcAft>
                          <a:spcPts val="0"/>
                        </a:spcAft>
                        <a:buClr>
                          <a:schemeClr val="dk1"/>
                        </a:buClr>
                        <a:buSzPts val="1600"/>
                        <a:buFont typeface="+mj-lt"/>
                        <a:buAutoNum type="arabicPeriod"/>
                      </a:pPr>
                      <a:r>
                        <a:rPr lang="en-GB" sz="1600" dirty="0">
                          <a:solidFill>
                            <a:schemeClr val="dk1"/>
                          </a:solidFill>
                        </a:rPr>
                        <a:t>User Personas</a:t>
                      </a:r>
                      <a:endParaRPr sz="1600" dirty="0">
                        <a:solidFill>
                          <a:schemeClr val="dk1"/>
                        </a:solidFill>
                      </a:endParaRPr>
                    </a:p>
                    <a:p>
                      <a:pPr marL="469900" lvl="0" indent="-342900" algn="just" rtl="0">
                        <a:lnSpc>
                          <a:spcPct val="150000"/>
                        </a:lnSpc>
                        <a:spcBef>
                          <a:spcPts val="0"/>
                        </a:spcBef>
                        <a:spcAft>
                          <a:spcPts val="0"/>
                        </a:spcAft>
                        <a:buClr>
                          <a:schemeClr val="dk1"/>
                        </a:buClr>
                        <a:buSzPts val="1600"/>
                        <a:buFont typeface="+mj-lt"/>
                        <a:buAutoNum type="arabicPeriod"/>
                      </a:pPr>
                      <a:r>
                        <a:rPr lang="en-GB" sz="1600" dirty="0">
                          <a:solidFill>
                            <a:schemeClr val="dk1"/>
                          </a:solidFill>
                        </a:rPr>
                        <a:t>Requirement </a:t>
                      </a:r>
                      <a:r>
                        <a:rPr lang="en-GB" sz="1600" dirty="0" smtClean="0">
                          <a:solidFill>
                            <a:schemeClr val="dk1"/>
                          </a:solidFill>
                        </a:rPr>
                        <a:t>Elicitation</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469900" lvl="0" indent="-342900" algn="just" rtl="0">
                        <a:lnSpc>
                          <a:spcPct val="150000"/>
                        </a:lnSpc>
                        <a:spcBef>
                          <a:spcPts val="1800"/>
                        </a:spcBef>
                        <a:spcAft>
                          <a:spcPts val="0"/>
                        </a:spcAft>
                        <a:buClr>
                          <a:schemeClr val="dk1"/>
                        </a:buClr>
                        <a:buSzPts val="1600"/>
                        <a:buFont typeface="+mj-lt"/>
                        <a:buAutoNum type="arabicPeriod"/>
                      </a:pPr>
                      <a:endParaRPr lang="en-GB" sz="1600" dirty="0" smtClean="0">
                        <a:solidFill>
                          <a:schemeClr val="dk1"/>
                        </a:solidFill>
                      </a:endParaRPr>
                    </a:p>
                    <a:p>
                      <a:pPr marL="469900" lvl="0" indent="-342900" algn="just" rtl="0">
                        <a:lnSpc>
                          <a:spcPct val="150000"/>
                        </a:lnSpc>
                        <a:spcBef>
                          <a:spcPts val="1800"/>
                        </a:spcBef>
                        <a:spcAft>
                          <a:spcPts val="0"/>
                        </a:spcAft>
                        <a:buClr>
                          <a:schemeClr val="dk1"/>
                        </a:buClr>
                        <a:buSzPts val="1600"/>
                        <a:buFont typeface="+mj-lt"/>
                        <a:buAutoNum type="arabicPeriod" startAt="6"/>
                      </a:pPr>
                      <a:r>
                        <a:rPr lang="en-GB" sz="1600" dirty="0" smtClean="0">
                          <a:solidFill>
                            <a:schemeClr val="dk1"/>
                          </a:solidFill>
                        </a:rPr>
                        <a:t>Categorization and Prioritization</a:t>
                      </a:r>
                      <a:endParaRPr sz="1600" dirty="0" smtClean="0">
                        <a:solidFill>
                          <a:schemeClr val="dk1"/>
                        </a:solidFill>
                      </a:endParaRPr>
                    </a:p>
                    <a:p>
                      <a:pPr marL="469900" lvl="0" indent="-342900" algn="just" rtl="0">
                        <a:lnSpc>
                          <a:spcPct val="150000"/>
                        </a:lnSpc>
                        <a:spcBef>
                          <a:spcPts val="0"/>
                        </a:spcBef>
                        <a:spcAft>
                          <a:spcPts val="0"/>
                        </a:spcAft>
                        <a:buClr>
                          <a:schemeClr val="dk1"/>
                        </a:buClr>
                        <a:buSzPts val="1600"/>
                        <a:buFont typeface="+mj-lt"/>
                        <a:buAutoNum type="arabicPeriod" startAt="6"/>
                      </a:pPr>
                      <a:r>
                        <a:rPr lang="en-GB" sz="1600" dirty="0" smtClean="0">
                          <a:solidFill>
                            <a:schemeClr val="dk1"/>
                          </a:solidFill>
                        </a:rPr>
                        <a:t>Requirement Documentation</a:t>
                      </a:r>
                      <a:endParaRPr sz="1200" dirty="0" smtClean="0">
                        <a:solidFill>
                          <a:schemeClr val="dk1"/>
                        </a:solidFill>
                      </a:endParaRPr>
                    </a:p>
                    <a:p>
                      <a:pPr marL="469900" lvl="0" indent="-342900" algn="just" rtl="0">
                        <a:lnSpc>
                          <a:spcPct val="150000"/>
                        </a:lnSpc>
                        <a:spcBef>
                          <a:spcPts val="0"/>
                        </a:spcBef>
                        <a:spcAft>
                          <a:spcPts val="0"/>
                        </a:spcAft>
                        <a:buClr>
                          <a:schemeClr val="dk1"/>
                        </a:buClr>
                        <a:buSzPts val="1600"/>
                        <a:buFont typeface="+mj-lt"/>
                        <a:buAutoNum type="arabicPeriod" startAt="6"/>
                      </a:pPr>
                      <a:r>
                        <a:rPr lang="en-GB" sz="1600" dirty="0" smtClean="0">
                          <a:solidFill>
                            <a:schemeClr val="dk1"/>
                          </a:solidFill>
                        </a:rPr>
                        <a:t>Requirement Validation</a:t>
                      </a:r>
                      <a:endParaRPr sz="1200" dirty="0" smtClean="0">
                        <a:solidFill>
                          <a:schemeClr val="dk1"/>
                        </a:solidFill>
                      </a:endParaRPr>
                    </a:p>
                    <a:p>
                      <a:pPr marL="469900" lvl="0" indent="-342900" algn="just" rtl="0">
                        <a:lnSpc>
                          <a:spcPct val="150000"/>
                        </a:lnSpc>
                        <a:spcBef>
                          <a:spcPts val="0"/>
                        </a:spcBef>
                        <a:spcAft>
                          <a:spcPts val="0"/>
                        </a:spcAft>
                        <a:buClr>
                          <a:schemeClr val="dk1"/>
                        </a:buClr>
                        <a:buSzPts val="1600"/>
                        <a:buFont typeface="+mj-lt"/>
                        <a:buAutoNum type="arabicPeriod" startAt="6"/>
                      </a:pPr>
                      <a:r>
                        <a:rPr lang="en-GB" sz="1600" dirty="0" smtClean="0">
                          <a:solidFill>
                            <a:schemeClr val="dk1"/>
                          </a:solidFill>
                        </a:rPr>
                        <a:t>Requirement Analysis and Refinement</a:t>
                      </a:r>
                      <a:endParaRPr sz="1600" dirty="0" smtClean="0">
                        <a:solidFill>
                          <a:schemeClr val="dk1"/>
                        </a:solidFill>
                      </a:endParaRPr>
                    </a:p>
                    <a:p>
                      <a:pPr marL="469900" lvl="0" indent="-342900" algn="just" rtl="0">
                        <a:lnSpc>
                          <a:spcPct val="150000"/>
                        </a:lnSpc>
                        <a:spcBef>
                          <a:spcPts val="0"/>
                        </a:spcBef>
                        <a:spcAft>
                          <a:spcPts val="0"/>
                        </a:spcAft>
                        <a:buClr>
                          <a:schemeClr val="dk1"/>
                        </a:buClr>
                        <a:buSzPts val="1600"/>
                        <a:buFont typeface="+mj-lt"/>
                        <a:buAutoNum type="arabicPeriod" startAt="6"/>
                      </a:pPr>
                      <a:r>
                        <a:rPr lang="en-GB" sz="1600" dirty="0" smtClean="0">
                          <a:solidFill>
                            <a:schemeClr val="dk1"/>
                          </a:solidFill>
                        </a:rPr>
                        <a:t>Review and Approval</a:t>
                      </a:r>
                      <a:endParaRPr sz="1600" dirty="0" smtClean="0">
                        <a:solidFill>
                          <a:schemeClr val="dk1"/>
                        </a:solidFill>
                      </a:endParaRPr>
                    </a:p>
                    <a:p>
                      <a:pPr marL="469900" lvl="0" indent="-342900" algn="just" rtl="0">
                        <a:lnSpc>
                          <a:spcPct val="150000"/>
                        </a:lnSpc>
                        <a:spcBef>
                          <a:spcPts val="0"/>
                        </a:spcBef>
                        <a:spcAft>
                          <a:spcPts val="0"/>
                        </a:spcAft>
                        <a:buClr>
                          <a:schemeClr val="dk1"/>
                        </a:buClr>
                        <a:buSzPts val="1600"/>
                        <a:buFont typeface="+mj-lt"/>
                        <a:buAutoNum type="arabicPeriod" startAt="6"/>
                      </a:pPr>
                      <a:r>
                        <a:rPr lang="en-GB" sz="1600" dirty="0" smtClean="0">
                          <a:solidFill>
                            <a:schemeClr val="dk1"/>
                          </a:solidFill>
                        </a:rPr>
                        <a:t>Conclusion</a:t>
                      </a:r>
                      <a:endParaRPr sz="1600" dirty="0" smtClean="0">
                        <a:solidFill>
                          <a:schemeClr val="dk1"/>
                        </a:solidFill>
                      </a:endParaRPr>
                    </a:p>
                    <a:p>
                      <a:pPr marL="342900" lvl="0" indent="-342900" algn="l" rtl="0">
                        <a:spcBef>
                          <a:spcPts val="400"/>
                        </a:spcBef>
                        <a:spcAft>
                          <a:spcPts val="0"/>
                        </a:spcAft>
                        <a:buFont typeface="+mj-lt"/>
                        <a:buAutoNum type="arabicPeriod" startAt="6"/>
                      </a:pP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title"/>
          </p:nvPr>
        </p:nvSpPr>
        <p:spPr>
          <a:xfrm>
            <a:off x="263574" y="105877"/>
            <a:ext cx="8520600" cy="1270535"/>
          </a:xfrm>
          <a:prstGeom prst="rect">
            <a:avLst/>
          </a:prstGeom>
        </p:spPr>
        <p:txBody>
          <a:bodyPr spcFirstLastPara="1" wrap="square" lIns="91425" tIns="91425" rIns="91425" bIns="91425" anchor="t" anchorCtr="0">
            <a:noAutofit/>
          </a:bodyPr>
          <a:lstStyle/>
          <a:p>
            <a:pPr marL="0" lvl="0" indent="0" rtl="0">
              <a:lnSpc>
                <a:spcPct val="150000"/>
              </a:lnSpc>
              <a:spcBef>
                <a:spcPts val="2400"/>
              </a:spcBef>
              <a:spcAft>
                <a:spcPts val="600"/>
              </a:spcAft>
              <a:buNone/>
            </a:pPr>
            <a:r>
              <a:rPr lang="en-GB" sz="2000" b="1" dirty="0" smtClean="0"/>
              <a:t>VII. Estimating </a:t>
            </a:r>
            <a:r>
              <a:rPr lang="en-GB" sz="2000" b="1" dirty="0"/>
              <a:t>the Cost of a Mobile Application Development Project</a:t>
            </a:r>
            <a:endParaRPr sz="2000" b="1" dirty="0"/>
          </a:p>
        </p:txBody>
      </p:sp>
      <p:sp>
        <p:nvSpPr>
          <p:cNvPr id="205" name="Google Shape;205;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1800"/>
              </a:spcBef>
              <a:spcAft>
                <a:spcPts val="0"/>
              </a:spcAft>
              <a:buClr>
                <a:schemeClr val="dk1"/>
              </a:buClr>
              <a:buSzPts val="1100"/>
              <a:buFont typeface="Arial"/>
              <a:buNone/>
            </a:pPr>
            <a:r>
              <a:rPr lang="en-GB" b="1" dirty="0">
                <a:solidFill>
                  <a:schemeClr val="dk1"/>
                </a:solidFill>
              </a:rPr>
              <a:t>Introduction:</a:t>
            </a:r>
            <a:endParaRPr b="1" dirty="0">
              <a:solidFill>
                <a:schemeClr val="dk1"/>
              </a:solidFill>
            </a:endParaRPr>
          </a:p>
          <a:p>
            <a:pPr marL="0" lvl="0" indent="0" algn="just" rtl="0">
              <a:lnSpc>
                <a:spcPct val="150000"/>
              </a:lnSpc>
              <a:spcBef>
                <a:spcPts val="1200"/>
              </a:spcBef>
              <a:spcAft>
                <a:spcPts val="1200"/>
              </a:spcAft>
              <a:buClr>
                <a:schemeClr val="dk1"/>
              </a:buClr>
              <a:buSzPts val="1100"/>
              <a:buFont typeface="Arial"/>
              <a:buNone/>
            </a:pPr>
            <a:r>
              <a:rPr lang="en-GB" dirty="0">
                <a:solidFill>
                  <a:schemeClr val="dk1"/>
                </a:solidFill>
              </a:rPr>
              <a:t>Estimating the cost of a mobile application development project is a critical step in planning and budgeting. Accurate cost estimation helps stakeholders allocate resources effectively and make informed decisions. In this guide, we will outline the key factors to consider and steps to follow when estimating the cost of a mobile application.</a:t>
            </a:r>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311700" y="144379"/>
            <a:ext cx="8520600" cy="873346"/>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2400"/>
              </a:spcBef>
              <a:spcAft>
                <a:spcPts val="600"/>
              </a:spcAft>
              <a:buNone/>
            </a:pPr>
            <a:r>
              <a:rPr lang="en-GB" sz="2100" b="1" dirty="0" smtClean="0"/>
              <a:t>VII. Estimating </a:t>
            </a:r>
            <a:r>
              <a:rPr lang="en-GB" sz="2100" b="1" dirty="0"/>
              <a:t>the Cost of a Mobile Application Development Project</a:t>
            </a:r>
            <a:endParaRPr dirty="0"/>
          </a:p>
        </p:txBody>
      </p:sp>
      <p:sp>
        <p:nvSpPr>
          <p:cNvPr id="211" name="Google Shape;211;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a:t>
            </a:r>
            <a:endParaRPr/>
          </a:p>
        </p:txBody>
      </p:sp>
      <p:graphicFrame>
        <p:nvGraphicFramePr>
          <p:cNvPr id="212" name="Google Shape;212;p38"/>
          <p:cNvGraphicFramePr/>
          <p:nvPr>
            <p:extLst>
              <p:ext uri="{D42A27DB-BD31-4B8C-83A1-F6EECF244321}">
                <p14:modId xmlns:p14="http://schemas.microsoft.com/office/powerpoint/2010/main" val="619717853"/>
              </p:ext>
            </p:extLst>
          </p:nvPr>
        </p:nvGraphicFramePr>
        <p:xfrm>
          <a:off x="180700" y="1152475"/>
          <a:ext cx="8782600" cy="3429150"/>
        </p:xfrm>
        <a:graphic>
          <a:graphicData uri="http://schemas.openxmlformats.org/drawingml/2006/table">
            <a:tbl>
              <a:tblPr>
                <a:noFill/>
                <a:tableStyleId>{4B533889-23A4-4669-929B-198D3D86ECD7}</a:tableStyleId>
              </a:tblPr>
              <a:tblGrid>
                <a:gridCol w="4391300"/>
                <a:gridCol w="4391300"/>
              </a:tblGrid>
              <a:tr h="3429150">
                <a:tc>
                  <a:txBody>
                    <a:bodyPr/>
                    <a:lstStyle/>
                    <a:p>
                      <a:pPr marL="457200" lvl="0" indent="-330200" algn="just" rtl="0">
                        <a:lnSpc>
                          <a:spcPct val="150000"/>
                        </a:lnSpc>
                        <a:spcBef>
                          <a:spcPts val="1800"/>
                        </a:spcBef>
                        <a:spcAft>
                          <a:spcPts val="0"/>
                        </a:spcAft>
                        <a:buClr>
                          <a:schemeClr val="dk1"/>
                        </a:buClr>
                        <a:buSzPts val="1600"/>
                        <a:buAutoNum type="arabicPeriod"/>
                      </a:pPr>
                      <a:r>
                        <a:rPr lang="en-GB" sz="1600" dirty="0">
                          <a:solidFill>
                            <a:schemeClr val="dk1"/>
                          </a:solidFill>
                        </a:rPr>
                        <a:t>Define Project Requirements:</a:t>
                      </a:r>
                      <a:endParaRPr sz="1600" dirty="0">
                        <a:solidFill>
                          <a:schemeClr val="dk1"/>
                        </a:solidFill>
                      </a:endParaRPr>
                    </a:p>
                    <a:p>
                      <a:pPr marL="457200" lvl="0" indent="-330200" algn="just" rtl="0">
                        <a:lnSpc>
                          <a:spcPct val="150000"/>
                        </a:lnSpc>
                        <a:spcBef>
                          <a:spcPts val="0"/>
                        </a:spcBef>
                        <a:spcAft>
                          <a:spcPts val="0"/>
                        </a:spcAft>
                        <a:buClr>
                          <a:schemeClr val="dk1"/>
                        </a:buClr>
                        <a:buSzPts val="1600"/>
                        <a:buAutoNum type="arabicPeriod"/>
                      </a:pPr>
                      <a:r>
                        <a:rPr lang="en-GB" sz="1600" dirty="0">
                          <a:solidFill>
                            <a:schemeClr val="dk1"/>
                          </a:solidFill>
                        </a:rPr>
                        <a:t>Break Down the Project:</a:t>
                      </a:r>
                      <a:endParaRPr sz="1600" dirty="0">
                        <a:solidFill>
                          <a:schemeClr val="dk1"/>
                        </a:solidFill>
                      </a:endParaRPr>
                    </a:p>
                    <a:p>
                      <a:pPr marL="457200" lvl="0" indent="-330200" algn="just" rtl="0">
                        <a:lnSpc>
                          <a:spcPct val="150000"/>
                        </a:lnSpc>
                        <a:spcBef>
                          <a:spcPts val="0"/>
                        </a:spcBef>
                        <a:spcAft>
                          <a:spcPts val="0"/>
                        </a:spcAft>
                        <a:buClr>
                          <a:schemeClr val="dk1"/>
                        </a:buClr>
                        <a:buSzPts val="1600"/>
                        <a:buAutoNum type="arabicPeriod"/>
                      </a:pPr>
                      <a:r>
                        <a:rPr lang="en-GB" sz="1600" dirty="0">
                          <a:solidFill>
                            <a:schemeClr val="dk1"/>
                          </a:solidFill>
                        </a:rPr>
                        <a:t>Evaluate Development Approach:</a:t>
                      </a:r>
                      <a:endParaRPr sz="1600" dirty="0">
                        <a:solidFill>
                          <a:schemeClr val="dk1"/>
                        </a:solidFill>
                      </a:endParaRPr>
                    </a:p>
                    <a:p>
                      <a:pPr marL="457200" lvl="0" indent="-330200" algn="just" rtl="0">
                        <a:lnSpc>
                          <a:spcPct val="150000"/>
                        </a:lnSpc>
                        <a:spcBef>
                          <a:spcPts val="0"/>
                        </a:spcBef>
                        <a:spcAft>
                          <a:spcPts val="0"/>
                        </a:spcAft>
                        <a:buClr>
                          <a:schemeClr val="dk1"/>
                        </a:buClr>
                        <a:buSzPts val="1600"/>
                        <a:buAutoNum type="arabicPeriod"/>
                      </a:pPr>
                      <a:r>
                        <a:rPr lang="en-GB" sz="1600" dirty="0">
                          <a:solidFill>
                            <a:schemeClr val="dk1"/>
                          </a:solidFill>
                        </a:rPr>
                        <a:t>Determine Resource Requirements:</a:t>
                      </a:r>
                      <a:endParaRPr sz="1600" dirty="0">
                        <a:solidFill>
                          <a:schemeClr val="dk1"/>
                        </a:solidFill>
                      </a:endParaRPr>
                    </a:p>
                    <a:p>
                      <a:pPr marL="457200" lvl="0" indent="-330200" algn="just" rtl="0">
                        <a:lnSpc>
                          <a:spcPct val="150000"/>
                        </a:lnSpc>
                        <a:spcBef>
                          <a:spcPts val="0"/>
                        </a:spcBef>
                        <a:spcAft>
                          <a:spcPts val="0"/>
                        </a:spcAft>
                        <a:buClr>
                          <a:schemeClr val="dk1"/>
                        </a:buClr>
                        <a:buSzPts val="1600"/>
                        <a:buAutoNum type="arabicPeriod"/>
                      </a:pPr>
                      <a:r>
                        <a:rPr lang="en-GB" sz="1600" dirty="0">
                          <a:solidFill>
                            <a:schemeClr val="dk1"/>
                          </a:solidFill>
                        </a:rPr>
                        <a:t>Estimate Development Effort:</a:t>
                      </a:r>
                      <a:endParaRPr sz="1600" dirty="0">
                        <a:solidFill>
                          <a:schemeClr val="dk1"/>
                        </a:solidFill>
                      </a:endParaRPr>
                    </a:p>
                    <a:p>
                      <a:pPr marL="457200" lvl="0" indent="-330200" algn="just" rtl="0">
                        <a:lnSpc>
                          <a:spcPct val="150000"/>
                        </a:lnSpc>
                        <a:spcBef>
                          <a:spcPts val="0"/>
                        </a:spcBef>
                        <a:spcAft>
                          <a:spcPts val="0"/>
                        </a:spcAft>
                        <a:buClr>
                          <a:schemeClr val="dk1"/>
                        </a:buClr>
                        <a:buSzPts val="1600"/>
                        <a:buAutoNum type="arabicPeriod"/>
                      </a:pPr>
                      <a:r>
                        <a:rPr lang="en-GB" sz="1600" dirty="0">
                          <a:solidFill>
                            <a:schemeClr val="dk1"/>
                          </a:solidFill>
                        </a:rPr>
                        <a:t>Consider External Costs:</a:t>
                      </a:r>
                      <a:endParaRPr sz="1200" dirty="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en-GB" sz="1600" dirty="0">
                          <a:solidFill>
                            <a:schemeClr val="dk1"/>
                          </a:solidFill>
                        </a:rPr>
                        <a:t>Account for Testing and Quality Assurance</a:t>
                      </a:r>
                      <a:endParaRPr sz="1600"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330200" algn="just" rtl="0">
                        <a:lnSpc>
                          <a:spcPct val="150000"/>
                        </a:lnSpc>
                        <a:spcBef>
                          <a:spcPts val="1800"/>
                        </a:spcBef>
                        <a:spcAft>
                          <a:spcPts val="0"/>
                        </a:spcAft>
                        <a:buClr>
                          <a:schemeClr val="dk1"/>
                        </a:buClr>
                        <a:buSzPts val="1600"/>
                        <a:buAutoNum type="arabicPeriod" startAt="8"/>
                      </a:pPr>
                      <a:r>
                        <a:rPr lang="en-GB" sz="1600" dirty="0">
                          <a:solidFill>
                            <a:schemeClr val="dk1"/>
                          </a:solidFill>
                        </a:rPr>
                        <a:t>Factor in Maintenance and Support:</a:t>
                      </a:r>
                      <a:endParaRPr sz="1600" dirty="0">
                        <a:solidFill>
                          <a:schemeClr val="dk1"/>
                        </a:solidFill>
                      </a:endParaRPr>
                    </a:p>
                    <a:p>
                      <a:pPr marL="457200" lvl="0" indent="-330200" algn="just" rtl="0">
                        <a:lnSpc>
                          <a:spcPct val="150000"/>
                        </a:lnSpc>
                        <a:spcBef>
                          <a:spcPts val="0"/>
                        </a:spcBef>
                        <a:spcAft>
                          <a:spcPts val="0"/>
                        </a:spcAft>
                        <a:buClr>
                          <a:schemeClr val="dk1"/>
                        </a:buClr>
                        <a:buSzPts val="1600"/>
                        <a:buAutoNum type="arabicPeriod" startAt="8"/>
                      </a:pPr>
                      <a:r>
                        <a:rPr lang="en-GB" sz="1600" dirty="0">
                          <a:solidFill>
                            <a:schemeClr val="dk1"/>
                          </a:solidFill>
                        </a:rPr>
                        <a:t>Consider Project Management:</a:t>
                      </a:r>
                      <a:endParaRPr sz="1200" dirty="0">
                        <a:solidFill>
                          <a:schemeClr val="dk1"/>
                        </a:solidFill>
                      </a:endParaRPr>
                    </a:p>
                    <a:p>
                      <a:pPr marL="457200" lvl="0" indent="-330200" algn="just" rtl="0">
                        <a:lnSpc>
                          <a:spcPct val="150000"/>
                        </a:lnSpc>
                        <a:spcBef>
                          <a:spcPts val="0"/>
                        </a:spcBef>
                        <a:spcAft>
                          <a:spcPts val="0"/>
                        </a:spcAft>
                        <a:buClr>
                          <a:schemeClr val="dk1"/>
                        </a:buClr>
                        <a:buSzPts val="1600"/>
                        <a:buAutoNum type="arabicPeriod" startAt="8"/>
                      </a:pPr>
                      <a:r>
                        <a:rPr lang="en-GB" sz="1600" dirty="0">
                          <a:solidFill>
                            <a:schemeClr val="dk1"/>
                          </a:solidFill>
                        </a:rPr>
                        <a:t>Contingency Planning</a:t>
                      </a:r>
                      <a:endParaRPr sz="1600" dirty="0">
                        <a:solidFill>
                          <a:schemeClr val="dk1"/>
                        </a:solidFill>
                      </a:endParaRPr>
                    </a:p>
                    <a:p>
                      <a:pPr marL="457200" lvl="0" indent="-330200" algn="just" rtl="0">
                        <a:lnSpc>
                          <a:spcPct val="150000"/>
                        </a:lnSpc>
                        <a:spcBef>
                          <a:spcPts val="0"/>
                        </a:spcBef>
                        <a:spcAft>
                          <a:spcPts val="0"/>
                        </a:spcAft>
                        <a:buClr>
                          <a:schemeClr val="dk1"/>
                        </a:buClr>
                        <a:buSzPts val="1600"/>
                        <a:buAutoNum type="arabicPeriod" startAt="8"/>
                      </a:pPr>
                      <a:r>
                        <a:rPr lang="en-GB" sz="1600" dirty="0">
                          <a:solidFill>
                            <a:schemeClr val="dk1"/>
                          </a:solidFill>
                        </a:rPr>
                        <a:t>Review and Refine</a:t>
                      </a:r>
                      <a:endParaRPr sz="1200" dirty="0">
                        <a:solidFill>
                          <a:schemeClr val="dk1"/>
                        </a:solidFill>
                      </a:endParaRPr>
                    </a:p>
                    <a:p>
                      <a:pPr marL="457200" lvl="0" indent="-330200" algn="just" rtl="0">
                        <a:lnSpc>
                          <a:spcPct val="150000"/>
                        </a:lnSpc>
                        <a:spcBef>
                          <a:spcPts val="0"/>
                        </a:spcBef>
                        <a:spcAft>
                          <a:spcPts val="0"/>
                        </a:spcAft>
                        <a:buClr>
                          <a:schemeClr val="dk1"/>
                        </a:buClr>
                        <a:buSzPts val="1600"/>
                        <a:buAutoNum type="arabicPeriod" startAt="8"/>
                      </a:pPr>
                      <a:r>
                        <a:rPr lang="en-GB" sz="1600" dirty="0">
                          <a:solidFill>
                            <a:schemeClr val="dk1"/>
                          </a:solidFill>
                        </a:rPr>
                        <a:t>Document and Present the Estimate</a:t>
                      </a:r>
                      <a:endParaRPr sz="1600" dirty="0">
                        <a:solidFill>
                          <a:schemeClr val="dk1"/>
                        </a:solidFill>
                      </a:endParaRPr>
                    </a:p>
                    <a:p>
                      <a:pPr marL="457200" lvl="0" indent="-330200" algn="just" rtl="0">
                        <a:lnSpc>
                          <a:spcPct val="150000"/>
                        </a:lnSpc>
                        <a:spcBef>
                          <a:spcPts val="0"/>
                        </a:spcBef>
                        <a:spcAft>
                          <a:spcPts val="0"/>
                        </a:spcAft>
                        <a:buClr>
                          <a:schemeClr val="dk1"/>
                        </a:buClr>
                        <a:buSzPts val="1600"/>
                        <a:buAutoNum type="arabicPeriod" startAt="8"/>
                      </a:pPr>
                      <a:r>
                        <a:rPr lang="en-GB" sz="1600" dirty="0">
                          <a:solidFill>
                            <a:schemeClr val="dk1"/>
                          </a:solidFill>
                        </a:rPr>
                        <a:t>Conclusion</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1578025"/>
            <a:ext cx="8520600" cy="207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8000"/>
              <a:t>THE END!</a:t>
            </a:r>
            <a:endParaRPr sz="8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	Introduction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1800"/>
              </a:spcBef>
              <a:spcAft>
                <a:spcPts val="0"/>
              </a:spcAft>
              <a:buClr>
                <a:schemeClr val="dk1"/>
              </a:buClr>
              <a:buSzPts val="1100"/>
              <a:buFont typeface="Arial"/>
              <a:buNone/>
            </a:pPr>
            <a:r>
              <a:rPr lang="en-GB" b="1">
                <a:solidFill>
                  <a:schemeClr val="dk1"/>
                </a:solidFill>
              </a:rPr>
              <a:t>What is an application?</a:t>
            </a:r>
            <a:endParaRPr b="1">
              <a:solidFill>
                <a:schemeClr val="dk1"/>
              </a:solidFill>
            </a:endParaRPr>
          </a:p>
          <a:p>
            <a:pPr marL="0" lvl="0" indent="0" algn="just" rtl="0">
              <a:lnSpc>
                <a:spcPct val="150000"/>
              </a:lnSpc>
              <a:spcBef>
                <a:spcPts val="1200"/>
              </a:spcBef>
              <a:spcAft>
                <a:spcPts val="0"/>
              </a:spcAft>
              <a:buClr>
                <a:schemeClr val="dk1"/>
              </a:buClr>
              <a:buSzPts val="1100"/>
              <a:buFont typeface="Arial"/>
              <a:buNone/>
            </a:pPr>
            <a:r>
              <a:rPr lang="en-GB">
                <a:solidFill>
                  <a:schemeClr val="dk1"/>
                </a:solidFill>
              </a:rPr>
              <a:t>An application is software that helps you exchange information with customers and help them complete specific tasks.</a:t>
            </a:r>
            <a:endParaRPr>
              <a:solidFill>
                <a:schemeClr val="dk1"/>
              </a:solidFill>
            </a:endParaRPr>
          </a:p>
          <a:p>
            <a:pPr marL="0" lvl="0" indent="0" algn="just" rtl="0">
              <a:lnSpc>
                <a:spcPct val="150000"/>
              </a:lnSpc>
              <a:spcBef>
                <a:spcPts val="1800"/>
              </a:spcBef>
              <a:spcAft>
                <a:spcPts val="0"/>
              </a:spcAft>
              <a:buClr>
                <a:schemeClr val="dk1"/>
              </a:buClr>
              <a:buSzPts val="1100"/>
              <a:buFont typeface="Arial"/>
              <a:buNone/>
            </a:pPr>
            <a:r>
              <a:rPr lang="en-GB" b="1">
                <a:solidFill>
                  <a:schemeClr val="dk1"/>
                </a:solidFill>
              </a:rPr>
              <a:t>What is a mobile application?</a:t>
            </a:r>
            <a:endParaRPr b="1">
              <a:solidFill>
                <a:schemeClr val="dk1"/>
              </a:solidFill>
            </a:endParaRPr>
          </a:p>
          <a:p>
            <a:pPr marL="0" lvl="0" indent="0" algn="just" rtl="0">
              <a:lnSpc>
                <a:spcPct val="150000"/>
              </a:lnSpc>
              <a:spcBef>
                <a:spcPts val="1200"/>
              </a:spcBef>
              <a:spcAft>
                <a:spcPts val="1200"/>
              </a:spcAft>
              <a:buNone/>
            </a:pPr>
            <a:r>
              <a:rPr lang="en-GB">
                <a:solidFill>
                  <a:schemeClr val="dk1"/>
                </a:solidFill>
              </a:rPr>
              <a:t>A mobile application is an application that is designed to run on mobile devices.</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a:t>II.	Major types of mobile apps and their differences</a:t>
            </a:r>
            <a:endParaRPr sz="250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None/>
            </a:pPr>
            <a:r>
              <a:rPr lang="en-GB">
                <a:solidFill>
                  <a:schemeClr val="dk1"/>
                </a:solidFill>
              </a:rPr>
              <a:t>Mobile apps can be categorized into three major types: </a:t>
            </a:r>
            <a:endParaRPr>
              <a:solidFill>
                <a:schemeClr val="dk1"/>
              </a:solidFill>
            </a:endParaRPr>
          </a:p>
          <a:p>
            <a:pPr marL="457200" lvl="0" indent="-342900" algn="just" rtl="0">
              <a:lnSpc>
                <a:spcPct val="150000"/>
              </a:lnSpc>
              <a:spcBef>
                <a:spcPts val="1200"/>
              </a:spcBef>
              <a:spcAft>
                <a:spcPts val="0"/>
              </a:spcAft>
              <a:buClr>
                <a:schemeClr val="dk1"/>
              </a:buClr>
              <a:buSzPts val="1800"/>
              <a:buChar char="●"/>
            </a:pPr>
            <a:r>
              <a:rPr lang="en-GB">
                <a:solidFill>
                  <a:schemeClr val="dk1"/>
                </a:solidFill>
              </a:rPr>
              <a:t>native apps</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progressive web apps (PWAs)</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hybrid apps</a:t>
            </a:r>
            <a:endParaRPr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Native Applications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just" rtl="0">
              <a:lnSpc>
                <a:spcPct val="150000"/>
              </a:lnSpc>
              <a:spcBef>
                <a:spcPts val="1200"/>
              </a:spcBef>
              <a:spcAft>
                <a:spcPts val="0"/>
              </a:spcAft>
              <a:buClr>
                <a:schemeClr val="dk1"/>
              </a:buClr>
              <a:buSzPct val="47826"/>
              <a:buFont typeface="Arial"/>
              <a:buNone/>
            </a:pPr>
            <a:r>
              <a:rPr lang="en-GB" sz="2300">
                <a:solidFill>
                  <a:schemeClr val="dk1"/>
                </a:solidFill>
              </a:rPr>
              <a:t>These are apps are designed and optimized for a particular operating system or platform.</a:t>
            </a:r>
            <a:r>
              <a:rPr lang="en-GB">
                <a:solidFill>
                  <a:schemeClr val="dk1"/>
                </a:solidFill>
              </a:rPr>
              <a:t> </a:t>
            </a:r>
            <a:endParaRPr>
              <a:solidFill>
                <a:schemeClr val="dk1"/>
              </a:solidFill>
            </a:endParaRPr>
          </a:p>
          <a:p>
            <a:pPr marL="228600" lvl="0" indent="0" algn="just" rtl="0">
              <a:lnSpc>
                <a:spcPct val="150000"/>
              </a:lnSpc>
              <a:spcBef>
                <a:spcPts val="1200"/>
              </a:spcBef>
              <a:spcAft>
                <a:spcPts val="0"/>
              </a:spcAft>
              <a:buClr>
                <a:schemeClr val="dk1"/>
              </a:buClr>
              <a:buSzPct val="61111"/>
              <a:buFont typeface="Arial"/>
              <a:buNone/>
            </a:pPr>
            <a:r>
              <a:rPr lang="en-GB" b="1">
                <a:solidFill>
                  <a:schemeClr val="dk1"/>
                </a:solidFill>
              </a:rPr>
              <a:t>A.</a:t>
            </a:r>
            <a:r>
              <a:rPr lang="en-GB">
                <a:solidFill>
                  <a:schemeClr val="dk1"/>
                </a:solidFill>
                <a:latin typeface="Times New Roman"/>
                <a:ea typeface="Times New Roman"/>
                <a:cs typeface="Times New Roman"/>
                <a:sym typeface="Times New Roman"/>
              </a:rPr>
              <a:t>   </a:t>
            </a:r>
            <a:r>
              <a:rPr lang="en-GB" b="1">
                <a:solidFill>
                  <a:schemeClr val="dk1"/>
                </a:solidFill>
              </a:rPr>
              <a:t>Characteristics</a:t>
            </a:r>
            <a:endParaRPr b="1">
              <a:solidFill>
                <a:schemeClr val="dk1"/>
              </a:solidFill>
            </a:endParaRPr>
          </a:p>
          <a:p>
            <a:pPr marL="457200" lvl="0" indent="-334327" algn="just" rtl="0">
              <a:lnSpc>
                <a:spcPct val="150000"/>
              </a:lnSpc>
              <a:spcBef>
                <a:spcPts val="1200"/>
              </a:spcBef>
              <a:spcAft>
                <a:spcPts val="0"/>
              </a:spcAft>
              <a:buClr>
                <a:schemeClr val="dk1"/>
              </a:buClr>
              <a:buSzPct val="100000"/>
              <a:buChar char="●"/>
            </a:pPr>
            <a:r>
              <a:rPr lang="en-GB">
                <a:solidFill>
                  <a:schemeClr val="dk1"/>
                </a:solidFill>
              </a:rPr>
              <a:t>They have access to all the device features.</a:t>
            </a:r>
            <a:endParaRPr>
              <a:solidFill>
                <a:schemeClr val="dk1"/>
              </a:solidFill>
            </a:endParaRPr>
          </a:p>
          <a:p>
            <a:pPr marL="457200" lvl="0" indent="-334327" algn="just" rtl="0">
              <a:lnSpc>
                <a:spcPct val="150000"/>
              </a:lnSpc>
              <a:spcBef>
                <a:spcPts val="0"/>
              </a:spcBef>
              <a:spcAft>
                <a:spcPts val="0"/>
              </a:spcAft>
              <a:buClr>
                <a:schemeClr val="dk1"/>
              </a:buClr>
              <a:buSzPct val="100000"/>
              <a:buChar char="●"/>
            </a:pPr>
            <a:r>
              <a:rPr lang="en-GB">
                <a:solidFill>
                  <a:schemeClr val="dk1"/>
                </a:solidFill>
              </a:rPr>
              <a:t>They are built using native languages such as Java or Kotlin for android and swift or objective-c for ios.</a:t>
            </a:r>
            <a:endParaRPr>
              <a:solidFill>
                <a:schemeClr val="dk1"/>
              </a:solidFill>
            </a:endParaRPr>
          </a:p>
          <a:p>
            <a:pPr marL="457200" lvl="0" indent="-334327" algn="just" rtl="0">
              <a:lnSpc>
                <a:spcPct val="150000"/>
              </a:lnSpc>
              <a:spcBef>
                <a:spcPts val="0"/>
              </a:spcBef>
              <a:spcAft>
                <a:spcPts val="0"/>
              </a:spcAft>
              <a:buClr>
                <a:schemeClr val="dk1"/>
              </a:buClr>
              <a:buSzPct val="100000"/>
              <a:buChar char="●"/>
            </a:pPr>
            <a:r>
              <a:rPr lang="en-GB">
                <a:solidFill>
                  <a:schemeClr val="dk1"/>
                </a:solidFill>
              </a:rPr>
              <a:t>They can be accessed by downloading either from play store or App Store.</a:t>
            </a:r>
            <a:endParaRPr>
              <a:solidFill>
                <a:schemeClr val="dk1"/>
              </a:solidFill>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Native Applications</a:t>
            </a:r>
            <a:endParaRPr/>
          </a:p>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28600" lvl="0" indent="0" algn="just" rtl="0">
              <a:lnSpc>
                <a:spcPct val="150000"/>
              </a:lnSpc>
              <a:spcBef>
                <a:spcPts val="1200"/>
              </a:spcBef>
              <a:spcAft>
                <a:spcPts val="0"/>
              </a:spcAft>
              <a:buClr>
                <a:schemeClr val="dk1"/>
              </a:buClr>
              <a:buSzPts val="1100"/>
              <a:buFont typeface="Arial"/>
              <a:buNone/>
            </a:pPr>
            <a:r>
              <a:rPr lang="en-GB">
                <a:solidFill>
                  <a:schemeClr val="dk1"/>
                </a:solidFill>
              </a:rPr>
              <a:t>B.   </a:t>
            </a:r>
            <a:r>
              <a:rPr lang="en-GB" b="1">
                <a:solidFill>
                  <a:schemeClr val="dk1"/>
                </a:solidFill>
              </a:rPr>
              <a:t>Advantages</a:t>
            </a:r>
            <a:endParaRPr>
              <a:solidFill>
                <a:schemeClr val="dk1"/>
              </a:solidFill>
            </a:endParaRPr>
          </a:p>
          <a:p>
            <a:pPr marL="457200" lvl="0" indent="-342900" algn="just" rtl="0">
              <a:lnSpc>
                <a:spcPct val="150000"/>
              </a:lnSpc>
              <a:spcBef>
                <a:spcPts val="1200"/>
              </a:spcBef>
              <a:spcAft>
                <a:spcPts val="0"/>
              </a:spcAft>
              <a:buClr>
                <a:schemeClr val="dk1"/>
              </a:buClr>
              <a:buSzPts val="1800"/>
              <a:buChar char="●"/>
            </a:pPr>
            <a:r>
              <a:rPr lang="en-GB">
                <a:solidFill>
                  <a:schemeClr val="dk1"/>
                </a:solidFill>
              </a:rPr>
              <a:t>Highest performance and responsiveness as apps are optimized for the specific platform.</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Full access to native device features and APIs.</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Enhanced user experience and platform-specific design.</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Native Applications</a:t>
            </a:r>
            <a:endParaRPr/>
          </a:p>
          <a:p>
            <a:pPr marL="0" lvl="0" indent="0" algn="l" rtl="0">
              <a:spcBef>
                <a:spcPts val="0"/>
              </a:spcBef>
              <a:spcAft>
                <a:spcPts val="0"/>
              </a:spcAft>
              <a:buNone/>
            </a:pP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28600" lvl="0" indent="0" algn="just" rtl="0">
              <a:lnSpc>
                <a:spcPct val="150000"/>
              </a:lnSpc>
              <a:spcBef>
                <a:spcPts val="1200"/>
              </a:spcBef>
              <a:spcAft>
                <a:spcPts val="0"/>
              </a:spcAft>
              <a:buClr>
                <a:schemeClr val="dk1"/>
              </a:buClr>
              <a:buSzPts val="1100"/>
              <a:buFont typeface="Arial"/>
              <a:buNone/>
            </a:pPr>
            <a:r>
              <a:rPr lang="en-GB">
                <a:solidFill>
                  <a:schemeClr val="dk1"/>
                </a:solidFill>
              </a:rPr>
              <a:t>C.   </a:t>
            </a:r>
            <a:r>
              <a:rPr lang="en-GB" b="1">
                <a:solidFill>
                  <a:schemeClr val="dk1"/>
                </a:solidFill>
              </a:rPr>
              <a:t>Disadvantages</a:t>
            </a:r>
            <a:endParaRPr b="1">
              <a:solidFill>
                <a:schemeClr val="dk1"/>
              </a:solidFill>
            </a:endParaRPr>
          </a:p>
          <a:p>
            <a:pPr marL="457200" lvl="0" indent="-342900" algn="just" rtl="0">
              <a:lnSpc>
                <a:spcPct val="150000"/>
              </a:lnSpc>
              <a:spcBef>
                <a:spcPts val="1200"/>
              </a:spcBef>
              <a:spcAft>
                <a:spcPts val="0"/>
              </a:spcAft>
              <a:buClr>
                <a:schemeClr val="dk1"/>
              </a:buClr>
              <a:buSzPts val="1800"/>
              <a:buChar char="●"/>
            </a:pPr>
            <a:r>
              <a:rPr lang="en-GB">
                <a:solidFill>
                  <a:schemeClr val="dk1"/>
                </a:solidFill>
              </a:rPr>
              <a:t>Higher development and maintenance costs as separate codebases need to be maintained for each platform.</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Longer development timeframes due to platform-specific development.</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Less code reusability between platforms.</a:t>
            </a:r>
            <a:endParaRPr>
              <a:solidFill>
                <a:schemeClr val="dk1"/>
              </a:solidFill>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Hybrid Applications</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Clr>
                <a:schemeClr val="dk1"/>
              </a:buClr>
              <a:buSzPts val="1100"/>
              <a:buFont typeface="Arial"/>
              <a:buNone/>
            </a:pPr>
            <a:r>
              <a:rPr lang="en-GB">
                <a:solidFill>
                  <a:schemeClr val="dk1"/>
                </a:solidFill>
              </a:rPr>
              <a:t>These are mobile apps built using web technologies (HTML, CSS and JavaScript) and then wrapped in a native container. </a:t>
            </a:r>
            <a:endParaRPr>
              <a:solidFill>
                <a:schemeClr val="dk1"/>
              </a:solidFill>
            </a:endParaRPr>
          </a:p>
          <a:p>
            <a:pPr marL="228600" lvl="0" indent="0" algn="just" rtl="0">
              <a:lnSpc>
                <a:spcPct val="150000"/>
              </a:lnSpc>
              <a:spcBef>
                <a:spcPts val="1200"/>
              </a:spcBef>
              <a:spcAft>
                <a:spcPts val="0"/>
              </a:spcAft>
              <a:buClr>
                <a:schemeClr val="dk1"/>
              </a:buClr>
              <a:buSzPts val="1100"/>
              <a:buFont typeface="Arial"/>
              <a:buNone/>
            </a:pPr>
            <a:r>
              <a:rPr lang="en-GB" b="1">
                <a:solidFill>
                  <a:schemeClr val="dk1"/>
                </a:solidFill>
              </a:rPr>
              <a:t>A.</a:t>
            </a:r>
            <a:r>
              <a:rPr lang="en-GB">
                <a:solidFill>
                  <a:schemeClr val="dk1"/>
                </a:solidFill>
              </a:rPr>
              <a:t>   </a:t>
            </a:r>
            <a:r>
              <a:rPr lang="en-GB" b="1">
                <a:solidFill>
                  <a:schemeClr val="dk1"/>
                </a:solidFill>
              </a:rPr>
              <a:t>Characteristics </a:t>
            </a:r>
            <a:endParaRPr b="1">
              <a:solidFill>
                <a:schemeClr val="dk1"/>
              </a:solidFill>
            </a:endParaRPr>
          </a:p>
          <a:p>
            <a:pPr marL="457200" lvl="0" indent="-342900" algn="just" rtl="0">
              <a:lnSpc>
                <a:spcPct val="150000"/>
              </a:lnSpc>
              <a:spcBef>
                <a:spcPts val="1200"/>
              </a:spcBef>
              <a:spcAft>
                <a:spcPts val="0"/>
              </a:spcAft>
              <a:buClr>
                <a:schemeClr val="dk1"/>
              </a:buClr>
              <a:buSzPts val="1800"/>
              <a:buChar char="●"/>
            </a:pPr>
            <a:r>
              <a:rPr lang="en-GB">
                <a:solidFill>
                  <a:schemeClr val="dk1"/>
                </a:solidFill>
              </a:rPr>
              <a:t>They can be accessed by downloading from either Google play store or app store.</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They access native device features via plugins.</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Hybrid Applications</a:t>
            </a:r>
            <a:endParaRPr/>
          </a:p>
          <a:p>
            <a:pPr marL="0" lvl="0" indent="0" algn="l" rtl="0">
              <a:spcBef>
                <a:spcPts val="0"/>
              </a:spcBef>
              <a:spcAft>
                <a:spcPts val="0"/>
              </a:spcAft>
              <a:buNone/>
            </a:pP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28600" lvl="0" indent="0" algn="just" rtl="0">
              <a:lnSpc>
                <a:spcPct val="150000"/>
              </a:lnSpc>
              <a:spcBef>
                <a:spcPts val="1200"/>
              </a:spcBef>
              <a:spcAft>
                <a:spcPts val="0"/>
              </a:spcAft>
              <a:buClr>
                <a:schemeClr val="dk1"/>
              </a:buClr>
              <a:buSzPts val="1100"/>
              <a:buFont typeface="Arial"/>
              <a:buNone/>
            </a:pPr>
            <a:r>
              <a:rPr lang="en-GB" b="1">
                <a:solidFill>
                  <a:schemeClr val="dk1"/>
                </a:solidFill>
              </a:rPr>
              <a:t>B.</a:t>
            </a:r>
            <a:r>
              <a:rPr lang="en-GB">
                <a:solidFill>
                  <a:schemeClr val="dk1"/>
                </a:solidFill>
              </a:rPr>
              <a:t>   </a:t>
            </a:r>
            <a:r>
              <a:rPr lang="en-GB" b="1">
                <a:solidFill>
                  <a:schemeClr val="dk1"/>
                </a:solidFill>
              </a:rPr>
              <a:t>Advantages</a:t>
            </a:r>
            <a:r>
              <a:rPr lang="en-GB">
                <a:solidFill>
                  <a:schemeClr val="dk1"/>
                </a:solidFill>
              </a:rPr>
              <a:t> </a:t>
            </a:r>
            <a:endParaRPr>
              <a:solidFill>
                <a:schemeClr val="dk1"/>
              </a:solidFill>
            </a:endParaRPr>
          </a:p>
          <a:p>
            <a:pPr marL="457200" lvl="0" indent="-342900" algn="just" rtl="0">
              <a:lnSpc>
                <a:spcPct val="150000"/>
              </a:lnSpc>
              <a:spcBef>
                <a:spcPts val="1200"/>
              </a:spcBef>
              <a:spcAft>
                <a:spcPts val="0"/>
              </a:spcAft>
              <a:buClr>
                <a:schemeClr val="dk1"/>
              </a:buClr>
              <a:buSzPts val="1800"/>
              <a:buChar char="●"/>
            </a:pPr>
            <a:r>
              <a:rPr lang="en-GB">
                <a:solidFill>
                  <a:schemeClr val="dk1"/>
                </a:solidFill>
              </a:rPr>
              <a:t>Code is written once and can be deployed across multiple platforms/operating systems.</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Faster development time as a single codebase is used.</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Less costly compared to native apps</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GB">
                <a:solidFill>
                  <a:schemeClr val="dk1"/>
                </a:solidFill>
              </a:rPr>
              <a:t>Easier maintenance and updates as changes can be applied universally.</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1050</Words>
  <Application>Microsoft Office PowerPoint</Application>
  <PresentationFormat>On-screen Show (16:9)</PresentationFormat>
  <Paragraphs>158</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Simple Light</vt:lpstr>
      <vt:lpstr>CEF 440: INTERNET PROGRAMMING AND MOBILE PROGRAMMING </vt:lpstr>
      <vt:lpstr>Outline</vt:lpstr>
      <vt:lpstr>I. Introduction</vt:lpstr>
      <vt:lpstr>II. Major types of mobile apps and their differences</vt:lpstr>
      <vt:lpstr>Native Applications</vt:lpstr>
      <vt:lpstr>Native Applications </vt:lpstr>
      <vt:lpstr>Native Applications </vt:lpstr>
      <vt:lpstr>Hybrid Applications</vt:lpstr>
      <vt:lpstr>Hybrid Applications </vt:lpstr>
      <vt:lpstr>Hybrid Applications</vt:lpstr>
      <vt:lpstr>Progressive Web Apps</vt:lpstr>
      <vt:lpstr>Progressive Web Apps</vt:lpstr>
      <vt:lpstr>Progressive Web Apps</vt:lpstr>
      <vt:lpstr>Making a choice (Native, Hybrid or PWA)</vt:lpstr>
      <vt:lpstr>III. Comparing mobile app programming languages</vt:lpstr>
      <vt:lpstr>IV. Mobile app development frameworks comparison using key features</vt:lpstr>
      <vt:lpstr>What to consider before choosing a mobile framework</vt:lpstr>
      <vt:lpstr>V. Mobile application architecture and design patterns</vt:lpstr>
      <vt:lpstr>V. Mobile application architecture and design patterns </vt:lpstr>
      <vt:lpstr>V. Mobile application architecture and design patterns</vt:lpstr>
      <vt:lpstr>V. Mobile application architecture and design patterns</vt:lpstr>
      <vt:lpstr>VI. Requirement Engineering</vt:lpstr>
      <vt:lpstr>VI. Requirement Engineering</vt:lpstr>
      <vt:lpstr>VII. Estimating the Cost of a Mobile Application Development Project</vt:lpstr>
      <vt:lpstr>VII. Estimating the Cost of a Mobile Application Development Project</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 440: INTERNET PROGRAMMING AND MOBILE PROGRAMMING </dc:title>
  <cp:lastModifiedBy>DELL i7 7Gen</cp:lastModifiedBy>
  <cp:revision>4</cp:revision>
  <dcterms:modified xsi:type="dcterms:W3CDTF">2024-04-10T07:46:58Z</dcterms:modified>
</cp:coreProperties>
</file>