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B72D4CF-9EB5-4D32-A6AD-DC5D1F329725}" type="datetimeFigureOut">
              <a:rPr lang="en-US" smtClean="0"/>
              <a:t>4/22/2024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E43465D-063E-4ADC-9CCF-3045CCA0EC1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B72D4CF-9EB5-4D32-A6AD-DC5D1F329725}" type="datetimeFigureOut">
              <a:rPr lang="en-US" smtClean="0"/>
              <a:t>4/22/2024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E43465D-063E-4ADC-9CCF-3045CCA0EC1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72D4CF-9EB5-4D32-A6AD-DC5D1F329725}"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3465D-063E-4ADC-9CCF-3045CCA0EC1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72D4CF-9EB5-4D32-A6AD-DC5D1F329725}"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3465D-063E-4ADC-9CCF-3045CCA0EC1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4CF-9EB5-4D32-A6AD-DC5D1F329725}"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3465D-063E-4ADC-9CCF-3045CCA0EC1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72D4CF-9EB5-4D32-A6AD-DC5D1F329725}" type="datetimeFigureOut">
              <a:rPr lang="en-US" smtClean="0"/>
              <a:t>4/22/2024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E43465D-063E-4ADC-9CCF-3045CCA0EC1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533400" y="1981200"/>
            <a:ext cx="8229600" cy="2849563"/>
          </a:xfrm>
        </p:spPr>
        <p:txBody>
          <a:bodyPr/>
          <a:lstStyle/>
          <a:p>
            <a:pPr marL="0" indent="0" algn="ctr">
              <a:buNone/>
            </a:pPr>
            <a:r>
              <a:rPr lang="en-US" sz="4800" dirty="0" smtClean="0"/>
              <a:t>REQUIREMENTS GATHERING</a:t>
            </a:r>
          </a:p>
          <a:p>
            <a:pPr marL="0" indent="0" algn="ctr">
              <a:buNone/>
            </a:pPr>
            <a:endParaRPr lang="en-US" sz="2400" dirty="0" smtClean="0"/>
          </a:p>
          <a:p>
            <a:pPr marL="0" indent="0" algn="ctr">
              <a:buNone/>
            </a:pPr>
            <a:endParaRPr lang="en-US" sz="2400" dirty="0"/>
          </a:p>
          <a:p>
            <a:pPr marL="0" indent="0" algn="ctr">
              <a:buNone/>
            </a:pPr>
            <a:r>
              <a:rPr lang="en-US" sz="2400" dirty="0" smtClean="0"/>
              <a:t>GROUP 22</a:t>
            </a:r>
          </a:p>
        </p:txBody>
      </p:sp>
    </p:spTree>
    <p:extLst>
      <p:ext uri="{BB962C8B-B14F-4D97-AF65-F5344CB8AC3E}">
        <p14:creationId xmlns:p14="http://schemas.microsoft.com/office/powerpoint/2010/main" val="2845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Manage </a:t>
            </a:r>
            <a:r>
              <a:rPr lang="en-US" dirty="0"/>
              <a:t>Requirements </a:t>
            </a:r>
            <a:r>
              <a:rPr lang="en-US" dirty="0" smtClean="0"/>
              <a:t>Changes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solidFill>
                  <a:schemeClr val="tx2"/>
                </a:solidFill>
              </a:rPr>
              <a:t>Change </a:t>
            </a:r>
            <a:r>
              <a:rPr lang="en-US" dirty="0">
                <a:solidFill>
                  <a:schemeClr val="tx2"/>
                </a:solidFill>
              </a:rPr>
              <a:t>Request </a:t>
            </a:r>
            <a:r>
              <a:rPr lang="en-US" dirty="0" smtClean="0">
                <a:solidFill>
                  <a:schemeClr val="tx2"/>
                </a:solidFill>
              </a:rPr>
              <a:t>Submission</a:t>
            </a:r>
          </a:p>
          <a:p>
            <a:pPr marL="514350" indent="-514350">
              <a:buFont typeface="+mj-lt"/>
              <a:buAutoNum type="arabicPeriod"/>
            </a:pPr>
            <a:r>
              <a:rPr lang="en-US" dirty="0">
                <a:solidFill>
                  <a:schemeClr val="tx2"/>
                </a:solidFill>
              </a:rPr>
              <a:t>Communication and </a:t>
            </a:r>
            <a:r>
              <a:rPr lang="en-US" dirty="0" smtClean="0">
                <a:solidFill>
                  <a:schemeClr val="tx2"/>
                </a:solidFill>
              </a:rPr>
              <a:t>Dissemination</a:t>
            </a:r>
          </a:p>
          <a:p>
            <a:pPr marL="514350" indent="-514350">
              <a:buFont typeface="+mj-lt"/>
              <a:buAutoNum type="arabicPeriod"/>
            </a:pPr>
            <a:r>
              <a:rPr lang="en-US" dirty="0">
                <a:solidFill>
                  <a:schemeClr val="tx2"/>
                </a:solidFill>
              </a:rPr>
              <a:t>Ongoing Monitoring and Evaluation</a:t>
            </a:r>
          </a:p>
        </p:txBody>
      </p:sp>
    </p:spTree>
    <p:extLst>
      <p:ext uri="{BB962C8B-B14F-4D97-AF65-F5344CB8AC3E}">
        <p14:creationId xmlns:p14="http://schemas.microsoft.com/office/powerpoint/2010/main" val="1445196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Data </a:t>
            </a:r>
            <a:r>
              <a:rPr lang="en-US" dirty="0"/>
              <a:t>Collection</a:t>
            </a:r>
          </a:p>
        </p:txBody>
      </p:sp>
      <p:sp>
        <p:nvSpPr>
          <p:cNvPr id="3" name="Content Placeholder 2"/>
          <p:cNvSpPr>
            <a:spLocks noGrp="1"/>
          </p:cNvSpPr>
          <p:nvPr>
            <p:ph sz="quarter" idx="1"/>
          </p:nvPr>
        </p:nvSpPr>
        <p:spPr/>
        <p:txBody>
          <a:bodyPr/>
          <a:lstStyle/>
          <a:p>
            <a:endParaRPr lang="en-US" dirty="0" smtClean="0">
              <a:solidFill>
                <a:schemeClr val="tx2"/>
              </a:solidFill>
            </a:endParaRPr>
          </a:p>
          <a:p>
            <a:r>
              <a:rPr lang="en-US" dirty="0" smtClean="0">
                <a:solidFill>
                  <a:schemeClr val="tx2"/>
                </a:solidFill>
              </a:rPr>
              <a:t>It refers </a:t>
            </a:r>
            <a:r>
              <a:rPr lang="en-US" dirty="0">
                <a:solidFill>
                  <a:schemeClr val="tx2"/>
                </a:solidFill>
              </a:rPr>
              <a:t>to the process of gathering and capturing relevant </a:t>
            </a:r>
            <a:r>
              <a:rPr lang="en-US" dirty="0" smtClean="0">
                <a:solidFill>
                  <a:schemeClr val="tx2"/>
                </a:solidFill>
              </a:rPr>
              <a:t>data necessary </a:t>
            </a:r>
            <a:r>
              <a:rPr lang="en-US" dirty="0">
                <a:solidFill>
                  <a:schemeClr val="tx2"/>
                </a:solidFill>
              </a:rPr>
              <a:t>for defining and understanding the requirements of a project</a:t>
            </a:r>
            <a:r>
              <a:rPr lang="en-US" dirty="0" smtClean="0">
                <a:solidFill>
                  <a:schemeClr val="tx2"/>
                </a:solidFill>
              </a:rPr>
              <a:t>.</a:t>
            </a:r>
          </a:p>
          <a:p>
            <a:endParaRPr lang="en-US" dirty="0" smtClean="0">
              <a:solidFill>
                <a:schemeClr val="tx2"/>
              </a:solidFill>
            </a:endParaRPr>
          </a:p>
          <a:p>
            <a:r>
              <a:rPr lang="en-US" dirty="0" smtClean="0"/>
              <a:t>Methods</a:t>
            </a:r>
            <a:r>
              <a:rPr lang="en-US" dirty="0" smtClean="0">
                <a:solidFill>
                  <a:schemeClr val="tx2"/>
                </a:solidFill>
              </a:rPr>
              <a:t>:</a:t>
            </a:r>
          </a:p>
          <a:p>
            <a:pPr marL="731520" lvl="1" indent="-457200">
              <a:buFont typeface="+mj-lt"/>
              <a:buAutoNum type="arabicPeriod"/>
            </a:pPr>
            <a:r>
              <a:rPr lang="en-US" dirty="0" smtClean="0">
                <a:solidFill>
                  <a:schemeClr val="tx1"/>
                </a:solidFill>
              </a:rPr>
              <a:t>Web-Based Survey</a:t>
            </a:r>
            <a:r>
              <a:rPr lang="en-US" dirty="0" smtClean="0"/>
              <a:t>:  this was done using google forms due to its accessibility, data security and data analysis capabilities.</a:t>
            </a:r>
          </a:p>
          <a:p>
            <a:pPr marL="1108710" lvl="2" indent="-514350">
              <a:buFont typeface="+mj-lt"/>
              <a:buAutoNum type="romanUcPeriod"/>
            </a:pPr>
            <a:r>
              <a:rPr lang="en-US" dirty="0" smtClean="0">
                <a:solidFill>
                  <a:schemeClr val="tx2"/>
                </a:solidFill>
              </a:rPr>
              <a:t>Data Collection Process (WhatsApp Facebook etc.)</a:t>
            </a:r>
          </a:p>
          <a:p>
            <a:pPr marL="1108710" lvl="2" indent="-514350">
              <a:buFont typeface="+mj-lt"/>
              <a:buAutoNum type="romanUcPeriod"/>
            </a:pPr>
            <a:r>
              <a:rPr lang="en-US" dirty="0" smtClean="0">
                <a:solidFill>
                  <a:schemeClr val="tx2"/>
                </a:solidFill>
              </a:rPr>
              <a:t>Data </a:t>
            </a:r>
            <a:r>
              <a:rPr lang="en-US" dirty="0">
                <a:solidFill>
                  <a:schemeClr val="tx2"/>
                </a:solidFill>
              </a:rPr>
              <a:t>Security and </a:t>
            </a:r>
            <a:r>
              <a:rPr lang="en-US" dirty="0" smtClean="0">
                <a:solidFill>
                  <a:schemeClr val="tx2"/>
                </a:solidFill>
              </a:rPr>
              <a:t>Confidentiality (no personal identifying user information was collected)</a:t>
            </a:r>
          </a:p>
        </p:txBody>
      </p:sp>
    </p:spTree>
    <p:extLst>
      <p:ext uri="{BB962C8B-B14F-4D97-AF65-F5344CB8AC3E}">
        <p14:creationId xmlns:p14="http://schemas.microsoft.com/office/powerpoint/2010/main" val="2229087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Data Collection</a:t>
            </a:r>
          </a:p>
        </p:txBody>
      </p:sp>
      <p:sp>
        <p:nvSpPr>
          <p:cNvPr id="3" name="Content Placeholder 2"/>
          <p:cNvSpPr>
            <a:spLocks noGrp="1"/>
          </p:cNvSpPr>
          <p:nvPr>
            <p:ph sz="quarter" idx="1"/>
          </p:nvPr>
        </p:nvSpPr>
        <p:spPr/>
        <p:txBody>
          <a:bodyPr>
            <a:normAutofit/>
          </a:bodyPr>
          <a:lstStyle/>
          <a:p>
            <a:pPr marL="514350" indent="-514350">
              <a:buFont typeface="+mj-lt"/>
              <a:buAutoNum type="arabicPeriod" startAt="2"/>
            </a:pPr>
            <a:r>
              <a:rPr lang="en-US" dirty="0"/>
              <a:t>Citizen </a:t>
            </a:r>
            <a:r>
              <a:rPr lang="en-US" dirty="0" smtClean="0"/>
              <a:t>Interviews</a:t>
            </a:r>
          </a:p>
          <a:p>
            <a:pPr lvl="1"/>
            <a:r>
              <a:rPr lang="en-US" dirty="0"/>
              <a:t>Interview Topics</a:t>
            </a:r>
            <a:r>
              <a:rPr lang="en-US" b="1" dirty="0"/>
              <a:t>:</a:t>
            </a:r>
            <a:r>
              <a:rPr lang="en-US" dirty="0"/>
              <a:t> The interview guide covered topics such </a:t>
            </a:r>
            <a:r>
              <a:rPr lang="en-US" dirty="0" smtClean="0"/>
              <a:t>as</a:t>
            </a:r>
            <a:endParaRPr lang="en-US" dirty="0"/>
          </a:p>
          <a:p>
            <a:pPr lvl="2"/>
            <a:r>
              <a:rPr lang="en-US" sz="2100" dirty="0"/>
              <a:t>Disaster awareness and concerns</a:t>
            </a:r>
          </a:p>
          <a:p>
            <a:pPr lvl="2"/>
            <a:r>
              <a:rPr lang="en-US" sz="2100" dirty="0"/>
              <a:t>Existing preparedness measures taken at home and within the community</a:t>
            </a:r>
          </a:p>
          <a:p>
            <a:pPr lvl="2"/>
            <a:r>
              <a:rPr lang="en-US" sz="2100" dirty="0"/>
              <a:t>Information sources and preferred communication channels during disasters</a:t>
            </a:r>
          </a:p>
          <a:p>
            <a:pPr lvl="2"/>
            <a:r>
              <a:rPr lang="en-US" sz="2100" dirty="0"/>
              <a:t>Perceptions of community preparedness efforts</a:t>
            </a:r>
          </a:p>
          <a:p>
            <a:pPr lvl="2"/>
            <a:r>
              <a:rPr lang="en-US" sz="2100" dirty="0"/>
              <a:t>Suggestions for improvement</a:t>
            </a:r>
          </a:p>
          <a:p>
            <a:pPr lvl="1"/>
            <a:r>
              <a:rPr lang="en-US" dirty="0"/>
              <a:t>Data Collection </a:t>
            </a:r>
            <a:r>
              <a:rPr lang="en-US" dirty="0" smtClean="0"/>
              <a:t>Process</a:t>
            </a:r>
          </a:p>
          <a:p>
            <a:pPr lvl="1"/>
            <a:r>
              <a:rPr lang="en-US" dirty="0"/>
              <a:t>Data Security and Confidentiality</a:t>
            </a:r>
            <a:endParaRPr lang="en-US" dirty="0"/>
          </a:p>
          <a:p>
            <a:pPr marL="514350" indent="-514350">
              <a:buFont typeface="+mj-lt"/>
              <a:buAutoNum type="arabicPeriod" startAt="2"/>
            </a:pPr>
            <a:r>
              <a:rPr lang="en-US" dirty="0"/>
              <a:t>Document Review</a:t>
            </a:r>
            <a:endParaRPr lang="en-US" dirty="0"/>
          </a:p>
        </p:txBody>
      </p:sp>
    </p:spTree>
    <p:extLst>
      <p:ext uri="{BB962C8B-B14F-4D97-AF65-F5344CB8AC3E}">
        <p14:creationId xmlns:p14="http://schemas.microsoft.com/office/powerpoint/2010/main" val="290476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pPr marL="514350" lvl="0" indent="-514350">
              <a:buFont typeface="+mj-lt"/>
              <a:buAutoNum type="arabicPeriod"/>
            </a:pPr>
            <a:r>
              <a:rPr lang="en-US" dirty="0" smtClean="0">
                <a:solidFill>
                  <a:schemeClr val="tx2"/>
                </a:solidFill>
              </a:rPr>
              <a:t>Introduction</a:t>
            </a:r>
          </a:p>
          <a:p>
            <a:pPr marL="514350" lvl="0" indent="-514350">
              <a:buFont typeface="+mj-lt"/>
              <a:buAutoNum type="arabicPeriod"/>
            </a:pPr>
            <a:r>
              <a:rPr lang="en-US" dirty="0" smtClean="0">
                <a:solidFill>
                  <a:schemeClr val="tx2"/>
                </a:solidFill>
              </a:rPr>
              <a:t>Review </a:t>
            </a:r>
            <a:r>
              <a:rPr lang="en-US" dirty="0">
                <a:solidFill>
                  <a:schemeClr val="tx2"/>
                </a:solidFill>
              </a:rPr>
              <a:t>Existing Documentation </a:t>
            </a:r>
          </a:p>
          <a:p>
            <a:pPr marL="514350" lvl="0" indent="-514350">
              <a:buFont typeface="+mj-lt"/>
              <a:buAutoNum type="arabicPeriod"/>
            </a:pPr>
            <a:r>
              <a:rPr lang="en-US" dirty="0">
                <a:solidFill>
                  <a:schemeClr val="tx2"/>
                </a:solidFill>
              </a:rPr>
              <a:t>Identify Stakeholders</a:t>
            </a:r>
          </a:p>
          <a:p>
            <a:pPr marL="514350" lvl="0" indent="-514350">
              <a:buFont typeface="+mj-lt"/>
              <a:buAutoNum type="arabicPeriod"/>
            </a:pPr>
            <a:r>
              <a:rPr lang="en-US" dirty="0">
                <a:solidFill>
                  <a:schemeClr val="tx2"/>
                </a:solidFill>
              </a:rPr>
              <a:t>Business Requirements</a:t>
            </a:r>
          </a:p>
          <a:p>
            <a:pPr marL="514350" lvl="0" indent="-514350">
              <a:buFont typeface="+mj-lt"/>
              <a:buAutoNum type="arabicPeriod"/>
            </a:pPr>
            <a:r>
              <a:rPr lang="en-US" dirty="0">
                <a:solidFill>
                  <a:schemeClr val="tx2"/>
                </a:solidFill>
              </a:rPr>
              <a:t>Gather Functional Requirements </a:t>
            </a:r>
          </a:p>
          <a:p>
            <a:pPr marL="514350" lvl="0" indent="-514350">
              <a:buFont typeface="+mj-lt"/>
              <a:buAutoNum type="arabicPeriod"/>
            </a:pPr>
            <a:r>
              <a:rPr lang="en-US" dirty="0">
                <a:solidFill>
                  <a:schemeClr val="tx2"/>
                </a:solidFill>
              </a:rPr>
              <a:t>Non-Functional Requirements </a:t>
            </a:r>
          </a:p>
          <a:p>
            <a:pPr marL="514350" lvl="0" indent="-514350">
              <a:buFont typeface="+mj-lt"/>
              <a:buAutoNum type="arabicPeriod"/>
            </a:pPr>
            <a:r>
              <a:rPr lang="en-US" dirty="0">
                <a:solidFill>
                  <a:schemeClr val="tx2"/>
                </a:solidFill>
              </a:rPr>
              <a:t>Requirements Documentation</a:t>
            </a:r>
          </a:p>
          <a:p>
            <a:pPr marL="514350" lvl="0" indent="-514350">
              <a:buFont typeface="+mj-lt"/>
              <a:buAutoNum type="arabicPeriod"/>
            </a:pPr>
            <a:r>
              <a:rPr lang="en-US" dirty="0">
                <a:solidFill>
                  <a:schemeClr val="tx2"/>
                </a:solidFill>
              </a:rPr>
              <a:t>Manage Requirements Changes</a:t>
            </a:r>
          </a:p>
          <a:p>
            <a:pPr marL="514350" lvl="0" indent="-514350">
              <a:buFont typeface="+mj-lt"/>
              <a:buAutoNum type="arabicPeriod"/>
            </a:pPr>
            <a:r>
              <a:rPr lang="en-US" dirty="0">
                <a:solidFill>
                  <a:schemeClr val="tx2"/>
                </a:solidFill>
              </a:rPr>
              <a:t>Data </a:t>
            </a:r>
            <a:r>
              <a:rPr lang="en-US" dirty="0" smtClean="0">
                <a:solidFill>
                  <a:schemeClr val="tx2"/>
                </a:solidFill>
              </a:rPr>
              <a:t>Collection</a:t>
            </a:r>
            <a:endParaRPr lang="en-US" dirty="0">
              <a:solidFill>
                <a:schemeClr val="tx2"/>
              </a:solidFill>
            </a:endParaRPr>
          </a:p>
        </p:txBody>
      </p:sp>
    </p:spTree>
    <p:extLst>
      <p:ext uri="{BB962C8B-B14F-4D97-AF65-F5344CB8AC3E}">
        <p14:creationId xmlns:p14="http://schemas.microsoft.com/office/powerpoint/2010/main" val="192191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sz="quarter" idx="1"/>
          </p:nvPr>
        </p:nvSpPr>
        <p:spPr/>
        <p:txBody>
          <a:bodyPr>
            <a:normAutofit/>
          </a:bodyPr>
          <a:lstStyle/>
          <a:p>
            <a:pPr lvl="1"/>
            <a:endParaRPr lang="en-US" dirty="0" smtClean="0"/>
          </a:p>
          <a:p>
            <a:pPr lvl="1"/>
            <a:r>
              <a:rPr lang="en-US" dirty="0" smtClean="0"/>
              <a:t>Requirement </a:t>
            </a:r>
            <a:r>
              <a:rPr lang="en-US" dirty="0"/>
              <a:t>gathering is the process of collecting information about what the stakeholders want to </a:t>
            </a:r>
            <a:r>
              <a:rPr lang="en-US" dirty="0" smtClean="0"/>
              <a:t>achieve.</a:t>
            </a:r>
          </a:p>
          <a:p>
            <a:pPr lvl="1"/>
            <a:endParaRPr lang="en-US" dirty="0" smtClean="0"/>
          </a:p>
          <a:p>
            <a:pPr lvl="1"/>
            <a:r>
              <a:rPr lang="en-US" dirty="0" smtClean="0"/>
              <a:t>This </a:t>
            </a:r>
            <a:r>
              <a:rPr lang="en-US" dirty="0"/>
              <a:t>task ensures there is clarity in the project and ease in its development as all other processes such as the requirement analysis or system design is dependent on what requirements are gathered</a:t>
            </a:r>
            <a:r>
              <a:rPr lang="en-US" dirty="0" smtClean="0"/>
              <a:t>. </a:t>
            </a:r>
            <a:endParaRPr lang="en-US" dirty="0"/>
          </a:p>
        </p:txBody>
      </p:sp>
    </p:spTree>
    <p:extLst>
      <p:ext uri="{BB962C8B-B14F-4D97-AF65-F5344CB8AC3E}">
        <p14:creationId xmlns:p14="http://schemas.microsoft.com/office/powerpoint/2010/main" val="222624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2. Review </a:t>
            </a:r>
            <a:r>
              <a:rPr lang="en-US" dirty="0"/>
              <a:t>Existing Documentation </a:t>
            </a:r>
          </a:p>
        </p:txBody>
      </p:sp>
      <p:sp>
        <p:nvSpPr>
          <p:cNvPr id="3" name="Content Placeholder 2"/>
          <p:cNvSpPr>
            <a:spLocks noGrp="1"/>
          </p:cNvSpPr>
          <p:nvPr>
            <p:ph sz="quarter" idx="1"/>
          </p:nvPr>
        </p:nvSpPr>
        <p:spPr/>
        <p:txBody>
          <a:bodyPr>
            <a:normAutofit/>
          </a:bodyPr>
          <a:lstStyle/>
          <a:p>
            <a:r>
              <a:rPr lang="en-US" dirty="0" smtClean="0">
                <a:solidFill>
                  <a:schemeClr val="tx2"/>
                </a:solidFill>
              </a:rPr>
              <a:t>Overview of traditional methods for disaster management.</a:t>
            </a:r>
          </a:p>
          <a:p>
            <a:r>
              <a:rPr lang="en-US" dirty="0" smtClean="0">
                <a:solidFill>
                  <a:schemeClr val="tx2"/>
                </a:solidFill>
              </a:rPr>
              <a:t>Disadvantages of the </a:t>
            </a:r>
            <a:r>
              <a:rPr lang="en-US" dirty="0">
                <a:solidFill>
                  <a:schemeClr val="tx2"/>
                </a:solidFill>
              </a:rPr>
              <a:t>traditional </a:t>
            </a:r>
            <a:r>
              <a:rPr lang="en-US" dirty="0" smtClean="0">
                <a:solidFill>
                  <a:schemeClr val="tx2"/>
                </a:solidFill>
              </a:rPr>
              <a:t>methods.</a:t>
            </a:r>
          </a:p>
          <a:p>
            <a:r>
              <a:rPr lang="en-US" dirty="0" smtClean="0">
                <a:solidFill>
                  <a:schemeClr val="tx2"/>
                </a:solidFill>
              </a:rPr>
              <a:t>Overview of mobile based disaster management system.</a:t>
            </a:r>
          </a:p>
          <a:p>
            <a:r>
              <a:rPr lang="en-US" dirty="0" smtClean="0">
                <a:solidFill>
                  <a:schemeClr val="tx2"/>
                </a:solidFill>
              </a:rPr>
              <a:t>Advantages </a:t>
            </a:r>
            <a:r>
              <a:rPr lang="en-US" dirty="0">
                <a:solidFill>
                  <a:schemeClr val="tx2"/>
                </a:solidFill>
              </a:rPr>
              <a:t>of mobile based disaster management </a:t>
            </a:r>
            <a:r>
              <a:rPr lang="en-US" dirty="0" smtClean="0">
                <a:solidFill>
                  <a:schemeClr val="tx2"/>
                </a:solidFill>
              </a:rPr>
              <a:t>system.</a:t>
            </a:r>
          </a:p>
          <a:p>
            <a:r>
              <a:rPr lang="en-US" dirty="0" smtClean="0">
                <a:solidFill>
                  <a:schemeClr val="tx2"/>
                </a:solidFill>
              </a:rPr>
              <a:t>Limitations </a:t>
            </a:r>
            <a:r>
              <a:rPr lang="en-US" dirty="0">
                <a:solidFill>
                  <a:schemeClr val="tx2"/>
                </a:solidFill>
              </a:rPr>
              <a:t>of existing </a:t>
            </a:r>
            <a:r>
              <a:rPr lang="en-US" dirty="0" smtClean="0">
                <a:solidFill>
                  <a:schemeClr val="tx2"/>
                </a:solidFill>
              </a:rPr>
              <a:t>mobile </a:t>
            </a:r>
            <a:r>
              <a:rPr lang="en-US" dirty="0">
                <a:solidFill>
                  <a:schemeClr val="tx2"/>
                </a:solidFill>
              </a:rPr>
              <a:t>based disaster management </a:t>
            </a:r>
            <a:r>
              <a:rPr lang="en-US" dirty="0" smtClean="0">
                <a:solidFill>
                  <a:schemeClr val="tx2"/>
                </a:solidFill>
              </a:rPr>
              <a:t>system.</a:t>
            </a:r>
          </a:p>
          <a:p>
            <a:r>
              <a:rPr lang="en-US" dirty="0" smtClean="0"/>
              <a:t>Note: </a:t>
            </a:r>
            <a:r>
              <a:rPr lang="en-US" dirty="0">
                <a:solidFill>
                  <a:schemeClr val="tx2"/>
                </a:solidFill>
              </a:rPr>
              <a:t>While disaster management applications offer significant benefits, they are not intended to replace traditional disaster management methods but rather to complement and enhance them. </a:t>
            </a:r>
            <a:endParaRPr lang="en-US" dirty="0">
              <a:solidFill>
                <a:schemeClr val="tx2"/>
              </a:solidFill>
            </a:endParaRPr>
          </a:p>
        </p:txBody>
      </p:sp>
    </p:spTree>
    <p:extLst>
      <p:ext uri="{BB962C8B-B14F-4D97-AF65-F5344CB8AC3E}">
        <p14:creationId xmlns:p14="http://schemas.microsoft.com/office/powerpoint/2010/main" val="297876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Identify Stakeholders</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4111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 Business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chemeClr val="tx2"/>
                </a:solidFill>
              </a:rPr>
              <a:t>The business requirements define the high-level goals, objectives, and needs that the system is intended to fulfill. </a:t>
            </a:r>
            <a:r>
              <a:rPr lang="en-US" sz="2400" dirty="0" smtClean="0">
                <a:solidFill>
                  <a:schemeClr val="tx2"/>
                </a:solidFill>
              </a:rPr>
              <a:t> The </a:t>
            </a:r>
            <a:r>
              <a:rPr lang="en-US" sz="2400" dirty="0">
                <a:solidFill>
                  <a:schemeClr val="tx2"/>
                </a:solidFill>
              </a:rPr>
              <a:t>business requirements for this project include</a:t>
            </a:r>
            <a:r>
              <a:rPr lang="en-US" sz="2400" dirty="0" smtClean="0">
                <a:solidFill>
                  <a:schemeClr val="tx2"/>
                </a:solidFill>
              </a:rPr>
              <a:t>:</a:t>
            </a:r>
          </a:p>
          <a:p>
            <a:pPr marL="0" indent="0">
              <a:buNone/>
            </a:pPr>
            <a:endParaRPr lang="en-US" sz="2400" dirty="0">
              <a:solidFill>
                <a:schemeClr val="tx2"/>
              </a:solidFill>
            </a:endParaRPr>
          </a:p>
          <a:p>
            <a:pPr marL="514350" indent="-514350">
              <a:buFont typeface="+mj-lt"/>
              <a:buAutoNum type="arabicPeriod"/>
            </a:pPr>
            <a:r>
              <a:rPr lang="en-US" dirty="0" smtClean="0">
                <a:solidFill>
                  <a:schemeClr val="tx2"/>
                </a:solidFill>
              </a:rPr>
              <a:t>Comprehensive </a:t>
            </a:r>
            <a:r>
              <a:rPr lang="en-US" dirty="0">
                <a:solidFill>
                  <a:schemeClr val="tx2"/>
                </a:solidFill>
              </a:rPr>
              <a:t>Disaster Management Lifecycle </a:t>
            </a:r>
            <a:r>
              <a:rPr lang="en-US" dirty="0" smtClean="0">
                <a:solidFill>
                  <a:schemeClr val="tx2"/>
                </a:solidFill>
              </a:rPr>
              <a:t>Support</a:t>
            </a:r>
            <a:endParaRPr lang="en-US" dirty="0">
              <a:solidFill>
                <a:schemeClr val="tx2"/>
              </a:solidFill>
            </a:endParaRPr>
          </a:p>
          <a:p>
            <a:pPr marL="514350" indent="-514350">
              <a:buFont typeface="+mj-lt"/>
              <a:buAutoNum type="arabicPeriod"/>
            </a:pPr>
            <a:r>
              <a:rPr lang="en-US" dirty="0" smtClean="0">
                <a:solidFill>
                  <a:schemeClr val="tx2"/>
                </a:solidFill>
              </a:rPr>
              <a:t>Real-Time </a:t>
            </a:r>
            <a:r>
              <a:rPr lang="en-US" dirty="0">
                <a:solidFill>
                  <a:schemeClr val="tx2"/>
                </a:solidFill>
              </a:rPr>
              <a:t>Alerting and Notification </a:t>
            </a:r>
          </a:p>
          <a:p>
            <a:pPr marL="514350" indent="-514350">
              <a:buFont typeface="+mj-lt"/>
              <a:buAutoNum type="arabicPeriod"/>
            </a:pPr>
            <a:r>
              <a:rPr lang="en-US" dirty="0" smtClean="0">
                <a:solidFill>
                  <a:schemeClr val="tx2"/>
                </a:solidFill>
              </a:rPr>
              <a:t>Incident </a:t>
            </a:r>
            <a:r>
              <a:rPr lang="en-US" dirty="0">
                <a:solidFill>
                  <a:schemeClr val="tx2"/>
                </a:solidFill>
              </a:rPr>
              <a:t>Reporting and Coordinated Response </a:t>
            </a:r>
            <a:endParaRPr lang="en-US" dirty="0" smtClean="0">
              <a:solidFill>
                <a:schemeClr val="tx2"/>
              </a:solidFill>
            </a:endParaRPr>
          </a:p>
          <a:p>
            <a:pPr marL="514350" indent="-514350">
              <a:buFont typeface="+mj-lt"/>
              <a:buAutoNum type="arabicPeriod"/>
            </a:pPr>
            <a:r>
              <a:rPr lang="en-US" dirty="0" smtClean="0">
                <a:solidFill>
                  <a:schemeClr val="tx2"/>
                </a:solidFill>
              </a:rPr>
              <a:t>Geospatial </a:t>
            </a:r>
            <a:r>
              <a:rPr lang="en-US" dirty="0">
                <a:solidFill>
                  <a:schemeClr val="tx2"/>
                </a:solidFill>
              </a:rPr>
              <a:t>Mapping and Situational Awareness </a:t>
            </a:r>
          </a:p>
          <a:p>
            <a:pPr marL="514350" indent="-514350">
              <a:buFont typeface="+mj-lt"/>
              <a:buAutoNum type="arabicPeriod"/>
            </a:pPr>
            <a:r>
              <a:rPr lang="en-US" dirty="0">
                <a:solidFill>
                  <a:schemeClr val="tx2"/>
                </a:solidFill>
              </a:rPr>
              <a:t>Community Engagement and Collaboration </a:t>
            </a:r>
          </a:p>
          <a:p>
            <a:pPr marL="514350" indent="-514350">
              <a:buFont typeface="+mj-lt"/>
              <a:buAutoNum type="arabicPeriod"/>
            </a:pPr>
            <a:r>
              <a:rPr lang="en-US" dirty="0">
                <a:solidFill>
                  <a:schemeClr val="tx2"/>
                </a:solidFill>
              </a:rPr>
              <a:t>Compliance and </a:t>
            </a:r>
            <a:r>
              <a:rPr lang="en-US" dirty="0" smtClean="0">
                <a:solidFill>
                  <a:schemeClr val="tx2"/>
                </a:solidFill>
              </a:rPr>
              <a:t>Security</a:t>
            </a:r>
            <a:endParaRPr lang="en-US" sz="2600" dirty="0" smtClean="0">
              <a:solidFill>
                <a:schemeClr val="tx2"/>
              </a:solidFill>
            </a:endParaRPr>
          </a:p>
        </p:txBody>
      </p:sp>
    </p:spTree>
    <p:extLst>
      <p:ext uri="{BB962C8B-B14F-4D97-AF65-F5344CB8AC3E}">
        <p14:creationId xmlns:p14="http://schemas.microsoft.com/office/powerpoint/2010/main" val="226794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lvl="0" indent="-514350"/>
            <a:r>
              <a:rPr lang="en-US" dirty="0" smtClean="0"/>
              <a:t>5. Gather </a:t>
            </a:r>
            <a:r>
              <a:rPr lang="en-US" dirty="0"/>
              <a:t>Functional 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400" dirty="0"/>
              <a:t>User Registration and </a:t>
            </a:r>
            <a:r>
              <a:rPr lang="en-US" sz="2400" dirty="0" smtClean="0"/>
              <a:t>Authentication</a:t>
            </a:r>
            <a:endParaRPr lang="en-US" sz="2400" dirty="0"/>
          </a:p>
          <a:p>
            <a:pPr marL="731520" lvl="1" indent="-457200">
              <a:buFont typeface="+mj-lt"/>
              <a:buAutoNum type="arabicPeriod"/>
            </a:pPr>
            <a:r>
              <a:rPr lang="en-US" sz="2400" dirty="0" smtClean="0"/>
              <a:t>Real-Time </a:t>
            </a:r>
            <a:r>
              <a:rPr lang="en-US" sz="2400" dirty="0"/>
              <a:t>Alerts and </a:t>
            </a:r>
            <a:r>
              <a:rPr lang="en-US" sz="2400" dirty="0" smtClean="0"/>
              <a:t>Notifications</a:t>
            </a:r>
            <a:endParaRPr lang="en-US" sz="2400" dirty="0"/>
          </a:p>
          <a:p>
            <a:pPr marL="731520" lvl="1" indent="-457200">
              <a:buFont typeface="+mj-lt"/>
              <a:buAutoNum type="arabicPeriod"/>
            </a:pPr>
            <a:r>
              <a:rPr lang="en-US" sz="2400" dirty="0"/>
              <a:t>Incident </a:t>
            </a:r>
            <a:r>
              <a:rPr lang="en-US" sz="2400" dirty="0" smtClean="0"/>
              <a:t>Reporting</a:t>
            </a:r>
            <a:endParaRPr lang="en-US" sz="2400" dirty="0"/>
          </a:p>
          <a:p>
            <a:pPr marL="731520" lvl="1" indent="-457200">
              <a:buFont typeface="+mj-lt"/>
              <a:buAutoNum type="arabicPeriod"/>
            </a:pPr>
            <a:r>
              <a:rPr lang="en-US" sz="2400" dirty="0" smtClean="0"/>
              <a:t>Emergency </a:t>
            </a:r>
            <a:r>
              <a:rPr lang="en-US" sz="2400" dirty="0"/>
              <a:t>Resource </a:t>
            </a:r>
            <a:r>
              <a:rPr lang="en-US" sz="2400" dirty="0" smtClean="0"/>
              <a:t>Access</a:t>
            </a:r>
          </a:p>
          <a:p>
            <a:pPr marL="731520" lvl="1" indent="-457200">
              <a:buFont typeface="+mj-lt"/>
              <a:buAutoNum type="arabicPeriod"/>
            </a:pPr>
            <a:r>
              <a:rPr lang="en-US" sz="2400" dirty="0" smtClean="0"/>
              <a:t>Communication </a:t>
            </a:r>
            <a:r>
              <a:rPr lang="en-US" sz="2400" dirty="0"/>
              <a:t>with </a:t>
            </a:r>
            <a:r>
              <a:rPr lang="en-US" sz="2400" dirty="0" smtClean="0"/>
              <a:t>Authorities</a:t>
            </a:r>
            <a:endParaRPr lang="en-US" sz="2400" dirty="0"/>
          </a:p>
          <a:p>
            <a:pPr marL="731520" lvl="1" indent="-457200">
              <a:buFont typeface="+mj-lt"/>
              <a:buAutoNum type="arabicPeriod"/>
            </a:pPr>
            <a:r>
              <a:rPr lang="en-US" sz="2400" dirty="0" smtClean="0"/>
              <a:t>Geospatial </a:t>
            </a:r>
            <a:r>
              <a:rPr lang="en-US" sz="2400" dirty="0"/>
              <a:t>Data </a:t>
            </a:r>
            <a:r>
              <a:rPr lang="en-US" sz="2400" dirty="0" smtClean="0"/>
              <a:t>Integration</a:t>
            </a:r>
            <a:endParaRPr lang="en-US" sz="2400" dirty="0"/>
          </a:p>
          <a:p>
            <a:pPr marL="731520" lvl="1" indent="-457200">
              <a:buFont typeface="+mj-lt"/>
              <a:buAutoNum type="arabicPeriod"/>
            </a:pPr>
            <a:r>
              <a:rPr lang="en-US" sz="2400" dirty="0" smtClean="0"/>
              <a:t>Community </a:t>
            </a:r>
            <a:r>
              <a:rPr lang="en-US" sz="2400" dirty="0"/>
              <a:t>Engagement </a:t>
            </a:r>
            <a:r>
              <a:rPr lang="en-US" sz="2400" dirty="0" smtClean="0"/>
              <a:t>Features</a:t>
            </a:r>
            <a:endParaRPr lang="en-US" sz="2400" dirty="0"/>
          </a:p>
          <a:p>
            <a:pPr marL="731520" lvl="1" indent="-457200">
              <a:buFont typeface="+mj-lt"/>
              <a:buAutoNum type="arabicPeriod"/>
            </a:pPr>
            <a:r>
              <a:rPr lang="en-US" sz="2400" dirty="0" smtClean="0"/>
              <a:t>Data </a:t>
            </a:r>
            <a:r>
              <a:rPr lang="en-US" sz="2400" dirty="0"/>
              <a:t>Privacy and </a:t>
            </a:r>
            <a:r>
              <a:rPr lang="en-US" sz="2400" dirty="0" smtClean="0"/>
              <a:t>Security</a:t>
            </a:r>
          </a:p>
          <a:p>
            <a:pPr marL="731520" lvl="1" indent="-457200">
              <a:buFont typeface="+mj-lt"/>
              <a:buAutoNum type="arabicPeriod"/>
            </a:pPr>
            <a:r>
              <a:rPr lang="en-US" sz="2400" dirty="0" smtClean="0"/>
              <a:t>Offline Functionality</a:t>
            </a:r>
          </a:p>
          <a:p>
            <a:pPr marL="731520" lvl="1" indent="-457200">
              <a:buFont typeface="+mj-lt"/>
              <a:buAutoNum type="arabicPeriod"/>
            </a:pPr>
            <a:r>
              <a:rPr lang="en-US" sz="2400" dirty="0" smtClean="0"/>
              <a:t>Multilingual Support</a:t>
            </a:r>
          </a:p>
          <a:p>
            <a:pPr marL="788670" lvl="1" indent="-514350">
              <a:buFont typeface="+mj-lt"/>
              <a:buAutoNum type="arabicPeriod"/>
            </a:pPr>
            <a:r>
              <a:rPr lang="en-US" sz="2400" dirty="0" smtClean="0"/>
              <a:t>User </a:t>
            </a:r>
            <a:r>
              <a:rPr lang="en-US" sz="2400" dirty="0"/>
              <a:t>Feedback and Support</a:t>
            </a:r>
          </a:p>
        </p:txBody>
      </p:sp>
    </p:spTree>
    <p:extLst>
      <p:ext uri="{BB962C8B-B14F-4D97-AF65-F5344CB8AC3E}">
        <p14:creationId xmlns:p14="http://schemas.microsoft.com/office/powerpoint/2010/main" val="3026397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Non-Functional </a:t>
            </a:r>
            <a:r>
              <a:rPr lang="en-US" dirty="0"/>
              <a:t>Requirements </a:t>
            </a:r>
          </a:p>
        </p:txBody>
      </p:sp>
      <p:sp>
        <p:nvSpPr>
          <p:cNvPr id="3" name="Content Placeholder 2"/>
          <p:cNvSpPr>
            <a:spLocks noGrp="1"/>
          </p:cNvSpPr>
          <p:nvPr>
            <p:ph sz="quarter" idx="1"/>
          </p:nvPr>
        </p:nvSpPr>
        <p:spPr/>
        <p:txBody>
          <a:bodyPr>
            <a:normAutofit/>
          </a:bodyPr>
          <a:lstStyle/>
          <a:p>
            <a:pPr marL="731520" lvl="1" indent="-457200">
              <a:buFont typeface="+mj-lt"/>
              <a:buAutoNum type="arabicPeriod"/>
            </a:pPr>
            <a:r>
              <a:rPr lang="en-US" sz="2800" dirty="0" smtClean="0"/>
              <a:t>Usability</a:t>
            </a:r>
            <a:endParaRPr lang="en-US" sz="2800" dirty="0"/>
          </a:p>
          <a:p>
            <a:pPr marL="731520" lvl="1" indent="-457200">
              <a:buFont typeface="+mj-lt"/>
              <a:buAutoNum type="arabicPeriod"/>
            </a:pPr>
            <a:r>
              <a:rPr lang="en-US" sz="2800" dirty="0" smtClean="0"/>
              <a:t>Performance</a:t>
            </a:r>
            <a:endParaRPr lang="en-US" sz="2800" dirty="0"/>
          </a:p>
          <a:p>
            <a:pPr marL="731520" lvl="1" indent="-457200">
              <a:buFont typeface="+mj-lt"/>
              <a:buAutoNum type="arabicPeriod"/>
            </a:pPr>
            <a:r>
              <a:rPr lang="en-US" sz="2800" dirty="0" smtClean="0"/>
              <a:t>Security</a:t>
            </a:r>
            <a:endParaRPr lang="en-US" sz="2800" dirty="0"/>
          </a:p>
          <a:p>
            <a:pPr marL="788670" lvl="1" indent="-514350">
              <a:buFont typeface="+mj-lt"/>
              <a:buAutoNum type="arabicPeriod"/>
            </a:pPr>
            <a:r>
              <a:rPr lang="en-US" sz="2800" dirty="0" smtClean="0"/>
              <a:t>Reliability</a:t>
            </a:r>
          </a:p>
          <a:p>
            <a:pPr marL="731520" lvl="1" indent="-457200">
              <a:buFont typeface="+mj-lt"/>
              <a:buAutoNum type="arabicPeriod"/>
            </a:pPr>
            <a:r>
              <a:rPr lang="en-US" sz="2800" dirty="0" smtClean="0"/>
              <a:t>Scalability</a:t>
            </a:r>
            <a:endParaRPr lang="en-US" sz="2800" dirty="0"/>
          </a:p>
          <a:p>
            <a:pPr marL="731520" lvl="1" indent="-457200">
              <a:buFont typeface="+mj-lt"/>
              <a:buAutoNum type="arabicPeriod"/>
            </a:pPr>
            <a:r>
              <a:rPr lang="en-US" sz="2800" dirty="0" smtClean="0"/>
              <a:t>Maintainability</a:t>
            </a:r>
          </a:p>
          <a:p>
            <a:pPr marL="788670" lvl="1" indent="-514350">
              <a:buFont typeface="+mj-lt"/>
              <a:buAutoNum type="arabicPeriod"/>
            </a:pPr>
            <a:r>
              <a:rPr lang="en-US" sz="2800" dirty="0" smtClean="0"/>
              <a:t>Accessibility</a:t>
            </a:r>
            <a:endParaRPr lang="en-US" sz="2800" dirty="0"/>
          </a:p>
        </p:txBody>
      </p:sp>
    </p:spTree>
    <p:extLst>
      <p:ext uri="{BB962C8B-B14F-4D97-AF65-F5344CB8AC3E}">
        <p14:creationId xmlns:p14="http://schemas.microsoft.com/office/powerpoint/2010/main" val="2567775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Requirements Documentation</a:t>
            </a:r>
            <a:endParaRPr lang="en-US" dirty="0"/>
          </a:p>
        </p:txBody>
      </p:sp>
      <p:sp>
        <p:nvSpPr>
          <p:cNvPr id="3" name="Content Placeholder 2"/>
          <p:cNvSpPr>
            <a:spLocks noGrp="1"/>
          </p:cNvSpPr>
          <p:nvPr>
            <p:ph sz="quarter" idx="1"/>
          </p:nvPr>
        </p:nvSpPr>
        <p:spPr/>
        <p:txBody>
          <a:bodyPr>
            <a:normAutofit lnSpcReduction="10000"/>
          </a:bodyPr>
          <a:lstStyle/>
          <a:p>
            <a:r>
              <a:rPr lang="en-US" dirty="0">
                <a:solidFill>
                  <a:schemeClr val="tx2"/>
                </a:solidFill>
              </a:rPr>
              <a:t>Requirements documentation refers to the written document that captures and defines the requirements for a software system or product. </a:t>
            </a:r>
            <a:endParaRPr lang="en-US" dirty="0" smtClean="0">
              <a:solidFill>
                <a:schemeClr val="tx2"/>
              </a:solidFill>
            </a:endParaRPr>
          </a:p>
          <a:p>
            <a:r>
              <a:rPr lang="en-US" dirty="0" smtClean="0">
                <a:solidFill>
                  <a:schemeClr val="tx2"/>
                </a:solidFill>
              </a:rPr>
              <a:t>The </a:t>
            </a:r>
            <a:r>
              <a:rPr lang="en-US" dirty="0">
                <a:solidFill>
                  <a:schemeClr val="tx2"/>
                </a:solidFill>
              </a:rPr>
              <a:t>requirements documentation serves as a communication tool between the stakeholders </a:t>
            </a:r>
            <a:r>
              <a:rPr lang="en-US" dirty="0" smtClean="0">
                <a:solidFill>
                  <a:schemeClr val="tx2"/>
                </a:solidFill>
              </a:rPr>
              <a:t>and </a:t>
            </a:r>
            <a:r>
              <a:rPr lang="en-US" dirty="0">
                <a:solidFill>
                  <a:schemeClr val="tx2"/>
                </a:solidFill>
              </a:rPr>
              <a:t>the development </a:t>
            </a:r>
            <a:r>
              <a:rPr lang="en-US" dirty="0" smtClean="0">
                <a:solidFill>
                  <a:schemeClr val="tx2"/>
                </a:solidFill>
              </a:rPr>
              <a:t>team.</a:t>
            </a:r>
          </a:p>
          <a:p>
            <a:r>
              <a:rPr lang="en-US" dirty="0" smtClean="0">
                <a:solidFill>
                  <a:schemeClr val="tx2"/>
                </a:solidFill>
              </a:rPr>
              <a:t>It ensures </a:t>
            </a:r>
            <a:r>
              <a:rPr lang="en-US" dirty="0">
                <a:solidFill>
                  <a:schemeClr val="tx2"/>
                </a:solidFill>
              </a:rPr>
              <a:t>the final product meets the goals, addresses the stakeholders' needs, and provides a solid foundation for the design and development of the system. </a:t>
            </a:r>
          </a:p>
          <a:p>
            <a:r>
              <a:rPr lang="en-US" dirty="0" smtClean="0">
                <a:solidFill>
                  <a:schemeClr val="tx2"/>
                </a:solidFill>
              </a:rPr>
              <a:t>It will </a:t>
            </a:r>
            <a:r>
              <a:rPr lang="en-US" dirty="0">
                <a:solidFill>
                  <a:schemeClr val="tx2"/>
                </a:solidFill>
              </a:rPr>
              <a:t>be helpful at the end of the project when you reflect back on goals achieved, updates accomplished, features added and bugs </a:t>
            </a:r>
            <a:r>
              <a:rPr lang="en-US" dirty="0" smtClean="0">
                <a:solidFill>
                  <a:schemeClr val="tx2"/>
                </a:solidFill>
              </a:rPr>
              <a:t>fixed.</a:t>
            </a:r>
          </a:p>
        </p:txBody>
      </p:sp>
    </p:spTree>
    <p:extLst>
      <p:ext uri="{BB962C8B-B14F-4D97-AF65-F5344CB8AC3E}">
        <p14:creationId xmlns:p14="http://schemas.microsoft.com/office/powerpoint/2010/main" val="416425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230</TotalTime>
  <Words>498</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PowerPoint Presentation</vt:lpstr>
      <vt:lpstr>OUTLINE</vt:lpstr>
      <vt:lpstr>1. INTRODUCTION</vt:lpstr>
      <vt:lpstr>2. Review Existing Documentation </vt:lpstr>
      <vt:lpstr>3. Identify Stakeholders</vt:lpstr>
      <vt:lpstr>4. Business Requirements</vt:lpstr>
      <vt:lpstr>5. Gather Functional Requirements </vt:lpstr>
      <vt:lpstr>6. Non-Functional Requirements </vt:lpstr>
      <vt:lpstr>7. Requirements Documentation</vt:lpstr>
      <vt:lpstr>8. Manage Requirements Changes</vt:lpstr>
      <vt:lpstr>9. Data Collection</vt:lpstr>
      <vt:lpstr>9. Data Collection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dc:title>
  <dc:creator>DELL i7 7Gen</dc:creator>
  <cp:lastModifiedBy>DELL i7 7Gen</cp:lastModifiedBy>
  <cp:revision>20</cp:revision>
  <dcterms:created xsi:type="dcterms:W3CDTF">2024-04-22T03:33:02Z</dcterms:created>
  <dcterms:modified xsi:type="dcterms:W3CDTF">2024-04-22T19:37:36Z</dcterms:modified>
</cp:coreProperties>
</file>