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8" r:id="rId7"/>
    <p:sldId id="269" r:id="rId8"/>
    <p:sldId id="273" r:id="rId9"/>
    <p:sldId id="274" r:id="rId10"/>
    <p:sldId id="275" r:id="rId11"/>
    <p:sldId id="276" r:id="rId12"/>
    <p:sldId id="261" r:id="rId13"/>
    <p:sldId id="262" r:id="rId14"/>
    <p:sldId id="263" r:id="rId15"/>
    <p:sldId id="265"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B13469-F4A4-439F-92F9-A065AA4A8A3D}" type="datetimeFigureOut">
              <a:rPr lang="en-US" smtClean="0"/>
              <a:t>4/29/2024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D64158-BC35-4A80-B878-414B8691EEBB}" type="slidenum">
              <a:rPr lang="en-US" smtClean="0"/>
              <a:t>‹#›</a:t>
            </a:fld>
            <a:endParaRPr lang="en-US"/>
          </a:p>
        </p:txBody>
      </p:sp>
    </p:spTree>
    <p:extLst>
      <p:ext uri="{BB962C8B-B14F-4D97-AF65-F5344CB8AC3E}">
        <p14:creationId xmlns:p14="http://schemas.microsoft.com/office/powerpoint/2010/main" val="126057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2B72D4CF-9EB5-4D32-A6AD-DC5D1F329725}" type="datetimeFigureOut">
              <a:rPr lang="en-US" smtClean="0"/>
              <a:t>4/29/2024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E43465D-063E-4ADC-9CCF-3045CCA0EC19}"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72D4CF-9EB5-4D32-A6AD-DC5D1F329725}"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3465D-063E-4ADC-9CCF-3045CCA0EC1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72D4CF-9EB5-4D32-A6AD-DC5D1F329725}"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3465D-063E-4ADC-9CCF-3045CCA0EC19}"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B72D4CF-9EB5-4D32-A6AD-DC5D1F329725}"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3465D-063E-4ADC-9CCF-3045CCA0EC19}"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B72D4CF-9EB5-4D32-A6AD-DC5D1F329725}" type="datetimeFigureOut">
              <a:rPr lang="en-US" smtClean="0"/>
              <a:t>4/29/2024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E43465D-063E-4ADC-9CCF-3045CCA0EC19}"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B72D4CF-9EB5-4D32-A6AD-DC5D1F329725}"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3465D-063E-4ADC-9CCF-3045CCA0EC19}"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B72D4CF-9EB5-4D32-A6AD-DC5D1F329725}"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3465D-063E-4ADC-9CCF-3045CCA0EC19}"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72D4CF-9EB5-4D32-A6AD-DC5D1F329725}"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43465D-063E-4ADC-9CCF-3045CCA0EC19}"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2D4CF-9EB5-4D32-A6AD-DC5D1F329725}"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3465D-063E-4ADC-9CCF-3045CCA0EC19}"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B72D4CF-9EB5-4D32-A6AD-DC5D1F329725}"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3465D-063E-4ADC-9CCF-3045CCA0EC1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B72D4CF-9EB5-4D32-A6AD-DC5D1F329725}"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3465D-063E-4ADC-9CCF-3045CCA0EC1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B72D4CF-9EB5-4D32-A6AD-DC5D1F329725}" type="datetimeFigureOut">
              <a:rPr lang="en-US" smtClean="0"/>
              <a:t>4/29/2024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E43465D-063E-4ADC-9CCF-3045CCA0EC19}"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floodready.vermont.gov/update_plans/local_emergency_operations" TargetMode="External"/><Relationship Id="rId2" Type="http://schemas.openxmlformats.org/officeDocument/2006/relationships/image" Target="../media/image4.jpg"/><Relationship Id="rId1" Type="http://schemas.openxmlformats.org/officeDocument/2006/relationships/slideLayout" Target="../slideLayouts/slideLayout4.xml"/><Relationship Id="rId5" Type="http://schemas.openxmlformats.org/officeDocument/2006/relationships/hyperlink" Target="https://riskassessment.strategicfire.org/wp-content/uploads/2016/03/Community-Risk-Assessment-Guide-v1.5.pdf" TargetMode="External"/><Relationship Id="rId4" Type="http://schemas.openxmlformats.org/officeDocument/2006/relationships/hyperlink" Target="https://www2.gov.bc.ca/assets/gov/public-safety-and-emergency-services/emergency-preparedness-response-recovery/local-government/em_planning_guide_for_la_fn.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
          </p:nvPr>
        </p:nvSpPr>
        <p:spPr>
          <a:xfrm>
            <a:off x="533400" y="1981200"/>
            <a:ext cx="8229600" cy="2849563"/>
          </a:xfrm>
        </p:spPr>
        <p:txBody>
          <a:bodyPr/>
          <a:lstStyle/>
          <a:p>
            <a:pPr marL="0" indent="0" algn="ctr">
              <a:buNone/>
            </a:pPr>
            <a:r>
              <a:rPr lang="en-US" sz="4800" dirty="0" smtClean="0"/>
              <a:t>REQUIREMENTS GATHERING</a:t>
            </a:r>
          </a:p>
          <a:p>
            <a:pPr marL="0" indent="0" algn="ctr">
              <a:buNone/>
            </a:pPr>
            <a:endParaRPr lang="en-US" sz="2400" dirty="0" smtClean="0"/>
          </a:p>
          <a:p>
            <a:pPr marL="0" indent="0" algn="ctr">
              <a:buNone/>
            </a:pPr>
            <a:endParaRPr lang="en-US" sz="2400" dirty="0"/>
          </a:p>
          <a:p>
            <a:pPr marL="0" indent="0" algn="ctr">
              <a:buNone/>
            </a:pPr>
            <a:r>
              <a:rPr lang="en-US" sz="2400" dirty="0" smtClean="0"/>
              <a:t>GROUP 22</a:t>
            </a:r>
          </a:p>
        </p:txBody>
      </p:sp>
    </p:spTree>
    <p:extLst>
      <p:ext uri="{BB962C8B-B14F-4D97-AF65-F5344CB8AC3E}">
        <p14:creationId xmlns:p14="http://schemas.microsoft.com/office/powerpoint/2010/main" val="2845069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Citizen Interviews</a:t>
            </a:r>
            <a:endParaRPr lang="en-US" dirty="0"/>
          </a:p>
        </p:txBody>
      </p:sp>
      <p:sp>
        <p:nvSpPr>
          <p:cNvPr id="6" name="Content Placeholder 5"/>
          <p:cNvSpPr>
            <a:spLocks noGrp="1"/>
          </p:cNvSpPr>
          <p:nvPr>
            <p:ph sz="quarter" idx="2"/>
          </p:nvPr>
        </p:nvSpPr>
        <p:spPr>
          <a:xfrm>
            <a:off x="3276600" y="1216152"/>
            <a:ext cx="5397246" cy="4937760"/>
          </a:xfrm>
        </p:spPr>
        <p:txBody>
          <a:bodyPr>
            <a:normAutofit/>
          </a:bodyPr>
          <a:lstStyle/>
          <a:p>
            <a:pPr marL="0" lvl="0" indent="0">
              <a:lnSpc>
                <a:spcPct val="150000"/>
              </a:lnSpc>
              <a:spcBef>
                <a:spcPts val="0"/>
              </a:spcBef>
              <a:buClr>
                <a:srgbClr val="1F1F1F"/>
              </a:buClr>
              <a:buSzPts val="2000"/>
              <a:buNone/>
            </a:pPr>
            <a:endParaRPr lang="en-US" sz="2200" dirty="0" smtClean="0">
              <a:solidFill>
                <a:schemeClr val="tx2"/>
              </a:solidFill>
              <a:ea typeface="Arial"/>
              <a:cs typeface="Arial"/>
              <a:sym typeface="Arial"/>
            </a:endParaRPr>
          </a:p>
          <a:p>
            <a:pPr marL="0" lvl="0" indent="0">
              <a:lnSpc>
                <a:spcPct val="150000"/>
              </a:lnSpc>
              <a:spcBef>
                <a:spcPts val="0"/>
              </a:spcBef>
              <a:buClr>
                <a:srgbClr val="1F1F1F"/>
              </a:buClr>
              <a:buSzPts val="2000"/>
              <a:buNone/>
            </a:pPr>
            <a:r>
              <a:rPr lang="en-US" sz="2200" dirty="0" smtClean="0">
                <a:solidFill>
                  <a:schemeClr val="tx2"/>
                </a:solidFill>
                <a:ea typeface="Arial"/>
                <a:cs typeface="Arial"/>
                <a:sym typeface="Arial"/>
              </a:rPr>
              <a:t>Citizen </a:t>
            </a:r>
            <a:r>
              <a:rPr lang="en-US" sz="2200" dirty="0">
                <a:solidFill>
                  <a:schemeClr val="tx2"/>
                </a:solidFill>
                <a:ea typeface="Arial"/>
                <a:cs typeface="Arial"/>
                <a:sym typeface="Arial"/>
              </a:rPr>
              <a:t>interviews go beyond the numbers. They unlock </a:t>
            </a:r>
            <a:r>
              <a:rPr lang="en-US" sz="2200" b="1" dirty="0">
                <a:solidFill>
                  <a:schemeClr val="tx2"/>
                </a:solidFill>
                <a:ea typeface="Arial"/>
                <a:cs typeface="Arial"/>
                <a:sym typeface="Arial"/>
              </a:rPr>
              <a:t>personal stories</a:t>
            </a:r>
            <a:r>
              <a:rPr lang="en-US" sz="2200" dirty="0">
                <a:solidFill>
                  <a:schemeClr val="tx2"/>
                </a:solidFill>
                <a:ea typeface="Arial"/>
                <a:cs typeface="Arial"/>
                <a:sym typeface="Arial"/>
              </a:rPr>
              <a:t> and </a:t>
            </a:r>
            <a:r>
              <a:rPr lang="en-US" sz="2200" b="1" dirty="0">
                <a:solidFill>
                  <a:schemeClr val="tx2"/>
                </a:solidFill>
                <a:ea typeface="Arial"/>
                <a:cs typeface="Arial"/>
                <a:sym typeface="Arial"/>
              </a:rPr>
              <a:t>deeper concerns</a:t>
            </a:r>
            <a:r>
              <a:rPr lang="en-US" sz="2200" dirty="0">
                <a:solidFill>
                  <a:schemeClr val="tx2"/>
                </a:solidFill>
                <a:ea typeface="Arial"/>
                <a:cs typeface="Arial"/>
                <a:sym typeface="Arial"/>
              </a:rPr>
              <a:t> about disaster preparedness. This allows us to tailor our approach, </a:t>
            </a:r>
            <a:r>
              <a:rPr lang="en-US" sz="2200" b="1" dirty="0">
                <a:solidFill>
                  <a:schemeClr val="tx2"/>
                </a:solidFill>
                <a:ea typeface="Arial"/>
                <a:cs typeface="Arial"/>
                <a:sym typeface="Arial"/>
              </a:rPr>
              <a:t>uncover hidden anxieties</a:t>
            </a:r>
            <a:r>
              <a:rPr lang="en-US" sz="2200" dirty="0">
                <a:solidFill>
                  <a:schemeClr val="tx2"/>
                </a:solidFill>
                <a:ea typeface="Arial"/>
                <a:cs typeface="Arial"/>
                <a:sym typeface="Arial"/>
              </a:rPr>
              <a:t>, and build trust with the community. By listening to their </a:t>
            </a:r>
            <a:r>
              <a:rPr lang="en-US" sz="2200" b="1" dirty="0">
                <a:solidFill>
                  <a:schemeClr val="tx2"/>
                </a:solidFill>
                <a:ea typeface="Arial"/>
                <a:cs typeface="Arial"/>
                <a:sym typeface="Arial"/>
              </a:rPr>
              <a:t>experiences and suggestions</a:t>
            </a:r>
            <a:r>
              <a:rPr lang="en-US" sz="2200" dirty="0">
                <a:solidFill>
                  <a:schemeClr val="tx2"/>
                </a:solidFill>
                <a:ea typeface="Arial"/>
                <a:cs typeface="Arial"/>
                <a:sym typeface="Arial"/>
              </a:rPr>
              <a:t>, we can work together for a more prepared future.</a:t>
            </a:r>
          </a:p>
        </p:txBody>
      </p:sp>
      <p:pic>
        <p:nvPicPr>
          <p:cNvPr id="7" name="Google Shape;194;p19"/>
          <p:cNvPicPr preferRelativeResize="0">
            <a:picLocks/>
          </p:cNvPicPr>
          <p:nvPr/>
        </p:nvPicPr>
        <p:blipFill rotWithShape="1">
          <a:blip r:embed="rId2">
            <a:alphaModFix/>
          </a:blip>
          <a:srcRect/>
          <a:stretch/>
        </p:blipFill>
        <p:spPr>
          <a:xfrm>
            <a:off x="685800" y="2521507"/>
            <a:ext cx="2465400" cy="2405594"/>
          </a:xfrm>
          <a:prstGeom prst="rect">
            <a:avLst/>
          </a:prstGeom>
          <a:noFill/>
          <a:ln>
            <a:noFill/>
          </a:ln>
        </p:spPr>
      </p:pic>
    </p:spTree>
    <p:extLst>
      <p:ext uri="{BB962C8B-B14F-4D97-AF65-F5344CB8AC3E}">
        <p14:creationId xmlns:p14="http://schemas.microsoft.com/office/powerpoint/2010/main" val="48953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Reviews</a:t>
            </a:r>
            <a:endParaRPr lang="en-US" dirty="0"/>
          </a:p>
        </p:txBody>
      </p:sp>
      <p:pic>
        <p:nvPicPr>
          <p:cNvPr id="4" name="Google Shape;201;p20"/>
          <p:cNvPicPr preferRelativeResize="0">
            <a:picLocks noGrp="1"/>
          </p:cNvPicPr>
          <p:nvPr>
            <p:ph sz="quarter" idx="1"/>
          </p:nvPr>
        </p:nvPicPr>
        <p:blipFill rotWithShape="1">
          <a:blip r:embed="rId2">
            <a:alphaModFix/>
          </a:blip>
          <a:stretch/>
        </p:blipFill>
        <p:spPr>
          <a:xfrm>
            <a:off x="533400" y="2362200"/>
            <a:ext cx="2438401" cy="2508250"/>
          </a:xfrm>
          <a:prstGeom prst="rect">
            <a:avLst/>
          </a:prstGeom>
          <a:noFill/>
          <a:ln>
            <a:noFill/>
          </a:ln>
        </p:spPr>
      </p:pic>
      <p:sp>
        <p:nvSpPr>
          <p:cNvPr id="5" name="Content Placeholder 4"/>
          <p:cNvSpPr>
            <a:spLocks noGrp="1"/>
          </p:cNvSpPr>
          <p:nvPr>
            <p:ph sz="quarter" idx="2"/>
          </p:nvPr>
        </p:nvSpPr>
        <p:spPr>
          <a:xfrm>
            <a:off x="3276600" y="1216152"/>
            <a:ext cx="5397246" cy="4937760"/>
          </a:xfrm>
        </p:spPr>
        <p:txBody>
          <a:bodyPr>
            <a:normAutofit/>
          </a:bodyPr>
          <a:lstStyle/>
          <a:p>
            <a:pPr marL="0" lvl="0" indent="0">
              <a:spcBef>
                <a:spcPts val="0"/>
              </a:spcBef>
              <a:buClr>
                <a:srgbClr val="1F1F1F"/>
              </a:buClr>
              <a:buSzPts val="1800"/>
              <a:buNone/>
            </a:pPr>
            <a:endParaRPr lang="en-US" sz="2000" b="1" dirty="0" smtClean="0">
              <a:solidFill>
                <a:schemeClr val="tx2"/>
              </a:solidFill>
              <a:latin typeface="Gill Sans MT" panose="020B0502020104020203" pitchFamily="34" charset="0"/>
              <a:ea typeface="Libre Franklin"/>
              <a:cs typeface="Libre Franklin"/>
              <a:sym typeface="Libre Franklin"/>
            </a:endParaRPr>
          </a:p>
          <a:p>
            <a:pPr marL="0" lvl="0" indent="0">
              <a:spcBef>
                <a:spcPts val="0"/>
              </a:spcBef>
              <a:buClr>
                <a:srgbClr val="1F1F1F"/>
              </a:buClr>
              <a:buSzPts val="1800"/>
              <a:buNone/>
            </a:pPr>
            <a:endParaRPr lang="en-US" sz="2000" b="1" dirty="0" smtClean="0">
              <a:solidFill>
                <a:schemeClr val="tx2"/>
              </a:solidFill>
              <a:latin typeface="Gill Sans MT" panose="020B0502020104020203" pitchFamily="34" charset="0"/>
              <a:ea typeface="Libre Franklin"/>
              <a:cs typeface="Libre Franklin"/>
              <a:sym typeface="Libre Franklin"/>
            </a:endParaRPr>
          </a:p>
          <a:p>
            <a:pPr marL="0" lvl="0" indent="0">
              <a:spcBef>
                <a:spcPts val="0"/>
              </a:spcBef>
              <a:buClr>
                <a:srgbClr val="1F1F1F"/>
              </a:buClr>
              <a:buSzPts val="1800"/>
              <a:buNone/>
            </a:pPr>
            <a:r>
              <a:rPr lang="en-US" sz="2000" b="1" dirty="0" smtClean="0">
                <a:solidFill>
                  <a:schemeClr val="tx2"/>
                </a:solidFill>
                <a:latin typeface="Gill Sans MT" panose="020B0502020104020203" pitchFamily="34" charset="0"/>
                <a:ea typeface="Libre Franklin"/>
                <a:cs typeface="Libre Franklin"/>
                <a:sym typeface="Libre Franklin"/>
              </a:rPr>
              <a:t>Sources </a:t>
            </a:r>
          </a:p>
          <a:p>
            <a:pPr marL="274320" lvl="1" indent="-114300">
              <a:spcBef>
                <a:spcPts val="0"/>
              </a:spcBef>
              <a:buClr>
                <a:srgbClr val="1F1F1F"/>
              </a:buClr>
              <a:buSzPts val="1800"/>
              <a:buFont typeface="Arial"/>
              <a:buChar char="•"/>
            </a:pPr>
            <a:r>
              <a:rPr lang="en-US" sz="1700" b="1" dirty="0" smtClean="0">
                <a:latin typeface="Gill Sans MT" panose="020B0502020104020203" pitchFamily="34" charset="0"/>
                <a:ea typeface="Arial"/>
                <a:cs typeface="Arial"/>
                <a:sym typeface="Arial"/>
              </a:rPr>
              <a:t>Local </a:t>
            </a:r>
            <a:r>
              <a:rPr lang="en-US" sz="1700" b="1" dirty="0">
                <a:latin typeface="Gill Sans MT" panose="020B0502020104020203" pitchFamily="34" charset="0"/>
                <a:ea typeface="Arial"/>
                <a:cs typeface="Arial"/>
                <a:sym typeface="Arial"/>
              </a:rPr>
              <a:t>Emergency Response Plans:</a:t>
            </a:r>
            <a:r>
              <a:rPr lang="en-US" sz="1700" dirty="0">
                <a:latin typeface="Gill Sans MT" panose="020B0502020104020203" pitchFamily="34" charset="0"/>
                <a:ea typeface="Arial"/>
                <a:cs typeface="Arial"/>
                <a:sym typeface="Arial"/>
              </a:rPr>
              <a:t> </a:t>
            </a:r>
            <a:endParaRPr lang="en-US" sz="1700" dirty="0">
              <a:latin typeface="Gill Sans MT" panose="020B0502020104020203" pitchFamily="34" charset="0"/>
            </a:endParaRPr>
          </a:p>
          <a:p>
            <a:pPr marL="457200" lvl="1" indent="-114300">
              <a:spcBef>
                <a:spcPts val="0"/>
              </a:spcBef>
              <a:buClr>
                <a:srgbClr val="0B57D0"/>
              </a:buClr>
              <a:buSzPts val="1800"/>
              <a:buFont typeface="Arial"/>
              <a:buChar char="•"/>
            </a:pPr>
            <a:r>
              <a:rPr lang="en-US" sz="1800" u="sng" dirty="0">
                <a:latin typeface="Gill Sans MT" panose="020B0502020104020203" pitchFamily="34" charset="0"/>
                <a:ea typeface="Arial"/>
                <a:cs typeface="Arial"/>
                <a:sym typeface="Arial"/>
                <a:hlinkClick r:id="rId3"/>
              </a:rPr>
              <a:t>https://floodready.vermont.gov/update_plans/local_emergency_operations</a:t>
            </a:r>
            <a:r>
              <a:rPr lang="en-US" sz="1800" dirty="0">
                <a:latin typeface="Gill Sans MT" panose="020B0502020104020203" pitchFamily="34" charset="0"/>
                <a:ea typeface="Arial"/>
                <a:cs typeface="Arial"/>
                <a:sym typeface="Arial"/>
              </a:rPr>
              <a:t> </a:t>
            </a:r>
            <a:endParaRPr lang="en-US" sz="1800" dirty="0">
              <a:latin typeface="Gill Sans MT" panose="020B0502020104020203" pitchFamily="34" charset="0"/>
            </a:endParaRPr>
          </a:p>
          <a:p>
            <a:pPr marL="457200" lvl="1" indent="-114300">
              <a:spcBef>
                <a:spcPts val="0"/>
              </a:spcBef>
              <a:buClr>
                <a:srgbClr val="0B57D0"/>
              </a:buClr>
              <a:buSzPts val="1800"/>
              <a:buFont typeface="Arial"/>
              <a:buChar char="•"/>
            </a:pPr>
            <a:r>
              <a:rPr lang="en-US" sz="1800" u="sng" dirty="0">
                <a:latin typeface="Gill Sans MT" panose="020B0502020104020203" pitchFamily="34" charset="0"/>
                <a:ea typeface="Arial"/>
                <a:cs typeface="Arial"/>
                <a:sym typeface="Arial"/>
                <a:hlinkClick r:id="rId4"/>
              </a:rPr>
              <a:t>https://www2.gov.bc.ca/assets/gov/public-safety-and-emergency-services/emergency-preparedness-response-recovery/local-government/em_planning_guide_for_la_fn.pdf</a:t>
            </a:r>
            <a:r>
              <a:rPr lang="en-US" sz="1800" dirty="0">
                <a:latin typeface="Gill Sans MT" panose="020B0502020104020203" pitchFamily="34" charset="0"/>
                <a:ea typeface="Arial"/>
                <a:cs typeface="Arial"/>
                <a:sym typeface="Arial"/>
              </a:rPr>
              <a:t>  </a:t>
            </a:r>
            <a:endParaRPr lang="en-US" sz="1800" dirty="0">
              <a:latin typeface="Gill Sans MT" panose="020B0502020104020203" pitchFamily="34" charset="0"/>
            </a:endParaRPr>
          </a:p>
          <a:p>
            <a:pPr marL="274320" lvl="1" indent="-114300">
              <a:spcBef>
                <a:spcPts val="0"/>
              </a:spcBef>
              <a:buClr>
                <a:srgbClr val="1F1F1F"/>
              </a:buClr>
              <a:buSzPts val="1800"/>
              <a:buFont typeface="Arial"/>
              <a:buChar char="•"/>
            </a:pPr>
            <a:r>
              <a:rPr lang="en-US" sz="1700" b="1" dirty="0">
                <a:latin typeface="Gill Sans MT" panose="020B0502020104020203" pitchFamily="34" charset="0"/>
                <a:ea typeface="Arial"/>
                <a:cs typeface="Arial"/>
                <a:sym typeface="Arial"/>
              </a:rPr>
              <a:t>Community Risk Assessments:</a:t>
            </a:r>
            <a:r>
              <a:rPr lang="en-US" sz="1700" dirty="0">
                <a:latin typeface="Gill Sans MT" panose="020B0502020104020203" pitchFamily="34" charset="0"/>
                <a:ea typeface="Arial"/>
                <a:cs typeface="Arial"/>
                <a:sym typeface="Arial"/>
              </a:rPr>
              <a:t> </a:t>
            </a:r>
            <a:endParaRPr lang="en-US" sz="1700" dirty="0">
              <a:latin typeface="Gill Sans MT" panose="020B0502020104020203" pitchFamily="34" charset="0"/>
            </a:endParaRPr>
          </a:p>
          <a:p>
            <a:pPr marL="342900" lvl="1" indent="0">
              <a:spcBef>
                <a:spcPts val="0"/>
              </a:spcBef>
              <a:buClr>
                <a:srgbClr val="0B57D0"/>
              </a:buClr>
              <a:buSzPts val="1800"/>
              <a:buNone/>
            </a:pPr>
            <a:r>
              <a:rPr lang="en-US" sz="1800" u="sng" dirty="0">
                <a:latin typeface="Gill Sans MT" panose="020B0502020104020203" pitchFamily="34" charset="0"/>
                <a:ea typeface="Arial"/>
                <a:cs typeface="Arial"/>
                <a:sym typeface="Arial"/>
                <a:hlinkClick r:id="rId5"/>
              </a:rPr>
              <a:t>https://riskassessment.strategicfire.org/wp-content/uploads/2016/03/Community-Risk-Assessment-Guide-v1.5.pdf</a:t>
            </a:r>
            <a:r>
              <a:rPr lang="en-US" sz="1800" dirty="0">
                <a:latin typeface="Gill Sans MT" panose="020B0502020104020203" pitchFamily="34" charset="0"/>
                <a:ea typeface="Arial"/>
                <a:cs typeface="Arial"/>
                <a:sym typeface="Arial"/>
              </a:rPr>
              <a:t> </a:t>
            </a:r>
            <a:endParaRPr lang="en-US" sz="1800" dirty="0">
              <a:latin typeface="Gill Sans MT" panose="020B0502020104020203" pitchFamily="34" charset="0"/>
            </a:endParaRPr>
          </a:p>
        </p:txBody>
      </p:sp>
    </p:spTree>
    <p:extLst>
      <p:ext uri="{BB962C8B-B14F-4D97-AF65-F5344CB8AC3E}">
        <p14:creationId xmlns:p14="http://schemas.microsoft.com/office/powerpoint/2010/main" val="2898126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5</a:t>
            </a:r>
            <a:r>
              <a:rPr lang="en-US" dirty="0" smtClean="0"/>
              <a:t>. Business Requirements</a:t>
            </a:r>
            <a:endParaRPr lang="en-US" dirty="0"/>
          </a:p>
        </p:txBody>
      </p:sp>
      <p:sp>
        <p:nvSpPr>
          <p:cNvPr id="3" name="Content Placeholder 2"/>
          <p:cNvSpPr>
            <a:spLocks noGrp="1"/>
          </p:cNvSpPr>
          <p:nvPr>
            <p:ph sz="quarter" idx="1"/>
          </p:nvPr>
        </p:nvSpPr>
        <p:spPr/>
        <p:txBody>
          <a:bodyPr>
            <a:normAutofit/>
          </a:bodyPr>
          <a:lstStyle/>
          <a:p>
            <a:pPr marL="0" indent="0">
              <a:buNone/>
            </a:pPr>
            <a:r>
              <a:rPr lang="en-US" sz="2400" dirty="0">
                <a:solidFill>
                  <a:schemeClr val="tx2"/>
                </a:solidFill>
              </a:rPr>
              <a:t>The business requirements define the high-level goals, objectives, and needs that the system is intended to fulfill. </a:t>
            </a:r>
            <a:r>
              <a:rPr lang="en-US" sz="2400" dirty="0" smtClean="0">
                <a:solidFill>
                  <a:schemeClr val="tx2"/>
                </a:solidFill>
              </a:rPr>
              <a:t> The </a:t>
            </a:r>
            <a:r>
              <a:rPr lang="en-US" sz="2400" dirty="0">
                <a:solidFill>
                  <a:schemeClr val="tx2"/>
                </a:solidFill>
              </a:rPr>
              <a:t>business requirements for this project include</a:t>
            </a:r>
            <a:r>
              <a:rPr lang="en-US" sz="2400" dirty="0" smtClean="0">
                <a:solidFill>
                  <a:schemeClr val="tx2"/>
                </a:solidFill>
              </a:rPr>
              <a:t>:</a:t>
            </a:r>
          </a:p>
          <a:p>
            <a:pPr marL="0" indent="0">
              <a:buNone/>
            </a:pPr>
            <a:endParaRPr lang="en-US" sz="2400" dirty="0">
              <a:solidFill>
                <a:schemeClr val="tx2"/>
              </a:solidFill>
            </a:endParaRPr>
          </a:p>
          <a:p>
            <a:pPr marL="514350" indent="-514350">
              <a:buFont typeface="+mj-lt"/>
              <a:buAutoNum type="arabicPeriod"/>
            </a:pPr>
            <a:r>
              <a:rPr lang="en-US" dirty="0" smtClean="0">
                <a:solidFill>
                  <a:schemeClr val="tx2"/>
                </a:solidFill>
              </a:rPr>
              <a:t>Comprehensive </a:t>
            </a:r>
            <a:r>
              <a:rPr lang="en-US" dirty="0">
                <a:solidFill>
                  <a:schemeClr val="tx2"/>
                </a:solidFill>
              </a:rPr>
              <a:t>Disaster Management Lifecycle </a:t>
            </a:r>
            <a:r>
              <a:rPr lang="en-US" dirty="0" smtClean="0">
                <a:solidFill>
                  <a:schemeClr val="tx2"/>
                </a:solidFill>
              </a:rPr>
              <a:t>Support</a:t>
            </a:r>
            <a:endParaRPr lang="en-US" dirty="0">
              <a:solidFill>
                <a:schemeClr val="tx2"/>
              </a:solidFill>
            </a:endParaRPr>
          </a:p>
          <a:p>
            <a:pPr marL="514350" indent="-514350">
              <a:buFont typeface="+mj-lt"/>
              <a:buAutoNum type="arabicPeriod"/>
            </a:pPr>
            <a:r>
              <a:rPr lang="en-US" dirty="0" smtClean="0">
                <a:solidFill>
                  <a:schemeClr val="tx2"/>
                </a:solidFill>
              </a:rPr>
              <a:t>Real-Time </a:t>
            </a:r>
            <a:r>
              <a:rPr lang="en-US" dirty="0">
                <a:solidFill>
                  <a:schemeClr val="tx2"/>
                </a:solidFill>
              </a:rPr>
              <a:t>Alerting and Notification </a:t>
            </a:r>
          </a:p>
          <a:p>
            <a:pPr marL="514350" indent="-514350">
              <a:buFont typeface="+mj-lt"/>
              <a:buAutoNum type="arabicPeriod"/>
            </a:pPr>
            <a:r>
              <a:rPr lang="en-US" dirty="0" smtClean="0">
                <a:solidFill>
                  <a:schemeClr val="tx2"/>
                </a:solidFill>
              </a:rPr>
              <a:t>Incident </a:t>
            </a:r>
            <a:r>
              <a:rPr lang="en-US" dirty="0">
                <a:solidFill>
                  <a:schemeClr val="tx2"/>
                </a:solidFill>
              </a:rPr>
              <a:t>Reporting and Coordinated Response </a:t>
            </a:r>
            <a:endParaRPr lang="en-US" dirty="0" smtClean="0">
              <a:solidFill>
                <a:schemeClr val="tx2"/>
              </a:solidFill>
            </a:endParaRPr>
          </a:p>
          <a:p>
            <a:pPr marL="514350" indent="-514350">
              <a:buFont typeface="+mj-lt"/>
              <a:buAutoNum type="arabicPeriod"/>
            </a:pPr>
            <a:r>
              <a:rPr lang="en-US" dirty="0" smtClean="0">
                <a:solidFill>
                  <a:schemeClr val="tx2"/>
                </a:solidFill>
              </a:rPr>
              <a:t>Geospatial </a:t>
            </a:r>
            <a:r>
              <a:rPr lang="en-US" dirty="0">
                <a:solidFill>
                  <a:schemeClr val="tx2"/>
                </a:solidFill>
              </a:rPr>
              <a:t>Mapping and Situational Awareness </a:t>
            </a:r>
          </a:p>
          <a:p>
            <a:pPr marL="514350" indent="-514350">
              <a:buFont typeface="+mj-lt"/>
              <a:buAutoNum type="arabicPeriod"/>
            </a:pPr>
            <a:r>
              <a:rPr lang="en-US" dirty="0">
                <a:solidFill>
                  <a:schemeClr val="tx2"/>
                </a:solidFill>
              </a:rPr>
              <a:t>Community Engagement and Collaboration </a:t>
            </a:r>
          </a:p>
          <a:p>
            <a:pPr marL="514350" indent="-514350">
              <a:buFont typeface="+mj-lt"/>
              <a:buAutoNum type="arabicPeriod"/>
            </a:pPr>
            <a:r>
              <a:rPr lang="en-US" dirty="0">
                <a:solidFill>
                  <a:schemeClr val="tx2"/>
                </a:solidFill>
              </a:rPr>
              <a:t>Compliance and </a:t>
            </a:r>
            <a:r>
              <a:rPr lang="en-US" dirty="0" smtClean="0">
                <a:solidFill>
                  <a:schemeClr val="tx2"/>
                </a:solidFill>
              </a:rPr>
              <a:t>Security</a:t>
            </a:r>
            <a:endParaRPr lang="en-US" sz="2600" dirty="0" smtClean="0">
              <a:solidFill>
                <a:schemeClr val="tx2"/>
              </a:solidFill>
            </a:endParaRPr>
          </a:p>
        </p:txBody>
      </p:sp>
    </p:spTree>
    <p:extLst>
      <p:ext uri="{BB962C8B-B14F-4D97-AF65-F5344CB8AC3E}">
        <p14:creationId xmlns:p14="http://schemas.microsoft.com/office/powerpoint/2010/main" val="226794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lvl="0" indent="-514350"/>
            <a:r>
              <a:rPr lang="en-US" dirty="0"/>
              <a:t>6</a:t>
            </a:r>
            <a:r>
              <a:rPr lang="en-US" dirty="0" smtClean="0"/>
              <a:t>. Gather </a:t>
            </a:r>
            <a:r>
              <a:rPr lang="en-US" dirty="0"/>
              <a:t>Functional Requirements </a:t>
            </a:r>
          </a:p>
        </p:txBody>
      </p:sp>
      <p:sp>
        <p:nvSpPr>
          <p:cNvPr id="3" name="Content Placeholder 2"/>
          <p:cNvSpPr>
            <a:spLocks noGrp="1"/>
          </p:cNvSpPr>
          <p:nvPr>
            <p:ph sz="quarter" idx="1"/>
          </p:nvPr>
        </p:nvSpPr>
        <p:spPr/>
        <p:txBody>
          <a:bodyPr>
            <a:normAutofit/>
          </a:bodyPr>
          <a:lstStyle/>
          <a:p>
            <a:pPr marL="731520" lvl="1" indent="-457200">
              <a:buFont typeface="+mj-lt"/>
              <a:buAutoNum type="arabicPeriod"/>
            </a:pPr>
            <a:r>
              <a:rPr lang="en-US" sz="2400" dirty="0"/>
              <a:t>User Registration and </a:t>
            </a:r>
            <a:r>
              <a:rPr lang="en-US" sz="2400" dirty="0" smtClean="0"/>
              <a:t>Authentication</a:t>
            </a:r>
            <a:endParaRPr lang="en-US" sz="2400" dirty="0"/>
          </a:p>
          <a:p>
            <a:pPr marL="731520" lvl="1" indent="-457200">
              <a:buFont typeface="+mj-lt"/>
              <a:buAutoNum type="arabicPeriod"/>
            </a:pPr>
            <a:r>
              <a:rPr lang="en-US" sz="2400" dirty="0" smtClean="0"/>
              <a:t>Real-Time </a:t>
            </a:r>
            <a:r>
              <a:rPr lang="en-US" sz="2400" dirty="0"/>
              <a:t>Alerts and </a:t>
            </a:r>
            <a:r>
              <a:rPr lang="en-US" sz="2400" dirty="0" smtClean="0"/>
              <a:t>Notifications</a:t>
            </a:r>
            <a:endParaRPr lang="en-US" sz="2400" dirty="0"/>
          </a:p>
          <a:p>
            <a:pPr marL="731520" lvl="1" indent="-457200">
              <a:buFont typeface="+mj-lt"/>
              <a:buAutoNum type="arabicPeriod"/>
            </a:pPr>
            <a:r>
              <a:rPr lang="en-US" sz="2400" dirty="0"/>
              <a:t>Incident </a:t>
            </a:r>
            <a:r>
              <a:rPr lang="en-US" sz="2400" dirty="0" smtClean="0"/>
              <a:t>Reporting</a:t>
            </a:r>
            <a:endParaRPr lang="en-US" sz="2400" dirty="0"/>
          </a:p>
          <a:p>
            <a:pPr marL="731520" lvl="1" indent="-457200">
              <a:buFont typeface="+mj-lt"/>
              <a:buAutoNum type="arabicPeriod"/>
            </a:pPr>
            <a:r>
              <a:rPr lang="en-US" sz="2400" dirty="0" smtClean="0"/>
              <a:t>Emergency </a:t>
            </a:r>
            <a:r>
              <a:rPr lang="en-US" sz="2400" dirty="0"/>
              <a:t>Resource </a:t>
            </a:r>
            <a:r>
              <a:rPr lang="en-US" sz="2400" dirty="0" smtClean="0"/>
              <a:t>Access</a:t>
            </a:r>
          </a:p>
          <a:p>
            <a:pPr marL="731520" lvl="1" indent="-457200">
              <a:buFont typeface="+mj-lt"/>
              <a:buAutoNum type="arabicPeriod"/>
            </a:pPr>
            <a:r>
              <a:rPr lang="en-US" sz="2400" dirty="0" smtClean="0"/>
              <a:t>Communication </a:t>
            </a:r>
            <a:r>
              <a:rPr lang="en-US" sz="2400" dirty="0"/>
              <a:t>with </a:t>
            </a:r>
            <a:r>
              <a:rPr lang="en-US" sz="2400" dirty="0" smtClean="0"/>
              <a:t>Authorities</a:t>
            </a:r>
            <a:endParaRPr lang="en-US" sz="2400" dirty="0"/>
          </a:p>
          <a:p>
            <a:pPr marL="731520" lvl="1" indent="-457200">
              <a:buFont typeface="+mj-lt"/>
              <a:buAutoNum type="arabicPeriod"/>
            </a:pPr>
            <a:r>
              <a:rPr lang="en-US" sz="2400" dirty="0" smtClean="0"/>
              <a:t>Geospatial </a:t>
            </a:r>
            <a:r>
              <a:rPr lang="en-US" sz="2400" dirty="0"/>
              <a:t>Data </a:t>
            </a:r>
            <a:r>
              <a:rPr lang="en-US" sz="2400" dirty="0" smtClean="0"/>
              <a:t>Integration</a:t>
            </a:r>
            <a:endParaRPr lang="en-US" sz="2400" dirty="0"/>
          </a:p>
          <a:p>
            <a:pPr marL="731520" lvl="1" indent="-457200">
              <a:buFont typeface="+mj-lt"/>
              <a:buAutoNum type="arabicPeriod"/>
            </a:pPr>
            <a:r>
              <a:rPr lang="en-US" sz="2400" dirty="0" smtClean="0"/>
              <a:t>Community </a:t>
            </a:r>
            <a:r>
              <a:rPr lang="en-US" sz="2400" dirty="0"/>
              <a:t>Engagement </a:t>
            </a:r>
            <a:r>
              <a:rPr lang="en-US" sz="2400" dirty="0" smtClean="0"/>
              <a:t>Features</a:t>
            </a:r>
            <a:endParaRPr lang="en-US" sz="2400" dirty="0"/>
          </a:p>
          <a:p>
            <a:pPr marL="731520" lvl="1" indent="-457200">
              <a:buFont typeface="+mj-lt"/>
              <a:buAutoNum type="arabicPeriod"/>
            </a:pPr>
            <a:r>
              <a:rPr lang="en-US" sz="2400" dirty="0" smtClean="0"/>
              <a:t>Data </a:t>
            </a:r>
            <a:r>
              <a:rPr lang="en-US" sz="2400" dirty="0"/>
              <a:t>Privacy and </a:t>
            </a:r>
            <a:r>
              <a:rPr lang="en-US" sz="2400" dirty="0" smtClean="0"/>
              <a:t>Security</a:t>
            </a:r>
          </a:p>
          <a:p>
            <a:pPr marL="731520" lvl="1" indent="-457200">
              <a:buFont typeface="+mj-lt"/>
              <a:buAutoNum type="arabicPeriod"/>
            </a:pPr>
            <a:r>
              <a:rPr lang="en-US" sz="2400" dirty="0" smtClean="0"/>
              <a:t>Offline Functionality</a:t>
            </a:r>
          </a:p>
          <a:p>
            <a:pPr marL="731520" lvl="1" indent="-457200">
              <a:buFont typeface="+mj-lt"/>
              <a:buAutoNum type="arabicPeriod"/>
            </a:pPr>
            <a:r>
              <a:rPr lang="en-US" sz="2400" dirty="0" smtClean="0"/>
              <a:t>Multilingual Support</a:t>
            </a:r>
          </a:p>
          <a:p>
            <a:pPr marL="788670" lvl="1" indent="-514350">
              <a:buFont typeface="+mj-lt"/>
              <a:buAutoNum type="arabicPeriod"/>
            </a:pPr>
            <a:r>
              <a:rPr lang="en-US" sz="2400" dirty="0" smtClean="0"/>
              <a:t>User </a:t>
            </a:r>
            <a:r>
              <a:rPr lang="en-US" sz="2400" dirty="0"/>
              <a:t>Feedback and Support</a:t>
            </a:r>
          </a:p>
        </p:txBody>
      </p:sp>
    </p:spTree>
    <p:extLst>
      <p:ext uri="{BB962C8B-B14F-4D97-AF65-F5344CB8AC3E}">
        <p14:creationId xmlns:p14="http://schemas.microsoft.com/office/powerpoint/2010/main" val="3026397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7</a:t>
            </a:r>
            <a:r>
              <a:rPr lang="en-US" dirty="0" smtClean="0"/>
              <a:t>. Non-Functional </a:t>
            </a:r>
            <a:r>
              <a:rPr lang="en-US" dirty="0"/>
              <a:t>Requirements </a:t>
            </a:r>
          </a:p>
        </p:txBody>
      </p:sp>
      <p:sp>
        <p:nvSpPr>
          <p:cNvPr id="3" name="Content Placeholder 2"/>
          <p:cNvSpPr>
            <a:spLocks noGrp="1"/>
          </p:cNvSpPr>
          <p:nvPr>
            <p:ph sz="quarter" idx="1"/>
          </p:nvPr>
        </p:nvSpPr>
        <p:spPr/>
        <p:txBody>
          <a:bodyPr>
            <a:normAutofit/>
          </a:bodyPr>
          <a:lstStyle/>
          <a:p>
            <a:pPr marL="731520" lvl="1" indent="-457200">
              <a:buFont typeface="+mj-lt"/>
              <a:buAutoNum type="arabicPeriod"/>
            </a:pPr>
            <a:r>
              <a:rPr lang="en-US" sz="2800" dirty="0" smtClean="0"/>
              <a:t>Usability</a:t>
            </a:r>
            <a:endParaRPr lang="en-US" sz="2800" dirty="0"/>
          </a:p>
          <a:p>
            <a:pPr marL="731520" lvl="1" indent="-457200">
              <a:buFont typeface="+mj-lt"/>
              <a:buAutoNum type="arabicPeriod"/>
            </a:pPr>
            <a:r>
              <a:rPr lang="en-US" sz="2800" dirty="0" smtClean="0"/>
              <a:t>Performance</a:t>
            </a:r>
            <a:endParaRPr lang="en-US" sz="2800" dirty="0"/>
          </a:p>
          <a:p>
            <a:pPr marL="731520" lvl="1" indent="-457200">
              <a:buFont typeface="+mj-lt"/>
              <a:buAutoNum type="arabicPeriod"/>
            </a:pPr>
            <a:r>
              <a:rPr lang="en-US" sz="2800" dirty="0" smtClean="0"/>
              <a:t>Security</a:t>
            </a:r>
            <a:endParaRPr lang="en-US" sz="2800" dirty="0"/>
          </a:p>
          <a:p>
            <a:pPr marL="788670" lvl="1" indent="-514350">
              <a:buFont typeface="+mj-lt"/>
              <a:buAutoNum type="arabicPeriod"/>
            </a:pPr>
            <a:r>
              <a:rPr lang="en-US" sz="2800" dirty="0" smtClean="0"/>
              <a:t>Reliability</a:t>
            </a:r>
          </a:p>
          <a:p>
            <a:pPr marL="731520" lvl="1" indent="-457200">
              <a:buFont typeface="+mj-lt"/>
              <a:buAutoNum type="arabicPeriod"/>
            </a:pPr>
            <a:r>
              <a:rPr lang="en-US" sz="2800" dirty="0" smtClean="0"/>
              <a:t>Scalability</a:t>
            </a:r>
            <a:endParaRPr lang="en-US" sz="2800" dirty="0"/>
          </a:p>
          <a:p>
            <a:pPr marL="731520" lvl="1" indent="-457200">
              <a:buFont typeface="+mj-lt"/>
              <a:buAutoNum type="arabicPeriod"/>
            </a:pPr>
            <a:r>
              <a:rPr lang="en-US" sz="2800" dirty="0" smtClean="0"/>
              <a:t>Maintainability</a:t>
            </a:r>
          </a:p>
          <a:p>
            <a:pPr marL="788670" lvl="1" indent="-514350">
              <a:buFont typeface="+mj-lt"/>
              <a:buAutoNum type="arabicPeriod"/>
            </a:pPr>
            <a:r>
              <a:rPr lang="en-US" sz="2800" dirty="0" smtClean="0"/>
              <a:t>Accessibility</a:t>
            </a:r>
            <a:endParaRPr lang="en-US" sz="2800" dirty="0"/>
          </a:p>
        </p:txBody>
      </p:sp>
    </p:spTree>
    <p:extLst>
      <p:ext uri="{BB962C8B-B14F-4D97-AF65-F5344CB8AC3E}">
        <p14:creationId xmlns:p14="http://schemas.microsoft.com/office/powerpoint/2010/main" val="2567775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8</a:t>
            </a:r>
            <a:r>
              <a:rPr lang="en-US" dirty="0" smtClean="0"/>
              <a:t>. Manage </a:t>
            </a:r>
            <a:r>
              <a:rPr lang="en-US" dirty="0"/>
              <a:t>Requirements </a:t>
            </a:r>
            <a:r>
              <a:rPr lang="en-US" dirty="0" smtClean="0"/>
              <a:t>Changes</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endParaRPr lang="en-US" dirty="0" smtClean="0"/>
          </a:p>
          <a:p>
            <a:pPr marL="514350" indent="-514350">
              <a:buFont typeface="+mj-lt"/>
              <a:buAutoNum type="arabicPeriod"/>
            </a:pPr>
            <a:r>
              <a:rPr lang="en-US" dirty="0" smtClean="0">
                <a:solidFill>
                  <a:schemeClr val="tx2"/>
                </a:solidFill>
              </a:rPr>
              <a:t>Change </a:t>
            </a:r>
            <a:r>
              <a:rPr lang="en-US" dirty="0">
                <a:solidFill>
                  <a:schemeClr val="tx2"/>
                </a:solidFill>
              </a:rPr>
              <a:t>Request </a:t>
            </a:r>
            <a:r>
              <a:rPr lang="en-US" dirty="0" smtClean="0">
                <a:solidFill>
                  <a:schemeClr val="tx2"/>
                </a:solidFill>
              </a:rPr>
              <a:t>Submission</a:t>
            </a:r>
          </a:p>
          <a:p>
            <a:pPr marL="514350" indent="-514350">
              <a:buFont typeface="+mj-lt"/>
              <a:buAutoNum type="arabicPeriod"/>
            </a:pPr>
            <a:r>
              <a:rPr lang="en-US" dirty="0">
                <a:solidFill>
                  <a:schemeClr val="tx2"/>
                </a:solidFill>
              </a:rPr>
              <a:t>Communication and </a:t>
            </a:r>
            <a:r>
              <a:rPr lang="en-US" dirty="0" smtClean="0">
                <a:solidFill>
                  <a:schemeClr val="tx2"/>
                </a:solidFill>
              </a:rPr>
              <a:t>Dissemination</a:t>
            </a:r>
          </a:p>
          <a:p>
            <a:pPr marL="514350" indent="-514350">
              <a:buFont typeface="+mj-lt"/>
              <a:buAutoNum type="arabicPeriod"/>
            </a:pPr>
            <a:r>
              <a:rPr lang="en-US" dirty="0">
                <a:solidFill>
                  <a:schemeClr val="tx2"/>
                </a:solidFill>
              </a:rPr>
              <a:t>Ongoing Monitoring and Evaluation</a:t>
            </a:r>
          </a:p>
        </p:txBody>
      </p:sp>
    </p:spTree>
    <p:extLst>
      <p:ext uri="{BB962C8B-B14F-4D97-AF65-F5344CB8AC3E}">
        <p14:creationId xmlns:p14="http://schemas.microsoft.com/office/powerpoint/2010/main" val="1445196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362200"/>
            <a:ext cx="8229600" cy="1752600"/>
          </a:xfrm>
        </p:spPr>
        <p:txBody>
          <a:bodyPr>
            <a:noAutofit/>
          </a:bodyPr>
          <a:lstStyle/>
          <a:p>
            <a:pPr algn="ctr"/>
            <a:r>
              <a:rPr lang="en-US" sz="6600" dirty="0" smtClean="0">
                <a:latin typeface="+mn-lt"/>
              </a:rPr>
              <a:t>THE END!!!</a:t>
            </a:r>
            <a:endParaRPr lang="en-US" sz="6600" dirty="0">
              <a:latin typeface="+mn-lt"/>
            </a:endParaRPr>
          </a:p>
        </p:txBody>
      </p:sp>
    </p:spTree>
    <p:extLst>
      <p:ext uri="{BB962C8B-B14F-4D97-AF65-F5344CB8AC3E}">
        <p14:creationId xmlns:p14="http://schemas.microsoft.com/office/powerpoint/2010/main" val="3796263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normAutofit/>
          </a:bodyPr>
          <a:lstStyle/>
          <a:p>
            <a:pPr marL="514350" lvl="0" indent="-514350">
              <a:buFont typeface="+mj-lt"/>
              <a:buAutoNum type="arabicPeriod"/>
            </a:pPr>
            <a:r>
              <a:rPr lang="en-US" dirty="0" smtClean="0">
                <a:solidFill>
                  <a:schemeClr val="tx2"/>
                </a:solidFill>
              </a:rPr>
              <a:t>Introduction</a:t>
            </a:r>
          </a:p>
          <a:p>
            <a:pPr marL="514350" indent="-514350">
              <a:buFont typeface="+mj-lt"/>
              <a:buAutoNum type="arabicPeriod"/>
            </a:pPr>
            <a:r>
              <a:rPr lang="en-US" sz="2400" dirty="0" smtClean="0">
                <a:solidFill>
                  <a:schemeClr val="tx2"/>
                </a:solidFill>
              </a:rPr>
              <a:t>Requirements Gathering From </a:t>
            </a:r>
            <a:r>
              <a:rPr lang="en-US" sz="2400" dirty="0" smtClean="0">
                <a:solidFill>
                  <a:schemeClr val="tx2"/>
                </a:solidFill>
              </a:rPr>
              <a:t>Existing </a:t>
            </a:r>
            <a:r>
              <a:rPr lang="en-US" dirty="0" smtClean="0">
                <a:solidFill>
                  <a:schemeClr val="tx2"/>
                </a:solidFill>
              </a:rPr>
              <a:t>Documentation </a:t>
            </a:r>
            <a:endParaRPr lang="en-US" dirty="0">
              <a:solidFill>
                <a:schemeClr val="tx2"/>
              </a:solidFill>
            </a:endParaRPr>
          </a:p>
          <a:p>
            <a:pPr marL="514350" lvl="0" indent="-514350">
              <a:buFont typeface="+mj-lt"/>
              <a:buAutoNum type="arabicPeriod"/>
            </a:pPr>
            <a:r>
              <a:rPr lang="en-US" dirty="0">
                <a:solidFill>
                  <a:schemeClr val="tx2"/>
                </a:solidFill>
              </a:rPr>
              <a:t>Identify Stakeholders</a:t>
            </a:r>
          </a:p>
          <a:p>
            <a:pPr marL="514350" indent="-514350">
              <a:buFont typeface="+mj-lt"/>
              <a:buAutoNum type="arabicPeriod"/>
            </a:pPr>
            <a:r>
              <a:rPr lang="en-US" dirty="0">
                <a:solidFill>
                  <a:schemeClr val="tx2"/>
                </a:solidFill>
              </a:rPr>
              <a:t>Data Collection</a:t>
            </a:r>
          </a:p>
          <a:p>
            <a:pPr marL="514350" lvl="0" indent="-514350">
              <a:buFont typeface="+mj-lt"/>
              <a:buAutoNum type="arabicPeriod"/>
            </a:pPr>
            <a:r>
              <a:rPr lang="en-US" dirty="0" smtClean="0">
                <a:solidFill>
                  <a:schemeClr val="tx2"/>
                </a:solidFill>
              </a:rPr>
              <a:t>Business </a:t>
            </a:r>
            <a:r>
              <a:rPr lang="en-US" dirty="0">
                <a:solidFill>
                  <a:schemeClr val="tx2"/>
                </a:solidFill>
              </a:rPr>
              <a:t>Requirements</a:t>
            </a:r>
          </a:p>
          <a:p>
            <a:pPr marL="514350" lvl="0" indent="-514350">
              <a:buFont typeface="+mj-lt"/>
              <a:buAutoNum type="arabicPeriod"/>
            </a:pPr>
            <a:r>
              <a:rPr lang="en-US" dirty="0">
                <a:solidFill>
                  <a:schemeClr val="tx2"/>
                </a:solidFill>
              </a:rPr>
              <a:t>Gather Functional Requirements </a:t>
            </a:r>
          </a:p>
          <a:p>
            <a:pPr marL="514350" lvl="0" indent="-514350">
              <a:buFont typeface="+mj-lt"/>
              <a:buAutoNum type="arabicPeriod"/>
            </a:pPr>
            <a:r>
              <a:rPr lang="en-US" dirty="0">
                <a:solidFill>
                  <a:schemeClr val="tx2"/>
                </a:solidFill>
              </a:rPr>
              <a:t>Non-Functional Requirements </a:t>
            </a:r>
          </a:p>
          <a:p>
            <a:pPr marL="514350" lvl="0" indent="-514350">
              <a:buFont typeface="+mj-lt"/>
              <a:buAutoNum type="arabicPeriod"/>
            </a:pPr>
            <a:r>
              <a:rPr lang="en-US" dirty="0" smtClean="0">
                <a:solidFill>
                  <a:schemeClr val="tx2"/>
                </a:solidFill>
              </a:rPr>
              <a:t>Manage </a:t>
            </a:r>
            <a:r>
              <a:rPr lang="en-US" dirty="0">
                <a:solidFill>
                  <a:schemeClr val="tx2"/>
                </a:solidFill>
              </a:rPr>
              <a:t>Requirements </a:t>
            </a:r>
            <a:r>
              <a:rPr lang="en-US" dirty="0" smtClean="0">
                <a:solidFill>
                  <a:schemeClr val="tx2"/>
                </a:solidFill>
              </a:rPr>
              <a:t>Changes</a:t>
            </a:r>
            <a:endParaRPr lang="en-US" dirty="0">
              <a:solidFill>
                <a:schemeClr val="tx2"/>
              </a:solidFill>
            </a:endParaRPr>
          </a:p>
        </p:txBody>
      </p:sp>
    </p:spTree>
    <p:extLst>
      <p:ext uri="{BB962C8B-B14F-4D97-AF65-F5344CB8AC3E}">
        <p14:creationId xmlns:p14="http://schemas.microsoft.com/office/powerpoint/2010/main" val="192191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US" dirty="0"/>
          </a:p>
        </p:txBody>
      </p:sp>
      <p:sp>
        <p:nvSpPr>
          <p:cNvPr id="3" name="Content Placeholder 2"/>
          <p:cNvSpPr>
            <a:spLocks noGrp="1"/>
          </p:cNvSpPr>
          <p:nvPr>
            <p:ph sz="quarter" idx="1"/>
          </p:nvPr>
        </p:nvSpPr>
        <p:spPr/>
        <p:txBody>
          <a:bodyPr>
            <a:normAutofit/>
          </a:bodyPr>
          <a:lstStyle/>
          <a:p>
            <a:pPr lvl="1"/>
            <a:endParaRPr lang="en-US" dirty="0" smtClean="0"/>
          </a:p>
          <a:p>
            <a:pPr lvl="1"/>
            <a:r>
              <a:rPr lang="en-US" dirty="0" smtClean="0"/>
              <a:t>Requirement </a:t>
            </a:r>
            <a:r>
              <a:rPr lang="en-US" dirty="0"/>
              <a:t>gathering is the process of collecting information about what the stakeholders want to </a:t>
            </a:r>
            <a:r>
              <a:rPr lang="en-US" dirty="0" smtClean="0"/>
              <a:t>achieve.</a:t>
            </a:r>
          </a:p>
          <a:p>
            <a:pPr lvl="1"/>
            <a:endParaRPr lang="en-US" dirty="0" smtClean="0"/>
          </a:p>
          <a:p>
            <a:pPr lvl="1"/>
            <a:r>
              <a:rPr lang="en-US" dirty="0" smtClean="0"/>
              <a:t>This </a:t>
            </a:r>
            <a:r>
              <a:rPr lang="en-US" dirty="0"/>
              <a:t>task ensures there is clarity in the project and ease in its development as all other processes such as the requirement analysis or system design is dependent on what requirements are gathered</a:t>
            </a:r>
            <a:r>
              <a:rPr lang="en-US" dirty="0" smtClean="0"/>
              <a:t>. </a:t>
            </a:r>
            <a:endParaRPr lang="en-US" dirty="0"/>
          </a:p>
        </p:txBody>
      </p:sp>
    </p:spTree>
    <p:extLst>
      <p:ext uri="{BB962C8B-B14F-4D97-AF65-F5344CB8AC3E}">
        <p14:creationId xmlns:p14="http://schemas.microsoft.com/office/powerpoint/2010/main" val="2226249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2. Review </a:t>
            </a:r>
            <a:r>
              <a:rPr lang="en-US" dirty="0"/>
              <a:t>Existing Documentation </a:t>
            </a:r>
          </a:p>
        </p:txBody>
      </p:sp>
      <p:sp>
        <p:nvSpPr>
          <p:cNvPr id="3" name="Content Placeholder 2"/>
          <p:cNvSpPr>
            <a:spLocks noGrp="1"/>
          </p:cNvSpPr>
          <p:nvPr>
            <p:ph sz="quarter" idx="1"/>
          </p:nvPr>
        </p:nvSpPr>
        <p:spPr/>
        <p:txBody>
          <a:bodyPr>
            <a:normAutofit/>
          </a:bodyPr>
          <a:lstStyle/>
          <a:p>
            <a:endParaRPr lang="en-US" dirty="0" smtClean="0">
              <a:solidFill>
                <a:schemeClr val="tx2"/>
              </a:solidFill>
            </a:endParaRPr>
          </a:p>
          <a:p>
            <a:r>
              <a:rPr lang="en-US" dirty="0" smtClean="0">
                <a:solidFill>
                  <a:schemeClr val="tx2"/>
                </a:solidFill>
              </a:rPr>
              <a:t>Overview of mobile based disaster management system.</a:t>
            </a:r>
          </a:p>
          <a:p>
            <a:endParaRPr lang="en-US" dirty="0" smtClean="0">
              <a:solidFill>
                <a:schemeClr val="tx2"/>
              </a:solidFill>
            </a:endParaRPr>
          </a:p>
          <a:p>
            <a:r>
              <a:rPr lang="en-US" dirty="0" smtClean="0">
                <a:solidFill>
                  <a:schemeClr val="tx2"/>
                </a:solidFill>
              </a:rPr>
              <a:t>Advantages </a:t>
            </a:r>
            <a:r>
              <a:rPr lang="en-US" dirty="0">
                <a:solidFill>
                  <a:schemeClr val="tx2"/>
                </a:solidFill>
              </a:rPr>
              <a:t>of mobile based disaster management </a:t>
            </a:r>
            <a:r>
              <a:rPr lang="en-US" dirty="0" smtClean="0">
                <a:solidFill>
                  <a:schemeClr val="tx2"/>
                </a:solidFill>
              </a:rPr>
              <a:t>system.</a:t>
            </a:r>
          </a:p>
          <a:p>
            <a:endParaRPr lang="en-US" dirty="0" smtClean="0">
              <a:solidFill>
                <a:schemeClr val="tx2"/>
              </a:solidFill>
            </a:endParaRPr>
          </a:p>
          <a:p>
            <a:r>
              <a:rPr lang="en-US" dirty="0" smtClean="0">
                <a:solidFill>
                  <a:schemeClr val="tx2"/>
                </a:solidFill>
              </a:rPr>
              <a:t>Limitations </a:t>
            </a:r>
            <a:r>
              <a:rPr lang="en-US" dirty="0">
                <a:solidFill>
                  <a:schemeClr val="tx2"/>
                </a:solidFill>
              </a:rPr>
              <a:t>of existing </a:t>
            </a:r>
            <a:r>
              <a:rPr lang="en-US" dirty="0" smtClean="0">
                <a:solidFill>
                  <a:schemeClr val="tx2"/>
                </a:solidFill>
              </a:rPr>
              <a:t>mobile </a:t>
            </a:r>
            <a:r>
              <a:rPr lang="en-US" dirty="0">
                <a:solidFill>
                  <a:schemeClr val="tx2"/>
                </a:solidFill>
              </a:rPr>
              <a:t>based disaster management </a:t>
            </a:r>
            <a:r>
              <a:rPr lang="en-US" dirty="0" smtClean="0">
                <a:solidFill>
                  <a:schemeClr val="tx2"/>
                </a:solidFill>
              </a:rPr>
              <a:t>system.</a:t>
            </a:r>
          </a:p>
        </p:txBody>
      </p:sp>
    </p:spTree>
    <p:extLst>
      <p:ext uri="{BB962C8B-B14F-4D97-AF65-F5344CB8AC3E}">
        <p14:creationId xmlns:p14="http://schemas.microsoft.com/office/powerpoint/2010/main" val="2978766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3. Identify Stakeholders</a:t>
            </a:r>
            <a:endParaRPr lang="en-US" dirty="0"/>
          </a:p>
        </p:txBody>
      </p:sp>
      <p:sp>
        <p:nvSpPr>
          <p:cNvPr id="3" name="Content Placeholder 2"/>
          <p:cNvSpPr>
            <a:spLocks noGrp="1"/>
          </p:cNvSpPr>
          <p:nvPr>
            <p:ph sz="quarter" idx="1"/>
          </p:nvPr>
        </p:nvSpPr>
        <p:spPr/>
        <p:txBody>
          <a:bodyPr/>
          <a:lstStyle/>
          <a:p>
            <a:pPr lvl="0">
              <a:lnSpc>
                <a:spcPct val="150000"/>
              </a:lnSpc>
            </a:pPr>
            <a:r>
              <a:rPr lang="en-US" sz="2800" dirty="0">
                <a:solidFill>
                  <a:schemeClr val="tx2"/>
                </a:solidFill>
              </a:rPr>
              <a:t>Stakeholders in a disaster management system are the individuals, groups, or organizations that have a stake in its success. </a:t>
            </a:r>
            <a:endParaRPr lang="en-US" sz="2800" dirty="0" smtClean="0">
              <a:solidFill>
                <a:schemeClr val="tx2"/>
              </a:solidFill>
            </a:endParaRPr>
          </a:p>
          <a:p>
            <a:pPr lvl="0">
              <a:lnSpc>
                <a:spcPct val="150000"/>
              </a:lnSpc>
            </a:pPr>
            <a:r>
              <a:rPr lang="en-US" sz="2800" dirty="0" smtClean="0">
                <a:solidFill>
                  <a:schemeClr val="tx2"/>
                </a:solidFill>
              </a:rPr>
              <a:t>They </a:t>
            </a:r>
            <a:r>
              <a:rPr lang="en-US" sz="2800" dirty="0">
                <a:solidFill>
                  <a:schemeClr val="tx2"/>
                </a:solidFill>
              </a:rPr>
              <a:t>can be impacted by disasters or play a role in mitigating them, preparing for them, responding to them, or recovering from them</a:t>
            </a:r>
            <a:r>
              <a:rPr lang="en-US" sz="2800" dirty="0" smtClean="0">
                <a:solidFill>
                  <a:schemeClr val="tx2"/>
                </a:solidFill>
              </a:rPr>
              <a:t>.</a:t>
            </a:r>
            <a:endParaRPr lang="en-US" dirty="0">
              <a:solidFill>
                <a:schemeClr val="tx2"/>
              </a:solidFill>
            </a:endParaRPr>
          </a:p>
        </p:txBody>
      </p:sp>
    </p:spTree>
    <p:extLst>
      <p:ext uri="{BB962C8B-B14F-4D97-AF65-F5344CB8AC3E}">
        <p14:creationId xmlns:p14="http://schemas.microsoft.com/office/powerpoint/2010/main" val="1341113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Identify Stakeholders</a:t>
            </a:r>
          </a:p>
        </p:txBody>
      </p:sp>
      <p:sp>
        <p:nvSpPr>
          <p:cNvPr id="4" name="Google Shape;159;p15"/>
          <p:cNvSpPr/>
          <p:nvPr/>
        </p:nvSpPr>
        <p:spPr>
          <a:xfrm>
            <a:off x="3200400" y="3352800"/>
            <a:ext cx="2895602" cy="1002600"/>
          </a:xfrm>
          <a:prstGeom prst="ellipse">
            <a:avLst/>
          </a:prstGeom>
          <a:solidFill>
            <a:schemeClr val="accent1"/>
          </a:solidFill>
          <a:ln w="22225" cap="rnd" cmpd="sng">
            <a:solidFill>
              <a:srgbClr val="2F4E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Libre Franklin"/>
                <a:ea typeface="Libre Franklin"/>
                <a:cs typeface="Libre Franklin"/>
                <a:sym typeface="Libre Franklin"/>
              </a:rPr>
              <a:t>STAKEHOLDERS</a:t>
            </a:r>
            <a:endParaRPr/>
          </a:p>
        </p:txBody>
      </p:sp>
      <p:sp>
        <p:nvSpPr>
          <p:cNvPr id="5" name="Google Shape;160;p15"/>
          <p:cNvSpPr/>
          <p:nvPr/>
        </p:nvSpPr>
        <p:spPr>
          <a:xfrm>
            <a:off x="360692" y="2830176"/>
            <a:ext cx="2381250" cy="685800"/>
          </a:xfrm>
          <a:prstGeom prst="roundRect">
            <a:avLst>
              <a:gd name="adj" fmla="val 16667"/>
            </a:avLst>
          </a:prstGeom>
          <a:solidFill>
            <a:schemeClr val="accent1"/>
          </a:solidFill>
          <a:ln w="22225" cap="rnd" cmpd="sng">
            <a:solidFill>
              <a:srgbClr val="2F4E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Libre Franklin"/>
                <a:ea typeface="Libre Franklin"/>
                <a:cs typeface="Libre Franklin"/>
                <a:sym typeface="Libre Franklin"/>
              </a:rPr>
              <a:t>E. RESPONDERS</a:t>
            </a:r>
            <a:endParaRPr dirty="0"/>
          </a:p>
        </p:txBody>
      </p:sp>
      <p:sp>
        <p:nvSpPr>
          <p:cNvPr id="6" name="Google Shape;161;p15"/>
          <p:cNvSpPr/>
          <p:nvPr/>
        </p:nvSpPr>
        <p:spPr>
          <a:xfrm>
            <a:off x="379742" y="4248390"/>
            <a:ext cx="2381250" cy="685800"/>
          </a:xfrm>
          <a:prstGeom prst="roundRect">
            <a:avLst>
              <a:gd name="adj" fmla="val 16667"/>
            </a:avLst>
          </a:prstGeom>
          <a:solidFill>
            <a:schemeClr val="accent1"/>
          </a:solidFill>
          <a:ln w="22225" cap="rnd" cmpd="sng">
            <a:solidFill>
              <a:srgbClr val="2F4E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Libre Franklin"/>
                <a:ea typeface="Libre Franklin"/>
                <a:cs typeface="Libre Franklin"/>
                <a:sym typeface="Libre Franklin"/>
              </a:rPr>
              <a:t>MEDIA </a:t>
            </a:r>
            <a:endParaRPr/>
          </a:p>
        </p:txBody>
      </p:sp>
      <p:sp>
        <p:nvSpPr>
          <p:cNvPr id="7" name="Google Shape;162;p15"/>
          <p:cNvSpPr/>
          <p:nvPr/>
        </p:nvSpPr>
        <p:spPr>
          <a:xfrm>
            <a:off x="6472143" y="4248390"/>
            <a:ext cx="2402232" cy="685800"/>
          </a:xfrm>
          <a:prstGeom prst="roundRect">
            <a:avLst>
              <a:gd name="adj" fmla="val 16667"/>
            </a:avLst>
          </a:prstGeom>
          <a:solidFill>
            <a:schemeClr val="accent1"/>
          </a:solidFill>
          <a:ln w="22225" cap="rnd" cmpd="sng">
            <a:solidFill>
              <a:srgbClr val="2F4E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Libre Franklin"/>
                <a:ea typeface="Libre Franklin"/>
                <a:cs typeface="Libre Franklin"/>
                <a:sym typeface="Libre Franklin"/>
              </a:rPr>
              <a:t>GOVERNMENT AGENCIES</a:t>
            </a:r>
            <a:endParaRPr/>
          </a:p>
        </p:txBody>
      </p:sp>
      <p:sp>
        <p:nvSpPr>
          <p:cNvPr id="8" name="Google Shape;163;p15"/>
          <p:cNvSpPr/>
          <p:nvPr/>
        </p:nvSpPr>
        <p:spPr>
          <a:xfrm>
            <a:off x="6553199" y="2830176"/>
            <a:ext cx="1833719" cy="685800"/>
          </a:xfrm>
          <a:prstGeom prst="roundRect">
            <a:avLst>
              <a:gd name="adj" fmla="val 16667"/>
            </a:avLst>
          </a:prstGeom>
          <a:solidFill>
            <a:schemeClr val="accent1"/>
          </a:solidFill>
          <a:ln w="22225" cap="rnd" cmpd="sng">
            <a:solidFill>
              <a:srgbClr val="2F4E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Libre Franklin"/>
                <a:ea typeface="Libre Franklin"/>
                <a:cs typeface="Libre Franklin"/>
                <a:sym typeface="Libre Franklin"/>
              </a:rPr>
              <a:t>NGO’S</a:t>
            </a:r>
            <a:endParaRPr/>
          </a:p>
        </p:txBody>
      </p:sp>
      <p:sp>
        <p:nvSpPr>
          <p:cNvPr id="9" name="Google Shape;164;p15"/>
          <p:cNvSpPr/>
          <p:nvPr/>
        </p:nvSpPr>
        <p:spPr>
          <a:xfrm>
            <a:off x="3610819" y="1487202"/>
            <a:ext cx="1833719" cy="685800"/>
          </a:xfrm>
          <a:prstGeom prst="roundRect">
            <a:avLst>
              <a:gd name="adj" fmla="val 16667"/>
            </a:avLst>
          </a:prstGeom>
          <a:solidFill>
            <a:schemeClr val="accent1"/>
          </a:solidFill>
          <a:ln w="22225" cap="rnd" cmpd="sng">
            <a:solidFill>
              <a:srgbClr val="2F4E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Libre Franklin"/>
                <a:ea typeface="Libre Franklin"/>
                <a:cs typeface="Libre Franklin"/>
                <a:sym typeface="Libre Franklin"/>
              </a:rPr>
              <a:t>CITIZENS</a:t>
            </a:r>
            <a:endParaRPr/>
          </a:p>
        </p:txBody>
      </p:sp>
    </p:spTree>
    <p:extLst>
      <p:ext uri="{BB962C8B-B14F-4D97-AF65-F5344CB8AC3E}">
        <p14:creationId xmlns:p14="http://schemas.microsoft.com/office/powerpoint/2010/main" val="3553803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lnSpc>
                <a:spcPct val="120000"/>
              </a:lnSpc>
              <a:spcBef>
                <a:spcPts val="0"/>
              </a:spcBef>
            </a:pPr>
            <a:r>
              <a:rPr lang="en-US" dirty="0">
                <a:ea typeface="Arial"/>
                <a:cs typeface="Arial"/>
                <a:sym typeface="Arial"/>
              </a:rPr>
              <a:t>Roles Of Our Stakeholders</a:t>
            </a:r>
          </a:p>
        </p:txBody>
      </p:sp>
      <p:sp>
        <p:nvSpPr>
          <p:cNvPr id="3" name="Content Placeholder 2"/>
          <p:cNvSpPr>
            <a:spLocks noGrp="1"/>
          </p:cNvSpPr>
          <p:nvPr>
            <p:ph sz="quarter" idx="1"/>
          </p:nvPr>
        </p:nvSpPr>
        <p:spPr/>
        <p:txBody>
          <a:bodyPr>
            <a:normAutofit fontScale="62500" lnSpcReduction="20000"/>
          </a:bodyPr>
          <a:lstStyle/>
          <a:p>
            <a:pPr marL="514350" lvl="0" indent="-514350">
              <a:lnSpc>
                <a:spcPct val="120000"/>
              </a:lnSpc>
              <a:spcBef>
                <a:spcPts val="0"/>
              </a:spcBef>
              <a:buClr>
                <a:srgbClr val="1F1F1F"/>
              </a:buClr>
              <a:buSzPts val="2000"/>
              <a:buFont typeface="+mj-lt"/>
              <a:buAutoNum type="arabicPeriod"/>
            </a:pPr>
            <a:r>
              <a:rPr lang="en-US" sz="3800" dirty="0" smtClean="0">
                <a:solidFill>
                  <a:schemeClr val="tx2"/>
                </a:solidFill>
                <a:ea typeface="Arial"/>
                <a:cs typeface="Arial"/>
                <a:sym typeface="Arial"/>
              </a:rPr>
              <a:t>Citizens</a:t>
            </a:r>
            <a:r>
              <a:rPr lang="en-US" sz="3800" dirty="0">
                <a:solidFill>
                  <a:schemeClr val="tx2"/>
                </a:solidFill>
                <a:ea typeface="Arial"/>
                <a:cs typeface="Arial"/>
                <a:sym typeface="Arial"/>
              </a:rPr>
              <a:t>: </a:t>
            </a:r>
            <a:r>
              <a:rPr lang="en-US" sz="3800" b="1" dirty="0">
                <a:solidFill>
                  <a:schemeClr val="tx2"/>
                </a:solidFill>
                <a:ea typeface="Arial"/>
                <a:cs typeface="Arial"/>
                <a:sym typeface="Arial"/>
              </a:rPr>
              <a:t>Prepared, informed, engaged</a:t>
            </a:r>
            <a:r>
              <a:rPr lang="en-US" sz="3800" dirty="0">
                <a:solidFill>
                  <a:schemeClr val="tx2"/>
                </a:solidFill>
                <a:ea typeface="Arial"/>
                <a:cs typeface="Arial"/>
                <a:sym typeface="Arial"/>
              </a:rPr>
              <a:t> for effective response.</a:t>
            </a:r>
            <a:endParaRPr lang="en-US" sz="3800" dirty="0">
              <a:solidFill>
                <a:schemeClr val="tx2"/>
              </a:solidFill>
            </a:endParaRPr>
          </a:p>
          <a:p>
            <a:pPr marL="514350" lvl="0" indent="-514350">
              <a:lnSpc>
                <a:spcPct val="120000"/>
              </a:lnSpc>
              <a:spcBef>
                <a:spcPts val="0"/>
              </a:spcBef>
              <a:buClr>
                <a:srgbClr val="1F1F1F"/>
              </a:buClr>
              <a:buSzPts val="2000"/>
              <a:buFont typeface="+mj-lt"/>
              <a:buAutoNum type="arabicPeriod"/>
            </a:pPr>
            <a:r>
              <a:rPr lang="en-US" sz="3800" dirty="0">
                <a:solidFill>
                  <a:schemeClr val="tx2"/>
                </a:solidFill>
                <a:ea typeface="Arial"/>
                <a:cs typeface="Arial"/>
                <a:sym typeface="Arial"/>
              </a:rPr>
              <a:t>Emergency Responders: </a:t>
            </a:r>
            <a:r>
              <a:rPr lang="en-US" sz="3800" b="1" dirty="0">
                <a:solidFill>
                  <a:schemeClr val="tx2"/>
                </a:solidFill>
                <a:ea typeface="Arial"/>
                <a:cs typeface="Arial"/>
                <a:sym typeface="Arial"/>
              </a:rPr>
              <a:t>Trained, equipped, frontline heroes</a:t>
            </a:r>
            <a:r>
              <a:rPr lang="en-US" sz="3800" dirty="0">
                <a:solidFill>
                  <a:schemeClr val="tx2"/>
                </a:solidFill>
                <a:ea typeface="Arial"/>
                <a:cs typeface="Arial"/>
                <a:sym typeface="Arial"/>
              </a:rPr>
              <a:t> saving lives.</a:t>
            </a:r>
            <a:endParaRPr lang="en-US" sz="3800" dirty="0">
              <a:solidFill>
                <a:schemeClr val="tx2"/>
              </a:solidFill>
            </a:endParaRPr>
          </a:p>
          <a:p>
            <a:pPr marL="514350" lvl="0" indent="-514350">
              <a:lnSpc>
                <a:spcPct val="120000"/>
              </a:lnSpc>
              <a:spcBef>
                <a:spcPts val="0"/>
              </a:spcBef>
              <a:buClr>
                <a:srgbClr val="1F1F1F"/>
              </a:buClr>
              <a:buSzPts val="2000"/>
              <a:buFont typeface="+mj-lt"/>
              <a:buAutoNum type="arabicPeriod"/>
            </a:pPr>
            <a:r>
              <a:rPr lang="en-US" sz="3800" dirty="0">
                <a:solidFill>
                  <a:schemeClr val="tx2"/>
                </a:solidFill>
                <a:ea typeface="Arial"/>
                <a:cs typeface="Arial"/>
                <a:sym typeface="Arial"/>
              </a:rPr>
              <a:t>Government Agencies: </a:t>
            </a:r>
            <a:r>
              <a:rPr lang="en-US" sz="3800" b="1" dirty="0">
                <a:solidFill>
                  <a:schemeClr val="tx2"/>
                </a:solidFill>
                <a:ea typeface="Arial"/>
                <a:cs typeface="Arial"/>
                <a:sym typeface="Arial"/>
              </a:rPr>
              <a:t>Plan, mitigate, lead recovery</a:t>
            </a:r>
            <a:r>
              <a:rPr lang="en-US" sz="3800" dirty="0">
                <a:solidFill>
                  <a:schemeClr val="tx2"/>
                </a:solidFill>
                <a:ea typeface="Arial"/>
                <a:cs typeface="Arial"/>
                <a:sym typeface="Arial"/>
              </a:rPr>
              <a:t> for resilient communities.</a:t>
            </a:r>
            <a:endParaRPr lang="en-US" sz="3800" dirty="0">
              <a:solidFill>
                <a:schemeClr val="tx2"/>
              </a:solidFill>
            </a:endParaRPr>
          </a:p>
          <a:p>
            <a:pPr marL="514350" lvl="0" indent="-514350">
              <a:lnSpc>
                <a:spcPct val="120000"/>
              </a:lnSpc>
              <a:spcBef>
                <a:spcPts val="0"/>
              </a:spcBef>
              <a:buClr>
                <a:srgbClr val="1F1F1F"/>
              </a:buClr>
              <a:buSzPts val="2000"/>
              <a:buFont typeface="+mj-lt"/>
              <a:buAutoNum type="arabicPeriod"/>
            </a:pPr>
            <a:r>
              <a:rPr lang="en-US" sz="3800" dirty="0">
                <a:solidFill>
                  <a:schemeClr val="tx2"/>
                </a:solidFill>
                <a:ea typeface="Arial"/>
                <a:cs typeface="Arial"/>
                <a:sym typeface="Arial"/>
              </a:rPr>
              <a:t>NGOs: </a:t>
            </a:r>
            <a:r>
              <a:rPr lang="en-US" sz="3800" b="1" dirty="0">
                <a:solidFill>
                  <a:schemeClr val="tx2"/>
                </a:solidFill>
                <a:ea typeface="Arial"/>
                <a:cs typeface="Arial"/>
                <a:sym typeface="Arial"/>
              </a:rPr>
              <a:t>Humanitarian aid, relief supplies, long-term support</a:t>
            </a:r>
            <a:r>
              <a:rPr lang="en-US" sz="3800" dirty="0">
                <a:solidFill>
                  <a:schemeClr val="tx2"/>
                </a:solidFill>
                <a:ea typeface="Arial"/>
                <a:cs typeface="Arial"/>
                <a:sym typeface="Arial"/>
              </a:rPr>
              <a:t> for rebuilding.</a:t>
            </a:r>
            <a:endParaRPr lang="en-US" sz="3800" dirty="0">
              <a:solidFill>
                <a:schemeClr val="tx2"/>
              </a:solidFill>
            </a:endParaRPr>
          </a:p>
          <a:p>
            <a:pPr marL="514350" lvl="0" indent="-514350">
              <a:lnSpc>
                <a:spcPct val="120000"/>
              </a:lnSpc>
              <a:spcBef>
                <a:spcPts val="0"/>
              </a:spcBef>
              <a:buClr>
                <a:srgbClr val="1F1F1F"/>
              </a:buClr>
              <a:buSzPts val="2000"/>
              <a:buFont typeface="+mj-lt"/>
              <a:buAutoNum type="arabicPeriod"/>
            </a:pPr>
            <a:r>
              <a:rPr lang="en-US" sz="3800" dirty="0">
                <a:solidFill>
                  <a:schemeClr val="tx2"/>
                </a:solidFill>
                <a:ea typeface="Arial"/>
                <a:cs typeface="Arial"/>
                <a:sym typeface="Arial"/>
              </a:rPr>
              <a:t>Media: </a:t>
            </a:r>
            <a:r>
              <a:rPr lang="en-US" sz="3800" b="1" dirty="0">
                <a:solidFill>
                  <a:schemeClr val="tx2"/>
                </a:solidFill>
                <a:ea typeface="Arial"/>
                <a:cs typeface="Arial"/>
                <a:sym typeface="Arial"/>
              </a:rPr>
              <a:t>Inform, raise awareness, report</a:t>
            </a:r>
            <a:r>
              <a:rPr lang="en-US" sz="3800" dirty="0">
                <a:solidFill>
                  <a:schemeClr val="tx2"/>
                </a:solidFill>
                <a:ea typeface="Arial"/>
                <a:cs typeface="Arial"/>
                <a:sym typeface="Arial"/>
              </a:rPr>
              <a:t> for prepared and informed communities</a:t>
            </a:r>
            <a:r>
              <a:rPr lang="en-US" sz="3800" dirty="0" smtClean="0">
                <a:solidFill>
                  <a:schemeClr val="tx2"/>
                </a:solidFill>
                <a:ea typeface="Arial"/>
                <a:cs typeface="Arial"/>
                <a:sym typeface="Arial"/>
              </a:rPr>
              <a:t>.</a:t>
            </a:r>
          </a:p>
          <a:p>
            <a:pPr marL="0" lvl="0" indent="0">
              <a:lnSpc>
                <a:spcPct val="120000"/>
              </a:lnSpc>
              <a:spcBef>
                <a:spcPts val="0"/>
              </a:spcBef>
              <a:buClr>
                <a:srgbClr val="1F1F1F"/>
              </a:buClr>
              <a:buSzPts val="2000"/>
              <a:buNone/>
            </a:pPr>
            <a:endParaRPr lang="en-US" sz="3800" dirty="0" smtClean="0">
              <a:solidFill>
                <a:schemeClr val="tx2"/>
              </a:solidFill>
              <a:ea typeface="Arial"/>
              <a:cs typeface="Arial"/>
              <a:sym typeface="Arial"/>
            </a:endParaRPr>
          </a:p>
          <a:p>
            <a:pPr marL="0" indent="0">
              <a:lnSpc>
                <a:spcPct val="120000"/>
              </a:lnSpc>
              <a:spcBef>
                <a:spcPts val="0"/>
              </a:spcBef>
              <a:buClr>
                <a:srgbClr val="1F1F1F"/>
              </a:buClr>
              <a:buSzPts val="2000"/>
              <a:buNone/>
            </a:pPr>
            <a:r>
              <a:rPr lang="en-US" sz="4200" dirty="0" smtClean="0">
                <a:solidFill>
                  <a:schemeClr val="tx2"/>
                </a:solidFill>
                <a:latin typeface="Gill Sans MT" panose="020B0502020104020203" pitchFamily="34" charset="0"/>
                <a:ea typeface="Libre Franklin"/>
                <a:cs typeface="Libre Franklin"/>
                <a:sym typeface="Libre Franklin"/>
              </a:rPr>
              <a:t>By </a:t>
            </a:r>
            <a:r>
              <a:rPr lang="en-US" sz="4200" dirty="0">
                <a:solidFill>
                  <a:schemeClr val="tx2"/>
                </a:solidFill>
                <a:latin typeface="Gill Sans MT" panose="020B0502020104020203" pitchFamily="34" charset="0"/>
                <a:ea typeface="Libre Franklin"/>
                <a:cs typeface="Libre Franklin"/>
                <a:sym typeface="Libre Franklin"/>
              </a:rPr>
              <a:t>uniting these stakeholders, we can build stronger, more resilient communities</a:t>
            </a:r>
            <a:r>
              <a:rPr lang="en-US" sz="4200" dirty="0" smtClean="0">
                <a:solidFill>
                  <a:schemeClr val="tx2"/>
                </a:solidFill>
                <a:latin typeface="Gill Sans MT" panose="020B0502020104020203" pitchFamily="34" charset="0"/>
                <a:ea typeface="Libre Franklin"/>
                <a:cs typeface="Libre Franklin"/>
                <a:sym typeface="Libre Franklin"/>
              </a:rPr>
              <a:t>.</a:t>
            </a:r>
            <a:endParaRPr lang="en-US" sz="2500" dirty="0">
              <a:solidFill>
                <a:schemeClr val="tx2"/>
              </a:solidFill>
              <a:latin typeface="Gill Sans MT" panose="020B0502020104020203" pitchFamily="34" charset="0"/>
            </a:endParaRPr>
          </a:p>
        </p:txBody>
      </p:sp>
    </p:spTree>
    <p:extLst>
      <p:ext uri="{BB962C8B-B14F-4D97-AF65-F5344CB8AC3E}">
        <p14:creationId xmlns:p14="http://schemas.microsoft.com/office/powerpoint/2010/main" val="2631725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Data </a:t>
            </a:r>
            <a:r>
              <a:rPr lang="en-US" dirty="0"/>
              <a:t>Collection</a:t>
            </a:r>
          </a:p>
        </p:txBody>
      </p:sp>
      <p:sp>
        <p:nvSpPr>
          <p:cNvPr id="3" name="Content Placeholder 2"/>
          <p:cNvSpPr>
            <a:spLocks noGrp="1"/>
          </p:cNvSpPr>
          <p:nvPr>
            <p:ph sz="quarter" idx="1"/>
          </p:nvPr>
        </p:nvSpPr>
        <p:spPr/>
        <p:txBody>
          <a:bodyPr/>
          <a:lstStyle/>
          <a:p>
            <a:endParaRPr lang="en-US" dirty="0" smtClean="0">
              <a:solidFill>
                <a:schemeClr val="tx2"/>
              </a:solidFill>
            </a:endParaRPr>
          </a:p>
          <a:p>
            <a:r>
              <a:rPr lang="en-US" dirty="0" smtClean="0">
                <a:solidFill>
                  <a:schemeClr val="tx2"/>
                </a:solidFill>
              </a:rPr>
              <a:t>It refers </a:t>
            </a:r>
            <a:r>
              <a:rPr lang="en-US" dirty="0">
                <a:solidFill>
                  <a:schemeClr val="tx2"/>
                </a:solidFill>
              </a:rPr>
              <a:t>to the process of gathering and capturing relevant </a:t>
            </a:r>
            <a:r>
              <a:rPr lang="en-US" dirty="0" smtClean="0">
                <a:solidFill>
                  <a:schemeClr val="tx2"/>
                </a:solidFill>
              </a:rPr>
              <a:t>data necessary </a:t>
            </a:r>
            <a:r>
              <a:rPr lang="en-US" dirty="0">
                <a:solidFill>
                  <a:schemeClr val="tx2"/>
                </a:solidFill>
              </a:rPr>
              <a:t>for defining and understanding the requirements of a project</a:t>
            </a:r>
            <a:r>
              <a:rPr lang="en-US" dirty="0" smtClean="0">
                <a:solidFill>
                  <a:schemeClr val="tx2"/>
                </a:solidFill>
              </a:rPr>
              <a:t>.</a:t>
            </a:r>
          </a:p>
          <a:p>
            <a:r>
              <a:rPr lang="en-US" dirty="0" smtClean="0">
                <a:solidFill>
                  <a:schemeClr val="tx2"/>
                </a:solidFill>
              </a:rPr>
              <a:t>It involves 3 methods:</a:t>
            </a:r>
          </a:p>
          <a:p>
            <a:pPr marL="731520" lvl="1" indent="-457200">
              <a:buFont typeface="+mj-lt"/>
              <a:buAutoNum type="arabicPeriod"/>
            </a:pPr>
            <a:r>
              <a:rPr lang="en-US" dirty="0" smtClean="0"/>
              <a:t>Web-based Survey</a:t>
            </a:r>
          </a:p>
          <a:p>
            <a:pPr marL="731520" lvl="1" indent="-457200">
              <a:buFont typeface="+mj-lt"/>
              <a:buAutoNum type="arabicPeriod"/>
            </a:pPr>
            <a:r>
              <a:rPr lang="en-US" dirty="0" smtClean="0">
                <a:solidFill>
                  <a:schemeClr val="tx2"/>
                </a:solidFill>
              </a:rPr>
              <a:t>Citizen interview</a:t>
            </a:r>
          </a:p>
          <a:p>
            <a:pPr marL="731520" lvl="1" indent="-457200">
              <a:buFont typeface="+mj-lt"/>
              <a:buAutoNum type="arabicPeriod"/>
            </a:pPr>
            <a:r>
              <a:rPr lang="en-US" dirty="0" smtClean="0"/>
              <a:t>Document Review</a:t>
            </a:r>
            <a:endParaRPr lang="en-US" dirty="0" smtClean="0">
              <a:solidFill>
                <a:schemeClr val="tx2"/>
              </a:solidFill>
            </a:endParaRPr>
          </a:p>
        </p:txBody>
      </p:sp>
    </p:spTree>
    <p:extLst>
      <p:ext uri="{BB962C8B-B14F-4D97-AF65-F5344CB8AC3E}">
        <p14:creationId xmlns:p14="http://schemas.microsoft.com/office/powerpoint/2010/main" val="79831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dirty="0" smtClean="0"/>
              <a:t>Web-base Survey Form</a:t>
            </a:r>
            <a:endParaRPr lang="en-US" dirty="0"/>
          </a:p>
        </p:txBody>
      </p:sp>
      <p:sp>
        <p:nvSpPr>
          <p:cNvPr id="6" name="Content Placeholder 5"/>
          <p:cNvSpPr>
            <a:spLocks noGrp="1"/>
          </p:cNvSpPr>
          <p:nvPr>
            <p:ph sz="quarter" idx="2"/>
          </p:nvPr>
        </p:nvSpPr>
        <p:spPr>
          <a:xfrm>
            <a:off x="3276600" y="1371600"/>
            <a:ext cx="5334000" cy="4937760"/>
          </a:xfrm>
        </p:spPr>
        <p:txBody>
          <a:bodyPr/>
          <a:lstStyle/>
          <a:p>
            <a:endParaRPr lang="en-US" sz="1600" dirty="0" smtClean="0">
              <a:solidFill>
                <a:schemeClr val="tx2"/>
              </a:solidFill>
            </a:endParaRPr>
          </a:p>
          <a:p>
            <a:endParaRPr lang="en-US" sz="1600" dirty="0">
              <a:solidFill>
                <a:schemeClr val="tx2"/>
              </a:solidFill>
            </a:endParaRPr>
          </a:p>
          <a:p>
            <a:endParaRPr lang="en-US" sz="1600" dirty="0" smtClean="0">
              <a:solidFill>
                <a:schemeClr val="tx2"/>
              </a:solidFill>
            </a:endParaRPr>
          </a:p>
          <a:p>
            <a:endParaRPr lang="en-US" sz="1600" dirty="0">
              <a:solidFill>
                <a:schemeClr val="tx2"/>
              </a:solidFill>
            </a:endParaRPr>
          </a:p>
          <a:p>
            <a:endParaRPr lang="en-US" sz="1600" dirty="0" smtClean="0">
              <a:solidFill>
                <a:schemeClr val="tx2"/>
              </a:solidFill>
            </a:endParaRPr>
          </a:p>
          <a:p>
            <a:r>
              <a:rPr lang="en-US" sz="1600" dirty="0" smtClean="0">
                <a:solidFill>
                  <a:schemeClr val="tx2"/>
                </a:solidFill>
              </a:rPr>
              <a:t>LINK </a:t>
            </a:r>
            <a:r>
              <a:rPr lang="en-US" sz="1600" dirty="0">
                <a:solidFill>
                  <a:schemeClr val="tx2"/>
                </a:solidFill>
              </a:rPr>
              <a:t>: https://forms.gle/7ctGEsQNciEiSxNv8</a:t>
            </a:r>
          </a:p>
          <a:p>
            <a:pPr lvl="0"/>
            <a:r>
              <a:rPr lang="en-US" sz="2000" dirty="0" smtClean="0">
                <a:solidFill>
                  <a:schemeClr val="tx2"/>
                </a:solidFill>
              </a:rPr>
              <a:t>Quick </a:t>
            </a:r>
            <a:r>
              <a:rPr lang="en-US" sz="2000" dirty="0">
                <a:solidFill>
                  <a:schemeClr val="tx2"/>
                </a:solidFill>
              </a:rPr>
              <a:t>&amp; Wide Reach, Secure Data on Awareness &amp; Mitigation</a:t>
            </a:r>
            <a:r>
              <a:rPr lang="en-US" sz="2000" dirty="0" smtClean="0">
                <a:solidFill>
                  <a:schemeClr val="tx2"/>
                </a:solidFill>
              </a:rPr>
              <a:t>.</a:t>
            </a:r>
            <a:endParaRPr lang="en-US" sz="2000" dirty="0">
              <a:solidFill>
                <a:schemeClr val="tx2"/>
              </a:solidFill>
            </a:endParaRPr>
          </a:p>
        </p:txBody>
      </p:sp>
      <p:pic>
        <p:nvPicPr>
          <p:cNvPr id="7" name="Google Shape;186;p18"/>
          <p:cNvPicPr preferRelativeResize="0">
            <a:picLocks/>
          </p:cNvPicPr>
          <p:nvPr/>
        </p:nvPicPr>
        <p:blipFill rotWithShape="1">
          <a:blip r:embed="rId2">
            <a:alphaModFix/>
          </a:blip>
          <a:srcRect l="8417" r="18619"/>
          <a:stretch/>
        </p:blipFill>
        <p:spPr>
          <a:xfrm>
            <a:off x="643944" y="2514600"/>
            <a:ext cx="2279560" cy="2104500"/>
          </a:xfrm>
          <a:prstGeom prst="rect">
            <a:avLst/>
          </a:prstGeom>
          <a:noFill/>
          <a:ln>
            <a:noFill/>
          </a:ln>
        </p:spPr>
      </p:pic>
    </p:spTree>
    <p:extLst>
      <p:ext uri="{BB962C8B-B14F-4D97-AF65-F5344CB8AC3E}">
        <p14:creationId xmlns:p14="http://schemas.microsoft.com/office/powerpoint/2010/main" val="2230911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277</TotalTime>
  <Words>516</Words>
  <Application>Microsoft Office PowerPoint</Application>
  <PresentationFormat>On-screen Show (4:3)</PresentationFormat>
  <Paragraphs>105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Origin</vt:lpstr>
      <vt:lpstr>PowerPoint Presentation</vt:lpstr>
      <vt:lpstr>OUTLINE</vt:lpstr>
      <vt:lpstr>1. INTRODUCTION</vt:lpstr>
      <vt:lpstr>2. Review Existing Documentation </vt:lpstr>
      <vt:lpstr>3. Identify Stakeholders</vt:lpstr>
      <vt:lpstr>3. Identify Stakeholders</vt:lpstr>
      <vt:lpstr>Roles Of Our Stakeholders</vt:lpstr>
      <vt:lpstr>4. Data Collection</vt:lpstr>
      <vt:lpstr>Web-base Survey Form</vt:lpstr>
      <vt:lpstr>Citizen Interviews</vt:lpstr>
      <vt:lpstr>Document Reviews</vt:lpstr>
      <vt:lpstr>5. Business Requirements</vt:lpstr>
      <vt:lpstr>6. Gather Functional Requirements </vt:lpstr>
      <vt:lpstr>7. Non-Functional Requirements </vt:lpstr>
      <vt:lpstr>8. Manage Requirements Changes</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CEF 440: INTERNET PROGRAMMING AND MOBILE PROGRAMMING</dc:title>
  <dc:creator>DELL i7 7Gen</dc:creator>
  <cp:lastModifiedBy>DELL i7 7Gen</cp:lastModifiedBy>
  <cp:revision>27</cp:revision>
  <dcterms:created xsi:type="dcterms:W3CDTF">2024-04-22T03:33:02Z</dcterms:created>
  <dcterms:modified xsi:type="dcterms:W3CDTF">2024-04-29T16:09:44Z</dcterms:modified>
</cp:coreProperties>
</file>