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89" r:id="rId4"/>
    <p:sldId id="287" r:id="rId5"/>
    <p:sldId id="288" r:id="rId6"/>
    <p:sldId id="290" r:id="rId7"/>
    <p:sldId id="291" r:id="rId8"/>
    <p:sldId id="286" r:id="rId9"/>
    <p:sldId id="279" r:id="rId10"/>
    <p:sldId id="280" r:id="rId11"/>
    <p:sldId id="281" r:id="rId12"/>
    <p:sldId id="277" r:id="rId13"/>
    <p:sldId id="276" r:id="rId14"/>
    <p:sldId id="278" r:id="rId15"/>
    <p:sldId id="292" r:id="rId16"/>
    <p:sldId id="293" r:id="rId17"/>
    <p:sldId id="294" r:id="rId18"/>
    <p:sldId id="295" r:id="rId19"/>
    <p:sldId id="296" r:id="rId20"/>
    <p:sldId id="297" r:id="rId21"/>
    <p:sldId id="298" r:id="rId22"/>
    <p:sldId id="285" r:id="rId23"/>
    <p:sldId id="284" r:id="rId24"/>
    <p:sldId id="283" r:id="rId25"/>
    <p:sldId id="275" r:id="rId26"/>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71" d="100"/>
          <a:sy n="71" d="100"/>
        </p:scale>
        <p:origin x="136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13469-F4A4-439F-92F9-A065AA4A8A3D}" type="datetimeFigureOut">
              <a:rPr lang="en-US" smtClean="0"/>
              <a:t>5/13/2024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64158-BC35-4A80-B878-414B8691EEBB}" type="slidenum">
              <a:rPr lang="en-US" smtClean="0"/>
              <a:t>‹#›</a:t>
            </a:fld>
            <a:endParaRPr lang="en-US"/>
          </a:p>
        </p:txBody>
      </p:sp>
    </p:spTree>
    <p:extLst>
      <p:ext uri="{BB962C8B-B14F-4D97-AF65-F5344CB8AC3E}">
        <p14:creationId xmlns:p14="http://schemas.microsoft.com/office/powerpoint/2010/main" val="126057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B72D4CF-9EB5-4D32-A6AD-DC5D1F329725}" type="datetimeFigureOut">
              <a:rPr lang="en-US" smtClean="0"/>
              <a:t>5/13/2024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E43465D-063E-4ADC-9CCF-3045CCA0EC1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72D4CF-9EB5-4D32-A6AD-DC5D1F32972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B72D4CF-9EB5-4D32-A6AD-DC5D1F32972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3465D-063E-4ADC-9CCF-3045CCA0EC1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B72D4CF-9EB5-4D32-A6AD-DC5D1F329725}" type="datetimeFigureOut">
              <a:rPr lang="en-US" smtClean="0"/>
              <a:t>5/13/2024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E43465D-063E-4ADC-9CCF-3045CCA0EC1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B72D4CF-9EB5-4D32-A6AD-DC5D1F32972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B72D4CF-9EB5-4D32-A6AD-DC5D1F329725}"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3465D-063E-4ADC-9CCF-3045CCA0EC1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B72D4CF-9EB5-4D32-A6AD-DC5D1F329725}"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3465D-063E-4ADC-9CCF-3045CCA0EC19}"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4CF-9EB5-4D32-A6AD-DC5D1F329725}"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3465D-063E-4ADC-9CCF-3045CCA0EC1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B72D4CF-9EB5-4D32-A6AD-DC5D1F32972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B72D4CF-9EB5-4D32-A6AD-DC5D1F32972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3465D-063E-4ADC-9CCF-3045CCA0EC1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B72D4CF-9EB5-4D32-A6AD-DC5D1F329725}" type="datetimeFigureOut">
              <a:rPr lang="en-US" smtClean="0"/>
              <a:t>5/13/2024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E43465D-063E-4ADC-9CCF-3045CCA0EC1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
          </p:nvPr>
        </p:nvSpPr>
        <p:spPr>
          <a:xfrm>
            <a:off x="457200" y="434788"/>
            <a:ext cx="8229600" cy="1918447"/>
          </a:xfrm>
        </p:spPr>
        <p:txBody>
          <a:bodyPr>
            <a:normAutofit fontScale="92500" lnSpcReduction="10000"/>
          </a:bodyPr>
          <a:lstStyle/>
          <a:p>
            <a:pPr marL="0" indent="0" algn="ctr">
              <a:buNone/>
            </a:pPr>
            <a:r>
              <a:rPr lang="en-US" sz="4800" dirty="0"/>
              <a:t>REQUIREMENTS ANALYSIS</a:t>
            </a:r>
          </a:p>
          <a:p>
            <a:pPr marL="0" indent="0" algn="ctr">
              <a:buNone/>
            </a:pPr>
            <a:endParaRPr lang="en-US" sz="2400" dirty="0"/>
          </a:p>
          <a:p>
            <a:pPr marL="0" indent="0" algn="ctr">
              <a:buNone/>
            </a:pPr>
            <a:endParaRPr lang="en-US" sz="2400" dirty="0"/>
          </a:p>
          <a:p>
            <a:pPr marL="0" indent="0" algn="ctr">
              <a:buNone/>
            </a:pPr>
            <a:r>
              <a:rPr lang="en-US" sz="2400" dirty="0"/>
              <a:t>GROUP 22</a:t>
            </a:r>
          </a:p>
        </p:txBody>
      </p:sp>
      <p:pic>
        <p:nvPicPr>
          <p:cNvPr id="7" name="Picture 6">
            <a:extLst>
              <a:ext uri="{FF2B5EF4-FFF2-40B4-BE49-F238E27FC236}">
                <a16:creationId xmlns:a16="http://schemas.microsoft.com/office/drawing/2014/main" id="{C9967956-BCCB-1365-C579-A4E78EF315C8}"/>
              </a:ext>
            </a:extLst>
          </p:cNvPr>
          <p:cNvPicPr>
            <a:picLocks noChangeAspect="1"/>
          </p:cNvPicPr>
          <p:nvPr/>
        </p:nvPicPr>
        <p:blipFill>
          <a:blip r:embed="rId2"/>
          <a:stretch>
            <a:fillRect/>
          </a:stretch>
        </p:blipFill>
        <p:spPr>
          <a:xfrm>
            <a:off x="457199" y="2595282"/>
            <a:ext cx="8229600" cy="3827930"/>
          </a:xfrm>
          <a:prstGeom prst="rect">
            <a:avLst/>
          </a:prstGeom>
        </p:spPr>
      </p:pic>
    </p:spTree>
    <p:extLst>
      <p:ext uri="{BB962C8B-B14F-4D97-AF65-F5344CB8AC3E}">
        <p14:creationId xmlns:p14="http://schemas.microsoft.com/office/powerpoint/2010/main" val="284506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Performing SMART Analysis</a:t>
            </a:r>
          </a:p>
        </p:txBody>
      </p:sp>
      <p:sp>
        <p:nvSpPr>
          <p:cNvPr id="3" name="Content Placeholder 2"/>
          <p:cNvSpPr>
            <a:spLocks noGrp="1"/>
          </p:cNvSpPr>
          <p:nvPr>
            <p:ph sz="quarter" idx="1"/>
          </p:nvPr>
        </p:nvSpPr>
        <p:spPr/>
        <p:txBody>
          <a:bodyPr>
            <a:normAutofit/>
          </a:bodyPr>
          <a:lstStyle/>
          <a:p>
            <a:pPr marL="0" lvl="0" indent="0">
              <a:buNone/>
            </a:pPr>
            <a:endParaRPr lang="en-US" b="1" dirty="0">
              <a:solidFill>
                <a:schemeClr val="tx2"/>
              </a:solidFill>
            </a:endParaRPr>
          </a:p>
          <a:p>
            <a:pPr marL="0" lvl="0" indent="0">
              <a:buNone/>
            </a:pPr>
            <a:r>
              <a:rPr lang="en-US" b="1" dirty="0">
                <a:solidFill>
                  <a:schemeClr val="tx2"/>
                </a:solidFill>
              </a:rPr>
              <a:t>Request Help:</a:t>
            </a:r>
            <a:endParaRPr lang="en-US" dirty="0">
              <a:solidFill>
                <a:schemeClr val="tx2"/>
              </a:solidFill>
            </a:endParaRPr>
          </a:p>
          <a:p>
            <a:pPr marL="514350" indent="-514350">
              <a:buFont typeface="+mj-lt"/>
              <a:buAutoNum type="arabicPeriod"/>
            </a:pPr>
            <a:r>
              <a:rPr lang="en-US" b="1" dirty="0">
                <a:solidFill>
                  <a:schemeClr val="tx2"/>
                </a:solidFill>
              </a:rPr>
              <a:t>Specific</a:t>
            </a:r>
            <a:r>
              <a:rPr lang="en-US" dirty="0">
                <a:solidFill>
                  <a:schemeClr val="tx2"/>
                </a:solidFill>
              </a:rPr>
              <a:t>:  Allow users to request assistance.</a:t>
            </a:r>
          </a:p>
          <a:p>
            <a:pPr marL="514350" indent="-514350">
              <a:buFont typeface="+mj-lt"/>
              <a:buAutoNum type="arabicPeriod"/>
            </a:pPr>
            <a:r>
              <a:rPr lang="en-US" b="1" dirty="0">
                <a:solidFill>
                  <a:schemeClr val="tx2"/>
                </a:solidFill>
              </a:rPr>
              <a:t>Measurable</a:t>
            </a:r>
            <a:r>
              <a:rPr lang="en-US" dirty="0">
                <a:solidFill>
                  <a:schemeClr val="tx2"/>
                </a:solidFill>
              </a:rPr>
              <a:t>: Track help requests.</a:t>
            </a:r>
          </a:p>
          <a:p>
            <a:pPr marL="514350" indent="-514350">
              <a:buFont typeface="+mj-lt"/>
              <a:buAutoNum type="arabicPeriod"/>
            </a:pPr>
            <a:r>
              <a:rPr lang="en-US" b="1" dirty="0">
                <a:solidFill>
                  <a:schemeClr val="tx2"/>
                </a:solidFill>
              </a:rPr>
              <a:t>Achievable</a:t>
            </a:r>
            <a:r>
              <a:rPr lang="en-US" dirty="0">
                <a:solidFill>
                  <a:schemeClr val="tx2"/>
                </a:solidFill>
              </a:rPr>
              <a:t>: Implement a help button or chat feature.</a:t>
            </a:r>
          </a:p>
          <a:p>
            <a:pPr marL="514350" indent="-514350">
              <a:buFont typeface="+mj-lt"/>
              <a:buAutoNum type="arabicPeriod"/>
            </a:pPr>
            <a:r>
              <a:rPr lang="en-US" b="1" dirty="0">
                <a:solidFill>
                  <a:schemeClr val="tx2"/>
                </a:solidFill>
              </a:rPr>
              <a:t>Relevant</a:t>
            </a:r>
            <a:r>
              <a:rPr lang="en-US" dirty="0">
                <a:solidFill>
                  <a:schemeClr val="tx2"/>
                </a:solidFill>
              </a:rPr>
              <a:t>: Essential for user safety and resource allocation.</a:t>
            </a:r>
          </a:p>
          <a:p>
            <a:pPr marL="514350" indent="-514350">
              <a:buFont typeface="+mj-lt"/>
              <a:buAutoNum type="arabicPeriod"/>
            </a:pPr>
            <a:r>
              <a:rPr lang="en-US" b="1" dirty="0">
                <a:solidFill>
                  <a:schemeClr val="tx2"/>
                </a:solidFill>
              </a:rPr>
              <a:t>Time-Bound</a:t>
            </a:r>
            <a:r>
              <a:rPr lang="en-US" dirty="0">
                <a:solidFill>
                  <a:schemeClr val="tx2"/>
                </a:solidFill>
              </a:rPr>
              <a:t>:  Available in the before deployment.</a:t>
            </a:r>
          </a:p>
        </p:txBody>
      </p:sp>
    </p:spTree>
    <p:extLst>
      <p:ext uri="{BB962C8B-B14F-4D97-AF65-F5344CB8AC3E}">
        <p14:creationId xmlns:p14="http://schemas.microsoft.com/office/powerpoint/2010/main" val="236413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chemeClr val="tx1"/>
                </a:solidFill>
              </a:rPr>
              <a:t>3. CATEGORIZING REQUIREMENTS</a:t>
            </a:r>
          </a:p>
        </p:txBody>
      </p:sp>
      <p:sp>
        <p:nvSpPr>
          <p:cNvPr id="3" name="Content Placeholder 2"/>
          <p:cNvSpPr>
            <a:spLocks noGrp="1"/>
          </p:cNvSpPr>
          <p:nvPr>
            <p:ph sz="quarter" idx="1"/>
          </p:nvPr>
        </p:nvSpPr>
        <p:spPr/>
        <p:txBody>
          <a:bodyPr/>
          <a:lstStyle/>
          <a:p>
            <a:pPr marL="0" indent="0">
              <a:buNone/>
            </a:pPr>
            <a:r>
              <a:rPr lang="en-US" sz="2400" dirty="0">
                <a:solidFill>
                  <a:schemeClr val="tx2"/>
                </a:solidFill>
              </a:rPr>
              <a:t>After gathering our various requirements, we classified them into functional and non-functional requirements.</a:t>
            </a:r>
            <a:br>
              <a:rPr lang="en-US" dirty="0"/>
            </a:b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522" r="887" b="1468"/>
          <a:stretch/>
        </p:blipFill>
        <p:spPr bwMode="auto">
          <a:xfrm>
            <a:off x="861647" y="2400301"/>
            <a:ext cx="7337473" cy="3680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577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Content Placeholder 2"/>
          <p:cNvSpPr>
            <a:spLocks noGrp="1"/>
          </p:cNvSpPr>
          <p:nvPr>
            <p:ph sz="quarter" idx="1"/>
          </p:nvPr>
        </p:nvSpPr>
        <p:spPr/>
        <p:txBody>
          <a:bodyPr>
            <a:noAutofit/>
          </a:bodyPr>
          <a:lstStyle/>
          <a:p>
            <a:pPr marL="731520" lvl="1" indent="-457200">
              <a:buFont typeface="+mj-lt"/>
              <a:buAutoNum type="arabicPeriod"/>
            </a:pPr>
            <a:r>
              <a:rPr lang="en-US" sz="2600" dirty="0"/>
              <a:t>User Registration and Authentication</a:t>
            </a:r>
          </a:p>
          <a:p>
            <a:pPr marL="731520" lvl="1" indent="-457200">
              <a:buFont typeface="+mj-lt"/>
              <a:buAutoNum type="arabicPeriod"/>
            </a:pPr>
            <a:r>
              <a:rPr lang="en-US" sz="2600" dirty="0"/>
              <a:t>Real-Time Alerts and Notifications</a:t>
            </a:r>
          </a:p>
          <a:p>
            <a:pPr marL="731520" lvl="1" indent="-457200">
              <a:buFont typeface="+mj-lt"/>
              <a:buAutoNum type="arabicPeriod"/>
            </a:pPr>
            <a:r>
              <a:rPr lang="en-US" sz="2600" dirty="0"/>
              <a:t>Incident Reporting</a:t>
            </a:r>
          </a:p>
          <a:p>
            <a:pPr marL="731520" lvl="1" indent="-457200">
              <a:buFont typeface="+mj-lt"/>
              <a:buAutoNum type="arabicPeriod"/>
            </a:pPr>
            <a:r>
              <a:rPr lang="en-US" sz="2600" dirty="0"/>
              <a:t>Emergency Resource Access</a:t>
            </a:r>
          </a:p>
          <a:p>
            <a:pPr marL="731520" lvl="1" indent="-457200">
              <a:buFont typeface="+mj-lt"/>
              <a:buAutoNum type="arabicPeriod"/>
            </a:pPr>
            <a:r>
              <a:rPr lang="en-US" sz="2600" dirty="0"/>
              <a:t>Community Engagement Features &amp; Communication with Authorities</a:t>
            </a:r>
          </a:p>
          <a:p>
            <a:pPr marL="731520" lvl="1" indent="-457200">
              <a:buFont typeface="+mj-lt"/>
              <a:buAutoNum type="arabicPeriod"/>
            </a:pPr>
            <a:r>
              <a:rPr lang="en-US" sz="2600" dirty="0"/>
              <a:t>Geospatial Data Integration and Mapping Services</a:t>
            </a:r>
          </a:p>
          <a:p>
            <a:pPr marL="731520" lvl="1" indent="-457200">
              <a:buFont typeface="+mj-lt"/>
              <a:buAutoNum type="arabicPeriod"/>
            </a:pPr>
            <a:r>
              <a:rPr lang="en-US" sz="2600" dirty="0"/>
              <a:t>Request Help</a:t>
            </a:r>
          </a:p>
          <a:p>
            <a:pPr marL="731520" lvl="1" indent="-457200">
              <a:buFont typeface="+mj-lt"/>
              <a:buAutoNum type="arabicPeriod"/>
            </a:pPr>
            <a:r>
              <a:rPr lang="en-US" sz="2600" dirty="0"/>
              <a:t>Offline Functionality</a:t>
            </a:r>
          </a:p>
          <a:p>
            <a:pPr marL="731520" lvl="1" indent="-457200">
              <a:buFont typeface="+mj-lt"/>
              <a:buAutoNum type="arabicPeriod"/>
            </a:pPr>
            <a:r>
              <a:rPr lang="en-US" sz="2600" dirty="0"/>
              <a:t>Multilingual Support</a:t>
            </a:r>
          </a:p>
        </p:txBody>
      </p:sp>
    </p:spTree>
    <p:extLst>
      <p:ext uri="{BB962C8B-B14F-4D97-AF65-F5344CB8AC3E}">
        <p14:creationId xmlns:p14="http://schemas.microsoft.com/office/powerpoint/2010/main" val="387619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solidFill>
                  <a:schemeClr val="tx2"/>
                </a:solidFill>
              </a:rPr>
              <a:t>Usability</a:t>
            </a:r>
          </a:p>
          <a:p>
            <a:pPr marL="514350" indent="-514350">
              <a:buFont typeface="+mj-lt"/>
              <a:buAutoNum type="arabicPeriod"/>
            </a:pPr>
            <a:r>
              <a:rPr lang="en-US" dirty="0">
                <a:solidFill>
                  <a:schemeClr val="tx2"/>
                </a:solidFill>
              </a:rPr>
              <a:t>Performance</a:t>
            </a:r>
          </a:p>
          <a:p>
            <a:pPr marL="514350" indent="-514350">
              <a:buFont typeface="+mj-lt"/>
              <a:buAutoNum type="arabicPeriod"/>
            </a:pPr>
            <a:r>
              <a:rPr lang="en-US" dirty="0">
                <a:solidFill>
                  <a:schemeClr val="tx2"/>
                </a:solidFill>
              </a:rPr>
              <a:t>Security</a:t>
            </a:r>
          </a:p>
          <a:p>
            <a:pPr marL="514350" indent="-514350">
              <a:buFont typeface="+mj-lt"/>
              <a:buAutoNum type="arabicPeriod"/>
            </a:pPr>
            <a:r>
              <a:rPr lang="en-US" dirty="0">
                <a:solidFill>
                  <a:schemeClr val="tx2"/>
                </a:solidFill>
              </a:rPr>
              <a:t>Reliability</a:t>
            </a:r>
          </a:p>
          <a:p>
            <a:pPr marL="514350" indent="-514350">
              <a:buFont typeface="+mj-lt"/>
              <a:buAutoNum type="arabicPeriod"/>
            </a:pPr>
            <a:r>
              <a:rPr lang="en-US" dirty="0">
                <a:solidFill>
                  <a:schemeClr val="tx2"/>
                </a:solidFill>
              </a:rPr>
              <a:t>Scalability</a:t>
            </a:r>
          </a:p>
          <a:p>
            <a:pPr marL="514350" indent="-514350">
              <a:buFont typeface="+mj-lt"/>
              <a:buAutoNum type="arabicPeriod"/>
            </a:pPr>
            <a:r>
              <a:rPr lang="en-US" dirty="0">
                <a:solidFill>
                  <a:schemeClr val="tx2"/>
                </a:solidFill>
              </a:rPr>
              <a:t>Maintainability</a:t>
            </a:r>
          </a:p>
          <a:p>
            <a:pPr marL="514350" indent="-514350">
              <a:buFont typeface="+mj-lt"/>
              <a:buAutoNum type="arabicPeriod"/>
            </a:pPr>
            <a:r>
              <a:rPr lang="en-US" dirty="0">
                <a:solidFill>
                  <a:schemeClr val="tx2"/>
                </a:solidFill>
              </a:rPr>
              <a:t>Accessibility</a:t>
            </a:r>
          </a:p>
          <a:p>
            <a:pPr marL="514350" indent="-514350">
              <a:buFont typeface="+mj-lt"/>
              <a:buAutoNum type="arabicPeriod"/>
            </a:pPr>
            <a:r>
              <a:rPr lang="en-US" dirty="0">
                <a:solidFill>
                  <a:schemeClr val="tx2"/>
                </a:solidFill>
              </a:rPr>
              <a:t>Interoperability</a:t>
            </a:r>
          </a:p>
        </p:txBody>
      </p:sp>
    </p:spTree>
    <p:extLst>
      <p:ext uri="{BB962C8B-B14F-4D97-AF65-F5344CB8AC3E}">
        <p14:creationId xmlns:p14="http://schemas.microsoft.com/office/powerpoint/2010/main" val="20965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PRIORITIZING REQUIREMENTS</a:t>
            </a:r>
          </a:p>
        </p:txBody>
      </p:sp>
      <p:pic>
        <p:nvPicPr>
          <p:cNvPr id="5" name="Content Placeholder 4">
            <a:extLst>
              <a:ext uri="{FF2B5EF4-FFF2-40B4-BE49-F238E27FC236}">
                <a16:creationId xmlns:a16="http://schemas.microsoft.com/office/drawing/2014/main" id="{19A39054-4866-E490-872F-468EBCBEE4C2}"/>
              </a:ext>
            </a:extLst>
          </p:cNvPr>
          <p:cNvPicPr>
            <a:picLocks noGrp="1" noChangeAspect="1"/>
          </p:cNvPicPr>
          <p:nvPr>
            <p:ph sz="quarter" idx="1"/>
          </p:nvPr>
        </p:nvPicPr>
        <p:blipFill>
          <a:blip r:embed="rId2"/>
          <a:stretch>
            <a:fillRect/>
          </a:stretch>
        </p:blipFill>
        <p:spPr>
          <a:xfrm>
            <a:off x="457200" y="1527492"/>
            <a:ext cx="8229600" cy="4496790"/>
          </a:xfrm>
        </p:spPr>
      </p:pic>
    </p:spTree>
    <p:extLst>
      <p:ext uri="{BB962C8B-B14F-4D97-AF65-F5344CB8AC3E}">
        <p14:creationId xmlns:p14="http://schemas.microsoft.com/office/powerpoint/2010/main" val="232696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0172-D0E5-592F-097B-42045C1534C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324F7D4-789D-E739-A3E0-5E9984F3DDD8}"/>
              </a:ext>
            </a:extLst>
          </p:cNvPr>
          <p:cNvSpPr>
            <a:spLocks noGrp="1"/>
          </p:cNvSpPr>
          <p:nvPr>
            <p:ph sz="quarter" idx="1"/>
          </p:nvPr>
        </p:nvSpPr>
        <p:spPr>
          <a:xfrm>
            <a:off x="457200" y="322729"/>
            <a:ext cx="8229600" cy="6145306"/>
          </a:xfrm>
        </p:spPr>
        <p:txBody>
          <a:bodyPr>
            <a:normAutofit/>
          </a:bodyPr>
          <a:lstStyle/>
          <a:p>
            <a:pPr marL="514350" indent="-514350">
              <a:buFont typeface="+mj-lt"/>
              <a:buAutoNum type="arabicPeriod"/>
            </a:pPr>
            <a:r>
              <a:rPr lang="en-US" dirty="0"/>
              <a:t>High Impact</a:t>
            </a:r>
          </a:p>
          <a:p>
            <a:pPr lvl="1"/>
            <a:r>
              <a:rPr lang="en-US" sz="2000" dirty="0"/>
              <a:t>Real-Time Alerts and Notifications</a:t>
            </a:r>
          </a:p>
          <a:p>
            <a:pPr lvl="1"/>
            <a:r>
              <a:rPr lang="en-US" sz="2000" dirty="0"/>
              <a:t>Incident Reporting</a:t>
            </a:r>
          </a:p>
          <a:p>
            <a:pPr lvl="1"/>
            <a:r>
              <a:rPr lang="en-US" sz="2000" dirty="0"/>
              <a:t>Communication with Authorities</a:t>
            </a:r>
          </a:p>
          <a:p>
            <a:pPr lvl="1"/>
            <a:r>
              <a:rPr lang="en-US" sz="2000" dirty="0"/>
              <a:t>Geospatial Data Integration</a:t>
            </a:r>
          </a:p>
          <a:p>
            <a:pPr lvl="1"/>
            <a:r>
              <a:rPr lang="en-US" sz="2000" dirty="0"/>
              <a:t>Offline Functionality</a:t>
            </a:r>
          </a:p>
          <a:p>
            <a:pPr marL="457200" indent="-457200">
              <a:buFont typeface="+mj-lt"/>
              <a:buAutoNum type="arabicPeriod"/>
            </a:pPr>
            <a:r>
              <a:rPr lang="en-US" dirty="0"/>
              <a:t>Moderate Impact</a:t>
            </a:r>
            <a:endParaRPr lang="en-US" sz="2400" dirty="0"/>
          </a:p>
          <a:p>
            <a:pPr lvl="1"/>
            <a:r>
              <a:rPr lang="en-US" sz="2000" dirty="0"/>
              <a:t>Multifunctional Mobile Application</a:t>
            </a:r>
          </a:p>
          <a:p>
            <a:pPr lvl="1"/>
            <a:r>
              <a:rPr lang="en-US" sz="2000" dirty="0"/>
              <a:t>Community Engagement and Collaboration Features</a:t>
            </a:r>
          </a:p>
          <a:p>
            <a:pPr lvl="1"/>
            <a:r>
              <a:rPr lang="en-US" sz="2000" dirty="0"/>
              <a:t>Evacuation Routes</a:t>
            </a:r>
          </a:p>
          <a:p>
            <a:pPr lvl="1"/>
            <a:r>
              <a:rPr lang="en-US" sz="2000" dirty="0"/>
              <a:t>User Feedback and Support</a:t>
            </a:r>
          </a:p>
          <a:p>
            <a:pPr marL="514350" indent="-514350">
              <a:buFont typeface="+mj-lt"/>
              <a:buAutoNum type="arabicPeriod"/>
            </a:pPr>
            <a:r>
              <a:rPr lang="en-US" dirty="0"/>
              <a:t>Lower Impact</a:t>
            </a:r>
          </a:p>
          <a:p>
            <a:pPr lvl="1"/>
            <a:r>
              <a:rPr lang="en-US" sz="2000" dirty="0"/>
              <a:t>Multi-language Support</a:t>
            </a:r>
          </a:p>
          <a:p>
            <a:endParaRPr lang="en-US" dirty="0"/>
          </a:p>
        </p:txBody>
      </p:sp>
    </p:spTree>
    <p:extLst>
      <p:ext uri="{BB962C8B-B14F-4D97-AF65-F5344CB8AC3E}">
        <p14:creationId xmlns:p14="http://schemas.microsoft.com/office/powerpoint/2010/main" val="429495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97E0-53D2-8534-6578-9799D2F16A57}"/>
              </a:ext>
            </a:extLst>
          </p:cNvPr>
          <p:cNvSpPr>
            <a:spLocks noGrp="1"/>
          </p:cNvSpPr>
          <p:nvPr>
            <p:ph type="title"/>
          </p:nvPr>
        </p:nvSpPr>
        <p:spPr/>
        <p:txBody>
          <a:bodyPr>
            <a:normAutofit fontScale="90000"/>
          </a:bodyPr>
          <a:lstStyle/>
          <a:p>
            <a:r>
              <a:rPr lang="en-US" b="1" dirty="0"/>
              <a:t>EXTERNAL INTERFACE REQUIREMENTS</a:t>
            </a:r>
          </a:p>
        </p:txBody>
      </p:sp>
      <p:sp>
        <p:nvSpPr>
          <p:cNvPr id="3" name="Content Placeholder 2">
            <a:extLst>
              <a:ext uri="{FF2B5EF4-FFF2-40B4-BE49-F238E27FC236}">
                <a16:creationId xmlns:a16="http://schemas.microsoft.com/office/drawing/2014/main" id="{6771711A-52F9-CB56-41BD-875FA8F9D625}"/>
              </a:ext>
            </a:extLst>
          </p:cNvPr>
          <p:cNvSpPr>
            <a:spLocks noGrp="1"/>
          </p:cNvSpPr>
          <p:nvPr>
            <p:ph sz="quarter" idx="1"/>
          </p:nvPr>
        </p:nvSpPr>
        <p:spPr>
          <a:xfrm>
            <a:off x="457200" y="1219200"/>
            <a:ext cx="8229600" cy="596153"/>
          </a:xfrm>
        </p:spPr>
        <p:txBody>
          <a:bodyPr>
            <a:normAutofit/>
          </a:bodyPr>
          <a:lstStyle/>
          <a:p>
            <a:r>
              <a:rPr lang="en-US" sz="2400" dirty="0"/>
              <a:t>BUILDING BRIDGES: External interfaces for collaboration</a:t>
            </a:r>
          </a:p>
        </p:txBody>
      </p:sp>
      <p:pic>
        <p:nvPicPr>
          <p:cNvPr id="5" name="Picture 4">
            <a:extLst>
              <a:ext uri="{FF2B5EF4-FFF2-40B4-BE49-F238E27FC236}">
                <a16:creationId xmlns:a16="http://schemas.microsoft.com/office/drawing/2014/main" id="{1E3258B4-9AD1-DA71-31EC-EFD1D49DE4A7}"/>
              </a:ext>
            </a:extLst>
          </p:cNvPr>
          <p:cNvPicPr>
            <a:picLocks noChangeAspect="1"/>
          </p:cNvPicPr>
          <p:nvPr/>
        </p:nvPicPr>
        <p:blipFill>
          <a:blip r:embed="rId2"/>
          <a:stretch>
            <a:fillRect/>
          </a:stretch>
        </p:blipFill>
        <p:spPr>
          <a:xfrm>
            <a:off x="699247" y="1891553"/>
            <a:ext cx="7812741" cy="4154226"/>
          </a:xfrm>
          <a:prstGeom prst="rect">
            <a:avLst/>
          </a:prstGeom>
        </p:spPr>
      </p:pic>
    </p:spTree>
    <p:extLst>
      <p:ext uri="{BB962C8B-B14F-4D97-AF65-F5344CB8AC3E}">
        <p14:creationId xmlns:p14="http://schemas.microsoft.com/office/powerpoint/2010/main" val="3080299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F6F8-0DEA-216E-5419-88602D95A1E6}"/>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User Interfaces (UI)</a:t>
            </a:r>
            <a:endParaRPr lang="en-US" sz="4400" dirty="0"/>
          </a:p>
        </p:txBody>
      </p:sp>
      <p:pic>
        <p:nvPicPr>
          <p:cNvPr id="6" name="Content Placeholder 5">
            <a:extLst>
              <a:ext uri="{FF2B5EF4-FFF2-40B4-BE49-F238E27FC236}">
                <a16:creationId xmlns:a16="http://schemas.microsoft.com/office/drawing/2014/main" id="{063E52C2-544F-4AA9-4344-8741B2D185D5}"/>
              </a:ext>
            </a:extLst>
          </p:cNvPr>
          <p:cNvPicPr>
            <a:picLocks noGrp="1" noChangeAspect="1"/>
          </p:cNvPicPr>
          <p:nvPr>
            <p:ph sz="quarter" idx="1"/>
          </p:nvPr>
        </p:nvPicPr>
        <p:blipFill>
          <a:blip r:embed="rId2"/>
          <a:stretch>
            <a:fillRect/>
          </a:stretch>
        </p:blipFill>
        <p:spPr>
          <a:xfrm>
            <a:off x="457201" y="1553200"/>
            <a:ext cx="3805518" cy="4013882"/>
          </a:xfrm>
        </p:spPr>
      </p:pic>
      <p:pic>
        <p:nvPicPr>
          <p:cNvPr id="8" name="Content Placeholder 7">
            <a:extLst>
              <a:ext uri="{FF2B5EF4-FFF2-40B4-BE49-F238E27FC236}">
                <a16:creationId xmlns:a16="http://schemas.microsoft.com/office/drawing/2014/main" id="{29A3A604-BDD0-0F2A-786B-0FA5C4FDBAD2}"/>
              </a:ext>
            </a:extLst>
          </p:cNvPr>
          <p:cNvPicPr>
            <a:picLocks noGrp="1" noChangeAspect="1"/>
          </p:cNvPicPr>
          <p:nvPr>
            <p:ph sz="quarter" idx="2"/>
          </p:nvPr>
        </p:nvPicPr>
        <p:blipFill>
          <a:blip r:embed="rId3"/>
          <a:stretch>
            <a:fillRect/>
          </a:stretch>
        </p:blipFill>
        <p:spPr>
          <a:xfrm>
            <a:off x="4868582" y="1882588"/>
            <a:ext cx="3805518" cy="3582913"/>
          </a:xfrm>
        </p:spPr>
      </p:pic>
      <p:sp>
        <p:nvSpPr>
          <p:cNvPr id="9" name="TextBox 8">
            <a:extLst>
              <a:ext uri="{FF2B5EF4-FFF2-40B4-BE49-F238E27FC236}">
                <a16:creationId xmlns:a16="http://schemas.microsoft.com/office/drawing/2014/main" id="{A7D8D1D1-2989-310E-2DF6-FA87851AD58D}"/>
              </a:ext>
            </a:extLst>
          </p:cNvPr>
          <p:cNvSpPr txBox="1"/>
          <p:nvPr/>
        </p:nvSpPr>
        <p:spPr>
          <a:xfrm>
            <a:off x="1801906" y="5607950"/>
            <a:ext cx="1237129" cy="400110"/>
          </a:xfrm>
          <a:prstGeom prst="rect">
            <a:avLst/>
          </a:prstGeom>
          <a:noFill/>
        </p:spPr>
        <p:txBody>
          <a:bodyPr wrap="square" rtlCol="0">
            <a:spAutoFit/>
          </a:bodyPr>
          <a:lstStyle/>
          <a:p>
            <a:r>
              <a:rPr lang="en-US" sz="2000" b="1" dirty="0"/>
              <a:t>Users</a:t>
            </a:r>
          </a:p>
        </p:txBody>
      </p:sp>
      <p:sp>
        <p:nvSpPr>
          <p:cNvPr id="10" name="TextBox 9">
            <a:extLst>
              <a:ext uri="{FF2B5EF4-FFF2-40B4-BE49-F238E27FC236}">
                <a16:creationId xmlns:a16="http://schemas.microsoft.com/office/drawing/2014/main" id="{F11FD303-56BB-DB1F-4C48-B618836155C1}"/>
              </a:ext>
            </a:extLst>
          </p:cNvPr>
          <p:cNvSpPr txBox="1"/>
          <p:nvPr/>
        </p:nvSpPr>
        <p:spPr>
          <a:xfrm>
            <a:off x="4733365" y="5607950"/>
            <a:ext cx="3953435" cy="400110"/>
          </a:xfrm>
          <a:prstGeom prst="rect">
            <a:avLst/>
          </a:prstGeom>
          <a:noFill/>
        </p:spPr>
        <p:txBody>
          <a:bodyPr wrap="square" rtlCol="0">
            <a:spAutoFit/>
          </a:bodyPr>
          <a:lstStyle/>
          <a:p>
            <a:r>
              <a:rPr lang="en-US" sz="2000" b="1" dirty="0"/>
              <a:t>Emergency responders /admins</a:t>
            </a:r>
          </a:p>
        </p:txBody>
      </p:sp>
    </p:spTree>
    <p:extLst>
      <p:ext uri="{BB962C8B-B14F-4D97-AF65-F5344CB8AC3E}">
        <p14:creationId xmlns:p14="http://schemas.microsoft.com/office/powerpoint/2010/main" val="2885711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7B08-91A0-EA9B-602C-71467E27C029}"/>
              </a:ext>
            </a:extLst>
          </p:cNvPr>
          <p:cNvSpPr>
            <a:spLocks noGrp="1"/>
          </p:cNvSpPr>
          <p:nvPr>
            <p:ph type="title"/>
          </p:nvPr>
        </p:nvSpPr>
        <p:spPr/>
        <p:txBody>
          <a:bodyPr/>
          <a:lstStyle/>
          <a:p>
            <a:r>
              <a:rPr lang="en-US" dirty="0"/>
              <a:t>HARDWARE INTERFACES</a:t>
            </a:r>
          </a:p>
        </p:txBody>
      </p:sp>
      <p:sp>
        <p:nvSpPr>
          <p:cNvPr id="3" name="Content Placeholder 2">
            <a:extLst>
              <a:ext uri="{FF2B5EF4-FFF2-40B4-BE49-F238E27FC236}">
                <a16:creationId xmlns:a16="http://schemas.microsoft.com/office/drawing/2014/main" id="{87AFA5BC-5697-E467-003A-75F0DBD6F0B4}"/>
              </a:ext>
            </a:extLst>
          </p:cNvPr>
          <p:cNvSpPr>
            <a:spLocks noGrp="1"/>
          </p:cNvSpPr>
          <p:nvPr>
            <p:ph sz="quarter" idx="1"/>
          </p:nvPr>
        </p:nvSpPr>
        <p:spPr>
          <a:xfrm>
            <a:off x="255495" y="1797424"/>
            <a:ext cx="8229600" cy="3460376"/>
          </a:xfrm>
        </p:spPr>
        <p:txBody>
          <a:bodyPr>
            <a:normAutofit/>
          </a:bodyPr>
          <a:lstStyle/>
          <a:p>
            <a:pPr>
              <a:lnSpc>
                <a:spcPct val="200000"/>
              </a:lnSpc>
            </a:pPr>
            <a:r>
              <a:rPr lang="en-US" sz="2000" dirty="0">
                <a:effectLst/>
                <a:latin typeface="Times New Roman" panose="02020603050405020304" pitchFamily="18" charset="0"/>
                <a:ea typeface="Times New Roman" panose="02020603050405020304" pitchFamily="18" charset="0"/>
              </a:rPr>
              <a:t>The application should be accessible from a wide range of standard mobile devices with internet connectivity. This includes smartphones and tablets with various operating systems like Android, iOS, etc. The application should adapt to different screen sizes and resolutions to ensure optimal user experience across various devices.</a:t>
            </a:r>
            <a:endParaRPr lang="en-US" sz="20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233951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F75D-F526-3D7D-65BD-05BE63E52B96}"/>
              </a:ext>
            </a:extLst>
          </p:cNvPr>
          <p:cNvSpPr>
            <a:spLocks noGrp="1"/>
          </p:cNvSpPr>
          <p:nvPr>
            <p:ph type="title"/>
          </p:nvPr>
        </p:nvSpPr>
        <p:spPr/>
        <p:txBody>
          <a:bodyPr>
            <a:normAutofit/>
          </a:bodyPr>
          <a:lstStyle/>
          <a:p>
            <a:r>
              <a:rPr lang="en-US" dirty="0"/>
              <a:t>SOFTWARE INTERFACES</a:t>
            </a:r>
          </a:p>
        </p:txBody>
      </p:sp>
      <p:sp>
        <p:nvSpPr>
          <p:cNvPr id="3" name="Content Placeholder 2">
            <a:extLst>
              <a:ext uri="{FF2B5EF4-FFF2-40B4-BE49-F238E27FC236}">
                <a16:creationId xmlns:a16="http://schemas.microsoft.com/office/drawing/2014/main" id="{0ECBB62B-7220-B618-9BE2-F5BDA20B50A9}"/>
              </a:ext>
            </a:extLst>
          </p:cNvPr>
          <p:cNvSpPr>
            <a:spLocks noGrp="1"/>
          </p:cNvSpPr>
          <p:nvPr>
            <p:ph sz="quarter" idx="1"/>
          </p:nvPr>
        </p:nvSpPr>
        <p:spPr>
          <a:xfrm>
            <a:off x="457200" y="4164106"/>
            <a:ext cx="8229600" cy="1994647"/>
          </a:xfrm>
        </p:spPr>
        <p:txBody>
          <a:bodyPr>
            <a:normAutofit lnSpcReduction="10000"/>
          </a:bodyPr>
          <a:lstStyle/>
          <a:p>
            <a:pPr>
              <a:lnSpc>
                <a:spcPct val="150000"/>
              </a:lnSpc>
            </a:pPr>
            <a:r>
              <a:rPr lang="en-US" sz="2400" b="1" dirty="0">
                <a:effectLst/>
                <a:latin typeface="Times New Roman" panose="02020603050405020304" pitchFamily="18" charset="0"/>
                <a:ea typeface="Times New Roman" panose="02020603050405020304" pitchFamily="18" charset="0"/>
              </a:rPr>
              <a:t>Geospatial Data and Mapping Services</a:t>
            </a:r>
            <a:r>
              <a:rPr lang="en-US" sz="2000" b="1"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Integration with services like Google Maps or OpenStreetMap allows displaying real-time information about disaster zones, evacuation routes, and shelter locations on interactive maps.</a:t>
            </a:r>
            <a:endParaRPr lang="en-US" sz="2000" dirty="0">
              <a:effectLst/>
              <a:latin typeface="Calibri" panose="020F0502020204030204" pitchFamily="34"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699334FA-97E1-EC10-8FE1-5F0741FAD3F6}"/>
              </a:ext>
            </a:extLst>
          </p:cNvPr>
          <p:cNvPicPr>
            <a:picLocks noChangeAspect="1"/>
          </p:cNvPicPr>
          <p:nvPr/>
        </p:nvPicPr>
        <p:blipFill>
          <a:blip r:embed="rId2"/>
          <a:stretch>
            <a:fillRect/>
          </a:stretch>
        </p:blipFill>
        <p:spPr>
          <a:xfrm>
            <a:off x="726141" y="1288676"/>
            <a:ext cx="7342093" cy="2810436"/>
          </a:xfrm>
          <a:prstGeom prst="rect">
            <a:avLst/>
          </a:prstGeom>
        </p:spPr>
      </p:pic>
    </p:spTree>
    <p:extLst>
      <p:ext uri="{BB962C8B-B14F-4D97-AF65-F5344CB8AC3E}">
        <p14:creationId xmlns:p14="http://schemas.microsoft.com/office/powerpoint/2010/main" val="93437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a:xfrm>
            <a:off x="457200" y="1371600"/>
            <a:ext cx="8229600" cy="3886200"/>
          </a:xfrm>
        </p:spPr>
        <p:txBody>
          <a:bodyPr>
            <a:normAutofit/>
          </a:bodyPr>
          <a:lstStyle/>
          <a:p>
            <a:pPr marL="514350" lvl="0" indent="-514350">
              <a:buFont typeface="+mj-lt"/>
              <a:buAutoNum type="arabicPeriod"/>
            </a:pPr>
            <a:r>
              <a:rPr lang="en-US" dirty="0">
                <a:solidFill>
                  <a:schemeClr val="tx2"/>
                </a:solidFill>
              </a:rPr>
              <a:t>Introduction</a:t>
            </a:r>
          </a:p>
          <a:p>
            <a:pPr marL="514350" lvl="0" indent="-514350">
              <a:buFont typeface="+mj-lt"/>
              <a:buAutoNum type="arabicPeriod"/>
            </a:pPr>
            <a:r>
              <a:rPr lang="en-US" dirty="0">
                <a:solidFill>
                  <a:schemeClr val="tx2"/>
                </a:solidFill>
              </a:rPr>
              <a:t>Tools and Methods for Requirements Analysis</a:t>
            </a:r>
          </a:p>
          <a:p>
            <a:pPr marL="514350" lvl="0" indent="-514350">
              <a:buFont typeface="+mj-lt"/>
              <a:buAutoNum type="arabicPeriod"/>
            </a:pPr>
            <a:r>
              <a:rPr lang="en-US" dirty="0">
                <a:solidFill>
                  <a:schemeClr val="tx2"/>
                </a:solidFill>
              </a:rPr>
              <a:t>Categorizing Requirements</a:t>
            </a:r>
          </a:p>
          <a:p>
            <a:pPr marL="514350" lvl="0" indent="-514350">
              <a:buFont typeface="+mj-lt"/>
              <a:buAutoNum type="arabicPeriod"/>
            </a:pPr>
            <a:r>
              <a:rPr lang="en-US" dirty="0">
                <a:solidFill>
                  <a:schemeClr val="tx2"/>
                </a:solidFill>
              </a:rPr>
              <a:t>Prioritizing Requirements</a:t>
            </a:r>
          </a:p>
          <a:p>
            <a:pPr marL="514350" lvl="0" indent="-514350">
              <a:buFont typeface="+mj-lt"/>
              <a:buAutoNum type="arabicPeriod"/>
            </a:pPr>
            <a:r>
              <a:rPr lang="en-US" dirty="0">
                <a:solidFill>
                  <a:schemeClr val="tx2"/>
                </a:solidFill>
              </a:rPr>
              <a:t>External Interface Requirements</a:t>
            </a:r>
          </a:p>
          <a:p>
            <a:pPr marL="514350" lvl="0" indent="-514350">
              <a:buFont typeface="+mj-lt"/>
              <a:buAutoNum type="arabicPeriod"/>
            </a:pPr>
            <a:r>
              <a:rPr lang="en-US" dirty="0">
                <a:solidFill>
                  <a:schemeClr val="tx2"/>
                </a:solidFill>
              </a:rPr>
              <a:t>Validation of Requirements</a:t>
            </a:r>
          </a:p>
          <a:p>
            <a:pPr marL="514350" lvl="0" indent="-514350">
              <a:buFont typeface="+mj-lt"/>
              <a:buAutoNum type="arabicPeriod"/>
            </a:pPr>
            <a:endParaRPr lang="en-US" dirty="0">
              <a:solidFill>
                <a:schemeClr val="tx2"/>
              </a:solidFill>
            </a:endParaRPr>
          </a:p>
          <a:p>
            <a:pPr marL="514350" lvl="0" indent="-514350">
              <a:buFont typeface="+mj-lt"/>
              <a:buAutoNum type="arabicPeriod"/>
            </a:pPr>
            <a:endParaRPr lang="en-US" dirty="0">
              <a:solidFill>
                <a:schemeClr val="tx2"/>
              </a:solidFill>
            </a:endParaRPr>
          </a:p>
        </p:txBody>
      </p:sp>
    </p:spTree>
    <p:extLst>
      <p:ext uri="{BB962C8B-B14F-4D97-AF65-F5344CB8AC3E}">
        <p14:creationId xmlns:p14="http://schemas.microsoft.com/office/powerpoint/2010/main" val="192191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C985-0F5E-1A7D-C4B0-2E326F6D3BB6}"/>
              </a:ext>
            </a:extLst>
          </p:cNvPr>
          <p:cNvSpPr>
            <a:spLocks noGrp="1"/>
          </p:cNvSpPr>
          <p:nvPr>
            <p:ph type="title"/>
          </p:nvPr>
        </p:nvSpPr>
        <p:spPr/>
        <p:txBody>
          <a:bodyPr/>
          <a:lstStyle/>
          <a:p>
            <a:r>
              <a:rPr lang="en-US" dirty="0"/>
              <a:t>ALERT NOTIFICATION SYSEMS</a:t>
            </a:r>
          </a:p>
        </p:txBody>
      </p:sp>
      <p:sp>
        <p:nvSpPr>
          <p:cNvPr id="3" name="Content Placeholder 2">
            <a:extLst>
              <a:ext uri="{FF2B5EF4-FFF2-40B4-BE49-F238E27FC236}">
                <a16:creationId xmlns:a16="http://schemas.microsoft.com/office/drawing/2014/main" id="{D5A4F249-2894-8D56-096D-F70048614E08}"/>
              </a:ext>
            </a:extLst>
          </p:cNvPr>
          <p:cNvSpPr>
            <a:spLocks noGrp="1"/>
          </p:cNvSpPr>
          <p:nvPr>
            <p:ph sz="quarter" idx="1"/>
          </p:nvPr>
        </p:nvSpPr>
        <p:spPr>
          <a:xfrm>
            <a:off x="322730" y="1277470"/>
            <a:ext cx="8229600" cy="2337995"/>
          </a:xfrm>
        </p:spPr>
        <p:txBody>
          <a:bodyPr>
            <a:normAutofit/>
          </a:bodyPr>
          <a:lstStyle/>
          <a:p>
            <a:pPr>
              <a:lnSpc>
                <a:spcPct val="150000"/>
              </a:lnSpc>
            </a:pPr>
            <a:r>
              <a:rPr lang="en-US" sz="2000" b="1" dirty="0">
                <a:effectLst/>
                <a:latin typeface="Times New Roman" panose="02020603050405020304" pitchFamily="18" charset="0"/>
                <a:ea typeface="Times New Roman" panose="02020603050405020304" pitchFamily="18" charset="0"/>
              </a:rPr>
              <a:t>Alert Notification Systems:</a:t>
            </a:r>
            <a:r>
              <a:rPr lang="en-US" sz="2000" dirty="0">
                <a:effectLst/>
                <a:latin typeface="Times New Roman" panose="02020603050405020304" pitchFamily="18" charset="0"/>
                <a:ea typeface="Times New Roman" panose="02020603050405020304" pitchFamily="18" charset="0"/>
              </a:rPr>
              <a:t> The application might interface with existing emergency alert notification systems to receive and disseminate critical information like weather warnings and evacuation orders</a:t>
            </a:r>
            <a:endParaRPr lang="en-US" sz="2800" dirty="0"/>
          </a:p>
        </p:txBody>
      </p:sp>
      <p:pic>
        <p:nvPicPr>
          <p:cNvPr id="5" name="Picture 4">
            <a:extLst>
              <a:ext uri="{FF2B5EF4-FFF2-40B4-BE49-F238E27FC236}">
                <a16:creationId xmlns:a16="http://schemas.microsoft.com/office/drawing/2014/main" id="{F7732E5D-165F-FFB4-3417-55D0C7083F4E}"/>
              </a:ext>
            </a:extLst>
          </p:cNvPr>
          <p:cNvPicPr>
            <a:picLocks noChangeAspect="1"/>
          </p:cNvPicPr>
          <p:nvPr/>
        </p:nvPicPr>
        <p:blipFill>
          <a:blip r:embed="rId2"/>
          <a:stretch>
            <a:fillRect/>
          </a:stretch>
        </p:blipFill>
        <p:spPr>
          <a:xfrm>
            <a:off x="591670" y="2985247"/>
            <a:ext cx="7839636" cy="3059893"/>
          </a:xfrm>
          <a:prstGeom prst="rect">
            <a:avLst/>
          </a:prstGeom>
        </p:spPr>
      </p:pic>
    </p:spTree>
    <p:extLst>
      <p:ext uri="{BB962C8B-B14F-4D97-AF65-F5344CB8AC3E}">
        <p14:creationId xmlns:p14="http://schemas.microsoft.com/office/powerpoint/2010/main" val="191837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A1B6-412B-AAA7-896F-E3A9766550F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6F2201A-9BD5-57F9-26F6-E7BFF36DEA86}"/>
              </a:ext>
            </a:extLst>
          </p:cNvPr>
          <p:cNvSpPr>
            <a:spLocks noGrp="1"/>
          </p:cNvSpPr>
          <p:nvPr>
            <p:ph sz="quarter" idx="1"/>
          </p:nvPr>
        </p:nvSpPr>
        <p:spPr/>
        <p:txBody>
          <a:bodyPr/>
          <a:lstStyle/>
          <a:p>
            <a:pPr marL="342900" marR="0" lvl="0" indent="-342900">
              <a:lnSpc>
                <a:spcPct val="150000"/>
              </a:lnSpc>
              <a:spcBef>
                <a:spcPts val="0"/>
              </a:spcBef>
              <a:spcAft>
                <a:spcPts val="800"/>
              </a:spcAft>
              <a:buSzPts val="1000"/>
              <a:buFont typeface="Symbol" panose="05050102010706020507" pitchFamily="18" charset="2"/>
              <a:buChar char=""/>
              <a:tabLst>
                <a:tab pos="457200" algn="l"/>
              </a:tabLst>
            </a:pPr>
            <a:r>
              <a:rPr lang="en-US" sz="2000" b="1" dirty="0">
                <a:effectLst/>
                <a:latin typeface="Times New Roman" panose="02020603050405020304" pitchFamily="18" charset="0"/>
                <a:ea typeface="Times New Roman" panose="02020603050405020304" pitchFamily="18" charset="0"/>
              </a:rPr>
              <a:t>Data Management Systems:</a:t>
            </a:r>
            <a:r>
              <a:rPr lang="en-US" sz="2000" dirty="0">
                <a:effectLst/>
                <a:latin typeface="Times New Roman" panose="02020603050405020304" pitchFamily="18" charset="0"/>
                <a:ea typeface="Times New Roman" panose="02020603050405020304" pitchFamily="18" charset="0"/>
              </a:rPr>
              <a:t> Integration with government databases or disaster management agency systems could facilitate the exchange of information on resource availability, volunteer registration, and damage assessments.</a:t>
            </a:r>
            <a:endParaRPr lang="en-US" sz="20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SzPts val="1000"/>
              <a:buFont typeface="Symbol" panose="05050102010706020507" pitchFamily="18" charset="2"/>
              <a:buChar char=""/>
              <a:tabLst>
                <a:tab pos="457200" algn="l"/>
              </a:tabLst>
            </a:pPr>
            <a:r>
              <a:rPr lang="en-US" sz="2000" b="1" dirty="0">
                <a:effectLst/>
                <a:latin typeface="Times New Roman" panose="02020603050405020304" pitchFamily="18" charset="0"/>
                <a:ea typeface="Times New Roman" panose="02020603050405020304" pitchFamily="18" charset="0"/>
              </a:rPr>
              <a:t>Social Media Platforms:</a:t>
            </a:r>
            <a:r>
              <a:rPr lang="en-US" sz="2000" dirty="0">
                <a:effectLst/>
                <a:latin typeface="Times New Roman" panose="02020603050405020304" pitchFamily="18" charset="0"/>
                <a:ea typeface="Times New Roman" panose="02020603050405020304" pitchFamily="18" charset="0"/>
              </a:rPr>
              <a:t> Integration with social media platforms can enhance community engagement by allowing users to share information and updates during disasters. However, this integration should be implemented with strict data privacy considerations.</a:t>
            </a:r>
            <a:endParaRPr lang="en-US" sz="20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043510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VALIDATION OF REQUIREMENTS</a:t>
            </a:r>
          </a:p>
        </p:txBody>
      </p:sp>
      <p:sp>
        <p:nvSpPr>
          <p:cNvPr id="3" name="Content Placeholder 2"/>
          <p:cNvSpPr>
            <a:spLocks noGrp="1"/>
          </p:cNvSpPr>
          <p:nvPr>
            <p:ph sz="quarter" idx="1"/>
          </p:nvPr>
        </p:nvSpPr>
        <p:spPr>
          <a:xfrm>
            <a:off x="4198513" y="2222810"/>
            <a:ext cx="4533364" cy="2864344"/>
          </a:xfrm>
        </p:spPr>
        <p:txBody>
          <a:bodyPr>
            <a:normAutofit/>
          </a:bodyPr>
          <a:lstStyle/>
          <a:p>
            <a:pPr marL="0" indent="0">
              <a:buNone/>
            </a:pPr>
            <a:r>
              <a:rPr lang="en-US" sz="2800" dirty="0">
                <a:solidFill>
                  <a:schemeClr val="tx2"/>
                </a:solidFill>
              </a:rPr>
              <a:t>Through rigorous validation, we ensure we are building the correct system, as opposed to simply building a system correctly.</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83" y="2094023"/>
            <a:ext cx="3046457" cy="299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867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Validation Checks</a:t>
            </a:r>
          </a:p>
        </p:txBody>
      </p:sp>
      <p:sp>
        <p:nvSpPr>
          <p:cNvPr id="3" name="Content Placeholder 2"/>
          <p:cNvSpPr>
            <a:spLocks noGrp="1"/>
          </p:cNvSpPr>
          <p:nvPr>
            <p:ph sz="quarter" idx="1"/>
          </p:nvPr>
        </p:nvSpPr>
        <p:spPr/>
        <p:txBody>
          <a:bodyPr/>
          <a:lstStyle/>
          <a:p>
            <a:pPr marL="457200" indent="-457200">
              <a:buFont typeface="+mj-lt"/>
              <a:buAutoNum type="arabicPeriod"/>
            </a:pPr>
            <a:r>
              <a:rPr lang="en-US" sz="3200" dirty="0">
                <a:solidFill>
                  <a:schemeClr val="tx2"/>
                </a:solidFill>
              </a:rPr>
              <a:t>Completeness Check</a:t>
            </a:r>
          </a:p>
          <a:p>
            <a:pPr marL="457200" indent="-457200">
              <a:buFont typeface="+mj-lt"/>
              <a:buAutoNum type="arabicPeriod"/>
            </a:pPr>
            <a:r>
              <a:rPr lang="en-US" sz="3200" dirty="0">
                <a:solidFill>
                  <a:schemeClr val="tx2"/>
                </a:solidFill>
              </a:rPr>
              <a:t>Consistency Check</a:t>
            </a:r>
          </a:p>
          <a:p>
            <a:pPr marL="457200" indent="-457200">
              <a:buFont typeface="+mj-lt"/>
              <a:buAutoNum type="arabicPeriod"/>
            </a:pPr>
            <a:r>
              <a:rPr lang="en-US" sz="3200" dirty="0">
                <a:solidFill>
                  <a:schemeClr val="tx2"/>
                </a:solidFill>
              </a:rPr>
              <a:t>Validity Check</a:t>
            </a:r>
          </a:p>
          <a:p>
            <a:pPr marL="457200" indent="-457200">
              <a:buFont typeface="+mj-lt"/>
              <a:buAutoNum type="arabicPeriod"/>
            </a:pPr>
            <a:r>
              <a:rPr lang="en-US" sz="3200" dirty="0">
                <a:solidFill>
                  <a:schemeClr val="tx2"/>
                </a:solidFill>
              </a:rPr>
              <a:t>Realism Check</a:t>
            </a:r>
          </a:p>
          <a:p>
            <a:pPr marL="457200" indent="-457200">
              <a:buFont typeface="+mj-lt"/>
              <a:buAutoNum type="arabicPeriod"/>
            </a:pPr>
            <a:r>
              <a:rPr lang="en-US" sz="3200" dirty="0">
                <a:solidFill>
                  <a:schemeClr val="tx2"/>
                </a:solidFill>
              </a:rPr>
              <a:t>Ambiguity Check</a:t>
            </a:r>
          </a:p>
          <a:p>
            <a:endParaRPr lang="en-US" dirty="0"/>
          </a:p>
        </p:txBody>
      </p:sp>
    </p:spTree>
    <p:extLst>
      <p:ext uri="{BB962C8B-B14F-4D97-AF65-F5344CB8AC3E}">
        <p14:creationId xmlns:p14="http://schemas.microsoft.com/office/powerpoint/2010/main" val="589392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Validation Techniques</a:t>
            </a: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3200" dirty="0">
                <a:solidFill>
                  <a:schemeClr val="tx2"/>
                </a:solidFill>
              </a:rPr>
              <a:t>Reviewing the Requirements</a:t>
            </a:r>
          </a:p>
          <a:p>
            <a:pPr marL="514350" indent="-514350">
              <a:buFont typeface="+mj-lt"/>
              <a:buAutoNum type="arabicPeriod"/>
            </a:pPr>
            <a:r>
              <a:rPr lang="en-US" sz="3200" dirty="0">
                <a:solidFill>
                  <a:schemeClr val="tx2"/>
                </a:solidFill>
              </a:rPr>
              <a:t>Stakeholder Feedback</a:t>
            </a:r>
          </a:p>
          <a:p>
            <a:pPr marL="514350" indent="-514350">
              <a:buFont typeface="+mj-lt"/>
              <a:buAutoNum type="arabicPeriod"/>
            </a:pPr>
            <a:r>
              <a:rPr lang="en-US" sz="3200" dirty="0">
                <a:solidFill>
                  <a:schemeClr val="tx2"/>
                </a:solidFill>
              </a:rPr>
              <a:t>Use Cases</a:t>
            </a:r>
          </a:p>
          <a:p>
            <a:pPr marL="514350" indent="-514350">
              <a:buFont typeface="+mj-lt"/>
              <a:buAutoNum type="arabicPeriod"/>
            </a:pPr>
            <a:r>
              <a:rPr lang="en-US" sz="3200" dirty="0">
                <a:solidFill>
                  <a:schemeClr val="tx2"/>
                </a:solidFill>
              </a:rPr>
              <a:t>Test Case Generation</a:t>
            </a:r>
          </a:p>
          <a:p>
            <a:pPr marL="514350" indent="-514350">
              <a:buFont typeface="+mj-lt"/>
              <a:buAutoNum type="arabicPeriod"/>
            </a:pPr>
            <a:r>
              <a:rPr lang="en-US" sz="3200" dirty="0">
                <a:solidFill>
                  <a:schemeClr val="tx2"/>
                </a:solidFill>
              </a:rPr>
              <a:t>Walkthrough</a:t>
            </a:r>
          </a:p>
        </p:txBody>
      </p:sp>
    </p:spTree>
    <p:extLst>
      <p:ext uri="{BB962C8B-B14F-4D97-AF65-F5344CB8AC3E}">
        <p14:creationId xmlns:p14="http://schemas.microsoft.com/office/powerpoint/2010/main" val="259913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362200"/>
            <a:ext cx="8229600" cy="1752600"/>
          </a:xfrm>
        </p:spPr>
        <p:txBody>
          <a:bodyPr>
            <a:noAutofit/>
          </a:bodyPr>
          <a:lstStyle/>
          <a:p>
            <a:pPr algn="ctr"/>
            <a:r>
              <a:rPr lang="en-US" sz="6600" b="1" dirty="0">
                <a:latin typeface="+mn-lt"/>
              </a:rPr>
              <a:t>THE END!!!</a:t>
            </a:r>
          </a:p>
        </p:txBody>
      </p:sp>
    </p:spTree>
    <p:extLst>
      <p:ext uri="{BB962C8B-B14F-4D97-AF65-F5344CB8AC3E}">
        <p14:creationId xmlns:p14="http://schemas.microsoft.com/office/powerpoint/2010/main" val="379626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sz="quarter" idx="1"/>
          </p:nvPr>
        </p:nvSpPr>
        <p:spPr/>
        <p:txBody>
          <a:bodyPr>
            <a:normAutofit/>
          </a:bodyPr>
          <a:lstStyle/>
          <a:p>
            <a:r>
              <a:rPr lang="en-US" dirty="0">
                <a:solidFill>
                  <a:schemeClr val="tx2"/>
                </a:solidFill>
              </a:rPr>
              <a:t>In the requirements analysis phase the project team works closely with stakeholders to gather, document, and analyze the needs and expectations for the software system to be developed.</a:t>
            </a:r>
          </a:p>
          <a:p>
            <a:pPr marL="0" indent="0">
              <a:buNone/>
            </a:pPr>
            <a:endParaRPr lang="en-US" dirty="0">
              <a:solidFill>
                <a:schemeClr val="tx2"/>
              </a:solidFill>
            </a:endParaRPr>
          </a:p>
          <a:p>
            <a:r>
              <a:rPr lang="en-US" dirty="0">
                <a:solidFill>
                  <a:schemeClr val="tx2"/>
                </a:solidFill>
              </a:rPr>
              <a:t>By the end of this phase, the project team will be clear on what to focus on during the development and what our system sets out to achieve.</a:t>
            </a:r>
          </a:p>
        </p:txBody>
      </p:sp>
    </p:spTree>
    <p:extLst>
      <p:ext uri="{BB962C8B-B14F-4D97-AF65-F5344CB8AC3E}">
        <p14:creationId xmlns:p14="http://schemas.microsoft.com/office/powerpoint/2010/main" val="292819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71" y="192741"/>
            <a:ext cx="8229600" cy="990600"/>
          </a:xfrm>
        </p:spPr>
        <p:txBody>
          <a:bodyPr>
            <a:normAutofit fontScale="90000"/>
          </a:bodyPr>
          <a:lstStyle/>
          <a:p>
            <a:r>
              <a:rPr lang="en-US" dirty="0"/>
              <a:t>2. TOOLS AND METHODS FOR ANALYSIS</a:t>
            </a:r>
          </a:p>
        </p:txBody>
      </p:sp>
      <p:sp>
        <p:nvSpPr>
          <p:cNvPr id="3" name="Content Placeholder 2"/>
          <p:cNvSpPr>
            <a:spLocks noGrp="1"/>
          </p:cNvSpPr>
          <p:nvPr>
            <p:ph sz="quarter" idx="1"/>
          </p:nvPr>
        </p:nvSpPr>
        <p:spPr>
          <a:xfrm>
            <a:off x="457200" y="4141694"/>
            <a:ext cx="7987553" cy="2232211"/>
          </a:xfrm>
        </p:spPr>
        <p:txBody>
          <a:bodyPr>
            <a:normAutofit/>
          </a:bodyPr>
          <a:lstStyle/>
          <a:p>
            <a:r>
              <a:rPr lang="en-US" dirty="0">
                <a:solidFill>
                  <a:schemeClr val="tx2"/>
                </a:solidFill>
              </a:rPr>
              <a:t>In this step, we set out to find insights into the key techniques and tools used in requirement analysis, equipping readers with the knowledge needed to effectively navigate this crucial aspect of project management.</a:t>
            </a:r>
          </a:p>
        </p:txBody>
      </p:sp>
      <p:pic>
        <p:nvPicPr>
          <p:cNvPr id="5" name="Picture 4">
            <a:extLst>
              <a:ext uri="{FF2B5EF4-FFF2-40B4-BE49-F238E27FC236}">
                <a16:creationId xmlns:a16="http://schemas.microsoft.com/office/drawing/2014/main" id="{93B64FCB-F157-261A-60DC-D745233D07CC}"/>
              </a:ext>
            </a:extLst>
          </p:cNvPr>
          <p:cNvPicPr>
            <a:picLocks noChangeAspect="1"/>
          </p:cNvPicPr>
          <p:nvPr/>
        </p:nvPicPr>
        <p:blipFill>
          <a:blip r:embed="rId2"/>
          <a:stretch>
            <a:fillRect/>
          </a:stretch>
        </p:blipFill>
        <p:spPr>
          <a:xfrm>
            <a:off x="1459006" y="1183341"/>
            <a:ext cx="6225988" cy="2792505"/>
          </a:xfrm>
          <a:prstGeom prst="rect">
            <a:avLst/>
          </a:prstGeom>
        </p:spPr>
      </p:pic>
    </p:spTree>
    <p:extLst>
      <p:ext uri="{BB962C8B-B14F-4D97-AF65-F5344CB8AC3E}">
        <p14:creationId xmlns:p14="http://schemas.microsoft.com/office/powerpoint/2010/main" val="422807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GOOGLE FORMS</a:t>
            </a:r>
          </a:p>
        </p:txBody>
      </p:sp>
      <p:pic>
        <p:nvPicPr>
          <p:cNvPr id="5" name="Content Placeholder 4">
            <a:extLst>
              <a:ext uri="{FF2B5EF4-FFF2-40B4-BE49-F238E27FC236}">
                <a16:creationId xmlns:a16="http://schemas.microsoft.com/office/drawing/2014/main" id="{42063D08-4779-8439-03EC-2BD7E7B94635}"/>
              </a:ext>
            </a:extLst>
          </p:cNvPr>
          <p:cNvPicPr>
            <a:picLocks noGrp="1" noChangeAspect="1"/>
          </p:cNvPicPr>
          <p:nvPr>
            <p:ph sz="quarter" idx="1"/>
          </p:nvPr>
        </p:nvPicPr>
        <p:blipFill>
          <a:blip r:embed="rId2"/>
          <a:stretch>
            <a:fillRect/>
          </a:stretch>
        </p:blipFill>
        <p:spPr>
          <a:xfrm>
            <a:off x="831383" y="2299448"/>
            <a:ext cx="3068264" cy="2111188"/>
          </a:xfrm>
        </p:spPr>
      </p:pic>
      <p:sp>
        <p:nvSpPr>
          <p:cNvPr id="6" name="TextBox 5">
            <a:extLst>
              <a:ext uri="{FF2B5EF4-FFF2-40B4-BE49-F238E27FC236}">
                <a16:creationId xmlns:a16="http://schemas.microsoft.com/office/drawing/2014/main" id="{C76AEDF3-57AD-E548-7000-A7AF5A0A14D6}"/>
              </a:ext>
            </a:extLst>
          </p:cNvPr>
          <p:cNvSpPr txBox="1"/>
          <p:nvPr/>
        </p:nvSpPr>
        <p:spPr>
          <a:xfrm>
            <a:off x="3899648" y="2299448"/>
            <a:ext cx="5069540" cy="2246769"/>
          </a:xfrm>
          <a:prstGeom prst="rect">
            <a:avLst/>
          </a:prstGeom>
          <a:noFill/>
        </p:spPr>
        <p:txBody>
          <a:bodyPr wrap="square" rtlCol="0">
            <a:spAutoFit/>
          </a:bodyPr>
          <a:lstStyle/>
          <a:p>
            <a:r>
              <a:rPr lang="en-US" sz="2000" dirty="0"/>
              <a:t>Having played a crucial role in the data collection</a:t>
            </a:r>
          </a:p>
          <a:p>
            <a:r>
              <a:rPr lang="en-US" sz="2000" dirty="0"/>
              <a:t>Phase, it contain a power engine for analytics, where </a:t>
            </a:r>
          </a:p>
          <a:p>
            <a:r>
              <a:rPr lang="en-US" sz="2000" dirty="0"/>
              <a:t>We utilized it to gain valuable insights on </a:t>
            </a:r>
            <a:r>
              <a:rPr lang="en-US" sz="2000" dirty="0" err="1"/>
              <a:t>patern</a:t>
            </a:r>
            <a:r>
              <a:rPr lang="en-US" sz="2000" dirty="0"/>
              <a:t> trends,</a:t>
            </a:r>
          </a:p>
          <a:p>
            <a:r>
              <a:rPr lang="en-US" sz="2000" dirty="0"/>
              <a:t>Priorities and user anxieties</a:t>
            </a:r>
            <a:r>
              <a:rPr lang="en-US" dirty="0"/>
              <a:t>.</a:t>
            </a:r>
          </a:p>
        </p:txBody>
      </p:sp>
    </p:spTree>
    <p:extLst>
      <p:ext uri="{BB962C8B-B14F-4D97-AF65-F5344CB8AC3E}">
        <p14:creationId xmlns:p14="http://schemas.microsoft.com/office/powerpoint/2010/main" val="98253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7969-1C62-DB0B-83A4-ADEB4E4A93CC}"/>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68F63EFB-C31D-8F89-F7CB-47DAFB2C3ADD}"/>
              </a:ext>
            </a:extLst>
          </p:cNvPr>
          <p:cNvPicPr>
            <a:picLocks noGrp="1" noChangeAspect="1"/>
          </p:cNvPicPr>
          <p:nvPr>
            <p:ph sz="quarter" idx="1"/>
          </p:nvPr>
        </p:nvPicPr>
        <p:blipFill>
          <a:blip r:embed="rId2"/>
          <a:stretch>
            <a:fillRect/>
          </a:stretch>
        </p:blipFill>
        <p:spPr>
          <a:xfrm>
            <a:off x="1480016" y="309282"/>
            <a:ext cx="5915025" cy="2460065"/>
          </a:xfrm>
        </p:spPr>
      </p:pic>
      <p:pic>
        <p:nvPicPr>
          <p:cNvPr id="7" name="Picture 6">
            <a:extLst>
              <a:ext uri="{FF2B5EF4-FFF2-40B4-BE49-F238E27FC236}">
                <a16:creationId xmlns:a16="http://schemas.microsoft.com/office/drawing/2014/main" id="{F97BD8CE-97FA-DC7B-3312-34833F356AFE}"/>
              </a:ext>
            </a:extLst>
          </p:cNvPr>
          <p:cNvPicPr>
            <a:picLocks noChangeAspect="1"/>
          </p:cNvPicPr>
          <p:nvPr/>
        </p:nvPicPr>
        <p:blipFill>
          <a:blip r:embed="rId3"/>
          <a:stretch>
            <a:fillRect/>
          </a:stretch>
        </p:blipFill>
        <p:spPr>
          <a:xfrm>
            <a:off x="1560978" y="3093197"/>
            <a:ext cx="5753100" cy="2952750"/>
          </a:xfrm>
          <a:prstGeom prst="rect">
            <a:avLst/>
          </a:prstGeom>
        </p:spPr>
      </p:pic>
    </p:spTree>
    <p:extLst>
      <p:ext uri="{BB962C8B-B14F-4D97-AF65-F5344CB8AC3E}">
        <p14:creationId xmlns:p14="http://schemas.microsoft.com/office/powerpoint/2010/main" val="52901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AC27-94D8-8C22-5CA3-0F2BAC72B43B}"/>
              </a:ext>
            </a:extLst>
          </p:cNvPr>
          <p:cNvSpPr>
            <a:spLocks noGrp="1"/>
          </p:cNvSpPr>
          <p:nvPr>
            <p:ph type="title"/>
          </p:nvPr>
        </p:nvSpPr>
        <p:spPr/>
        <p:txBody>
          <a:bodyPr/>
          <a:lstStyle/>
          <a:p>
            <a:r>
              <a:rPr lang="en-US" dirty="0"/>
              <a:t> </a:t>
            </a:r>
          </a:p>
        </p:txBody>
      </p:sp>
      <p:pic>
        <p:nvPicPr>
          <p:cNvPr id="9" name="Content Placeholder 8">
            <a:extLst>
              <a:ext uri="{FF2B5EF4-FFF2-40B4-BE49-F238E27FC236}">
                <a16:creationId xmlns:a16="http://schemas.microsoft.com/office/drawing/2014/main" id="{1B9E093E-5BD3-7A62-EF58-FF158EE21F9D}"/>
              </a:ext>
            </a:extLst>
          </p:cNvPr>
          <p:cNvPicPr>
            <a:picLocks noGrp="1" noChangeAspect="1"/>
          </p:cNvPicPr>
          <p:nvPr>
            <p:ph sz="quarter" idx="1"/>
          </p:nvPr>
        </p:nvPicPr>
        <p:blipFill>
          <a:blip r:embed="rId2"/>
          <a:stretch>
            <a:fillRect/>
          </a:stretch>
        </p:blipFill>
        <p:spPr>
          <a:xfrm>
            <a:off x="860612" y="1734671"/>
            <a:ext cx="7292788" cy="4168588"/>
          </a:xfrm>
        </p:spPr>
      </p:pic>
    </p:spTree>
    <p:extLst>
      <p:ext uri="{BB962C8B-B14F-4D97-AF65-F5344CB8AC3E}">
        <p14:creationId xmlns:p14="http://schemas.microsoft.com/office/powerpoint/2010/main" val="67282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REQUIREMENTS EVALUATION</a:t>
            </a: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17869" y="2429084"/>
            <a:ext cx="738187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25004" y="1582959"/>
            <a:ext cx="8371266" cy="646331"/>
          </a:xfrm>
          <a:prstGeom prst="rect">
            <a:avLst/>
          </a:prstGeom>
        </p:spPr>
        <p:txBody>
          <a:bodyPr wrap="square">
            <a:spAutoFit/>
          </a:bodyPr>
          <a:lstStyle/>
          <a:p>
            <a:r>
              <a:rPr lang="en-US" dirty="0">
                <a:solidFill>
                  <a:schemeClr val="tx2"/>
                </a:solidFill>
              </a:rPr>
              <a:t>Here, the project team brainstormed and used the SMART analysis approach to assess whether or not a requirement was to be considered in the development of the system.</a:t>
            </a:r>
          </a:p>
        </p:txBody>
      </p:sp>
    </p:spTree>
    <p:extLst>
      <p:ext uri="{BB962C8B-B14F-4D97-AF65-F5344CB8AC3E}">
        <p14:creationId xmlns:p14="http://schemas.microsoft.com/office/powerpoint/2010/main" val="76754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SMART ANALYSIS</a:t>
            </a:r>
          </a:p>
        </p:txBody>
      </p:sp>
      <p:sp>
        <p:nvSpPr>
          <p:cNvPr id="3" name="Content Placeholder 2"/>
          <p:cNvSpPr>
            <a:spLocks noGrp="1"/>
          </p:cNvSpPr>
          <p:nvPr>
            <p:ph sz="quarter" idx="1"/>
          </p:nvPr>
        </p:nvSpPr>
        <p:spPr>
          <a:xfrm>
            <a:off x="457200" y="1219200"/>
            <a:ext cx="8248918" cy="4937760"/>
          </a:xfrm>
        </p:spPr>
        <p:txBody>
          <a:bodyPr>
            <a:normAutofit/>
          </a:bodyPr>
          <a:lstStyle/>
          <a:p>
            <a:pPr marL="514350" indent="-514350">
              <a:buFont typeface="+mj-lt"/>
              <a:buAutoNum type="arabicPeriod"/>
            </a:pPr>
            <a:r>
              <a:rPr lang="en-US" dirty="0">
                <a:solidFill>
                  <a:schemeClr val="tx2"/>
                </a:solidFill>
              </a:rPr>
              <a:t>Specific: clear, concise, and well-defined</a:t>
            </a:r>
          </a:p>
          <a:p>
            <a:pPr marL="514350" indent="-514350">
              <a:buFont typeface="+mj-lt"/>
              <a:buAutoNum type="arabicPeriod"/>
            </a:pPr>
            <a:r>
              <a:rPr lang="en-US" dirty="0">
                <a:solidFill>
                  <a:schemeClr val="tx2"/>
                </a:solidFill>
              </a:rPr>
              <a:t>Measurable: quantified or measured</a:t>
            </a:r>
          </a:p>
          <a:p>
            <a:pPr marL="514350" indent="-514350">
              <a:buFont typeface="+mj-lt"/>
              <a:buAutoNum type="arabicPeriod"/>
            </a:pPr>
            <a:r>
              <a:rPr lang="en-US" dirty="0">
                <a:solidFill>
                  <a:schemeClr val="tx2"/>
                </a:solidFill>
              </a:rPr>
              <a:t>Attainable: is feasible within the project's constraints</a:t>
            </a:r>
          </a:p>
          <a:p>
            <a:pPr marL="514350" indent="-514350">
              <a:buFont typeface="+mj-lt"/>
              <a:buAutoNum type="arabicPeriod"/>
            </a:pPr>
            <a:r>
              <a:rPr lang="en-US" dirty="0">
                <a:solidFill>
                  <a:schemeClr val="tx2"/>
                </a:solidFill>
              </a:rPr>
              <a:t>Relevant: does it directly contribute to project objectives</a:t>
            </a:r>
          </a:p>
          <a:p>
            <a:pPr marL="514350" indent="-514350">
              <a:buFont typeface="+mj-lt"/>
              <a:buAutoNum type="arabicPeriod"/>
            </a:pPr>
            <a:r>
              <a:rPr lang="en-US" dirty="0">
                <a:solidFill>
                  <a:schemeClr val="tx2"/>
                </a:solidFill>
              </a:rPr>
              <a:t>Time-Bound: has a set timeframe for achieving the requirement.</a:t>
            </a:r>
          </a:p>
        </p:txBody>
      </p:sp>
    </p:spTree>
    <p:extLst>
      <p:ext uri="{BB962C8B-B14F-4D97-AF65-F5344CB8AC3E}">
        <p14:creationId xmlns:p14="http://schemas.microsoft.com/office/powerpoint/2010/main" val="294316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666</Words>
  <Application>Microsoft Office PowerPoint</Application>
  <PresentationFormat>On-screen Show (4:3)</PresentationFormat>
  <Paragraphs>105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Bookman Old Style</vt:lpstr>
      <vt:lpstr>Calibri</vt:lpstr>
      <vt:lpstr>Gill Sans MT</vt:lpstr>
      <vt:lpstr>Symbol</vt:lpstr>
      <vt:lpstr>Times New Roman</vt:lpstr>
      <vt:lpstr>Wingdings</vt:lpstr>
      <vt:lpstr>Wingdings 3</vt:lpstr>
      <vt:lpstr>Origin</vt:lpstr>
      <vt:lpstr>PowerPoint Presentation</vt:lpstr>
      <vt:lpstr>OUTLINE</vt:lpstr>
      <vt:lpstr>1. INTRODUCTION</vt:lpstr>
      <vt:lpstr>2. TOOLS AND METHODS FOR ANALYSIS</vt:lpstr>
      <vt:lpstr>I. GOOGLE FORMS</vt:lpstr>
      <vt:lpstr>  </vt:lpstr>
      <vt:lpstr> </vt:lpstr>
      <vt:lpstr>II. REQUIREMENTS EVALUATION</vt:lpstr>
      <vt:lpstr>SMART ANALYSIS</vt:lpstr>
      <vt:lpstr>Example of Performing SMART Analysis</vt:lpstr>
      <vt:lpstr>3. CATEGORIZING REQUIREMENTS</vt:lpstr>
      <vt:lpstr>FUNCTIONAL REQUIREMENTS</vt:lpstr>
      <vt:lpstr>NON-FUNCTIONAL REQUIREMENTS</vt:lpstr>
      <vt:lpstr>4. PRIORITIZING REQUIREMENTS</vt:lpstr>
      <vt:lpstr> </vt:lpstr>
      <vt:lpstr>EXTERNAL INTERFACE REQUIREMENTS</vt:lpstr>
      <vt:lpstr>User Interfaces (UI)</vt:lpstr>
      <vt:lpstr>HARDWARE INTERFACES</vt:lpstr>
      <vt:lpstr>SOFTWARE INTERFACES</vt:lpstr>
      <vt:lpstr>ALERT NOTIFICATION SYSEMS</vt:lpstr>
      <vt:lpstr>  </vt:lpstr>
      <vt:lpstr>5. VALIDATION OF REQUIREMENTS</vt:lpstr>
      <vt:lpstr>Requirements Validation Checks</vt:lpstr>
      <vt:lpstr>Requirements Validation Techniques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dc:creator>
  <cp:lastModifiedBy>PC</cp:lastModifiedBy>
  <cp:revision>17</cp:revision>
  <dcterms:modified xsi:type="dcterms:W3CDTF">2024-05-14T07:23:11Z</dcterms:modified>
</cp:coreProperties>
</file>