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90" r:id="rId5"/>
    <p:sldId id="293" r:id="rId6"/>
    <p:sldId id="294" r:id="rId7"/>
    <p:sldId id="295" r:id="rId8"/>
    <p:sldId id="296" r:id="rId9"/>
    <p:sldId id="297" r:id="rId10"/>
    <p:sldId id="298" r:id="rId11"/>
    <p:sldId id="291" r:id="rId12"/>
    <p:sldId id="299" r:id="rId13"/>
    <p:sldId id="300" r:id="rId14"/>
    <p:sldId id="301" r:id="rId15"/>
    <p:sldId id="309" r:id="rId16"/>
    <p:sldId id="302" r:id="rId17"/>
    <p:sldId id="304" r:id="rId18"/>
    <p:sldId id="305" r:id="rId19"/>
    <p:sldId id="306" r:id="rId20"/>
    <p:sldId id="307" r:id="rId21"/>
    <p:sldId id="303" r:id="rId22"/>
    <p:sldId id="308" r:id="rId23"/>
    <p:sldId id="292" r:id="rId24"/>
    <p:sldId id="275" r:id="rId2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94676" autoAdjust="0"/>
  </p:normalViewPr>
  <p:slideViewPr>
    <p:cSldViewPr snapToGrid="0">
      <p:cViewPr varScale="1">
        <p:scale>
          <a:sx n="75" d="100"/>
          <a:sy n="75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Database </a:t>
            </a:r>
            <a:r>
              <a:rPr lang="en-US" dirty="0"/>
              <a:t>Design And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PRESENTED BY</a:t>
            </a:r>
          </a:p>
          <a:p>
            <a:pPr marL="0" indent="0" algn="ctr">
              <a:buNone/>
            </a:pPr>
            <a:r>
              <a:rPr lang="en-US" dirty="0"/>
              <a:t>GROUP 22</a:t>
            </a:r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User and Forums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137338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1) User (Civilian)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user_id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user_name</a:t>
            </a:r>
            <a:r>
              <a:rPr lang="en-US" dirty="0" smtClean="0"/>
              <a:t> 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Telephone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Language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profile_photo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volunteer_status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prefered_locations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04897" y="1216152"/>
            <a:ext cx="4968949" cy="49377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5) Forums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Name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Description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CreatedAt</a:t>
            </a:r>
            <a:endParaRPr lang="en-US" sz="2400" dirty="0" smtClean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UpdatedAt</a:t>
            </a:r>
            <a:endParaRPr lang="en-US" sz="2400" dirty="0" smtClean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Author</a:t>
            </a:r>
            <a:endParaRPr lang="en-US" sz="2400" dirty="0">
              <a:solidFill>
                <a:schemeClr val="tx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Members</a:t>
            </a:r>
            <a:endParaRPr lang="en-US" sz="2400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ID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Member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Role</a:t>
            </a:r>
            <a:endParaRPr lang="en-US" sz="2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messages</a:t>
            </a:r>
            <a:endParaRPr lang="en-US" sz="2400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Id</a:t>
            </a: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content: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Timestamp</a:t>
            </a: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smtClean="0"/>
              <a:t>sender</a:t>
            </a:r>
            <a:endParaRPr lang="en-US" sz="21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sender_id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sender_name</a:t>
            </a:r>
            <a:endParaRPr lang="en-US" dirty="0">
              <a:solidFill>
                <a:schemeClr val="tx2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100" dirty="0" err="1" smtClean="0"/>
              <a:t>reply_to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49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Select DBMS and why </a:t>
            </a:r>
            <a:r>
              <a:rPr lang="en-US" sz="3200" dirty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t </a:t>
            </a:r>
            <a:r>
              <a:rPr lang="en-US" sz="3200" dirty="0">
                <a:solidFill>
                  <a:schemeClr val="tx2"/>
                </a:solidFill>
              </a:rPr>
              <a:t>w</a:t>
            </a:r>
            <a:r>
              <a:rPr lang="en-US" sz="3200" dirty="0" smtClean="0">
                <a:solidFill>
                  <a:schemeClr val="tx2"/>
                </a:solidFill>
              </a:rPr>
              <a:t>as chosen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Firebase project </a:t>
            </a:r>
            <a:r>
              <a:rPr lang="en-US" sz="3200" dirty="0">
                <a:solidFill>
                  <a:schemeClr val="tx2"/>
                </a:solidFill>
              </a:rPr>
              <a:t>s</a:t>
            </a:r>
            <a:r>
              <a:rPr lang="en-US" sz="3200" dirty="0" smtClean="0">
                <a:solidFill>
                  <a:schemeClr val="tx2"/>
                </a:solidFill>
              </a:rPr>
              <a:t>etup and Implementation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Create collections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Implement CRUD operations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tx2"/>
                </a:solidFill>
              </a:rPr>
              <a:t>Data Validation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I. Select </a:t>
            </a:r>
            <a:r>
              <a:rPr lang="en-US" dirty="0"/>
              <a:t>DBMS and why it was </a:t>
            </a:r>
            <a:r>
              <a:rPr lang="en-US" dirty="0" smtClean="0"/>
              <a:t>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Why </a:t>
            </a:r>
            <a:r>
              <a:rPr lang="en-US" sz="3200" dirty="0">
                <a:solidFill>
                  <a:schemeClr val="tx2"/>
                </a:solidFill>
              </a:rPr>
              <a:t>Firebase</a:t>
            </a:r>
            <a:r>
              <a:rPr lang="en-US" sz="3200" dirty="0" smtClean="0">
                <a:solidFill>
                  <a:schemeClr val="tx2"/>
                </a:solidFill>
              </a:rPr>
              <a:t>?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Authentication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Fast Development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Scalability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3200" dirty="0" err="1" smtClean="0">
                <a:solidFill>
                  <a:schemeClr val="tx2"/>
                </a:solidFill>
              </a:rPr>
              <a:t>Realtime</a:t>
            </a:r>
            <a:r>
              <a:rPr lang="en-US" sz="3200" dirty="0" smtClean="0">
                <a:solidFill>
                  <a:schemeClr val="tx2"/>
                </a:solidFill>
              </a:rPr>
              <a:t> Capabilities</a:t>
            </a:r>
            <a:endParaRPr lang="en-US" sz="3200" dirty="0">
              <a:solidFill>
                <a:schemeClr val="tx2"/>
              </a:solidFill>
            </a:endParaRPr>
          </a:p>
          <a:p>
            <a:pPr marL="571500" lvl="0" indent="-571500" fontAlgn="base">
              <a:buFont typeface="+mj-lt"/>
              <a:buAutoNum type="romanLcPeriod"/>
            </a:pPr>
            <a:r>
              <a:rPr lang="en-US" sz="3200" dirty="0" smtClean="0">
                <a:solidFill>
                  <a:schemeClr val="tx2"/>
                </a:solidFill>
              </a:rPr>
              <a:t>Offline Functionality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9"/>
          <a:stretch/>
        </p:blipFill>
        <p:spPr bwMode="auto">
          <a:xfrm>
            <a:off x="5526468" y="1896716"/>
            <a:ext cx="2807494" cy="336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lvl="0" indent="-571500"/>
            <a:r>
              <a:rPr lang="en-US" smtClean="0"/>
              <a:t>II. </a:t>
            </a:r>
            <a:r>
              <a:rPr lang="en-US" sz="3100" smtClean="0"/>
              <a:t>Firebase project setup and Implementation</a:t>
            </a:r>
            <a:endParaRPr lang="en-US" sz="31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63700"/>
            <a:ext cx="3673366" cy="41783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Firebase Configuration File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Enable Authentication </a:t>
            </a:r>
            <a:r>
              <a:rPr lang="en-US" dirty="0" smtClean="0"/>
              <a:t>Providers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14345" y="1576552"/>
            <a:ext cx="4367048" cy="42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III. </a:t>
            </a:r>
            <a:r>
              <a:rPr lang="en-US" sz="4400" dirty="0"/>
              <a:t>Create </a:t>
            </a:r>
            <a:r>
              <a:rPr lang="en-US" sz="4400" dirty="0" smtClean="0"/>
              <a:t>collections</a:t>
            </a:r>
            <a:endParaRPr lang="en-US" sz="4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6" y="1261241"/>
            <a:ext cx="8666166" cy="495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2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Implement CRUD operations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27184" r="2331"/>
          <a:stretch/>
        </p:blipFill>
        <p:spPr bwMode="auto">
          <a:xfrm>
            <a:off x="642783" y="1802295"/>
            <a:ext cx="8090401" cy="358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Implement </a:t>
            </a:r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Adding </a:t>
            </a:r>
            <a:r>
              <a:rPr lang="en-US" sz="3200" dirty="0" smtClean="0">
                <a:solidFill>
                  <a:schemeClr val="tx2"/>
                </a:solidFill>
              </a:rPr>
              <a:t>documents</a:t>
            </a:r>
            <a:endParaRPr lang="en-US" sz="32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Users c</a:t>
            </a:r>
            <a:r>
              <a:rPr lang="en-US" sz="3200" dirty="0" smtClean="0"/>
              <a:t>ollection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Incidents collection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Guides collection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</a:rPr>
              <a:t>CRUD operations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6027" y="1295263"/>
            <a:ext cx="8229600" cy="245170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8" y="3747924"/>
            <a:ext cx="8229600" cy="268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83268"/>
            <a:ext cx="8229600" cy="26477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9900" y="3805160"/>
            <a:ext cx="8213834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8707" y="1148036"/>
            <a:ext cx="8149624" cy="28091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9342" y="3941203"/>
            <a:ext cx="8147304" cy="25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863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Design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Implementation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Database Security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2696" y="1245476"/>
            <a:ext cx="7269480" cy="26486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7825" y="3878318"/>
            <a:ext cx="7267904" cy="24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Data Validation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5420"/>
            <a:ext cx="7140236" cy="502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Data Type Validation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Required Fields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Pattern </a:t>
            </a:r>
            <a:r>
              <a:rPr lang="en-US" sz="3200" dirty="0" smtClean="0">
                <a:solidFill>
                  <a:schemeClr val="tx2"/>
                </a:solidFill>
              </a:rPr>
              <a:t>Matching</a:t>
            </a: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Integration with CRUD Operations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Create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Read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Update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Delete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282700"/>
            <a:ext cx="4521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Data </a:t>
            </a:r>
            <a:r>
              <a:rPr lang="en-US" dirty="0" smtClean="0">
                <a:solidFill>
                  <a:schemeClr val="tx2"/>
                </a:solidFill>
              </a:rPr>
              <a:t>Protection and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Access Control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2" t="12587" r="18562" b="8932"/>
          <a:stretch/>
        </p:blipFill>
        <p:spPr bwMode="auto">
          <a:xfrm>
            <a:off x="4813300" y="1790699"/>
            <a:ext cx="3581400" cy="35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4536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Effective </a:t>
            </a:r>
            <a:r>
              <a:rPr lang="en-US" dirty="0">
                <a:solidFill>
                  <a:schemeClr val="tx2"/>
                </a:solidFill>
              </a:rPr>
              <a:t>disaster management relies on timely, accurate information for coordinating response efforts, allocating resources, and ensuring public safety.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presentation outlines the design and implementation of a mobile-based disaster management system database, crucial for enhancing response efficiency and crisis management.</a:t>
            </a:r>
          </a:p>
        </p:txBody>
      </p:sp>
    </p:spTree>
    <p:extLst>
      <p:ext uri="{BB962C8B-B14F-4D97-AF65-F5344CB8AC3E}">
        <p14:creationId xmlns:p14="http://schemas.microsoft.com/office/powerpoint/2010/main" val="29281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Key Considerations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Scalability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Offline </a:t>
            </a:r>
            <a:r>
              <a:rPr lang="en-US" dirty="0" smtClean="0">
                <a:solidFill>
                  <a:schemeClr val="tx2"/>
                </a:solidFill>
              </a:rPr>
              <a:t>Functionality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Accessibility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Security</a:t>
            </a:r>
            <a:endParaRPr lang="en-US" dirty="0">
              <a:solidFill>
                <a:schemeClr val="tx2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Real-time Communication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t="19630" r="7609" b="16297"/>
          <a:stretch/>
        </p:blipFill>
        <p:spPr bwMode="auto">
          <a:xfrm>
            <a:off x="3911600" y="2336800"/>
            <a:ext cx="4929949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6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I. </a:t>
            </a:r>
            <a:r>
              <a:rPr lang="en-US" dirty="0"/>
              <a:t>Entities and their 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76952" cy="49377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Responders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Incidents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2"/>
                </a:solidFill>
              </a:rPr>
              <a:t>Help_Requests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Forums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Announcements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Guides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54869" y="1216152"/>
            <a:ext cx="3218976" cy="4937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e.g. User</a:t>
            </a:r>
            <a:endParaRPr lang="en-US" b="1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Telephone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Photo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Define Relationships and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dirty="0">
                <a:solidFill>
                  <a:schemeClr val="tx2"/>
                </a:solidFill>
              </a:rPr>
              <a:t>relationships between entities are not explicitly defined using foreign keys, we outlined the relationships between various entities and stored references </a:t>
            </a:r>
            <a:r>
              <a:rPr lang="en-US" dirty="0" smtClean="0">
                <a:solidFill>
                  <a:schemeClr val="tx2"/>
                </a:solidFill>
              </a:rPr>
              <a:t>within </a:t>
            </a:r>
            <a:r>
              <a:rPr lang="en-US" dirty="0">
                <a:solidFill>
                  <a:schemeClr val="tx2"/>
                </a:solidFill>
              </a:rPr>
              <a:t>documents to link them together by evaluating various criteria.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889" y="254000"/>
            <a:ext cx="8781393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Define Relationships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following methods were adopted to create a schema with optimal </a:t>
            </a: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sz="2200" dirty="0">
                <a:solidFill>
                  <a:schemeClr val="tx2"/>
                </a:solidFill>
              </a:rPr>
              <a:t>Optimization structure for reading of frequently read </a:t>
            </a:r>
            <a:r>
              <a:rPr lang="en-US" sz="2200" dirty="0" smtClean="0">
                <a:solidFill>
                  <a:schemeClr val="tx2"/>
                </a:solidFill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Denormalized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  <a:endParaRPr lang="en-US" dirty="0"/>
          </a:p>
          <a:p>
            <a:pPr marL="571500" lvl="0" indent="-571500">
              <a:buFont typeface="+mj-lt"/>
              <a:buAutoNum type="romanLcPeriod"/>
            </a:pPr>
            <a:r>
              <a:rPr lang="en-US" sz="2200" dirty="0">
                <a:solidFill>
                  <a:schemeClr val="tx2"/>
                </a:solidFill>
              </a:rPr>
              <a:t>Optimization structure for writing of frequently written </a:t>
            </a:r>
            <a:r>
              <a:rPr lang="en-US" sz="2200" dirty="0" smtClean="0">
                <a:solidFill>
                  <a:schemeClr val="tx2"/>
                </a:solidFill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Normalized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Define Relationships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In cases where the data neither showed a frequent read or frequent </a:t>
            </a:r>
            <a:r>
              <a:rPr lang="en-US" dirty="0" smtClean="0">
                <a:solidFill>
                  <a:schemeClr val="tx2"/>
                </a:solidFill>
              </a:rPr>
              <a:t>write, the </a:t>
            </a:r>
            <a:r>
              <a:rPr lang="en-US" dirty="0">
                <a:solidFill>
                  <a:schemeClr val="tx2"/>
                </a:solidFill>
              </a:rPr>
              <a:t>following was adopted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 marL="571500" lvl="0" indent="-571500">
              <a:buFont typeface="+mj-lt"/>
              <a:buAutoNum type="romanLcPeriod" startAt="3"/>
            </a:pPr>
            <a:r>
              <a:rPr lang="en-US" sz="3600" dirty="0" smtClean="0">
                <a:solidFill>
                  <a:schemeClr val="tx2"/>
                </a:solidFill>
              </a:rPr>
              <a:t>One-to-one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marL="571500" lvl="0" indent="-571500">
              <a:buFont typeface="+mj-lt"/>
              <a:buAutoNum type="romanLcPeriod" startAt="3"/>
            </a:pPr>
            <a:r>
              <a:rPr lang="en-US" sz="3600" dirty="0" smtClean="0">
                <a:solidFill>
                  <a:schemeClr val="tx2"/>
                </a:solidFill>
              </a:rPr>
              <a:t>One-to-many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Many-to-many </a:t>
            </a:r>
            <a:r>
              <a:rPr lang="en-US" sz="3600" dirty="0">
                <a:solidFill>
                  <a:schemeClr val="tx2"/>
                </a:solidFill>
              </a:rPr>
              <a:t>Relationships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/>
                </a:solidFill>
              </a:rPr>
              <a:t>Data </a:t>
            </a:r>
            <a:r>
              <a:rPr lang="en-US" sz="3600" dirty="0">
                <a:solidFill>
                  <a:schemeClr val="tx2"/>
                </a:solidFill>
              </a:rPr>
              <a:t>size and </a:t>
            </a:r>
            <a:r>
              <a:rPr lang="en-US" sz="3600" dirty="0" smtClean="0">
                <a:solidFill>
                  <a:schemeClr val="tx2"/>
                </a:solidFill>
              </a:rPr>
              <a:t>growth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374</Words>
  <Application>Microsoft Office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Database Design And Implementation</vt:lpstr>
      <vt:lpstr>Outline</vt:lpstr>
      <vt:lpstr>1. Introduction</vt:lpstr>
      <vt:lpstr>2. Database Design</vt:lpstr>
      <vt:lpstr>I. Entities and their Attributes</vt:lpstr>
      <vt:lpstr>II. Define Relationships and References</vt:lpstr>
      <vt:lpstr>PowerPoint Presentation</vt:lpstr>
      <vt:lpstr>II. Define Relationships and References</vt:lpstr>
      <vt:lpstr>II. Define Relationships and References</vt:lpstr>
      <vt:lpstr>Example: User and Forums collection</vt:lpstr>
      <vt:lpstr>3. Database Implementation</vt:lpstr>
      <vt:lpstr>I. Select DBMS and why it was chosen</vt:lpstr>
      <vt:lpstr>II. Firebase project setup and Implementation</vt:lpstr>
      <vt:lpstr>III. Create collections</vt:lpstr>
      <vt:lpstr>IV. Implement CRUD operations</vt:lpstr>
      <vt:lpstr>IV. Implement CRUD operations</vt:lpstr>
      <vt:lpstr>Create</vt:lpstr>
      <vt:lpstr>Read</vt:lpstr>
      <vt:lpstr>Update</vt:lpstr>
      <vt:lpstr>Delete</vt:lpstr>
      <vt:lpstr>V. Data Validation</vt:lpstr>
      <vt:lpstr>V. Data Validation</vt:lpstr>
      <vt:lpstr>4. Database Security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78</cp:revision>
  <dcterms:modified xsi:type="dcterms:W3CDTF">2024-06-20T21:01:02Z</dcterms:modified>
</cp:coreProperties>
</file>