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1" r:id="rId6"/>
    <p:sldId id="262" r:id="rId7"/>
    <p:sldId id="263" r:id="rId8"/>
    <p:sldId id="264" r:id="rId9"/>
    <p:sldId id="266"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EB1B20D5-F321-4626-A374-8A80704FF041}" type="datetimeFigureOut">
              <a:rPr lang="en-CA" smtClean="0"/>
              <a:t>2022-04-25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5278D01-61AD-4F2A-97DB-405069263C5B}" type="slidenum">
              <a:rPr lang="en-CA" smtClean="0"/>
              <a:t>‹#›</a:t>
            </a:fld>
            <a:endParaRPr lang="en-CA"/>
          </a:p>
        </p:txBody>
      </p:sp>
    </p:spTree>
    <p:extLst>
      <p:ext uri="{BB962C8B-B14F-4D97-AF65-F5344CB8AC3E}">
        <p14:creationId xmlns:p14="http://schemas.microsoft.com/office/powerpoint/2010/main" val="2383304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B1B20D5-F321-4626-A374-8A80704FF041}" type="datetimeFigureOut">
              <a:rPr lang="en-CA" smtClean="0"/>
              <a:t>2022-04-25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5278D01-61AD-4F2A-97DB-405069263C5B}" type="slidenum">
              <a:rPr lang="en-CA" smtClean="0"/>
              <a:t>‹#›</a:t>
            </a:fld>
            <a:endParaRPr lang="en-CA"/>
          </a:p>
        </p:txBody>
      </p:sp>
    </p:spTree>
    <p:extLst>
      <p:ext uri="{BB962C8B-B14F-4D97-AF65-F5344CB8AC3E}">
        <p14:creationId xmlns:p14="http://schemas.microsoft.com/office/powerpoint/2010/main" val="1616232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B1B20D5-F321-4626-A374-8A80704FF041}" type="datetimeFigureOut">
              <a:rPr lang="en-CA" smtClean="0"/>
              <a:t>2022-04-25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5278D01-61AD-4F2A-97DB-405069263C5B}" type="slidenum">
              <a:rPr lang="en-CA" smtClean="0"/>
              <a:t>‹#›</a:t>
            </a:fld>
            <a:endParaRPr lang="en-CA"/>
          </a:p>
        </p:txBody>
      </p:sp>
    </p:spTree>
    <p:extLst>
      <p:ext uri="{BB962C8B-B14F-4D97-AF65-F5344CB8AC3E}">
        <p14:creationId xmlns:p14="http://schemas.microsoft.com/office/powerpoint/2010/main" val="879092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B1B20D5-F321-4626-A374-8A80704FF041}" type="datetimeFigureOut">
              <a:rPr lang="en-CA" smtClean="0"/>
              <a:t>2022-04-25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5278D01-61AD-4F2A-97DB-405069263C5B}" type="slidenum">
              <a:rPr lang="en-CA" smtClean="0"/>
              <a:t>‹#›</a:t>
            </a:fld>
            <a:endParaRPr lang="en-CA"/>
          </a:p>
        </p:txBody>
      </p:sp>
    </p:spTree>
    <p:extLst>
      <p:ext uri="{BB962C8B-B14F-4D97-AF65-F5344CB8AC3E}">
        <p14:creationId xmlns:p14="http://schemas.microsoft.com/office/powerpoint/2010/main" val="165480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1B20D5-F321-4626-A374-8A80704FF041}" type="datetimeFigureOut">
              <a:rPr lang="en-CA" smtClean="0"/>
              <a:t>2022-04-25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5278D01-61AD-4F2A-97DB-405069263C5B}" type="slidenum">
              <a:rPr lang="en-CA" smtClean="0"/>
              <a:t>‹#›</a:t>
            </a:fld>
            <a:endParaRPr lang="en-CA"/>
          </a:p>
        </p:txBody>
      </p:sp>
    </p:spTree>
    <p:extLst>
      <p:ext uri="{BB962C8B-B14F-4D97-AF65-F5344CB8AC3E}">
        <p14:creationId xmlns:p14="http://schemas.microsoft.com/office/powerpoint/2010/main" val="3004258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EB1B20D5-F321-4626-A374-8A80704FF041}" type="datetimeFigureOut">
              <a:rPr lang="en-CA" smtClean="0"/>
              <a:t>2022-04-25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5278D01-61AD-4F2A-97DB-405069263C5B}" type="slidenum">
              <a:rPr lang="en-CA" smtClean="0"/>
              <a:t>‹#›</a:t>
            </a:fld>
            <a:endParaRPr lang="en-CA"/>
          </a:p>
        </p:txBody>
      </p:sp>
    </p:spTree>
    <p:extLst>
      <p:ext uri="{BB962C8B-B14F-4D97-AF65-F5344CB8AC3E}">
        <p14:creationId xmlns:p14="http://schemas.microsoft.com/office/powerpoint/2010/main" val="2633744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EB1B20D5-F321-4626-A374-8A80704FF041}" type="datetimeFigureOut">
              <a:rPr lang="en-CA" smtClean="0"/>
              <a:t>2022-04-25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5278D01-61AD-4F2A-97DB-405069263C5B}" type="slidenum">
              <a:rPr lang="en-CA" smtClean="0"/>
              <a:t>‹#›</a:t>
            </a:fld>
            <a:endParaRPr lang="en-CA"/>
          </a:p>
        </p:txBody>
      </p:sp>
    </p:spTree>
    <p:extLst>
      <p:ext uri="{BB962C8B-B14F-4D97-AF65-F5344CB8AC3E}">
        <p14:creationId xmlns:p14="http://schemas.microsoft.com/office/powerpoint/2010/main" val="3730097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EB1B20D5-F321-4626-A374-8A80704FF041}" type="datetimeFigureOut">
              <a:rPr lang="en-CA" smtClean="0"/>
              <a:t>2022-04-25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5278D01-61AD-4F2A-97DB-405069263C5B}" type="slidenum">
              <a:rPr lang="en-CA" smtClean="0"/>
              <a:t>‹#›</a:t>
            </a:fld>
            <a:endParaRPr lang="en-CA"/>
          </a:p>
        </p:txBody>
      </p:sp>
    </p:spTree>
    <p:extLst>
      <p:ext uri="{BB962C8B-B14F-4D97-AF65-F5344CB8AC3E}">
        <p14:creationId xmlns:p14="http://schemas.microsoft.com/office/powerpoint/2010/main" val="256823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1B20D5-F321-4626-A374-8A80704FF041}" type="datetimeFigureOut">
              <a:rPr lang="en-CA" smtClean="0"/>
              <a:t>2022-04-25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5278D01-61AD-4F2A-97DB-405069263C5B}" type="slidenum">
              <a:rPr lang="en-CA" smtClean="0"/>
              <a:t>‹#›</a:t>
            </a:fld>
            <a:endParaRPr lang="en-CA"/>
          </a:p>
        </p:txBody>
      </p:sp>
    </p:spTree>
    <p:extLst>
      <p:ext uri="{BB962C8B-B14F-4D97-AF65-F5344CB8AC3E}">
        <p14:creationId xmlns:p14="http://schemas.microsoft.com/office/powerpoint/2010/main" val="32622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1B20D5-F321-4626-A374-8A80704FF041}" type="datetimeFigureOut">
              <a:rPr lang="en-CA" smtClean="0"/>
              <a:t>2022-04-25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5278D01-61AD-4F2A-97DB-405069263C5B}" type="slidenum">
              <a:rPr lang="en-CA" smtClean="0"/>
              <a:t>‹#›</a:t>
            </a:fld>
            <a:endParaRPr lang="en-CA"/>
          </a:p>
        </p:txBody>
      </p:sp>
    </p:spTree>
    <p:extLst>
      <p:ext uri="{BB962C8B-B14F-4D97-AF65-F5344CB8AC3E}">
        <p14:creationId xmlns:p14="http://schemas.microsoft.com/office/powerpoint/2010/main" val="3730613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1B20D5-F321-4626-A374-8A80704FF041}" type="datetimeFigureOut">
              <a:rPr lang="en-CA" smtClean="0"/>
              <a:t>2022-04-25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5278D01-61AD-4F2A-97DB-405069263C5B}" type="slidenum">
              <a:rPr lang="en-CA" smtClean="0"/>
              <a:t>‹#›</a:t>
            </a:fld>
            <a:endParaRPr lang="en-CA"/>
          </a:p>
        </p:txBody>
      </p:sp>
    </p:spTree>
    <p:extLst>
      <p:ext uri="{BB962C8B-B14F-4D97-AF65-F5344CB8AC3E}">
        <p14:creationId xmlns:p14="http://schemas.microsoft.com/office/powerpoint/2010/main" val="1306279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1B20D5-F321-4626-A374-8A80704FF041}" type="datetimeFigureOut">
              <a:rPr lang="en-CA" smtClean="0"/>
              <a:t>2022-04-25</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278D01-61AD-4F2A-97DB-405069263C5B}" type="slidenum">
              <a:rPr lang="en-CA" smtClean="0"/>
              <a:t>‹#›</a:t>
            </a:fld>
            <a:endParaRPr lang="en-CA"/>
          </a:p>
        </p:txBody>
      </p:sp>
    </p:spTree>
    <p:extLst>
      <p:ext uri="{BB962C8B-B14F-4D97-AF65-F5344CB8AC3E}">
        <p14:creationId xmlns:p14="http://schemas.microsoft.com/office/powerpoint/2010/main" val="2208338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6407" y="940870"/>
            <a:ext cx="7524328" cy="2800767"/>
          </a:xfrm>
          <a:prstGeom prst="rect">
            <a:avLst/>
          </a:prstGeom>
          <a:noFill/>
        </p:spPr>
        <p:txBody>
          <a:bodyPr wrap="square" rtlCol="0">
            <a:spAutoFit/>
          </a:bodyPr>
          <a:lstStyle/>
          <a:p>
            <a:pPr algn="ctr"/>
            <a:r>
              <a:rPr lang="en-US" sz="4000" dirty="0" smtClean="0">
                <a:solidFill>
                  <a:schemeClr val="accent1"/>
                </a:solidFill>
              </a:rPr>
              <a:t>END – TO – END </a:t>
            </a:r>
          </a:p>
          <a:p>
            <a:pPr algn="ctr"/>
            <a:r>
              <a:rPr lang="en-US" sz="4000" dirty="0" smtClean="0">
                <a:solidFill>
                  <a:schemeClr val="accent1"/>
                </a:solidFill>
              </a:rPr>
              <a:t>CREDIT CARD FRAUD DETECTION</a:t>
            </a:r>
          </a:p>
          <a:p>
            <a:pPr algn="ctr"/>
            <a:endParaRPr lang="en-US" sz="3200" dirty="0" smtClean="0">
              <a:solidFill>
                <a:schemeClr val="accent1"/>
              </a:solidFill>
            </a:endParaRPr>
          </a:p>
          <a:p>
            <a:pPr algn="ctr"/>
            <a:r>
              <a:rPr lang="en-US" sz="3200" dirty="0" smtClean="0">
                <a:solidFill>
                  <a:schemeClr val="accent1"/>
                </a:solidFill>
              </a:rPr>
              <a:t>RAJAT DAXESH DESAI ( 0698360 )</a:t>
            </a:r>
            <a:endParaRPr lang="en-US" sz="3200" dirty="0">
              <a:solidFill>
                <a:schemeClr val="accent1"/>
              </a:solidFill>
            </a:endParaRPr>
          </a:p>
          <a:p>
            <a:pPr algn="ctr"/>
            <a:r>
              <a:rPr lang="en-US" sz="3200" dirty="0" smtClean="0">
                <a:solidFill>
                  <a:schemeClr val="accent1"/>
                </a:solidFill>
              </a:rPr>
              <a:t>JIMISH PRAMOD KHOLAPURE ( 0692165 )</a:t>
            </a:r>
            <a:endParaRPr lang="en-CA" sz="3200" dirty="0">
              <a:solidFill>
                <a:schemeClr val="accent1"/>
              </a:solidFill>
            </a:endParaRPr>
          </a:p>
        </p:txBody>
      </p:sp>
      <p:pic>
        <p:nvPicPr>
          <p:cNvPr id="1033" name="Picture 9" descr="CREDIT CARD FRAUD Red Rubber Stamp Over A White Background. Stock Photo,  Picture And Royalty Free Image. Image 2645369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76576" y="3698160"/>
            <a:ext cx="4218529" cy="298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034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2924944"/>
            <a:ext cx="7920880" cy="769441"/>
          </a:xfrm>
          <a:prstGeom prst="rect">
            <a:avLst/>
          </a:prstGeom>
          <a:noFill/>
        </p:spPr>
        <p:txBody>
          <a:bodyPr wrap="square" rtlCol="0">
            <a:spAutoFit/>
          </a:bodyPr>
          <a:lstStyle/>
          <a:p>
            <a:pPr algn="ctr"/>
            <a:r>
              <a:rPr lang="en-US" sz="4400" dirty="0" smtClean="0">
                <a:solidFill>
                  <a:schemeClr val="accent1"/>
                </a:solidFill>
              </a:rPr>
              <a:t>Thank You !!</a:t>
            </a:r>
            <a:endParaRPr lang="en-CA" sz="4400" dirty="0">
              <a:solidFill>
                <a:schemeClr val="accent1"/>
              </a:solidFill>
            </a:endParaRPr>
          </a:p>
        </p:txBody>
      </p:sp>
      <p:pic>
        <p:nvPicPr>
          <p:cNvPr id="6" name="Picture 7" descr="https://miro.medium.com/max/890/1*Thwuh07TMsC-iavs5Et69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3694385"/>
            <a:ext cx="2520280" cy="2520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309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5561" y="1243310"/>
            <a:ext cx="8026205" cy="4031873"/>
          </a:xfrm>
          <a:prstGeom prst="rect">
            <a:avLst/>
          </a:prstGeom>
        </p:spPr>
        <p:txBody>
          <a:bodyPr wrap="square">
            <a:spAutoFit/>
          </a:bodyPr>
          <a:lstStyle/>
          <a:p>
            <a:pPr marL="571500" indent="-571500" algn="just">
              <a:buFont typeface="Arial" pitchFamily="34" charset="0"/>
              <a:buChar char="•"/>
            </a:pPr>
            <a:r>
              <a:rPr lang="en-US" sz="2800" dirty="0" smtClean="0"/>
              <a:t>Credit card fraud - situation when an individual uses another individual’s credit card for personal reasons while the owner is not aware of this fact.</a:t>
            </a:r>
          </a:p>
          <a:p>
            <a:pPr marL="571500" indent="-571500" algn="just">
              <a:buFont typeface="Arial" pitchFamily="34" charset="0"/>
              <a:buChar char="•"/>
            </a:pPr>
            <a:r>
              <a:rPr lang="en-US" sz="2800" dirty="0" smtClean="0"/>
              <a:t>An act of criminal deception by use of unauthorized account and/or personal information.</a:t>
            </a:r>
          </a:p>
          <a:p>
            <a:pPr marL="571500" indent="-571500" algn="just">
              <a:buFont typeface="Arial" pitchFamily="34" charset="0"/>
              <a:buChar char="•"/>
            </a:pPr>
            <a:r>
              <a:rPr lang="en-US" sz="2800" dirty="0" smtClean="0"/>
              <a:t>illegal or unauthorized use of account for personal gain.</a:t>
            </a:r>
          </a:p>
          <a:p>
            <a:pPr marL="571500" indent="-571500" algn="just">
              <a:buFont typeface="Arial" pitchFamily="34" charset="0"/>
              <a:buChar char="•"/>
            </a:pPr>
            <a:endParaRPr lang="en-CA" sz="3200" dirty="0"/>
          </a:p>
        </p:txBody>
      </p:sp>
      <p:sp>
        <p:nvSpPr>
          <p:cNvPr id="3" name="TextBox 2"/>
          <p:cNvSpPr txBox="1"/>
          <p:nvPr/>
        </p:nvSpPr>
        <p:spPr>
          <a:xfrm>
            <a:off x="395536" y="332656"/>
            <a:ext cx="7920880" cy="769441"/>
          </a:xfrm>
          <a:prstGeom prst="rect">
            <a:avLst/>
          </a:prstGeom>
          <a:noFill/>
        </p:spPr>
        <p:txBody>
          <a:bodyPr wrap="square" rtlCol="0">
            <a:spAutoFit/>
          </a:bodyPr>
          <a:lstStyle/>
          <a:p>
            <a:pPr algn="ctr"/>
            <a:r>
              <a:rPr lang="en-US" sz="4400" dirty="0" smtClean="0">
                <a:solidFill>
                  <a:schemeClr val="accent1"/>
                </a:solidFill>
              </a:rPr>
              <a:t>What Is Credit Card Fraud ?</a:t>
            </a:r>
            <a:endParaRPr lang="en-CA" sz="4400" dirty="0">
              <a:solidFill>
                <a:schemeClr val="accent1"/>
              </a:solidFill>
            </a:endParaRPr>
          </a:p>
        </p:txBody>
      </p:sp>
      <p:pic>
        <p:nvPicPr>
          <p:cNvPr id="6146" name="Picture 2" descr="Credit card fraud collage concepts Credit card fraud related concepts in word tag cloud isolated on white background Computer Stock Pho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5422" y="4267046"/>
            <a:ext cx="3096344" cy="2397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62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55303"/>
            <a:ext cx="7920880" cy="769441"/>
          </a:xfrm>
          <a:prstGeom prst="rect">
            <a:avLst/>
          </a:prstGeom>
          <a:noFill/>
        </p:spPr>
        <p:txBody>
          <a:bodyPr wrap="square" rtlCol="0">
            <a:spAutoFit/>
          </a:bodyPr>
          <a:lstStyle/>
          <a:p>
            <a:pPr algn="ctr"/>
            <a:r>
              <a:rPr lang="en-US" sz="4400" dirty="0" smtClean="0">
                <a:solidFill>
                  <a:schemeClr val="accent1"/>
                </a:solidFill>
              </a:rPr>
              <a:t>Abstract</a:t>
            </a:r>
            <a:endParaRPr lang="en-CA" sz="4400" dirty="0">
              <a:solidFill>
                <a:schemeClr val="accent1"/>
              </a:solidFill>
            </a:endParaRPr>
          </a:p>
        </p:txBody>
      </p:sp>
      <p:sp>
        <p:nvSpPr>
          <p:cNvPr id="4" name="TextBox 3"/>
          <p:cNvSpPr txBox="1"/>
          <p:nvPr/>
        </p:nvSpPr>
        <p:spPr>
          <a:xfrm>
            <a:off x="539552" y="1268760"/>
            <a:ext cx="8064896" cy="4401205"/>
          </a:xfrm>
          <a:prstGeom prst="rect">
            <a:avLst/>
          </a:prstGeom>
          <a:noFill/>
        </p:spPr>
        <p:txBody>
          <a:bodyPr wrap="square" rtlCol="0">
            <a:spAutoFit/>
          </a:bodyPr>
          <a:lstStyle/>
          <a:p>
            <a:pPr marL="285750" indent="-285750" algn="just">
              <a:buFont typeface="Arial" pitchFamily="34" charset="0"/>
              <a:buChar char="•"/>
            </a:pPr>
            <a:r>
              <a:rPr lang="en-CA" sz="2800" dirty="0"/>
              <a:t>Credit Card has become an integral part of every individual. People use credit-cards in their day-to-day life for various </a:t>
            </a:r>
            <a:r>
              <a:rPr lang="en-CA" sz="2800" dirty="0" smtClean="0"/>
              <a:t>transactions.</a:t>
            </a:r>
          </a:p>
          <a:p>
            <a:pPr marL="285750" indent="-285750" algn="just">
              <a:buFont typeface="Arial" pitchFamily="34" charset="0"/>
              <a:buChar char="•"/>
            </a:pPr>
            <a:r>
              <a:rPr lang="en-CA" sz="2800" dirty="0"/>
              <a:t>Credit Cards are also used by the </a:t>
            </a:r>
            <a:r>
              <a:rPr lang="en-CA" sz="2800" dirty="0" smtClean="0"/>
              <a:t>banks </a:t>
            </a:r>
            <a:r>
              <a:rPr lang="en-CA" sz="2800" dirty="0"/>
              <a:t>to lend money to their </a:t>
            </a:r>
            <a:r>
              <a:rPr lang="en-CA" sz="2800" dirty="0" smtClean="0"/>
              <a:t>customers. </a:t>
            </a:r>
          </a:p>
          <a:p>
            <a:pPr marL="285750" indent="-285750" algn="just">
              <a:buFont typeface="Arial" pitchFamily="34" charset="0"/>
              <a:buChar char="•"/>
            </a:pPr>
            <a:r>
              <a:rPr lang="en-CA" sz="2800" dirty="0"/>
              <a:t>B</a:t>
            </a:r>
            <a:r>
              <a:rPr lang="en-CA" sz="2800" dirty="0" smtClean="0"/>
              <a:t>anks </a:t>
            </a:r>
            <a:r>
              <a:rPr lang="en-CA" sz="2800" dirty="0"/>
              <a:t>keep track of the individuals daily credit history in order to generate a credit score, which helps them to determine a customer’s buying capacity and who is eligible for loan of a certain </a:t>
            </a:r>
            <a:r>
              <a:rPr lang="en-CA" sz="2800" dirty="0" smtClean="0"/>
              <a:t>amount.</a:t>
            </a:r>
            <a:endParaRPr lang="en-CA" sz="2800" dirty="0"/>
          </a:p>
        </p:txBody>
      </p:sp>
    </p:spTree>
    <p:extLst>
      <p:ext uri="{BB962C8B-B14F-4D97-AF65-F5344CB8AC3E}">
        <p14:creationId xmlns:p14="http://schemas.microsoft.com/office/powerpoint/2010/main" val="2077238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55303"/>
            <a:ext cx="7920880" cy="769441"/>
          </a:xfrm>
          <a:prstGeom prst="rect">
            <a:avLst/>
          </a:prstGeom>
          <a:noFill/>
        </p:spPr>
        <p:txBody>
          <a:bodyPr wrap="square" rtlCol="0">
            <a:spAutoFit/>
          </a:bodyPr>
          <a:lstStyle/>
          <a:p>
            <a:pPr algn="ctr"/>
            <a:r>
              <a:rPr lang="en-US" sz="4400" dirty="0" smtClean="0">
                <a:solidFill>
                  <a:schemeClr val="accent1"/>
                </a:solidFill>
              </a:rPr>
              <a:t>Current System</a:t>
            </a:r>
            <a:endParaRPr lang="en-CA" sz="4400" dirty="0">
              <a:solidFill>
                <a:schemeClr val="accent1"/>
              </a:solidFill>
            </a:endParaRPr>
          </a:p>
        </p:txBody>
      </p:sp>
      <p:sp>
        <p:nvSpPr>
          <p:cNvPr id="4" name="TextBox 3"/>
          <p:cNvSpPr txBox="1"/>
          <p:nvPr/>
        </p:nvSpPr>
        <p:spPr>
          <a:xfrm>
            <a:off x="539552" y="1484784"/>
            <a:ext cx="8064896" cy="3539430"/>
          </a:xfrm>
          <a:prstGeom prst="rect">
            <a:avLst/>
          </a:prstGeom>
          <a:noFill/>
        </p:spPr>
        <p:txBody>
          <a:bodyPr wrap="square" rtlCol="0">
            <a:spAutoFit/>
          </a:bodyPr>
          <a:lstStyle/>
          <a:p>
            <a:pPr marL="285750" indent="-285750" algn="just">
              <a:buFont typeface="Arial" pitchFamily="34" charset="0"/>
              <a:buChar char="•"/>
            </a:pPr>
            <a:r>
              <a:rPr lang="en-US" sz="2800" dirty="0" smtClean="0"/>
              <a:t>To detect credit card fraud, methods such as Cluster Analysis, SVM, Bayesian network, Logistic Regression, Nave Bayer's, Hidden Markov model, and others are utilized.</a:t>
            </a:r>
          </a:p>
          <a:p>
            <a:pPr marL="285750" indent="-285750" algn="just">
              <a:buFont typeface="Arial" pitchFamily="34" charset="0"/>
              <a:buChar char="•"/>
            </a:pPr>
            <a:endParaRPr lang="en-US" sz="2800" dirty="0"/>
          </a:p>
          <a:p>
            <a:pPr marL="285750" indent="-285750" algn="just">
              <a:buFont typeface="Arial" pitchFamily="34" charset="0"/>
              <a:buChar char="•"/>
            </a:pPr>
            <a:r>
              <a:rPr lang="en-US" sz="2800" dirty="0" smtClean="0"/>
              <a:t>The existing system's methods are based on unsupervised learning, and the accuracy of these methods is around 60-70 percent.</a:t>
            </a:r>
            <a:endParaRPr lang="en-CA" sz="2800" dirty="0"/>
          </a:p>
        </p:txBody>
      </p:sp>
    </p:spTree>
    <p:extLst>
      <p:ext uri="{BB962C8B-B14F-4D97-AF65-F5344CB8AC3E}">
        <p14:creationId xmlns:p14="http://schemas.microsoft.com/office/powerpoint/2010/main" val="3636092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7920880" cy="769441"/>
          </a:xfrm>
          <a:prstGeom prst="rect">
            <a:avLst/>
          </a:prstGeom>
          <a:noFill/>
        </p:spPr>
        <p:txBody>
          <a:bodyPr wrap="square" rtlCol="0">
            <a:spAutoFit/>
          </a:bodyPr>
          <a:lstStyle/>
          <a:p>
            <a:pPr algn="ctr"/>
            <a:r>
              <a:rPr lang="en-US" sz="4400" dirty="0" smtClean="0">
                <a:solidFill>
                  <a:schemeClr val="accent1"/>
                </a:solidFill>
              </a:rPr>
              <a:t>Proposed System</a:t>
            </a:r>
            <a:endParaRPr lang="en-CA" sz="4400" dirty="0">
              <a:solidFill>
                <a:schemeClr val="accent1"/>
              </a:solidFill>
            </a:endParaRPr>
          </a:p>
        </p:txBody>
      </p:sp>
      <p:sp>
        <p:nvSpPr>
          <p:cNvPr id="4" name="TextBox 3"/>
          <p:cNvSpPr txBox="1"/>
          <p:nvPr/>
        </p:nvSpPr>
        <p:spPr>
          <a:xfrm>
            <a:off x="539552" y="1484784"/>
            <a:ext cx="8064896" cy="4832092"/>
          </a:xfrm>
          <a:prstGeom prst="rect">
            <a:avLst/>
          </a:prstGeom>
          <a:noFill/>
        </p:spPr>
        <p:txBody>
          <a:bodyPr wrap="square" rtlCol="0">
            <a:spAutoFit/>
          </a:bodyPr>
          <a:lstStyle/>
          <a:p>
            <a:pPr marL="285750" indent="-285750" algn="just">
              <a:buFont typeface="Arial" pitchFamily="34" charset="0"/>
              <a:buChar char="•"/>
            </a:pPr>
            <a:r>
              <a:rPr lang="en-US" sz="2800" dirty="0" smtClean="0"/>
              <a:t>To classify the credit card dataset in the proposed system, we employ the Random Forest technique. Random Forest is a classification and regression algorithm.</a:t>
            </a:r>
          </a:p>
          <a:p>
            <a:pPr marL="285750" indent="-285750" algn="just">
              <a:buFont typeface="Arial" pitchFamily="34" charset="0"/>
              <a:buChar char="•"/>
            </a:pPr>
            <a:r>
              <a:rPr lang="en-US" sz="2800" dirty="0" smtClean="0"/>
              <a:t>The Random Forest Algorithm can handle a big quantity of information. Even for big datasets, this technique is highly quick and can achieve a 98 percent accuracy rate. </a:t>
            </a:r>
          </a:p>
          <a:p>
            <a:pPr marL="285750" indent="-285750" algn="just">
              <a:buFont typeface="Arial" pitchFamily="34" charset="0"/>
              <a:buChar char="•"/>
            </a:pPr>
            <a:r>
              <a:rPr lang="en-US" sz="2800" dirty="0" smtClean="0"/>
              <a:t>Finally, the number of fraudulent transactions will be determined and depicted in the form of a matrix of confusion.</a:t>
            </a:r>
            <a:endParaRPr lang="en-CA" sz="2800" dirty="0"/>
          </a:p>
        </p:txBody>
      </p:sp>
    </p:spTree>
    <p:extLst>
      <p:ext uri="{BB962C8B-B14F-4D97-AF65-F5344CB8AC3E}">
        <p14:creationId xmlns:p14="http://schemas.microsoft.com/office/powerpoint/2010/main" val="474281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7920880" cy="769441"/>
          </a:xfrm>
          <a:prstGeom prst="rect">
            <a:avLst/>
          </a:prstGeom>
          <a:noFill/>
        </p:spPr>
        <p:txBody>
          <a:bodyPr wrap="square" rtlCol="0">
            <a:spAutoFit/>
          </a:bodyPr>
          <a:lstStyle/>
          <a:p>
            <a:pPr algn="ctr"/>
            <a:r>
              <a:rPr lang="en-US" sz="4400" dirty="0" smtClean="0">
                <a:solidFill>
                  <a:schemeClr val="accent1"/>
                </a:solidFill>
              </a:rPr>
              <a:t>Advantages of Proposed System</a:t>
            </a:r>
            <a:endParaRPr lang="en-CA" sz="4400" dirty="0">
              <a:solidFill>
                <a:schemeClr val="accent1"/>
              </a:solidFill>
            </a:endParaRPr>
          </a:p>
        </p:txBody>
      </p:sp>
      <p:sp>
        <p:nvSpPr>
          <p:cNvPr id="4" name="TextBox 3"/>
          <p:cNvSpPr txBox="1"/>
          <p:nvPr/>
        </p:nvSpPr>
        <p:spPr>
          <a:xfrm>
            <a:off x="539552" y="1484784"/>
            <a:ext cx="8064896" cy="3539430"/>
          </a:xfrm>
          <a:prstGeom prst="rect">
            <a:avLst/>
          </a:prstGeom>
          <a:noFill/>
        </p:spPr>
        <p:txBody>
          <a:bodyPr wrap="square" rtlCol="0">
            <a:spAutoFit/>
          </a:bodyPr>
          <a:lstStyle/>
          <a:p>
            <a:pPr marL="285750" indent="-285750" algn="just">
              <a:buFont typeface="Arial" pitchFamily="34" charset="0"/>
              <a:buChar char="•"/>
            </a:pPr>
            <a:r>
              <a:rPr lang="en-US" sz="2800" dirty="0" smtClean="0"/>
              <a:t>The fraud usage of the card is detected significantly faster than with this method.</a:t>
            </a:r>
          </a:p>
          <a:p>
            <a:pPr marL="285750" indent="-285750" algn="just">
              <a:buFont typeface="Arial" pitchFamily="34" charset="0"/>
              <a:buChar char="•"/>
            </a:pPr>
            <a:r>
              <a:rPr lang="en-US" sz="2800" dirty="0" smtClean="0"/>
              <a:t>The log that is kept will also serve as documentation of the transaction to the bank</a:t>
            </a:r>
          </a:p>
          <a:p>
            <a:pPr marL="285750" indent="-285750" algn="just">
              <a:buFont typeface="Arial" pitchFamily="34" charset="0"/>
              <a:buChar char="•"/>
            </a:pPr>
            <a:r>
              <a:rPr lang="en-US" sz="2800" dirty="0" smtClean="0"/>
              <a:t>Using this strategy, we can discover the best accurate detection.</a:t>
            </a:r>
          </a:p>
          <a:p>
            <a:pPr marL="285750" indent="-285750" algn="just">
              <a:buFont typeface="Arial" pitchFamily="34" charset="0"/>
              <a:buChar char="•"/>
            </a:pPr>
            <a:r>
              <a:rPr lang="en-US" sz="2800" dirty="0" smtClean="0"/>
              <a:t>A bank employee's arduous task will be reduced as a result of this.</a:t>
            </a:r>
            <a:endParaRPr lang="en-CA" sz="2800" dirty="0"/>
          </a:p>
        </p:txBody>
      </p:sp>
    </p:spTree>
    <p:extLst>
      <p:ext uri="{BB962C8B-B14F-4D97-AF65-F5344CB8AC3E}">
        <p14:creationId xmlns:p14="http://schemas.microsoft.com/office/powerpoint/2010/main" val="1753871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7920880" cy="1446550"/>
          </a:xfrm>
          <a:prstGeom prst="rect">
            <a:avLst/>
          </a:prstGeom>
          <a:noFill/>
        </p:spPr>
        <p:txBody>
          <a:bodyPr wrap="square" rtlCol="0">
            <a:spAutoFit/>
          </a:bodyPr>
          <a:lstStyle/>
          <a:p>
            <a:pPr algn="ctr"/>
            <a:r>
              <a:rPr lang="en-US" sz="4400" dirty="0" smtClean="0">
                <a:solidFill>
                  <a:schemeClr val="accent1"/>
                </a:solidFill>
              </a:rPr>
              <a:t>Architecture of ML Based Fraud Detection</a:t>
            </a:r>
            <a:endParaRPr lang="en-CA" sz="4400" dirty="0">
              <a:solidFill>
                <a:schemeClr val="accent1"/>
              </a:solidFill>
            </a:endParaRPr>
          </a:p>
        </p:txBody>
      </p:sp>
      <p:pic>
        <p:nvPicPr>
          <p:cNvPr id="5" name="Picture 2" descr="https://hpe-developer-portal.s3.amazonaws.com/uploads/media/2020/11/spark-fraud-1-16057427386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204864"/>
            <a:ext cx="7618940" cy="3745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794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7920880" cy="769441"/>
          </a:xfrm>
          <a:prstGeom prst="rect">
            <a:avLst/>
          </a:prstGeom>
          <a:noFill/>
        </p:spPr>
        <p:txBody>
          <a:bodyPr wrap="square" rtlCol="0">
            <a:spAutoFit/>
          </a:bodyPr>
          <a:lstStyle/>
          <a:p>
            <a:pPr algn="ctr"/>
            <a:r>
              <a:rPr lang="en-US" sz="4400" dirty="0" smtClean="0">
                <a:solidFill>
                  <a:schemeClr val="accent1"/>
                </a:solidFill>
              </a:rPr>
              <a:t>Technologies Implemented</a:t>
            </a:r>
            <a:endParaRPr lang="en-CA" sz="4400" dirty="0">
              <a:solidFill>
                <a:schemeClr val="accent1"/>
              </a:solidFill>
            </a:endParaRPr>
          </a:p>
        </p:txBody>
      </p:sp>
      <p:sp>
        <p:nvSpPr>
          <p:cNvPr id="3" name="TextBox 2"/>
          <p:cNvSpPr txBox="1"/>
          <p:nvPr/>
        </p:nvSpPr>
        <p:spPr>
          <a:xfrm>
            <a:off x="611559" y="1196752"/>
            <a:ext cx="8137507" cy="6494085"/>
          </a:xfrm>
          <a:prstGeom prst="rect">
            <a:avLst/>
          </a:prstGeom>
          <a:noFill/>
        </p:spPr>
        <p:txBody>
          <a:bodyPr wrap="square" rtlCol="0">
            <a:spAutoFit/>
          </a:bodyPr>
          <a:lstStyle/>
          <a:p>
            <a:pPr marL="285750" indent="-285750" algn="just">
              <a:buFont typeface="Arial" pitchFamily="34" charset="0"/>
              <a:buChar char="•"/>
            </a:pPr>
            <a:r>
              <a:rPr lang="en-US" sz="2600" dirty="0" smtClean="0"/>
              <a:t>Python and </a:t>
            </a:r>
            <a:r>
              <a:rPr lang="en-US" sz="2600" dirty="0" err="1" smtClean="0"/>
              <a:t>Jupyter</a:t>
            </a:r>
            <a:r>
              <a:rPr lang="en-US" sz="2600" dirty="0" smtClean="0"/>
              <a:t> Notebook</a:t>
            </a:r>
          </a:p>
          <a:p>
            <a:pPr marL="285750" indent="-285750" algn="just">
              <a:buFont typeface="Arial" pitchFamily="34" charset="0"/>
              <a:buChar char="•"/>
            </a:pPr>
            <a:endParaRPr lang="en-US" sz="2600" dirty="0" smtClean="0"/>
          </a:p>
          <a:p>
            <a:pPr marL="285750" indent="-285750" algn="just">
              <a:buFont typeface="Arial" pitchFamily="34" charset="0"/>
              <a:buChar char="•"/>
            </a:pPr>
            <a:r>
              <a:rPr lang="en-US" sz="2600" dirty="0" smtClean="0"/>
              <a:t>Apache Kafka : An </a:t>
            </a:r>
            <a:r>
              <a:rPr lang="en-US" sz="2600" dirty="0"/>
              <a:t>open-source distributed event streaming platform used by thousands of companies for high-performance data pipelines, streaming analytics, data integration, and mission-critical applications</a:t>
            </a:r>
            <a:r>
              <a:rPr lang="en-US" sz="2600" dirty="0" smtClean="0"/>
              <a:t>.</a:t>
            </a:r>
          </a:p>
          <a:p>
            <a:pPr marL="285750" indent="-285750" algn="just">
              <a:buFont typeface="Arial" pitchFamily="34" charset="0"/>
              <a:buChar char="•"/>
            </a:pPr>
            <a:endParaRPr lang="en-US" sz="2600" dirty="0" smtClean="0"/>
          </a:p>
          <a:p>
            <a:pPr marL="285750" indent="-285750" algn="just">
              <a:buFont typeface="Arial" pitchFamily="34" charset="0"/>
              <a:buChar char="•"/>
            </a:pPr>
            <a:r>
              <a:rPr lang="en-US" sz="2600" dirty="0" err="1" smtClean="0"/>
              <a:t>Docker</a:t>
            </a:r>
            <a:r>
              <a:rPr lang="en-US" sz="2600" dirty="0" smtClean="0"/>
              <a:t> </a:t>
            </a:r>
            <a:r>
              <a:rPr lang="en-US" sz="2600" dirty="0"/>
              <a:t>is an open source containerization platform. It enables developers to package applications into containers—standardized executable components combining application source code with the operating system (OS) libraries and dependencies required to run that code in any environment.</a:t>
            </a:r>
            <a:endParaRPr lang="en-US" sz="2600" dirty="0" smtClean="0"/>
          </a:p>
          <a:p>
            <a:pPr algn="just"/>
            <a:endParaRPr lang="en-US" sz="2600" dirty="0"/>
          </a:p>
          <a:p>
            <a:pPr algn="just"/>
            <a:endParaRPr lang="en-US" sz="2600" dirty="0" smtClean="0"/>
          </a:p>
          <a:p>
            <a:pPr marL="285750" indent="-285750">
              <a:buFont typeface="Arial" pitchFamily="34" charset="0"/>
              <a:buChar char="•"/>
            </a:pPr>
            <a:endParaRPr lang="en-CA" sz="2600" dirty="0"/>
          </a:p>
        </p:txBody>
      </p:sp>
    </p:spTree>
    <p:extLst>
      <p:ext uri="{BB962C8B-B14F-4D97-AF65-F5344CB8AC3E}">
        <p14:creationId xmlns:p14="http://schemas.microsoft.com/office/powerpoint/2010/main" val="3318462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7920880" cy="769441"/>
          </a:xfrm>
          <a:prstGeom prst="rect">
            <a:avLst/>
          </a:prstGeom>
          <a:noFill/>
        </p:spPr>
        <p:txBody>
          <a:bodyPr wrap="square" rtlCol="0">
            <a:spAutoFit/>
          </a:bodyPr>
          <a:lstStyle/>
          <a:p>
            <a:pPr algn="ctr"/>
            <a:r>
              <a:rPr lang="en-US" sz="4400" dirty="0" smtClean="0">
                <a:solidFill>
                  <a:schemeClr val="accent1"/>
                </a:solidFill>
              </a:rPr>
              <a:t>Prevention for Credit </a:t>
            </a:r>
            <a:r>
              <a:rPr lang="en-US" sz="4400" smtClean="0">
                <a:solidFill>
                  <a:schemeClr val="accent1"/>
                </a:solidFill>
              </a:rPr>
              <a:t>Card Fraud</a:t>
            </a:r>
            <a:endParaRPr lang="en-CA" sz="4400" dirty="0">
              <a:solidFill>
                <a:schemeClr val="accent1"/>
              </a:solidFill>
            </a:endParaRPr>
          </a:p>
        </p:txBody>
      </p:sp>
      <p:sp>
        <p:nvSpPr>
          <p:cNvPr id="3" name="TextBox 2"/>
          <p:cNvSpPr txBox="1"/>
          <p:nvPr/>
        </p:nvSpPr>
        <p:spPr>
          <a:xfrm>
            <a:off x="591541" y="1412776"/>
            <a:ext cx="8137507" cy="4770537"/>
          </a:xfrm>
          <a:prstGeom prst="rect">
            <a:avLst/>
          </a:prstGeom>
          <a:noFill/>
        </p:spPr>
        <p:txBody>
          <a:bodyPr wrap="square" rtlCol="0">
            <a:spAutoFit/>
          </a:bodyPr>
          <a:lstStyle/>
          <a:p>
            <a:pPr marL="457200" indent="-457200">
              <a:buFont typeface="Arial" pitchFamily="34" charset="0"/>
              <a:buChar char="•"/>
            </a:pPr>
            <a:r>
              <a:rPr lang="en-US" sz="2800" dirty="0" smtClean="0"/>
              <a:t>Keep </a:t>
            </a:r>
            <a:r>
              <a:rPr lang="en-US" sz="2800" dirty="0"/>
              <a:t>your credit card in a safe place</a:t>
            </a:r>
          </a:p>
          <a:p>
            <a:pPr marL="457200" indent="-457200">
              <a:buFont typeface="Arial" pitchFamily="34" charset="0"/>
              <a:buChar char="•"/>
            </a:pPr>
            <a:r>
              <a:rPr lang="en-US" sz="2800" dirty="0"/>
              <a:t>limit the number of credit cards you carry with </a:t>
            </a:r>
            <a:r>
              <a:rPr lang="en-US" sz="2800" dirty="0" smtClean="0"/>
              <a:t>you</a:t>
            </a:r>
          </a:p>
          <a:p>
            <a:pPr marL="457200" indent="-457200">
              <a:buFont typeface="Arial" pitchFamily="34" charset="0"/>
              <a:buChar char="•"/>
            </a:pPr>
            <a:r>
              <a:rPr lang="en-US" sz="2800" dirty="0" smtClean="0"/>
              <a:t>Cover </a:t>
            </a:r>
            <a:r>
              <a:rPr lang="en-US" sz="2800" dirty="0"/>
              <a:t>the keypad with your hand or body when entering your PIN so no one can see </a:t>
            </a:r>
            <a:r>
              <a:rPr lang="en-US" sz="2800" dirty="0" smtClean="0"/>
              <a:t>it</a:t>
            </a:r>
          </a:p>
          <a:p>
            <a:pPr marL="457200" indent="-457200">
              <a:buFont typeface="Arial" pitchFamily="34" charset="0"/>
              <a:buChar char="•"/>
            </a:pPr>
            <a:r>
              <a:rPr lang="en-US" sz="2800" dirty="0" smtClean="0"/>
              <a:t>Keep </a:t>
            </a:r>
            <a:r>
              <a:rPr lang="en-US" sz="2800" dirty="0"/>
              <a:t>your credit card in sight at all times when making a </a:t>
            </a:r>
            <a:r>
              <a:rPr lang="en-US" sz="2800" dirty="0" smtClean="0"/>
              <a:t>purchase</a:t>
            </a:r>
          </a:p>
          <a:p>
            <a:pPr marL="457200" indent="-457200">
              <a:buFont typeface="Arial" pitchFamily="34" charset="0"/>
              <a:buChar char="•"/>
            </a:pPr>
            <a:r>
              <a:rPr lang="en-US" sz="2800" dirty="0" smtClean="0"/>
              <a:t>Report </a:t>
            </a:r>
            <a:r>
              <a:rPr lang="en-US" sz="2800" dirty="0"/>
              <a:t>anything you think is suspicious about a credit card device at a business or ATM to the business’s head office and your credit card issuer</a:t>
            </a:r>
          </a:p>
          <a:p>
            <a:pPr marL="457200" indent="-457200" algn="just">
              <a:buFont typeface="Arial" pitchFamily="34" charset="0"/>
              <a:buChar char="•"/>
            </a:pPr>
            <a:endParaRPr lang="en-US" sz="2600" dirty="0" smtClean="0"/>
          </a:p>
          <a:p>
            <a:pPr marL="285750" indent="-285750">
              <a:buFont typeface="Arial" pitchFamily="34" charset="0"/>
              <a:buChar char="•"/>
            </a:pPr>
            <a:endParaRPr lang="en-CA" sz="2600" dirty="0"/>
          </a:p>
        </p:txBody>
      </p:sp>
    </p:spTree>
    <p:extLst>
      <p:ext uri="{BB962C8B-B14F-4D97-AF65-F5344CB8AC3E}">
        <p14:creationId xmlns:p14="http://schemas.microsoft.com/office/powerpoint/2010/main" val="2601261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464</Words>
  <Application>Microsoft Office PowerPoint</Application>
  <PresentationFormat>On-screen Show (4:3)</PresentationFormat>
  <Paragraphs>41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JIMISH KHOLAPURE</dc:creator>
  <cp:lastModifiedBy>JIMISH KHOLAPURE</cp:lastModifiedBy>
  <cp:revision>13</cp:revision>
  <dcterms:created xsi:type="dcterms:W3CDTF">2022-04-25T08:46:57Z</dcterms:created>
  <dcterms:modified xsi:type="dcterms:W3CDTF">2022-04-25T11:01:23Z</dcterms:modified>
</cp:coreProperties>
</file>