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3"/>
    <p:restoredTop sz="73380"/>
  </p:normalViewPr>
  <p:slideViewPr>
    <p:cSldViewPr snapToGrid="0" snapToObjects="1">
      <p:cViewPr varScale="1">
        <p:scale>
          <a:sx n="89" d="100"/>
          <a:sy n="89" d="100"/>
        </p:scale>
        <p:origin x="1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850B-5D2C-F64C-8F3A-9B0CAAEAFBA4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17F76-F173-B74F-AB4B-872F45538F7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82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이번에는 주식 관련 데이터를 통해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투자 관련 서비스를 준비하는 과정을 진행해보도록 하겠습니다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공모주와</a:t>
            </a:r>
            <a:r>
              <a:rPr kumimoji="1" lang="ko-KR" altLang="en-US" dirty="0"/>
              <a:t> 관련된 데이터를 통해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당일의 시초가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정확히는 </a:t>
            </a:r>
            <a:r>
              <a:rPr kumimoji="1" lang="ko-KR" altLang="en-US" dirty="0" err="1"/>
              <a:t>시초가와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공모가의</a:t>
            </a:r>
            <a:r>
              <a:rPr kumimoji="1" lang="ko-KR" altLang="en-US" dirty="0"/>
              <a:t> 차이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수익률을 예상하는 모델을 만들어 그 결과물을 배포해보는 과정을 진행해보겠습니다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27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네</a:t>
            </a:r>
            <a:r>
              <a:rPr kumimoji="1" lang="ko-KR" altLang="en-US" dirty="0"/>
              <a:t> 그래서 이번 프로젝트를 하면서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힘들었지만 일단 데이터 수집부터 시작해서 어떠한 결과물을 내고 나니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좀 </a:t>
            </a:r>
            <a:r>
              <a:rPr kumimoji="1" lang="ko-KR" altLang="en-US" dirty="0" err="1"/>
              <a:t>재밌고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뿌듯했는데요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프로젝트를 진행하면서 좀 더 개선해 나아가야 할 점들을 생각해 적어보았습니다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먼저 일단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서버 배포 오류를 해결해서 정상적으로 배포를 해봐야할 것 </a:t>
            </a:r>
            <a:r>
              <a:rPr kumimoji="1" lang="ko-KR" altLang="en-US" dirty="0" err="1"/>
              <a:t>같구요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지금까진 상장하는 회사와 관련된 데이터만을 활용했는데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이후엔 </a:t>
            </a:r>
            <a:r>
              <a:rPr kumimoji="1" lang="ko-KR" altLang="en-US" dirty="0" err="1"/>
              <a:t>상장당시의</a:t>
            </a:r>
            <a:r>
              <a:rPr kumimoji="1" lang="ko-KR" altLang="en-US" dirty="0"/>
              <a:t> 환율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공포지수 이러한 </a:t>
            </a:r>
            <a:r>
              <a:rPr kumimoji="1" lang="ko-KR" altLang="en-US" dirty="0" err="1"/>
              <a:t>시장지표도</a:t>
            </a:r>
            <a:r>
              <a:rPr kumimoji="1" lang="ko-KR" altLang="en-US" dirty="0"/>
              <a:t> 활용해보고 싶고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섹션 </a:t>
            </a:r>
            <a:r>
              <a:rPr kumimoji="1" lang="en-US" altLang="ko-KR" dirty="0"/>
              <a:t>4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딥러닝</a:t>
            </a:r>
            <a:r>
              <a:rPr kumimoji="1" lang="ko-KR" altLang="en-US" dirty="0"/>
              <a:t> 기술을 배우면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뉴스등</a:t>
            </a:r>
            <a:r>
              <a:rPr kumimoji="1" lang="ko-KR" altLang="en-US" dirty="0"/>
              <a:t> 정성적 데이터를 분석해 화제성 지표를 만들어 성능을 높여보고 싶습니다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주식시장은 항상 알 수 없고 투자자들에게 결국 중요한 건 그래서 사 말아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이것이기 </a:t>
            </a:r>
            <a:r>
              <a:rPr kumimoji="1" lang="ko-KR" altLang="en-US" dirty="0" err="1"/>
              <a:t>떄문에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정확히 수익률을 예측하기보단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대략적으로 </a:t>
            </a:r>
            <a:r>
              <a:rPr kumimoji="1" lang="ko-KR" altLang="en-US" dirty="0" err="1"/>
              <a:t>어느정도의</a:t>
            </a:r>
            <a:r>
              <a:rPr kumimoji="1" lang="ko-KR" altLang="en-US" dirty="0"/>
              <a:t> 수익이 기대되는지를 기준으로 </a:t>
            </a:r>
            <a:r>
              <a:rPr kumimoji="1" lang="ko-KR" altLang="en-US" dirty="0" err="1"/>
              <a:t>분류모델을</a:t>
            </a:r>
            <a:r>
              <a:rPr kumimoji="1" lang="ko-KR" altLang="en-US" dirty="0"/>
              <a:t> 활용해볼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위험하다는 빨간색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애매하다는 노란색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확실한 수익을 기대할 수 있는 초록색 이렇게 나누어 </a:t>
            </a:r>
            <a:r>
              <a:rPr kumimoji="1" lang="en-US" altLang="ko-KR" dirty="0"/>
              <a:t>'</a:t>
            </a:r>
            <a:r>
              <a:rPr kumimoji="1" lang="ko-KR" altLang="en-US" dirty="0"/>
              <a:t>공모주 투자 신호등</a:t>
            </a:r>
            <a:r>
              <a:rPr kumimoji="1" lang="en-US" altLang="ko-KR" dirty="0"/>
              <a:t>'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그런느낌으로</a:t>
            </a:r>
            <a:r>
              <a:rPr kumimoji="1" lang="ko-KR" altLang="en-US" dirty="0"/>
              <a:t>  서비스를 준비해볼 계획입니다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네 지금까지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기술을 활용한 </a:t>
            </a:r>
            <a:r>
              <a:rPr kumimoji="1" lang="ko-KR" altLang="en-US" dirty="0" err="1"/>
              <a:t>웹서비스</a:t>
            </a:r>
            <a:r>
              <a:rPr kumimoji="1" lang="ko-KR" altLang="en-US" dirty="0"/>
              <a:t> 준비과정과 앞으로의 계획도 간단히 살펴봤습니다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감사합니다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1295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 여러분 공모주 청약에 </a:t>
            </a:r>
            <a:r>
              <a:rPr kumimoji="1" lang="ko-KR" altLang="en-US" dirty="0" err="1"/>
              <a:t>참여해보신</a:t>
            </a:r>
            <a:r>
              <a:rPr kumimoji="1" lang="ko-KR" altLang="en-US" dirty="0"/>
              <a:t> 적이 있으신가요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공모주는 간단히 말해서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비공개적으로 거래가 이루어지던 주식들이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주식거래소에 상장되어 공개적으로 거래할 수 있게 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시작점에서 미리 정해진 가격에 청약을 통해 얻게 되는 주식입니다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그 가격은 시장에서 자연스럽게 형성된 것이 아니고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정해지는 것이기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당사는 앞으로의 주식시장에서 관심을 끌기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홍보성으로 좀 저렴한 가격으로 </a:t>
            </a:r>
            <a:r>
              <a:rPr kumimoji="1" lang="ko-KR" altLang="en-US" dirty="0" err="1"/>
              <a:t>공모가를</a:t>
            </a:r>
            <a:r>
              <a:rPr kumimoji="1" lang="ko-KR" altLang="en-US" dirty="0"/>
              <a:t> 정하곤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 이러한 공모주의 특징때문에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공모주가 상장되는 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주가의 변동성은 정말 </a:t>
            </a:r>
            <a:r>
              <a:rPr kumimoji="1" lang="ko-KR" altLang="en-US" dirty="0" err="1"/>
              <a:t>다이나믹합니다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 폭이 </a:t>
            </a:r>
            <a:r>
              <a:rPr kumimoji="1" lang="ko-KR" altLang="en-US" dirty="0" err="1"/>
              <a:t>큰만큼</a:t>
            </a:r>
            <a:r>
              <a:rPr kumimoji="1" lang="ko-KR" altLang="en-US" dirty="0"/>
              <a:t> 공모주에 투자한 사람들은 단기간에 많은 수익률을 기대하기도 하죠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특히 주식시장에서 </a:t>
            </a:r>
            <a:r>
              <a:rPr kumimoji="1" lang="ko-KR" altLang="en-US" dirty="0" err="1"/>
              <a:t>상한가라는</a:t>
            </a:r>
            <a:r>
              <a:rPr kumimoji="1" lang="ko-KR" altLang="en-US" dirty="0"/>
              <a:t> 제도가 있어 하루에 </a:t>
            </a:r>
            <a:r>
              <a:rPr kumimoji="1" lang="en-US" altLang="ko-KR" dirty="0"/>
              <a:t>30%</a:t>
            </a:r>
            <a:r>
              <a:rPr kumimoji="1" lang="ko-KR" altLang="en-US" dirty="0"/>
              <a:t>이상 가격이 올라갈 순 없지만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공모주는 예외적으로 적용되어 두배까지 가격이 오를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그걸 </a:t>
            </a:r>
            <a:r>
              <a:rPr kumimoji="1" lang="ko-KR" altLang="en-US" dirty="0" err="1"/>
              <a:t>따상이라고</a:t>
            </a:r>
            <a:r>
              <a:rPr kumimoji="1" lang="ko-KR" altLang="en-US" dirty="0"/>
              <a:t> 표현하는데요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공모주 청약에 참여한 많은 사람들은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단기적인 수익을 위해 주로 투자하고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상장 직후 바로 팔기도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그렇기에 그 </a:t>
            </a:r>
            <a:r>
              <a:rPr kumimoji="1" lang="ko-KR" altLang="en-US" dirty="0" err="1"/>
              <a:t>시초가는</a:t>
            </a:r>
            <a:r>
              <a:rPr kumimoji="1" lang="ko-KR" altLang="en-US" dirty="0"/>
              <a:t> 공모주 투자자들에게 큰 의미를 가져다 주죠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986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저는 상장 당일 투자한 공모주를 바로 매도하는 사람들을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상장당일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공모가 대비 </a:t>
            </a:r>
            <a:r>
              <a:rPr kumimoji="1" lang="ko-KR" altLang="en-US" dirty="0" err="1"/>
              <a:t>시초가의</a:t>
            </a:r>
            <a:r>
              <a:rPr kumimoji="1" lang="ko-KR" altLang="en-US" dirty="0"/>
              <a:t> 수익률을 예측하는 모델을 구상해보았습니다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172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이러한</a:t>
            </a:r>
            <a:r>
              <a:rPr kumimoji="1" lang="ko-KR" altLang="en-US" dirty="0"/>
              <a:t> 서비스를 위해 다음과 같은 작업을 진행했습니다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크롤링을</a:t>
            </a:r>
            <a:r>
              <a:rPr kumimoji="1" lang="ko-KR" altLang="en-US" dirty="0"/>
              <a:t> 통해 데이터를 수집하고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DB</a:t>
            </a:r>
            <a:r>
              <a:rPr kumimoji="1" lang="ko-KR" altLang="en-US" dirty="0"/>
              <a:t>에 적재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 데이터를 불러와 </a:t>
            </a:r>
            <a:r>
              <a:rPr kumimoji="1" lang="ko-KR" altLang="en-US" dirty="0" err="1"/>
              <a:t>모델링전</a:t>
            </a:r>
            <a:r>
              <a:rPr kumimoji="1" lang="ko-KR" altLang="en-US" dirty="0"/>
              <a:t> 간단히 </a:t>
            </a:r>
            <a:r>
              <a:rPr kumimoji="1" lang="ko-KR" altLang="en-US" dirty="0" err="1"/>
              <a:t>대쉬보드</a:t>
            </a:r>
            <a:r>
              <a:rPr kumimoji="1" lang="ko-KR" altLang="en-US" dirty="0"/>
              <a:t> 시각화를 통해 분석하고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모델링을 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웹개발을</a:t>
            </a:r>
            <a:r>
              <a:rPr kumimoji="1" lang="ko-KR" altLang="en-US" dirty="0"/>
              <a:t> 하여 배포하였습니다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03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</a:t>
            </a:r>
            <a:r>
              <a:rPr kumimoji="1" lang="ko-KR" altLang="en-US" dirty="0"/>
              <a:t> 데이터수집부터 </a:t>
            </a:r>
            <a:r>
              <a:rPr kumimoji="1" lang="ko-KR" altLang="en-US" dirty="0" err="1"/>
              <a:t>살펴보면요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</a:t>
            </a:r>
            <a:r>
              <a:rPr kumimoji="1" lang="ko-KR" altLang="en-US" dirty="0" err="1"/>
              <a:t>동적스크래핑을</a:t>
            </a:r>
            <a:r>
              <a:rPr kumimoji="1" lang="ko-KR" altLang="en-US" dirty="0"/>
              <a:t> 활용하여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정보 사이트에서</a:t>
            </a:r>
            <a:endParaRPr kumimoji="1" lang="en-US" altLang="ko-KR" dirty="0"/>
          </a:p>
          <a:p>
            <a:r>
              <a:rPr kumimoji="1" lang="ko-KR" altLang="en-US" dirty="0"/>
              <a:t>각 회사별 데이터를 수집해왔습니다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그리고 이 과정은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APscheduler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매일 업데이트 되는 내용을 확인하여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정기적인 수집을 하도록 되어있습니다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7653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이 수집된 데이터를 로컬환경에서 </a:t>
            </a:r>
            <a:r>
              <a:rPr kumimoji="1" lang="en-US" altLang="ko-KR" dirty="0"/>
              <a:t>PostgreSQL</a:t>
            </a:r>
            <a:r>
              <a:rPr kumimoji="1" lang="ko-KR" altLang="en-US" dirty="0"/>
              <a:t>을 통해 적재하였습니다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적재과정도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수집환경과</a:t>
            </a:r>
            <a:r>
              <a:rPr kumimoji="1" lang="ko-KR" altLang="en-US" dirty="0"/>
              <a:t> 함께 매일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번씩 진행될 예정입니다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201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그리고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PorstgreSQL</a:t>
            </a:r>
            <a:r>
              <a:rPr kumimoji="1" lang="ko-KR" altLang="en-US" dirty="0"/>
              <a:t>로부터 데이터를 추출하여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Metabase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ko-KR" altLang="en-US" dirty="0" err="1"/>
              <a:t>대쉬보드를</a:t>
            </a:r>
            <a:r>
              <a:rPr kumimoji="1" lang="ko-KR" altLang="en-US" dirty="0"/>
              <a:t> 만들었습니다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한번 실제로 들어가서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상장하는 기업의 규모에 따라 살펴봤습니다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공모주에 투자할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대기업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외국기업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중소벤처</a:t>
            </a:r>
            <a:r>
              <a:rPr kumimoji="1" lang="en-US" altLang="ko-KR" dirty="0"/>
              <a:t>&gt;</a:t>
            </a:r>
            <a:r>
              <a:rPr kumimoji="1" lang="ko-KR" altLang="en-US" dirty="0" err="1"/>
              <a:t>중소일반</a:t>
            </a:r>
            <a:r>
              <a:rPr kumimoji="1" lang="ko-KR" altLang="en-US" dirty="0"/>
              <a:t> 순으로 수익을 얻을 수 있었는데요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특히 대기업에 투자하는 경우가 독보적으로 더 높은 수익률을 기대할 수 있을 것 같습니다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주식시장에서 구분되는 코스피시장과 코스닥 시장을 살펴보면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코스닥시장의 경우가 평균적으로 더 높은 수익률을 얻을 수 있을 것으로 기대가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이건 </a:t>
            </a:r>
            <a:r>
              <a:rPr kumimoji="1" lang="ko-KR" altLang="en-US" dirty="0" err="1"/>
              <a:t>상장과정을</a:t>
            </a:r>
            <a:r>
              <a:rPr kumimoji="1" lang="ko-KR" altLang="en-US" dirty="0"/>
              <a:t> 주관하는 증권사에 유명한 증권사들이 포함되어 있는지에 따라 구분을 해봤는데요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미래에셋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KB,</a:t>
            </a:r>
            <a:r>
              <a:rPr kumimoji="1" lang="ko-KR" altLang="en-US" dirty="0"/>
              <a:t> 한국투자증권등 유명증권사들이 참여하는 경우에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수익률이 더 높게 나타난다는 것을 파악할 수 있었습니다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다음으로 이 막대그래프를 보면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파란색은 각 연도에 따라 상장하는 회사의 </a:t>
            </a:r>
            <a:r>
              <a:rPr kumimoji="1" lang="ko-KR" altLang="en-US" dirty="0" err="1"/>
              <a:t>갯수를</a:t>
            </a:r>
            <a:r>
              <a:rPr kumimoji="1" lang="ko-KR" altLang="en-US" dirty="0"/>
              <a:t> 나타낸 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아래는 연도별 평균 수익률을 나타낸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많은 회사들이 상장을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사람들이 공모주에 참여하는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공모주 붐이 일어난다고 표현하는데요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공모주 붐이 일어나면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많은 수익률을 얻을 수 있을 것이라 생각할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이렇게</a:t>
            </a:r>
            <a:r>
              <a:rPr kumimoji="1" lang="ko-KR" altLang="en-US" dirty="0"/>
              <a:t> 공모주 붐이 일어난다고 해서 반드시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수익률이  높은 것은 아니라는 것을 파악할 수 있었습니다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또한 아까 언급한 </a:t>
            </a:r>
            <a:r>
              <a:rPr kumimoji="1" lang="ko-KR" altLang="en-US" dirty="0" err="1"/>
              <a:t>따상의</a:t>
            </a:r>
            <a:r>
              <a:rPr kumimoji="1" lang="ko-KR" altLang="en-US" dirty="0"/>
              <a:t> 경우는 코스닥이 코스피보다 더 많이 일어나네요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반대로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공모가보다 </a:t>
            </a:r>
            <a:r>
              <a:rPr kumimoji="1" lang="ko-KR" altLang="en-US" dirty="0" err="1"/>
              <a:t>시초가가</a:t>
            </a:r>
            <a:r>
              <a:rPr kumimoji="1" lang="ko-KR" altLang="en-US" dirty="0"/>
              <a:t> 아래로 형성되는 경우 또한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코스닥 시장이 코스피보다 많았습니다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코스닥 시장의 경우가 확실히 </a:t>
            </a:r>
            <a:r>
              <a:rPr kumimoji="1" lang="ko-KR" altLang="en-US" dirty="0" err="1"/>
              <a:t>하이리스크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하이리턴이라는</a:t>
            </a:r>
            <a:r>
              <a:rPr kumimoji="1" lang="ko-KR" altLang="en-US" dirty="0"/>
              <a:t> 걸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마지막으로 기관경쟁률별 수익률을 살펴봤는데요</a:t>
            </a:r>
            <a:r>
              <a:rPr kumimoji="1" lang="en-US" altLang="ko-KR" dirty="0"/>
              <a:t>.</a:t>
            </a:r>
          </a:p>
          <a:p>
            <a:r>
              <a:rPr kumimoji="1" lang="ko-Kore-KR" altLang="en-US" dirty="0"/>
              <a:t>기관경쟁률에</a:t>
            </a:r>
            <a:r>
              <a:rPr kumimoji="1" lang="ko-KR" altLang="en-US" dirty="0"/>
              <a:t> 따른 상관관계는 크게 보이지 않았습니다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기관경쟁률이 아무리 높더라도 손해를 보는 경우도 꽤 </a:t>
            </a:r>
            <a:r>
              <a:rPr kumimoji="1" lang="ko-KR" altLang="en-US" dirty="0" err="1"/>
              <a:t>많구요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조금 눈에 띄는 건 기관경쟁률이 한 </a:t>
            </a:r>
            <a:r>
              <a:rPr kumimoji="1" lang="en-US" altLang="ko-KR" dirty="0"/>
              <a:t>1200:1</a:t>
            </a:r>
            <a:r>
              <a:rPr kumimoji="1" lang="ko-KR" altLang="en-US" dirty="0"/>
              <a:t> 이상으로 넘어가게 되면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100%</a:t>
            </a:r>
            <a:r>
              <a:rPr kumimoji="1" lang="ko-KR" altLang="en-US" dirty="0"/>
              <a:t>수익을 얻는 경우가 많았다는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따상을</a:t>
            </a:r>
            <a:r>
              <a:rPr kumimoji="1" lang="ko-KR" altLang="en-US" dirty="0"/>
              <a:t> 노리는 투자자의 경우엔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조금이나마 기관경쟁률을 참고하면 좋을 것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3393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이렇게</a:t>
            </a:r>
            <a:r>
              <a:rPr kumimoji="1" lang="ko-KR" altLang="en-US" dirty="0"/>
              <a:t> 분석한 내용들을 바탕으로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특성공학</a:t>
            </a:r>
            <a:r>
              <a:rPr kumimoji="1" lang="ko-KR" altLang="en-US" dirty="0"/>
              <a:t> 과정을 거쳐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모델링을 진행했습니다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보이는 것처럼 성능이 좋은 것 같진 않지만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확실히 이렇게 뭉텅이가 좀 보였습니다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후에  </a:t>
            </a:r>
            <a:r>
              <a:rPr kumimoji="1" lang="ko-KR" altLang="en-US" dirty="0" err="1"/>
              <a:t>분류모델을</a:t>
            </a:r>
            <a:r>
              <a:rPr kumimoji="1" lang="ko-KR" altLang="en-US" dirty="0"/>
              <a:t> 활용해보는 것도 좋을 것이란 생각이 들었습니다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944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그래서</a:t>
            </a:r>
            <a:r>
              <a:rPr kumimoji="1" lang="ko-KR" altLang="en-US" dirty="0"/>
              <a:t> 그렇게 최근 상장한 혹은 </a:t>
            </a:r>
            <a:r>
              <a:rPr kumimoji="1" lang="ko-KR" altLang="en-US" dirty="0" err="1"/>
              <a:t>상장예정인</a:t>
            </a:r>
            <a:r>
              <a:rPr kumimoji="1" lang="ko-KR" altLang="en-US" dirty="0"/>
              <a:t> 회사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예상수익률</a:t>
            </a:r>
            <a:r>
              <a:rPr kumimoji="1" lang="ko-KR" altLang="en-US" dirty="0"/>
              <a:t> 결과를 웹을 통해 게시하였습니다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이렇게 물음표는 아직 상장하지 않아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후에 상장이 되면 업데이트 될 겁니다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17F76-F173-B74F-AB4B-872F45538F78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9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69E29-BE7B-8342-B3C0-41E613125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CE7DF-606E-E74B-97A1-347E55AAB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22350-24AC-3D43-B2B3-F5C57B53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EBA44-088D-994C-AAC9-DA6E457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54A30-C4C7-9E48-847D-C41BC360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180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2AB16-1BE9-6247-B579-28D41A02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33871-7BB5-2C44-863D-2F1D9DEA9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294A5-BBF6-A347-BBB8-FFB892F5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D54C3-6193-564C-872A-A60DF000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D483C-4095-1D4B-B95F-384A472E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65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1BC15-16DF-8646-8A87-A7BF6796D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92F43-9415-8F4C-81A9-3C36DBF3D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28623-FB6C-1343-9FF2-7930E665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743E6-D56B-2847-A975-40895702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15EEB5-B731-DA48-BBEF-EC166450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21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A6DC-8359-8244-B824-62377B91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902BD-6EFA-A544-B571-748A67D9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5C0FE-2086-3647-9F62-C2051DA4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E8F7-6F22-3E46-92E2-264907FB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9B741-C536-874D-BF85-F296739F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84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29271-FE3B-7B40-A23D-18F03420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52435-A957-9945-989A-918C0D2F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48EF7-7479-2549-9408-2A45E8C9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75DFF-4650-6C48-BC8F-9A206D0F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EB1C99-C24E-9A4F-B74D-4C95129F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4E318-8DF4-944A-B346-6BBFF6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01DB4-E464-A64C-96B5-343BE4A46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4EB873-1086-394B-BF9D-BFA09E4BC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EBB8-E60D-1440-82AB-DF261B2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20F062-A0E1-3340-BB46-F3B2D1A9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15DD0-A44D-1447-9AD7-C846D904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94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4218-CA51-F44D-9A5B-C24CE1DA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E368A-106D-6C48-BEC0-5421CD50B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947E7-13A0-604B-B41A-D5A68C7A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A17D59-A901-714A-9300-BA03C974F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A85DB0-E124-A74D-8571-075655A7E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E6550F-4215-CA45-B21F-608A8B16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7045FE-DF4C-1A4F-A735-BF956F1A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0C944C-5C29-5345-95B0-39EC060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69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E0ED-80CF-4B4F-9CA1-13B20EFC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FA7AA-AAF4-6C41-B61C-2A0821F6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4FBCF6-D6CB-1748-9039-3B5BCF56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7D82B-8C73-C349-ADB2-50D780EC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05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D7589-796C-8A4E-9093-E5EE310E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52565-3851-CD4A-8196-60C9071D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8A7E1C-C8A4-3140-A74A-3A505E40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93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34B12-BF14-634D-9D74-55A3E9CA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DCBC3-BD77-0746-BB89-B0B26E70A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11ABC-7048-D546-B08B-081E61BD6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632E4-715E-0942-B594-3CD5C1A9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F66116-D114-DC45-A406-B0DECF98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2AEDD-6A70-094B-BC3C-40DFA8CE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97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EDCAE-3F37-704B-8DAA-BFF6862B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ECE73B-3878-C740-988C-E4FC1C9D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AF5C2-D3D0-4D45-A146-87D51BC9D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3C0C80-B1BC-7C4F-AE9E-4D09B3CE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18538-3856-CA4C-9329-DDC047AC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6B9CFE-BC74-534F-8E4C-FD1D9A5A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93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680BC-9496-D24A-8D5D-DC092ED7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8F9A6-9909-9449-9916-C24EFF3D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5017A0-4660-2C49-B3CE-C9220227D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A5461-64FC-C048-B8E2-D1C02EF6E3A2}" type="datetimeFigureOut">
              <a:rPr kumimoji="1" lang="ko-Kore-KR" altLang="en-US" smtClean="0"/>
              <a:t>2022. 5. 13.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1F89-BFFA-3647-8489-5508BF40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7F788-7591-9044-83F6-08B4D2D5C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4521-5DC3-424E-8260-59C047BB30A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280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3000/dashboard/1-dashboard-project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ochan.heroku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00C6A-9A9F-9D4E-AD4B-83490A27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332" y="1676402"/>
            <a:ext cx="8873068" cy="1998132"/>
          </a:xfrm>
          <a:noFill/>
        </p:spPr>
        <p:txBody>
          <a:bodyPr>
            <a:normAutofit/>
          </a:bodyPr>
          <a:lstStyle/>
          <a:p>
            <a:r>
              <a:rPr kumimoji="1" lang="ko-Kore-KR" altLang="en-US" sz="7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공모주</a:t>
            </a:r>
            <a:r>
              <a:rPr kumimoji="1" lang="ko-KR" altLang="en-US" sz="7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투자 신호등</a:t>
            </a:r>
            <a:endParaRPr kumimoji="1" lang="ko-Kore-KR" altLang="en-US" sz="7000" dirty="0">
              <a:solidFill>
                <a:schemeClr val="tx1">
                  <a:lumMod val="95000"/>
                  <a:lumOff val="5000"/>
                </a:schemeClr>
              </a:solidFill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9BCA4-DC42-5D4E-97A4-01173CFDFDC9}"/>
              </a:ext>
            </a:extLst>
          </p:cNvPr>
          <p:cNvSpPr txBox="1"/>
          <p:nvPr/>
        </p:nvSpPr>
        <p:spPr>
          <a:xfrm>
            <a:off x="5588001" y="5723465"/>
            <a:ext cx="3996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주식</a:t>
            </a:r>
            <a:r>
              <a:rPr kumimoji="1" lang="ko-KR" altLang="en-US" sz="3000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상장 시초가 예측 모델</a:t>
            </a:r>
            <a:endParaRPr kumimoji="1" lang="ko-Kore-KR" altLang="en-US" sz="3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11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8CEE5A-AD20-A344-850D-FB77F3BA2892}"/>
              </a:ext>
            </a:extLst>
          </p:cNvPr>
          <p:cNvSpPr txBox="1"/>
          <p:nvPr/>
        </p:nvSpPr>
        <p:spPr>
          <a:xfrm>
            <a:off x="1951463" y="457200"/>
            <a:ext cx="7493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4000" dirty="0">
                <a:latin typeface="BM JUA OTF" panose="02020603020101020101" pitchFamily="18" charset="-127"/>
                <a:ea typeface="BM JUA OTF" panose="02020603020101020101" pitchFamily="18" charset="-127"/>
              </a:rPr>
              <a:t>개선사항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8B9E8-49A9-6845-AFED-6BE95361645C}"/>
              </a:ext>
            </a:extLst>
          </p:cNvPr>
          <p:cNvSpPr txBox="1"/>
          <p:nvPr/>
        </p:nvSpPr>
        <p:spPr>
          <a:xfrm>
            <a:off x="805523" y="2134430"/>
            <a:ext cx="5397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프론트엔드</a:t>
            </a: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레포트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뉴스등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NLP,</a:t>
            </a:r>
            <a:r>
              <a:rPr kumimoji="1" lang="ko-KR" altLang="en-US">
                <a:latin typeface="BM DoHyeon OTF" panose="020B0600000101010101" pitchFamily="34" charset="-127"/>
                <a:ea typeface="BM DoHyeon OTF" panose="020B0600000101010101" pitchFamily="34" charset="-127"/>
              </a:rPr>
              <a:t> 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감성분석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=&gt;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성능 향상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분류모델을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활용한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공모주 투자 신호등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’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서비스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추가 공모주 관련 정보 추가 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일정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,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레포트등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  <a:p>
            <a:endParaRPr kumimoji="1" lang="en-US" altLang="ko-Kore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3D94A-E640-C344-BBA8-81FD039D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206" y="3267771"/>
            <a:ext cx="4326055" cy="32445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8DEA5C4-F44C-4245-8892-24E5C7CECA38}"/>
              </a:ext>
            </a:extLst>
          </p:cNvPr>
          <p:cNvSpPr/>
          <p:nvPr/>
        </p:nvSpPr>
        <p:spPr>
          <a:xfrm>
            <a:off x="7605133" y="3652255"/>
            <a:ext cx="1070516" cy="2475571"/>
          </a:xfrm>
          <a:prstGeom prst="rect">
            <a:avLst/>
          </a:prstGeom>
          <a:solidFill>
            <a:srgbClr val="FF0000">
              <a:alpha val="557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1A612-AAA4-754E-9D29-DE5063DB6186}"/>
              </a:ext>
            </a:extLst>
          </p:cNvPr>
          <p:cNvSpPr/>
          <p:nvPr/>
        </p:nvSpPr>
        <p:spPr>
          <a:xfrm>
            <a:off x="8675650" y="3652255"/>
            <a:ext cx="1076092" cy="2475571"/>
          </a:xfrm>
          <a:prstGeom prst="rect">
            <a:avLst/>
          </a:prstGeom>
          <a:solidFill>
            <a:srgbClr val="FFFF00">
              <a:alpha val="47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2B046-434A-8347-A2B3-E19454E2D443}"/>
              </a:ext>
            </a:extLst>
          </p:cNvPr>
          <p:cNvSpPr/>
          <p:nvPr/>
        </p:nvSpPr>
        <p:spPr>
          <a:xfrm>
            <a:off x="9757317" y="3652255"/>
            <a:ext cx="1191627" cy="2475571"/>
          </a:xfrm>
          <a:prstGeom prst="rect">
            <a:avLst/>
          </a:prstGeom>
          <a:solidFill>
            <a:srgbClr val="00B05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86A9EDF7-2986-7B43-A044-17FC4981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90" y="1285354"/>
            <a:ext cx="4615520" cy="21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DB95B6C-93D5-6847-9E1B-24A025208011}"/>
              </a:ext>
            </a:extLst>
          </p:cNvPr>
          <p:cNvCxnSpPr>
            <a:cxnSpLocks/>
          </p:cNvCxnSpPr>
          <p:nvPr/>
        </p:nvCxnSpPr>
        <p:spPr>
          <a:xfrm>
            <a:off x="7599556" y="5876693"/>
            <a:ext cx="3349388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640B0-4930-B04E-84E4-665DAECA951E}"/>
              </a:ext>
            </a:extLst>
          </p:cNvPr>
          <p:cNvSpPr txBox="1"/>
          <p:nvPr/>
        </p:nvSpPr>
        <p:spPr>
          <a:xfrm>
            <a:off x="7074206" y="4229330"/>
            <a:ext cx="415498" cy="1321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ore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</a:t>
            </a:r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B725A-5168-F84D-8D28-50895C7DFC2F}"/>
              </a:ext>
            </a:extLst>
          </p:cNvPr>
          <p:cNvSpPr txBox="1"/>
          <p:nvPr/>
        </p:nvSpPr>
        <p:spPr>
          <a:xfrm>
            <a:off x="8820614" y="6400800"/>
            <a:ext cx="224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예상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24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21428-2A85-FC4E-837E-56B380E9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200" y="246385"/>
            <a:ext cx="4563533" cy="1323976"/>
          </a:xfrm>
        </p:spPr>
        <p:txBody>
          <a:bodyPr>
            <a:normAutofit/>
          </a:bodyPr>
          <a:lstStyle/>
          <a:p>
            <a:r>
              <a:rPr kumimoji="1" lang="ko-Kore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공모주</a:t>
            </a:r>
            <a:r>
              <a:rPr kumimoji="1" lang="ko-KR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청약</a:t>
            </a:r>
            <a:endParaRPr kumimoji="1" lang="ko-Kore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5FDA0-F578-5042-A23C-FF50E534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주식 상장</a:t>
            </a: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,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주주 공개 모집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공모가 할인율 적용</a:t>
            </a: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단기 투자 수익</a:t>
            </a:r>
            <a:endParaRPr kumimoji="1" lang="en-US" altLang="ko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>
              <a:buFontTx/>
              <a:buChar char="-"/>
            </a:pPr>
            <a:endParaRPr kumimoji="1" lang="en-US" altLang="ko-Kore-KR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  <a:p>
            <a:pPr marL="0" indent="0">
              <a:buNone/>
            </a:pPr>
            <a:r>
              <a:rPr kumimoji="1" lang="en-US" altLang="ko-KR" dirty="0">
                <a:latin typeface="BM JUA OTF" panose="02020603020101020101" pitchFamily="18" charset="-127"/>
                <a:ea typeface="BM JUA OTF" panose="02020603020101020101" pitchFamily="18" charset="-127"/>
              </a:rPr>
              <a:t>#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ko-KR" altLang="en-US" dirty="0" err="1">
                <a:latin typeface="BM JUA OTF" panose="02020603020101020101" pitchFamily="18" charset="-127"/>
                <a:ea typeface="BM JUA OTF" panose="02020603020101020101" pitchFamily="18" charset="-127"/>
              </a:rPr>
              <a:t>따상</a:t>
            </a:r>
            <a:r>
              <a:rPr kumimoji="1" lang="ko-KR" altLang="en-US" dirty="0"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endParaRPr kumimoji="1" lang="ko-Kore-KR" altLang="en-US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pic>
        <p:nvPicPr>
          <p:cNvPr id="1026" name="Picture 2" descr="LG엔솔 기관 주문액만 1경원... 수요예측 역대급 흥행 - 조선일보">
            <a:extLst>
              <a:ext uri="{FF2B5EF4-FFF2-40B4-BE49-F238E27FC236}">
                <a16:creationId xmlns:a16="http://schemas.microsoft.com/office/drawing/2014/main" id="{AD6DC8CD-5622-F445-8668-6F05FF406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810">
            <a:off x="7873925" y="596530"/>
            <a:ext cx="3860800" cy="20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카카오게임즈가 코스닥 상장 첫날 '따상'에 성공했다. ">
            <a:extLst>
              <a:ext uri="{FF2B5EF4-FFF2-40B4-BE49-F238E27FC236}">
                <a16:creationId xmlns:a16="http://schemas.microsoft.com/office/drawing/2014/main" id="{BA035D99-676A-404F-945A-B2D4E8775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0094">
            <a:off x="5246412" y="2630983"/>
            <a:ext cx="3923986" cy="226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두민의 Economy 블로그">
            <a:extLst>
              <a:ext uri="{FF2B5EF4-FFF2-40B4-BE49-F238E27FC236}">
                <a16:creationId xmlns:a16="http://schemas.microsoft.com/office/drawing/2014/main" id="{CB0E95E9-2D26-7347-91AC-FDBF09AC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867" y="4345414"/>
            <a:ext cx="3194984" cy="21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1900A-D255-DD4A-B10A-5344CB7D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상장 당일 시초가 예측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781BABD-0269-394F-9E15-DA1447A0B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5548"/>
              </p:ext>
            </p:extLst>
          </p:nvPr>
        </p:nvGraphicFramePr>
        <p:xfrm>
          <a:off x="2433753" y="1690687"/>
          <a:ext cx="7324494" cy="3728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1498">
                  <a:extLst>
                    <a:ext uri="{9D8B030D-6E8A-4147-A177-3AD203B41FA5}">
                      <a16:colId xmlns:a16="http://schemas.microsoft.com/office/drawing/2014/main" val="2790670206"/>
                    </a:ext>
                  </a:extLst>
                </a:gridCol>
                <a:gridCol w="2441498">
                  <a:extLst>
                    <a:ext uri="{9D8B030D-6E8A-4147-A177-3AD203B41FA5}">
                      <a16:colId xmlns:a16="http://schemas.microsoft.com/office/drawing/2014/main" val="1346909097"/>
                    </a:ext>
                  </a:extLst>
                </a:gridCol>
                <a:gridCol w="2441498">
                  <a:extLst>
                    <a:ext uri="{9D8B030D-6E8A-4147-A177-3AD203B41FA5}">
                      <a16:colId xmlns:a16="http://schemas.microsoft.com/office/drawing/2014/main" val="1179936338"/>
                    </a:ext>
                  </a:extLst>
                </a:gridCol>
              </a:tblGrid>
              <a:tr h="94582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회사명</a:t>
                      </a:r>
                      <a:r>
                        <a:rPr lang="ko-KR" altLang="en-US" dirty="0"/>
                        <a:t> 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예상</a:t>
                      </a:r>
                      <a:r>
                        <a:rPr lang="ko-KR" altLang="en-US" dirty="0"/>
                        <a:t> 수익률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실제</a:t>
                      </a:r>
                      <a:r>
                        <a:rPr lang="ko-KR" altLang="en-US" dirty="0"/>
                        <a:t> 수익률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81940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포바이보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7.32%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35577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미래에셋비전스팩</a:t>
                      </a:r>
                      <a:r>
                        <a:rPr lang="en-US" altLang="ko-Kore-KR" dirty="0"/>
                        <a:t>1</a:t>
                      </a:r>
                      <a:r>
                        <a:rPr lang="ko-KR" altLang="en-US" dirty="0"/>
                        <a:t>호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.58%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43880"/>
                  </a:ext>
                </a:extLst>
              </a:tr>
              <a:tr h="927659"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신영스팩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호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en-US" altLang="ko-KR" dirty="0"/>
                        <a:t>.79%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en-US" altLang="ko-Kore-KR" dirty="0"/>
                        <a:t>?</a:t>
                      </a:r>
                      <a:r>
                        <a:rPr lang="en-US" altLang="ko-KR" dirty="0"/>
                        <a:t>??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88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4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C822FE-1A6D-6C49-96AF-29D3223C59F2}"/>
              </a:ext>
            </a:extLst>
          </p:cNvPr>
          <p:cNvSpPr txBox="1"/>
          <p:nvPr/>
        </p:nvSpPr>
        <p:spPr>
          <a:xfrm>
            <a:off x="330821" y="1996281"/>
            <a:ext cx="231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수집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(Selenium, bs4)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025189-06B0-B546-9749-BBF310279B53}"/>
              </a:ext>
            </a:extLst>
          </p:cNvPr>
          <p:cNvSpPr txBox="1"/>
          <p:nvPr/>
        </p:nvSpPr>
        <p:spPr>
          <a:xfrm>
            <a:off x="2126168" y="3780931"/>
            <a:ext cx="231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적재 및 추출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PostgreSQL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F0DA7-5497-F841-9B44-E8A0B1C540FC}"/>
              </a:ext>
            </a:extLst>
          </p:cNvPr>
          <p:cNvSpPr txBox="1"/>
          <p:nvPr/>
        </p:nvSpPr>
        <p:spPr>
          <a:xfrm>
            <a:off x="8421032" y="2002073"/>
            <a:ext cx="1639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Flask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BBCC4-FD37-044B-B6AB-31282663AB8F}"/>
              </a:ext>
            </a:extLst>
          </p:cNvPr>
          <p:cNvSpPr txBox="1"/>
          <p:nvPr/>
        </p:nvSpPr>
        <p:spPr>
          <a:xfrm>
            <a:off x="4583152" y="1996281"/>
            <a:ext cx="151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분석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ore-KR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Metabase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62BC8-822F-1740-8019-59BD52709258}"/>
              </a:ext>
            </a:extLst>
          </p:cNvPr>
          <p:cNvSpPr txBox="1"/>
          <p:nvPr/>
        </p:nvSpPr>
        <p:spPr>
          <a:xfrm>
            <a:off x="6490011" y="3780931"/>
            <a:ext cx="193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ML </a:t>
            </a: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모델링</a:t>
            </a:r>
            <a:endParaRPr kumimoji="1" lang="en-US" altLang="ko-KR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(Scikit-learn)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DF424-6B0A-4E42-A82B-6D1FE5AD6776}"/>
              </a:ext>
            </a:extLst>
          </p:cNvPr>
          <p:cNvSpPr txBox="1"/>
          <p:nvPr/>
        </p:nvSpPr>
        <p:spPr>
          <a:xfrm>
            <a:off x="10060262" y="3780931"/>
            <a:ext cx="1100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배포</a:t>
            </a:r>
            <a:endParaRPr kumimoji="1" lang="en-US" altLang="ko-KR" b="1" dirty="0"/>
          </a:p>
          <a:p>
            <a:r>
              <a:rPr kumimoji="1" lang="en-US" altLang="ko-Kore-KR" b="1" dirty="0"/>
              <a:t>(Heroku)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A36DC38-34AB-634B-939C-E28F63CB3577}"/>
              </a:ext>
            </a:extLst>
          </p:cNvPr>
          <p:cNvCxnSpPr>
            <a:cxnSpLocks/>
          </p:cNvCxnSpPr>
          <p:nvPr/>
        </p:nvCxnSpPr>
        <p:spPr>
          <a:xfrm>
            <a:off x="1752602" y="2932999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688BA4-14D4-644A-9F6F-7CB434B347EF}"/>
              </a:ext>
            </a:extLst>
          </p:cNvPr>
          <p:cNvCxnSpPr>
            <a:cxnSpLocks/>
          </p:cNvCxnSpPr>
          <p:nvPr/>
        </p:nvCxnSpPr>
        <p:spPr>
          <a:xfrm flipV="1">
            <a:off x="4049753" y="2877015"/>
            <a:ext cx="669073" cy="6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81D300-4688-1A48-8D32-63B217A9CEA2}"/>
              </a:ext>
            </a:extLst>
          </p:cNvPr>
          <p:cNvCxnSpPr>
            <a:cxnSpLocks/>
          </p:cNvCxnSpPr>
          <p:nvPr/>
        </p:nvCxnSpPr>
        <p:spPr>
          <a:xfrm>
            <a:off x="5967762" y="2899545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B66928-666C-2846-9708-4F9E6288603A}"/>
              </a:ext>
            </a:extLst>
          </p:cNvPr>
          <p:cNvCxnSpPr>
            <a:cxnSpLocks/>
          </p:cNvCxnSpPr>
          <p:nvPr/>
        </p:nvCxnSpPr>
        <p:spPr>
          <a:xfrm flipV="1">
            <a:off x="7595841" y="2910468"/>
            <a:ext cx="669073" cy="61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3B8C95B-691E-1447-9E69-3969B0B17D90}"/>
              </a:ext>
            </a:extLst>
          </p:cNvPr>
          <p:cNvCxnSpPr>
            <a:cxnSpLocks/>
          </p:cNvCxnSpPr>
          <p:nvPr/>
        </p:nvCxnSpPr>
        <p:spPr>
          <a:xfrm>
            <a:off x="9580757" y="2877243"/>
            <a:ext cx="622608" cy="66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6ECFF9-7411-DF4B-A613-65D3B6606FE6}"/>
              </a:ext>
            </a:extLst>
          </p:cNvPr>
          <p:cNvSpPr txBox="1"/>
          <p:nvPr/>
        </p:nvSpPr>
        <p:spPr>
          <a:xfrm>
            <a:off x="2810107" y="591015"/>
            <a:ext cx="6144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TASK</a:t>
            </a:r>
            <a:r>
              <a:rPr kumimoji="1"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 </a:t>
            </a:r>
            <a:r>
              <a:rPr kumimoji="1"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BM JUA OTF" panose="02020603020101020101" pitchFamily="18" charset="-127"/>
                <a:ea typeface="BM JUA OTF" panose="02020603020101020101" pitchFamily="18" charset="-127"/>
              </a:rPr>
              <a:t>FLOW</a:t>
            </a:r>
            <a:endParaRPr kumimoji="1" lang="ko-Kore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29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en-US" sz="2000" kern="1200" dirty="0" err="1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데이터</a:t>
            </a:r>
            <a:r>
              <a:rPr kumimoji="1" lang="en-US" altLang="ko-KR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 </a:t>
            </a:r>
            <a:r>
              <a:rPr kumimoji="1" lang="ko-KR" altLang="en-US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수집</a:t>
            </a:r>
            <a:endParaRPr kumimoji="1" lang="en-US" altLang="ko-KR" sz="2000" kern="1200" dirty="0">
              <a:solidFill>
                <a:srgbClr val="FFFFFF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ko-Kore-KR" sz="2000" kern="1200" dirty="0">
                <a:solidFill>
                  <a:srgbClr val="FFFFFF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+mj-cs"/>
              </a:rPr>
              <a:t>(Selenium, bs4)</a:t>
            </a: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1F156A5A-842F-BB46-AE41-2218EE25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365373"/>
            <a:ext cx="6780700" cy="41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6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적재 및 추출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PostgreSQL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B89BF-C641-E345-A080-17F0818AE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473" y="3360396"/>
            <a:ext cx="3729133" cy="22473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450AC1-C4CC-F543-A6FC-1AA2EC37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317" y="1574019"/>
            <a:ext cx="3477365" cy="2150488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9B5B55-1814-114E-921A-A54D23B749C2}"/>
              </a:ext>
            </a:extLst>
          </p:cNvPr>
          <p:cNvCxnSpPr>
            <a:cxnSpLocks/>
          </p:cNvCxnSpPr>
          <p:nvPr/>
        </p:nvCxnSpPr>
        <p:spPr>
          <a:xfrm>
            <a:off x="6936059" y="3360396"/>
            <a:ext cx="1039414" cy="64289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492636" y="1967265"/>
            <a:ext cx="194867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ore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데이터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 분석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ore-KR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Metabase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A1F62212-93DA-1348-BE11-B46E5B29A98A}"/>
              </a:ext>
            </a:extLst>
          </p:cNvPr>
          <p:cNvSpPr txBox="1"/>
          <p:nvPr/>
        </p:nvSpPr>
        <p:spPr>
          <a:xfrm>
            <a:off x="7412592" y="5753205"/>
            <a:ext cx="158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 err="1">
                <a:latin typeface="BM YEONSUNG OTF" panose="020B0600000101010101" pitchFamily="34" charset="-127"/>
                <a:ea typeface="BM YEONSUNG OTF" panose="020B0600000101010101" pitchFamily="34" charset="-127"/>
              </a:rPr>
              <a:t>DashBoard</a:t>
            </a:r>
            <a:endParaRPr kumimoji="1" lang="ko-Kore-KR" altLang="en-US" sz="2000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BCB16D-7D8E-E543-BE4B-0B3D1A313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362" y="622405"/>
            <a:ext cx="64770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1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ML </a:t>
            </a:r>
            <a:r>
              <a:rPr kumimoji="1" lang="ko-KR" altLang="en-US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모델링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(Scikit-learn)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ABBC4C-666A-F642-8EBA-A0165EE5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050144"/>
            <a:ext cx="5842000" cy="438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5D9D1-6982-F14C-BC22-45833CC75BAA}"/>
              </a:ext>
            </a:extLst>
          </p:cNvPr>
          <p:cNvSpPr txBox="1"/>
          <p:nvPr/>
        </p:nvSpPr>
        <p:spPr>
          <a:xfrm>
            <a:off x="5321300" y="2580184"/>
            <a:ext cx="415498" cy="1321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ko-Kore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실제</a:t>
            </a:r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9A32D-CCC5-8841-B013-E6EA569FFF7D}"/>
              </a:ext>
            </a:extLst>
          </p:cNvPr>
          <p:cNvSpPr txBox="1"/>
          <p:nvPr/>
        </p:nvSpPr>
        <p:spPr>
          <a:xfrm>
            <a:off x="7895063" y="5270061"/>
            <a:ext cx="22413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latin typeface="BM JUA OTF" panose="02020603020101020101" pitchFamily="18" charset="-127"/>
                <a:ea typeface="BM JUA OTF" panose="02020603020101020101" pitchFamily="18" charset="-127"/>
              </a:rPr>
              <a:t>예상 수익률</a:t>
            </a:r>
            <a:endParaRPr kumimoji="1" lang="ko-Kore-KR" altLang="en-US" sz="1500" dirty="0">
              <a:latin typeface="BM JUA OTF" panose="02020603020101020101" pitchFamily="18" charset="-127"/>
              <a:ea typeface="BM JUA 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99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5A6E9-EEF0-6349-8B14-7F44C71CB81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ko-KR" altLang="en-US" sz="20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웹서비스</a:t>
            </a:r>
            <a:endParaRPr kumimoji="1" lang="en-US" altLang="ko-KR" sz="20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algn="ctr"/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Flask</a:t>
            </a:r>
            <a:r>
              <a:rPr kumimoji="1" lang="en-US" altLang="ko-Kore-KR" sz="20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F292F90C-BE3C-4943-A930-1CE5FDCBC262}"/>
              </a:ext>
            </a:extLst>
          </p:cNvPr>
          <p:cNvSpPr txBox="1"/>
          <p:nvPr/>
        </p:nvSpPr>
        <p:spPr>
          <a:xfrm>
            <a:off x="6096000" y="2870265"/>
            <a:ext cx="349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예측</a:t>
            </a:r>
            <a:r>
              <a:rPr kumimoji="1" lang="ko-KR" altLang="en-US" dirty="0">
                <a:latin typeface="BM YEONSUNG OTF" panose="020B0600000101010101" pitchFamily="34" charset="-127"/>
                <a:ea typeface="BM YEONSUNG OTF" panose="020B0600000101010101" pitchFamily="34" charset="-127"/>
              </a:rPr>
              <a:t> 서비스</a:t>
            </a:r>
            <a:endParaRPr kumimoji="1" lang="en-US" altLang="ko-KR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  <a:p>
            <a:r>
              <a:rPr lang="en" altLang="ko-Kore-KR" dirty="0">
                <a:hlinkClick r:id="rId4"/>
              </a:rPr>
              <a:t>https://</a:t>
            </a:r>
            <a:r>
              <a:rPr lang="en" altLang="ko-Kore-KR" dirty="0" err="1">
                <a:hlinkClick r:id="rId4"/>
              </a:rPr>
              <a:t>yoochan.herokuapp.com</a:t>
            </a:r>
            <a:r>
              <a:rPr lang="en" altLang="ko-Kore-KR" dirty="0">
                <a:hlinkClick r:id="rId4"/>
              </a:rPr>
              <a:t>/</a:t>
            </a:r>
            <a:endParaRPr lang="en" altLang="ko-Kore-KR" dirty="0"/>
          </a:p>
          <a:p>
            <a:endParaRPr kumimoji="1" lang="ko-Kore-KR" altLang="en-US" dirty="0">
              <a:latin typeface="BM YEONSUNG OTF" panose="020B0600000101010101" pitchFamily="34" charset="-127"/>
              <a:ea typeface="BM YEONSU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52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957</Words>
  <Application>Microsoft Macintosh PowerPoint</Application>
  <PresentationFormat>와이드스크린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BM DoHyeon OTF</vt:lpstr>
      <vt:lpstr>BM JUA OTF</vt:lpstr>
      <vt:lpstr>BM YEONSUNG OTF</vt:lpstr>
      <vt:lpstr>Arial</vt:lpstr>
      <vt:lpstr>Calibri</vt:lpstr>
      <vt:lpstr>Calibri Light</vt:lpstr>
      <vt:lpstr>Office 테마</vt:lpstr>
      <vt:lpstr>공모주 투자 신호등</vt:lpstr>
      <vt:lpstr>공모주 청약</vt:lpstr>
      <vt:lpstr>상장 당일 시초가 예측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공모주 투자 신호등</dc:title>
  <dc:creator>진유찬</dc:creator>
  <cp:lastModifiedBy>진유찬</cp:lastModifiedBy>
  <cp:revision>5</cp:revision>
  <dcterms:created xsi:type="dcterms:W3CDTF">2022-04-20T17:28:57Z</dcterms:created>
  <dcterms:modified xsi:type="dcterms:W3CDTF">2022-05-13T04:53:05Z</dcterms:modified>
</cp:coreProperties>
</file>