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8"/>
    <p:restoredTop sz="94699"/>
  </p:normalViewPr>
  <p:slideViewPr>
    <p:cSldViewPr snapToGrid="0" snapToObjects="1">
      <p:cViewPr>
        <p:scale>
          <a:sx n="183" d="100"/>
          <a:sy n="183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601B-F241-B543-A223-3133415ACD02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0131F-1DF2-374B-9B81-6DF9DE57455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05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0131F-1DF2-374B-9B81-6DF9DE574553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87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0131F-1DF2-374B-9B81-6DF9DE57455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947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0131F-1DF2-374B-9B81-6DF9DE57455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08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9743-B099-3D4D-8D49-E7F395AFF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434497-CDDA-AE4B-945D-BC72C4F31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F3435-8871-0344-BD84-2B6C0C81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801A7-807B-6544-B985-15456349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9CAF4-778D-D145-B090-EA726915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7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E646-8BBE-1C4D-9134-B8F492BC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30788-FF3E-8844-B69A-CE84B170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7C5DA-5B8F-C44A-BA51-C0317BF7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E4839-2549-0542-B993-1B6DCDBD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65A01-69E7-2D42-B40C-0D8DB6E5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838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C7C4F-EB60-234A-841E-F408E43AB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7CD40-6A5C-DF46-92F9-4F8C32AB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8CC13-EF0C-D741-97D8-45149D5C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09AED-C18E-6648-89B9-B7E40073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958DA-4FF8-F544-A3F4-0A76B421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431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3C0C1-FA54-BF43-AFF1-A73E7C4F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7D574-DE3E-A64A-B5D2-70B05CC5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84CD7-3861-474D-988C-0CC903B7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F72AB-9FC2-9A4A-9E3C-FE20882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36B84-8A6B-6F44-AC6C-5EA69713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26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254BB-EA91-5B4F-920A-914FB902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B6DC9-1C64-3547-A6A9-6D60AB9A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7F205-55DE-274B-8FF5-6321B4A0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9F632-C4FB-3E4F-800B-C02591E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541BA-F2A7-DB44-A4FC-FDE43061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061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DF8D8-A2D2-024B-90C4-D813B1FC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1584D-03E7-9A49-8775-1AFDD7AB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9F636B-E264-6147-9CAC-D25888291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E12AD-3C44-F045-A347-CC0D3F20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AE238-69F4-E041-AC73-32F7E77C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436F-57AF-514C-938D-E8907FF0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8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31365-0557-D844-9CB7-6650DD30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FEA76-598E-8644-9120-5BB234A8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0CB65-D588-4A4D-AA09-3F6860CBF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FE86BD-CAB1-B44B-9CA1-65031A25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809EEE-E169-574A-B11B-EE20AD98D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2C2A3-115D-8B40-90EE-16266BBD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9817D-AE0F-4C44-87D9-27C968E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82844E-1BA1-8740-9BBE-1183BDEB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81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AD2A-AE31-2A43-A833-E2A32B2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4EAD2-6615-4044-9E59-4FD9227D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B2364-39A8-5A47-B440-C4BE679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84FD1-8D10-A440-84C5-1B19A722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00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52667-4022-5747-9350-E75E7D0C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17A85-B47C-5444-955C-47558D36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85F82-0D17-754E-B3CE-ED575CF8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4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4C920-190F-F248-BE70-0335130E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EFB43-C579-8841-A71E-9CBEC6E3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74E17-BD9F-7F47-B0A6-D3C3BC84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7B863-46B3-6742-9315-DCBB194C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70AEC-7034-4045-B64D-8C1C7573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093FE-70CA-AB44-987C-0B4CC978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938E9-E5A4-F34F-8E2E-1235DB92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F1378-611F-F840-BF26-00B9732C7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3BF03-FDA7-8C47-84B0-6DDB9A97E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18D70-A69A-3642-B9A6-5BB84E8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D33BAA-4F21-F544-954C-956AE5B5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2DDA3-35C7-394F-B98C-05ED45C5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798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AEAAA6-A9F4-6346-8E44-A87AE23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D3B5-35FA-7946-A5AE-933F221E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B1624-8A39-B647-9771-84E44EE6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81794-90BB-FC49-B5C4-8353D274DCAD}" type="datetimeFigureOut">
              <a:rPr kumimoji="1" lang="ko-Kore-KR" altLang="en-US" smtClean="0"/>
              <a:t>2022. 5. 24.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E568F-CECC-ED4B-8F36-F22B8F92D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BEA00-7343-6E48-81DA-51A903FE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D051-EA8C-F64A-A9DA-9BDC8897D2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40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EF613-BDBA-574E-A172-14BEC73E6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6956"/>
            <a:ext cx="9144000" cy="1472556"/>
          </a:xfrm>
        </p:spPr>
        <p:txBody>
          <a:bodyPr/>
          <a:lstStyle/>
          <a:p>
            <a:r>
              <a:rPr kumimoji="1" lang="ko-KR" altLang="en-US" dirty="0"/>
              <a:t>투자 심리 지표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557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909B5-69BE-1A45-9A4A-7F5E567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VIX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E6934-B6A1-8142-899A-AA44F84E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시카고옵션거래소 </a:t>
            </a:r>
            <a:r>
              <a:rPr lang="ko-KR" altLang="en-US" dirty="0" err="1"/>
              <a:t>변동성지수</a:t>
            </a:r>
            <a:r>
              <a:rPr lang="en-US" altLang="ko-KR" dirty="0"/>
              <a:t>(</a:t>
            </a:r>
            <a:r>
              <a:rPr lang="en" altLang="ko-Kore-KR" dirty="0"/>
              <a:t>Chicago Board Options Exchange Volatility Index)</a:t>
            </a:r>
          </a:p>
          <a:p>
            <a:endParaRPr kumimoji="1" lang="en" altLang="ko-Kore-KR" dirty="0"/>
          </a:p>
          <a:p>
            <a:r>
              <a:rPr lang="en" altLang="ko-Kore-KR" dirty="0"/>
              <a:t> S&amp;P 500 </a:t>
            </a:r>
            <a:r>
              <a:rPr lang="ko-KR" altLang="en-US" dirty="0"/>
              <a:t>지수의 옵션 가격에 기초하며</a:t>
            </a:r>
            <a:r>
              <a:rPr lang="en-US" altLang="ko-KR" dirty="0"/>
              <a:t>, </a:t>
            </a:r>
            <a:r>
              <a:rPr lang="ko-KR" altLang="en-US" dirty="0"/>
              <a:t>향후 </a:t>
            </a:r>
            <a:r>
              <a:rPr lang="en-US" altLang="ko-KR" dirty="0"/>
              <a:t>30</a:t>
            </a:r>
            <a:r>
              <a:rPr lang="ko-KR" altLang="en-US" dirty="0"/>
              <a:t>일간 지수의 </a:t>
            </a:r>
            <a:r>
              <a:rPr lang="ko-KR" altLang="en-US" dirty="0" err="1"/>
              <a:t>풋옵션</a:t>
            </a:r>
            <a:r>
              <a:rPr lang="en-US" altLang="ko-KR" baseline="30000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콜옵션</a:t>
            </a:r>
            <a:r>
              <a:rPr lang="en-US" altLang="ko-KR" baseline="30000" dirty="0"/>
              <a:t>2</a:t>
            </a:r>
            <a:r>
              <a:rPr lang="ko-KR" altLang="en-US" dirty="0"/>
              <a:t> 가중 가격을 결합하여 산정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공포 지수</a:t>
            </a:r>
            <a:r>
              <a:rPr lang="en-US" altLang="ko-KR" dirty="0"/>
              <a:t>(</a:t>
            </a:r>
            <a:r>
              <a:rPr lang="ko-KR" altLang="en-US" dirty="0"/>
              <a:t>투자자들이 투자 결정을 내리기 전에 시장 리스크</a:t>
            </a:r>
            <a:r>
              <a:rPr lang="en-US" altLang="ko-KR" dirty="0"/>
              <a:t>, </a:t>
            </a:r>
            <a:r>
              <a:rPr lang="ko-KR" altLang="en-US" dirty="0"/>
              <a:t>공포 및 스트레스를 측정하는 데 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KOVIX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한국 코스피 기준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1325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A0608-4E67-0749-9998-963979B4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새로운</a:t>
            </a:r>
            <a:r>
              <a:rPr kumimoji="1" lang="ko-KR" altLang="en-US" dirty="0"/>
              <a:t> 투자 심리 지표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AA060-7204-D949-A1EC-8A9912F1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정량적데이터를 기반으로 한 지표</a:t>
            </a:r>
            <a:r>
              <a:rPr kumimoji="1" lang="en-US" altLang="ko-KR" dirty="0"/>
              <a:t> =&gt; </a:t>
            </a:r>
            <a:r>
              <a:rPr kumimoji="1" lang="ko-KR" altLang="en-US" dirty="0"/>
              <a:t> </a:t>
            </a:r>
            <a:r>
              <a:rPr kumimoji="1" lang="en-US" altLang="ko-KR" dirty="0"/>
              <a:t>VIX,</a:t>
            </a:r>
            <a:r>
              <a:rPr kumimoji="1" lang="ko-KR" altLang="en-US" dirty="0"/>
              <a:t> </a:t>
            </a:r>
            <a:r>
              <a:rPr kumimoji="1" lang="en-US" altLang="ko-KR" dirty="0"/>
              <a:t>KOVIX</a:t>
            </a:r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(</a:t>
            </a:r>
            <a:r>
              <a:rPr lang="en" altLang="ko-Kore-KR" dirty="0"/>
              <a:t>S&amp;P 500 </a:t>
            </a:r>
            <a:r>
              <a:rPr lang="ko-KR" altLang="en-US" dirty="0"/>
              <a:t>지수</a:t>
            </a:r>
            <a:r>
              <a:rPr lang="en-US" altLang="ko-KR" dirty="0"/>
              <a:t>)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정성적데이터를 기반으로 한 지표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 </a:t>
            </a:r>
            <a:r>
              <a:rPr kumimoji="1" lang="en-US" altLang="ko-KR" dirty="0"/>
              <a:t>????</a:t>
            </a:r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(</a:t>
            </a:r>
            <a:r>
              <a:rPr kumimoji="1" lang="ko-KR" altLang="en-US" dirty="0"/>
              <a:t>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strike="sngStrike" dirty="0"/>
              <a:t>리포트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07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24132-27CA-6748-8132-01D7D6F1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66264-BA01-A547-BE5F-FC455EAB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2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2006~2022</a:t>
            </a:r>
            <a:r>
              <a:rPr kumimoji="1" lang="ko-KR" altLang="en-US" dirty="0"/>
              <a:t>년 네이버 증권 주요 </a:t>
            </a:r>
            <a:r>
              <a:rPr kumimoji="1" lang="ko-KR" altLang="en-US" dirty="0" err="1"/>
              <a:t>뉴스제목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2013~2022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KOVIX</a:t>
            </a:r>
            <a:r>
              <a:rPr kumimoji="1" lang="ko-KR" altLang="en-US" dirty="0"/>
              <a:t>지수 종가</a:t>
            </a: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2013~2022</a:t>
            </a:r>
            <a:r>
              <a:rPr kumimoji="1" lang="ko-KR" altLang="en-US" dirty="0"/>
              <a:t>년 네이버 증권 주요 </a:t>
            </a:r>
            <a:r>
              <a:rPr kumimoji="1" lang="ko-KR" altLang="en-US" dirty="0" err="1"/>
              <a:t>뉴스제목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일자별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C0531-7A47-4E4F-A514-9ECDE009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230" y="365124"/>
            <a:ext cx="2586924" cy="18867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B9BBF-424F-3349-B37D-07F0F43A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230" y="2342817"/>
            <a:ext cx="2586924" cy="188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DE4A65-6D81-F044-9C64-1C25DF2D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231" y="4320510"/>
            <a:ext cx="2586924" cy="19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B8A0-C31F-8E4A-94E1-E81FC2F0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라벨링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9C718-BDDB-B141-A9CC-675D90B7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4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1.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한글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영어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ore-KR" altLang="en-US" dirty="0"/>
              <a:t> </a:t>
            </a:r>
            <a:r>
              <a:rPr kumimoji="1" lang="ko-KR" altLang="en-US" dirty="0" err="1"/>
              <a:t>감정사전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감정스코어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감정스코어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&gt;0</a:t>
            </a:r>
            <a:r>
              <a:rPr kumimoji="1" lang="ko-KR" altLang="en-US" dirty="0"/>
              <a:t>  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ko-KR" altLang="en-US" dirty="0" err="1"/>
              <a:t>감정스코어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&lt;0</a:t>
            </a:r>
            <a:r>
              <a:rPr kumimoji="1" lang="ko-KR" altLang="en-US" dirty="0"/>
              <a:t>  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14EA-17C5-6244-90B0-D8E64D59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39" y="827785"/>
            <a:ext cx="4858186" cy="18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B8A0-C31F-8E4A-94E1-E81FC2F0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554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9C718-BDDB-B141-A9CC-675D90B7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4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ore-KR" altLang="en-US" dirty="0"/>
              <a:t>학습</a:t>
            </a:r>
            <a:r>
              <a:rPr kumimoji="1" lang="ko-KR" altLang="en-US" dirty="0"/>
              <a:t> 중</a:t>
            </a:r>
            <a:r>
              <a:rPr kumimoji="1" lang="en-US" altLang="ko-KR" dirty="0"/>
              <a:t>………..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14EA-17C5-6244-90B0-D8E64D59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439" y="827785"/>
            <a:ext cx="4858186" cy="18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3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B8A0-C31F-8E4A-94E1-E81FC2F0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9C718-BDDB-B141-A9CC-675D90B7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4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정성적 지표를 기반으로 한 주식투자 심리 지표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5C0512-6161-2141-9D66-BC36301D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43" y="3188798"/>
            <a:ext cx="3118819" cy="273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BA2B9-5C99-7C4B-877F-D293AA7F85CD}"/>
              </a:ext>
            </a:extLst>
          </p:cNvPr>
          <p:cNvSpPr txBox="1"/>
          <p:nvPr/>
        </p:nvSpPr>
        <p:spPr>
          <a:xfrm>
            <a:off x="4775735" y="4336079"/>
            <a:ext cx="234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암호화폐시장의</a:t>
            </a:r>
            <a:r>
              <a:rPr kumimoji="1" lang="ko-KR" altLang="en-US" dirty="0"/>
              <a:t> 공포</a:t>
            </a:r>
            <a:r>
              <a:rPr kumimoji="1" lang="en-US" altLang="ko-KR" dirty="0"/>
              <a:t>,</a:t>
            </a:r>
            <a:r>
              <a:rPr kumimoji="1" lang="ko-KR" altLang="en-US" dirty="0" err="1"/>
              <a:t>탐욕지수</a:t>
            </a:r>
            <a:endParaRPr kumimoji="1" lang="ko-Kore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61583A34-82C6-ED48-B6B3-09396F21FE50}"/>
              </a:ext>
            </a:extLst>
          </p:cNvPr>
          <p:cNvSpPr/>
          <p:nvPr/>
        </p:nvSpPr>
        <p:spPr>
          <a:xfrm rot="10800000">
            <a:off x="4341656" y="4551050"/>
            <a:ext cx="286186" cy="21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509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160</Words>
  <Application>Microsoft Macintosh PowerPoint</Application>
  <PresentationFormat>와이드스크린</PresentationFormat>
  <Paragraphs>49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투자 심리 지표</vt:lpstr>
      <vt:lpstr>VIX</vt:lpstr>
      <vt:lpstr>새로운 투자 심리 지표</vt:lpstr>
      <vt:lpstr>데이터 </vt:lpstr>
      <vt:lpstr>라벨링</vt:lpstr>
      <vt:lpstr>모델링</vt:lpstr>
      <vt:lpstr>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투자 심리 지표</dc:title>
  <dc:creator>진유찬</dc:creator>
  <cp:lastModifiedBy>진유찬</cp:lastModifiedBy>
  <cp:revision>2</cp:revision>
  <dcterms:created xsi:type="dcterms:W3CDTF">2022-05-24T05:40:57Z</dcterms:created>
  <dcterms:modified xsi:type="dcterms:W3CDTF">2022-05-24T08:27:52Z</dcterms:modified>
</cp:coreProperties>
</file>