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25"/>
  </p:notesMasterIdLst>
  <p:sldIdLst>
    <p:sldId id="256" r:id="rId2"/>
    <p:sldId id="257" r:id="rId3"/>
    <p:sldId id="466" r:id="rId4"/>
    <p:sldId id="496" r:id="rId5"/>
    <p:sldId id="467" r:id="rId6"/>
    <p:sldId id="487" r:id="rId7"/>
    <p:sldId id="498" r:id="rId8"/>
    <p:sldId id="497" r:id="rId9"/>
    <p:sldId id="489" r:id="rId10"/>
    <p:sldId id="490" r:id="rId11"/>
    <p:sldId id="485" r:id="rId12"/>
    <p:sldId id="491" r:id="rId13"/>
    <p:sldId id="503" r:id="rId14"/>
    <p:sldId id="504" r:id="rId15"/>
    <p:sldId id="499" r:id="rId16"/>
    <p:sldId id="502" r:id="rId17"/>
    <p:sldId id="505" r:id="rId18"/>
    <p:sldId id="494" r:id="rId19"/>
    <p:sldId id="506" r:id="rId20"/>
    <p:sldId id="393" r:id="rId21"/>
    <p:sldId id="397" r:id="rId22"/>
    <p:sldId id="386" r:id="rId23"/>
    <p:sldId id="3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E5EEFA-4BB2-4118-BF6C-34777A0FD51C}">
          <p14:sldIdLst>
            <p14:sldId id="256"/>
            <p14:sldId id="257"/>
            <p14:sldId id="466"/>
            <p14:sldId id="496"/>
            <p14:sldId id="467"/>
            <p14:sldId id="487"/>
            <p14:sldId id="498"/>
            <p14:sldId id="497"/>
            <p14:sldId id="489"/>
            <p14:sldId id="490"/>
            <p14:sldId id="485"/>
            <p14:sldId id="491"/>
            <p14:sldId id="503"/>
            <p14:sldId id="504"/>
            <p14:sldId id="499"/>
            <p14:sldId id="502"/>
            <p14:sldId id="505"/>
            <p14:sldId id="494"/>
            <p14:sldId id="506"/>
            <p14:sldId id="393"/>
            <p14:sldId id="397"/>
            <p14:sldId id="386"/>
            <p14:sldId id="37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도현" initials="최도" lastIdx="1" clrIdx="0">
    <p:extLst>
      <p:ext uri="{19B8F6BF-5375-455C-9EA6-DF929625EA0E}">
        <p15:presenceInfo xmlns:p15="http://schemas.microsoft.com/office/powerpoint/2012/main" xmlns="" userId="00eb0d125885c8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2068" autoAdjust="0"/>
  </p:normalViewPr>
  <p:slideViewPr>
    <p:cSldViewPr snapToGrid="0">
      <p:cViewPr>
        <p:scale>
          <a:sx n="114" d="100"/>
          <a:sy n="114" d="100"/>
        </p:scale>
        <p:origin x="-402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2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5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3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0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7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31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55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68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3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https://forcloud.tistory.com/37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9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1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8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CFS</a:t>
            </a:r>
            <a:r>
              <a:rPr lang="ko-KR" altLang="en-US" dirty="0"/>
              <a:t> 참고 </a:t>
            </a:r>
            <a:r>
              <a:rPr lang="en-US" altLang="ko-KR" dirty="0"/>
              <a:t>: https://goodgid.github.io/Scheduler-CFS/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3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디스크 이름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or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디스크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UUID] 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마운트 포인트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] 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파일 시스템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] 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마운트 옵션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] 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덤프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백업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유무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] 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KR"/>
              </a:rPr>
              <a:t>fsck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검사 순서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673" y="1122363"/>
            <a:ext cx="1109391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11</a:t>
            </a:r>
            <a:r>
              <a:rPr lang="ko-KR" altLang="en-US" dirty="0"/>
              <a:t>주차 패키지 및 디스크 관리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4" name="Picture 2" descr="안녕하세요! 내가 먼저' 귀여운 이모티콘 무료로 드립니다 | 강남구청 &gt; 강남소식 &gt; 강남이슈">
            <a:extLst>
              <a:ext uri="{FF2B5EF4-FFF2-40B4-BE49-F238E27FC236}">
                <a16:creationId xmlns:a16="http://schemas.microsoft.com/office/drawing/2014/main" xmlns="" id="{864E9484-F130-7FC6-7677-82E573D4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22" y="4343542"/>
            <a:ext cx="244475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9ED6A7-2912-DAC8-9B63-3D55112D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60" y="3323371"/>
            <a:ext cx="5793576" cy="338104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전체 하드디스크 정보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df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–h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또는 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lsblk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또는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fdisk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–l</a:t>
            </a:r>
          </a:p>
          <a:p>
            <a:pPr lvl="1">
              <a:defRPr/>
            </a:pP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findmnt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파일 시스템 및 세부 정보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디스크 별 역할과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udev</a:t>
            </a:r>
            <a:r>
              <a:rPr lang="en-US" altLang="ko-KR" sz="2000" dirty="0">
                <a:sym typeface="Wingdings" panose="05000000000000000000" pitchFamily="2" charset="2"/>
              </a:rPr>
              <a:t> : /dev </a:t>
            </a:r>
            <a:r>
              <a:rPr lang="ko-KR" altLang="en-US" sz="2000" dirty="0">
                <a:sym typeface="Wingdings" panose="05000000000000000000" pitchFamily="2" charset="2"/>
              </a:rPr>
              <a:t>장치 관리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장치 연결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동작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권한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정책 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tmpfs</a:t>
            </a:r>
            <a:r>
              <a:rPr lang="en-US" altLang="ko-KR" sz="2000" dirty="0">
                <a:sym typeface="Wingdings" panose="05000000000000000000" pitchFamily="2" charset="2"/>
              </a:rPr>
              <a:t> : </a:t>
            </a:r>
            <a:r>
              <a:rPr lang="ko-KR" altLang="en-US" sz="2000" dirty="0">
                <a:sym typeface="Wingdings" panose="05000000000000000000" pitchFamily="2" charset="2"/>
              </a:rPr>
              <a:t>임시 파일 시스템</a:t>
            </a:r>
            <a:r>
              <a:rPr lang="en-US" altLang="ko-KR" sz="2000" dirty="0">
                <a:sym typeface="Wingdings" panose="05000000000000000000" pitchFamily="2" charset="2"/>
              </a:rPr>
              <a:t>	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다수 존재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휘발성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부팅 시 </a:t>
            </a:r>
            <a:r>
              <a:rPr lang="ko-KR" altLang="en-US" sz="1600" dirty="0" err="1">
                <a:sym typeface="Wingdings" panose="05000000000000000000" pitchFamily="2" charset="2"/>
              </a:rPr>
              <a:t>지워짐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ym typeface="Wingdings" panose="05000000000000000000" pitchFamily="2" charset="2"/>
              </a:rPr>
              <a:t>빠름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/dev/loop</a:t>
            </a:r>
            <a:r>
              <a:rPr lang="ko-KR" altLang="en-US" sz="2000" dirty="0">
                <a:sym typeface="Wingdings" panose="05000000000000000000" pitchFamily="2" charset="2"/>
              </a:rPr>
              <a:t>번호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가상 장치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실제 장치 </a:t>
            </a:r>
            <a:r>
              <a:rPr lang="en-US" altLang="ko-KR" sz="1600" dirty="0">
                <a:sym typeface="Wingdings" panose="05000000000000000000" pitchFamily="2" charset="2"/>
              </a:rPr>
              <a:t>x, </a:t>
            </a:r>
            <a:r>
              <a:rPr lang="ko-KR" altLang="en-US" sz="1600" dirty="0">
                <a:sym typeface="Wingdings" panose="05000000000000000000" pitchFamily="2" charset="2"/>
              </a:rPr>
              <a:t>다른 스토리지와 맵핑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sym typeface="Wingdings" panose="05000000000000000000" pitchFamily="2" charset="2"/>
              </a:rPr>
              <a:t>sda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실제 저장 장치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olidFill>
                  <a:srgbClr val="040C28"/>
                </a:solidFill>
                <a:latin typeface="Apple SD Gothic Neo"/>
              </a:rPr>
              <a:t>Storage Drive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의 약자</a:t>
            </a: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부팅 드라이브</a:t>
            </a:r>
            <a:endParaRPr lang="en-US" altLang="ko-KR" sz="1600" dirty="0">
              <a:solidFill>
                <a:srgbClr val="040C28"/>
              </a:solidFill>
              <a:latin typeface="Apple SD Gothic Neo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Sda1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은 </a:t>
            </a:r>
            <a:r>
              <a:rPr lang="en-US" altLang="ko-KR" sz="1600" dirty="0" err="1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sda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의 첫번째 디스크가 된다</a:t>
            </a: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olidFill>
                <a:srgbClr val="040C28"/>
              </a:solidFill>
              <a:latin typeface="Apple SD Gothic Neo"/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참고</a:t>
            </a:r>
            <a:r>
              <a:rPr lang="en-US" altLang="ko-KR" sz="24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 : </a:t>
            </a:r>
            <a:r>
              <a:rPr lang="en-US" altLang="ko-KR" sz="2400" dirty="0" err="1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Lvm</a:t>
            </a:r>
            <a:r>
              <a:rPr lang="ko-KR" altLang="en-US" sz="24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:</a:t>
            </a:r>
            <a:r>
              <a:rPr lang="ko-KR" altLang="en-US" sz="24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040C28"/>
                </a:solidFill>
                <a:latin typeface="Apple SD Gothic Neo"/>
              </a:rPr>
              <a:t>Logical Volume Manager</a:t>
            </a:r>
          </a:p>
          <a:p>
            <a:pPr lvl="1">
              <a:defRPr/>
            </a:pPr>
            <a:r>
              <a:rPr lang="ko-KR" altLang="en-US" sz="20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볼륨 저장 장치</a:t>
            </a:r>
            <a:r>
              <a:rPr lang="en-US" altLang="ko-KR" sz="20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디스크 분할 관리</a:t>
            </a:r>
            <a:endParaRPr lang="en-US" altLang="ko-KR" sz="2000" dirty="0">
              <a:solidFill>
                <a:srgbClr val="040C28"/>
              </a:solidFill>
              <a:latin typeface="Apple SD Gothic Neo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물리 디스크 </a:t>
            </a: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pv</a:t>
            </a:r>
            <a:r>
              <a:rPr lang="en-US" altLang="ko-KR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  vg </a:t>
            </a:r>
            <a:r>
              <a:rPr lang="ko-KR" altLang="en-US" sz="1600" dirty="0">
                <a:solidFill>
                  <a:srgbClr val="040C28"/>
                </a:solidFill>
                <a:latin typeface="Apple SD Gothic Neo"/>
                <a:sym typeface="Wingdings" panose="05000000000000000000" pitchFamily="2" charset="2"/>
              </a:rPr>
              <a:t>과정을 통해 생성</a:t>
            </a:r>
            <a:endParaRPr lang="en-US" altLang="ko-KR" sz="1600" dirty="0">
              <a:solidFill>
                <a:srgbClr val="040C28"/>
              </a:solidFill>
              <a:latin typeface="Apple SD Gothic Neo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하드디스크 </a:t>
            </a:r>
            <a:r>
              <a:rPr lang="ko-KR" altLang="en-US" dirty="0">
                <a:sym typeface="Wingdings" panose="05000000000000000000" pitchFamily="2" charset="2"/>
              </a:rPr>
              <a:t>정보 </a:t>
            </a:r>
            <a:r>
              <a:rPr lang="ko-KR" altLang="en-US" sz="4400" dirty="0">
                <a:sym typeface="Wingdings" panose="05000000000000000000" pitchFamily="2" charset="2"/>
              </a:rPr>
              <a:t>확인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리눅스 lvm 확장/용량 추가 테스트 - JunToday.com">
            <a:extLst>
              <a:ext uri="{FF2B5EF4-FFF2-40B4-BE49-F238E27FC236}">
                <a16:creationId xmlns:a16="http://schemas.microsoft.com/office/drawing/2014/main" xmlns="" id="{D2546A7F-AE25-B3FD-1315-4B30F452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59" y="1623220"/>
            <a:ext cx="4331377" cy="15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7F9E2A-0DED-2F2F-E5AC-793C80B9AE97}"/>
              </a:ext>
            </a:extLst>
          </p:cNvPr>
          <p:cNvSpPr txBox="1"/>
          <p:nvPr/>
        </p:nvSpPr>
        <p:spPr>
          <a:xfrm>
            <a:off x="6854216" y="3891022"/>
            <a:ext cx="4553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우분투 </a:t>
            </a:r>
            <a:r>
              <a:rPr lang="en-US" altLang="ko-KR" b="1" dirty="0">
                <a:solidFill>
                  <a:schemeClr val="bg1"/>
                </a:solidFill>
              </a:rPr>
              <a:t>20.04 </a:t>
            </a:r>
            <a:r>
              <a:rPr lang="ko-KR" altLang="en-US" b="1" dirty="0">
                <a:solidFill>
                  <a:schemeClr val="bg1"/>
                </a:solidFill>
              </a:rPr>
              <a:t>리눅스의 디스크 정보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머신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</a:rPr>
              <a:t>설정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저장소 확인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SATA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방식 인터페이스의 디스크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개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/dev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폴더 장치 파일 존재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9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75C1C5-E3E6-4E9B-4EA4-41C23879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43" y="2395870"/>
            <a:ext cx="5795404" cy="18459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리눅스 부팅 </a:t>
            </a:r>
            <a:r>
              <a:rPr lang="en-US" altLang="ko-KR" dirty="0"/>
              <a:t>– </a:t>
            </a:r>
            <a:r>
              <a:rPr lang="ko-KR" altLang="en-US" dirty="0"/>
              <a:t>장치 관련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9409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부팅 시 저장장치 설정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cat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fstab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Defaults </a:t>
            </a:r>
            <a:r>
              <a:rPr lang="ko-KR" altLang="en-US" sz="2400" dirty="0">
                <a:sym typeface="Wingdings" panose="05000000000000000000" pitchFamily="2" charset="2"/>
              </a:rPr>
              <a:t>설정의 의미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/>
              <a:t>auto : </a:t>
            </a:r>
            <a:r>
              <a:rPr lang="ko-KR" altLang="en-US" sz="2000" dirty="0" err="1"/>
              <a:t>부팅시</a:t>
            </a:r>
            <a:r>
              <a:rPr lang="ko-KR" altLang="en-US" sz="2000" dirty="0"/>
              <a:t> 자동으로 마운트</a:t>
            </a:r>
            <a:br>
              <a:rPr lang="ko-KR" altLang="en-US" sz="2000" dirty="0"/>
            </a:br>
            <a:r>
              <a:rPr lang="en-US" altLang="ko-KR" sz="2000" dirty="0"/>
              <a:t>exec(execute) : </a:t>
            </a:r>
            <a:r>
              <a:rPr lang="ko-KR" altLang="en-US" sz="2000" dirty="0"/>
              <a:t>실행 파일을 실행</a:t>
            </a:r>
            <a:br>
              <a:rPr lang="ko-KR" altLang="en-US" sz="2000" dirty="0"/>
            </a:br>
            <a:r>
              <a:rPr lang="en-US" altLang="ko-KR" sz="2000" dirty="0" err="1"/>
              <a:t>suid</a:t>
            </a:r>
            <a:r>
              <a:rPr lang="en-US" altLang="ko-KR" sz="2000" dirty="0"/>
              <a:t> : </a:t>
            </a:r>
            <a:r>
              <a:rPr lang="en-US" altLang="ko-KR" sz="2000" dirty="0" err="1"/>
              <a:t>setUID</a:t>
            </a:r>
            <a:r>
              <a:rPr lang="en-US" altLang="ko-KR" sz="2000" dirty="0"/>
              <a:t>, </a:t>
            </a:r>
            <a:r>
              <a:rPr lang="en-US" altLang="ko-KR" sz="2000" dirty="0" err="1"/>
              <a:t>setGID</a:t>
            </a:r>
            <a:r>
              <a:rPr lang="ko-KR" altLang="en-US" sz="2000" dirty="0"/>
              <a:t>를 사용</a:t>
            </a:r>
            <a:br>
              <a:rPr lang="ko-KR" altLang="en-US" sz="2000" dirty="0"/>
            </a:br>
            <a:r>
              <a:rPr lang="en-US" altLang="ko-KR" sz="2000" dirty="0" err="1"/>
              <a:t>rw</a:t>
            </a:r>
            <a:r>
              <a:rPr lang="en-US" altLang="ko-KR" sz="2000" dirty="0"/>
              <a:t>(read, write) : </a:t>
            </a:r>
            <a:r>
              <a:rPr lang="en-US" altLang="ko-KR" sz="2000" dirty="0" err="1"/>
              <a:t>r,w</a:t>
            </a:r>
            <a:r>
              <a:rPr lang="en-US" altLang="ko-KR" sz="2000" dirty="0"/>
              <a:t> </a:t>
            </a:r>
            <a:r>
              <a:rPr lang="ko-KR" altLang="en-US" sz="2000" dirty="0"/>
              <a:t>권한 부여</a:t>
            </a:r>
            <a:br>
              <a:rPr lang="ko-KR" altLang="en-US" sz="2000" dirty="0"/>
            </a:br>
            <a:r>
              <a:rPr lang="en-US" altLang="ko-KR" sz="2000" dirty="0" err="1"/>
              <a:t>nouser</a:t>
            </a:r>
            <a:r>
              <a:rPr lang="en-US" altLang="ko-KR" sz="2000" dirty="0"/>
              <a:t> : </a:t>
            </a:r>
            <a:r>
              <a:rPr lang="ko-KR" altLang="en-US" sz="2000" dirty="0"/>
              <a:t>일반 유저는 마운트 권한 </a:t>
            </a:r>
            <a:r>
              <a:rPr lang="en-US" altLang="ko-KR" sz="2000" dirty="0"/>
              <a:t>x</a:t>
            </a:r>
            <a:endParaRPr lang="ko-KR" altLang="en-US" sz="2000" dirty="0"/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Uuid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전용 식별자 사용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장치를 식별하는 고유 아이디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blkid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/dev/</a:t>
            </a:r>
            <a:r>
              <a:rPr lang="ko-KR" altLang="en-US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장치명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CD814D-ECAD-A4B8-8DA4-845747192030}"/>
              </a:ext>
            </a:extLst>
          </p:cNvPr>
          <p:cNvSpPr txBox="1"/>
          <p:nvPr/>
        </p:nvSpPr>
        <p:spPr>
          <a:xfrm>
            <a:off x="6568057" y="2828835"/>
            <a:ext cx="4795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경로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또는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uuid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포맷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defaults</a:t>
            </a:r>
          </a:p>
          <a:p>
            <a:pPr algn="ctr"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볼륨과 기본 디스크 마운트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A6AA987-E972-D07B-36FA-8523248CD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914"/>
          <a:stretch/>
        </p:blipFill>
        <p:spPr>
          <a:xfrm>
            <a:off x="6185716" y="4452182"/>
            <a:ext cx="5749831" cy="2181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DC1D5B-4306-4385-88B9-4499D537170A}"/>
              </a:ext>
            </a:extLst>
          </p:cNvPr>
          <p:cNvSpPr txBox="1"/>
          <p:nvPr/>
        </p:nvSpPr>
        <p:spPr>
          <a:xfrm>
            <a:off x="6558529" y="4947028"/>
            <a:ext cx="47952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기본 경로 지정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가지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기본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/boot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부팅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/swap 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임시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Id,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 또는 </a:t>
            </a:r>
            <a:r>
              <a:rPr lang="en-US" altLang="ko-K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uuid</a:t>
            </a: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로 설정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1490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Virtual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box</a:t>
            </a:r>
            <a:r>
              <a:rPr lang="ko-KR" altLang="en-US" sz="2400" dirty="0">
                <a:sym typeface="Wingdings" panose="05000000000000000000" pitchFamily="2" charset="2"/>
              </a:rPr>
              <a:t> 하드디스크 추가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설정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저장소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컨트롤러 </a:t>
            </a:r>
            <a:r>
              <a:rPr lang="en-US" altLang="ko-KR" sz="2000" dirty="0">
                <a:sym typeface="Wingdings" panose="05000000000000000000" pitchFamily="2" charset="2"/>
              </a:rPr>
              <a:t>: SATA </a:t>
            </a:r>
            <a:r>
              <a:rPr lang="ko-KR" altLang="en-US" sz="2000" dirty="0">
                <a:sym typeface="Wingdings" panose="05000000000000000000" pitchFamily="2" charset="2"/>
              </a:rPr>
              <a:t>선택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하단 연결 추가하기 버튼 클릭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만들기 </a:t>
            </a:r>
            <a:r>
              <a:rPr lang="en-US" altLang="ko-KR" sz="2000" dirty="0">
                <a:sym typeface="Wingdings" panose="05000000000000000000" pitchFamily="2" charset="2"/>
              </a:rPr>
              <a:t> VDI  </a:t>
            </a:r>
            <a:r>
              <a:rPr lang="ko-KR" altLang="en-US" sz="2000" dirty="0">
                <a:sym typeface="Wingdings" panose="05000000000000000000" pitchFamily="2" charset="2"/>
              </a:rPr>
              <a:t>다음 </a:t>
            </a:r>
            <a:r>
              <a:rPr lang="en-US" altLang="ko-KR" sz="2000" dirty="0">
                <a:sym typeface="Wingdings" panose="05000000000000000000" pitchFamily="2" charset="2"/>
              </a:rPr>
              <a:t> 5G </a:t>
            </a:r>
            <a:r>
              <a:rPr lang="ko-KR" altLang="en-US" sz="2000" dirty="0">
                <a:sym typeface="Wingdings" panose="05000000000000000000" pitchFamily="2" charset="2"/>
              </a:rPr>
              <a:t>크기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Choose </a:t>
            </a:r>
            <a:r>
              <a:rPr lang="ko-KR" altLang="en-US" sz="1600" dirty="0">
                <a:sym typeface="Wingdings" panose="05000000000000000000" pitchFamily="2" charset="2"/>
              </a:rPr>
              <a:t>선택 후 저장소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확인 후 서버 시작 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물리 저장 장치 추가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C76384-9664-001F-A5F4-5700F0F4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9033"/>
            <a:ext cx="3254528" cy="1898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7D7268F-A31E-38DA-483B-C05780DD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558" y="2969032"/>
            <a:ext cx="3443817" cy="1633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51D1522-4950-58BD-E971-64FE4170B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42" y="2969031"/>
            <a:ext cx="2842897" cy="16333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95FFEC3-67DC-018B-209C-6799A46BD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573" y="4866155"/>
            <a:ext cx="3104702" cy="14725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4086EB6-825F-D57B-EBB6-B4B6630C5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432" y="4866155"/>
            <a:ext cx="3054362" cy="17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327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Fdisk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주요 기능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디스크 파티션 정보와 추가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삭제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검사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파티션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물리 디스크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논리 디스크 분리 개념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추가된 저장 장치 확인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실행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–l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약 </a:t>
            </a:r>
            <a:r>
              <a:rPr lang="en-US" altLang="ko-KR" sz="1600" dirty="0">
                <a:sym typeface="Wingdings" panose="05000000000000000000" pitchFamily="2" charset="2"/>
              </a:rPr>
              <a:t>5G</a:t>
            </a:r>
            <a:r>
              <a:rPr lang="ko-KR" altLang="en-US" sz="1600" dirty="0">
                <a:sym typeface="Wingdings" panose="05000000000000000000" pitchFamily="2" charset="2"/>
              </a:rPr>
              <a:t>의 물리 디스크 </a:t>
            </a:r>
            <a:r>
              <a:rPr lang="en-US" altLang="ko-KR" sz="1600" dirty="0">
                <a:sym typeface="Wingdings" panose="05000000000000000000" pitchFamily="2" charset="2"/>
              </a:rPr>
              <a:t>/dev/</a:t>
            </a:r>
            <a:r>
              <a:rPr lang="en-US" altLang="ko-KR" sz="1600" dirty="0" err="1">
                <a:sym typeface="Wingdings" panose="05000000000000000000" pitchFamily="2" charset="2"/>
              </a:rPr>
              <a:t>sdb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확인</a:t>
            </a:r>
            <a:r>
              <a:rPr lang="en-US" altLang="ko-KR" sz="1600" dirty="0">
                <a:sym typeface="Wingdings" panose="05000000000000000000" pitchFamily="2" charset="2"/>
              </a:rPr>
              <a:t>(a</a:t>
            </a:r>
            <a:r>
              <a:rPr lang="ko-KR" altLang="en-US" sz="1600" dirty="0">
                <a:sym typeface="Wingdings" panose="05000000000000000000" pitchFamily="2" charset="2"/>
              </a:rPr>
              <a:t> 다음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/dev/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sdb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 err="1">
                <a:sym typeface="Wingdings" panose="05000000000000000000" pitchFamily="2" charset="2"/>
              </a:rPr>
              <a:t>Sdb</a:t>
            </a:r>
            <a:r>
              <a:rPr lang="ko-KR" altLang="en-US" sz="1600" dirty="0">
                <a:sym typeface="Wingdings" panose="05000000000000000000" pitchFamily="2" charset="2"/>
              </a:rPr>
              <a:t> 대상으로 디스크 관리 수행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m</a:t>
            </a:r>
            <a:r>
              <a:rPr lang="ko-KR" altLang="en-US" sz="1600" dirty="0">
                <a:sym typeface="Wingdings" panose="05000000000000000000" pitchFamily="2" charset="2"/>
              </a:rPr>
              <a:t>은 전체 명령어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914400" lvl="2" indent="0">
              <a:buNone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지원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하는 파티션 타입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단축키를 확인하자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</a:p>
          <a:p>
            <a:pPr lvl="2">
              <a:defRPr/>
            </a:pPr>
            <a:r>
              <a:rPr lang="ko-KR" altLang="en-US" sz="1600" dirty="0" err="1">
                <a:sym typeface="Wingdings" panose="05000000000000000000" pitchFamily="2" charset="2"/>
              </a:rPr>
              <a:t>ㅣ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전체 목록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400" dirty="0" err="1">
                <a:sym typeface="Wingdings" panose="05000000000000000000" pitchFamily="2" charset="2"/>
              </a:rPr>
              <a:t>Fdisk</a:t>
            </a:r>
            <a:r>
              <a:rPr lang="ko-KR" altLang="en-US" sz="4400" dirty="0">
                <a:sym typeface="Wingdings" panose="05000000000000000000" pitchFamily="2" charset="2"/>
              </a:rPr>
              <a:t>를 통한 디스크 추가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763955-7A4A-8246-120D-ED877202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3" y="1533022"/>
            <a:ext cx="4667311" cy="2475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132B11-2175-0FAF-E2DA-6C211E39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73" y="4143177"/>
            <a:ext cx="4667311" cy="24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90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Fdisk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파티션 추가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저장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200" dirty="0">
                <a:highlight>
                  <a:srgbClr val="FFFF00"/>
                </a:highlight>
                <a:sym typeface="Wingdings" panose="05000000000000000000" pitchFamily="2" charset="2"/>
              </a:rPr>
              <a:t>단축키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n  p </a:t>
            </a:r>
            <a:r>
              <a:rPr lang="ko-KR" altLang="en-US" sz="2200" dirty="0">
                <a:highlight>
                  <a:srgbClr val="FFFF00"/>
                </a:highlight>
                <a:sym typeface="Wingdings" panose="05000000000000000000" pitchFamily="2" charset="2"/>
              </a:rPr>
              <a:t>선택</a:t>
            </a:r>
            <a:endParaRPr lang="en-US" altLang="ko-KR" sz="2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Primary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일반 </a:t>
            </a:r>
            <a:r>
              <a:rPr lang="en-US" altLang="ko-KR" sz="1600" dirty="0">
                <a:sym typeface="Wingdings" panose="05000000000000000000" pitchFamily="2" charset="2"/>
              </a:rPr>
              <a:t>1~3 (4</a:t>
            </a:r>
            <a:r>
              <a:rPr lang="ko-KR" altLang="en-US" sz="1600" dirty="0">
                <a:sym typeface="Wingdings" panose="05000000000000000000" pitchFamily="2" charset="2"/>
              </a:rPr>
              <a:t>개까지 허용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Extended : 5</a:t>
            </a:r>
            <a:r>
              <a:rPr lang="ko-KR" altLang="en-US" sz="1600" dirty="0">
                <a:sym typeface="Wingdings" panose="05000000000000000000" pitchFamily="2" charset="2"/>
              </a:rPr>
              <a:t>개 이상인 경우 구성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파티션 번호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enter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Default 1</a:t>
            </a:r>
            <a:r>
              <a:rPr lang="ko-KR" altLang="en-US" sz="1600" dirty="0">
                <a:sym typeface="Wingdings" panose="05000000000000000000" pitchFamily="2" charset="2"/>
              </a:rPr>
              <a:t>번으로 생성된다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섹터 지정</a:t>
            </a:r>
            <a:r>
              <a:rPr lang="en-US" altLang="ko-KR" sz="1600" dirty="0">
                <a:sym typeface="Wingdings" panose="05000000000000000000" pitchFamily="2" charset="2"/>
              </a:rPr>
              <a:t> :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enter, enter </a:t>
            </a:r>
            <a:r>
              <a:rPr lang="ko-KR" altLang="en-US" sz="1600" dirty="0">
                <a:sym typeface="Wingdings" panose="05000000000000000000" pitchFamily="2" charset="2"/>
              </a:rPr>
              <a:t>또는 직접 크기 지정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초기 </a:t>
            </a:r>
            <a:r>
              <a:rPr lang="en-US" altLang="ko-KR" sz="1600" dirty="0">
                <a:sym typeface="Wingdings" panose="05000000000000000000" pitchFamily="2" charset="2"/>
              </a:rPr>
              <a:t>2048 </a:t>
            </a:r>
            <a:r>
              <a:rPr lang="ko-KR" altLang="en-US" sz="1600" dirty="0">
                <a:sym typeface="Wingdings" panose="05000000000000000000" pitchFamily="2" charset="2"/>
              </a:rPr>
              <a:t>이후 사용</a:t>
            </a:r>
            <a:r>
              <a:rPr lang="en-US" altLang="ko-KR" sz="1600" dirty="0">
                <a:sym typeface="Wingdings" panose="05000000000000000000" pitchFamily="2" charset="2"/>
              </a:rPr>
              <a:t> (</a:t>
            </a:r>
            <a:r>
              <a:rPr lang="ko-KR" altLang="en-US" sz="1600" dirty="0">
                <a:sym typeface="Wingdings" panose="05000000000000000000" pitchFamily="2" charset="2"/>
              </a:rPr>
              <a:t>파티션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번 시작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3">
              <a:defRPr/>
            </a:pP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) last sector</a:t>
            </a:r>
            <a:r>
              <a:rPr lang="ko-KR" altLang="en-US" sz="1400" dirty="0"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sym typeface="Wingdings" panose="05000000000000000000" pitchFamily="2" charset="2"/>
              </a:rPr>
              <a:t>+2.5G (</a:t>
            </a:r>
            <a:r>
              <a:rPr lang="ko-KR" altLang="en-US" sz="1400" dirty="0">
                <a:sym typeface="Wingdings" panose="05000000000000000000" pitchFamily="2" charset="2"/>
              </a:rPr>
              <a:t>용량의 반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lvl="3">
              <a:defRPr/>
            </a:pPr>
            <a:r>
              <a:rPr lang="ko-KR" altLang="en-US" sz="1400" dirty="0"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두번째 파티션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섹터는 자동 시작을 </a:t>
            </a:r>
            <a:r>
              <a:rPr lang="ko-KR" altLang="en-US" sz="1400" dirty="0" err="1">
                <a:sym typeface="Wingdings" panose="05000000000000000000" pitchFamily="2" charset="2"/>
              </a:rPr>
              <a:t>가르킴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추가된 디스크 파티션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확인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p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Sdb1 </a:t>
            </a:r>
            <a:r>
              <a:rPr lang="ko-KR" altLang="en-US" sz="1600" dirty="0"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sym typeface="Wingdings" panose="05000000000000000000" pitchFamily="2" charset="2"/>
              </a:rPr>
              <a:t>sdb2</a:t>
            </a:r>
            <a:r>
              <a:rPr lang="ko-KR" altLang="en-US" sz="1600" dirty="0">
                <a:sym typeface="Wingdings" panose="05000000000000000000" pitchFamily="2" charset="2"/>
              </a:rPr>
              <a:t> 순서대로 생성됨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마지막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저장하기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단축키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w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로 저장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자동 종료됨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400" dirty="0" err="1">
                <a:sym typeface="Wingdings" panose="05000000000000000000" pitchFamily="2" charset="2"/>
              </a:rPr>
              <a:t>Fdisk</a:t>
            </a:r>
            <a:r>
              <a:rPr lang="ko-KR" altLang="en-US" sz="4400" dirty="0">
                <a:sym typeface="Wingdings" panose="05000000000000000000" pitchFamily="2" charset="2"/>
              </a:rPr>
              <a:t>를 통한 디스크 추가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0012B5-3754-2989-8E8F-0A8D6090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02" y="3626070"/>
            <a:ext cx="5346285" cy="2943405"/>
          </a:xfrm>
          <a:prstGeom prst="rect">
            <a:avLst/>
          </a:prstGeom>
        </p:spPr>
      </p:pic>
      <p:pic>
        <p:nvPicPr>
          <p:cNvPr id="1026" name="Picture 2" descr="리눅스 파티셔닝(fdisk 사용)">
            <a:extLst>
              <a:ext uri="{FF2B5EF4-FFF2-40B4-BE49-F238E27FC236}">
                <a16:creationId xmlns:a16="http://schemas.microsoft.com/office/drawing/2014/main" xmlns="" id="{C0951744-D5DF-6F25-C034-08801D07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02" y="2874870"/>
            <a:ext cx="5199142" cy="5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EF3E85-3AFF-1598-223B-221E39EE9C2B}"/>
              </a:ext>
            </a:extLst>
          </p:cNvPr>
          <p:cNvSpPr txBox="1"/>
          <p:nvPr/>
        </p:nvSpPr>
        <p:spPr>
          <a:xfrm>
            <a:off x="6862729" y="4197549"/>
            <a:ext cx="4491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기본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MBR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방식 사용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i="0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기본 섹터 사이즈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512 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바이트 단위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 이상 만들어보자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 후 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fdisk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–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lu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/dev/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sdb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확인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b="1" i="0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i="0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2280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mkfs</a:t>
            </a:r>
            <a:r>
              <a:rPr lang="ko-KR" altLang="en-US" sz="2400" dirty="0">
                <a:sym typeface="Wingdings" panose="05000000000000000000" pitchFamily="2" charset="2"/>
              </a:rPr>
              <a:t>를 통한 파티션 포맷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mkfs.ext4 /dev/sdb1 </a:t>
            </a:r>
            <a:r>
              <a:rPr lang="en-US" altLang="ko-KR" sz="2000" dirty="0">
                <a:sym typeface="Wingdings" panose="05000000000000000000" pitchFamily="2" charset="2"/>
              </a:rPr>
              <a:t>(2</a:t>
            </a:r>
            <a:r>
              <a:rPr lang="ko-KR" altLang="en-US" sz="2000" dirty="0">
                <a:sym typeface="Wingdings" panose="05000000000000000000" pitchFamily="2" charset="2"/>
              </a:rPr>
              <a:t>개인 경우 각자 포맷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Ext4 </a:t>
            </a:r>
            <a:r>
              <a:rPr lang="ko-KR" altLang="en-US" sz="1600" dirty="0">
                <a:sym typeface="Wingdings" panose="05000000000000000000" pitchFamily="2" charset="2"/>
              </a:rPr>
              <a:t>파일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시스템으로 파티션 포맷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고유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번호 </a:t>
            </a:r>
            <a:r>
              <a:rPr lang="en-US" altLang="ko-KR" sz="1600" dirty="0">
                <a:sym typeface="Wingdings" panose="05000000000000000000" pitchFamily="2" charset="2"/>
              </a:rPr>
              <a:t>UUID </a:t>
            </a:r>
            <a:r>
              <a:rPr lang="ko-KR" altLang="en-US" sz="1600" dirty="0">
                <a:sym typeface="Wingdings" panose="05000000000000000000" pitchFamily="2" charset="2"/>
              </a:rPr>
              <a:t>생성됨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cd /dev/disk/by-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uuid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UUID</a:t>
            </a:r>
            <a:r>
              <a:rPr lang="ko-KR" altLang="en-US" sz="1600" dirty="0">
                <a:sym typeface="Wingdings" panose="05000000000000000000" pitchFamily="2" charset="2"/>
              </a:rPr>
              <a:t> 확인하기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mount</a:t>
            </a:r>
            <a:r>
              <a:rPr lang="ko-KR" altLang="en-US" sz="2400" dirty="0">
                <a:sym typeface="Wingdings" panose="05000000000000000000" pitchFamily="2" charset="2"/>
              </a:rPr>
              <a:t>를 통한 경로 연결하기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new_disk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실제 디스크를 할당할 경로를 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mount /dev/sdb1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new_disk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df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–h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로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하드디스크 </a:t>
            </a:r>
            <a:r>
              <a:rPr lang="en-US" altLang="ko-KR" sz="4400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파티션 포맷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마운트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3AAD79-F941-F63F-2C47-20B583A0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22" y="1612665"/>
            <a:ext cx="4225289" cy="2281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BCB1278-3B3F-61D3-EDBA-184FE75C1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1"/>
          <a:stretch/>
        </p:blipFill>
        <p:spPr>
          <a:xfrm>
            <a:off x="7744022" y="3995670"/>
            <a:ext cx="4256820" cy="2630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0CDA47-062C-0762-09AD-72CE351A4338}"/>
              </a:ext>
            </a:extLst>
          </p:cNvPr>
          <p:cNvSpPr txBox="1"/>
          <p:nvPr/>
        </p:nvSpPr>
        <p:spPr>
          <a:xfrm>
            <a:off x="7573755" y="2330593"/>
            <a:ext cx="3834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윈도우의 파티션 포맷과 동일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00" b="1" dirty="0">
                <a:solidFill>
                  <a:schemeClr val="bg1"/>
                </a:solidFill>
                <a:sym typeface="Wingdings" panose="05000000000000000000" pitchFamily="2" charset="2"/>
              </a:rPr>
              <a:t>UUID </a:t>
            </a:r>
            <a:r>
              <a:rPr lang="ko-KR" altLang="en-US" sz="1800" b="1" dirty="0">
                <a:solidFill>
                  <a:schemeClr val="bg1"/>
                </a:solidFill>
                <a:sym typeface="Wingdings" panose="05000000000000000000" pitchFamily="2" charset="2"/>
              </a:rPr>
              <a:t>확인</a:t>
            </a:r>
            <a:endParaRPr lang="en-US" altLang="ko-KR" sz="18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652A1A-2EEA-6230-4A7D-E4EC09170E11}"/>
              </a:ext>
            </a:extLst>
          </p:cNvPr>
          <p:cNvSpPr txBox="1"/>
          <p:nvPr/>
        </p:nvSpPr>
        <p:spPr>
          <a:xfrm>
            <a:off x="7630510" y="4533733"/>
            <a:ext cx="3834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추가된 디스크 확인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/dev/sdb1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으로 추가됨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8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해제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sym typeface="Wingdings" panose="05000000000000000000" pitchFamily="2" charset="2"/>
              </a:rPr>
              <a:t>umount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 /dev/sdb1</a:t>
            </a:r>
          </a:p>
        </p:txBody>
      </p:sp>
    </p:spTree>
    <p:extLst>
      <p:ext uri="{BB962C8B-B14F-4D97-AF65-F5344CB8AC3E}">
        <p14:creationId xmlns:p14="http://schemas.microsoft.com/office/powerpoint/2010/main" val="619818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Vi</a:t>
            </a:r>
            <a:r>
              <a:rPr lang="ko-KR" altLang="en-US" sz="2400" dirty="0">
                <a:sym typeface="Wingdings" panose="05000000000000000000" pitchFamily="2" charset="2"/>
              </a:rPr>
              <a:t>로 직접 </a:t>
            </a:r>
            <a:r>
              <a:rPr lang="en-US" altLang="ko-KR" sz="2400" dirty="0" err="1">
                <a:sym typeface="Wingdings" panose="05000000000000000000" pitchFamily="2" charset="2"/>
              </a:rPr>
              <a:t>fstab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에 하드디스크 등록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cp 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fstab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fstab_back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 백업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vi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fstab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현재 </a:t>
            </a:r>
            <a:r>
              <a:rPr lang="en-US" altLang="ko-KR" sz="2400" dirty="0" err="1">
                <a:sym typeface="Wingdings" panose="05000000000000000000" pitchFamily="2" charset="2"/>
              </a:rPr>
              <a:t>uuid</a:t>
            </a:r>
            <a:r>
              <a:rPr lang="ko-KR" altLang="en-US" sz="2400" dirty="0">
                <a:sym typeface="Wingdings" panose="05000000000000000000" pitchFamily="2" charset="2"/>
              </a:rPr>
              <a:t>를 다시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Putty </a:t>
            </a:r>
            <a:r>
              <a:rPr lang="ko-KR" altLang="en-US" sz="2000" dirty="0">
                <a:sym typeface="Wingdings" panose="05000000000000000000" pitchFamily="2" charset="2"/>
              </a:rPr>
              <a:t>작업 창에서 </a:t>
            </a:r>
            <a:r>
              <a:rPr lang="en-US" altLang="ko-KR" sz="2000" dirty="0" err="1">
                <a:sym typeface="Wingdings" panose="05000000000000000000" pitchFamily="2" charset="2"/>
              </a:rPr>
              <a:t>uuid</a:t>
            </a:r>
            <a:r>
              <a:rPr lang="ko-KR" altLang="en-US" sz="2000" dirty="0">
                <a:sym typeface="Wingdings" panose="05000000000000000000" pitchFamily="2" charset="2"/>
              </a:rPr>
              <a:t> 복사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오른쪽 클릭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Vi </a:t>
            </a:r>
            <a:r>
              <a:rPr lang="ko-KR" altLang="en-US" sz="2400" dirty="0" err="1">
                <a:sym typeface="Wingdings" panose="05000000000000000000" pitchFamily="2" charset="2"/>
              </a:rPr>
              <a:t>편집창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삽입 모드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오른쪽 클릭으로 붙여넣기 가능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또는 직접 모두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타이핑 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UUID</a:t>
            </a:r>
            <a:r>
              <a:rPr lang="ko-KR" altLang="en-US" sz="2400" dirty="0">
                <a:sym typeface="Wingdings" panose="05000000000000000000" pitchFamily="2" charset="2"/>
              </a:rPr>
              <a:t>로 저장 장치를 등록한다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경로 및 </a:t>
            </a:r>
            <a:r>
              <a:rPr lang="en-US" altLang="ko-KR" sz="2000" dirty="0">
                <a:sym typeface="Wingdings" panose="05000000000000000000" pitchFamily="2" charset="2"/>
              </a:rPr>
              <a:t>EXT4 </a:t>
            </a:r>
            <a:r>
              <a:rPr lang="ko-KR" altLang="en-US" sz="2000" dirty="0">
                <a:sym typeface="Wingdings" panose="05000000000000000000" pitchFamily="2" charset="2"/>
              </a:rPr>
              <a:t>등 정보 입력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부팅시에 자동 로딩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ko-KR" altLang="en-US" dirty="0">
                <a:sym typeface="Wingdings" panose="05000000000000000000" pitchFamily="2" charset="2"/>
              </a:rPr>
              <a:t> 등록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8935616-A866-F5E8-8C9A-D1DB68704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81"/>
          <a:stretch/>
        </p:blipFill>
        <p:spPr>
          <a:xfrm>
            <a:off x="6835928" y="1690688"/>
            <a:ext cx="5202673" cy="1810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7D6500-7038-CBA5-504E-B29A0A706627}"/>
              </a:ext>
            </a:extLst>
          </p:cNvPr>
          <p:cNvSpPr txBox="1"/>
          <p:nvPr/>
        </p:nvSpPr>
        <p:spPr>
          <a:xfrm>
            <a:off x="6613107" y="2178382"/>
            <a:ext cx="3834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VI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편집 및 저장 후 종료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서버를 </a:t>
            </a:r>
            <a:r>
              <a:rPr lang="ko-KR" altLang="en-US" b="1" dirty="0" err="1">
                <a:solidFill>
                  <a:schemeClr val="bg1"/>
                </a:solidFill>
                <a:sym typeface="Wingdings" panose="05000000000000000000" pitchFamily="2" charset="2"/>
              </a:rPr>
              <a:t>재부팅한다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B5D1539-9E4B-636B-D51D-2B9D50D6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28" y="3589406"/>
            <a:ext cx="5245445" cy="3051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8BFBA4-C7D1-4000-2ABA-729BC05179F7}"/>
              </a:ext>
            </a:extLst>
          </p:cNvPr>
          <p:cNvSpPr txBox="1"/>
          <p:nvPr/>
        </p:nvSpPr>
        <p:spPr>
          <a:xfrm>
            <a:off x="6669863" y="4459925"/>
            <a:ext cx="40696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Mount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없이 항상 등록됨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/dev/sdb1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확인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안된 경우 다시 </a:t>
            </a:r>
            <a:r>
              <a:rPr lang="en-US" altLang="ko-KR" b="1" dirty="0" err="1">
                <a:solidFill>
                  <a:schemeClr val="bg1"/>
                </a:solidFill>
                <a:sym typeface="Wingdings" panose="05000000000000000000" pitchFamily="2" charset="2"/>
              </a:rPr>
              <a:t>fstab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파일 확인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8699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831E905-8CA5-B151-9276-002F3EB9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07" y="4208979"/>
            <a:ext cx="4046564" cy="236049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현재 리눅스 시스템을 전원 종료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머신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설정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저장소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새 </a:t>
            </a:r>
            <a:r>
              <a:rPr lang="en-US" altLang="ko-KR" sz="1600" dirty="0" err="1">
                <a:sym typeface="Wingdings" panose="05000000000000000000" pitchFamily="2" charset="2"/>
              </a:rPr>
              <a:t>scsi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컨트롤러 추가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1GB </a:t>
            </a:r>
            <a:r>
              <a:rPr lang="ko-KR" altLang="en-US" sz="1600" dirty="0">
                <a:sym typeface="Wingdings" panose="05000000000000000000" pitchFamily="2" charset="2"/>
              </a:rPr>
              <a:t>크기의 </a:t>
            </a:r>
            <a:r>
              <a:rPr lang="en-US" altLang="ko-KR" sz="1600" dirty="0">
                <a:sym typeface="Wingdings" panose="05000000000000000000" pitchFamily="2" charset="2"/>
              </a:rPr>
              <a:t>VDI</a:t>
            </a:r>
            <a:r>
              <a:rPr lang="ko-KR" altLang="en-US" sz="1600" dirty="0"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개 생성한다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이름 </a:t>
            </a:r>
            <a:r>
              <a:rPr lang="en-US" altLang="ko-KR" sz="1600" dirty="0">
                <a:sym typeface="Wingdings" panose="05000000000000000000" pitchFamily="2" charset="2"/>
              </a:rPr>
              <a:t>: RAID0.vdi, RAID1.vdi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추가 버튼으로 컨트롤러에 연결한다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3">
              <a:defRPr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서버를 재부팅 후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-l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새로 추가된 하드디스크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기존 </a:t>
            </a:r>
            <a:r>
              <a:rPr lang="en-US" altLang="ko-KR" sz="1600" dirty="0"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sym typeface="Wingdings" panose="05000000000000000000" pitchFamily="2" charset="2"/>
              </a:rPr>
              <a:t>기가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하드디스크 이름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RAID 0</a:t>
            </a:r>
            <a:r>
              <a:rPr lang="ko-KR" altLang="en-US" dirty="0">
                <a:sym typeface="Wingdings" panose="05000000000000000000" pitchFamily="2" charset="2"/>
              </a:rPr>
              <a:t>번 설정하기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장치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추가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A12564-9015-03A5-147B-ECCDAE9E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98" y="1519241"/>
            <a:ext cx="3323896" cy="1909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37C605-55FC-6F4A-85C1-CE7B4C36C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130" y="1825624"/>
            <a:ext cx="3323896" cy="1909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E2EE09-22A5-898F-4240-635C057C48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253"/>
          <a:stretch/>
        </p:blipFill>
        <p:spPr>
          <a:xfrm>
            <a:off x="7794595" y="4197549"/>
            <a:ext cx="4273431" cy="23655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644A8B-2149-1788-84AA-8A108D3ECDEA}"/>
              </a:ext>
            </a:extLst>
          </p:cNvPr>
          <p:cNvSpPr txBox="1"/>
          <p:nvPr/>
        </p:nvSpPr>
        <p:spPr>
          <a:xfrm>
            <a:off x="7508671" y="4744426"/>
            <a:ext cx="3845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기가 장치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개 확인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b="1" dirty="0" err="1">
                <a:solidFill>
                  <a:schemeClr val="bg1"/>
                </a:solidFill>
                <a:sym typeface="Wingdings" panose="05000000000000000000" pitchFamily="2" charset="2"/>
              </a:rPr>
              <a:t>Sdb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sym typeface="Wingdings" panose="05000000000000000000" pitchFamily="2" charset="2"/>
              </a:rPr>
              <a:t>sdc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로 추가됨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기존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장치는 이름이 변경됨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19356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70ADE41-B6FC-3C57-91CC-75C1922E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98" y="1704154"/>
            <a:ext cx="5351575" cy="500025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Fdisk</a:t>
            </a:r>
            <a:r>
              <a:rPr lang="ko-KR" altLang="en-US" sz="2400" dirty="0">
                <a:sym typeface="Wingdings" panose="05000000000000000000" pitchFamily="2" charset="2"/>
              </a:rPr>
              <a:t>로 각 장치에 파티션 생성 및 설정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/dev/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sdb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기존 설정과 동일하게 새 파티션 생성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파티션 생성 후 단축키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t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종류 변경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fd</a:t>
            </a:r>
            <a:r>
              <a:rPr lang="ko-KR" altLang="en-US" sz="1600" dirty="0">
                <a:sym typeface="Wingdings" panose="05000000000000000000" pitchFamily="2" charset="2"/>
              </a:rPr>
              <a:t> 입력 </a:t>
            </a:r>
            <a:r>
              <a:rPr lang="en-US" altLang="ko-KR" sz="1600" dirty="0">
                <a:sym typeface="Wingdings" panose="05000000000000000000" pitchFamily="2" charset="2"/>
              </a:rPr>
              <a:t>(raid</a:t>
            </a:r>
            <a:r>
              <a:rPr lang="ko-KR" altLang="en-US" sz="1600" dirty="0">
                <a:sym typeface="Wingdings" panose="05000000000000000000" pitchFamily="2" charset="2"/>
              </a:rPr>
              <a:t> 타입으로 변경됨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파티션 종류 확인 후 종료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w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장치 </a:t>
            </a:r>
            <a:r>
              <a:rPr lang="en-US" altLang="ko-KR" sz="2400" dirty="0">
                <a:sym typeface="Wingdings" panose="05000000000000000000" pitchFamily="2" charset="2"/>
              </a:rPr>
              <a:t>/dev/</a:t>
            </a:r>
            <a:r>
              <a:rPr lang="en-US" altLang="ko-KR" sz="2400" dirty="0" err="1">
                <a:sym typeface="Wingdings" panose="05000000000000000000" pitchFamily="2" charset="2"/>
              </a:rPr>
              <a:t>sdc</a:t>
            </a:r>
            <a:r>
              <a:rPr lang="ko-KR" altLang="en-US" sz="2400" dirty="0">
                <a:sym typeface="Wingdings" panose="05000000000000000000" pitchFamily="2" charset="2"/>
              </a:rPr>
              <a:t>도 동일하게 작업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같은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기가 장치를 설정한다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RAID 0</a:t>
            </a:r>
            <a:r>
              <a:rPr lang="ko-KR" altLang="en-US" dirty="0">
                <a:sym typeface="Wingdings" panose="05000000000000000000" pitchFamily="2" charset="2"/>
              </a:rPr>
              <a:t>번 설정하기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en-US" altLang="ko-KR" dirty="0" err="1">
                <a:sym typeface="Wingdings" panose="05000000000000000000" pitchFamily="2" charset="2"/>
              </a:rPr>
              <a:t>fdisk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459FFD4-6446-B347-19DF-5DB511AC09F6}"/>
              </a:ext>
            </a:extLst>
          </p:cNvPr>
          <p:cNvSpPr txBox="1"/>
          <p:nvPr/>
        </p:nvSpPr>
        <p:spPr>
          <a:xfrm>
            <a:off x="6963629" y="2282805"/>
            <a:ext cx="430819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앞서 파티션 생성과 동일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생성된 파티션 장치 파일</a:t>
            </a:r>
            <a:endParaRPr lang="en-US" altLang="ko-KR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/dev</a:t>
            </a:r>
            <a:r>
              <a:rPr lang="ko-KR" alt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sdb1, sdc1</a:t>
            </a:r>
            <a:r>
              <a:rPr lang="ko-KR" alt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확인 </a:t>
            </a:r>
            <a:endParaRPr lang="en-US" altLang="ko-KR" sz="20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41549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220E65-0D96-5632-E01E-23767D11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14" y="1825624"/>
            <a:ext cx="4978090" cy="246844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62911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400" dirty="0" err="1">
                <a:sym typeface="Wingdings" panose="05000000000000000000" pitchFamily="2" charset="2"/>
              </a:rPr>
              <a:t>Mdadm</a:t>
            </a:r>
            <a:r>
              <a:rPr lang="ko-KR" altLang="en-US" sz="2400" dirty="0">
                <a:sym typeface="Wingdings" panose="05000000000000000000" pitchFamily="2" charset="2"/>
              </a:rPr>
              <a:t>으로 레이드 그룹을 생성한다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mdadm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–create /dev/md/raid0 –level=0 –raid-devices=2 dev/sdb1 /dev/sdc1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mdadm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–detail –scan 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생성된 </a:t>
            </a:r>
            <a:r>
              <a:rPr lang="en-US" altLang="ko-KR" sz="1800" dirty="0">
                <a:sym typeface="Wingdings" panose="05000000000000000000" pitchFamily="2" charset="2"/>
              </a:rPr>
              <a:t>raid </a:t>
            </a:r>
            <a:r>
              <a:rPr lang="ko-KR" altLang="en-US" sz="1800" dirty="0">
                <a:sym typeface="Wingdings" panose="05000000000000000000" pitchFamily="2" charset="2"/>
              </a:rPr>
              <a:t>정보 확인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Raid0</a:t>
            </a:r>
            <a:r>
              <a:rPr lang="ko-KR" altLang="en-US" sz="2400" dirty="0">
                <a:sym typeface="Wingdings" panose="05000000000000000000" pitchFamily="2" charset="2"/>
              </a:rPr>
              <a:t>을 </a:t>
            </a:r>
            <a:r>
              <a:rPr lang="en-US" altLang="ko-KR" sz="2400" dirty="0">
                <a:sym typeface="Wingdings" panose="05000000000000000000" pitchFamily="2" charset="2"/>
              </a:rPr>
              <a:t>ext4</a:t>
            </a:r>
            <a:r>
              <a:rPr lang="ko-KR" altLang="en-US" sz="2400" dirty="0">
                <a:sym typeface="Wingdings" panose="05000000000000000000" pitchFamily="2" charset="2"/>
              </a:rPr>
              <a:t>로 포맷한다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mkfs.ext4 /dev/md/raid0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사용할 폴더를 생성하고 </a:t>
            </a:r>
            <a:r>
              <a:rPr lang="ko-KR" altLang="en-US" sz="2400" dirty="0" err="1">
                <a:sym typeface="Wingdings" panose="05000000000000000000" pitchFamily="2" charset="2"/>
              </a:rPr>
              <a:t>마운트한다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mkdir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/new_raid0</a:t>
            </a: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mount /dev/md/raid0 /new_raid0/</a:t>
            </a:r>
          </a:p>
          <a:p>
            <a:pPr lvl="1">
              <a:defRPr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장치가 잘 연동되었는지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df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-h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RAID 0</a:t>
            </a:r>
            <a:r>
              <a:rPr lang="ko-KR" altLang="en-US" dirty="0">
                <a:sym typeface="Wingdings" panose="05000000000000000000" pitchFamily="2" charset="2"/>
              </a:rPr>
              <a:t>번 그룹 생성하기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en-US" altLang="ko-KR" dirty="0" err="1">
                <a:sym typeface="Wingdings" panose="05000000000000000000" pitchFamily="2" charset="2"/>
              </a:rPr>
              <a:t>mdadm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1C9F4C-A704-1BAD-C003-B551739ED5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922"/>
          <a:stretch/>
        </p:blipFill>
        <p:spPr>
          <a:xfrm>
            <a:off x="6999889" y="4475661"/>
            <a:ext cx="4956415" cy="2017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22F4DE-D1C6-9D6C-CEAD-CA85D3ED97A2}"/>
              </a:ext>
            </a:extLst>
          </p:cNvPr>
          <p:cNvSpPr txBox="1"/>
          <p:nvPr/>
        </p:nvSpPr>
        <p:spPr>
          <a:xfrm>
            <a:off x="6905298" y="2675990"/>
            <a:ext cx="4562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가상 </a:t>
            </a:r>
            <a:r>
              <a:rPr lang="en-US" altLang="ko-KR" b="1" dirty="0" err="1">
                <a:solidFill>
                  <a:schemeClr val="bg1"/>
                </a:solidFill>
                <a:sym typeface="Wingdings" panose="05000000000000000000" pitchFamily="2" charset="2"/>
              </a:rPr>
              <a:t>vdi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라서 속도 차이는 체감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</a:p>
          <a:p>
            <a:pPr lvl="1">
              <a:defRPr/>
            </a:pP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실제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 H/W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를 사용하는 경우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큰 차이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F76D6-EB15-B31E-4442-E42901BD7831}"/>
              </a:ext>
            </a:extLst>
          </p:cNvPr>
          <p:cNvSpPr txBox="1"/>
          <p:nvPr/>
        </p:nvSpPr>
        <p:spPr>
          <a:xfrm>
            <a:off x="6897152" y="5409809"/>
            <a:ext cx="456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기가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+ 1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기가 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= 2</a:t>
            </a:r>
            <a:r>
              <a:rPr lang="ko-KR" alt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기가 장치가 됨</a:t>
            </a:r>
            <a:endParaRPr lang="en-US" altLang="ko-KR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23416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서버 </a:t>
            </a:r>
            <a:r>
              <a:rPr lang="en-US" altLang="ko-KR" sz="4000" dirty="0">
                <a:solidFill>
                  <a:schemeClr val="tx1"/>
                </a:solidFill>
              </a:rPr>
              <a:t>OS </a:t>
            </a:r>
            <a:r>
              <a:rPr lang="ko-KR" altLang="en-US" sz="4000" dirty="0">
                <a:solidFill>
                  <a:schemeClr val="tx1"/>
                </a:solidFill>
              </a:rPr>
              <a:t>트렌드 현황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키워드 </a:t>
            </a:r>
            <a:r>
              <a:rPr lang="en-US" altLang="ko-KR" b="1" dirty="0"/>
              <a:t>: </a:t>
            </a:r>
            <a:r>
              <a:rPr lang="ko-KR" altLang="en-US" b="1" dirty="0"/>
              <a:t>서버용 저장 장치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트렌드 분석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11</a:t>
            </a:r>
            <a:r>
              <a:rPr lang="ko-KR" altLang="en-US" dirty="0"/>
              <a:t>주차 요약 정리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트렌드 분석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리눅스 서버 저장장치</a:t>
            </a:r>
            <a:r>
              <a:rPr lang="en-US" altLang="ko-KR" sz="2800" dirty="0">
                <a:sym typeface="Wingdings" panose="05000000000000000000" pitchFamily="2" charset="2"/>
              </a:rPr>
              <a:t>, RAID </a:t>
            </a:r>
            <a:r>
              <a:rPr lang="ko-KR" altLang="en-US" sz="2800" dirty="0">
                <a:sym typeface="Wingdings" panose="05000000000000000000" pitchFamily="2" charset="2"/>
              </a:rPr>
              <a:t>등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3200" dirty="0">
                <a:sym typeface="Wingdings" panose="05000000000000000000" pitchFamily="2" charset="2"/>
              </a:rPr>
              <a:t>패키지 및 디스크 관리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패키지 관리 </a:t>
            </a:r>
            <a:r>
              <a:rPr lang="en-US" altLang="ko-KR" sz="2800" dirty="0">
                <a:sym typeface="Wingdings" panose="05000000000000000000" pitchFamily="2" charset="2"/>
              </a:rPr>
              <a:t>– </a:t>
            </a:r>
            <a:r>
              <a:rPr lang="ko-KR" altLang="en-US" sz="2800" dirty="0">
                <a:sym typeface="Wingdings" panose="05000000000000000000" pitchFamily="2" charset="2"/>
              </a:rPr>
              <a:t>추가</a:t>
            </a:r>
            <a:r>
              <a:rPr lang="en-US" altLang="ko-KR" sz="2800" dirty="0">
                <a:sym typeface="Wingdings" panose="05000000000000000000" pitchFamily="2" charset="2"/>
              </a:rPr>
              <a:t>/</a:t>
            </a:r>
            <a:r>
              <a:rPr lang="ko-KR" altLang="en-US" sz="2800" dirty="0">
                <a:sym typeface="Wingdings" panose="05000000000000000000" pitchFamily="2" charset="2"/>
              </a:rPr>
              <a:t>삭제 등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800" dirty="0">
                <a:sym typeface="Wingdings" panose="05000000000000000000" pitchFamily="2" charset="2"/>
              </a:rPr>
              <a:t>디스크 관리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추가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삭제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RAID </a:t>
            </a:r>
            <a:r>
              <a:rPr lang="ko-KR" altLang="en-US" sz="2400" dirty="0">
                <a:sym typeface="Wingdings" panose="05000000000000000000" pitchFamily="2" charset="2"/>
              </a:rPr>
              <a:t>설정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Why Periodic Server Backup is necessary for You?">
            <a:extLst>
              <a:ext uri="{FF2B5EF4-FFF2-40B4-BE49-F238E27FC236}">
                <a16:creationId xmlns:a16="http://schemas.microsoft.com/office/drawing/2014/main" xmlns="" id="{FD525BE4-46B0-B786-3B9D-2E0056E3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62" y="4730128"/>
            <a:ext cx="4571386" cy="19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C28B19-9926-3A36-4FBC-548A6A86B05F}"/>
              </a:ext>
            </a:extLst>
          </p:cNvPr>
          <p:cNvSpPr txBox="1"/>
          <p:nvPr/>
        </p:nvSpPr>
        <p:spPr>
          <a:xfrm>
            <a:off x="7162454" y="4133527"/>
            <a:ext cx="4590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ym typeface="Wingdings" panose="05000000000000000000" pitchFamily="2" charset="2"/>
              </a:rPr>
              <a:t>백업</a:t>
            </a:r>
            <a:r>
              <a:rPr lang="en-US" altLang="ko-KR" sz="2400" b="1" dirty="0">
                <a:sym typeface="Wingdings" panose="05000000000000000000" pitchFamily="2" charset="2"/>
              </a:rPr>
              <a:t>/</a:t>
            </a:r>
            <a:r>
              <a:rPr lang="ko-KR" altLang="en-US" sz="2400" b="1" dirty="0">
                <a:sym typeface="Wingdings" panose="05000000000000000000" pitchFamily="2" charset="2"/>
              </a:rPr>
              <a:t>확인</a:t>
            </a:r>
            <a:r>
              <a:rPr lang="en-US" altLang="ko-KR" sz="2400" b="1" dirty="0">
                <a:sym typeface="Wingdings" panose="05000000000000000000" pitchFamily="2" charset="2"/>
              </a:rPr>
              <a:t>. VM </a:t>
            </a:r>
            <a:r>
              <a:rPr lang="ko-KR" altLang="en-US" sz="2400" b="1" dirty="0">
                <a:sym typeface="Wingdings" panose="05000000000000000000" pitchFamily="2" charset="2"/>
              </a:rPr>
              <a:t>이미지 확인</a:t>
            </a:r>
            <a:endParaRPr lang="en-US" altLang="ko-KR" sz="1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3195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간략 문제 풀기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2074"/>
            <a:ext cx="10979632" cy="501740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2400" dirty="0"/>
              <a:t>다음과 같은 실습을 진행하고 결과를 스크린샷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ko-KR" altLang="en-US" sz="1800" dirty="0" err="1"/>
              <a:t>버츄얼</a:t>
            </a:r>
            <a:r>
              <a:rPr lang="ko-KR" altLang="en-US" sz="1800" dirty="0"/>
              <a:t> 박스에 </a:t>
            </a:r>
            <a:r>
              <a:rPr lang="en-US" altLang="ko-KR" sz="1800" dirty="0" err="1"/>
              <a:t>sata</a:t>
            </a:r>
            <a:r>
              <a:rPr lang="ko-KR" altLang="en-US" sz="1800" dirty="0"/>
              <a:t>에 </a:t>
            </a:r>
            <a:r>
              <a:rPr lang="en-US" altLang="ko-KR" sz="1800" dirty="0"/>
              <a:t>4</a:t>
            </a:r>
            <a:r>
              <a:rPr lang="ko-KR" altLang="en-US" sz="1800" dirty="0"/>
              <a:t>기가 </a:t>
            </a:r>
            <a:r>
              <a:rPr lang="en-US" altLang="ko-KR" sz="1800" dirty="0" err="1"/>
              <a:t>vdi</a:t>
            </a:r>
            <a:r>
              <a:rPr lang="en-US" altLang="ko-KR" sz="1800" dirty="0"/>
              <a:t> </a:t>
            </a:r>
            <a:r>
              <a:rPr lang="ko-KR" altLang="en-US" sz="1800" dirty="0"/>
              <a:t>디스크를 </a:t>
            </a:r>
            <a:r>
              <a:rPr lang="en-US" altLang="ko-KR" sz="1800" dirty="0"/>
              <a:t>1</a:t>
            </a:r>
            <a:r>
              <a:rPr lang="ko-KR" altLang="en-US" sz="1800" dirty="0"/>
              <a:t>개 추가한다</a:t>
            </a:r>
            <a:r>
              <a:rPr lang="en-US" altLang="ko-KR" sz="18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서버 부팅 후 </a:t>
            </a:r>
            <a:r>
              <a:rPr lang="en-US" altLang="ko-KR" sz="1800" dirty="0" err="1"/>
              <a:t>fdisk</a:t>
            </a:r>
            <a:r>
              <a:rPr lang="ko-KR" altLang="en-US" sz="1800" dirty="0"/>
              <a:t>에서 파티션을 </a:t>
            </a:r>
            <a:r>
              <a:rPr lang="en-US" altLang="ko-KR" sz="1800" dirty="0"/>
              <a:t>2</a:t>
            </a:r>
            <a:r>
              <a:rPr lang="ko-KR" altLang="en-US" sz="1800" dirty="0"/>
              <a:t>개 생성한다</a:t>
            </a:r>
            <a:r>
              <a:rPr lang="en-US" altLang="ko-KR" sz="18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첫번째는 </a:t>
            </a:r>
            <a:r>
              <a:rPr lang="en-US" altLang="ko-KR" sz="1800" dirty="0"/>
              <a:t>3</a:t>
            </a:r>
            <a:r>
              <a:rPr lang="ko-KR" altLang="en-US" sz="1800" dirty="0"/>
              <a:t>기가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두번째는 </a:t>
            </a:r>
            <a:r>
              <a:rPr lang="en-US" altLang="ko-KR" sz="1800" dirty="0"/>
              <a:t>2</a:t>
            </a:r>
            <a:r>
              <a:rPr lang="ko-KR" altLang="en-US" sz="1800" dirty="0"/>
              <a:t>기가로 용량 분리</a:t>
            </a:r>
            <a:endParaRPr lang="en-US" altLang="ko-KR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포맷 하고 </a:t>
            </a:r>
            <a:r>
              <a:rPr lang="en-US" altLang="ko-KR" sz="1800" dirty="0"/>
              <a:t>new_drive1, new_drive2 </a:t>
            </a:r>
            <a:r>
              <a:rPr lang="ko-KR" altLang="en-US" sz="1800" dirty="0"/>
              <a:t>폴더에 각각 </a:t>
            </a:r>
            <a:r>
              <a:rPr lang="ko-KR" altLang="en-US" sz="1800" dirty="0" err="1"/>
              <a:t>마운트한다</a:t>
            </a:r>
            <a:r>
              <a:rPr lang="en-US" altLang="ko-KR" sz="18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 –h</a:t>
            </a:r>
            <a:r>
              <a:rPr lang="ko-KR" altLang="en-US" sz="1800" dirty="0"/>
              <a:t>로 확인한다</a:t>
            </a:r>
            <a:r>
              <a:rPr lang="en-US" altLang="ko-KR" sz="1800" dirty="0"/>
              <a:t>.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2400" dirty="0"/>
              <a:t>다음과 같은 실습을 진행하고 결과를 스크린샷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ko-KR" altLang="en-US" sz="1800" dirty="0" err="1"/>
              <a:t>버츄얼</a:t>
            </a:r>
            <a:r>
              <a:rPr lang="ko-KR" altLang="en-US" sz="1800" dirty="0"/>
              <a:t> 박스에 위와 같은 </a:t>
            </a:r>
            <a:r>
              <a:rPr lang="en-US" altLang="ko-KR" sz="1800" dirty="0" err="1"/>
              <a:t>sata</a:t>
            </a:r>
            <a:r>
              <a:rPr lang="ko-KR" altLang="en-US" sz="1800" dirty="0"/>
              <a:t>에 </a:t>
            </a:r>
            <a:r>
              <a:rPr lang="en-US" altLang="ko-KR" sz="1800" dirty="0"/>
              <a:t>4</a:t>
            </a:r>
            <a:r>
              <a:rPr lang="ko-KR" altLang="en-US" sz="1800" dirty="0"/>
              <a:t>기가 </a:t>
            </a:r>
            <a:r>
              <a:rPr lang="en-US" altLang="ko-KR" sz="1800" dirty="0" err="1"/>
              <a:t>vdi</a:t>
            </a:r>
            <a:r>
              <a:rPr lang="en-US" altLang="ko-KR" sz="1800" dirty="0"/>
              <a:t> </a:t>
            </a:r>
            <a:r>
              <a:rPr lang="ko-KR" altLang="en-US" sz="1800" dirty="0"/>
              <a:t>디스크를 </a:t>
            </a:r>
            <a:r>
              <a:rPr lang="en-US" altLang="ko-KR" sz="1800" dirty="0"/>
              <a:t>1</a:t>
            </a:r>
            <a:r>
              <a:rPr lang="ko-KR" altLang="en-US" sz="1800" dirty="0"/>
              <a:t>개 추가한다</a:t>
            </a:r>
            <a:r>
              <a:rPr lang="en-US" altLang="ko-KR" sz="1800" dirty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번 문제의 기존 </a:t>
            </a:r>
            <a:r>
              <a:rPr lang="en-US" altLang="ko-KR" sz="1800" dirty="0"/>
              <a:t>4</a:t>
            </a:r>
            <a:r>
              <a:rPr lang="ko-KR" altLang="en-US" sz="1800" dirty="0"/>
              <a:t>기가 파티션 정보를 삭제하고 다시 </a:t>
            </a:r>
            <a:r>
              <a:rPr lang="en-US" altLang="ko-KR" sz="1800" dirty="0"/>
              <a:t>1</a:t>
            </a:r>
            <a:r>
              <a:rPr lang="ko-KR" altLang="en-US" sz="1800" dirty="0"/>
              <a:t>개로 합친다</a:t>
            </a:r>
            <a:r>
              <a:rPr lang="en-US" altLang="ko-KR" sz="1800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sz="1800" dirty="0"/>
              <a:t>준비된 디스크 </a:t>
            </a:r>
            <a:r>
              <a:rPr lang="en-US" altLang="ko-KR" sz="1800" dirty="0"/>
              <a:t>2</a:t>
            </a:r>
            <a:r>
              <a:rPr lang="ko-KR" altLang="en-US" sz="1800" dirty="0"/>
              <a:t>개를 </a:t>
            </a:r>
            <a:r>
              <a:rPr lang="en-US" altLang="ko-KR" sz="1800" dirty="0"/>
              <a:t>raid 1</a:t>
            </a:r>
            <a:r>
              <a:rPr lang="ko-KR" altLang="en-US" sz="1800" dirty="0"/>
              <a:t>번으로 묶는다</a:t>
            </a:r>
            <a:r>
              <a:rPr lang="en-US" altLang="ko-KR" sz="1800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sz="1800" dirty="0"/>
              <a:t>포맷 하고 </a:t>
            </a:r>
            <a:r>
              <a:rPr lang="en-US" altLang="ko-KR" sz="1800" dirty="0"/>
              <a:t>new_raid1 </a:t>
            </a:r>
            <a:r>
              <a:rPr lang="ko-KR" altLang="en-US" sz="1800" dirty="0"/>
              <a:t>폴더에 마운트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 -h</a:t>
            </a:r>
          </a:p>
          <a:p>
            <a:pPr marL="914400" lvl="1" indent="-457200">
              <a:buAutoNum type="arabicPeriod"/>
            </a:pPr>
            <a:endParaRPr lang="en-US" altLang="ko-KR" sz="2000" dirty="0"/>
          </a:p>
        </p:txBody>
      </p:sp>
      <p:pic>
        <p:nvPicPr>
          <p:cNvPr id="4098" name="Picture 2" descr="논술 기출문제 풀이 Smart한 논술의 법칙 18 논술 문제는 수능보다 어렵다 | 생글생글">
            <a:extLst>
              <a:ext uri="{FF2B5EF4-FFF2-40B4-BE49-F238E27FC236}">
                <a16:creationId xmlns:a16="http://schemas.microsoft.com/office/drawing/2014/main" xmlns="" id="{0A88C273-CA22-D9D9-8C25-00FC8C9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6924" y="258092"/>
            <a:ext cx="1571049" cy="15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937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정상 종료하기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192966" cy="47438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리눅스를 정상 종료한다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shutdown –h now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바로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sudo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shutdown –h +3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메시지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분 후에 종료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종료 후 과정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내부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커널 프로세스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연동된</a:t>
            </a:r>
            <a:r>
              <a:rPr lang="en-US" altLang="ko-KR" sz="2000" dirty="0">
                <a:sym typeface="Wingdings" panose="05000000000000000000" pitchFamily="2" charset="2"/>
              </a:rPr>
              <a:t>(mount)</a:t>
            </a:r>
            <a:r>
              <a:rPr lang="ko-KR" altLang="en-US" sz="2000" dirty="0">
                <a:sym typeface="Wingdings" panose="05000000000000000000" pitchFamily="2" charset="2"/>
              </a:rPr>
              <a:t> 자원 해제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저장 데이터 확인 및 스냅샷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개인적으로 잘 저장하자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4EA199-45B2-7D34-C974-9DA2DB75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5" t="48128" r="18478" b="29407"/>
          <a:stretch/>
        </p:blipFill>
        <p:spPr>
          <a:xfrm>
            <a:off x="6375749" y="4208745"/>
            <a:ext cx="5611660" cy="24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83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&amp;amp;amp;a or Questions and Answers Sign or Icon Stock Vector - Illustration of  logo, assistance: 143020204">
            <a:extLst>
              <a:ext uri="{FF2B5EF4-FFF2-40B4-BE49-F238E27FC236}">
                <a16:creationId xmlns:a16="http://schemas.microsoft.com/office/drawing/2014/main" xmlns="" id="{53405763-08BC-4FD0-A191-9B02DDD8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무엇이든 물어보세요</a:t>
            </a:r>
            <a:r>
              <a:rPr lang="en-US" altLang="ko-KR" dirty="0"/>
              <a:t>!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다음주 꼭 </a:t>
            </a:r>
            <a:r>
              <a:rPr lang="en-US" altLang="ko-KR" dirty="0"/>
              <a:t>VM </a:t>
            </a:r>
            <a:r>
              <a:rPr lang="ko-KR" altLang="en-US" dirty="0"/>
              <a:t>이미지 챙겨오기</a:t>
            </a:r>
            <a:r>
              <a:rPr lang="en-US" altLang="ko-KR" dirty="0"/>
              <a:t> </a:t>
            </a:r>
            <a:r>
              <a:rPr lang="en-US" altLang="ko-KR"/>
              <a:t>: USB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노트북 사용자는 상관없습니다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8960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서버 저장 장비 시장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고성능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저전력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소형화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PCIE </a:t>
            </a:r>
            <a:r>
              <a:rPr lang="ko-KR" altLang="en-US" sz="2000" dirty="0">
                <a:sym typeface="Wingdings" panose="05000000000000000000" pitchFamily="2" charset="2"/>
              </a:rPr>
              <a:t>기반 멀티 코어 스위칭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연결 방식에 따라 </a:t>
            </a:r>
            <a:r>
              <a:rPr lang="en-US" altLang="ko-KR" sz="1600" dirty="0">
                <a:sym typeface="Wingdings" panose="05000000000000000000" pitchFamily="2" charset="2"/>
              </a:rPr>
              <a:t>DAS, NAS, </a:t>
            </a:r>
            <a:r>
              <a:rPr lang="en-US" altLang="ko-KR" sz="1600" b="1" dirty="0">
                <a:sym typeface="Wingdings" panose="05000000000000000000" pitchFamily="2" charset="2"/>
              </a:rPr>
              <a:t>SAN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등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SAS, SATA </a:t>
            </a:r>
            <a:r>
              <a:rPr lang="ko-KR" altLang="en-US" sz="2000" dirty="0">
                <a:sym typeface="Wingdings" panose="05000000000000000000" pitchFamily="2" charset="2"/>
              </a:rPr>
              <a:t>방식 </a:t>
            </a:r>
            <a:r>
              <a:rPr lang="en-US" altLang="ko-KR" sz="2000" dirty="0">
                <a:sym typeface="Wingdings" panose="05000000000000000000" pitchFamily="2" charset="2"/>
              </a:rPr>
              <a:t> NVME </a:t>
            </a:r>
            <a:r>
              <a:rPr lang="ko-KR" altLang="en-US" sz="2000" dirty="0">
                <a:sym typeface="Wingdings" panose="05000000000000000000" pitchFamily="2" charset="2"/>
              </a:rPr>
              <a:t>도입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병목 현상 감소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빠른 접근이 필요한 페이지와 리소스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NVME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1.3 </a:t>
            </a:r>
            <a:r>
              <a:rPr lang="ko-KR" altLang="en-US" sz="2000" dirty="0">
                <a:sym typeface="Wingdings" panose="05000000000000000000" pitchFamily="2" charset="2"/>
              </a:rPr>
              <a:t>최신 버전</a:t>
            </a:r>
            <a:r>
              <a:rPr lang="en-US" altLang="ko-KR" sz="2000" dirty="0">
                <a:sym typeface="Wingdings" panose="05000000000000000000" pitchFamily="2" charset="2"/>
              </a:rPr>
              <a:t>(SSD </a:t>
            </a:r>
            <a:r>
              <a:rPr lang="ko-KR" altLang="en-US" sz="2000" dirty="0">
                <a:sym typeface="Wingdings" panose="05000000000000000000" pitchFamily="2" charset="2"/>
              </a:rPr>
              <a:t>저장장치 대중화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읽기 </a:t>
            </a:r>
            <a:r>
              <a:rPr lang="en-US" altLang="ko-KR" sz="1600" dirty="0">
                <a:sym typeface="Wingdings" panose="05000000000000000000" pitchFamily="2" charset="2"/>
              </a:rPr>
              <a:t>:7000</a:t>
            </a:r>
            <a:r>
              <a:rPr lang="ko-KR" altLang="en-US" sz="1600" dirty="0">
                <a:sym typeface="Wingdings" panose="05000000000000000000" pitchFamily="2" charset="2"/>
              </a:rPr>
              <a:t>이상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쓰기 </a:t>
            </a:r>
            <a:r>
              <a:rPr lang="en-US" altLang="ko-KR" sz="1600" dirty="0">
                <a:sym typeface="Wingdings" panose="05000000000000000000" pitchFamily="2" charset="2"/>
              </a:rPr>
              <a:t>5000</a:t>
            </a:r>
            <a:r>
              <a:rPr lang="ko-KR" altLang="en-US" sz="1600" dirty="0">
                <a:sym typeface="Wingdings" panose="05000000000000000000" pitchFamily="2" charset="2"/>
              </a:rPr>
              <a:t>이상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저전력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가성비로 인한 서버 도입 꾸준히 증가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서버 </a:t>
            </a:r>
            <a:r>
              <a:rPr lang="en-US" altLang="ko-KR" sz="2400" dirty="0">
                <a:sym typeface="Wingdings" panose="05000000000000000000" pitchFamily="2" charset="2"/>
              </a:rPr>
              <a:t>I/O </a:t>
            </a:r>
            <a:r>
              <a:rPr lang="ko-KR" altLang="en-US" sz="2400" dirty="0">
                <a:sym typeface="Wingdings" panose="05000000000000000000" pitchFamily="2" charset="2"/>
              </a:rPr>
              <a:t>향상 기법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클라우드 기반 가상화 기술 적용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S/W </a:t>
            </a:r>
            <a:r>
              <a:rPr lang="ko-KR" altLang="en-US" sz="2000" dirty="0">
                <a:sym typeface="Wingdings" panose="05000000000000000000" pitchFamily="2" charset="2"/>
              </a:rPr>
              <a:t>소스 코드 최적화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b="1" dirty="0">
                <a:sym typeface="Wingdings" panose="05000000000000000000" pitchFamily="2" charset="2"/>
              </a:rPr>
              <a:t>고성능 저장장치 교체</a:t>
            </a:r>
            <a:r>
              <a:rPr lang="en-US" altLang="ko-KR" sz="2000" b="1" dirty="0">
                <a:sym typeface="Wingdings" panose="05000000000000000000" pitchFamily="2" charset="2"/>
              </a:rPr>
              <a:t> - Raid(S/W)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저장 장치</a:t>
            </a:r>
            <a:endParaRPr lang="en-US" altLang="ko-KR" dirty="0"/>
          </a:p>
        </p:txBody>
      </p:sp>
      <p:pic>
        <p:nvPicPr>
          <p:cNvPr id="1028" name="Picture 4" descr="M.2 PCI E NVMe SSD PCIe 3.0 X4/X8/X16 어댑터 카드 2230/2242/2260/2280 용 고속  32Gbps SSD PCI Express 변환기|컴퓨터 케이블 &amp; 커넥터| - AliExpress">
            <a:extLst>
              <a:ext uri="{FF2B5EF4-FFF2-40B4-BE49-F238E27FC236}">
                <a16:creationId xmlns:a16="http://schemas.microsoft.com/office/drawing/2014/main" xmlns="" id="{882F060D-8B8A-5CD1-52FF-A5618E42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08" y="4924929"/>
            <a:ext cx="1675509" cy="16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VMe and I/O Topologies for Dell EMC Intel and AMD PowerEdge Servers | Dell  USA">
            <a:extLst>
              <a:ext uri="{FF2B5EF4-FFF2-40B4-BE49-F238E27FC236}">
                <a16:creationId xmlns:a16="http://schemas.microsoft.com/office/drawing/2014/main" xmlns="" id="{8901AF85-FCE5-1F84-5CEE-88FCCC17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9" y="1249251"/>
            <a:ext cx="4815574" cy="35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0572AF-23DF-9F62-DDCB-41D045D07034}"/>
              </a:ext>
            </a:extLst>
          </p:cNvPr>
          <p:cNvSpPr txBox="1"/>
          <p:nvPr/>
        </p:nvSpPr>
        <p:spPr>
          <a:xfrm>
            <a:off x="8493617" y="5002778"/>
            <a:ext cx="3651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Supermicro A1SAi-2750F-TF12L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Dell PowerEdge R740xd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HPE ProLiant DL380 Gen10 Plus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Lenovo </a:t>
            </a:r>
            <a:r>
              <a:rPr lang="en-US" altLang="ko-KR" b="0" i="0" dirty="0" err="1">
                <a:solidFill>
                  <a:srgbClr val="1F1F1F"/>
                </a:solidFill>
                <a:effectLst/>
                <a:latin typeface="Google Sans"/>
              </a:rPr>
              <a:t>ThinkSystem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SR655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Cisco UCS C220 M5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7F6262-DF68-C94A-A831-BBC27F41FBB3}"/>
              </a:ext>
            </a:extLst>
          </p:cNvPr>
          <p:cNvSpPr txBox="1"/>
          <p:nvPr/>
        </p:nvSpPr>
        <p:spPr>
          <a:xfrm>
            <a:off x="7901187" y="828383"/>
            <a:ext cx="4089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서버와 저장장치를 </a:t>
            </a:r>
            <a:r>
              <a:rPr lang="ko-KR" altLang="en-US">
                <a:sym typeface="Wingdings" panose="05000000000000000000" pitchFamily="2" charset="2"/>
              </a:rPr>
              <a:t>스위칭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61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2400" dirty="0">
                <a:sym typeface="Wingdings" panose="05000000000000000000" pitchFamily="2" charset="2"/>
              </a:rPr>
              <a:t>RAID(</a:t>
            </a:r>
            <a:r>
              <a:rPr lang="en-US" altLang="ko-KR" sz="1600" dirty="0"/>
              <a:t>Redundant Array of Inexpensive Disks)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기법이란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디스크의 유연한 사용을 위한 저장방법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종류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일반적 </a:t>
            </a:r>
            <a:r>
              <a:rPr lang="en-US" altLang="ko-KR" sz="2000" dirty="0">
                <a:sym typeface="Wingdings" panose="05000000000000000000" pitchFamily="2" charset="2"/>
              </a:rPr>
              <a:t>0, 1, 5, 6</a:t>
            </a: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번 </a:t>
            </a:r>
            <a:r>
              <a:rPr lang="en-US" altLang="ko-KR" sz="2000" dirty="0">
                <a:sym typeface="Wingdings" panose="05000000000000000000" pitchFamily="2" charset="2"/>
              </a:rPr>
              <a:t>: STRIPE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– </a:t>
            </a:r>
            <a:r>
              <a:rPr lang="ko-KR" altLang="en-US" sz="2000" dirty="0">
                <a:sym typeface="Wingdings" panose="05000000000000000000" pitchFamily="2" charset="2"/>
              </a:rPr>
              <a:t>디스크 수 만큼 </a:t>
            </a:r>
            <a:r>
              <a:rPr lang="en-US" altLang="ko-KR" sz="2000" dirty="0">
                <a:sym typeface="Wingdings" panose="05000000000000000000" pitchFamily="2" charset="2"/>
              </a:rPr>
              <a:t>I/O</a:t>
            </a:r>
          </a:p>
          <a:p>
            <a:pPr lvl="2">
              <a:defRPr/>
            </a:pPr>
            <a:r>
              <a:rPr lang="ko-KR" altLang="en-US" sz="1600">
                <a:sym typeface="Wingdings" panose="05000000000000000000" pitchFamily="2" charset="2"/>
              </a:rPr>
              <a:t>랜덤 접근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번 </a:t>
            </a:r>
            <a:r>
              <a:rPr lang="en-US" altLang="ko-KR" sz="2000" dirty="0">
                <a:sym typeface="Wingdings" panose="05000000000000000000" pitchFamily="2" charset="2"/>
              </a:rPr>
              <a:t>: MIRROR – </a:t>
            </a:r>
            <a:r>
              <a:rPr lang="ko-KR" altLang="en-US" sz="2000" dirty="0">
                <a:sym typeface="Wingdings" panose="05000000000000000000" pitchFamily="2" charset="2"/>
              </a:rPr>
              <a:t>디스크 중복 기록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최소 디스크 </a:t>
            </a:r>
            <a:r>
              <a:rPr lang="en-US" altLang="ko-KR" sz="1600" dirty="0"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ym typeface="Wingdings" panose="05000000000000000000" pitchFamily="2" charset="2"/>
              </a:rPr>
              <a:t>개 이상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5</a:t>
            </a:r>
            <a:r>
              <a:rPr lang="ko-KR" altLang="en-US" sz="2000" dirty="0">
                <a:sym typeface="Wingdings" panose="05000000000000000000" pitchFamily="2" charset="2"/>
              </a:rPr>
              <a:t>번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패리티 정보 디스크 사용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PARITY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sym typeface="Wingdings" panose="05000000000000000000" pitchFamily="2" charset="2"/>
              </a:rPr>
              <a:t> 오류 데이터를 재구축하는 계산 값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최소 디스크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개 이상</a:t>
            </a:r>
            <a:r>
              <a:rPr lang="en-US" altLang="ko-KR" sz="1600" dirty="0"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sym typeface="Wingdings" panose="05000000000000000000" pitchFamily="2" charset="2"/>
              </a:rPr>
              <a:t>개 고장나도 복구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언제 어떻게 활용 하는가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일반적 안전성은 </a:t>
            </a:r>
            <a:r>
              <a:rPr lang="en-US" altLang="ko-KR" sz="2000" dirty="0">
                <a:sym typeface="Wingdings" panose="05000000000000000000" pitchFamily="2" charset="2"/>
              </a:rPr>
              <a:t>1, </a:t>
            </a:r>
            <a:r>
              <a:rPr lang="ko-KR" altLang="en-US" sz="2000" dirty="0">
                <a:sym typeface="Wingdings" panose="05000000000000000000" pitchFamily="2" charset="2"/>
              </a:rPr>
              <a:t>속도는 </a:t>
            </a: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번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웹 서비스 </a:t>
            </a:r>
            <a:r>
              <a:rPr lang="en-US" altLang="ko-KR" sz="2000" dirty="0">
                <a:sym typeface="Wingdings" panose="05000000000000000000" pitchFamily="2" charset="2"/>
              </a:rPr>
              <a:t>: 5</a:t>
            </a:r>
            <a:r>
              <a:rPr lang="ko-KR" altLang="en-US" sz="2000" dirty="0">
                <a:sym typeface="Wingdings" panose="05000000000000000000" pitchFamily="2" charset="2"/>
              </a:rPr>
              <a:t>번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FDISK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프로그램을 통해 설정 가능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리눅스 디스크 관리 </a:t>
            </a:r>
            <a:r>
              <a:rPr lang="en-US" altLang="ko-KR" dirty="0"/>
              <a:t>- RAID</a:t>
            </a:r>
          </a:p>
        </p:txBody>
      </p:sp>
      <p:pic>
        <p:nvPicPr>
          <p:cNvPr id="2050" name="Picture 2" descr="09_SQL 2008 강좌 - 스토리지와 RAID 레벨">
            <a:extLst>
              <a:ext uri="{FF2B5EF4-FFF2-40B4-BE49-F238E27FC236}">
                <a16:creationId xmlns:a16="http://schemas.microsoft.com/office/drawing/2014/main" xmlns="" id="{663F3D47-674A-5273-B800-D1B42AF9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45" y="2541402"/>
            <a:ext cx="5611437" cy="408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ID 5의 모든것( 구성, 특징, 장점 및 계산기 등) - EaseUS">
            <a:extLst>
              <a:ext uri="{FF2B5EF4-FFF2-40B4-BE49-F238E27FC236}">
                <a16:creationId xmlns:a16="http://schemas.microsoft.com/office/drawing/2014/main" xmlns="" id="{E7E18965-3911-3B49-31A4-83045928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33" y="664052"/>
            <a:ext cx="3850449" cy="17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59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리눅스 패키지 및 디스크 관리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108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/>
              <a:t>패키지 확인</a:t>
            </a:r>
            <a:r>
              <a:rPr lang="en-US" altLang="ko-KR" b="1" dirty="0"/>
              <a:t>/</a:t>
            </a:r>
            <a:r>
              <a:rPr lang="ko-KR" altLang="en-US" b="1" dirty="0"/>
              <a:t>설치</a:t>
            </a:r>
            <a:r>
              <a:rPr lang="en-US" altLang="ko-KR" b="1" dirty="0"/>
              <a:t>/</a:t>
            </a:r>
            <a:r>
              <a:rPr lang="ko-KR" altLang="en-US" b="1" dirty="0"/>
              <a:t>검색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endParaRPr lang="en-US" altLang="ko-KR" b="1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디스크 확인</a:t>
            </a:r>
            <a:r>
              <a:rPr lang="en-US" altLang="ko-KR" b="1" dirty="0"/>
              <a:t>/</a:t>
            </a:r>
            <a:r>
              <a:rPr lang="ko-KR" altLang="en-US" b="1" dirty="0"/>
              <a:t>추가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주요 실습</a:t>
            </a:r>
          </a:p>
        </p:txBody>
      </p:sp>
      <p:pic>
        <p:nvPicPr>
          <p:cNvPr id="2050" name="Picture 2" descr="Ubuntu Package Manager – All about dpkg and apt - LinuxForDevices">
            <a:extLst>
              <a:ext uri="{FF2B5EF4-FFF2-40B4-BE49-F238E27FC236}">
                <a16:creationId xmlns:a16="http://schemas.microsoft.com/office/drawing/2014/main" xmlns="" id="{3CEB5C32-7895-ED6F-3D65-3F2281A0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09" y="3818239"/>
            <a:ext cx="5469934" cy="27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71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2FE33BF-A334-9835-F35B-217B5948C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39" y="2887792"/>
            <a:ext cx="5760081" cy="3743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전체 패키지</a:t>
            </a:r>
            <a:r>
              <a:rPr lang="en-US" altLang="ko-KR" sz="4400" dirty="0">
                <a:sym typeface="Wingdings" panose="05000000000000000000" pitchFamily="2" charset="2"/>
              </a:rPr>
              <a:t>(</a:t>
            </a:r>
            <a:r>
              <a:rPr lang="ko-KR" altLang="en-US" sz="4400" dirty="0">
                <a:sym typeface="Wingdings" panose="05000000000000000000" pitchFamily="2" charset="2"/>
              </a:rPr>
              <a:t>응용 </a:t>
            </a:r>
            <a:r>
              <a:rPr lang="en-US" altLang="ko-KR" sz="4400" dirty="0">
                <a:sym typeface="Wingdings" panose="05000000000000000000" pitchFamily="2" charset="2"/>
              </a:rPr>
              <a:t>S/W) </a:t>
            </a:r>
            <a:r>
              <a:rPr lang="ko-KR" altLang="en-US" sz="4400" dirty="0">
                <a:sym typeface="Wingdings" panose="05000000000000000000" pitchFamily="2" charset="2"/>
              </a:rPr>
              <a:t>확인하기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리눅스 패키지 관리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대표 명령어 종류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APT, DPKG : </a:t>
            </a:r>
            <a:r>
              <a:rPr lang="ko-KR" altLang="en-US" sz="1600" dirty="0">
                <a:sym typeface="Wingdings" panose="05000000000000000000" pitchFamily="2" charset="2"/>
              </a:rPr>
              <a:t>우분투 및 </a:t>
            </a:r>
            <a:r>
              <a:rPr lang="ko-KR" altLang="en-US" sz="1600" dirty="0" err="1">
                <a:sym typeface="Wingdings" panose="05000000000000000000" pitchFamily="2" charset="2"/>
              </a:rPr>
              <a:t>데비안</a:t>
            </a:r>
            <a:r>
              <a:rPr lang="ko-KR" altLang="en-US" sz="1600" dirty="0">
                <a:sym typeface="Wingdings" panose="05000000000000000000" pitchFamily="2" charset="2"/>
              </a:rPr>
              <a:t> 계열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RPM, YUM : </a:t>
            </a:r>
            <a:r>
              <a:rPr lang="ko-KR" altLang="en-US" sz="1600" dirty="0" err="1">
                <a:sym typeface="Wingdings" panose="05000000000000000000" pitchFamily="2" charset="2"/>
              </a:rPr>
              <a:t>센투스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오라클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페도라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레드햇</a:t>
            </a:r>
            <a:r>
              <a:rPr lang="ko-KR" altLang="en-US" sz="1600" dirty="0">
                <a:sym typeface="Wingdings" panose="05000000000000000000" pitchFamily="2" charset="2"/>
              </a:rPr>
              <a:t> 계열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sym typeface="Wingdings" panose="05000000000000000000" pitchFamily="2" charset="2"/>
              </a:rPr>
              <a:t>APT</a:t>
            </a:r>
            <a:r>
              <a:rPr lang="ko-KR" altLang="en-US" sz="2000" dirty="0">
                <a:sym typeface="Wingdings" panose="05000000000000000000" pitchFamily="2" charset="2"/>
              </a:rPr>
              <a:t> 명령어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주로 다운로드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DPKG : </a:t>
            </a:r>
            <a:r>
              <a:rPr lang="ko-KR" altLang="en-US" sz="1600" dirty="0">
                <a:sym typeface="Wingdings" panose="05000000000000000000" pitchFamily="2" charset="2"/>
              </a:rPr>
              <a:t>설치에서 복합 활용됨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en-US" altLang="ko-KR" sz="1400" dirty="0">
                <a:sym typeface="Wingdings" panose="05000000000000000000" pitchFamily="2" charset="2"/>
              </a:rPr>
              <a:t>DPKG </a:t>
            </a:r>
            <a:r>
              <a:rPr lang="ko-KR" altLang="en-US" sz="1400" dirty="0">
                <a:sym typeface="Wingdings" panose="05000000000000000000" pitchFamily="2" charset="2"/>
              </a:rPr>
              <a:t>자체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패키지 간 의존성 </a:t>
            </a:r>
            <a:r>
              <a:rPr lang="en-US" altLang="ko-KR" sz="1400" dirty="0">
                <a:sym typeface="Wingdings" panose="05000000000000000000" pitchFamily="2" charset="2"/>
              </a:rPr>
              <a:t>X</a:t>
            </a:r>
          </a:p>
          <a:p>
            <a:pPr lvl="3">
              <a:defRPr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전체 패키지 목록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apt list </a:t>
            </a:r>
            <a:r>
              <a:rPr lang="ko-KR" altLang="en-US" sz="2000" dirty="0">
                <a:sym typeface="Wingdings" panose="05000000000000000000" pitchFamily="2" charset="2"/>
              </a:rPr>
              <a:t>또는 </a:t>
            </a:r>
            <a:r>
              <a:rPr lang="en-US" altLang="ko-KR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dpkg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 –l</a:t>
            </a:r>
            <a:r>
              <a:rPr lang="en-US" altLang="ko-KR" sz="2000" dirty="0">
                <a:sym typeface="Wingdings" panose="05000000000000000000" pitchFamily="2" charset="2"/>
              </a:rPr>
              <a:t> (</a:t>
            </a:r>
            <a:r>
              <a:rPr lang="ko-KR" altLang="en-US" sz="2000" dirty="0">
                <a:sym typeface="Wingdings" panose="05000000000000000000" pitchFamily="2" charset="2"/>
              </a:rPr>
              <a:t>너무 많다</a:t>
            </a:r>
            <a:r>
              <a:rPr lang="en-US" altLang="ko-KR" sz="2000" dirty="0">
                <a:sym typeface="Wingdings" panose="05000000000000000000" pitchFamily="2" charset="2"/>
              </a:rPr>
              <a:t>.)</a:t>
            </a: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 q</a:t>
            </a:r>
            <a:r>
              <a:rPr lang="ko-KR" altLang="en-US" sz="1600" dirty="0">
                <a:sym typeface="Wingdings" panose="05000000000000000000" pitchFamily="2" charset="2"/>
              </a:rPr>
              <a:t>로 종료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설치된 </a:t>
            </a:r>
            <a:r>
              <a:rPr lang="en-US" altLang="ko-KR" sz="2400" dirty="0">
                <a:sym typeface="Wingdings" panose="05000000000000000000" pitchFamily="2" charset="2"/>
              </a:rPr>
              <a:t>S/W </a:t>
            </a:r>
            <a:r>
              <a:rPr lang="ko-KR" altLang="en-US" sz="2400" dirty="0">
                <a:sym typeface="Wingdings" panose="05000000000000000000" pitchFamily="2" charset="2"/>
              </a:rPr>
              <a:t>목록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apt --installed list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전체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862161-AF7A-B77A-C3A1-B290B8285BF8}"/>
              </a:ext>
            </a:extLst>
          </p:cNvPr>
          <p:cNvSpPr txBox="1"/>
          <p:nvPr/>
        </p:nvSpPr>
        <p:spPr>
          <a:xfrm>
            <a:off x="7936116" y="2715167"/>
            <a:ext cx="266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Putty </a:t>
            </a:r>
            <a:r>
              <a:rPr lang="ko-KR" alt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터미널 창입니다</a:t>
            </a:r>
            <a:r>
              <a:rPr lang="en-US" altLang="ko-KR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209582-12A5-E0AE-63DA-33E653BE36E3}"/>
              </a:ext>
            </a:extLst>
          </p:cNvPr>
          <p:cNvSpPr txBox="1"/>
          <p:nvPr/>
        </p:nvSpPr>
        <p:spPr>
          <a:xfrm>
            <a:off x="6775393" y="3542939"/>
            <a:ext cx="36867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전체 패키지 목록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패키지 이름과 버전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확인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Grep</a:t>
            </a:r>
            <a:r>
              <a:rPr lang="ko-KR" altLang="en-US" b="1" dirty="0">
                <a:solidFill>
                  <a:schemeClr val="bg1"/>
                </a:solidFill>
              </a:rPr>
              <a:t> 명령어로 필터링 가능</a:t>
            </a:r>
          </a:p>
        </p:txBody>
      </p:sp>
    </p:spTree>
    <p:extLst>
      <p:ext uri="{BB962C8B-B14F-4D97-AF65-F5344CB8AC3E}">
        <p14:creationId xmlns:p14="http://schemas.microsoft.com/office/powerpoint/2010/main" val="3211442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AE1BCB-92B7-822E-0EB8-13A590CB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73" y="2881937"/>
            <a:ext cx="5821178" cy="378288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패키지 직접 검색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</a:rPr>
              <a:t>apt-cache search </a:t>
            </a:r>
            <a:r>
              <a:rPr lang="ko-KR" altLang="en-US" sz="2000" dirty="0"/>
              <a:t>패키지 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패키지의 세부 정보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의존성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apt-cache show </a:t>
            </a:r>
            <a:r>
              <a:rPr lang="ko-KR" altLang="en-US" sz="2000" dirty="0">
                <a:sym typeface="Wingdings" panose="05000000000000000000" pitchFamily="2" charset="2"/>
              </a:rPr>
              <a:t>패키지 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파일 세부 정보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. deb</a:t>
            </a:r>
            <a:r>
              <a:rPr lang="ko-KR" altLang="en-US" sz="1600" dirty="0">
                <a:sym typeface="Wingdings" panose="05000000000000000000" pitchFamily="2" charset="2"/>
              </a:rPr>
              <a:t> 파일은 실제 </a:t>
            </a:r>
            <a:r>
              <a:rPr lang="en-US" altLang="ko-KR" sz="1600" dirty="0" err="1">
                <a:sym typeface="Wingdings" panose="05000000000000000000" pitchFamily="2" charset="2"/>
              </a:rPr>
              <a:t>dpkg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명령어로 설치됨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apt-cache depends </a:t>
            </a:r>
            <a:r>
              <a:rPr lang="ko-KR" altLang="en-US" sz="2000" dirty="0">
                <a:sym typeface="Wingdings" panose="05000000000000000000" pitchFamily="2" charset="2"/>
              </a:rPr>
              <a:t>패키지 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특정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관련 의존성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충돌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추천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대체 정보도 출력한다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의존성 무엇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버전 호환성 문제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의존성 확인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문제가 되는 </a:t>
            </a:r>
            <a:r>
              <a:rPr lang="en-US" altLang="ko-KR" sz="1600" dirty="0">
                <a:sym typeface="Wingdings" panose="05000000000000000000" pitchFamily="2" charset="2"/>
              </a:rPr>
              <a:t>s/w</a:t>
            </a:r>
            <a:r>
              <a:rPr lang="ko-KR" altLang="en-US" sz="1600" dirty="0">
                <a:sym typeface="Wingdings" panose="05000000000000000000" pitchFamily="2" charset="2"/>
              </a:rPr>
              <a:t>를 확인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패키지 검색 및 세부 정보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209582-12A5-E0AE-63DA-33E653BE36E3}"/>
              </a:ext>
            </a:extLst>
          </p:cNvPr>
          <p:cNvSpPr txBox="1"/>
          <p:nvPr/>
        </p:nvSpPr>
        <p:spPr>
          <a:xfrm>
            <a:off x="6890178" y="3620562"/>
            <a:ext cx="4074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패키지 이름과 버전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세부 설명 및 의존성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크기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경로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홈페이지 등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s/w </a:t>
            </a:r>
            <a:r>
              <a:rPr lang="ko-KR" altLang="en-US" b="1" dirty="0">
                <a:solidFill>
                  <a:schemeClr val="bg1"/>
                </a:solidFill>
              </a:rPr>
              <a:t>경로 </a:t>
            </a:r>
            <a:r>
              <a:rPr lang="en-US" altLang="ko-KR" b="1" dirty="0">
                <a:solidFill>
                  <a:schemeClr val="bg1"/>
                </a:solidFill>
              </a:rPr>
              <a:t>: which </a:t>
            </a:r>
            <a:r>
              <a:rPr lang="ko-KR" altLang="en-US" b="1" dirty="0">
                <a:solidFill>
                  <a:schemeClr val="bg1"/>
                </a:solidFill>
              </a:rPr>
              <a:t>명령어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73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패키지 정보 업데이트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</a:rPr>
              <a:t>apt-get update </a:t>
            </a:r>
            <a:r>
              <a:rPr lang="en-US" altLang="ko-KR" sz="2000" dirty="0"/>
              <a:t>(</a:t>
            </a:r>
            <a:r>
              <a:rPr lang="ko-KR" altLang="en-US" sz="2000" dirty="0"/>
              <a:t>최신 정보 업데이트</a:t>
            </a:r>
            <a:r>
              <a:rPr lang="en-US" altLang="ko-KR" sz="2000" dirty="0"/>
              <a:t>)</a:t>
            </a: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패키지 데이터베이스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패키지 업그레이드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upgrade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전체 버전 업그레이드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확인 후 </a:t>
            </a:r>
            <a:r>
              <a:rPr lang="en-US" altLang="ko-KR" sz="1600" dirty="0">
                <a:sym typeface="Wingdings" panose="05000000000000000000" pitchFamily="2" charset="2"/>
              </a:rPr>
              <a:t>n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upgrade </a:t>
            </a:r>
            <a:r>
              <a:rPr lang="ko-KR" altLang="en-US" sz="2000" dirty="0">
                <a:sym typeface="Wingdings" panose="05000000000000000000" pitchFamily="2" charset="2"/>
              </a:rPr>
              <a:t>패키지 명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특정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특정 패키지 설치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 smtClean="0">
                <a:highlight>
                  <a:srgbClr val="FFFF00"/>
                </a:highlight>
                <a:sym typeface="Wingdings" panose="05000000000000000000" pitchFamily="2" charset="2"/>
              </a:rPr>
              <a:t>apt-get </a:t>
            </a: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install </a:t>
            </a:r>
            <a:r>
              <a:rPr lang="ko-KR" altLang="en-US" sz="2000" dirty="0">
                <a:sym typeface="Wingdings" panose="05000000000000000000" pitchFamily="2" charset="2"/>
              </a:rPr>
              <a:t>패키지이름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패키지 이름을 나열하여 여러 개를 설치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업데이트만 있는 패키지는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업그레이드 여부를 묻는다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소프트웨어 업데이트</a:t>
            </a:r>
            <a:r>
              <a:rPr lang="en-US" altLang="ko-KR" sz="4400" dirty="0">
                <a:sym typeface="Wingdings" panose="05000000000000000000" pitchFamily="2" charset="2"/>
              </a:rPr>
              <a:t>/</a:t>
            </a:r>
            <a:r>
              <a:rPr lang="ko-KR" altLang="en-US" sz="4400" dirty="0">
                <a:sym typeface="Wingdings" panose="05000000000000000000" pitchFamily="2" charset="2"/>
              </a:rPr>
              <a:t>설치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E377BBD-EB2F-4AB6-B215-F4259C6D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11" y="2990850"/>
            <a:ext cx="5714495" cy="3713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A6CD4-6BE5-C80C-512A-84DAEA3A9C66}"/>
              </a:ext>
            </a:extLst>
          </p:cNvPr>
          <p:cNvSpPr txBox="1"/>
          <p:nvPr/>
        </p:nvSpPr>
        <p:spPr>
          <a:xfrm>
            <a:off x="6724658" y="3541703"/>
            <a:ext cx="4902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사용자 레벨 </a:t>
            </a:r>
            <a:r>
              <a:rPr lang="en-US" altLang="ko-KR" b="1" dirty="0">
                <a:solidFill>
                  <a:schemeClr val="bg1"/>
                </a:solidFill>
              </a:rPr>
              <a:t>s/w </a:t>
            </a:r>
            <a:r>
              <a:rPr lang="ko-KR" altLang="en-US" b="1" dirty="0">
                <a:solidFill>
                  <a:schemeClr val="bg1"/>
                </a:solidFill>
              </a:rPr>
              <a:t>업데이트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이미 최신 버전이면 그냥 종료됨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업그레이드는 임시 서버에서 테스트 후 진행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예</a:t>
            </a:r>
            <a:r>
              <a:rPr lang="en-US" altLang="ko-KR" b="1" dirty="0">
                <a:solidFill>
                  <a:schemeClr val="bg1"/>
                </a:solidFill>
              </a:rPr>
              <a:t>) unzip </a:t>
            </a:r>
            <a:r>
              <a:rPr lang="ko-KR" altLang="en-US" b="1" dirty="0">
                <a:solidFill>
                  <a:schemeClr val="bg1"/>
                </a:solidFill>
              </a:rPr>
              <a:t>압축 프로그램</a:t>
            </a:r>
            <a:r>
              <a:rPr lang="en-US" altLang="ko-KR" b="1" dirty="0">
                <a:solidFill>
                  <a:schemeClr val="bg1"/>
                </a:solidFill>
              </a:rPr>
              <a:t>! </a:t>
            </a:r>
            <a:r>
              <a:rPr lang="ko-KR" altLang="en-US" b="1" dirty="0">
                <a:solidFill>
                  <a:schemeClr val="bg1"/>
                </a:solidFill>
              </a:rPr>
              <a:t>설치 해보자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419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089232" cy="47438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소프트웨어 삭제하기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remove </a:t>
            </a:r>
            <a:r>
              <a:rPr lang="ko-KR" altLang="en-US" sz="2000" dirty="0">
                <a:sym typeface="Wingdings" panose="05000000000000000000" pitchFamily="2" charset="2"/>
              </a:rPr>
              <a:t>패키지이름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remove purge </a:t>
            </a:r>
            <a:r>
              <a:rPr lang="ko-KR" altLang="en-US" sz="2000" dirty="0">
                <a:sym typeface="Wingdings" panose="05000000000000000000" pitchFamily="2" charset="2"/>
              </a:rPr>
              <a:t>패키지이름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추가된 설정파일까지 모두 삭제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</a:t>
            </a:r>
            <a:r>
              <a:rPr lang="en-US" altLang="ko-KR" sz="2200" dirty="0" err="1">
                <a:highlight>
                  <a:srgbClr val="FFFF00"/>
                </a:highlight>
                <a:sym typeface="Wingdings" panose="05000000000000000000" pitchFamily="2" charset="2"/>
              </a:rPr>
              <a:t>autoremove</a:t>
            </a:r>
            <a:endParaRPr lang="en-US" altLang="ko-KR" sz="2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종속 패키지까지 전부 삭제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sz="2400" dirty="0">
                <a:sym typeface="Wingdings" panose="05000000000000000000" pitchFamily="2" charset="2"/>
              </a:rPr>
              <a:t>소프트웨어 정리하기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clean</a:t>
            </a: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다운로드 받은 아카이브 파일을 모두 삭제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sz="1600" dirty="0">
                <a:sym typeface="Wingdings" panose="05000000000000000000" pitchFamily="2" charset="2"/>
              </a:rPr>
              <a:t>/var/cache/apt</a:t>
            </a:r>
          </a:p>
          <a:p>
            <a:pPr lvl="2"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2200" dirty="0">
                <a:highlight>
                  <a:srgbClr val="FFFF00"/>
                </a:highlight>
                <a:sym typeface="Wingdings" panose="05000000000000000000" pitchFamily="2" charset="2"/>
              </a:rPr>
              <a:t>apt-get </a:t>
            </a:r>
            <a:r>
              <a:rPr lang="en-US" altLang="ko-KR" sz="2200" dirty="0" err="1">
                <a:highlight>
                  <a:srgbClr val="FFFF00"/>
                </a:highlight>
                <a:sym typeface="Wingdings" panose="05000000000000000000" pitchFamily="2" charset="2"/>
              </a:rPr>
              <a:t>autoclean</a:t>
            </a:r>
            <a:endParaRPr lang="en-US" altLang="ko-KR" sz="2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sz="1600" dirty="0">
                <a:sym typeface="Wingdings" panose="05000000000000000000" pitchFamily="2" charset="2"/>
              </a:rPr>
              <a:t>최신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버전 패키지만 남기고 아카이브 정리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>
                <a:sym typeface="Wingdings" panose="05000000000000000000" pitchFamily="2" charset="2"/>
              </a:rPr>
              <a:t>소프트웨어 삭제 및 정리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8C7E30-F91F-12AC-AEB2-E5F28DE1B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03"/>
          <a:stretch/>
        </p:blipFill>
        <p:spPr>
          <a:xfrm>
            <a:off x="6248530" y="3563007"/>
            <a:ext cx="5718121" cy="300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5DF686-A93D-FF00-2E38-7E890EA1ECD8}"/>
              </a:ext>
            </a:extLst>
          </p:cNvPr>
          <p:cNvSpPr txBox="1"/>
          <p:nvPr/>
        </p:nvSpPr>
        <p:spPr>
          <a:xfrm>
            <a:off x="6559205" y="4329978"/>
            <a:ext cx="5287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기존 설치된 </a:t>
            </a:r>
            <a:r>
              <a:rPr lang="en-US" altLang="ko-KR" b="1" dirty="0">
                <a:solidFill>
                  <a:schemeClr val="bg1"/>
                </a:solidFill>
              </a:rPr>
              <a:t>net-tools </a:t>
            </a:r>
            <a:r>
              <a:rPr lang="ko-KR" altLang="en-US" b="1" dirty="0">
                <a:solidFill>
                  <a:schemeClr val="bg1"/>
                </a:solidFill>
              </a:rPr>
              <a:t>또는 </a:t>
            </a:r>
            <a:r>
              <a:rPr lang="en-US" altLang="ko-KR" b="1" dirty="0">
                <a:solidFill>
                  <a:schemeClr val="bg1"/>
                </a:solidFill>
              </a:rPr>
              <a:t>unzip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삭제해보자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571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1653</Words>
  <Application>Microsoft Office PowerPoint</Application>
  <PresentationFormat>사용자 지정</PresentationFormat>
  <Paragraphs>431</Paragraphs>
  <Slides>23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11주차 패키지 및 디스크 관리</vt:lpstr>
      <vt:lpstr>PowerPoint 프레젠테이션</vt:lpstr>
      <vt:lpstr>서버 저장 장치</vt:lpstr>
      <vt:lpstr>리눅스 디스크 관리 - RAID</vt:lpstr>
      <vt:lpstr>PowerPoint 프레젠테이션</vt:lpstr>
      <vt:lpstr>전체 패키지(응용 S/W) 확인하기</vt:lpstr>
      <vt:lpstr>패키지 검색 및 세부 정보</vt:lpstr>
      <vt:lpstr>소프트웨어 업데이트/설치</vt:lpstr>
      <vt:lpstr>소프트웨어 삭제 및 정리</vt:lpstr>
      <vt:lpstr>하드디스크 정보 확인</vt:lpstr>
      <vt:lpstr>참고 : 리눅스 부팅 – 장치 관련</vt:lpstr>
      <vt:lpstr>물리 저장 장치 추가</vt:lpstr>
      <vt:lpstr>Fdisk를 통한 디스크 추가</vt:lpstr>
      <vt:lpstr>Fdisk를 통한 디스크 추가</vt:lpstr>
      <vt:lpstr>하드디스크 - 파티션 포맷/마운트</vt:lpstr>
      <vt:lpstr>부팅시에 자동 로딩, fstab 등록</vt:lpstr>
      <vt:lpstr>RAID 0번 설정하기 – 장치 2개 추가</vt:lpstr>
      <vt:lpstr>RAID 0번 설정하기 – fdisk</vt:lpstr>
      <vt:lpstr>RAID 0번 그룹 생성하기 – mdadm</vt:lpstr>
      <vt:lpstr>11주차 요약 정리</vt:lpstr>
      <vt:lpstr>간략 문제 풀기</vt:lpstr>
      <vt:lpstr>서버 정상 종료하기</vt:lpstr>
      <vt:lpstr>Q &amp; 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301-09</cp:lastModifiedBy>
  <cp:revision>6896</cp:revision>
  <dcterms:created xsi:type="dcterms:W3CDTF">2017-03-02T04:47:37Z</dcterms:created>
  <dcterms:modified xsi:type="dcterms:W3CDTF">2023-05-15T02:58:32Z</dcterms:modified>
  <cp:version/>
</cp:coreProperties>
</file>