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265" r:id="rId3"/>
    <p:sldId id="276" r:id="rId4"/>
    <p:sldId id="275" r:id="rId5"/>
    <p:sldId id="277" r:id="rId6"/>
    <p:sldId id="273" r:id="rId7"/>
    <p:sldId id="279" r:id="rId8"/>
    <p:sldId id="274" r:id="rId9"/>
    <p:sldId id="278" r:id="rId10"/>
    <p:sldId id="280" r:id="rId11"/>
    <p:sldId id="281" r:id="rId12"/>
    <p:sldId id="282" r:id="rId13"/>
    <p:sldId id="283" r:id="rId14"/>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5"/>
            <p14:sldId id="277"/>
            <p14:sldId id="273"/>
            <p14:sldId id="279"/>
            <p14:sldId id="274"/>
            <p14:sldId id="278"/>
            <p14:sldId id="280"/>
            <p14:sldId id="281"/>
            <p14:sldId id="282"/>
            <p14:sldId id="28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15" autoAdjust="0"/>
    <p:restoredTop sz="92384" autoAdjust="0"/>
  </p:normalViewPr>
  <p:slideViewPr>
    <p:cSldViewPr>
      <p:cViewPr varScale="1">
        <p:scale>
          <a:sx n="85" d="100"/>
          <a:sy n="85" d="100"/>
        </p:scale>
        <p:origin x="72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2023-03-28</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b="1" dirty="0"/>
              <a:t>“Kids KIKI!” </a:t>
            </a:r>
            <a:r>
              <a:rPr lang="ko-KR" altLang="en-US" b="1" dirty="0"/>
              <a:t>화면설계서</a:t>
            </a:r>
          </a:p>
        </p:txBody>
      </p:sp>
      <p:sp>
        <p:nvSpPr>
          <p:cNvPr id="3" name="텍스트 개체 틀 2"/>
          <p:cNvSpPr>
            <a:spLocks noGrp="1"/>
          </p:cNvSpPr>
          <p:nvPr>
            <p:ph type="body" sz="quarter" idx="10"/>
          </p:nvPr>
        </p:nvSpPr>
        <p:spPr>
          <a:xfrm>
            <a:off x="3783449" y="5808676"/>
            <a:ext cx="1112830" cy="176419"/>
          </a:xfrm>
        </p:spPr>
        <p:txBody>
          <a:bodyPr/>
          <a:lstStyle/>
          <a:p>
            <a:r>
              <a:rPr lang="en-US" altLang="ko-KR" dirty="0">
                <a:solidFill>
                  <a:schemeClr val="tx1"/>
                </a:solidFill>
              </a:rPr>
              <a:t>1.0</a:t>
            </a:r>
            <a:endParaRPr lang="ko-KR" altLang="en-US" dirty="0">
              <a:solidFill>
                <a:schemeClr val="tx1"/>
              </a:solidFill>
            </a:endParaRPr>
          </a:p>
        </p:txBody>
      </p:sp>
      <p:sp>
        <p:nvSpPr>
          <p:cNvPr id="4" name="텍스트 개체 틀 3"/>
          <p:cNvSpPr>
            <a:spLocks noGrp="1"/>
          </p:cNvSpPr>
          <p:nvPr>
            <p:ph type="body" sz="quarter" idx="11"/>
          </p:nvPr>
        </p:nvSpPr>
        <p:spPr>
          <a:xfrm>
            <a:off x="5697481" y="5805264"/>
            <a:ext cx="1108711" cy="176419"/>
          </a:xfrm>
        </p:spPr>
        <p:txBody>
          <a:bodyPr/>
          <a:lstStyle/>
          <a:p>
            <a:r>
              <a:rPr lang="en-US" altLang="ko-KR" dirty="0">
                <a:solidFill>
                  <a:schemeClr val="tx1"/>
                </a:solidFill>
              </a:rPr>
              <a:t>2023.03.28</a:t>
            </a:r>
            <a:endParaRPr lang="ko-KR" altLang="en-US" dirty="0">
              <a:solidFill>
                <a:schemeClr val="tx1"/>
              </a:solidFill>
            </a:endParaRPr>
          </a:p>
        </p:txBody>
      </p:sp>
      <p:sp>
        <p:nvSpPr>
          <p:cNvPr id="5" name="텍스트 개체 틀 4"/>
          <p:cNvSpPr>
            <a:spLocks noGrp="1"/>
          </p:cNvSpPr>
          <p:nvPr>
            <p:ph type="body" sz="quarter" idx="12"/>
          </p:nvPr>
        </p:nvSpPr>
        <p:spPr>
          <a:xfrm>
            <a:off x="7608168" y="5805264"/>
            <a:ext cx="1108712" cy="176419"/>
          </a:xfrm>
        </p:spPr>
        <p:txBody>
          <a:bodyPr/>
          <a:lstStyle/>
          <a:p>
            <a:r>
              <a:rPr lang="en-US" altLang="ko-KR" dirty="0">
                <a:solidFill>
                  <a:schemeClr val="tx1"/>
                </a:solidFill>
              </a:rPr>
              <a:t>20181028</a:t>
            </a:r>
            <a:r>
              <a:rPr lang="ko-KR" altLang="en-US" dirty="0">
                <a:solidFill>
                  <a:schemeClr val="tx1"/>
                </a:solidFill>
              </a:rPr>
              <a:t> </a:t>
            </a:r>
            <a:r>
              <a:rPr lang="ko-KR" altLang="en-US" dirty="0" err="1">
                <a:solidFill>
                  <a:schemeClr val="tx1"/>
                </a:solidFill>
              </a:rPr>
              <a:t>편진범</a:t>
            </a:r>
            <a:endParaRPr lang="ko-KR" altLang="en-US" dirty="0">
              <a:solidFill>
                <a:schemeClr val="tx1"/>
              </a:solidFill>
            </a:endParaRPr>
          </a:p>
        </p:txBody>
      </p:sp>
      <p:pic>
        <p:nvPicPr>
          <p:cNvPr id="12" name="Picture 2" descr="1000+ Phone Mockup Pictures | Download Free Images on Unsplash">
            <a:extLst>
              <a:ext uri="{FF2B5EF4-FFF2-40B4-BE49-F238E27FC236}">
                <a16:creationId xmlns:a16="http://schemas.microsoft.com/office/drawing/2014/main" id="{0AA79E6D-A1BC-AE21-916D-8B397B0FBA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2443157" y="1636840"/>
            <a:ext cx="1823657" cy="3629905"/>
          </a:xfrm>
          <a:prstGeom prst="rect">
            <a:avLst/>
          </a:prstGeom>
          <a:noFill/>
          <a:extLst>
            <a:ext uri="{909E8E84-426E-40DD-AFC4-6F175D3DCCD1}">
              <a14:hiddenFill xmlns:a14="http://schemas.microsoft.com/office/drawing/2010/main">
                <a:solidFill>
                  <a:srgbClr val="FFFFFF"/>
                </a:solidFill>
              </a14:hiddenFill>
            </a:ext>
          </a:extLst>
        </p:spPr>
      </p:pic>
      <p:pic>
        <p:nvPicPr>
          <p:cNvPr id="13" name="그림 12">
            <a:extLst>
              <a:ext uri="{FF2B5EF4-FFF2-40B4-BE49-F238E27FC236}">
                <a16:creationId xmlns:a16="http://schemas.microsoft.com/office/drawing/2014/main" id="{89073FC7-E984-EE4D-2EA0-0202ECAE3E1C}"/>
              </a:ext>
            </a:extLst>
          </p:cNvPr>
          <p:cNvPicPr>
            <a:picLocks noChangeAspect="1"/>
          </p:cNvPicPr>
          <p:nvPr/>
        </p:nvPicPr>
        <p:blipFill>
          <a:blip r:embed="rId3"/>
          <a:stretch>
            <a:fillRect/>
          </a:stretch>
        </p:blipFill>
        <p:spPr>
          <a:xfrm>
            <a:off x="2683032" y="1995764"/>
            <a:ext cx="1321692" cy="2866472"/>
          </a:xfrm>
          <a:prstGeom prst="rect">
            <a:avLst/>
          </a:prstGeom>
        </p:spPr>
      </p:pic>
      <p:pic>
        <p:nvPicPr>
          <p:cNvPr id="14" name="Picture 2" descr="1000+ Phone Mockup Pictures | Download Free Images on Unsplash">
            <a:extLst>
              <a:ext uri="{FF2B5EF4-FFF2-40B4-BE49-F238E27FC236}">
                <a16:creationId xmlns:a16="http://schemas.microsoft.com/office/drawing/2014/main" id="{5AD769B3-6577-CAFA-B3E8-0BC66C61E5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4861592" y="845557"/>
            <a:ext cx="2468815" cy="491406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1000+ Phone Mockup Pictures | Download Free Images on Unsplash">
            <a:extLst>
              <a:ext uri="{FF2B5EF4-FFF2-40B4-BE49-F238E27FC236}">
                <a16:creationId xmlns:a16="http://schemas.microsoft.com/office/drawing/2014/main" id="{1E5944FC-6C8B-5D93-4BEF-04447C2BC6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7919406" y="1661846"/>
            <a:ext cx="1811094" cy="3604899"/>
          </a:xfrm>
          <a:prstGeom prst="rect">
            <a:avLst/>
          </a:prstGeom>
          <a:noFill/>
          <a:extLst>
            <a:ext uri="{909E8E84-426E-40DD-AFC4-6F175D3DCCD1}">
              <a14:hiddenFill xmlns:a14="http://schemas.microsoft.com/office/drawing/2010/main">
                <a:solidFill>
                  <a:srgbClr val="FFFFFF"/>
                </a:solidFill>
              </a14:hiddenFill>
            </a:ext>
          </a:extLst>
        </p:spPr>
      </p:pic>
      <p:pic>
        <p:nvPicPr>
          <p:cNvPr id="17" name="그림 16">
            <a:extLst>
              <a:ext uri="{FF2B5EF4-FFF2-40B4-BE49-F238E27FC236}">
                <a16:creationId xmlns:a16="http://schemas.microsoft.com/office/drawing/2014/main" id="{3246D0F9-B8B5-F3DD-84BB-30D437B6053E}"/>
              </a:ext>
            </a:extLst>
          </p:cNvPr>
          <p:cNvPicPr>
            <a:picLocks noChangeAspect="1"/>
          </p:cNvPicPr>
          <p:nvPr/>
        </p:nvPicPr>
        <p:blipFill>
          <a:blip r:embed="rId4"/>
          <a:stretch>
            <a:fillRect/>
          </a:stretch>
        </p:blipFill>
        <p:spPr>
          <a:xfrm>
            <a:off x="5272673" y="1513892"/>
            <a:ext cx="1646652" cy="3577392"/>
          </a:xfrm>
          <a:prstGeom prst="rect">
            <a:avLst/>
          </a:prstGeom>
        </p:spPr>
      </p:pic>
      <p:pic>
        <p:nvPicPr>
          <p:cNvPr id="19" name="그림 18">
            <a:extLst>
              <a:ext uri="{FF2B5EF4-FFF2-40B4-BE49-F238E27FC236}">
                <a16:creationId xmlns:a16="http://schemas.microsoft.com/office/drawing/2014/main" id="{DD82AC4E-CED9-7472-AAF5-47FBFAEE653F}"/>
              </a:ext>
            </a:extLst>
          </p:cNvPr>
          <p:cNvPicPr>
            <a:picLocks noChangeAspect="1"/>
          </p:cNvPicPr>
          <p:nvPr/>
        </p:nvPicPr>
        <p:blipFill>
          <a:blip r:embed="rId5"/>
          <a:stretch>
            <a:fillRect/>
          </a:stretch>
        </p:blipFill>
        <p:spPr>
          <a:xfrm>
            <a:off x="8162524" y="2073804"/>
            <a:ext cx="1322199" cy="2868287"/>
          </a:xfrm>
          <a:prstGeom prst="rect">
            <a:avLst/>
          </a:prstGeom>
        </p:spPr>
      </p:pic>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000+ Phone Mockup Pictures | Download Free Images on Unsplash">
            <a:extLst>
              <a:ext uri="{FF2B5EF4-FFF2-40B4-BE49-F238E27FC236}">
                <a16:creationId xmlns:a16="http://schemas.microsoft.com/office/drawing/2014/main" id="{A5133C8F-9643-2EAF-FD2F-6BB4DDA852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3503713" y="370774"/>
            <a:ext cx="3072894" cy="6116452"/>
          </a:xfrm>
          <a:prstGeom prst="rect">
            <a:avLst/>
          </a:prstGeom>
          <a:noFill/>
          <a:extLst>
            <a:ext uri="{909E8E84-426E-40DD-AFC4-6F175D3DCCD1}">
              <a14:hiddenFill xmlns:a14="http://schemas.microsoft.com/office/drawing/2010/main">
                <a:solidFill>
                  <a:srgbClr val="FFFFFF"/>
                </a:solidFill>
              </a14:hiddenFill>
            </a:ext>
          </a:extLst>
        </p:spPr>
      </p:pic>
      <p:pic>
        <p:nvPicPr>
          <p:cNvPr id="15" name="그림 14">
            <a:extLst>
              <a:ext uri="{FF2B5EF4-FFF2-40B4-BE49-F238E27FC236}">
                <a16:creationId xmlns:a16="http://schemas.microsoft.com/office/drawing/2014/main" id="{C5A85ECF-8F73-9348-FFC4-78BF0D09C7C9}"/>
              </a:ext>
            </a:extLst>
          </p:cNvPr>
          <p:cNvPicPr>
            <a:picLocks noChangeAspect="1"/>
          </p:cNvPicPr>
          <p:nvPr/>
        </p:nvPicPr>
        <p:blipFill>
          <a:blip r:embed="rId3"/>
          <a:stretch>
            <a:fillRect/>
          </a:stretch>
        </p:blipFill>
        <p:spPr>
          <a:xfrm>
            <a:off x="3898286" y="964029"/>
            <a:ext cx="2283748" cy="4999967"/>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숫자와 계산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메인메뉴</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435322687"/>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콘텐츠 </a:t>
                      </a:r>
                      <a:r>
                        <a:rPr lang="en-US" altLang="ko-KR" sz="900" b="1" dirty="0">
                          <a:solidFill>
                            <a:srgbClr val="4E5263"/>
                          </a:solidFill>
                          <a:latin typeface="+mn-ea"/>
                          <a:ea typeface="+mn-ea"/>
                          <a:sym typeface="맑은 고딕"/>
                        </a:rPr>
                        <a:t>1 </a:t>
                      </a:r>
                      <a:r>
                        <a:rPr lang="ko-KR" altLang="en-US" sz="900" b="1" dirty="0">
                          <a:solidFill>
                            <a:srgbClr val="4E5263"/>
                          </a:solidFill>
                          <a:latin typeface="+mn-ea"/>
                          <a:ea typeface="+mn-ea"/>
                          <a:sym typeface="맑은 고딕"/>
                        </a:rPr>
                        <a:t>숫자와 계산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정답 입력 </a:t>
                      </a:r>
                      <a:r>
                        <a:rPr lang="en-US" altLang="ko-KR" sz="850" b="0" dirty="0" err="1">
                          <a:latin typeface="+mn-ea"/>
                          <a:ea typeface="+mn-ea"/>
                        </a:rPr>
                        <a:t>input_ans</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정답 제출 </a:t>
                      </a:r>
                      <a:r>
                        <a:rPr lang="en-US" altLang="ko-KR" sz="850" b="0" dirty="0" err="1">
                          <a:latin typeface="+mn-ea"/>
                          <a:ea typeface="+mn-ea"/>
                        </a:rPr>
                        <a:t>inputmath_ans</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sp>
        <p:nvSpPr>
          <p:cNvPr id="12" name="타원 11">
            <a:extLst>
              <a:ext uri="{FF2B5EF4-FFF2-40B4-BE49-F238E27FC236}">
                <a16:creationId xmlns:a16="http://schemas.microsoft.com/office/drawing/2014/main" id="{5EB87A77-B90D-FF9C-A534-8ACED983B514}"/>
              </a:ext>
            </a:extLst>
          </p:cNvPr>
          <p:cNvSpPr/>
          <p:nvPr/>
        </p:nvSpPr>
        <p:spPr>
          <a:xfrm>
            <a:off x="5519936" y="1711972"/>
            <a:ext cx="294084" cy="26569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16" name="타원 15">
            <a:extLst>
              <a:ext uri="{FF2B5EF4-FFF2-40B4-BE49-F238E27FC236}">
                <a16:creationId xmlns:a16="http://schemas.microsoft.com/office/drawing/2014/main" id="{BF6E60C4-9CB3-7688-1DBB-D6FBD6B6DC5C}"/>
              </a:ext>
            </a:extLst>
          </p:cNvPr>
          <p:cNvSpPr/>
          <p:nvPr/>
        </p:nvSpPr>
        <p:spPr>
          <a:xfrm>
            <a:off x="4079776" y="5301208"/>
            <a:ext cx="392951"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Tree>
    <p:extLst>
      <p:ext uri="{BB962C8B-B14F-4D97-AF65-F5344CB8AC3E}">
        <p14:creationId xmlns:p14="http://schemas.microsoft.com/office/powerpoint/2010/main" val="2888257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000+ Phone Mockup Pictures | Download Free Images on Unsplash">
            <a:extLst>
              <a:ext uri="{FF2B5EF4-FFF2-40B4-BE49-F238E27FC236}">
                <a16:creationId xmlns:a16="http://schemas.microsoft.com/office/drawing/2014/main" id="{A5133C8F-9643-2EAF-FD2F-6BB4DDA852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3503713" y="370774"/>
            <a:ext cx="3072894" cy="6116452"/>
          </a:xfrm>
          <a:prstGeom prst="rect">
            <a:avLst/>
          </a:prstGeom>
          <a:noFill/>
          <a:extLst>
            <a:ext uri="{909E8E84-426E-40DD-AFC4-6F175D3DCCD1}">
              <a14:hiddenFill xmlns:a14="http://schemas.microsoft.com/office/drawing/2010/main">
                <a:solidFill>
                  <a:srgbClr val="FFFFFF"/>
                </a:solidFill>
              </a14:hiddenFill>
            </a:ext>
          </a:extLst>
        </p:spPr>
      </p:pic>
      <p:pic>
        <p:nvPicPr>
          <p:cNvPr id="6" name="그림 5">
            <a:extLst>
              <a:ext uri="{FF2B5EF4-FFF2-40B4-BE49-F238E27FC236}">
                <a16:creationId xmlns:a16="http://schemas.microsoft.com/office/drawing/2014/main" id="{24A130E0-8BC4-0980-57C9-8865C8D00F8E}"/>
              </a:ext>
            </a:extLst>
          </p:cNvPr>
          <p:cNvPicPr>
            <a:picLocks noChangeAspect="1"/>
          </p:cNvPicPr>
          <p:nvPr/>
        </p:nvPicPr>
        <p:blipFill>
          <a:blip r:embed="rId3"/>
          <a:stretch>
            <a:fillRect/>
          </a:stretch>
        </p:blipFill>
        <p:spPr>
          <a:xfrm>
            <a:off x="3871011" y="1012650"/>
            <a:ext cx="2239685" cy="4864622"/>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동물과 자연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메인메뉴</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354880356"/>
              </p:ext>
            </p:extLst>
          </p:nvPr>
        </p:nvGraphicFramePr>
        <p:xfrm>
          <a:off x="8688288" y="476672"/>
          <a:ext cx="3384376" cy="302718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콘텐츠 </a:t>
                      </a:r>
                      <a:r>
                        <a:rPr lang="en-US" altLang="ko-KR" sz="900" b="1" dirty="0">
                          <a:solidFill>
                            <a:srgbClr val="4E5263"/>
                          </a:solidFill>
                          <a:latin typeface="+mn-ea"/>
                          <a:ea typeface="+mn-ea"/>
                          <a:sym typeface="맑은 고딕"/>
                        </a:rPr>
                        <a:t>2 </a:t>
                      </a:r>
                      <a:r>
                        <a:rPr lang="ko-KR" altLang="en-US" sz="900" b="1" dirty="0">
                          <a:solidFill>
                            <a:srgbClr val="4E5263"/>
                          </a:solidFill>
                          <a:latin typeface="+mn-ea"/>
                          <a:ea typeface="+mn-ea"/>
                          <a:sym typeface="맑은 고딕"/>
                        </a:rPr>
                        <a:t>동물과 자연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동물과 자연의 정답 입력 시작라인의 </a:t>
                      </a:r>
                      <a:r>
                        <a:rPr lang="ko-KR" altLang="en-US" sz="850" b="0" dirty="0" err="1">
                          <a:latin typeface="+mn-ea"/>
                          <a:ea typeface="+mn-ea"/>
                        </a:rPr>
                        <a:t>입력값으로</a:t>
                      </a:r>
                      <a:r>
                        <a:rPr lang="ko-KR" altLang="en-US" sz="850" b="0" dirty="0">
                          <a:latin typeface="+mn-ea"/>
                          <a:ea typeface="+mn-ea"/>
                        </a:rPr>
                        <a:t> 라인 출발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동물과 자연의 </a:t>
                      </a:r>
                      <a:r>
                        <a:rPr lang="ko-KR" altLang="en-US" sz="850" b="0" dirty="0" err="1">
                          <a:latin typeface="+mn-ea"/>
                          <a:ea typeface="+mn-ea"/>
                        </a:rPr>
                        <a:t>출발값</a:t>
                      </a:r>
                      <a:r>
                        <a:rPr lang="ko-KR" altLang="en-US" sz="850" b="0" dirty="0">
                          <a:latin typeface="+mn-ea"/>
                          <a:ea typeface="+mn-ea"/>
                        </a:rPr>
                        <a:t> 전달 라인의 출발점으로 정답을 출력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정답 제출 </a:t>
                      </a:r>
                      <a:r>
                        <a:rPr lang="en-US" altLang="ko-KR" sz="850" b="0" dirty="0" err="1">
                          <a:latin typeface="+mn-ea"/>
                          <a:ea typeface="+mn-ea"/>
                        </a:rPr>
                        <a:t>inputani_ans</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sp>
        <p:nvSpPr>
          <p:cNvPr id="12" name="타원 11">
            <a:extLst>
              <a:ext uri="{FF2B5EF4-FFF2-40B4-BE49-F238E27FC236}">
                <a16:creationId xmlns:a16="http://schemas.microsoft.com/office/drawing/2014/main" id="{5EB87A77-B90D-FF9C-A534-8ACED983B514}"/>
              </a:ext>
            </a:extLst>
          </p:cNvPr>
          <p:cNvSpPr/>
          <p:nvPr/>
        </p:nvSpPr>
        <p:spPr>
          <a:xfrm>
            <a:off x="4367808" y="2132856"/>
            <a:ext cx="294084" cy="26569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16" name="타원 15">
            <a:extLst>
              <a:ext uri="{FF2B5EF4-FFF2-40B4-BE49-F238E27FC236}">
                <a16:creationId xmlns:a16="http://schemas.microsoft.com/office/drawing/2014/main" id="{BF6E60C4-9CB3-7688-1DBB-D6FBD6B6DC5C}"/>
              </a:ext>
            </a:extLst>
          </p:cNvPr>
          <p:cNvSpPr/>
          <p:nvPr/>
        </p:nvSpPr>
        <p:spPr>
          <a:xfrm>
            <a:off x="5085529" y="2636912"/>
            <a:ext cx="292750" cy="28803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9" name="타원 8">
            <a:extLst>
              <a:ext uri="{FF2B5EF4-FFF2-40B4-BE49-F238E27FC236}">
                <a16:creationId xmlns:a16="http://schemas.microsoft.com/office/drawing/2014/main" id="{91CCB008-1AF9-80B3-AE9E-3CAE1E1633E1}"/>
              </a:ext>
            </a:extLst>
          </p:cNvPr>
          <p:cNvSpPr/>
          <p:nvPr/>
        </p:nvSpPr>
        <p:spPr>
          <a:xfrm>
            <a:off x="4128385" y="5157192"/>
            <a:ext cx="292750" cy="28803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Tree>
    <p:extLst>
      <p:ext uri="{BB962C8B-B14F-4D97-AF65-F5344CB8AC3E}">
        <p14:creationId xmlns:p14="http://schemas.microsoft.com/office/powerpoint/2010/main" val="1886074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000+ Phone Mockup Pictures | Download Free Images on Unsplash">
            <a:extLst>
              <a:ext uri="{FF2B5EF4-FFF2-40B4-BE49-F238E27FC236}">
                <a16:creationId xmlns:a16="http://schemas.microsoft.com/office/drawing/2014/main" id="{A5133C8F-9643-2EAF-FD2F-6BB4DDA852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3503713" y="370774"/>
            <a:ext cx="3072894" cy="6116452"/>
          </a:xfrm>
          <a:prstGeom prst="rect">
            <a:avLst/>
          </a:prstGeom>
          <a:noFill/>
          <a:extLst>
            <a:ext uri="{909E8E84-426E-40DD-AFC4-6F175D3DCCD1}">
              <a14:hiddenFill xmlns:a14="http://schemas.microsoft.com/office/drawing/2010/main">
                <a:solidFill>
                  <a:srgbClr val="FFFFFF"/>
                </a:solidFill>
              </a14:hiddenFill>
            </a:ext>
          </a:extLst>
        </p:spPr>
      </p:pic>
      <p:pic>
        <p:nvPicPr>
          <p:cNvPr id="10" name="그림 9">
            <a:extLst>
              <a:ext uri="{FF2B5EF4-FFF2-40B4-BE49-F238E27FC236}">
                <a16:creationId xmlns:a16="http://schemas.microsoft.com/office/drawing/2014/main" id="{2D02E0D2-C215-C20D-813A-303DFD1C8448}"/>
              </a:ext>
            </a:extLst>
          </p:cNvPr>
          <p:cNvPicPr>
            <a:picLocks noChangeAspect="1"/>
          </p:cNvPicPr>
          <p:nvPr/>
        </p:nvPicPr>
        <p:blipFill>
          <a:blip r:embed="rId3"/>
          <a:stretch>
            <a:fillRect/>
          </a:stretch>
        </p:blipFill>
        <p:spPr>
          <a:xfrm>
            <a:off x="3943617" y="1052736"/>
            <a:ext cx="2152383" cy="4657616"/>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생활 상식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메인메뉴</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50727493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콘텐츠 </a:t>
                      </a:r>
                      <a:r>
                        <a:rPr lang="en-US" altLang="ko-KR" sz="900" b="1" dirty="0">
                          <a:solidFill>
                            <a:srgbClr val="4E5263"/>
                          </a:solidFill>
                          <a:latin typeface="+mn-ea"/>
                          <a:ea typeface="+mn-ea"/>
                          <a:sym typeface="맑은 고딕"/>
                        </a:rPr>
                        <a:t>3 </a:t>
                      </a:r>
                      <a:r>
                        <a:rPr lang="ko-KR" altLang="en-US" sz="900" b="1" dirty="0">
                          <a:solidFill>
                            <a:srgbClr val="4E5263"/>
                          </a:solidFill>
                          <a:latin typeface="+mn-ea"/>
                          <a:ea typeface="+mn-ea"/>
                          <a:sym typeface="맑은 고딕"/>
                        </a:rPr>
                        <a:t>생활 상식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제시된 문제의 안에서의 </a:t>
                      </a:r>
                      <a:r>
                        <a:rPr lang="en-US" altLang="ko-KR" sz="850" b="0" dirty="0">
                          <a:latin typeface="+mn-ea"/>
                          <a:ea typeface="+mn-ea"/>
                        </a:rPr>
                        <a:t>1</a:t>
                      </a:r>
                      <a:r>
                        <a:rPr lang="ko-KR" altLang="en-US" sz="850" b="0" dirty="0">
                          <a:latin typeface="+mn-ea"/>
                          <a:ea typeface="+mn-ea"/>
                        </a:rPr>
                        <a:t>번 답안 제시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제시된 문제의 안에서의 </a:t>
                      </a:r>
                      <a:r>
                        <a:rPr lang="en-US" altLang="ko-KR" sz="850" b="0" dirty="0">
                          <a:latin typeface="+mn-ea"/>
                          <a:ea typeface="+mn-ea"/>
                        </a:rPr>
                        <a:t>2</a:t>
                      </a:r>
                      <a:r>
                        <a:rPr lang="ko-KR" altLang="en-US" sz="850" b="0" dirty="0">
                          <a:latin typeface="+mn-ea"/>
                          <a:ea typeface="+mn-ea"/>
                        </a:rPr>
                        <a:t>번 답안 제시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정답 제출 </a:t>
                      </a:r>
                      <a:r>
                        <a:rPr lang="en-US" altLang="ko-KR" sz="850" b="0" dirty="0" err="1">
                          <a:latin typeface="+mn-ea"/>
                          <a:ea typeface="+mn-ea"/>
                        </a:rPr>
                        <a:t>inputsang_ans</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sp>
        <p:nvSpPr>
          <p:cNvPr id="12" name="타원 11">
            <a:extLst>
              <a:ext uri="{FF2B5EF4-FFF2-40B4-BE49-F238E27FC236}">
                <a16:creationId xmlns:a16="http://schemas.microsoft.com/office/drawing/2014/main" id="{5EB87A77-B90D-FF9C-A534-8ACED983B514}"/>
              </a:ext>
            </a:extLst>
          </p:cNvPr>
          <p:cNvSpPr/>
          <p:nvPr/>
        </p:nvSpPr>
        <p:spPr>
          <a:xfrm>
            <a:off x="4164788" y="3861048"/>
            <a:ext cx="294084" cy="26569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16" name="타원 15">
            <a:extLst>
              <a:ext uri="{FF2B5EF4-FFF2-40B4-BE49-F238E27FC236}">
                <a16:creationId xmlns:a16="http://schemas.microsoft.com/office/drawing/2014/main" id="{BF6E60C4-9CB3-7688-1DBB-D6FBD6B6DC5C}"/>
              </a:ext>
            </a:extLst>
          </p:cNvPr>
          <p:cNvSpPr/>
          <p:nvPr/>
        </p:nvSpPr>
        <p:spPr>
          <a:xfrm>
            <a:off x="4984686" y="3838715"/>
            <a:ext cx="292750" cy="28803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9" name="타원 8">
            <a:extLst>
              <a:ext uri="{FF2B5EF4-FFF2-40B4-BE49-F238E27FC236}">
                <a16:creationId xmlns:a16="http://schemas.microsoft.com/office/drawing/2014/main" id="{91CCB008-1AF9-80B3-AE9E-3CAE1E1633E1}"/>
              </a:ext>
            </a:extLst>
          </p:cNvPr>
          <p:cNvSpPr/>
          <p:nvPr/>
        </p:nvSpPr>
        <p:spPr>
          <a:xfrm>
            <a:off x="4295280" y="4941168"/>
            <a:ext cx="292750" cy="28803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Tree>
    <p:extLst>
      <p:ext uri="{BB962C8B-B14F-4D97-AF65-F5344CB8AC3E}">
        <p14:creationId xmlns:p14="http://schemas.microsoft.com/office/powerpoint/2010/main" val="2461562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000+ Phone Mockup Pictures | Download Free Images on Unsplash">
            <a:extLst>
              <a:ext uri="{FF2B5EF4-FFF2-40B4-BE49-F238E27FC236}">
                <a16:creationId xmlns:a16="http://schemas.microsoft.com/office/drawing/2014/main" id="{A5133C8F-9643-2EAF-FD2F-6BB4DDA852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3503713" y="370774"/>
            <a:ext cx="3072894" cy="6116452"/>
          </a:xfrm>
          <a:prstGeom prst="rect">
            <a:avLst/>
          </a:prstGeom>
          <a:noFill/>
          <a:extLst>
            <a:ext uri="{909E8E84-426E-40DD-AFC4-6F175D3DCCD1}">
              <a14:hiddenFill xmlns:a14="http://schemas.microsoft.com/office/drawing/2010/main">
                <a:solidFill>
                  <a:srgbClr val="FFFFFF"/>
                </a:solidFill>
              </a14:hiddenFill>
            </a:ext>
          </a:extLst>
        </p:spPr>
      </p:pic>
      <p:pic>
        <p:nvPicPr>
          <p:cNvPr id="13" name="그림 12">
            <a:extLst>
              <a:ext uri="{FF2B5EF4-FFF2-40B4-BE49-F238E27FC236}">
                <a16:creationId xmlns:a16="http://schemas.microsoft.com/office/drawing/2014/main" id="{387E6EEF-2A20-4082-D589-F79C352AE696}"/>
              </a:ext>
            </a:extLst>
          </p:cNvPr>
          <p:cNvPicPr>
            <a:picLocks noChangeAspect="1"/>
          </p:cNvPicPr>
          <p:nvPr/>
        </p:nvPicPr>
        <p:blipFill>
          <a:blip r:embed="rId3"/>
          <a:stretch>
            <a:fillRect/>
          </a:stretch>
        </p:blipFill>
        <p:spPr>
          <a:xfrm>
            <a:off x="4036410" y="1192039"/>
            <a:ext cx="2048302" cy="4473922"/>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결과 채점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메인메뉴</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553817669"/>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결과 채점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해당 콘텐츠의 다음 단계로 이동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종료 </a:t>
                      </a:r>
                      <a:r>
                        <a:rPr lang="ko-KR" altLang="en-US" sz="850" b="0" dirty="0" err="1">
                          <a:latin typeface="+mn-ea"/>
                          <a:ea typeface="+mn-ea"/>
                        </a:rPr>
                        <a:t>메인화면으로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sp>
        <p:nvSpPr>
          <p:cNvPr id="12" name="타원 11">
            <a:extLst>
              <a:ext uri="{FF2B5EF4-FFF2-40B4-BE49-F238E27FC236}">
                <a16:creationId xmlns:a16="http://schemas.microsoft.com/office/drawing/2014/main" id="{5EB87A77-B90D-FF9C-A534-8ACED983B514}"/>
              </a:ext>
            </a:extLst>
          </p:cNvPr>
          <p:cNvSpPr/>
          <p:nvPr/>
        </p:nvSpPr>
        <p:spPr>
          <a:xfrm>
            <a:off x="4367808" y="4221088"/>
            <a:ext cx="294084" cy="26569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pic>
        <p:nvPicPr>
          <p:cNvPr id="6" name="그림 5">
            <a:extLst>
              <a:ext uri="{FF2B5EF4-FFF2-40B4-BE49-F238E27FC236}">
                <a16:creationId xmlns:a16="http://schemas.microsoft.com/office/drawing/2014/main" id="{6845592C-4082-890F-95EC-BCEDF6FF004B}"/>
              </a:ext>
            </a:extLst>
          </p:cNvPr>
          <p:cNvPicPr>
            <a:picLocks noChangeAspect="1"/>
          </p:cNvPicPr>
          <p:nvPr/>
        </p:nvPicPr>
        <p:blipFill>
          <a:blip r:embed="rId4"/>
          <a:stretch>
            <a:fillRect/>
          </a:stretch>
        </p:blipFill>
        <p:spPr>
          <a:xfrm>
            <a:off x="4706145" y="5013176"/>
            <a:ext cx="897166" cy="829937"/>
          </a:xfrm>
          <a:prstGeom prst="rect">
            <a:avLst/>
          </a:prstGeom>
        </p:spPr>
      </p:pic>
      <p:sp>
        <p:nvSpPr>
          <p:cNvPr id="15" name="타원 14">
            <a:extLst>
              <a:ext uri="{FF2B5EF4-FFF2-40B4-BE49-F238E27FC236}">
                <a16:creationId xmlns:a16="http://schemas.microsoft.com/office/drawing/2014/main" id="{11F22107-D896-C8A4-3AD9-C3755A7F6231}"/>
              </a:ext>
            </a:extLst>
          </p:cNvPr>
          <p:cNvSpPr/>
          <p:nvPr/>
        </p:nvSpPr>
        <p:spPr>
          <a:xfrm>
            <a:off x="4559770" y="5117652"/>
            <a:ext cx="292750" cy="28803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Tree>
    <p:extLst>
      <p:ext uri="{BB962C8B-B14F-4D97-AF65-F5344CB8AC3E}">
        <p14:creationId xmlns:p14="http://schemas.microsoft.com/office/powerpoint/2010/main" val="2590341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199609924"/>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V1.0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2023.03.28</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l" latinLnBrk="1">
                        <a:buFont typeface="Arial" pitchFamily="34" charset="0"/>
                        <a:buNone/>
                      </a:pPr>
                      <a:r>
                        <a:rPr lang="ko-KR" altLang="en-US" sz="900" dirty="0">
                          <a:solidFill>
                            <a:schemeClr val="tx1"/>
                          </a:solidFill>
                        </a:rPr>
                        <a:t>기획</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err="1">
                          <a:solidFill>
                            <a:schemeClr val="tx1"/>
                          </a:solidFill>
                        </a:rPr>
                        <a:t>편진범</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3663639018"/>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현재 아이들은 스마트폰이나 태블릿을 통해 학습을 하고 있습니다</a:t>
                      </a:r>
                      <a:r>
                        <a:rPr lang="en-US" altLang="ko-KR" sz="900" dirty="0">
                          <a:solidFill>
                            <a:schemeClr val="tx1"/>
                          </a:solidFill>
                          <a:latin typeface="+mn-ea"/>
                          <a:ea typeface="+mn-ea"/>
                        </a:rPr>
                        <a:t>. </a:t>
                      </a:r>
                      <a:r>
                        <a:rPr lang="ko-KR" altLang="en-US" sz="900" dirty="0">
                          <a:solidFill>
                            <a:schemeClr val="tx1"/>
                          </a:solidFill>
                          <a:latin typeface="+mn-ea"/>
                          <a:ea typeface="+mn-ea"/>
                        </a:rPr>
                        <a:t>하지만 대부분의 어플리케이션들은 게임의 요소를 포함하여 높은 시각적인 자극을 제공합니다</a:t>
                      </a:r>
                      <a:r>
                        <a:rPr lang="en-US" altLang="ko-KR" sz="900" dirty="0">
                          <a:solidFill>
                            <a:schemeClr val="tx1"/>
                          </a:solidFill>
                          <a:latin typeface="+mn-ea"/>
                          <a:ea typeface="+mn-ea"/>
                        </a:rPr>
                        <a:t>. </a:t>
                      </a:r>
                      <a:r>
                        <a:rPr lang="ko-KR" altLang="en-US" sz="900" dirty="0">
                          <a:solidFill>
                            <a:schemeClr val="tx1"/>
                          </a:solidFill>
                          <a:latin typeface="+mn-ea"/>
                          <a:ea typeface="+mn-ea"/>
                        </a:rPr>
                        <a:t>이에 따라 아이들은 게임을 즐기면서도 학습을 하게 되지만</a:t>
                      </a:r>
                      <a:r>
                        <a:rPr lang="en-US" altLang="ko-KR" sz="900" dirty="0">
                          <a:solidFill>
                            <a:schemeClr val="tx1"/>
                          </a:solidFill>
                          <a:latin typeface="+mn-ea"/>
                          <a:ea typeface="+mn-ea"/>
                        </a:rPr>
                        <a:t>, </a:t>
                      </a:r>
                      <a:r>
                        <a:rPr lang="ko-KR" altLang="en-US" sz="900" dirty="0">
                          <a:solidFill>
                            <a:schemeClr val="tx1"/>
                          </a:solidFill>
                          <a:latin typeface="+mn-ea"/>
                          <a:ea typeface="+mn-ea"/>
                        </a:rPr>
                        <a:t>순전히 학습에 초점을 맞춘 어플리케이션이 필요하다고 생각하였습니다</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이번 어플리케이션의 목적은 아이들이 쉽게 접근할 수 있는 학습 어플리케이션을 개발하여</a:t>
                      </a:r>
                      <a:r>
                        <a:rPr lang="en-US" altLang="ko-KR" sz="900" dirty="0">
                          <a:solidFill>
                            <a:schemeClr val="tx1"/>
                          </a:solidFill>
                          <a:latin typeface="+mn-ea"/>
                          <a:ea typeface="+mn-ea"/>
                        </a:rPr>
                        <a:t>, </a:t>
                      </a:r>
                      <a:r>
                        <a:rPr lang="ko-KR" altLang="en-US" sz="900" dirty="0">
                          <a:solidFill>
                            <a:schemeClr val="tx1"/>
                          </a:solidFill>
                          <a:latin typeface="+mn-ea"/>
                          <a:ea typeface="+mn-ea"/>
                        </a:rPr>
                        <a:t>문제를 풀면서 지식과 능력을 향상시키는 것입니다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이 어플리케이션을 통해 아이들은 숫자와 계산</a:t>
                      </a:r>
                      <a:r>
                        <a:rPr lang="en-US" altLang="ko-KR" sz="900" dirty="0">
                          <a:solidFill>
                            <a:schemeClr val="tx1"/>
                          </a:solidFill>
                          <a:latin typeface="+mn-ea"/>
                          <a:ea typeface="+mn-ea"/>
                        </a:rPr>
                        <a:t>, </a:t>
                      </a:r>
                      <a:r>
                        <a:rPr lang="ko-KR" altLang="en-US" sz="900" dirty="0">
                          <a:solidFill>
                            <a:schemeClr val="tx1"/>
                          </a:solidFill>
                          <a:latin typeface="+mn-ea"/>
                          <a:ea typeface="+mn-ea"/>
                        </a:rPr>
                        <a:t>동물과 자연</a:t>
                      </a:r>
                      <a:r>
                        <a:rPr lang="en-US" altLang="ko-KR" sz="900" dirty="0">
                          <a:solidFill>
                            <a:schemeClr val="tx1"/>
                          </a:solidFill>
                          <a:latin typeface="+mn-ea"/>
                          <a:ea typeface="+mn-ea"/>
                        </a:rPr>
                        <a:t>, </a:t>
                      </a:r>
                      <a:r>
                        <a:rPr lang="ko-KR" altLang="en-US" sz="900" dirty="0">
                          <a:solidFill>
                            <a:schemeClr val="tx1"/>
                          </a:solidFill>
                          <a:latin typeface="+mn-ea"/>
                          <a:ea typeface="+mn-ea"/>
                        </a:rPr>
                        <a:t>생활 상식 등의 문제를 풀면서 학습할 수 있습니다</a:t>
                      </a:r>
                      <a:r>
                        <a:rPr lang="en-US" altLang="ko-KR" sz="900" dirty="0">
                          <a:solidFill>
                            <a:schemeClr val="tx1"/>
                          </a:solidFill>
                          <a:latin typeface="+mn-ea"/>
                          <a:ea typeface="+mn-ea"/>
                        </a:rPr>
                        <a:t>. </a:t>
                      </a:r>
                      <a:r>
                        <a:rPr lang="ko-KR" altLang="en-US" sz="900" dirty="0">
                          <a:solidFill>
                            <a:schemeClr val="tx1"/>
                          </a:solidFill>
                          <a:latin typeface="+mn-ea"/>
                          <a:ea typeface="+mn-ea"/>
                        </a:rPr>
                        <a:t>순수하게 학습에만 초점을 맞춘 어플리케이션을 제공하게 되어 아이들의 학습 효과를 높일 수 있습니다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 숫자와 계산</a:t>
                      </a:r>
                      <a:r>
                        <a:rPr lang="en-US" altLang="ko-KR" sz="900" dirty="0">
                          <a:solidFill>
                            <a:schemeClr val="tx1"/>
                          </a:solidFill>
                          <a:latin typeface="+mn-ea"/>
                          <a:ea typeface="+mn-ea"/>
                        </a:rPr>
                        <a:t>, </a:t>
                      </a:r>
                      <a:r>
                        <a:rPr lang="ko-KR" altLang="en-US" sz="900" dirty="0">
                          <a:solidFill>
                            <a:schemeClr val="tx1"/>
                          </a:solidFill>
                          <a:latin typeface="+mn-ea"/>
                          <a:ea typeface="+mn-ea"/>
                        </a:rPr>
                        <a:t>동물과 자연</a:t>
                      </a:r>
                      <a:r>
                        <a:rPr lang="en-US" altLang="ko-KR" sz="900" dirty="0">
                          <a:solidFill>
                            <a:schemeClr val="tx1"/>
                          </a:solidFill>
                          <a:latin typeface="+mn-ea"/>
                          <a:ea typeface="+mn-ea"/>
                        </a:rPr>
                        <a:t>, </a:t>
                      </a:r>
                      <a:r>
                        <a:rPr lang="ko-KR" altLang="en-US" sz="900" dirty="0">
                          <a:solidFill>
                            <a:schemeClr val="tx1"/>
                          </a:solidFill>
                          <a:latin typeface="+mn-ea"/>
                          <a:ea typeface="+mn-ea"/>
                        </a:rPr>
                        <a:t>생활 상식 등의 문제를 제공하는 어플리케이션을 개발하는 것을 기획하였습니다</a:t>
                      </a:r>
                      <a:r>
                        <a:rPr lang="en-US" altLang="ko-KR" sz="900" dirty="0">
                          <a:solidFill>
                            <a:schemeClr val="tx1"/>
                          </a:solidFill>
                          <a:latin typeface="+mn-ea"/>
                          <a:ea typeface="+mn-ea"/>
                        </a:rPr>
                        <a:t>. </a:t>
                      </a:r>
                      <a:r>
                        <a:rPr lang="ko-KR" altLang="en-US" sz="900" dirty="0">
                          <a:solidFill>
                            <a:schemeClr val="tx1"/>
                          </a:solidFill>
                          <a:latin typeface="+mn-ea"/>
                          <a:ea typeface="+mn-ea"/>
                        </a:rPr>
                        <a:t>이를 통해 아이들의 학습 효과를 높일 수 있도록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이번 프로젝트에서는 </a:t>
                      </a:r>
                      <a:r>
                        <a:rPr lang="en-US" altLang="ko-KR" sz="900" dirty="0">
                          <a:solidFill>
                            <a:schemeClr val="tx1"/>
                          </a:solidFill>
                          <a:latin typeface="+mn-ea"/>
                          <a:ea typeface="+mn-ea"/>
                        </a:rPr>
                        <a:t>UI/UX</a:t>
                      </a:r>
                      <a:r>
                        <a:rPr lang="ko-KR" altLang="en-US" sz="900" dirty="0">
                          <a:solidFill>
                            <a:schemeClr val="tx1"/>
                          </a:solidFill>
                          <a:latin typeface="+mn-ea"/>
                          <a:ea typeface="+mn-ea"/>
                        </a:rPr>
                        <a:t>를 간결하게 디자인하여 아이들이 쉽게 사용할 수 있도록 하고</a:t>
                      </a:r>
                      <a:r>
                        <a:rPr lang="en-US" altLang="ko-KR" sz="900" dirty="0">
                          <a:solidFill>
                            <a:schemeClr val="tx1"/>
                          </a:solidFill>
                          <a:latin typeface="+mn-ea"/>
                          <a:ea typeface="+mn-ea"/>
                        </a:rPr>
                        <a:t>, </a:t>
                      </a:r>
                      <a:r>
                        <a:rPr lang="ko-KR" altLang="en-US" sz="900" dirty="0">
                          <a:solidFill>
                            <a:schemeClr val="tx1"/>
                          </a:solidFill>
                          <a:latin typeface="+mn-ea"/>
                          <a:ea typeface="+mn-ea"/>
                        </a:rPr>
                        <a:t>문제는 난이도에 따라 분류하여 제공할 예정입니다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a:t>
                      </a:r>
                      <a:r>
                        <a:rPr lang="ko-KR" altLang="en-US" sz="800" dirty="0">
                          <a:solidFill>
                            <a:schemeClr val="tx1"/>
                          </a:solidFill>
                          <a:latin typeface="+mn-ea"/>
                          <a:ea typeface="+mn-ea"/>
                        </a:rPr>
                        <a:t>주차</a:t>
                      </a:r>
                      <a:endParaRPr lang="en-US" altLang="ko-KR" sz="8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a:t>
                      </a:r>
                      <a:r>
                        <a:rPr lang="ko-KR" altLang="en-US" sz="800" dirty="0">
                          <a:solidFill>
                            <a:schemeClr val="tx1"/>
                          </a:solidFill>
                          <a:latin typeface="+mn-ea"/>
                          <a:ea typeface="+mn-ea"/>
                        </a:rPr>
                        <a:t>주차</a:t>
                      </a:r>
                      <a:endParaRPr lang="en-US" altLang="ko-KR" sz="8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a:t>
                      </a:r>
                      <a:r>
                        <a:rPr lang="ko-KR" altLang="en-US" sz="800" dirty="0">
                          <a:solidFill>
                            <a:schemeClr val="tx1"/>
                          </a:solidFill>
                          <a:latin typeface="+mn-ea"/>
                          <a:ea typeface="+mn-ea"/>
                        </a:rPr>
                        <a:t>주차</a:t>
                      </a:r>
                      <a:endParaRPr lang="en-US" altLang="ko-KR" sz="8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a:t>
                      </a:r>
                      <a:r>
                        <a:rPr lang="ko-KR" altLang="en-US" sz="800" dirty="0">
                          <a:solidFill>
                            <a:schemeClr val="tx1"/>
                          </a:solidFill>
                          <a:latin typeface="+mn-ea"/>
                          <a:ea typeface="+mn-ea"/>
                        </a:rPr>
                        <a:t>주차</a:t>
                      </a:r>
                      <a:endParaRPr lang="en-US" altLang="ko-KR" sz="8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a:t>
                      </a:r>
                      <a:r>
                        <a:rPr lang="ko-KR" altLang="en-US" sz="800" dirty="0">
                          <a:solidFill>
                            <a:schemeClr val="tx1"/>
                          </a:solidFill>
                          <a:latin typeface="+mn-ea"/>
                          <a:ea typeface="+mn-ea"/>
                        </a:rPr>
                        <a:t>주차</a:t>
                      </a:r>
                      <a:endParaRPr lang="en-US" altLang="ko-KR" sz="8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3731592843"/>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main</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Main</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Chosse_con</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Ani</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math</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sang</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answer</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Check_con</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Check_answer</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next)_level</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exit</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663964" cy="215444"/>
          </a:xfrm>
          <a:prstGeom prst="rect">
            <a:avLst/>
          </a:prstGeom>
        </p:spPr>
        <p:txBody>
          <a:bodyPr wrap="none">
            <a:spAutoFit/>
          </a:bodyPr>
          <a:lstStyle/>
          <a:p>
            <a:r>
              <a:rPr lang="en-US" altLang="ko-KR" sz="800" dirty="0" err="1"/>
              <a:t>Check_ans</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cxnSp>
        <p:nvCxnSpPr>
          <p:cNvPr id="4" name="연결선: 꺾임 3">
            <a:extLst>
              <a:ext uri="{FF2B5EF4-FFF2-40B4-BE49-F238E27FC236}">
                <a16:creationId xmlns:a16="http://schemas.microsoft.com/office/drawing/2014/main" id="{674ADDFB-E157-6374-5CCC-8480CAADDCC0}"/>
              </a:ext>
            </a:extLst>
          </p:cNvPr>
          <p:cNvCxnSpPr>
            <a:cxnSpLocks/>
          </p:cNvCxnSpPr>
          <p:nvPr/>
        </p:nvCxnSpPr>
        <p:spPr>
          <a:xfrm flipV="1">
            <a:off x="8318023" y="2606866"/>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28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Login_page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login</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Login_page</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Main page</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chosse</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05081" y="2796068"/>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r>
              <a:rPr lang="en-US" altLang="ko-KR" sz="800" dirty="0" err="1"/>
              <a:t>login_id</a:t>
            </a:r>
            <a:endParaRPr lang="en-US" altLang="ko-KR" sz="800" dirty="0"/>
          </a:p>
          <a:p>
            <a:pPr marL="99450"/>
            <a:r>
              <a:rPr lang="en-US" altLang="ko-KR" sz="800" dirty="0"/>
              <a:t>  -</a:t>
            </a:r>
            <a:r>
              <a:rPr lang="en-US" altLang="ko-KR" sz="800" dirty="0" err="1"/>
              <a:t>login_pw</a:t>
            </a:r>
            <a:endParaRPr lang="en-US" altLang="ko-KR" sz="800" dirty="0"/>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err="1">
                <a:solidFill>
                  <a:schemeClr val="tx1"/>
                </a:solidFill>
                <a:latin typeface="+mn-ea"/>
              </a:rPr>
              <a:t>Search_DB</a:t>
            </a:r>
            <a:r>
              <a:rPr lang="en-US" altLang="ko-KR" sz="750" dirty="0">
                <a:solidFill>
                  <a:schemeClr val="tx1"/>
                </a:solidFill>
                <a:latin typeface="+mn-ea"/>
              </a:rPr>
              <a:t> not null</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Login DB-check</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err="1">
                <a:solidFill>
                  <a:schemeClr val="tx1"/>
                </a:solidFill>
                <a:latin typeface="+mn-ea"/>
              </a:rPr>
              <a:t>True_next_level</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Order</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Check_answer</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3858035" y="5018947"/>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r>
              <a:rPr lang="ko-KR" altLang="en-US" sz="800" dirty="0"/>
              <a:t>숫자와 계산 </a:t>
            </a:r>
            <a:r>
              <a:rPr lang="en-US" altLang="ko-KR" sz="800" dirty="0"/>
              <a:t>page</a:t>
            </a:r>
          </a:p>
          <a:p>
            <a:pPr marL="99450"/>
            <a:r>
              <a:rPr lang="en-US" altLang="ko-KR" sz="800" dirty="0"/>
              <a:t>  -</a:t>
            </a:r>
            <a:r>
              <a:rPr lang="ko-KR" altLang="en-US" sz="800" dirty="0"/>
              <a:t>동물과 자연 </a:t>
            </a:r>
            <a:r>
              <a:rPr lang="en-US" altLang="ko-KR" sz="800" dirty="0"/>
              <a:t>page</a:t>
            </a:r>
          </a:p>
          <a:p>
            <a:pPr marL="99450"/>
            <a:r>
              <a:rPr lang="en-US" altLang="ko-KR" sz="800" dirty="0"/>
              <a:t>  -</a:t>
            </a:r>
            <a:r>
              <a:rPr lang="ko-KR" altLang="en-US" sz="800" dirty="0"/>
              <a:t>생활 상식  </a:t>
            </a:r>
            <a:r>
              <a:rPr lang="en-US" altLang="ko-KR" sz="800" dirty="0"/>
              <a:t>page</a:t>
            </a:r>
          </a:p>
        </p:txBody>
      </p:sp>
    </p:spTree>
    <p:extLst>
      <p:ext uri="{BB962C8B-B14F-4D97-AF65-F5344CB8AC3E}">
        <p14:creationId xmlns:p14="http://schemas.microsoft.com/office/powerpoint/2010/main" val="94708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DC63A787-0082-C427-0EAC-37A20E6202F6}"/>
              </a:ext>
            </a:extLst>
          </p:cNvPr>
          <p:cNvPicPr>
            <a:picLocks noChangeAspect="1"/>
          </p:cNvPicPr>
          <p:nvPr/>
        </p:nvPicPr>
        <p:blipFill>
          <a:blip r:embed="rId2"/>
          <a:stretch>
            <a:fillRect/>
          </a:stretch>
        </p:blipFill>
        <p:spPr>
          <a:xfrm>
            <a:off x="2639616" y="2200480"/>
            <a:ext cx="1946607" cy="1871449"/>
          </a:xfrm>
          <a:prstGeom prst="rect">
            <a:avLst/>
          </a:prstGeom>
        </p:spPr>
      </p:pic>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sz="4000" b="1" dirty="0"/>
              <a:t>VIEW MAP</a:t>
            </a:r>
            <a:endParaRPr lang="ko-KR" altLang="en-US" sz="4000" b="1"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en-US" altLang="ko-KR" sz="3600" b="1" dirty="0">
                <a:solidFill>
                  <a:schemeClr val="tx1"/>
                </a:solidFill>
              </a:rPr>
              <a:t>KIDS KIKI</a:t>
            </a:r>
            <a:endParaRPr lang="ko-KR" altLang="en-US" sz="3600" b="1" dirty="0">
              <a:solidFill>
                <a:schemeClr val="tx1"/>
              </a:solidFill>
            </a:endParaRPr>
          </a:p>
        </p:txBody>
      </p:sp>
      <p:sp>
        <p:nvSpPr>
          <p:cNvPr id="6" name="TextBox 5">
            <a:extLst>
              <a:ext uri="{FF2B5EF4-FFF2-40B4-BE49-F238E27FC236}">
                <a16:creationId xmlns:a16="http://schemas.microsoft.com/office/drawing/2014/main" id="{38A0CF38-85E8-A5FF-F359-A0E0E6B7A6A2}"/>
              </a:ext>
            </a:extLst>
          </p:cNvPr>
          <p:cNvSpPr txBox="1"/>
          <p:nvPr/>
        </p:nvSpPr>
        <p:spPr>
          <a:xfrm>
            <a:off x="3048000" y="3244334"/>
            <a:ext cx="6096000" cy="369332"/>
          </a:xfrm>
          <a:prstGeom prst="rect">
            <a:avLst/>
          </a:prstGeom>
          <a:noFill/>
        </p:spPr>
        <p:txBody>
          <a:bodyPr wrap="square">
            <a:spAutoFit/>
          </a:bodyPr>
          <a:lstStyle/>
          <a:p>
            <a:endParaRPr lang="ko-KR" altLang="en-US" dirty="0"/>
          </a:p>
        </p:txBody>
      </p:sp>
    </p:spTree>
    <p:extLst>
      <p:ext uri="{BB962C8B-B14F-4D97-AF65-F5344CB8AC3E}">
        <p14:creationId xmlns:p14="http://schemas.microsoft.com/office/powerpoint/2010/main" val="261169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1000+ Phone Mockup Pictures | Download Free Images on Unsplash">
            <a:extLst>
              <a:ext uri="{FF2B5EF4-FFF2-40B4-BE49-F238E27FC236}">
                <a16:creationId xmlns:a16="http://schemas.microsoft.com/office/drawing/2014/main" id="{A2BE7772-8CE2-8331-B5C7-00F3DC5780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7854424" y="2877736"/>
            <a:ext cx="1583695" cy="315227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1000+ Phone Mockup Pictures | Download Free Images on Unsplash">
            <a:extLst>
              <a:ext uri="{FF2B5EF4-FFF2-40B4-BE49-F238E27FC236}">
                <a16:creationId xmlns:a16="http://schemas.microsoft.com/office/drawing/2014/main" id="{71FB7C1E-BD8E-5829-62A7-3F83DE83E6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4843818" y="2870412"/>
            <a:ext cx="1583695" cy="31522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1000+ Phone Mockup Pictures | Download Free Images on Unsplash">
            <a:extLst>
              <a:ext uri="{FF2B5EF4-FFF2-40B4-BE49-F238E27FC236}">
                <a16:creationId xmlns:a16="http://schemas.microsoft.com/office/drawing/2014/main" id="{BEC6015E-7868-FDC8-81F8-D36BA4A327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1835861" y="2877736"/>
            <a:ext cx="1583695" cy="31522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1000+ Phone Mockup Pictures | Download Free Images on Unsplash">
            <a:extLst>
              <a:ext uri="{FF2B5EF4-FFF2-40B4-BE49-F238E27FC236}">
                <a16:creationId xmlns:a16="http://schemas.microsoft.com/office/drawing/2014/main" id="{1C2675D2-6E04-0E99-A9CE-863420AC48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2148561" y="195224"/>
            <a:ext cx="962612" cy="1916034"/>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660D741E-03CD-8E9F-CB82-96F586DC7F87}"/>
              </a:ext>
            </a:extLst>
          </p:cNvPr>
          <p:cNvPicPr>
            <a:picLocks noChangeAspect="1"/>
          </p:cNvPicPr>
          <p:nvPr/>
        </p:nvPicPr>
        <p:blipFill>
          <a:blip r:embed="rId3"/>
          <a:stretch>
            <a:fillRect/>
          </a:stretch>
        </p:blipFill>
        <p:spPr>
          <a:xfrm>
            <a:off x="2281041" y="476672"/>
            <a:ext cx="697651" cy="1513059"/>
          </a:xfrm>
          <a:prstGeom prst="rect">
            <a:avLst/>
          </a:prstGeom>
        </p:spPr>
      </p:pic>
      <p:sp>
        <p:nvSpPr>
          <p:cNvPr id="6" name="TextBox 5">
            <a:extLst>
              <a:ext uri="{FF2B5EF4-FFF2-40B4-BE49-F238E27FC236}">
                <a16:creationId xmlns:a16="http://schemas.microsoft.com/office/drawing/2014/main" id="{6AA97FFB-ABCC-F9C6-BDA3-1B8CD3477375}"/>
              </a:ext>
            </a:extLst>
          </p:cNvPr>
          <p:cNvSpPr txBox="1"/>
          <p:nvPr/>
        </p:nvSpPr>
        <p:spPr>
          <a:xfrm>
            <a:off x="3264166" y="488050"/>
            <a:ext cx="1553630" cy="369332"/>
          </a:xfrm>
          <a:prstGeom prst="rect">
            <a:avLst/>
          </a:prstGeom>
          <a:noFill/>
        </p:spPr>
        <p:txBody>
          <a:bodyPr wrap="none" rtlCol="0">
            <a:spAutoFit/>
          </a:bodyPr>
          <a:lstStyle/>
          <a:p>
            <a:r>
              <a:rPr lang="ko-KR" altLang="en-US" b="1" dirty="0"/>
              <a:t>접속 </a:t>
            </a:r>
            <a:r>
              <a:rPr lang="en-US" altLang="ko-KR" b="1" dirty="0"/>
              <a:t>: </a:t>
            </a:r>
            <a:r>
              <a:rPr lang="ko-KR" altLang="en-US" b="1" dirty="0"/>
              <a:t>로그인</a:t>
            </a:r>
            <a:endParaRPr lang="en-US" altLang="ko-KR" b="1" dirty="0"/>
          </a:p>
        </p:txBody>
      </p:sp>
      <p:cxnSp>
        <p:nvCxnSpPr>
          <p:cNvPr id="8" name="직선 화살표 연결선 7">
            <a:extLst>
              <a:ext uri="{FF2B5EF4-FFF2-40B4-BE49-F238E27FC236}">
                <a16:creationId xmlns:a16="http://schemas.microsoft.com/office/drawing/2014/main" id="{9B2363FE-9B5A-BD28-08ED-4DB5E34A1AE4}"/>
              </a:ext>
            </a:extLst>
          </p:cNvPr>
          <p:cNvCxnSpPr>
            <a:cxnSpLocks/>
            <a:stCxn id="4" idx="3"/>
          </p:cNvCxnSpPr>
          <p:nvPr/>
        </p:nvCxnSpPr>
        <p:spPr>
          <a:xfrm>
            <a:off x="3111173" y="1153241"/>
            <a:ext cx="174663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2" descr="1000+ Phone Mockup Pictures | Download Free Images on Unsplash">
            <a:extLst>
              <a:ext uri="{FF2B5EF4-FFF2-40B4-BE49-F238E27FC236}">
                <a16:creationId xmlns:a16="http://schemas.microsoft.com/office/drawing/2014/main" id="{D57B486E-232D-CB1E-F58A-35D9397C2E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5010803" y="195224"/>
            <a:ext cx="1249725" cy="2487519"/>
          </a:xfrm>
          <a:prstGeom prst="rect">
            <a:avLst/>
          </a:prstGeom>
          <a:noFill/>
          <a:extLst>
            <a:ext uri="{909E8E84-426E-40DD-AFC4-6F175D3DCCD1}">
              <a14:hiddenFill xmlns:a14="http://schemas.microsoft.com/office/drawing/2010/main">
                <a:solidFill>
                  <a:srgbClr val="FFFFFF"/>
                </a:solidFill>
              </a14:hiddenFill>
            </a:ext>
          </a:extLst>
        </p:spPr>
      </p:pic>
      <p:pic>
        <p:nvPicPr>
          <p:cNvPr id="11" name="그림 10">
            <a:extLst>
              <a:ext uri="{FF2B5EF4-FFF2-40B4-BE49-F238E27FC236}">
                <a16:creationId xmlns:a16="http://schemas.microsoft.com/office/drawing/2014/main" id="{E0863FCB-BDFE-6CE7-9B92-898594F479FC}"/>
              </a:ext>
            </a:extLst>
          </p:cNvPr>
          <p:cNvPicPr>
            <a:picLocks noChangeAspect="1"/>
          </p:cNvPicPr>
          <p:nvPr/>
        </p:nvPicPr>
        <p:blipFill>
          <a:blip r:embed="rId4"/>
          <a:stretch>
            <a:fillRect/>
          </a:stretch>
        </p:blipFill>
        <p:spPr>
          <a:xfrm>
            <a:off x="5207146" y="577665"/>
            <a:ext cx="868650" cy="1887162"/>
          </a:xfrm>
          <a:prstGeom prst="rect">
            <a:avLst/>
          </a:prstGeom>
        </p:spPr>
      </p:pic>
      <p:sp>
        <p:nvSpPr>
          <p:cNvPr id="14" name="TextBox 13">
            <a:extLst>
              <a:ext uri="{FF2B5EF4-FFF2-40B4-BE49-F238E27FC236}">
                <a16:creationId xmlns:a16="http://schemas.microsoft.com/office/drawing/2014/main" id="{B148F94E-7B08-809E-91B4-219C34DFB1CE}"/>
              </a:ext>
            </a:extLst>
          </p:cNvPr>
          <p:cNvSpPr txBox="1"/>
          <p:nvPr/>
        </p:nvSpPr>
        <p:spPr>
          <a:xfrm>
            <a:off x="6425133" y="488050"/>
            <a:ext cx="1189749" cy="369332"/>
          </a:xfrm>
          <a:prstGeom prst="rect">
            <a:avLst/>
          </a:prstGeom>
          <a:noFill/>
        </p:spPr>
        <p:txBody>
          <a:bodyPr wrap="none" rtlCol="0">
            <a:spAutoFit/>
          </a:bodyPr>
          <a:lstStyle/>
          <a:p>
            <a:r>
              <a:rPr lang="ko-KR" altLang="en-US" b="1" dirty="0"/>
              <a:t>메인 화면</a:t>
            </a:r>
            <a:endParaRPr lang="en-US" altLang="ko-KR" b="1" dirty="0"/>
          </a:p>
        </p:txBody>
      </p:sp>
      <p:pic>
        <p:nvPicPr>
          <p:cNvPr id="16" name="그림 15">
            <a:extLst>
              <a:ext uri="{FF2B5EF4-FFF2-40B4-BE49-F238E27FC236}">
                <a16:creationId xmlns:a16="http://schemas.microsoft.com/office/drawing/2014/main" id="{52657962-6FAC-3379-02B6-7D37D45DE56F}"/>
              </a:ext>
            </a:extLst>
          </p:cNvPr>
          <p:cNvPicPr>
            <a:picLocks noChangeAspect="1"/>
          </p:cNvPicPr>
          <p:nvPr/>
        </p:nvPicPr>
        <p:blipFill>
          <a:blip r:embed="rId5"/>
          <a:stretch>
            <a:fillRect/>
          </a:stretch>
        </p:blipFill>
        <p:spPr>
          <a:xfrm>
            <a:off x="2072546" y="3244280"/>
            <a:ext cx="1110323" cy="2419181"/>
          </a:xfrm>
          <a:prstGeom prst="rect">
            <a:avLst/>
          </a:prstGeom>
        </p:spPr>
      </p:pic>
      <p:pic>
        <p:nvPicPr>
          <p:cNvPr id="18" name="그림 17">
            <a:extLst>
              <a:ext uri="{FF2B5EF4-FFF2-40B4-BE49-F238E27FC236}">
                <a16:creationId xmlns:a16="http://schemas.microsoft.com/office/drawing/2014/main" id="{C0D880F9-47F1-0424-28A1-AC62CD5B37C3}"/>
              </a:ext>
            </a:extLst>
          </p:cNvPr>
          <p:cNvPicPr>
            <a:picLocks noChangeAspect="1"/>
          </p:cNvPicPr>
          <p:nvPr/>
        </p:nvPicPr>
        <p:blipFill>
          <a:blip r:embed="rId6"/>
          <a:stretch>
            <a:fillRect/>
          </a:stretch>
        </p:blipFill>
        <p:spPr>
          <a:xfrm>
            <a:off x="5068053" y="3240128"/>
            <a:ext cx="1135224" cy="2464631"/>
          </a:xfrm>
          <a:prstGeom prst="rect">
            <a:avLst/>
          </a:prstGeom>
        </p:spPr>
      </p:pic>
      <p:pic>
        <p:nvPicPr>
          <p:cNvPr id="20" name="그림 19">
            <a:extLst>
              <a:ext uri="{FF2B5EF4-FFF2-40B4-BE49-F238E27FC236}">
                <a16:creationId xmlns:a16="http://schemas.microsoft.com/office/drawing/2014/main" id="{1B2DA821-CCDA-944E-0A17-F625349B5C66}"/>
              </a:ext>
            </a:extLst>
          </p:cNvPr>
          <p:cNvPicPr>
            <a:picLocks noChangeAspect="1"/>
          </p:cNvPicPr>
          <p:nvPr/>
        </p:nvPicPr>
        <p:blipFill>
          <a:blip r:embed="rId7"/>
          <a:stretch>
            <a:fillRect/>
          </a:stretch>
        </p:blipFill>
        <p:spPr>
          <a:xfrm>
            <a:off x="8076791" y="3293813"/>
            <a:ext cx="1138959" cy="2464633"/>
          </a:xfrm>
          <a:prstGeom prst="rect">
            <a:avLst/>
          </a:prstGeom>
        </p:spPr>
      </p:pic>
      <p:sp>
        <p:nvSpPr>
          <p:cNvPr id="24" name="TextBox 23">
            <a:extLst>
              <a:ext uri="{FF2B5EF4-FFF2-40B4-BE49-F238E27FC236}">
                <a16:creationId xmlns:a16="http://schemas.microsoft.com/office/drawing/2014/main" id="{FABBDF55-FC53-4EC8-4FF5-168961D38A10}"/>
              </a:ext>
            </a:extLst>
          </p:cNvPr>
          <p:cNvSpPr txBox="1"/>
          <p:nvPr/>
        </p:nvSpPr>
        <p:spPr>
          <a:xfrm>
            <a:off x="3377949" y="3240128"/>
            <a:ext cx="1420582" cy="369332"/>
          </a:xfrm>
          <a:prstGeom prst="rect">
            <a:avLst/>
          </a:prstGeom>
          <a:noFill/>
        </p:spPr>
        <p:txBody>
          <a:bodyPr wrap="none" rtlCol="0">
            <a:spAutoFit/>
          </a:bodyPr>
          <a:lstStyle/>
          <a:p>
            <a:r>
              <a:rPr lang="ko-KR" altLang="en-US" b="1" dirty="0"/>
              <a:t>숫자와 계산</a:t>
            </a:r>
            <a:endParaRPr lang="en-US" altLang="ko-KR" b="1" dirty="0"/>
          </a:p>
        </p:txBody>
      </p:sp>
      <p:sp>
        <p:nvSpPr>
          <p:cNvPr id="25" name="TextBox 24">
            <a:extLst>
              <a:ext uri="{FF2B5EF4-FFF2-40B4-BE49-F238E27FC236}">
                <a16:creationId xmlns:a16="http://schemas.microsoft.com/office/drawing/2014/main" id="{1052CF17-33A8-B28B-0274-42C6B917A9C3}"/>
              </a:ext>
            </a:extLst>
          </p:cNvPr>
          <p:cNvSpPr txBox="1"/>
          <p:nvPr/>
        </p:nvSpPr>
        <p:spPr>
          <a:xfrm>
            <a:off x="6413465" y="3216809"/>
            <a:ext cx="1420582" cy="369332"/>
          </a:xfrm>
          <a:prstGeom prst="rect">
            <a:avLst/>
          </a:prstGeom>
          <a:noFill/>
        </p:spPr>
        <p:txBody>
          <a:bodyPr wrap="none" rtlCol="0">
            <a:spAutoFit/>
          </a:bodyPr>
          <a:lstStyle/>
          <a:p>
            <a:r>
              <a:rPr lang="ko-KR" altLang="en-US" b="1" dirty="0"/>
              <a:t>동물과 자연</a:t>
            </a:r>
            <a:endParaRPr lang="en-US" altLang="ko-KR" b="1" dirty="0"/>
          </a:p>
        </p:txBody>
      </p:sp>
      <p:sp>
        <p:nvSpPr>
          <p:cNvPr id="26" name="TextBox 25">
            <a:extLst>
              <a:ext uri="{FF2B5EF4-FFF2-40B4-BE49-F238E27FC236}">
                <a16:creationId xmlns:a16="http://schemas.microsoft.com/office/drawing/2014/main" id="{7F399AF1-C315-076E-3FC5-F016DFD1F7C2}"/>
              </a:ext>
            </a:extLst>
          </p:cNvPr>
          <p:cNvSpPr txBox="1"/>
          <p:nvPr/>
        </p:nvSpPr>
        <p:spPr>
          <a:xfrm>
            <a:off x="9438117" y="3216809"/>
            <a:ext cx="1189749" cy="369332"/>
          </a:xfrm>
          <a:prstGeom prst="rect">
            <a:avLst/>
          </a:prstGeom>
          <a:noFill/>
        </p:spPr>
        <p:txBody>
          <a:bodyPr wrap="none" rtlCol="0">
            <a:spAutoFit/>
          </a:bodyPr>
          <a:lstStyle/>
          <a:p>
            <a:r>
              <a:rPr lang="ko-KR" altLang="en-US" b="1" dirty="0"/>
              <a:t>생활 상식</a:t>
            </a:r>
            <a:endParaRPr lang="en-US" altLang="ko-KR" b="1" dirty="0"/>
          </a:p>
        </p:txBody>
      </p:sp>
      <p:cxnSp>
        <p:nvCxnSpPr>
          <p:cNvPr id="27" name="직선 화살표 연결선 26">
            <a:extLst>
              <a:ext uri="{FF2B5EF4-FFF2-40B4-BE49-F238E27FC236}">
                <a16:creationId xmlns:a16="http://schemas.microsoft.com/office/drawing/2014/main" id="{62E012A3-3213-8DC3-595B-03BF9F9FBDB7}"/>
              </a:ext>
            </a:extLst>
          </p:cNvPr>
          <p:cNvCxnSpPr>
            <a:cxnSpLocks/>
          </p:cNvCxnSpPr>
          <p:nvPr/>
        </p:nvCxnSpPr>
        <p:spPr>
          <a:xfrm>
            <a:off x="5663952" y="2377939"/>
            <a:ext cx="0" cy="6096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7CC68886-8732-4348-94BF-66FAC5E9DC01}"/>
              </a:ext>
            </a:extLst>
          </p:cNvPr>
          <p:cNvCxnSpPr>
            <a:cxnSpLocks/>
          </p:cNvCxnSpPr>
          <p:nvPr/>
        </p:nvCxnSpPr>
        <p:spPr>
          <a:xfrm rot="10800000" flipV="1">
            <a:off x="2627706" y="2604250"/>
            <a:ext cx="3036245" cy="383297"/>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연결선: 꺾임 33">
            <a:extLst>
              <a:ext uri="{FF2B5EF4-FFF2-40B4-BE49-F238E27FC236}">
                <a16:creationId xmlns:a16="http://schemas.microsoft.com/office/drawing/2014/main" id="{62307B05-90BE-066A-C736-E038E659ADCA}"/>
              </a:ext>
            </a:extLst>
          </p:cNvPr>
          <p:cNvCxnSpPr>
            <a:cxnSpLocks/>
            <a:endCxn id="23" idx="0"/>
          </p:cNvCxnSpPr>
          <p:nvPr/>
        </p:nvCxnSpPr>
        <p:spPr>
          <a:xfrm>
            <a:off x="5663952" y="2603614"/>
            <a:ext cx="2982320" cy="2741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198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인트로</a:t>
            </a:r>
            <a:r>
              <a:rPr lang="ko-KR" altLang="en-US" dirty="0"/>
              <a:t>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err="1"/>
              <a:t>Login_page</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49836316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로그인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이메일 아이디 입력</a:t>
                      </a:r>
                      <a:r>
                        <a:rPr lang="en-US" altLang="ko-KR" sz="850" b="0" dirty="0">
                          <a:latin typeface="+mn-ea"/>
                          <a:ea typeface="+mn-ea"/>
                        </a:rPr>
                        <a:t>, </a:t>
                      </a:r>
                      <a:r>
                        <a:rPr lang="en-US" altLang="ko-KR" sz="850" b="0" dirty="0" err="1">
                          <a:latin typeface="+mn-ea"/>
                          <a:ea typeface="+mn-ea"/>
                        </a:rPr>
                        <a:t>user_id</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비밀번호 입력</a:t>
                      </a:r>
                      <a:r>
                        <a:rPr kumimoji="1" lang="en-US" altLang="ko-KR" sz="850" dirty="0">
                          <a:solidFill>
                            <a:schemeClr val="tx1"/>
                          </a:solidFill>
                          <a:latin typeface="+mn-ea"/>
                        </a:rPr>
                        <a:t>, </a:t>
                      </a:r>
                      <a:r>
                        <a:rPr kumimoji="1" lang="en-US" altLang="ko-KR" sz="850" dirty="0" err="1">
                          <a:solidFill>
                            <a:schemeClr val="tx1"/>
                          </a:solidFill>
                          <a:latin typeface="+mn-ea"/>
                        </a:rPr>
                        <a:t>user_pw</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로그인</a:t>
                      </a:r>
                      <a:r>
                        <a:rPr lang="en-US" altLang="ko-KR" sz="850" b="0" dirty="0">
                          <a:latin typeface="+mn-ea"/>
                          <a:ea typeface="+mn-ea"/>
                        </a:rPr>
                        <a:t>, </a:t>
                      </a:r>
                      <a:r>
                        <a:rPr lang="en-US" altLang="ko-KR" sz="850" b="0" dirty="0" err="1">
                          <a:latin typeface="+mn-ea"/>
                          <a:ea typeface="+mn-ea"/>
                        </a:rPr>
                        <a:t>check_user</a:t>
                      </a:r>
                      <a:r>
                        <a:rPr lang="en-US" altLang="ko-KR" sz="850" b="0" dirty="0">
                          <a:latin typeface="+mn-ea"/>
                          <a:ea typeface="+mn-ea"/>
                        </a:rPr>
                        <a:t>, </a:t>
                      </a:r>
                      <a:r>
                        <a:rPr lang="en-US" altLang="ko-KR" sz="850" b="0" dirty="0" err="1">
                          <a:latin typeface="+mn-ea"/>
                          <a:ea typeface="+mn-ea"/>
                        </a:rPr>
                        <a:t>go_main</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pic>
        <p:nvPicPr>
          <p:cNvPr id="1026" name="Picture 2" descr="1000+ Phone Mockup Pictures | Download Free Images on Unsplash">
            <a:extLst>
              <a:ext uri="{FF2B5EF4-FFF2-40B4-BE49-F238E27FC236}">
                <a16:creationId xmlns:a16="http://schemas.microsoft.com/office/drawing/2014/main" id="{B57D124D-7E8D-A487-2F33-FF1C8D994E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3510899" y="575367"/>
            <a:ext cx="2867319" cy="5707265"/>
          </a:xfrm>
          <a:prstGeom prst="rect">
            <a:avLst/>
          </a:prstGeom>
          <a:noFill/>
          <a:extLst>
            <a:ext uri="{909E8E84-426E-40DD-AFC4-6F175D3DCCD1}">
              <a14:hiddenFill xmlns:a14="http://schemas.microsoft.com/office/drawing/2010/main">
                <a:solidFill>
                  <a:srgbClr val="FFFFFF"/>
                </a:solidFill>
              </a14:hiddenFill>
            </a:ext>
          </a:extLst>
        </p:spPr>
      </p:pic>
      <p:pic>
        <p:nvPicPr>
          <p:cNvPr id="3" name="그림 2">
            <a:extLst>
              <a:ext uri="{FF2B5EF4-FFF2-40B4-BE49-F238E27FC236}">
                <a16:creationId xmlns:a16="http://schemas.microsoft.com/office/drawing/2014/main" id="{6D269C18-5C7F-06C0-2132-F12644AE8538}"/>
              </a:ext>
            </a:extLst>
          </p:cNvPr>
          <p:cNvPicPr>
            <a:picLocks noChangeAspect="1"/>
          </p:cNvPicPr>
          <p:nvPr/>
        </p:nvPicPr>
        <p:blipFill>
          <a:blip r:embed="rId3"/>
          <a:stretch>
            <a:fillRect/>
          </a:stretch>
        </p:blipFill>
        <p:spPr>
          <a:xfrm>
            <a:off x="3857939" y="1177508"/>
            <a:ext cx="2078083" cy="4506926"/>
          </a:xfrm>
          <a:prstGeom prst="rect">
            <a:avLst/>
          </a:prstGeom>
        </p:spPr>
      </p:pic>
      <p:sp>
        <p:nvSpPr>
          <p:cNvPr id="6" name="타원 5">
            <a:extLst>
              <a:ext uri="{FF2B5EF4-FFF2-40B4-BE49-F238E27FC236}">
                <a16:creationId xmlns:a16="http://schemas.microsoft.com/office/drawing/2014/main" id="{4FF24D2D-9DDC-2037-5684-4D82B5E720E2}"/>
              </a:ext>
            </a:extLst>
          </p:cNvPr>
          <p:cNvSpPr/>
          <p:nvPr/>
        </p:nvSpPr>
        <p:spPr>
          <a:xfrm>
            <a:off x="3785930" y="3355660"/>
            <a:ext cx="294084" cy="26569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9" name="타원 8">
            <a:extLst>
              <a:ext uri="{FF2B5EF4-FFF2-40B4-BE49-F238E27FC236}">
                <a16:creationId xmlns:a16="http://schemas.microsoft.com/office/drawing/2014/main" id="{4772F45D-7830-D8A0-691C-67311E1706D9}"/>
              </a:ext>
            </a:extLst>
          </p:cNvPr>
          <p:cNvSpPr/>
          <p:nvPr/>
        </p:nvSpPr>
        <p:spPr>
          <a:xfrm>
            <a:off x="3785930" y="3756063"/>
            <a:ext cx="294084" cy="26569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10" name="타원 9">
            <a:extLst>
              <a:ext uri="{FF2B5EF4-FFF2-40B4-BE49-F238E27FC236}">
                <a16:creationId xmlns:a16="http://schemas.microsoft.com/office/drawing/2014/main" id="{D977FF9B-54E1-72E1-E777-64F360A9B1B8}"/>
              </a:ext>
            </a:extLst>
          </p:cNvPr>
          <p:cNvSpPr/>
          <p:nvPr/>
        </p:nvSpPr>
        <p:spPr>
          <a:xfrm>
            <a:off x="4361994" y="4172906"/>
            <a:ext cx="294084" cy="26569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Tree>
    <p:extLst>
      <p:ext uri="{BB962C8B-B14F-4D97-AF65-F5344CB8AC3E}">
        <p14:creationId xmlns:p14="http://schemas.microsoft.com/office/powerpoint/2010/main" val="375987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메인메뉴</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88256936"/>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메인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4</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로그아웃 시작화면으로 이동 </a:t>
                      </a:r>
                      <a:r>
                        <a:rPr lang="en-US" altLang="ko-KR" sz="850" b="0" dirty="0">
                          <a:latin typeface="+mn-ea"/>
                          <a:ea typeface="+mn-ea"/>
                        </a:rPr>
                        <a:t>, </a:t>
                      </a:r>
                      <a:r>
                        <a:rPr lang="en-US" altLang="ko-KR" sz="850" b="0" dirty="0" err="1">
                          <a:latin typeface="+mn-ea"/>
                          <a:ea typeface="+mn-ea"/>
                        </a:rPr>
                        <a:t>exit_main</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콘텐츠 검색 </a:t>
                      </a:r>
                      <a:r>
                        <a:rPr lang="en-US" altLang="ko-KR" sz="850" b="0" dirty="0">
                          <a:latin typeface="+mn-ea"/>
                          <a:ea typeface="+mn-ea"/>
                        </a:rPr>
                        <a:t>, </a:t>
                      </a:r>
                      <a:r>
                        <a:rPr lang="en-US" altLang="ko-KR" sz="850" b="0" dirty="0" err="1">
                          <a:latin typeface="+mn-ea"/>
                          <a:ea typeface="+mn-ea"/>
                        </a:rPr>
                        <a:t>scarchcon</a:t>
                      </a:r>
                      <a:r>
                        <a:rPr lang="en-US" altLang="ko-KR" sz="850" b="0" dirty="0">
                          <a:latin typeface="+mn-ea"/>
                          <a:ea typeface="+mn-ea"/>
                        </a:rPr>
                        <a:t>_</a:t>
                      </a:r>
                      <a:r>
                        <a:rPr lang="ko-KR" altLang="en-US" sz="850" b="0" dirty="0">
                          <a:latin typeface="+mn-ea"/>
                          <a:ea typeface="+mn-ea"/>
                        </a:rPr>
                        <a:t>유</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숫자와 계산 </a:t>
                      </a:r>
                      <a:r>
                        <a:rPr lang="en-US" altLang="ko-KR" sz="850" b="0" dirty="0" err="1">
                          <a:latin typeface="+mn-ea"/>
                          <a:ea typeface="+mn-ea"/>
                        </a:rPr>
                        <a:t>go_math</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동물과 자연</a:t>
                      </a:r>
                      <a:r>
                        <a:rPr kumimoji="1" lang="en-US" altLang="ko-KR" sz="850" dirty="0">
                          <a:solidFill>
                            <a:schemeClr val="tx1"/>
                          </a:solidFill>
                          <a:latin typeface="+mn-ea"/>
                        </a:rPr>
                        <a:t>, </a:t>
                      </a:r>
                      <a:r>
                        <a:rPr kumimoji="1" lang="en-US" altLang="ko-KR" sz="850" dirty="0" err="1">
                          <a:solidFill>
                            <a:schemeClr val="tx1"/>
                          </a:solidFill>
                          <a:latin typeface="+mn-ea"/>
                        </a:rPr>
                        <a:t>go_ani</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생활 상식</a:t>
                      </a:r>
                      <a:r>
                        <a:rPr lang="en-US" altLang="ko-KR" sz="850" b="0" dirty="0">
                          <a:latin typeface="+mn-ea"/>
                          <a:ea typeface="+mn-ea"/>
                        </a:rPr>
                        <a:t>, </a:t>
                      </a:r>
                      <a:r>
                        <a:rPr lang="en-US" altLang="ko-KR" sz="850" b="0" dirty="0" err="1">
                          <a:latin typeface="+mn-ea"/>
                          <a:ea typeface="+mn-ea"/>
                        </a:rPr>
                        <a:t>go_sang</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pic>
        <p:nvPicPr>
          <p:cNvPr id="2" name="Picture 2" descr="1000+ Phone Mockup Pictures | Download Free Images on Unsplash">
            <a:extLst>
              <a:ext uri="{FF2B5EF4-FFF2-40B4-BE49-F238E27FC236}">
                <a16:creationId xmlns:a16="http://schemas.microsoft.com/office/drawing/2014/main" id="{A5133C8F-9643-2EAF-FD2F-6BB4DDA852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3503713" y="370774"/>
            <a:ext cx="3072894" cy="6116452"/>
          </a:xfrm>
          <a:prstGeom prst="rect">
            <a:avLst/>
          </a:prstGeom>
          <a:noFill/>
          <a:extLst>
            <a:ext uri="{909E8E84-426E-40DD-AFC4-6F175D3DCCD1}">
              <a14:hiddenFill xmlns:a14="http://schemas.microsoft.com/office/drawing/2010/main">
                <a:solidFill>
                  <a:srgbClr val="FFFFFF"/>
                </a:solidFill>
              </a14:hiddenFill>
            </a:ext>
          </a:extLst>
        </p:spPr>
      </p:pic>
      <p:pic>
        <p:nvPicPr>
          <p:cNvPr id="3" name="그림 2">
            <a:extLst>
              <a:ext uri="{FF2B5EF4-FFF2-40B4-BE49-F238E27FC236}">
                <a16:creationId xmlns:a16="http://schemas.microsoft.com/office/drawing/2014/main" id="{71E8EEE7-8C15-848C-AE65-48A8E1F9428B}"/>
              </a:ext>
            </a:extLst>
          </p:cNvPr>
          <p:cNvPicPr>
            <a:picLocks noChangeAspect="1"/>
          </p:cNvPicPr>
          <p:nvPr/>
        </p:nvPicPr>
        <p:blipFill>
          <a:blip r:embed="rId3"/>
          <a:stretch>
            <a:fillRect/>
          </a:stretch>
        </p:blipFill>
        <p:spPr>
          <a:xfrm>
            <a:off x="3960115" y="1108870"/>
            <a:ext cx="2135885" cy="4640260"/>
          </a:xfrm>
          <a:prstGeom prst="rect">
            <a:avLst/>
          </a:prstGeom>
        </p:spPr>
      </p:pic>
      <p:sp>
        <p:nvSpPr>
          <p:cNvPr id="6" name="타원 5">
            <a:extLst>
              <a:ext uri="{FF2B5EF4-FFF2-40B4-BE49-F238E27FC236}">
                <a16:creationId xmlns:a16="http://schemas.microsoft.com/office/drawing/2014/main" id="{E50D973E-C23B-B918-52F5-0B063BE0AAC3}"/>
              </a:ext>
            </a:extLst>
          </p:cNvPr>
          <p:cNvSpPr/>
          <p:nvPr/>
        </p:nvSpPr>
        <p:spPr>
          <a:xfrm>
            <a:off x="3813073" y="1340768"/>
            <a:ext cx="294084" cy="26569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
        <p:nvSpPr>
          <p:cNvPr id="9" name="타원 8">
            <a:extLst>
              <a:ext uri="{FF2B5EF4-FFF2-40B4-BE49-F238E27FC236}">
                <a16:creationId xmlns:a16="http://schemas.microsoft.com/office/drawing/2014/main" id="{62A32646-A9E3-9637-4B20-A2E025B9072F}"/>
              </a:ext>
            </a:extLst>
          </p:cNvPr>
          <p:cNvSpPr/>
          <p:nvPr/>
        </p:nvSpPr>
        <p:spPr>
          <a:xfrm>
            <a:off x="5801916" y="1340768"/>
            <a:ext cx="294084" cy="26569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5</a:t>
            </a:r>
            <a:endParaRPr lang="ko-KR" altLang="en-US" dirty="0"/>
          </a:p>
        </p:txBody>
      </p:sp>
      <p:sp>
        <p:nvSpPr>
          <p:cNvPr id="10" name="타원 9">
            <a:extLst>
              <a:ext uri="{FF2B5EF4-FFF2-40B4-BE49-F238E27FC236}">
                <a16:creationId xmlns:a16="http://schemas.microsoft.com/office/drawing/2014/main" id="{05C280F3-96A7-6049-2034-0B6B013465F6}"/>
              </a:ext>
            </a:extLst>
          </p:cNvPr>
          <p:cNvSpPr/>
          <p:nvPr/>
        </p:nvSpPr>
        <p:spPr>
          <a:xfrm>
            <a:off x="3960115" y="2039997"/>
            <a:ext cx="294084" cy="26569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6</a:t>
            </a:r>
            <a:endParaRPr lang="ko-KR" altLang="en-US" dirty="0"/>
          </a:p>
        </p:txBody>
      </p:sp>
      <p:sp>
        <p:nvSpPr>
          <p:cNvPr id="11" name="타원 10">
            <a:extLst>
              <a:ext uri="{FF2B5EF4-FFF2-40B4-BE49-F238E27FC236}">
                <a16:creationId xmlns:a16="http://schemas.microsoft.com/office/drawing/2014/main" id="{B1B5CCE7-2BEF-C2AD-B600-FCFF5A97EBDA}"/>
              </a:ext>
            </a:extLst>
          </p:cNvPr>
          <p:cNvSpPr/>
          <p:nvPr/>
        </p:nvSpPr>
        <p:spPr>
          <a:xfrm>
            <a:off x="3960115" y="2639303"/>
            <a:ext cx="294084" cy="26569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7</a:t>
            </a:r>
            <a:endParaRPr lang="ko-KR" altLang="en-US" dirty="0"/>
          </a:p>
        </p:txBody>
      </p:sp>
      <p:sp>
        <p:nvSpPr>
          <p:cNvPr id="12" name="타원 11">
            <a:extLst>
              <a:ext uri="{FF2B5EF4-FFF2-40B4-BE49-F238E27FC236}">
                <a16:creationId xmlns:a16="http://schemas.microsoft.com/office/drawing/2014/main" id="{5EB87A77-B90D-FF9C-A534-8ACED983B514}"/>
              </a:ext>
            </a:extLst>
          </p:cNvPr>
          <p:cNvSpPr/>
          <p:nvPr/>
        </p:nvSpPr>
        <p:spPr>
          <a:xfrm>
            <a:off x="3960115" y="3236823"/>
            <a:ext cx="294084" cy="26569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8</a:t>
            </a:r>
            <a:endParaRPr lang="ko-KR" altLang="en-US" dirty="0"/>
          </a:p>
        </p:txBody>
      </p:sp>
    </p:spTree>
    <p:extLst>
      <p:ext uri="{BB962C8B-B14F-4D97-AF65-F5344CB8AC3E}">
        <p14:creationId xmlns:p14="http://schemas.microsoft.com/office/powerpoint/2010/main" val="428739081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3367</TotalTime>
  <Words>702</Words>
  <Application>Microsoft Office PowerPoint</Application>
  <PresentationFormat>와이드스크린</PresentationFormat>
  <Paragraphs>255</Paragraphs>
  <Slides>13</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13</vt:i4>
      </vt:variant>
    </vt:vector>
  </HeadingPairs>
  <TitlesOfParts>
    <vt:vector size="18" baseType="lpstr">
      <vt:lpstr>SF Pro Text Medium</vt:lpstr>
      <vt:lpstr>SF Pro Text Regular</vt:lpstr>
      <vt:lpstr>맑은 고딕</vt:lpstr>
      <vt:lpstr>Arial</vt:lpstr>
      <vt:lpstr>Office 테마</vt:lpstr>
      <vt:lpstr>“Kids KIKI!” 화면설계서</vt:lpstr>
      <vt:lpstr>History</vt:lpstr>
      <vt:lpstr>서비스 개요</vt:lpstr>
      <vt:lpstr>User flow</vt:lpstr>
      <vt:lpstr>Logic process</vt:lpstr>
      <vt:lpstr>VIEW MAP</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편 진범</cp:lastModifiedBy>
  <cp:revision>107</cp:revision>
  <cp:lastPrinted>2019-05-29T05:54:36Z</cp:lastPrinted>
  <dcterms:created xsi:type="dcterms:W3CDTF">2019-03-11T07:43:12Z</dcterms:created>
  <dcterms:modified xsi:type="dcterms:W3CDTF">2023-03-28T07:29:55Z</dcterms:modified>
</cp:coreProperties>
</file>