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Roboto"/>
      <p:regular r:id="rId35"/>
      <p:bold r:id="rId36"/>
      <p:italic r:id="rId37"/>
      <p:boldItalic r:id="rId38"/>
    </p:embeddedFont>
    <p:embeddedFont>
      <p:font typeface="Arial Narr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joumMOQL6l0bA+MRxi2/M9yKM9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rialNarrow-bold.fntdata"/><Relationship Id="rId20" Type="http://schemas.openxmlformats.org/officeDocument/2006/relationships/slide" Target="slides/slide16.xml"/><Relationship Id="rId42" Type="http://schemas.openxmlformats.org/officeDocument/2006/relationships/font" Target="fonts/ArialNarrow-boldItalic.fntdata"/><Relationship Id="rId41" Type="http://schemas.openxmlformats.org/officeDocument/2006/relationships/font" Target="fonts/ArialNarrow-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ArialNarrow-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a7f69c5e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a7f69c5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a7f69c5e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a7f69c5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a7f69c5e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a7f69c5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a7f69c5e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a7f69c5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a7f69c5e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a7f69c5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2e3f77a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2e3f77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2e3f77a1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2e3f77a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2e3f77a1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2e3f77a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2e3f77a1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2e3f77a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2e3f77a1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2e3f77a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9ae1d4b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9ae1d4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9ae1d4bc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9ae1d4b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9ae1d4bc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9ae1d4b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9ae1d4bc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9ae1d4b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acfe5f9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acfe5f9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acfe5f9c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acfe5f9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acfe5f9c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acfe5f9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acfe5f9c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acfe5f9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bddbf479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bddbf47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ddbf479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bddbf47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bddbf47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bddbf4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73a5ecd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73a5ec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a1d016dd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a1d016d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a1d016d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a1d016d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a1d016dd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a1d016d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a1d016dd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a1d016d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2" name="Google Shape;32;p11"/>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11"/>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4" name="Google Shape;34;p11"/>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8" name="Shape 38"/>
        <p:cNvGrpSpPr/>
        <p:nvPr/>
      </p:nvGrpSpPr>
      <p:grpSpPr>
        <a:xfrm>
          <a:off x="0" y="0"/>
          <a:ext cx="0" cy="0"/>
          <a:chOff x="0" y="0"/>
          <a:chExt cx="0" cy="0"/>
        </a:xfrm>
      </p:grpSpPr>
      <p:sp>
        <p:nvSpPr>
          <p:cNvPr id="39" name="Google Shape;39;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3" name="Google Shape;43;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6" name="Google Shape;46;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3"/>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1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7"/>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8"/>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fivethirtyeight.com/features/is-uber-making-nyc-rush-hour-traffic-worse/" TargetMode="External"/><Relationship Id="rId4" Type="http://schemas.openxmlformats.org/officeDocument/2006/relationships/hyperlink" Target="https://fivethirtyeight.com/features/uber-is-taking-millions-of-manhattan-rides-away-from-taxis/" TargetMode="External"/><Relationship Id="rId5" Type="http://schemas.openxmlformats.org/officeDocument/2006/relationships/hyperlink" Target="https://fivethirtyeight.com/features/uber-is-serving-new-yorks-outer-boroughs-more-than-taxis-are/" TargetMode="External"/><Relationship Id="rId6" Type="http://schemas.openxmlformats.org/officeDocument/2006/relationships/hyperlink" Target="https://livecodestream.dev/post/how-to-build-beautiful-plots-with-python-and-seabor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6000"/>
              <a:buFont typeface="Arial Narrow"/>
              <a:buNone/>
            </a:pPr>
            <a:r>
              <a:rPr b="1" lang="en-IN" sz="6000">
                <a:latin typeface="Arial Narrow"/>
                <a:ea typeface="Arial Narrow"/>
                <a:cs typeface="Arial Narrow"/>
                <a:sym typeface="Arial Narrow"/>
              </a:rPr>
              <a:t>Analysis of uber ridership data</a:t>
            </a:r>
            <a:endParaRPr b="1" sz="6000">
              <a:latin typeface="Arial Narrow"/>
              <a:ea typeface="Arial Narrow"/>
              <a:cs typeface="Arial Narrow"/>
              <a:sym typeface="Arial Narrow"/>
            </a:endParaRPr>
          </a:p>
        </p:txBody>
      </p:sp>
      <p:sp>
        <p:nvSpPr>
          <p:cNvPr id="102" name="Google Shape;10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IN"/>
              <a:t>MANALI RUCHANDANI – 18162121030</a:t>
            </a:r>
            <a:endParaRPr/>
          </a:p>
          <a:p>
            <a:pPr indent="0" lvl="0" marL="0" rtl="0" algn="l">
              <a:lnSpc>
                <a:spcPct val="90000"/>
              </a:lnSpc>
              <a:spcBef>
                <a:spcPts val="1400"/>
              </a:spcBef>
              <a:spcAft>
                <a:spcPts val="0"/>
              </a:spcAft>
              <a:buSzPts val="2400"/>
              <a:buNone/>
            </a:pPr>
            <a:r>
              <a:rPr lang="en-IN"/>
              <a:t>JINESH SHAH - 18162121034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a7f69c5e2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2100">
                <a:solidFill>
                  <a:srgbClr val="212121"/>
                </a:solidFill>
                <a:highlight>
                  <a:srgbClr val="FFFFFF"/>
                </a:highlight>
                <a:latin typeface="Roboto"/>
                <a:ea typeface="Roboto"/>
                <a:cs typeface="Roboto"/>
                <a:sym typeface="Roboto"/>
              </a:rPr>
              <a:t>Hourly frequency analysis of uber ridership</a:t>
            </a:r>
            <a:endParaRPr b="1" sz="5700"/>
          </a:p>
        </p:txBody>
      </p:sp>
      <p:sp>
        <p:nvSpPr>
          <p:cNvPr id="158" name="Google Shape;158;gea7f69c5e2_0_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b="1" lang="en-IN"/>
              <a:t>OUTPUT: Peakest hour - 7pm/8pm</a:t>
            </a:r>
            <a:endParaRPr b="1"/>
          </a:p>
        </p:txBody>
      </p:sp>
      <p:pic>
        <p:nvPicPr>
          <p:cNvPr id="159" name="Google Shape;159;gea7f69c5e2_0_1"/>
          <p:cNvPicPr preferRelativeResize="0"/>
          <p:nvPr/>
        </p:nvPicPr>
        <p:blipFill>
          <a:blip r:embed="rId3">
            <a:alphaModFix/>
          </a:blip>
          <a:stretch>
            <a:fillRect/>
          </a:stretch>
        </p:blipFill>
        <p:spPr>
          <a:xfrm>
            <a:off x="2705575" y="2152875"/>
            <a:ext cx="7637075" cy="415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a7f69c5e2_0_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2100">
                <a:solidFill>
                  <a:srgbClr val="212121"/>
                </a:solidFill>
                <a:highlight>
                  <a:srgbClr val="FFFFFF"/>
                </a:highlight>
                <a:latin typeface="Roboto"/>
                <a:ea typeface="Roboto"/>
                <a:cs typeface="Roboto"/>
                <a:sym typeface="Roboto"/>
              </a:rPr>
              <a:t>Weekly Analysis</a:t>
            </a:r>
            <a:endParaRPr b="1" sz="5700"/>
          </a:p>
        </p:txBody>
      </p:sp>
      <p:sp>
        <p:nvSpPr>
          <p:cNvPr id="165" name="Google Shape;165;gea7f69c5e2_0_8"/>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IN"/>
              <a:t>Peakest week with max. Uber rides - saturday(weekend)</a:t>
            </a:r>
            <a:endParaRPr/>
          </a:p>
        </p:txBody>
      </p:sp>
      <p:pic>
        <p:nvPicPr>
          <p:cNvPr id="166" name="Google Shape;166;gea7f69c5e2_0_8"/>
          <p:cNvPicPr preferRelativeResize="0"/>
          <p:nvPr/>
        </p:nvPicPr>
        <p:blipFill>
          <a:blip r:embed="rId3">
            <a:alphaModFix/>
          </a:blip>
          <a:stretch>
            <a:fillRect/>
          </a:stretch>
        </p:blipFill>
        <p:spPr>
          <a:xfrm>
            <a:off x="2692325" y="2311475"/>
            <a:ext cx="6479200" cy="391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a7f69c5e2_0_1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1800">
                <a:solidFill>
                  <a:srgbClr val="212121"/>
                </a:solidFill>
                <a:highlight>
                  <a:srgbClr val="FFFFFF"/>
                </a:highlight>
                <a:latin typeface="Roboto"/>
                <a:ea typeface="Roboto"/>
                <a:cs typeface="Roboto"/>
                <a:sym typeface="Roboto"/>
              </a:rPr>
              <a:t>Cross Analysis of WeekDay and Hour</a:t>
            </a:r>
            <a:endParaRPr b="1" sz="5400"/>
          </a:p>
        </p:txBody>
      </p:sp>
      <p:sp>
        <p:nvSpPr>
          <p:cNvPr id="172" name="Google Shape;172;gea7f69c5e2_0_15"/>
          <p:cNvSpPr txBox="1"/>
          <p:nvPr>
            <p:ph idx="1" type="body"/>
          </p:nvPr>
        </p:nvSpPr>
        <p:spPr>
          <a:xfrm>
            <a:off x="1097280" y="19219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IN"/>
              <a:t> On weekends, highest peak is 10pm-11pm. Whereas on weekdays, highest peak is around 7-8pm</a:t>
            </a:r>
            <a:endParaRPr/>
          </a:p>
        </p:txBody>
      </p:sp>
      <p:pic>
        <p:nvPicPr>
          <p:cNvPr id="173" name="Google Shape;173;gea7f69c5e2_0_15"/>
          <p:cNvPicPr preferRelativeResize="0"/>
          <p:nvPr/>
        </p:nvPicPr>
        <p:blipFill>
          <a:blip r:embed="rId3">
            <a:alphaModFix/>
          </a:blip>
          <a:stretch>
            <a:fillRect/>
          </a:stretch>
        </p:blipFill>
        <p:spPr>
          <a:xfrm>
            <a:off x="2559775" y="2535725"/>
            <a:ext cx="6380703" cy="376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a7f69c5e2_0_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2000">
                <a:solidFill>
                  <a:srgbClr val="212121"/>
                </a:solidFill>
                <a:highlight>
                  <a:srgbClr val="FFFFFF"/>
                </a:highlight>
                <a:latin typeface="Roboto"/>
                <a:ea typeface="Roboto"/>
                <a:cs typeface="Roboto"/>
                <a:sym typeface="Roboto"/>
              </a:rPr>
              <a:t>Calculate average speed for each trip</a:t>
            </a:r>
            <a:endParaRPr b="1" sz="5600"/>
          </a:p>
        </p:txBody>
      </p:sp>
      <p:sp>
        <p:nvSpPr>
          <p:cNvPr id="179" name="Google Shape;179;gea7f69c5e2_0_22"/>
          <p:cNvSpPr txBox="1"/>
          <p:nvPr>
            <p:ph idx="1" type="body"/>
          </p:nvPr>
        </p:nvSpPr>
        <p:spPr>
          <a:xfrm>
            <a:off x="1097280" y="1845734"/>
            <a:ext cx="10058400" cy="4023300"/>
          </a:xfrm>
          <a:prstGeom prst="rect">
            <a:avLst/>
          </a:prstGeom>
        </p:spPr>
        <p:txBody>
          <a:bodyPr anchorCtr="0" anchor="t" bIns="45700" lIns="0" spcFirstLastPara="1" rIns="0" wrap="square" tIns="45700">
            <a:normAutofit lnSpcReduction="10000"/>
          </a:bodyPr>
          <a:lstStyle/>
          <a:p>
            <a:pPr indent="0" lvl="0" marL="0" rtl="0" algn="l">
              <a:spcBef>
                <a:spcPts val="1200"/>
              </a:spcBef>
              <a:spcAft>
                <a:spcPts val="0"/>
              </a:spcAft>
              <a:buNone/>
            </a:pPr>
            <a:r>
              <a:rPr b="1" lang="en-IN" sz="1900"/>
              <a:t>  </a:t>
            </a:r>
            <a:endParaRPr b="1" sz="1900"/>
          </a:p>
          <a:p>
            <a:pPr indent="0" lvl="0" marL="0" rtl="0" algn="l">
              <a:spcBef>
                <a:spcPts val="1200"/>
              </a:spcBef>
              <a:spcAft>
                <a:spcPts val="0"/>
              </a:spcAft>
              <a:buNone/>
            </a:pPr>
            <a:r>
              <a:rPr b="1" lang="en-IN" sz="1900"/>
              <a:t> To help understanding the outliers (like trips with duration &gt;10h)</a:t>
            </a:r>
            <a:endParaRPr b="1" sz="1900"/>
          </a:p>
          <a:p>
            <a:pPr indent="0" lvl="0" marL="0" rtl="0" algn="l">
              <a:spcBef>
                <a:spcPts val="1200"/>
              </a:spcBef>
              <a:spcAft>
                <a:spcPts val="0"/>
              </a:spcAft>
              <a:buNone/>
            </a:pPr>
            <a:r>
              <a:t/>
            </a:r>
            <a:endParaRPr b="1" sz="1900"/>
          </a:p>
          <a:p>
            <a:pPr indent="0" lvl="0" marL="0" rtl="0" algn="l">
              <a:spcBef>
                <a:spcPts val="1200"/>
              </a:spcBef>
              <a:spcAft>
                <a:spcPts val="0"/>
              </a:spcAft>
              <a:buNone/>
            </a:pPr>
            <a:r>
              <a:rPr b="1" lang="en-IN" sz="1900"/>
              <a:t>Avg. speed (mph) =  </a:t>
            </a:r>
            <a:r>
              <a:rPr b="1" lang="en-IN" sz="1900">
                <a:solidFill>
                  <a:schemeClr val="dk1"/>
                </a:solidFill>
                <a:highlight>
                  <a:srgbClr val="FFFFFE"/>
                </a:highlight>
              </a:rPr>
              <a:t>trip_distance/duration_min</a:t>
            </a:r>
            <a:endParaRPr b="1" sz="1900">
              <a:solidFill>
                <a:schemeClr val="dk1"/>
              </a:solidFill>
              <a:highlight>
                <a:srgbClr val="FFFFFE"/>
              </a:highlight>
            </a:endParaRPr>
          </a:p>
          <a:p>
            <a:pPr indent="0" lvl="0" marL="0" rtl="0" algn="l">
              <a:spcBef>
                <a:spcPts val="1200"/>
              </a:spcBef>
              <a:spcAft>
                <a:spcPts val="0"/>
              </a:spcAft>
              <a:buNone/>
            </a:pPr>
            <a:r>
              <a:t/>
            </a:r>
            <a:endParaRPr b="1" sz="1900">
              <a:solidFill>
                <a:schemeClr val="dk1"/>
              </a:solidFill>
              <a:highlight>
                <a:srgbClr val="FFFFFE"/>
              </a:highlight>
            </a:endParaRPr>
          </a:p>
          <a:p>
            <a:pPr indent="0" lvl="0" marL="0" rtl="0" algn="l">
              <a:spcBef>
                <a:spcPts val="1200"/>
              </a:spcBef>
              <a:spcAft>
                <a:spcPts val="0"/>
              </a:spcAft>
              <a:buNone/>
            </a:pPr>
            <a:r>
              <a:rPr b="1" lang="en-IN" sz="1900">
                <a:solidFill>
                  <a:schemeClr val="dk1"/>
                </a:solidFill>
                <a:highlight>
                  <a:srgbClr val="FFFFFE"/>
                </a:highlight>
              </a:rPr>
              <a:t>Any insights that we can learn from the distance travelled per trip?</a:t>
            </a:r>
            <a:endParaRPr b="1" sz="1900">
              <a:solidFill>
                <a:schemeClr val="dk1"/>
              </a:solidFill>
              <a:highlight>
                <a:srgbClr val="FFFFFE"/>
              </a:highlight>
            </a:endParaRPr>
          </a:p>
          <a:p>
            <a:pPr indent="0" lvl="0" marL="0" rtl="0" algn="l">
              <a:spcBef>
                <a:spcPts val="1200"/>
              </a:spcBef>
              <a:spcAft>
                <a:spcPts val="0"/>
              </a:spcAft>
              <a:buNone/>
            </a:pPr>
            <a:r>
              <a:t/>
            </a:r>
            <a:endParaRPr b="1" sz="1900">
              <a:solidFill>
                <a:schemeClr val="dk1"/>
              </a:solidFill>
              <a:highlight>
                <a:srgbClr val="FFFFFE"/>
              </a:highlight>
            </a:endParaRPr>
          </a:p>
          <a:p>
            <a:pPr indent="0" lvl="0" marL="0" rtl="0" algn="l">
              <a:lnSpc>
                <a:spcPct val="100000"/>
              </a:lnSpc>
              <a:spcBef>
                <a:spcPts val="1100"/>
              </a:spcBef>
              <a:spcAft>
                <a:spcPts val="0"/>
              </a:spcAft>
              <a:buClr>
                <a:schemeClr val="dk1"/>
              </a:buClr>
              <a:buSzPts val="1100"/>
              <a:buFont typeface="Arial"/>
              <a:buNone/>
            </a:pPr>
            <a:r>
              <a:rPr b="1" lang="en-IN" sz="1650">
                <a:solidFill>
                  <a:schemeClr val="dk1"/>
                </a:solidFill>
                <a:highlight>
                  <a:srgbClr val="FFFFFF"/>
                </a:highlight>
                <a:latin typeface="Arial"/>
                <a:ea typeface="Arial"/>
                <a:cs typeface="Arial"/>
                <a:sym typeface="Arial"/>
              </a:rPr>
              <a:t>What is the mean time and distance to destination from the most popular pick up location?</a:t>
            </a:r>
            <a:endParaRPr b="1" sz="1650">
              <a:solidFill>
                <a:schemeClr val="dk1"/>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900">
              <a:solidFill>
                <a:schemeClr val="dk1"/>
              </a:solidFill>
              <a:highlight>
                <a:srgbClr val="FFFFFE"/>
              </a:highlight>
            </a:endParaRPr>
          </a:p>
          <a:p>
            <a:pPr indent="0" lvl="0" marL="0" rtl="0" algn="l">
              <a:spcBef>
                <a:spcPts val="1200"/>
              </a:spcBef>
              <a:spcAft>
                <a:spcPts val="200"/>
              </a:spcAft>
              <a:buNone/>
            </a:pPr>
            <a:r>
              <a:t/>
            </a:r>
            <a:endParaRPr b="1"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ea7f69c5e2_0_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2300">
                <a:solidFill>
                  <a:srgbClr val="212121"/>
                </a:solidFill>
                <a:highlight>
                  <a:srgbClr val="FFFFFF"/>
                </a:highlight>
                <a:latin typeface="Roboto"/>
                <a:ea typeface="Roboto"/>
                <a:cs typeface="Roboto"/>
                <a:sym typeface="Roboto"/>
              </a:rPr>
              <a:t>Calculate Estimated Revenue per Trip.</a:t>
            </a:r>
            <a:endParaRPr b="1" sz="5900"/>
          </a:p>
        </p:txBody>
      </p:sp>
      <p:sp>
        <p:nvSpPr>
          <p:cNvPr id="185" name="Google Shape;185;gea7f69c5e2_0_28"/>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80000"/>
              </a:lnSpc>
              <a:spcBef>
                <a:spcPts val="1100"/>
              </a:spcBef>
              <a:spcAft>
                <a:spcPts val="0"/>
              </a:spcAft>
              <a:buClr>
                <a:schemeClr val="dk1"/>
              </a:buClr>
              <a:buSzPts val="852"/>
              <a:buFont typeface="Arial"/>
              <a:buNone/>
            </a:pPr>
            <a:r>
              <a:rPr b="1" lang="en-IN" sz="1478">
                <a:solidFill>
                  <a:schemeClr val="dk1"/>
                </a:solidFill>
                <a:highlight>
                  <a:srgbClr val="FFFFFF"/>
                </a:highlight>
                <a:latin typeface="Arial"/>
                <a:ea typeface="Arial"/>
                <a:cs typeface="Arial"/>
                <a:sym typeface="Arial"/>
              </a:rPr>
              <a:t>Estimated Monthly Base Revenue: how much was the NYC market worth in the period?</a:t>
            </a:r>
            <a:endParaRPr b="1" sz="1478">
              <a:solidFill>
                <a:schemeClr val="dk1"/>
              </a:solidFill>
              <a:highlight>
                <a:srgbClr val="FFFFFF"/>
              </a:highlight>
              <a:latin typeface="Arial"/>
              <a:ea typeface="Arial"/>
              <a:cs typeface="Arial"/>
              <a:sym typeface="Arial"/>
            </a:endParaRPr>
          </a:p>
          <a:p>
            <a:pPr indent="0" lvl="0" marL="0" rtl="0" algn="l">
              <a:lnSpc>
                <a:spcPct val="70000"/>
              </a:lnSpc>
              <a:spcBef>
                <a:spcPts val="1200"/>
              </a:spcBef>
              <a:spcAft>
                <a:spcPts val="0"/>
              </a:spcAft>
              <a:buSzPts val="852"/>
              <a:buNone/>
            </a:pPr>
            <a:r>
              <a:t/>
            </a:r>
            <a:endParaRPr sz="1750"/>
          </a:p>
          <a:p>
            <a:pPr indent="0" lvl="0" marL="0" rtl="0" algn="l">
              <a:lnSpc>
                <a:spcPct val="80000"/>
              </a:lnSpc>
              <a:spcBef>
                <a:spcPts val="1100"/>
              </a:spcBef>
              <a:spcAft>
                <a:spcPts val="0"/>
              </a:spcAft>
              <a:buSzPts val="852"/>
              <a:buNone/>
            </a:pPr>
            <a:r>
              <a:rPr b="1" lang="en-IN" sz="1478">
                <a:solidFill>
                  <a:schemeClr val="dk1"/>
                </a:solidFill>
                <a:highlight>
                  <a:srgbClr val="FFFFFF"/>
                </a:highlight>
                <a:latin typeface="Arial"/>
                <a:ea typeface="Arial"/>
                <a:cs typeface="Arial"/>
                <a:sym typeface="Arial"/>
              </a:rPr>
              <a:t>Month over Month Base Revenue Growth: how fast has Uber grown in the period?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rPr b="1" lang="en-IN" sz="1478">
                <a:solidFill>
                  <a:schemeClr val="dk1"/>
                </a:solidFill>
                <a:highlight>
                  <a:srgbClr val="FFFFFF"/>
                </a:highlight>
                <a:latin typeface="Arial"/>
                <a:ea typeface="Arial"/>
                <a:cs typeface="Arial"/>
                <a:sym typeface="Arial"/>
              </a:rPr>
              <a:t>Cumulative</a:t>
            </a:r>
            <a:r>
              <a:rPr b="1" lang="en-IN" sz="1478">
                <a:solidFill>
                  <a:schemeClr val="dk1"/>
                </a:solidFill>
                <a:highlight>
                  <a:srgbClr val="FFFFFF"/>
                </a:highlight>
                <a:latin typeface="Arial"/>
                <a:ea typeface="Arial"/>
                <a:cs typeface="Arial"/>
                <a:sym typeface="Arial"/>
              </a:rPr>
              <a:t> revenue growth percentage</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SzPts val="852"/>
              <a:buNone/>
            </a:pPr>
            <a:r>
              <a:t/>
            </a:r>
            <a:endParaRPr b="1" sz="1478">
              <a:solidFill>
                <a:schemeClr val="dk1"/>
              </a:solidFill>
              <a:highlight>
                <a:srgbClr val="FFFFFF"/>
              </a:highlight>
              <a:latin typeface="Arial"/>
              <a:ea typeface="Arial"/>
              <a:cs typeface="Arial"/>
              <a:sym typeface="Arial"/>
            </a:endParaRPr>
          </a:p>
          <a:p>
            <a:pPr indent="0" lvl="0" marL="0" rtl="0" algn="l">
              <a:lnSpc>
                <a:spcPct val="80000"/>
              </a:lnSpc>
              <a:spcBef>
                <a:spcPts val="1100"/>
              </a:spcBef>
              <a:spcAft>
                <a:spcPts val="0"/>
              </a:spcAft>
              <a:buClr>
                <a:schemeClr val="dk1"/>
              </a:buClr>
              <a:buSzPts val="852"/>
              <a:buFont typeface="Arial"/>
              <a:buNone/>
            </a:pPr>
            <a:r>
              <a:t/>
            </a:r>
            <a:endParaRPr b="1" sz="1478">
              <a:solidFill>
                <a:schemeClr val="dk1"/>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852"/>
              <a:buNone/>
            </a:pPr>
            <a:r>
              <a:t/>
            </a:r>
            <a:endParaRPr sz="1013">
              <a:solidFill>
                <a:srgbClr val="BA2121"/>
              </a:solidFill>
              <a:highlight>
                <a:srgbClr val="F7F7F7"/>
              </a:highlight>
              <a:latin typeface="Arial"/>
              <a:ea typeface="Arial"/>
              <a:cs typeface="Arial"/>
              <a:sym typeface="Arial"/>
            </a:endParaRPr>
          </a:p>
          <a:p>
            <a:pPr indent="0" lvl="0" marL="0" rtl="0" algn="l">
              <a:lnSpc>
                <a:spcPct val="95000"/>
              </a:lnSpc>
              <a:spcBef>
                <a:spcPts val="0"/>
              </a:spcBef>
              <a:spcAft>
                <a:spcPts val="0"/>
              </a:spcAft>
              <a:buSzPts val="852"/>
              <a:buNone/>
            </a:pPr>
            <a:r>
              <a:t/>
            </a:r>
            <a:endParaRPr sz="1013">
              <a:solidFill>
                <a:srgbClr val="BA2121"/>
              </a:solidFill>
              <a:highlight>
                <a:srgbClr val="F7F7F7"/>
              </a:highlight>
              <a:latin typeface="Arial"/>
              <a:ea typeface="Arial"/>
              <a:cs typeface="Arial"/>
              <a:sym typeface="Arial"/>
            </a:endParaRPr>
          </a:p>
          <a:p>
            <a:pPr indent="0" lvl="0" marL="0" rtl="0" algn="l">
              <a:lnSpc>
                <a:spcPct val="95000"/>
              </a:lnSpc>
              <a:spcBef>
                <a:spcPts val="0"/>
              </a:spcBef>
              <a:spcAft>
                <a:spcPts val="0"/>
              </a:spcAft>
              <a:buSzPts val="852"/>
              <a:buNone/>
            </a:pPr>
            <a:r>
              <a:t/>
            </a:r>
            <a:endParaRPr sz="1013">
              <a:solidFill>
                <a:srgbClr val="BA2121"/>
              </a:solidFill>
              <a:highlight>
                <a:srgbClr val="F7F7F7"/>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f2e3f77a1f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Uber’s Base revenue and Gross margin</a:t>
            </a:r>
            <a:endParaRPr/>
          </a:p>
        </p:txBody>
      </p:sp>
      <p:sp>
        <p:nvSpPr>
          <p:cNvPr id="191" name="Google Shape;191;gf2e3f77a1f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IN" sz="2050">
                <a:solidFill>
                  <a:srgbClr val="212121"/>
                </a:solidFill>
                <a:highlight>
                  <a:srgbClr val="FFFFFF"/>
                </a:highlight>
                <a:latin typeface="Arial"/>
                <a:ea typeface="Arial"/>
                <a:cs typeface="Arial"/>
                <a:sym typeface="Arial"/>
              </a:rPr>
              <a:t> Over the time period of 2014-2015 ------</a:t>
            </a:r>
            <a:endParaRPr sz="2050">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rPr lang="en-IN" sz="2050">
                <a:solidFill>
                  <a:srgbClr val="212121"/>
                </a:solidFill>
                <a:highlight>
                  <a:srgbClr val="FFFFFF"/>
                </a:highlight>
                <a:latin typeface="Arial"/>
                <a:ea typeface="Arial"/>
                <a:cs typeface="Arial"/>
                <a:sym typeface="Arial"/>
              </a:rPr>
              <a:t>Base Revenue: </a:t>
            </a:r>
            <a:r>
              <a:rPr lang="en-IN" sz="2050">
                <a:solidFill>
                  <a:srgbClr val="212121"/>
                </a:solidFill>
                <a:highlight>
                  <a:srgbClr val="FFFFFF"/>
                </a:highlight>
                <a:latin typeface="Arial"/>
                <a:ea typeface="Arial"/>
                <a:cs typeface="Arial"/>
                <a:sym typeface="Arial"/>
              </a:rPr>
              <a:t>$595M </a:t>
            </a:r>
            <a:endParaRPr sz="2050">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rPr lang="en-IN" sz="2050">
                <a:solidFill>
                  <a:srgbClr val="212121"/>
                </a:solidFill>
                <a:highlight>
                  <a:srgbClr val="FFFFFF"/>
                </a:highlight>
                <a:latin typeface="Arial"/>
                <a:ea typeface="Arial"/>
                <a:cs typeface="Arial"/>
                <a:sym typeface="Arial"/>
              </a:rPr>
              <a:t> Uber's Base Gross Margin: $148,766,619</a:t>
            </a:r>
            <a:endParaRPr sz="2050">
              <a:solidFill>
                <a:srgbClr val="212121"/>
              </a:solidFill>
              <a:highlight>
                <a:srgbClr val="FFFFFF"/>
              </a:highlight>
              <a:latin typeface="Arial"/>
              <a:ea typeface="Arial"/>
              <a:cs typeface="Arial"/>
              <a:sym typeface="Arial"/>
            </a:endParaRPr>
          </a:p>
          <a:p>
            <a:pPr indent="0" lvl="0" marL="0" rtl="0" algn="l">
              <a:spcBef>
                <a:spcPts val="1200"/>
              </a:spcBef>
              <a:spcAft>
                <a:spcPts val="200"/>
              </a:spcAft>
              <a:buNone/>
            </a:pPr>
            <a:r>
              <a:t/>
            </a:r>
            <a:endParaRPr sz="2050">
              <a:solidFill>
                <a:srgbClr val="212121"/>
              </a:solidFill>
              <a:highlight>
                <a:srgbClr val="FFFFFF"/>
              </a:highlight>
              <a:latin typeface="Arial"/>
              <a:ea typeface="Arial"/>
              <a:cs typeface="Arial"/>
              <a:sym typeface="Arial"/>
            </a:endParaRPr>
          </a:p>
        </p:txBody>
      </p:sp>
      <p:pic>
        <p:nvPicPr>
          <p:cNvPr id="192" name="Google Shape;192;gf2e3f77a1f_0_0"/>
          <p:cNvPicPr preferRelativeResize="0"/>
          <p:nvPr/>
        </p:nvPicPr>
        <p:blipFill>
          <a:blip r:embed="rId3">
            <a:alphaModFix/>
          </a:blip>
          <a:stretch>
            <a:fillRect/>
          </a:stretch>
        </p:blipFill>
        <p:spPr>
          <a:xfrm>
            <a:off x="1532525" y="3657325"/>
            <a:ext cx="9903850" cy="145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f2e3f77a1f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lnSpc>
                <a:spcPct val="135714"/>
              </a:lnSpc>
              <a:spcBef>
                <a:spcPts val="0"/>
              </a:spcBef>
              <a:spcAft>
                <a:spcPts val="0"/>
              </a:spcAft>
              <a:buNone/>
            </a:pPr>
            <a:r>
              <a:rPr lang="en-IN" sz="2250">
                <a:solidFill>
                  <a:schemeClr val="dk1"/>
                </a:solidFill>
                <a:latin typeface="Arial"/>
                <a:ea typeface="Arial"/>
                <a:cs typeface="Arial"/>
                <a:sym typeface="Arial"/>
              </a:rPr>
              <a:t>Estimated Monthly Base Revenue from Sep-2014 to Aug-2015</a:t>
            </a:r>
            <a:endParaRPr sz="6000">
              <a:solidFill>
                <a:schemeClr val="dk1"/>
              </a:solidFill>
              <a:highlight>
                <a:schemeClr val="dk1"/>
              </a:highlight>
              <a:latin typeface="Arial"/>
              <a:ea typeface="Arial"/>
              <a:cs typeface="Arial"/>
              <a:sym typeface="Arial"/>
            </a:endParaRPr>
          </a:p>
        </p:txBody>
      </p:sp>
      <p:sp>
        <p:nvSpPr>
          <p:cNvPr id="198" name="Google Shape;198;gf2e3f77a1f_0_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199" name="Google Shape;199;gf2e3f77a1f_0_7"/>
          <p:cNvPicPr preferRelativeResize="0"/>
          <p:nvPr/>
        </p:nvPicPr>
        <p:blipFill>
          <a:blip r:embed="rId3">
            <a:alphaModFix/>
          </a:blip>
          <a:stretch>
            <a:fillRect/>
          </a:stretch>
        </p:blipFill>
        <p:spPr>
          <a:xfrm>
            <a:off x="984975" y="1845725"/>
            <a:ext cx="10738751" cy="4859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f2e3f77a1f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sz="3400"/>
              <a:t>Based on the monthly revenue, what’s is the % growth?</a:t>
            </a:r>
            <a:endParaRPr sz="3400"/>
          </a:p>
        </p:txBody>
      </p:sp>
      <p:sp>
        <p:nvSpPr>
          <p:cNvPr id="205" name="Google Shape;205;gf2e3f77a1f_0_14"/>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06" name="Google Shape;206;gf2e3f77a1f_0_14"/>
          <p:cNvPicPr preferRelativeResize="0"/>
          <p:nvPr/>
        </p:nvPicPr>
        <p:blipFill>
          <a:blip r:embed="rId3">
            <a:alphaModFix/>
          </a:blip>
          <a:stretch>
            <a:fillRect/>
          </a:stretch>
        </p:blipFill>
        <p:spPr>
          <a:xfrm>
            <a:off x="1150650" y="1934800"/>
            <a:ext cx="10058400" cy="381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f2e3f77a1f_0_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Plotting the same</a:t>
            </a:r>
            <a:endParaRPr/>
          </a:p>
        </p:txBody>
      </p:sp>
      <p:sp>
        <p:nvSpPr>
          <p:cNvPr id="212" name="Google Shape;212;gf2e3f77a1f_0_2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13" name="Google Shape;213;gf2e3f77a1f_0_20"/>
          <p:cNvPicPr preferRelativeResize="0"/>
          <p:nvPr/>
        </p:nvPicPr>
        <p:blipFill>
          <a:blip r:embed="rId3">
            <a:alphaModFix/>
          </a:blip>
          <a:stretch>
            <a:fillRect/>
          </a:stretch>
        </p:blipFill>
        <p:spPr>
          <a:xfrm>
            <a:off x="632150" y="1845725"/>
            <a:ext cx="10861699" cy="472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2e3f77a1f_0_2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lnSpc>
                <a:spcPct val="135714"/>
              </a:lnSpc>
              <a:spcBef>
                <a:spcPts val="0"/>
              </a:spcBef>
              <a:spcAft>
                <a:spcPts val="0"/>
              </a:spcAft>
              <a:buNone/>
            </a:pPr>
            <a:r>
              <a:rPr b="1" lang="en-IN" sz="2550">
                <a:solidFill>
                  <a:schemeClr val="dk1"/>
                </a:solidFill>
                <a:highlight>
                  <a:srgbClr val="FFFFFE"/>
                </a:highlight>
                <a:latin typeface="Arial"/>
                <a:ea typeface="Arial"/>
                <a:cs typeface="Arial"/>
                <a:sym typeface="Arial"/>
              </a:rPr>
              <a:t>Cumulative</a:t>
            </a:r>
            <a:r>
              <a:rPr b="1" lang="en-IN" sz="2550">
                <a:solidFill>
                  <a:schemeClr val="dk1"/>
                </a:solidFill>
                <a:highlight>
                  <a:srgbClr val="FFFFFE"/>
                </a:highlight>
                <a:latin typeface="Arial"/>
                <a:ea typeface="Arial"/>
                <a:cs typeface="Arial"/>
                <a:sym typeface="Arial"/>
              </a:rPr>
              <a:t> % Growth Over Period:</a:t>
            </a:r>
            <a:endParaRPr b="1" sz="6300">
              <a:solidFill>
                <a:schemeClr val="dk1"/>
              </a:solidFill>
              <a:latin typeface="Arial"/>
              <a:ea typeface="Arial"/>
              <a:cs typeface="Arial"/>
              <a:sym typeface="Arial"/>
            </a:endParaRPr>
          </a:p>
        </p:txBody>
      </p:sp>
      <p:sp>
        <p:nvSpPr>
          <p:cNvPr id="219" name="Google Shape;219;gf2e3f77a1f_0_2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20" name="Google Shape;220;gf2e3f77a1f_0_26"/>
          <p:cNvPicPr preferRelativeResize="0"/>
          <p:nvPr/>
        </p:nvPicPr>
        <p:blipFill>
          <a:blip r:embed="rId3">
            <a:alphaModFix/>
          </a:blip>
          <a:stretch>
            <a:fillRect/>
          </a:stretch>
        </p:blipFill>
        <p:spPr>
          <a:xfrm>
            <a:off x="87713" y="1845725"/>
            <a:ext cx="12077524" cy="4909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ABSTRACT</a:t>
            </a:r>
            <a:endParaRPr/>
          </a:p>
        </p:txBody>
      </p:sp>
      <p:sp>
        <p:nvSpPr>
          <p:cNvPr id="108" name="Google Shape;108;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Char char="●"/>
            </a:pPr>
            <a:r>
              <a:rPr lang="en-IN"/>
              <a:t>Customers are often dissatisfied with traditional cab companies because of their high prices and long waiting time and hence can exploit new and big markets.</a:t>
            </a:r>
            <a:endParaRPr/>
          </a:p>
          <a:p>
            <a:pPr indent="-342900" lvl="0" marL="457200" rtl="0" algn="l">
              <a:lnSpc>
                <a:spcPct val="90000"/>
              </a:lnSpc>
              <a:spcBef>
                <a:spcPts val="1000"/>
              </a:spcBef>
              <a:spcAft>
                <a:spcPts val="0"/>
              </a:spcAft>
              <a:buSzPts val="1800"/>
              <a:buChar char="●"/>
            </a:pPr>
            <a:r>
              <a:rPr lang="en-IN"/>
              <a:t>Uber, till now has made its position in market for it’s good service, low price and quick pick-ups.</a:t>
            </a:r>
            <a:endParaRPr/>
          </a:p>
          <a:p>
            <a:pPr indent="-342900" lvl="0" marL="457200" rtl="0" algn="l">
              <a:lnSpc>
                <a:spcPct val="90000"/>
              </a:lnSpc>
              <a:spcBef>
                <a:spcPts val="1000"/>
              </a:spcBef>
              <a:spcAft>
                <a:spcPts val="0"/>
              </a:spcAft>
              <a:buSzPts val="1800"/>
              <a:buChar char="●"/>
            </a:pPr>
            <a:r>
              <a:rPr lang="en-IN"/>
              <a:t>We can analyze and calculate revenue, avg. speed of a single trip, demand for trips per day based on the given dataset which will help us in analyzing their marketing strategy and how likely is the company willing to make profit in upcoming years.</a:t>
            </a:r>
            <a:endParaRPr/>
          </a:p>
          <a:p>
            <a:pPr indent="-342900" lvl="0" marL="457200" rtl="0" algn="l">
              <a:lnSpc>
                <a:spcPct val="90000"/>
              </a:lnSpc>
              <a:spcBef>
                <a:spcPts val="1000"/>
              </a:spcBef>
              <a:spcAft>
                <a:spcPts val="0"/>
              </a:spcAft>
              <a:buSzPts val="1800"/>
              <a:buChar char="●"/>
            </a:pPr>
            <a:r>
              <a:rPr lang="en-IN"/>
              <a:t>We can internally analyze how the company has grown since starting till now, which factors affects their growth in market.</a:t>
            </a:r>
            <a:endParaRPr/>
          </a:p>
          <a:p>
            <a:pPr indent="-342900" lvl="0" marL="457200" rtl="0" algn="l">
              <a:lnSpc>
                <a:spcPct val="90000"/>
              </a:lnSpc>
              <a:spcBef>
                <a:spcPts val="1400"/>
              </a:spcBef>
              <a:spcAft>
                <a:spcPts val="1000"/>
              </a:spcAft>
              <a:buSzPts val="1800"/>
              <a:buChar char="●"/>
            </a:pPr>
            <a:r>
              <a:rPr lang="en-IN"/>
              <a:t>We can also compare </a:t>
            </a:r>
            <a:r>
              <a:rPr lang="en-IN"/>
              <a:t>their</a:t>
            </a:r>
            <a:r>
              <a:rPr lang="en-IN"/>
              <a:t> marketing with other taxis and cabs and conclude why uber’s marketing strategy is better than other taxis.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9ae1d4bc4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3300">
                <a:latin typeface="Arial"/>
                <a:ea typeface="Arial"/>
                <a:cs typeface="Arial"/>
                <a:sym typeface="Arial"/>
              </a:rPr>
              <a:t>The most popular pick-up and drop-off taxi zones</a:t>
            </a:r>
            <a:endParaRPr b="1" sz="3300">
              <a:latin typeface="Arial"/>
              <a:ea typeface="Arial"/>
              <a:cs typeface="Arial"/>
              <a:sym typeface="Arial"/>
            </a:endParaRPr>
          </a:p>
        </p:txBody>
      </p:sp>
      <p:sp>
        <p:nvSpPr>
          <p:cNvPr id="226" name="Google Shape;226;gf9ae1d4bc4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IN"/>
              <a:t>Conclusion: The top location for the pick-up and drop-off is 2A.</a:t>
            </a:r>
            <a:endParaRPr/>
          </a:p>
          <a:p>
            <a:pPr indent="0" lvl="0" marL="0" rtl="0" algn="l">
              <a:spcBef>
                <a:spcPts val="1200"/>
              </a:spcBef>
              <a:spcAft>
                <a:spcPts val="0"/>
              </a:spcAft>
              <a:buNone/>
            </a:pPr>
            <a:r>
              <a:rPr lang="en-IN"/>
              <a:t>Analyzing further, 29% of uber trips starts or finishes at 2A.</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pic>
        <p:nvPicPr>
          <p:cNvPr id="227" name="Google Shape;227;gf9ae1d4bc4_0_0"/>
          <p:cNvPicPr preferRelativeResize="0"/>
          <p:nvPr/>
        </p:nvPicPr>
        <p:blipFill>
          <a:blip r:embed="rId3">
            <a:alphaModFix/>
          </a:blip>
          <a:stretch>
            <a:fillRect/>
          </a:stretch>
        </p:blipFill>
        <p:spPr>
          <a:xfrm>
            <a:off x="975000" y="2776250"/>
            <a:ext cx="10957599" cy="390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9ae1d4bc4_0_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2700">
                <a:latin typeface="Arial"/>
                <a:ea typeface="Arial"/>
                <a:cs typeface="Arial"/>
                <a:sym typeface="Arial"/>
              </a:rPr>
              <a:t>Visualizing the popular pick-up and drop-off location pairs.</a:t>
            </a:r>
            <a:endParaRPr b="1" sz="2700">
              <a:latin typeface="Arial"/>
              <a:ea typeface="Arial"/>
              <a:cs typeface="Arial"/>
              <a:sym typeface="Arial"/>
            </a:endParaRPr>
          </a:p>
        </p:txBody>
      </p:sp>
      <p:sp>
        <p:nvSpPr>
          <p:cNvPr id="233" name="Google Shape;233;gf9ae1d4bc4_0_5"/>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34" name="Google Shape;234;gf9ae1d4bc4_0_5"/>
          <p:cNvPicPr preferRelativeResize="0"/>
          <p:nvPr/>
        </p:nvPicPr>
        <p:blipFill>
          <a:blip r:embed="rId3">
            <a:alphaModFix/>
          </a:blip>
          <a:stretch>
            <a:fillRect/>
          </a:stretch>
        </p:blipFill>
        <p:spPr>
          <a:xfrm>
            <a:off x="2842350" y="1985800"/>
            <a:ext cx="5701676" cy="4310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f9ae1d4bc4_0_1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4600">
                <a:latin typeface="Arial"/>
                <a:ea typeface="Arial"/>
                <a:cs typeface="Arial"/>
                <a:sym typeface="Arial"/>
              </a:rPr>
              <a:t>Distribution of avg. speed vs count</a:t>
            </a:r>
            <a:endParaRPr b="1" sz="4600">
              <a:latin typeface="Arial"/>
              <a:ea typeface="Arial"/>
              <a:cs typeface="Arial"/>
              <a:sym typeface="Arial"/>
            </a:endParaRPr>
          </a:p>
        </p:txBody>
      </p:sp>
      <p:sp>
        <p:nvSpPr>
          <p:cNvPr id="240" name="Google Shape;240;gf9ae1d4bc4_0_15"/>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41" name="Google Shape;241;gf9ae1d4bc4_0_15"/>
          <p:cNvPicPr preferRelativeResize="0"/>
          <p:nvPr/>
        </p:nvPicPr>
        <p:blipFill>
          <a:blip r:embed="rId3">
            <a:alphaModFix/>
          </a:blip>
          <a:stretch>
            <a:fillRect/>
          </a:stretch>
        </p:blipFill>
        <p:spPr>
          <a:xfrm>
            <a:off x="2273394" y="1928350"/>
            <a:ext cx="5934354" cy="402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f9ae1d4bc4_0_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3100">
                <a:latin typeface="Arial"/>
                <a:ea typeface="Arial"/>
                <a:cs typeface="Arial"/>
                <a:sym typeface="Arial"/>
              </a:rPr>
              <a:t>Weekday avg. speed per hour - highlighted by traffic</a:t>
            </a:r>
            <a:endParaRPr b="1" sz="3100">
              <a:latin typeface="Arial"/>
              <a:ea typeface="Arial"/>
              <a:cs typeface="Arial"/>
              <a:sym typeface="Arial"/>
            </a:endParaRPr>
          </a:p>
        </p:txBody>
      </p:sp>
      <p:sp>
        <p:nvSpPr>
          <p:cNvPr id="247" name="Google Shape;247;gf9ae1d4bc4_0_2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48" name="Google Shape;248;gf9ae1d4bc4_0_20"/>
          <p:cNvPicPr preferRelativeResize="0"/>
          <p:nvPr/>
        </p:nvPicPr>
        <p:blipFill>
          <a:blip r:embed="rId3">
            <a:alphaModFix/>
          </a:blip>
          <a:stretch>
            <a:fillRect/>
          </a:stretch>
        </p:blipFill>
        <p:spPr>
          <a:xfrm>
            <a:off x="1209122" y="1845725"/>
            <a:ext cx="9834714" cy="453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acfe5f9c0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4000">
                <a:latin typeface="Arial"/>
                <a:ea typeface="Arial"/>
                <a:cs typeface="Arial"/>
                <a:sym typeface="Arial"/>
              </a:rPr>
              <a:t>DISTRIBUTION OF TRIP DISTANCE</a:t>
            </a:r>
            <a:endParaRPr b="1" sz="4000">
              <a:latin typeface="Arial"/>
              <a:ea typeface="Arial"/>
              <a:cs typeface="Arial"/>
              <a:sym typeface="Arial"/>
            </a:endParaRPr>
          </a:p>
        </p:txBody>
      </p:sp>
      <p:sp>
        <p:nvSpPr>
          <p:cNvPr id="254" name="Google Shape;254;gfacfe5f9c0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55" name="Google Shape;255;gfacfe5f9c0_0_0"/>
          <p:cNvPicPr preferRelativeResize="0"/>
          <p:nvPr/>
        </p:nvPicPr>
        <p:blipFill>
          <a:blip r:embed="rId3">
            <a:alphaModFix/>
          </a:blip>
          <a:stretch>
            <a:fillRect/>
          </a:stretch>
        </p:blipFill>
        <p:spPr>
          <a:xfrm>
            <a:off x="3724000" y="1737400"/>
            <a:ext cx="6224225" cy="4633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facfe5f9c0_0_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3600">
                <a:latin typeface="Arial"/>
                <a:ea typeface="Arial"/>
                <a:cs typeface="Arial"/>
                <a:sym typeface="Arial"/>
              </a:rPr>
              <a:t>DISTRIBUTION OF TRIP DURATION</a:t>
            </a:r>
            <a:endParaRPr b="1" sz="3600">
              <a:latin typeface="Arial"/>
              <a:ea typeface="Arial"/>
              <a:cs typeface="Arial"/>
              <a:sym typeface="Arial"/>
            </a:endParaRPr>
          </a:p>
        </p:txBody>
      </p:sp>
      <p:sp>
        <p:nvSpPr>
          <p:cNvPr id="261" name="Google Shape;261;gfacfe5f9c0_0_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62" name="Google Shape;262;gfacfe5f9c0_0_6"/>
          <p:cNvPicPr preferRelativeResize="0"/>
          <p:nvPr/>
        </p:nvPicPr>
        <p:blipFill>
          <a:blip r:embed="rId3">
            <a:alphaModFix/>
          </a:blip>
          <a:stretch>
            <a:fillRect/>
          </a:stretch>
        </p:blipFill>
        <p:spPr>
          <a:xfrm>
            <a:off x="4098228" y="1845725"/>
            <a:ext cx="5684750" cy="441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facfe5f9c0_0_1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4000">
                <a:latin typeface="Arial"/>
                <a:ea typeface="Arial"/>
                <a:cs typeface="Arial"/>
                <a:sym typeface="Arial"/>
              </a:rPr>
              <a:t>Distance vs. Duration</a:t>
            </a:r>
            <a:endParaRPr b="1" sz="4000">
              <a:latin typeface="Arial"/>
              <a:ea typeface="Arial"/>
              <a:cs typeface="Arial"/>
              <a:sym typeface="Arial"/>
            </a:endParaRPr>
          </a:p>
        </p:txBody>
      </p:sp>
      <p:sp>
        <p:nvSpPr>
          <p:cNvPr id="268" name="Google Shape;268;gfacfe5f9c0_0_1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69" name="Google Shape;269;gfacfe5f9c0_0_12"/>
          <p:cNvPicPr preferRelativeResize="0"/>
          <p:nvPr/>
        </p:nvPicPr>
        <p:blipFill>
          <a:blip r:embed="rId3">
            <a:alphaModFix/>
          </a:blip>
          <a:stretch>
            <a:fillRect/>
          </a:stretch>
        </p:blipFill>
        <p:spPr>
          <a:xfrm>
            <a:off x="1305500" y="1935700"/>
            <a:ext cx="9584674" cy="4324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facfe5f9c0_0_1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3600">
                <a:latin typeface="Arial"/>
                <a:ea typeface="Arial"/>
                <a:cs typeface="Arial"/>
                <a:sym typeface="Arial"/>
              </a:rPr>
              <a:t>DEMANDS OF TOTAL RIDES</a:t>
            </a:r>
            <a:endParaRPr b="1" sz="3600">
              <a:latin typeface="Arial"/>
              <a:ea typeface="Arial"/>
              <a:cs typeface="Arial"/>
              <a:sym typeface="Arial"/>
            </a:endParaRPr>
          </a:p>
        </p:txBody>
      </p:sp>
      <p:sp>
        <p:nvSpPr>
          <p:cNvPr id="275" name="Google Shape;275;gfacfe5f9c0_0_18"/>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76" name="Google Shape;276;gfacfe5f9c0_0_18"/>
          <p:cNvPicPr preferRelativeResize="0"/>
          <p:nvPr/>
        </p:nvPicPr>
        <p:blipFill>
          <a:blip r:embed="rId3">
            <a:alphaModFix/>
          </a:blip>
          <a:stretch>
            <a:fillRect/>
          </a:stretch>
        </p:blipFill>
        <p:spPr>
          <a:xfrm>
            <a:off x="861475" y="1845725"/>
            <a:ext cx="10491400" cy="4545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ebddbf4799_0_8"/>
          <p:cNvSpPr txBox="1"/>
          <p:nvPr>
            <p:ph idx="1" type="body"/>
          </p:nvPr>
        </p:nvSpPr>
        <p:spPr>
          <a:xfrm>
            <a:off x="1312105" y="1944884"/>
            <a:ext cx="10058400" cy="4023300"/>
          </a:xfrm>
          <a:prstGeom prst="rect">
            <a:avLst/>
          </a:prstGeom>
        </p:spPr>
        <p:txBody>
          <a:bodyPr anchorCtr="0" anchor="t" bIns="45700" lIns="0" spcFirstLastPara="1" rIns="0" wrap="square" tIns="45700">
            <a:noAutofit/>
          </a:bodyPr>
          <a:lstStyle/>
          <a:p>
            <a:pPr indent="0" lvl="0" marL="0" rtl="0" algn="just">
              <a:lnSpc>
                <a:spcPct val="70000"/>
              </a:lnSpc>
              <a:spcBef>
                <a:spcPts val="1200"/>
              </a:spcBef>
              <a:spcAft>
                <a:spcPts val="0"/>
              </a:spcAft>
              <a:buNone/>
            </a:pPr>
            <a:r>
              <a:t/>
            </a:r>
            <a:endParaRPr sz="1800"/>
          </a:p>
          <a:p>
            <a:pPr indent="-342900" lvl="0" marL="457200" rtl="0" algn="just">
              <a:lnSpc>
                <a:spcPct val="95000"/>
              </a:lnSpc>
              <a:spcBef>
                <a:spcPts val="400"/>
              </a:spcBef>
              <a:spcAft>
                <a:spcPts val="0"/>
              </a:spcAft>
              <a:buClr>
                <a:schemeClr val="dk1"/>
              </a:buClr>
              <a:buSzPts val="1800"/>
              <a:buChar char="●"/>
            </a:pPr>
            <a:r>
              <a:rPr lang="en-IN" sz="1800">
                <a:solidFill>
                  <a:schemeClr val="dk1"/>
                </a:solidFill>
                <a:highlight>
                  <a:srgbClr val="FFFFFF"/>
                </a:highlight>
              </a:rPr>
              <a:t>We aimed to expose all the interesting insights that can be derived from a detailed analysis of the dataset, without even doing any machine learning. </a:t>
            </a:r>
            <a:endParaRPr sz="1800"/>
          </a:p>
          <a:p>
            <a:pPr indent="-342900" lvl="0" marL="457200" rtl="0" algn="just">
              <a:lnSpc>
                <a:spcPct val="70000"/>
              </a:lnSpc>
              <a:spcBef>
                <a:spcPts val="1000"/>
              </a:spcBef>
              <a:spcAft>
                <a:spcPts val="0"/>
              </a:spcAft>
              <a:buClr>
                <a:schemeClr val="dk1"/>
              </a:buClr>
              <a:buSzPts val="1800"/>
              <a:buChar char="●"/>
            </a:pPr>
            <a:r>
              <a:rPr lang="en-IN" sz="1800">
                <a:solidFill>
                  <a:schemeClr val="dk1"/>
                </a:solidFill>
              </a:rPr>
              <a:t>The peak hours calculated is helpful in predicting the taxi necessities at each hour of a day which is useful in planning the time of the taxi pickup accordingly. </a:t>
            </a:r>
            <a:endParaRPr sz="1800"/>
          </a:p>
          <a:p>
            <a:pPr indent="-342900" lvl="0" marL="457200" rtl="0" algn="just">
              <a:lnSpc>
                <a:spcPct val="70000"/>
              </a:lnSpc>
              <a:spcBef>
                <a:spcPts val="1000"/>
              </a:spcBef>
              <a:spcAft>
                <a:spcPts val="0"/>
              </a:spcAft>
              <a:buSzPts val="1800"/>
              <a:buChar char="●"/>
            </a:pPr>
            <a:r>
              <a:rPr lang="en-IN" sz="1800"/>
              <a:t>we explored the uber trip data and analyzed and got the insights of </a:t>
            </a:r>
            <a:r>
              <a:rPr lang="en-IN" sz="1800"/>
              <a:t>avg. speed of a single trip, demand for trips per day based on the given dataset which later will help us in analyzing their marketing strategy and to  compare their marketing with other taxis and cabs.</a:t>
            </a:r>
            <a:endParaRPr sz="1800"/>
          </a:p>
          <a:p>
            <a:pPr indent="-342900" lvl="0" marL="457200" rtl="0" algn="just">
              <a:lnSpc>
                <a:spcPct val="70000"/>
              </a:lnSpc>
              <a:spcBef>
                <a:spcPts val="1000"/>
              </a:spcBef>
              <a:spcAft>
                <a:spcPts val="0"/>
              </a:spcAft>
              <a:buSzPts val="1800"/>
              <a:buChar char="●"/>
            </a:pPr>
            <a:r>
              <a:rPr lang="en-IN" sz="1800"/>
              <a:t>We further analyzed the popular pick-ups and drop-offs and how traffic and speed is affecting the number of trips.</a:t>
            </a:r>
            <a:endParaRPr sz="1800"/>
          </a:p>
          <a:p>
            <a:pPr indent="-342900" lvl="0" marL="457200" rtl="0" algn="just">
              <a:lnSpc>
                <a:spcPct val="70000"/>
              </a:lnSpc>
              <a:spcBef>
                <a:spcPts val="1200"/>
              </a:spcBef>
              <a:spcAft>
                <a:spcPts val="0"/>
              </a:spcAft>
              <a:buSzPts val="1800"/>
              <a:buChar char="●"/>
            </a:pPr>
            <a:r>
              <a:rPr lang="en-IN" sz="1800"/>
              <a:t>Also distance covered and the time duration taken to cover it helps us gaining more insights.</a:t>
            </a:r>
            <a:endParaRPr sz="1800"/>
          </a:p>
          <a:p>
            <a:pPr indent="0" lvl="0" marL="0" rtl="0" algn="just">
              <a:lnSpc>
                <a:spcPct val="70000"/>
              </a:lnSpc>
              <a:spcBef>
                <a:spcPts val="1200"/>
              </a:spcBef>
              <a:spcAft>
                <a:spcPts val="0"/>
              </a:spcAft>
              <a:buNone/>
            </a:pPr>
            <a:r>
              <a:t/>
            </a:r>
            <a:endParaRPr sz="1800"/>
          </a:p>
          <a:p>
            <a:pPr indent="0" lvl="0" marL="0" rtl="0" algn="just">
              <a:lnSpc>
                <a:spcPct val="70000"/>
              </a:lnSpc>
              <a:spcBef>
                <a:spcPts val="1200"/>
              </a:spcBef>
              <a:spcAft>
                <a:spcPts val="200"/>
              </a:spcAft>
              <a:buNone/>
            </a:pPr>
            <a:r>
              <a:t/>
            </a:r>
            <a:endParaRPr sz="1800"/>
          </a:p>
        </p:txBody>
      </p:sp>
      <p:sp>
        <p:nvSpPr>
          <p:cNvPr id="282" name="Google Shape;282;gebddbf4799_0_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Conclusion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ebddbf4799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Future work</a:t>
            </a:r>
            <a:endParaRPr/>
          </a:p>
        </p:txBody>
      </p:sp>
      <p:sp>
        <p:nvSpPr>
          <p:cNvPr id="288" name="Google Shape;288;gebddbf4799_0_14"/>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80000"/>
              </a:lnSpc>
              <a:spcBef>
                <a:spcPts val="1100"/>
              </a:spcBef>
              <a:spcAft>
                <a:spcPts val="0"/>
              </a:spcAft>
              <a:buNone/>
            </a:pPr>
            <a:r>
              <a:t/>
            </a:r>
            <a:endParaRPr b="1" sz="1800">
              <a:solidFill>
                <a:schemeClr val="dk1"/>
              </a:solidFill>
              <a:highlight>
                <a:schemeClr val="lt1"/>
              </a:highlight>
            </a:endParaRPr>
          </a:p>
          <a:p>
            <a:pPr indent="-114300" lvl="0" marL="91440" rtl="0" algn="l">
              <a:spcBef>
                <a:spcPts val="1400"/>
              </a:spcBef>
              <a:spcAft>
                <a:spcPts val="0"/>
              </a:spcAft>
              <a:buClr>
                <a:schemeClr val="dk1"/>
              </a:buClr>
              <a:buSzPts val="1800"/>
              <a:buChar char=" "/>
            </a:pPr>
            <a:r>
              <a:rPr lang="en-IN" sz="1800">
                <a:solidFill>
                  <a:schemeClr val="dk1"/>
                </a:solidFill>
              </a:rPr>
              <a:t>Compare different transportation facilities and other cab companies with Uber and see which one is better?</a:t>
            </a:r>
            <a:endParaRPr sz="1800">
              <a:solidFill>
                <a:schemeClr val="dk1"/>
              </a:solidFill>
            </a:endParaRPr>
          </a:p>
          <a:p>
            <a:pPr indent="-114300" lvl="0" marL="91440" rtl="0" algn="l">
              <a:spcBef>
                <a:spcPts val="1400"/>
              </a:spcBef>
              <a:spcAft>
                <a:spcPts val="0"/>
              </a:spcAft>
              <a:buClr>
                <a:schemeClr val="dk1"/>
              </a:buClr>
              <a:buSzPts val="1800"/>
              <a:buChar char=" "/>
            </a:pPr>
            <a:r>
              <a:t/>
            </a:r>
            <a:endParaRPr sz="1800">
              <a:solidFill>
                <a:schemeClr val="dk1"/>
              </a:solidFill>
            </a:endParaRPr>
          </a:p>
          <a:p>
            <a:pPr indent="-114300" lvl="0" marL="91440" rtl="0" algn="l">
              <a:spcBef>
                <a:spcPts val="1400"/>
              </a:spcBef>
              <a:spcAft>
                <a:spcPts val="0"/>
              </a:spcAft>
              <a:buClr>
                <a:schemeClr val="dk1"/>
              </a:buClr>
              <a:buSzPts val="1800"/>
              <a:buChar char=" "/>
            </a:pPr>
            <a:r>
              <a:rPr lang="en-IN" sz="1800">
                <a:solidFill>
                  <a:schemeClr val="dk1"/>
                </a:solidFill>
              </a:rPr>
              <a:t>How uber’s market is affected by the bad weather? </a:t>
            </a:r>
            <a:r>
              <a:rPr lang="en-IN" sz="1800">
                <a:solidFill>
                  <a:srgbClr val="282829"/>
                </a:solidFill>
                <a:highlight>
                  <a:srgbClr val="FFFFFF"/>
                </a:highlight>
              </a:rPr>
              <a:t>Is it harder to get a Lyft or Uber during bad weather like thunderstorms or snow?</a:t>
            </a:r>
            <a:endParaRPr sz="1800">
              <a:solidFill>
                <a:srgbClr val="282829"/>
              </a:solidFill>
              <a:highlight>
                <a:srgbClr val="FFFFFF"/>
              </a:highlight>
            </a:endParaRPr>
          </a:p>
          <a:p>
            <a:pPr indent="0" lvl="0" marL="0" rtl="0" algn="l">
              <a:spcBef>
                <a:spcPts val="1400"/>
              </a:spcBef>
              <a:spcAft>
                <a:spcPts val="0"/>
              </a:spcAft>
              <a:buNone/>
            </a:pPr>
            <a:r>
              <a:t/>
            </a:r>
            <a:endParaRPr sz="1800">
              <a:solidFill>
                <a:srgbClr val="282829"/>
              </a:solidFill>
              <a:highlight>
                <a:srgbClr val="FFFFFF"/>
              </a:highlight>
            </a:endParaRPr>
          </a:p>
          <a:p>
            <a:pPr indent="0" lvl="0" marL="0" rtl="0" algn="l">
              <a:spcBef>
                <a:spcPts val="1400"/>
              </a:spcBef>
              <a:spcAft>
                <a:spcPts val="0"/>
              </a:spcAft>
              <a:buNone/>
            </a:pPr>
            <a:r>
              <a:rPr lang="en-IN" sz="1800">
                <a:solidFill>
                  <a:srgbClr val="282829"/>
                </a:solidFill>
                <a:highlight>
                  <a:srgbClr val="FFFFFF"/>
                </a:highlight>
              </a:rPr>
              <a:t>  Compare other taxis and see how the marketing strategy of uber is different from others.</a:t>
            </a:r>
            <a:endParaRPr sz="1800">
              <a:solidFill>
                <a:srgbClr val="282829"/>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IN"/>
              <a:t>Aim</a:t>
            </a:r>
            <a:endParaRPr b="1"/>
          </a:p>
        </p:txBody>
      </p:sp>
      <p:sp>
        <p:nvSpPr>
          <p:cNvPr id="114" name="Google Shape;114;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3200"/>
              <a:buNone/>
            </a:pPr>
            <a:r>
              <a:t/>
            </a:r>
            <a:endParaRPr sz="2900"/>
          </a:p>
          <a:p>
            <a:pPr indent="-361950" lvl="0" marL="457200" rtl="0" algn="l">
              <a:lnSpc>
                <a:spcPct val="100000"/>
              </a:lnSpc>
              <a:spcBef>
                <a:spcPts val="1400"/>
              </a:spcBef>
              <a:spcAft>
                <a:spcPts val="0"/>
              </a:spcAft>
              <a:buSzPts val="2100"/>
              <a:buChar char="●"/>
            </a:pPr>
            <a:r>
              <a:rPr lang="en-IN" sz="2100"/>
              <a:t>This project aims to analyse and visualize the market of uber’s ridership and their demand based on the time period.</a:t>
            </a:r>
            <a:endParaRPr sz="2100"/>
          </a:p>
          <a:p>
            <a:pPr indent="-361950" lvl="0" marL="457200" rtl="0" algn="l">
              <a:lnSpc>
                <a:spcPct val="100000"/>
              </a:lnSpc>
              <a:spcBef>
                <a:spcPts val="1000"/>
              </a:spcBef>
              <a:spcAft>
                <a:spcPts val="0"/>
              </a:spcAft>
              <a:buSzPts val="2100"/>
              <a:buChar char="●"/>
            </a:pPr>
            <a:r>
              <a:rPr lang="en-IN" sz="2100">
                <a:solidFill>
                  <a:srgbClr val="24292F"/>
                </a:solidFill>
                <a:highlight>
                  <a:srgbClr val="FFFFFF"/>
                </a:highlight>
              </a:rPr>
              <a:t>Characterize the demand based on identified patterns in the time series.</a:t>
            </a:r>
            <a:endParaRPr sz="2100">
              <a:solidFill>
                <a:srgbClr val="24292F"/>
              </a:solidFill>
              <a:highlight>
                <a:srgbClr val="FFFFFF"/>
              </a:highlight>
            </a:endParaRPr>
          </a:p>
          <a:p>
            <a:pPr indent="-361950" lvl="0" marL="457200" rtl="0" algn="l">
              <a:lnSpc>
                <a:spcPct val="100000"/>
              </a:lnSpc>
              <a:spcBef>
                <a:spcPts val="1000"/>
              </a:spcBef>
              <a:spcAft>
                <a:spcPts val="0"/>
              </a:spcAft>
              <a:buSzPts val="2100"/>
              <a:buChar char="●"/>
            </a:pPr>
            <a:r>
              <a:rPr lang="en-IN" sz="2100">
                <a:solidFill>
                  <a:srgbClr val="24292F"/>
                </a:solidFill>
                <a:highlight>
                  <a:srgbClr val="FFFFFF"/>
                </a:highlight>
              </a:rPr>
              <a:t>Estimate the value of the NYC market for Uber, and its revenue growth.</a:t>
            </a:r>
            <a:endParaRPr sz="2100">
              <a:solidFill>
                <a:srgbClr val="24292F"/>
              </a:solidFill>
              <a:highlight>
                <a:srgbClr val="FFFFFF"/>
              </a:highlight>
            </a:endParaRPr>
          </a:p>
          <a:p>
            <a:pPr indent="-361950" lvl="0" marL="457200" rtl="0" algn="l">
              <a:lnSpc>
                <a:spcPct val="100000"/>
              </a:lnSpc>
              <a:spcBef>
                <a:spcPts val="1000"/>
              </a:spcBef>
              <a:spcAft>
                <a:spcPts val="0"/>
              </a:spcAft>
              <a:buSzPts val="2100"/>
              <a:buChar char="●"/>
            </a:pPr>
            <a:r>
              <a:rPr lang="en-IN" sz="2100">
                <a:solidFill>
                  <a:srgbClr val="24292F"/>
                </a:solidFill>
                <a:highlight>
                  <a:srgbClr val="FFFFFF"/>
                </a:highlight>
              </a:rPr>
              <a:t>Other insights about the usage of the service.</a:t>
            </a:r>
            <a:endParaRPr sz="2100">
              <a:solidFill>
                <a:srgbClr val="24292F"/>
              </a:solidFill>
              <a:highlight>
                <a:srgbClr val="FFFFFF"/>
              </a:highlight>
            </a:endParaRPr>
          </a:p>
          <a:p>
            <a:pPr indent="-361950" lvl="0" marL="457200" rtl="0" algn="l">
              <a:lnSpc>
                <a:spcPct val="100000"/>
              </a:lnSpc>
              <a:spcBef>
                <a:spcPts val="1400"/>
              </a:spcBef>
              <a:spcAft>
                <a:spcPts val="0"/>
              </a:spcAft>
              <a:buSzPts val="2100"/>
              <a:buChar char="●"/>
            </a:pPr>
            <a:r>
              <a:rPr lang="en-IN" sz="2100">
                <a:solidFill>
                  <a:srgbClr val="24292F"/>
                </a:solidFill>
                <a:highlight>
                  <a:srgbClr val="FFFFFF"/>
                </a:highlight>
              </a:rPr>
              <a:t>Attempt to predict the </a:t>
            </a:r>
            <a:r>
              <a:rPr lang="en-IN" sz="2100">
                <a:solidFill>
                  <a:srgbClr val="24292F"/>
                </a:solidFill>
                <a:highlight>
                  <a:srgbClr val="FFFFFF"/>
                </a:highlight>
              </a:rPr>
              <a:t>demand</a:t>
            </a:r>
            <a:r>
              <a:rPr lang="en-IN" sz="2100">
                <a:solidFill>
                  <a:srgbClr val="24292F"/>
                </a:solidFill>
                <a:highlight>
                  <a:srgbClr val="FFFFFF"/>
                </a:highlight>
              </a:rPr>
              <a:t> growth beyond 2015.</a:t>
            </a:r>
            <a:endParaRPr sz="2100">
              <a:solidFill>
                <a:srgbClr val="24292F"/>
              </a:solidFill>
              <a:highlight>
                <a:srgbClr val="FFFFFF"/>
              </a:highlight>
            </a:endParaRPr>
          </a:p>
          <a:p>
            <a:pPr indent="0" lvl="0" marL="91440" rtl="0" algn="l">
              <a:lnSpc>
                <a:spcPct val="100000"/>
              </a:lnSpc>
              <a:spcBef>
                <a:spcPts val="1400"/>
              </a:spcBef>
              <a:spcAft>
                <a:spcPts val="0"/>
              </a:spcAft>
              <a:buNone/>
            </a:pPr>
            <a:r>
              <a:t/>
            </a:r>
            <a:endParaRPr sz="2900"/>
          </a:p>
          <a:p>
            <a:pPr indent="0" lvl="0" marL="0" rtl="0" algn="l">
              <a:lnSpc>
                <a:spcPct val="90000"/>
              </a:lnSpc>
              <a:spcBef>
                <a:spcPts val="1400"/>
              </a:spcBef>
              <a:spcAft>
                <a:spcPts val="0"/>
              </a:spcAft>
              <a:buSzPts val="3200"/>
              <a:buNone/>
            </a:pPr>
            <a:r>
              <a:rPr lang="en-IN" sz="2900"/>
              <a:t> </a:t>
            </a:r>
            <a:endParaRPr sz="1700"/>
          </a:p>
          <a:p>
            <a:pPr indent="0" lvl="0" marL="91440" rtl="0" algn="l">
              <a:lnSpc>
                <a:spcPct val="90000"/>
              </a:lnSpc>
              <a:spcBef>
                <a:spcPts val="1400"/>
              </a:spcBef>
              <a:spcAft>
                <a:spcPts val="0"/>
              </a:spcAft>
              <a:buSzPts val="3200"/>
              <a:buNone/>
            </a:pPr>
            <a:r>
              <a:t/>
            </a:r>
            <a:endParaRPr sz="2900"/>
          </a:p>
          <a:p>
            <a:pPr indent="0" lvl="0" marL="91440" rtl="0" algn="l">
              <a:lnSpc>
                <a:spcPct val="90000"/>
              </a:lnSpc>
              <a:spcBef>
                <a:spcPts val="1400"/>
              </a:spcBef>
              <a:spcAft>
                <a:spcPts val="0"/>
              </a:spcAft>
              <a:buSzPts val="3200"/>
              <a:buNone/>
            </a:pPr>
            <a:r>
              <a:t/>
            </a: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bddbf4799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References </a:t>
            </a:r>
            <a:endParaRPr/>
          </a:p>
        </p:txBody>
      </p:sp>
      <p:sp>
        <p:nvSpPr>
          <p:cNvPr id="294" name="Google Shape;294;gebddbf4799_0_0"/>
          <p:cNvSpPr txBox="1"/>
          <p:nvPr>
            <p:ph idx="1" type="body"/>
          </p:nvPr>
        </p:nvSpPr>
        <p:spPr>
          <a:xfrm>
            <a:off x="1191650" y="2032601"/>
            <a:ext cx="10058400" cy="3621600"/>
          </a:xfrm>
          <a:prstGeom prst="rect">
            <a:avLst/>
          </a:prstGeom>
        </p:spPr>
        <p:txBody>
          <a:bodyPr anchorCtr="0" anchor="t" bIns="45700" lIns="0" spcFirstLastPara="1" rIns="0" wrap="square" tIns="45700">
            <a:noAutofit/>
          </a:bodyPr>
          <a:lstStyle/>
          <a:p>
            <a:pPr indent="0" lvl="0" marL="0" rtl="0" algn="l">
              <a:lnSpc>
                <a:spcPct val="70000"/>
              </a:lnSpc>
              <a:spcBef>
                <a:spcPts val="1200"/>
              </a:spcBef>
              <a:spcAft>
                <a:spcPts val="0"/>
              </a:spcAft>
              <a:buSzPts val="688"/>
              <a:buNone/>
            </a:pPr>
            <a:r>
              <a:rPr lang="en-IN" sz="1650"/>
              <a:t> Suggestion for analyzing different things - </a:t>
            </a:r>
            <a:endParaRPr sz="1650"/>
          </a:p>
          <a:p>
            <a:pPr indent="0" lvl="0" marL="0" rtl="0" algn="l">
              <a:lnSpc>
                <a:spcPct val="70000"/>
              </a:lnSpc>
              <a:spcBef>
                <a:spcPts val="1200"/>
              </a:spcBef>
              <a:spcAft>
                <a:spcPts val="0"/>
              </a:spcAft>
              <a:buSzPts val="688"/>
              <a:buNone/>
            </a:pPr>
            <a:r>
              <a:t/>
            </a:r>
            <a:endParaRPr sz="1650"/>
          </a:p>
          <a:p>
            <a:pPr indent="0" lvl="0" marL="0" rtl="0" algn="l">
              <a:lnSpc>
                <a:spcPct val="70000"/>
              </a:lnSpc>
              <a:spcBef>
                <a:spcPts val="1200"/>
              </a:spcBef>
              <a:spcAft>
                <a:spcPts val="0"/>
              </a:spcAft>
              <a:buSzPts val="688"/>
              <a:buNone/>
            </a:pPr>
            <a:r>
              <a:rPr lang="en-IN" sz="1650" u="sng">
                <a:solidFill>
                  <a:schemeClr val="hlink"/>
                </a:solidFill>
                <a:hlinkClick r:id="rId3"/>
              </a:rPr>
              <a:t>https://fivethirtyeight.com/features/is-uber-making-nyc-rush-hour-traffic-worse/</a:t>
            </a:r>
            <a:endParaRPr sz="1650"/>
          </a:p>
          <a:p>
            <a:pPr indent="0" lvl="0" marL="0" rtl="0" algn="l">
              <a:lnSpc>
                <a:spcPct val="70000"/>
              </a:lnSpc>
              <a:spcBef>
                <a:spcPts val="1200"/>
              </a:spcBef>
              <a:spcAft>
                <a:spcPts val="0"/>
              </a:spcAft>
              <a:buSzPts val="688"/>
              <a:buNone/>
            </a:pPr>
            <a:r>
              <a:t/>
            </a:r>
            <a:endParaRPr sz="1650"/>
          </a:p>
          <a:p>
            <a:pPr indent="0" lvl="0" marL="0" rtl="0" algn="l">
              <a:lnSpc>
                <a:spcPct val="70000"/>
              </a:lnSpc>
              <a:spcBef>
                <a:spcPts val="1200"/>
              </a:spcBef>
              <a:spcAft>
                <a:spcPts val="0"/>
              </a:spcAft>
              <a:buSzPts val="688"/>
              <a:buNone/>
            </a:pPr>
            <a:r>
              <a:rPr lang="en-IN" sz="1650" u="sng">
                <a:solidFill>
                  <a:schemeClr val="hlink"/>
                </a:solidFill>
                <a:hlinkClick r:id="rId4"/>
              </a:rPr>
              <a:t>https://fivethirtyeight.com/features/uber-is-taking-millions-of-manhattan-rides-away-from-taxis/</a:t>
            </a:r>
            <a:endParaRPr sz="1650"/>
          </a:p>
          <a:p>
            <a:pPr indent="0" lvl="0" marL="0" rtl="0" algn="l">
              <a:lnSpc>
                <a:spcPct val="70000"/>
              </a:lnSpc>
              <a:spcBef>
                <a:spcPts val="1200"/>
              </a:spcBef>
              <a:spcAft>
                <a:spcPts val="0"/>
              </a:spcAft>
              <a:buSzPts val="688"/>
              <a:buNone/>
            </a:pPr>
            <a:r>
              <a:t/>
            </a:r>
            <a:endParaRPr sz="1650"/>
          </a:p>
          <a:p>
            <a:pPr indent="0" lvl="0" marL="0" rtl="0" algn="l">
              <a:lnSpc>
                <a:spcPct val="70000"/>
              </a:lnSpc>
              <a:spcBef>
                <a:spcPts val="1200"/>
              </a:spcBef>
              <a:spcAft>
                <a:spcPts val="0"/>
              </a:spcAft>
              <a:buSzPts val="688"/>
              <a:buNone/>
            </a:pPr>
            <a:r>
              <a:rPr lang="en-IN" sz="1650" u="sng">
                <a:solidFill>
                  <a:schemeClr val="hlink"/>
                </a:solidFill>
                <a:hlinkClick r:id="rId5"/>
              </a:rPr>
              <a:t>https://fivethirtyeight.com/features/uber-is-serving-new-yorks-outer-boroughs-more-than-taxis-are/</a:t>
            </a:r>
            <a:endParaRPr sz="1650"/>
          </a:p>
          <a:p>
            <a:pPr indent="0" lvl="0" marL="0" rtl="0" algn="l">
              <a:lnSpc>
                <a:spcPct val="70000"/>
              </a:lnSpc>
              <a:spcBef>
                <a:spcPts val="1200"/>
              </a:spcBef>
              <a:spcAft>
                <a:spcPts val="0"/>
              </a:spcAft>
              <a:buSzPts val="688"/>
              <a:buNone/>
            </a:pPr>
            <a:r>
              <a:t/>
            </a:r>
            <a:endParaRPr sz="1650"/>
          </a:p>
          <a:p>
            <a:pPr indent="0" lvl="0" marL="0" rtl="0" algn="l">
              <a:lnSpc>
                <a:spcPct val="70000"/>
              </a:lnSpc>
              <a:spcBef>
                <a:spcPts val="1200"/>
              </a:spcBef>
              <a:spcAft>
                <a:spcPts val="0"/>
              </a:spcAft>
              <a:buSzPts val="688"/>
              <a:buNone/>
            </a:pPr>
            <a:r>
              <a:rPr lang="en-IN" sz="1650"/>
              <a:t>For visualizations -</a:t>
            </a:r>
            <a:endParaRPr sz="1650"/>
          </a:p>
          <a:p>
            <a:pPr indent="0" lvl="0" marL="0" rtl="0" algn="l">
              <a:lnSpc>
                <a:spcPct val="70000"/>
              </a:lnSpc>
              <a:spcBef>
                <a:spcPts val="1200"/>
              </a:spcBef>
              <a:spcAft>
                <a:spcPts val="0"/>
              </a:spcAft>
              <a:buSzPts val="688"/>
              <a:buNone/>
            </a:pPr>
            <a:r>
              <a:rPr lang="en-IN" sz="1650" u="sng">
                <a:solidFill>
                  <a:schemeClr val="hlink"/>
                </a:solidFill>
                <a:hlinkClick r:id="rId6"/>
              </a:rPr>
              <a:t>https://livecodestream.dev/post/how-to-build-beautiful-plots-with-python-and-seaborn/</a:t>
            </a:r>
            <a:endParaRPr sz="1650"/>
          </a:p>
          <a:p>
            <a:pPr indent="0" lvl="0" marL="0" rtl="0" algn="l">
              <a:lnSpc>
                <a:spcPct val="70000"/>
              </a:lnSpc>
              <a:spcBef>
                <a:spcPts val="1200"/>
              </a:spcBef>
              <a:spcAft>
                <a:spcPts val="0"/>
              </a:spcAft>
              <a:buSzPts val="688"/>
              <a:buNone/>
            </a:pPr>
            <a:r>
              <a:t/>
            </a:r>
            <a:endParaRPr sz="1650"/>
          </a:p>
          <a:p>
            <a:pPr indent="0" lvl="0" marL="0" rtl="0" algn="l">
              <a:lnSpc>
                <a:spcPct val="70000"/>
              </a:lnSpc>
              <a:spcBef>
                <a:spcPts val="1200"/>
              </a:spcBef>
              <a:spcAft>
                <a:spcPts val="0"/>
              </a:spcAft>
              <a:buSzPts val="688"/>
              <a:buNone/>
            </a:pPr>
            <a:r>
              <a:rPr lang="en-IN" sz="1650"/>
              <a:t> https://www.python-graph-gallery.com/92-control-color-in-seaborn-heatmaps</a:t>
            </a:r>
            <a:endParaRPr sz="1650"/>
          </a:p>
          <a:p>
            <a:pPr indent="0" lvl="0" marL="0" rtl="0" algn="l">
              <a:lnSpc>
                <a:spcPct val="70000"/>
              </a:lnSpc>
              <a:spcBef>
                <a:spcPts val="1200"/>
              </a:spcBef>
              <a:spcAft>
                <a:spcPts val="0"/>
              </a:spcAft>
              <a:buSzPts val="688"/>
              <a:buNone/>
            </a:pPr>
            <a:r>
              <a:t/>
            </a:r>
            <a:endParaRPr sz="1650"/>
          </a:p>
          <a:p>
            <a:pPr indent="0" lvl="0" marL="0" rtl="0" algn="l">
              <a:lnSpc>
                <a:spcPct val="70000"/>
              </a:lnSpc>
              <a:spcBef>
                <a:spcPts val="1200"/>
              </a:spcBef>
              <a:spcAft>
                <a:spcPts val="200"/>
              </a:spcAft>
              <a:buSzPts val="688"/>
              <a:buNone/>
            </a:pPr>
            <a:r>
              <a:t/>
            </a:r>
            <a:endParaRPr sz="16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Dataset reference</a:t>
            </a:r>
            <a:endParaRPr/>
          </a:p>
        </p:txBody>
      </p:sp>
      <p:sp>
        <p:nvSpPr>
          <p:cNvPr id="120" name="Google Shape;120;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b="1" lang="en-IN" sz="3200"/>
              <a:t>TLC Trip Record Data</a:t>
            </a:r>
            <a:endParaRPr/>
          </a:p>
          <a:p>
            <a:pPr indent="0" lvl="0" marL="91440" rtl="0" algn="l">
              <a:lnSpc>
                <a:spcPct val="90000"/>
              </a:lnSpc>
              <a:spcBef>
                <a:spcPts val="1400"/>
              </a:spcBef>
              <a:spcAft>
                <a:spcPts val="0"/>
              </a:spcAft>
              <a:buSzPts val="2000"/>
              <a:buNone/>
            </a:pPr>
            <a:r>
              <a:t/>
            </a:r>
            <a:endParaRPr b="1"/>
          </a:p>
        </p:txBody>
      </p:sp>
      <p:pic>
        <p:nvPicPr>
          <p:cNvPr id="121" name="Google Shape;121;p6"/>
          <p:cNvPicPr preferRelativeResize="0"/>
          <p:nvPr/>
        </p:nvPicPr>
        <p:blipFill rotWithShape="1">
          <a:blip r:embed="rId3">
            <a:alphaModFix/>
          </a:blip>
          <a:srcRect b="0" l="0" r="0" t="0"/>
          <a:stretch/>
        </p:blipFill>
        <p:spPr>
          <a:xfrm>
            <a:off x="5378976" y="2106198"/>
            <a:ext cx="5561075" cy="376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073a5ecdd4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4300"/>
              <a:t>Tools and technologies</a:t>
            </a:r>
            <a:endParaRPr b="1" sz="4300"/>
          </a:p>
        </p:txBody>
      </p:sp>
      <p:sp>
        <p:nvSpPr>
          <p:cNvPr id="127" name="Google Shape;127;g1073a5ecdd4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61950" lvl="0" marL="457200" rtl="0" algn="just">
              <a:spcBef>
                <a:spcPts val="1200"/>
              </a:spcBef>
              <a:spcAft>
                <a:spcPts val="0"/>
              </a:spcAft>
              <a:buSzPts val="2100"/>
              <a:buChar char="-"/>
            </a:pPr>
            <a:r>
              <a:rPr lang="en-IN" sz="2300"/>
              <a:t>Jupyter </a:t>
            </a:r>
            <a:r>
              <a:rPr lang="en-IN" sz="2300"/>
              <a:t>notebook (Python 2.7 kernel)</a:t>
            </a:r>
            <a:endParaRPr sz="2300"/>
          </a:p>
          <a:p>
            <a:pPr indent="0" lvl="0" marL="0" rtl="0" algn="just">
              <a:spcBef>
                <a:spcPts val="1200"/>
              </a:spcBef>
              <a:spcAft>
                <a:spcPts val="0"/>
              </a:spcAft>
              <a:buNone/>
            </a:pPr>
            <a:r>
              <a:t/>
            </a:r>
            <a:endParaRPr sz="2300"/>
          </a:p>
          <a:p>
            <a:pPr indent="-361950" lvl="0" marL="457200" rtl="0" algn="just">
              <a:spcBef>
                <a:spcPts val="1200"/>
              </a:spcBef>
              <a:spcAft>
                <a:spcPts val="0"/>
              </a:spcAft>
              <a:buSzPts val="2100"/>
              <a:buChar char="-"/>
            </a:pPr>
            <a:r>
              <a:rPr lang="en-IN" sz="2300"/>
              <a:t>Python libraries:</a:t>
            </a:r>
            <a:endParaRPr sz="2300"/>
          </a:p>
          <a:p>
            <a:pPr indent="-361950" lvl="1" marL="914400" rtl="0" algn="just">
              <a:spcBef>
                <a:spcPts val="0"/>
              </a:spcBef>
              <a:spcAft>
                <a:spcPts val="0"/>
              </a:spcAft>
              <a:buSzPts val="2100"/>
              <a:buChar char="-"/>
            </a:pPr>
            <a:r>
              <a:rPr lang="en-IN" sz="2100"/>
              <a:t>Numpy</a:t>
            </a:r>
            <a:endParaRPr sz="2100"/>
          </a:p>
          <a:p>
            <a:pPr indent="-361950" lvl="1" marL="914400" rtl="0" algn="just">
              <a:spcBef>
                <a:spcPts val="0"/>
              </a:spcBef>
              <a:spcAft>
                <a:spcPts val="0"/>
              </a:spcAft>
              <a:buSzPts val="2100"/>
              <a:buChar char="-"/>
            </a:pPr>
            <a:r>
              <a:rPr lang="en-IN" sz="2100"/>
              <a:t>Pandas</a:t>
            </a:r>
            <a:endParaRPr sz="2100"/>
          </a:p>
          <a:p>
            <a:pPr indent="-361950" lvl="1" marL="914400" rtl="0" algn="just">
              <a:spcBef>
                <a:spcPts val="0"/>
              </a:spcBef>
              <a:spcAft>
                <a:spcPts val="0"/>
              </a:spcAft>
              <a:buSzPts val="2100"/>
              <a:buChar char="-"/>
            </a:pPr>
            <a:r>
              <a:rPr lang="en-IN" sz="2100"/>
              <a:t>Matplotlib</a:t>
            </a:r>
            <a:endParaRPr sz="2100"/>
          </a:p>
          <a:p>
            <a:pPr indent="-361950" lvl="1" marL="914400" rtl="0" algn="just">
              <a:spcBef>
                <a:spcPts val="0"/>
              </a:spcBef>
              <a:spcAft>
                <a:spcPts val="0"/>
              </a:spcAft>
              <a:buSzPts val="2100"/>
              <a:buChar char="-"/>
            </a:pPr>
            <a:r>
              <a:rPr lang="en-IN" sz="2100"/>
              <a:t>seaborn</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e9a1d016dd_1_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sz="4100">
                <a:latin typeface="Arial Narrow"/>
                <a:ea typeface="Arial Narrow"/>
                <a:cs typeface="Arial Narrow"/>
                <a:sym typeface="Arial Narrow"/>
              </a:rPr>
              <a:t>Data pre-processing, cleaning &amp; extraction </a:t>
            </a:r>
            <a:endParaRPr b="1" sz="4100">
              <a:latin typeface="Arial Narrow"/>
              <a:ea typeface="Arial Narrow"/>
              <a:cs typeface="Arial Narrow"/>
              <a:sym typeface="Arial Narrow"/>
            </a:endParaRPr>
          </a:p>
        </p:txBody>
      </p:sp>
      <p:sp>
        <p:nvSpPr>
          <p:cNvPr id="133" name="Google Shape;133;ge9a1d016dd_1_9"/>
          <p:cNvSpPr txBox="1"/>
          <p:nvPr>
            <p:ph idx="1" type="body"/>
          </p:nvPr>
        </p:nvSpPr>
        <p:spPr>
          <a:xfrm>
            <a:off x="1097280" y="1845734"/>
            <a:ext cx="10058400" cy="40233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None/>
            </a:pPr>
            <a:r>
              <a:rPr lang="en-IN"/>
              <a:t>  </a:t>
            </a:r>
            <a:r>
              <a:rPr b="1" lang="en-IN" sz="2300"/>
              <a:t>TASK-1:</a:t>
            </a:r>
            <a:r>
              <a:rPr lang="en-IN" sz="2300"/>
              <a:t> Check for the </a:t>
            </a:r>
            <a:r>
              <a:rPr lang="en-IN" sz="2300"/>
              <a:t>unique IDs and rows to identify if there are any duplicate rows.</a:t>
            </a:r>
            <a:endParaRPr sz="2300"/>
          </a:p>
          <a:p>
            <a:pPr indent="0" lvl="0" marL="0" rtl="0" algn="l">
              <a:spcBef>
                <a:spcPts val="1200"/>
              </a:spcBef>
              <a:spcAft>
                <a:spcPts val="0"/>
              </a:spcAft>
              <a:buNone/>
            </a:pPr>
            <a:r>
              <a:rPr lang="en-IN" sz="2300"/>
              <a:t>	</a:t>
            </a:r>
            <a:r>
              <a:rPr b="1" lang="en-IN" sz="2300"/>
              <a:t>Result</a:t>
            </a:r>
            <a:r>
              <a:rPr lang="en-IN" sz="2300"/>
              <a:t> - No duplicate rows</a:t>
            </a:r>
            <a:endParaRPr sz="2300"/>
          </a:p>
          <a:p>
            <a:pPr indent="0" lvl="0" marL="0" rtl="0" algn="l">
              <a:spcBef>
                <a:spcPts val="1200"/>
              </a:spcBef>
              <a:spcAft>
                <a:spcPts val="0"/>
              </a:spcAft>
              <a:buNone/>
            </a:pPr>
            <a:r>
              <a:t/>
            </a:r>
            <a:endParaRPr sz="2300"/>
          </a:p>
          <a:p>
            <a:pPr indent="0" lvl="0" marL="0" rtl="0" algn="l">
              <a:spcBef>
                <a:spcPts val="1200"/>
              </a:spcBef>
              <a:spcAft>
                <a:spcPts val="0"/>
              </a:spcAft>
              <a:buNone/>
            </a:pPr>
            <a:r>
              <a:rPr lang="en-IN" sz="2300"/>
              <a:t>  </a:t>
            </a:r>
            <a:r>
              <a:rPr b="1" lang="en-IN" sz="2300"/>
              <a:t>TASK-2:</a:t>
            </a:r>
            <a:r>
              <a:rPr lang="en-IN" sz="2300"/>
              <a:t> Checked for the unique origin and destination codes.</a:t>
            </a:r>
            <a:endParaRPr sz="2300"/>
          </a:p>
          <a:p>
            <a:pPr indent="0" lvl="0" marL="0" rtl="0" algn="l">
              <a:spcBef>
                <a:spcPts val="1200"/>
              </a:spcBef>
              <a:spcAft>
                <a:spcPts val="0"/>
              </a:spcAft>
              <a:buNone/>
            </a:pPr>
            <a:r>
              <a:rPr lang="en-IN" sz="2300"/>
              <a:t>	</a:t>
            </a:r>
            <a:r>
              <a:rPr b="1" lang="en-IN" sz="2300"/>
              <a:t>Result -</a:t>
            </a:r>
            <a:r>
              <a:rPr lang="en-IN" sz="2300"/>
              <a:t> 28 unique origin codes &amp; 30 unique destination codes.</a:t>
            </a:r>
            <a:endParaRPr sz="2300"/>
          </a:p>
          <a:p>
            <a:pPr indent="0" lvl="0" marL="0" rtl="0" algn="l">
              <a:spcBef>
                <a:spcPts val="1200"/>
              </a:spcBef>
              <a:spcAft>
                <a:spcPts val="0"/>
              </a:spcAft>
              <a:buNone/>
            </a:pPr>
            <a:r>
              <a:t/>
            </a:r>
            <a:endParaRPr sz="2300"/>
          </a:p>
          <a:p>
            <a:pPr indent="0" lvl="0" marL="0" rtl="0" algn="l">
              <a:spcBef>
                <a:spcPts val="1200"/>
              </a:spcBef>
              <a:spcAft>
                <a:spcPts val="0"/>
              </a:spcAft>
              <a:buNone/>
            </a:pPr>
            <a:r>
              <a:rPr lang="en-IN" sz="2300"/>
              <a:t>  </a:t>
            </a:r>
            <a:r>
              <a:rPr b="1" lang="en-IN" sz="2300"/>
              <a:t>TASK-3:</a:t>
            </a:r>
            <a:r>
              <a:rPr lang="en-IN" sz="2300"/>
              <a:t>  Checked if there are any missing destination, trip duration, trip distance fields in order to remove them if needed.</a:t>
            </a:r>
            <a:endParaRPr sz="2300"/>
          </a:p>
          <a:p>
            <a:pPr indent="0" lvl="0" marL="0" rtl="0" algn="l">
              <a:spcBef>
                <a:spcPts val="1200"/>
              </a:spcBef>
              <a:spcAft>
                <a:spcPts val="200"/>
              </a:spcAft>
              <a:buNone/>
            </a:pPr>
            <a:r>
              <a:rPr lang="en-IN" sz="2300"/>
              <a:t>	</a:t>
            </a:r>
            <a:r>
              <a:rPr b="1" lang="en-IN" sz="2300"/>
              <a:t>Result -</a:t>
            </a:r>
            <a:r>
              <a:rPr lang="en-IN" sz="2300"/>
              <a:t> There are 38 records in with missing trip distance and trip duration fields but none of them have missing destination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9a1d016dd_1_1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cont..</a:t>
            </a:r>
            <a:endParaRPr/>
          </a:p>
        </p:txBody>
      </p:sp>
      <p:sp>
        <p:nvSpPr>
          <p:cNvPr id="139" name="Google Shape;139;ge9a1d016dd_1_1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IN"/>
              <a:t>  TASK-4: The data/time column was first in string format, but to extract meaningful data, convert it into a date-time format (yy-mm-dd hh:mm:ss).</a:t>
            </a:r>
            <a:endParaRPr sz="4400"/>
          </a:p>
          <a:p>
            <a:pPr indent="0" lvl="0" marL="0" rtl="0" algn="l">
              <a:spcBef>
                <a:spcPts val="1200"/>
              </a:spcBef>
              <a:spcAft>
                <a:spcPts val="200"/>
              </a:spcAft>
              <a:buNone/>
            </a:pPr>
            <a:r>
              <a:rPr lang="en-IN" sz="4600"/>
              <a:t> </a:t>
            </a:r>
            <a:r>
              <a:rPr lang="en-IN"/>
              <a:t>TASK-5: Created a separate column with the date, without time. Further separated columns based on month, days, hour, weekday.</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e9a1d016dd_1_2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Cont..</a:t>
            </a:r>
            <a:endParaRPr/>
          </a:p>
        </p:txBody>
      </p:sp>
      <p:sp>
        <p:nvSpPr>
          <p:cNvPr id="145" name="Google Shape;145;ge9a1d016dd_1_27"/>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70000"/>
              </a:lnSpc>
              <a:spcBef>
                <a:spcPts val="1200"/>
              </a:spcBef>
              <a:spcAft>
                <a:spcPts val="0"/>
              </a:spcAft>
              <a:buSzPts val="770"/>
              <a:buNone/>
            </a:pPr>
            <a:r>
              <a:rPr lang="en-IN" sz="1700"/>
              <a:t>  Task-6: Get a count of weekdays uber rides.  </a:t>
            </a:r>
            <a:endParaRPr sz="1700"/>
          </a:p>
          <a:p>
            <a:pPr indent="0" lvl="0" marL="0" rtl="0" algn="l">
              <a:lnSpc>
                <a:spcPct val="70000"/>
              </a:lnSpc>
              <a:spcBef>
                <a:spcPts val="1200"/>
              </a:spcBef>
              <a:spcAft>
                <a:spcPts val="0"/>
              </a:spcAft>
              <a:buSzPts val="770"/>
              <a:buNone/>
            </a:pPr>
            <a:r>
              <a:rPr lang="en-IN" sz="1700"/>
              <a:t> 	</a:t>
            </a:r>
            <a:endParaRPr sz="1700"/>
          </a:p>
          <a:p>
            <a:pPr indent="0" lvl="0" marL="0" rtl="0" algn="l">
              <a:lnSpc>
                <a:spcPct val="70000"/>
              </a:lnSpc>
              <a:spcBef>
                <a:spcPts val="1200"/>
              </a:spcBef>
              <a:spcAft>
                <a:spcPts val="0"/>
              </a:spcAft>
              <a:buSzPts val="770"/>
              <a:buNone/>
            </a:pPr>
            <a:r>
              <a:rPr lang="en-IN" sz="1700"/>
              <a:t>  Task-7: Among all the unique durations, check how many represent &gt;= 10h of duration. </a:t>
            </a:r>
            <a:endParaRPr sz="1700"/>
          </a:p>
          <a:p>
            <a:pPr indent="0" lvl="0" marL="0" rtl="0" algn="l">
              <a:lnSpc>
                <a:spcPct val="70000"/>
              </a:lnSpc>
              <a:spcBef>
                <a:spcPts val="1200"/>
              </a:spcBef>
              <a:spcAft>
                <a:spcPts val="0"/>
              </a:spcAft>
              <a:buSzPts val="770"/>
              <a:buNone/>
            </a:pPr>
            <a:r>
              <a:t/>
            </a:r>
            <a:endParaRPr sz="1700"/>
          </a:p>
          <a:p>
            <a:pPr indent="0" lvl="0" marL="0" rtl="0" algn="l">
              <a:lnSpc>
                <a:spcPct val="70000"/>
              </a:lnSpc>
              <a:spcBef>
                <a:spcPts val="1200"/>
              </a:spcBef>
              <a:spcAft>
                <a:spcPts val="0"/>
              </a:spcAft>
              <a:buSzPts val="770"/>
              <a:buNone/>
            </a:pPr>
            <a:r>
              <a:rPr lang="en-IN" sz="1700"/>
              <a:t>  Task-8: Check for the most unusual strings for trip durations. </a:t>
            </a:r>
            <a:endParaRPr sz="1700"/>
          </a:p>
          <a:p>
            <a:pPr indent="0" lvl="0" marL="0" rtl="0" algn="l">
              <a:lnSpc>
                <a:spcPct val="70000"/>
              </a:lnSpc>
              <a:spcBef>
                <a:spcPts val="1200"/>
              </a:spcBef>
              <a:spcAft>
                <a:spcPts val="0"/>
              </a:spcAft>
              <a:buSzPts val="770"/>
              <a:buNone/>
            </a:pPr>
            <a:r>
              <a:rPr lang="en-IN" sz="1700"/>
              <a:t>	Result - 7 unusual entries. </a:t>
            </a:r>
            <a:endParaRPr sz="1700"/>
          </a:p>
          <a:p>
            <a:pPr indent="0" lvl="0" marL="0" rtl="0" algn="l">
              <a:lnSpc>
                <a:spcPct val="70000"/>
              </a:lnSpc>
              <a:spcBef>
                <a:spcPts val="1200"/>
              </a:spcBef>
              <a:spcAft>
                <a:spcPts val="0"/>
              </a:spcAft>
              <a:buSzPts val="770"/>
              <a:buNone/>
            </a:pPr>
            <a:r>
              <a:t/>
            </a:r>
            <a:endParaRPr sz="1700"/>
          </a:p>
          <a:p>
            <a:pPr indent="0" lvl="0" marL="0" rtl="0" algn="l">
              <a:lnSpc>
                <a:spcPct val="70000"/>
              </a:lnSpc>
              <a:spcBef>
                <a:spcPts val="1200"/>
              </a:spcBef>
              <a:spcAft>
                <a:spcPts val="0"/>
              </a:spcAft>
              <a:buSzPts val="770"/>
              <a:buNone/>
            </a:pPr>
            <a:r>
              <a:rPr lang="en-IN" sz="1700"/>
              <a:t>  Task-9: Transform the trip duration string into trip duration in minutes. </a:t>
            </a:r>
            <a:endParaRPr sz="1700"/>
          </a:p>
          <a:p>
            <a:pPr indent="0" lvl="0" marL="0" rtl="0" algn="l">
              <a:lnSpc>
                <a:spcPct val="70000"/>
              </a:lnSpc>
              <a:spcBef>
                <a:spcPts val="1200"/>
              </a:spcBef>
              <a:spcAft>
                <a:spcPts val="0"/>
              </a:spcAft>
              <a:buSzPts val="770"/>
              <a:buNone/>
            </a:pPr>
            <a:r>
              <a:t/>
            </a:r>
            <a:endParaRPr sz="1700"/>
          </a:p>
          <a:p>
            <a:pPr indent="0" lvl="0" marL="0" rtl="0" algn="l">
              <a:lnSpc>
                <a:spcPct val="70000"/>
              </a:lnSpc>
              <a:spcBef>
                <a:spcPts val="1200"/>
              </a:spcBef>
              <a:spcAft>
                <a:spcPts val="200"/>
              </a:spcAft>
              <a:buSzPts val="770"/>
              <a:buNone/>
            </a:pPr>
            <a:r>
              <a:rPr lang="en-IN" sz="1700"/>
              <a:t>  Task-10: Get the origin-destination pair and find the mean distance and duration to cover that </a:t>
            </a:r>
            <a:r>
              <a:rPr lang="en-IN" sz="1700"/>
              <a:t>particular trip.</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e9a1d016dd_1_3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lnSpc>
                <a:spcPct val="90000"/>
              </a:lnSpc>
              <a:spcBef>
                <a:spcPts val="1200"/>
              </a:spcBef>
              <a:spcAft>
                <a:spcPts val="200"/>
              </a:spcAft>
              <a:buNone/>
            </a:pPr>
            <a:r>
              <a:rPr b="1" lang="en-IN" sz="2300">
                <a:solidFill>
                  <a:srgbClr val="212121"/>
                </a:solidFill>
                <a:highlight>
                  <a:schemeClr val="lt1"/>
                </a:highlight>
              </a:rPr>
              <a:t>Analysis of daily frequency of uber ridership of a particular month</a:t>
            </a:r>
            <a:endParaRPr sz="5200"/>
          </a:p>
        </p:txBody>
      </p:sp>
      <p:sp>
        <p:nvSpPr>
          <p:cNvPr id="151" name="Google Shape;151;ge9a1d016dd_1_3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b="1" lang="en-IN" sz="1900">
                <a:solidFill>
                  <a:srgbClr val="212121"/>
                </a:solidFill>
                <a:highlight>
                  <a:srgbClr val="FFFFFF"/>
                </a:highlight>
                <a:latin typeface="Roboto"/>
                <a:ea typeface="Roboto"/>
                <a:cs typeface="Roboto"/>
                <a:sym typeface="Roboto"/>
              </a:rPr>
              <a:t>Output: Peakest day - 20th </a:t>
            </a:r>
            <a:r>
              <a:rPr b="1" lang="en-IN" sz="1900">
                <a:solidFill>
                  <a:srgbClr val="212121"/>
                </a:solidFill>
                <a:highlight>
                  <a:srgbClr val="FFFFFF"/>
                </a:highlight>
                <a:latin typeface="Roboto"/>
                <a:ea typeface="Roboto"/>
                <a:cs typeface="Roboto"/>
                <a:sym typeface="Roboto"/>
              </a:rPr>
              <a:t>with</a:t>
            </a:r>
            <a:r>
              <a:rPr b="1" lang="en-IN" sz="1900">
                <a:solidFill>
                  <a:srgbClr val="212121"/>
                </a:solidFill>
                <a:highlight>
                  <a:srgbClr val="FFFFFF"/>
                </a:highlight>
                <a:latin typeface="Roboto"/>
                <a:ea typeface="Roboto"/>
                <a:cs typeface="Roboto"/>
                <a:sym typeface="Roboto"/>
              </a:rPr>
              <a:t> </a:t>
            </a:r>
            <a:r>
              <a:rPr b="1" lang="en-IN" sz="1550">
                <a:solidFill>
                  <a:srgbClr val="212121"/>
                </a:solidFill>
                <a:highlight>
                  <a:srgbClr val="FFFFFF"/>
                </a:highlight>
                <a:latin typeface="Courier New"/>
                <a:ea typeface="Courier New"/>
                <a:cs typeface="Courier New"/>
                <a:sym typeface="Courier New"/>
              </a:rPr>
              <a:t>1098061 rides.</a:t>
            </a:r>
            <a:endParaRPr b="1" sz="24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900">
              <a:solidFill>
                <a:srgbClr val="212121"/>
              </a:solidFill>
              <a:highlight>
                <a:srgbClr val="FFFFFF"/>
              </a:highlight>
              <a:latin typeface="Roboto"/>
              <a:ea typeface="Roboto"/>
              <a:cs typeface="Roboto"/>
              <a:sym typeface="Roboto"/>
            </a:endParaRPr>
          </a:p>
          <a:p>
            <a:pPr indent="0" lvl="0" marL="0" rtl="0" algn="l">
              <a:spcBef>
                <a:spcPts val="1200"/>
              </a:spcBef>
              <a:spcAft>
                <a:spcPts val="200"/>
              </a:spcAft>
              <a:buNone/>
            </a:pPr>
            <a:r>
              <a:rPr b="1" lang="en-IN" sz="2600">
                <a:solidFill>
                  <a:srgbClr val="212121"/>
                </a:solidFill>
                <a:highlight>
                  <a:srgbClr val="FFFFFF"/>
                </a:highlight>
                <a:latin typeface="Roboto"/>
                <a:ea typeface="Roboto"/>
                <a:cs typeface="Roboto"/>
                <a:sym typeface="Roboto"/>
              </a:rPr>
              <a:t> </a:t>
            </a:r>
            <a:endParaRPr b="1" sz="2600">
              <a:solidFill>
                <a:srgbClr val="212121"/>
              </a:solidFill>
              <a:highlight>
                <a:srgbClr val="FFFFFF"/>
              </a:highlight>
              <a:latin typeface="Roboto"/>
              <a:ea typeface="Roboto"/>
              <a:cs typeface="Roboto"/>
              <a:sym typeface="Roboto"/>
            </a:endParaRPr>
          </a:p>
        </p:txBody>
      </p:sp>
      <p:pic>
        <p:nvPicPr>
          <p:cNvPr id="152" name="Google Shape;152;ge9a1d016dd_1_32"/>
          <p:cNvPicPr preferRelativeResize="0"/>
          <p:nvPr/>
        </p:nvPicPr>
        <p:blipFill>
          <a:blip r:embed="rId3">
            <a:alphaModFix/>
          </a:blip>
          <a:stretch>
            <a:fillRect/>
          </a:stretch>
        </p:blipFill>
        <p:spPr>
          <a:xfrm>
            <a:off x="2625700" y="2417250"/>
            <a:ext cx="5713925" cy="345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2021-07-24T17:32:14Z</dcterms:created>
  <dc:creator>manali.ruchandani66@gmail.com</dc:creator>
</cp:coreProperties>
</file>