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9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8" r:id="rId6"/>
    <p:sldId id="260" r:id="rId8"/>
    <p:sldId id="261" r:id="rId9"/>
    <p:sldId id="267" r:id="rId10"/>
    <p:sldId id="263" r:id="rId11"/>
    <p:sldId id="275" r:id="rId12"/>
    <p:sldId id="274" r:id="rId13"/>
    <p:sldId id="277" r:id="rId14"/>
    <p:sldId id="276" r:id="rId15"/>
    <p:sldId id="268" r:id="rId16"/>
    <p:sldId id="270" r:id="rId17"/>
    <p:sldId id="271" r:id="rId18"/>
    <p:sldId id="272" r:id="rId19"/>
    <p:sldId id="278" r:id="rId20"/>
    <p:sldId id="279" r:id="rId21"/>
    <p:sldId id="280" r:id="rId22"/>
    <p:sldId id="281" r:id="rId23"/>
    <p:sldId id="282" r:id="rId24"/>
    <p:sldId id="283" r:id="rId25"/>
    <p:sldId id="297" r:id="rId26"/>
    <p:sldId id="298" r:id="rId27"/>
    <p:sldId id="299" r:id="rId28"/>
    <p:sldId id="308" r:id="rId29"/>
    <p:sldId id="309" r:id="rId30"/>
    <p:sldId id="312" r:id="rId31"/>
    <p:sldId id="310" r:id="rId32"/>
    <p:sldId id="313" r:id="rId33"/>
    <p:sldId id="314" r:id="rId34"/>
    <p:sldId id="285" r:id="rId35"/>
    <p:sldId id="284" r:id="rId36"/>
    <p:sldId id="286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3" r:id="rId45"/>
    <p:sldId id="322" r:id="rId46"/>
    <p:sldId id="324" r:id="rId47"/>
    <p:sldId id="325" r:id="rId48"/>
    <p:sldId id="327" r:id="rId49"/>
    <p:sldId id="326" r:id="rId50"/>
    <p:sldId id="328" r:id="rId51"/>
    <p:sldId id="330" r:id="rId52"/>
    <p:sldId id="331" r:id="rId53"/>
    <p:sldId id="264" r:id="rId54"/>
    <p:sldId id="265" r:id="rId55"/>
    <p:sldId id="259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EF7"/>
    <a:srgbClr val="6B9DC4"/>
    <a:srgbClr val="436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2" Type="http://schemas.openxmlformats.org/officeDocument/2006/relationships/customXml" Target="../customXml/item1.xml"/><Relationship Id="rId61" Type="http://schemas.openxmlformats.org/officeDocument/2006/relationships/customXmlProps" Target="../customXml/itemProps593.xml"/><Relationship Id="rId60" Type="http://schemas.openxmlformats.org/officeDocument/2006/relationships/commentAuthors" Target="commentAuthors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Documents\Tencent%20Files\574576071\FileRecv\&#25340;&#35013;&#32032;&#26448;\formiddle2\\23\subject_holdleft_64,104,15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8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1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1V994W2\Documents\Tencent%20Files\574576071\FileRecv\&#25340;&#35013;&#32032;&#26448;\formiddle2\\23\subject_holdleft_64,104,15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8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3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9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8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2921000" y="4758691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3156586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1757045" y="3912235"/>
            <a:ext cx="5598160" cy="55562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1756728" y="2941321"/>
            <a:ext cx="559879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4316730" y="2264728"/>
            <a:ext cx="3558540" cy="3080385"/>
            <a:chOff x="6798" y="2568"/>
            <a:chExt cx="5604" cy="4851"/>
          </a:xfrm>
        </p:grpSpPr>
        <p:sp>
          <p:nvSpPr>
            <p:cNvPr id="9" name="任意多边形 6"/>
            <p:cNvSpPr/>
            <p:nvPr>
              <p:custDataLst>
                <p:tags r:id="rId9"/>
              </p:custDataLst>
            </p:nvPr>
          </p:nvSpPr>
          <p:spPr>
            <a:xfrm rot="10800000">
              <a:off x="6798" y="6625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5"/>
            <p:cNvSpPr/>
            <p:nvPr>
              <p:custDataLst>
                <p:tags r:id="rId10"/>
              </p:custDataLst>
            </p:nvPr>
          </p:nvSpPr>
          <p:spPr>
            <a:xfrm>
              <a:off x="6798" y="2568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2921000" y="4371023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3413760" y="2911793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6"/>
            <a:ext cx="1620202" cy="1375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2921000" y="4758691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3156586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1757045" y="3912235"/>
            <a:ext cx="5598160" cy="55562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1756728" y="2941321"/>
            <a:ext cx="559879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4316730" y="2264728"/>
            <a:ext cx="3558540" cy="3080385"/>
            <a:chOff x="6798" y="2568"/>
            <a:chExt cx="5604" cy="4851"/>
          </a:xfrm>
        </p:grpSpPr>
        <p:sp>
          <p:nvSpPr>
            <p:cNvPr id="9" name="任意多边形 6"/>
            <p:cNvSpPr/>
            <p:nvPr>
              <p:custDataLst>
                <p:tags r:id="rId9"/>
              </p:custDataLst>
            </p:nvPr>
          </p:nvSpPr>
          <p:spPr>
            <a:xfrm rot="10800000">
              <a:off x="6798" y="6625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5"/>
            <p:cNvSpPr/>
            <p:nvPr>
              <p:custDataLst>
                <p:tags r:id="rId10"/>
              </p:custDataLst>
            </p:nvPr>
          </p:nvSpPr>
          <p:spPr>
            <a:xfrm>
              <a:off x="6798" y="2568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2921000" y="4371023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3413760" y="2911793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6"/>
            <a:ext cx="1620202" cy="1375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82.xml"/><Relationship Id="rId23" Type="http://schemas.openxmlformats.org/officeDocument/2006/relationships/tags" Target="../tags/tag281.xml"/><Relationship Id="rId22" Type="http://schemas.openxmlformats.org/officeDocument/2006/relationships/tags" Target="../tags/tag280.xml"/><Relationship Id="rId21" Type="http://schemas.openxmlformats.org/officeDocument/2006/relationships/tags" Target="../tags/tag279.xml"/><Relationship Id="rId20" Type="http://schemas.openxmlformats.org/officeDocument/2006/relationships/tags" Target="../tags/tag278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77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7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74.xml"/><Relationship Id="rId21" Type="http://schemas.openxmlformats.org/officeDocument/2006/relationships/notesSlide" Target="../notesSlides/notesSlide9.xml"/><Relationship Id="rId20" Type="http://schemas.openxmlformats.org/officeDocument/2006/relationships/slideLayout" Target="../slideLayouts/slideLayout36.xml"/><Relationship Id="rId2" Type="http://schemas.openxmlformats.org/officeDocument/2006/relationships/image" Target="../media/image8.png"/><Relationship Id="rId19" Type="http://schemas.openxmlformats.org/officeDocument/2006/relationships/tags" Target="../tags/tag386.xml"/><Relationship Id="rId18" Type="http://schemas.openxmlformats.org/officeDocument/2006/relationships/tags" Target="../tags/tag385.xml"/><Relationship Id="rId17" Type="http://schemas.openxmlformats.org/officeDocument/2006/relationships/tags" Target="../tags/tag384.xml"/><Relationship Id="rId16" Type="http://schemas.openxmlformats.org/officeDocument/2006/relationships/tags" Target="../tags/tag383.xml"/><Relationship Id="rId15" Type="http://schemas.openxmlformats.org/officeDocument/2006/relationships/tags" Target="../tags/tag382.xml"/><Relationship Id="rId14" Type="http://schemas.openxmlformats.org/officeDocument/2006/relationships/tags" Target="../tags/tag381.xml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88.xml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393.xml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" Type="http://schemas.openxmlformats.org/officeDocument/2006/relationships/tags" Target="../tags/tag39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4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398.xml"/><Relationship Id="rId10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9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403.xml"/><Relationship Id="rId10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07.xml"/><Relationship Id="rId8" Type="http://schemas.openxmlformats.org/officeDocument/2006/relationships/tags" Target="../tags/tag40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4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408.xml"/><Relationship Id="rId11" Type="http://schemas.openxmlformats.org/officeDocument/2006/relationships/image" Target="../media/image1.svg"/><Relationship Id="rId10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9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41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14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418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tags" Target="../tags/tag4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19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42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24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428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29.xml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43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35.xml"/><Relationship Id="rId14" Type="http://schemas.openxmlformats.org/officeDocument/2006/relationships/tags" Target="../tags/tag301.xml"/><Relationship Id="rId13" Type="http://schemas.openxmlformats.org/officeDocument/2006/relationships/tags" Target="../tags/tag300.xml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8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37.xml"/><Relationship Id="rId8" Type="http://schemas.openxmlformats.org/officeDocument/2006/relationships/tags" Target="../tags/tag43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34.xml"/><Relationship Id="rId14" Type="http://schemas.openxmlformats.org/officeDocument/2006/relationships/notesSlide" Target="../notesSlides/notesSlide19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438.xml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39.xml"/><Relationship Id="rId15" Type="http://schemas.openxmlformats.org/officeDocument/2006/relationships/notesSlide" Target="../notesSlides/notesSlide20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43.xml"/><Relationship Id="rId12" Type="http://schemas.openxmlformats.org/officeDocument/2006/relationships/image" Target="../media/image2.svg"/><Relationship Id="rId11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44.xml"/><Relationship Id="rId15" Type="http://schemas.openxmlformats.org/officeDocument/2006/relationships/notesSlide" Target="../notesSlides/notesSlide21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48.xml"/><Relationship Id="rId12" Type="http://schemas.openxmlformats.org/officeDocument/2006/relationships/image" Target="../media/image17.png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52.xml"/><Relationship Id="rId8" Type="http://schemas.openxmlformats.org/officeDocument/2006/relationships/tags" Target="../tags/tag4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49.xml"/><Relationship Id="rId15" Type="http://schemas.openxmlformats.org/officeDocument/2006/relationships/notesSlide" Target="../notesSlides/notesSlide22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53.xml"/><Relationship Id="rId12" Type="http://schemas.openxmlformats.org/officeDocument/2006/relationships/image" Target="../media/image17.png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4.xml"/><Relationship Id="rId15" Type="http://schemas.openxmlformats.org/officeDocument/2006/relationships/notesSlide" Target="../notesSlides/notesSlide23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58.xml"/><Relationship Id="rId12" Type="http://schemas.openxmlformats.org/officeDocument/2006/relationships/image" Target="../media/image17.png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tags" Target="../tags/tag4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9.xml"/><Relationship Id="rId15" Type="http://schemas.openxmlformats.org/officeDocument/2006/relationships/notesSlide" Target="../notesSlides/notesSlide24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63.xml"/><Relationship Id="rId12" Type="http://schemas.openxmlformats.org/officeDocument/2006/relationships/image" Target="../media/image17.png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67.xml"/><Relationship Id="rId8" Type="http://schemas.openxmlformats.org/officeDocument/2006/relationships/tags" Target="../tags/tag4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4.xml"/><Relationship Id="rId15" Type="http://schemas.openxmlformats.org/officeDocument/2006/relationships/notesSlide" Target="../notesSlides/notesSlide25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68.xml"/><Relationship Id="rId12" Type="http://schemas.openxmlformats.org/officeDocument/2006/relationships/image" Target="../media/image17.png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72.xml"/><Relationship Id="rId8" Type="http://schemas.openxmlformats.org/officeDocument/2006/relationships/tags" Target="../tags/tag4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9.xml"/><Relationship Id="rId15" Type="http://schemas.openxmlformats.org/officeDocument/2006/relationships/notesSlide" Target="../notesSlides/notesSlide26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73.xml"/><Relationship Id="rId12" Type="http://schemas.openxmlformats.org/officeDocument/2006/relationships/image" Target="../media/image17.png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4.xml"/><Relationship Id="rId15" Type="http://schemas.openxmlformats.org/officeDocument/2006/relationships/notesSlide" Target="../notesSlides/notesSlide27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78.xml"/><Relationship Id="rId12" Type="http://schemas.openxmlformats.org/officeDocument/2006/relationships/image" Target="../media/image17.png"/><Relationship Id="rId11" Type="http://schemas.openxmlformats.org/officeDocument/2006/relationships/image" Target="../media/image2.svg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82.xml"/><Relationship Id="rId8" Type="http://schemas.openxmlformats.org/officeDocument/2006/relationships/tags" Target="../tags/tag4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9.xml"/><Relationship Id="rId15" Type="http://schemas.openxmlformats.org/officeDocument/2006/relationships/notesSlide" Target="../notesSlides/notesSlide28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83.xml"/><Relationship Id="rId12" Type="http://schemas.openxmlformats.org/officeDocument/2006/relationships/image" Target="../media/image2.svg"/><Relationship Id="rId11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05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04.xml"/><Relationship Id="rId4" Type="http://schemas.openxmlformats.org/officeDocument/2006/relationships/image" Target="../media/image7.jpeg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87.xml"/><Relationship Id="rId8" Type="http://schemas.openxmlformats.org/officeDocument/2006/relationships/tags" Target="../tags/tag4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4.xml"/><Relationship Id="rId12" Type="http://schemas.openxmlformats.org/officeDocument/2006/relationships/notesSlide" Target="../notesSlides/notesSlide29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488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92.xml"/><Relationship Id="rId8" Type="http://schemas.openxmlformats.org/officeDocument/2006/relationships/tags" Target="../tags/tag49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9.xml"/><Relationship Id="rId14" Type="http://schemas.openxmlformats.org/officeDocument/2006/relationships/notesSlide" Target="../notesSlides/notesSlide30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493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497.xml"/><Relationship Id="rId8" Type="http://schemas.openxmlformats.org/officeDocument/2006/relationships/tags" Target="../tags/tag49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4.xml"/><Relationship Id="rId13" Type="http://schemas.openxmlformats.org/officeDocument/2006/relationships/notesSlide" Target="../notesSlides/notesSlide31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498.xml"/><Relationship Id="rId10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9.xml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503.xml"/><Relationship Id="rId10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8" Type="http://schemas.openxmlformats.org/officeDocument/2006/relationships/tags" Target="../tags/tag50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4.xml"/><Relationship Id="rId13" Type="http://schemas.openxmlformats.org/officeDocument/2006/relationships/notesSlide" Target="../notesSlides/notesSlide33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508.xml"/><Relationship Id="rId10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512.xml"/><Relationship Id="rId8" Type="http://schemas.openxmlformats.org/officeDocument/2006/relationships/tags" Target="../tags/tag5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9.xml"/><Relationship Id="rId14" Type="http://schemas.openxmlformats.org/officeDocument/2006/relationships/notesSlide" Target="../notesSlides/notesSlide34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13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4.xml"/><Relationship Id="rId15" Type="http://schemas.openxmlformats.org/officeDocument/2006/relationships/notesSlide" Target="../notesSlides/notesSlide35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518.xml"/><Relationship Id="rId12" Type="http://schemas.openxmlformats.org/officeDocument/2006/relationships/image" Target="../media/image10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9.xml"/><Relationship Id="rId14" Type="http://schemas.openxmlformats.org/officeDocument/2006/relationships/notesSlide" Target="../notesSlides/notesSlide36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23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527.xml"/><Relationship Id="rId8" Type="http://schemas.openxmlformats.org/officeDocument/2006/relationships/tags" Target="../tags/tag5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4.xml"/><Relationship Id="rId15" Type="http://schemas.openxmlformats.org/officeDocument/2006/relationships/notesSlide" Target="../notesSlides/notesSlide37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528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29.png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532.xml"/><Relationship Id="rId8" Type="http://schemas.openxmlformats.org/officeDocument/2006/relationships/tags" Target="../tags/tag53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9.xml"/><Relationship Id="rId16" Type="http://schemas.openxmlformats.org/officeDocument/2006/relationships/notesSlide" Target="../notesSlides/notesSlide38.xml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535.xml"/><Relationship Id="rId13" Type="http://schemas.openxmlformats.org/officeDocument/2006/relationships/image" Target="../media/image31.png"/><Relationship Id="rId12" Type="http://schemas.openxmlformats.org/officeDocument/2006/relationships/tags" Target="../tags/tag534.xml"/><Relationship Id="rId11" Type="http://schemas.openxmlformats.org/officeDocument/2006/relationships/image" Target="../media/image30.png"/><Relationship Id="rId10" Type="http://schemas.openxmlformats.org/officeDocument/2006/relationships/tags" Target="../tags/tag53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1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53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537.xml"/><Relationship Id="rId3" Type="http://schemas.openxmlformats.org/officeDocument/2006/relationships/image" Target="../media/image32.png"/><Relationship Id="rId2" Type="http://schemas.openxmlformats.org/officeDocument/2006/relationships/tags" Target="../tags/tag536.xml"/><Relationship Id="rId15" Type="http://schemas.openxmlformats.org/officeDocument/2006/relationships/notesSlide" Target="../notesSlides/notesSlide39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540.xml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tags" Target="../tags/tag539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4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1.xml"/><Relationship Id="rId13" Type="http://schemas.openxmlformats.org/officeDocument/2006/relationships/notesSlide" Target="../notesSlides/notesSlide40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545.xml"/><Relationship Id="rId10" Type="http://schemas.openxmlformats.org/officeDocument/2006/relationships/image" Target="../media/image33.png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6.xml"/><Relationship Id="rId14" Type="http://schemas.openxmlformats.org/officeDocument/2006/relationships/notesSlide" Target="../notesSlides/notesSlide41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50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554.xml"/><Relationship Id="rId8" Type="http://schemas.openxmlformats.org/officeDocument/2006/relationships/tags" Target="../tags/tag5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1.xml"/><Relationship Id="rId15" Type="http://schemas.openxmlformats.org/officeDocument/2006/relationships/notesSlide" Target="../notesSlides/notesSlide42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555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36.png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559.xml"/><Relationship Id="rId8" Type="http://schemas.openxmlformats.org/officeDocument/2006/relationships/tags" Target="../tags/tag5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6.xml"/><Relationship Id="rId14" Type="http://schemas.openxmlformats.org/officeDocument/2006/relationships/notesSlide" Target="../notesSlides/notesSlide43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60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564.xml"/><Relationship Id="rId8" Type="http://schemas.openxmlformats.org/officeDocument/2006/relationships/tags" Target="../tags/tag5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1.xml"/><Relationship Id="rId14" Type="http://schemas.openxmlformats.org/officeDocument/2006/relationships/notesSlide" Target="../notesSlides/notesSlide44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65.xml"/><Relationship Id="rId11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569.xml"/><Relationship Id="rId8" Type="http://schemas.openxmlformats.org/officeDocument/2006/relationships/tags" Target="../tags/tag5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6.xml"/><Relationship Id="rId14" Type="http://schemas.openxmlformats.org/officeDocument/2006/relationships/notesSlide" Target="../notesSlides/notesSlide45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70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574.xml"/><Relationship Id="rId8" Type="http://schemas.openxmlformats.org/officeDocument/2006/relationships/tags" Target="../tags/tag5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1.xml"/><Relationship Id="rId14" Type="http://schemas.openxmlformats.org/officeDocument/2006/relationships/notesSlide" Target="../notesSlides/notesSlide46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75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6.xml"/><Relationship Id="rId14" Type="http://schemas.openxmlformats.org/officeDocument/2006/relationships/notesSlide" Target="../notesSlides/notesSlide47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580.xml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2.xml"/><Relationship Id="rId11" Type="http://schemas.openxmlformats.org/officeDocument/2006/relationships/notesSlide" Target="../notesSlides/notesSlide48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58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321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590.xml"/><Relationship Id="rId8" Type="http://schemas.openxmlformats.org/officeDocument/2006/relationships/tags" Target="../tags/tag58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7.xml"/><Relationship Id="rId11" Type="http://schemas.openxmlformats.org/officeDocument/2006/relationships/notesSlide" Target="../notesSlides/notesSlide49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586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592.xml"/><Relationship Id="rId1" Type="http://schemas.openxmlformats.org/officeDocument/2006/relationships/tags" Target="../tags/tag59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22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36.xml"/><Relationship Id="rId2" Type="http://schemas.openxmlformats.org/officeDocument/2006/relationships/image" Target="../media/image8.png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5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36.xml"/><Relationship Id="rId2" Type="http://schemas.openxmlformats.org/officeDocument/2006/relationships/image" Target="../media/image8.png"/><Relationship Id="rId19" Type="http://schemas.openxmlformats.org/officeDocument/2006/relationships/tags" Target="../tags/tag347.xml"/><Relationship Id="rId18" Type="http://schemas.openxmlformats.org/officeDocument/2006/relationships/tags" Target="../tags/tag346.xml"/><Relationship Id="rId17" Type="http://schemas.openxmlformats.org/officeDocument/2006/relationships/tags" Target="../tags/tag345.xml"/><Relationship Id="rId16" Type="http://schemas.openxmlformats.org/officeDocument/2006/relationships/tags" Target="../tags/tag344.xml"/><Relationship Id="rId15" Type="http://schemas.openxmlformats.org/officeDocument/2006/relationships/tags" Target="../tags/tag343.xml"/><Relationship Id="rId14" Type="http://schemas.openxmlformats.org/officeDocument/2006/relationships/tags" Target="../tags/tag342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48.xml"/><Relationship Id="rId21" Type="http://schemas.openxmlformats.org/officeDocument/2006/relationships/notesSlide" Target="../notesSlides/notesSlide7.xml"/><Relationship Id="rId20" Type="http://schemas.openxmlformats.org/officeDocument/2006/relationships/slideLayout" Target="../slideLayouts/slideLayout36.xml"/><Relationship Id="rId2" Type="http://schemas.openxmlformats.org/officeDocument/2006/relationships/image" Target="../media/image8.png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61.xml"/><Relationship Id="rId21" Type="http://schemas.openxmlformats.org/officeDocument/2006/relationships/notesSlide" Target="../notesSlides/notesSlide8.xml"/><Relationship Id="rId20" Type="http://schemas.openxmlformats.org/officeDocument/2006/relationships/slideLayout" Target="../slideLayouts/slideLayout36.xml"/><Relationship Id="rId2" Type="http://schemas.openxmlformats.org/officeDocument/2006/relationships/image" Target="../media/image8.png"/><Relationship Id="rId19" Type="http://schemas.openxmlformats.org/officeDocument/2006/relationships/tags" Target="../tags/tag373.xml"/><Relationship Id="rId18" Type="http://schemas.openxmlformats.org/officeDocument/2006/relationships/tags" Target="../tags/tag372.xml"/><Relationship Id="rId17" Type="http://schemas.openxmlformats.org/officeDocument/2006/relationships/tags" Target="../tags/tag371.xml"/><Relationship Id="rId16" Type="http://schemas.openxmlformats.org/officeDocument/2006/relationships/tags" Target="../tags/tag370.xml"/><Relationship Id="rId15" Type="http://schemas.openxmlformats.org/officeDocument/2006/relationships/tags" Target="../tags/tag369.xml"/><Relationship Id="rId14" Type="http://schemas.openxmlformats.org/officeDocument/2006/relationships/tags" Target="../tags/tag368.xml"/><Relationship Id="rId13" Type="http://schemas.openxmlformats.org/officeDocument/2006/relationships/tags" Target="../tags/tag367.xml"/><Relationship Id="rId12" Type="http://schemas.openxmlformats.org/officeDocument/2006/relationships/tags" Target="../tags/tag366.xml"/><Relationship Id="rId11" Type="http://schemas.openxmlformats.org/officeDocument/2006/relationships/tags" Target="../tags/tag365.xml"/><Relationship Id="rId10" Type="http://schemas.openxmlformats.org/officeDocument/2006/relationships/tags" Target="../tags/tag36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483090" y="4933315"/>
            <a:ext cx="1905000" cy="63500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文本框 5"/>
          <p:cNvSpPr txBox="1"/>
          <p:nvPr>
            <p:custDataLst>
              <p:tags r:id="rId2"/>
            </p:custDataLst>
          </p:nvPr>
        </p:nvSpPr>
        <p:spPr>
          <a:xfrm>
            <a:off x="9700895" y="4933315"/>
            <a:ext cx="1599565" cy="6343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3600" b="1" spc="2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2021</a:t>
            </a:r>
            <a:endParaRPr lang="en-US" altLang="zh-CN" sz="3600" b="1" spc="2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651510" y="2501900"/>
            <a:ext cx="10299700" cy="1398905"/>
          </a:xfrm>
        </p:spPr>
        <p:txBody>
          <a:bodyPr wrap="square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/>
                </a:solidFill>
              </a:rPr>
              <a:t>数据挖掘课程设计</a:t>
            </a:r>
            <a:endParaRPr lang="zh-CN" altLang="en-US" sz="7200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/>
                </a:solidFill>
                <a:sym typeface="+mn-ea"/>
              </a:rPr>
              <a:t>——服装分类</a:t>
            </a:r>
            <a:endParaRPr lang="zh-CN" altLang="en-US" sz="7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4"/>
            <p:custDataLst>
              <p:tags r:id="rId4"/>
            </p:custDataLst>
          </p:nvPr>
        </p:nvSpPr>
        <p:spPr>
          <a:xfrm>
            <a:off x="8620760" y="5895975"/>
            <a:ext cx="2767330" cy="361315"/>
          </a:xfrm>
        </p:spPr>
        <p:txBody>
          <a:bodyPr wrap="square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</a:rPr>
              <a:t>组员：曾晶晶、汪璐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CB019B1-382A-4266-B25C-5B523AA43C14-4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682625"/>
            <a:ext cx="11971020" cy="6059170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>
              <a:lnSpc>
                <a:spcPct val="100000"/>
              </a:lnSpc>
            </a:pPr>
            <a:r>
              <a:rPr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分析方法与过程</a:t>
            </a:r>
            <a:r>
              <a:rPr altLang="zh-CN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 —— 总体流程</a:t>
            </a:r>
            <a:endParaRPr lang="zh-CN" altLang="zh-CN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 hidden="1"/>
          <p:cNvSpPr/>
          <p:nvPr>
            <p:custDataLst>
              <p:tags r:id="rId10"/>
            </p:custDataLst>
          </p:nvPr>
        </p:nvSpPr>
        <p:spPr>
          <a:xfrm>
            <a:off x="1636395" y="1101725"/>
            <a:ext cx="1549412" cy="406403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 hidden="1"/>
          <p:cNvGrpSpPr/>
          <p:nvPr>
            <p:custDataLst>
              <p:tags r:id="rId11"/>
            </p:custDataLst>
          </p:nvPr>
        </p:nvGrpSpPr>
        <p:grpSpPr>
          <a:xfrm>
            <a:off x="1284605" y="5116226"/>
            <a:ext cx="2670493" cy="706755"/>
            <a:chOff x="1284605" y="5116226"/>
            <a:chExt cx="2670493" cy="706755"/>
          </a:xfrm>
        </p:grpSpPr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806575" y="5116226"/>
              <a:ext cx="1602740" cy="706755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p>
              <a:pPr algn="ctr" fontAlgn="ctr"/>
              <a:r>
                <a:rPr lang="en-US" altLang="zh-CN" sz="3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3"/>
              </p:custDataLst>
            </p:nvPr>
          </p:nvSpPr>
          <p:spPr>
            <a:xfrm rot="5400000">
              <a:off x="3516630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14"/>
              </p:custDataLst>
            </p:nvPr>
          </p:nvSpPr>
          <p:spPr>
            <a:xfrm rot="5400000" flipV="1">
              <a:off x="1509395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>
              <p:custDataLst>
                <p:tags r:id="rId15"/>
              </p:custDataLst>
            </p:nvPr>
          </p:nvCxnSpPr>
          <p:spPr>
            <a:xfrm flipH="1">
              <a:off x="1284605" y="5151786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>
              <p:custDataLst>
                <p:tags r:id="rId16"/>
              </p:custDataLst>
            </p:nvPr>
          </p:nvSpPr>
          <p:spPr>
            <a:xfrm rot="5400000">
              <a:off x="3518535" y="5367686"/>
              <a:ext cx="66992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连接符 6" hidden="1"/>
          <p:cNvCxnSpPr/>
          <p:nvPr>
            <p:custDataLst>
              <p:tags r:id="rId17"/>
            </p:custDataLst>
          </p:nvPr>
        </p:nvCxnSpPr>
        <p:spPr>
          <a:xfrm>
            <a:off x="3955415" y="2012315"/>
            <a:ext cx="0" cy="3810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 hidden="1"/>
          <p:cNvCxnSpPr/>
          <p:nvPr>
            <p:custDataLst>
              <p:tags r:id="rId18"/>
            </p:custDataLst>
          </p:nvPr>
        </p:nvCxnSpPr>
        <p:spPr>
          <a:xfrm>
            <a:off x="3072765" y="2025015"/>
            <a:ext cx="88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751435" y="0"/>
            <a:ext cx="9767570" cy="703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9034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步：数据探索分析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608330" y="1294765"/>
            <a:ext cx="10864215" cy="495173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230" y="1559560"/>
            <a:ext cx="4699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 </a:t>
            </a:r>
            <a:r>
              <a:rPr lang="zh-CN" altLang="en-US" sz="2800"/>
              <a:t>训练集中有</a:t>
            </a:r>
            <a:r>
              <a:rPr lang="en-US" altLang="zh-CN" sz="2800"/>
              <a:t>6</a:t>
            </a:r>
            <a:r>
              <a:rPr lang="zh-CN" altLang="en-US" sz="2800"/>
              <a:t>万个标签和图像信息，每个图像由</a:t>
            </a:r>
            <a:r>
              <a:rPr lang="en-US" altLang="zh-CN" sz="2800"/>
              <a:t>28</a:t>
            </a:r>
            <a:r>
              <a:rPr lang="zh-CN" altLang="en-US" sz="2800"/>
              <a:t>×</a:t>
            </a:r>
            <a:r>
              <a:rPr lang="en-US" altLang="zh-CN" sz="2800"/>
              <a:t>28</a:t>
            </a:r>
            <a:r>
              <a:rPr lang="zh-CN" altLang="en-US" sz="2800"/>
              <a:t>的像素表示，每个标签都是一个</a:t>
            </a:r>
            <a:r>
              <a:rPr lang="en-US" altLang="zh-CN" sz="2800"/>
              <a:t>0~9</a:t>
            </a:r>
            <a:r>
              <a:rPr lang="zh-CN" altLang="en-US" sz="2800"/>
              <a:t>的整数，代表类别如右表。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       </a:t>
            </a:r>
            <a:r>
              <a:rPr lang="zh-CN" altLang="en-US" sz="2800"/>
              <a:t>测试集中有</a:t>
            </a:r>
            <a:r>
              <a:rPr lang="en-US" altLang="zh-CN" sz="2800"/>
              <a:t>1</a:t>
            </a:r>
            <a:r>
              <a:rPr lang="zh-CN" altLang="en-US" sz="2800"/>
              <a:t>万个图像信息，同样由</a:t>
            </a:r>
            <a:r>
              <a:rPr lang="en-US" altLang="zh-CN" sz="2800"/>
              <a:t>28</a:t>
            </a:r>
            <a:r>
              <a:rPr lang="zh-CN" altLang="en-US" sz="2800"/>
              <a:t>×</a:t>
            </a:r>
            <a:r>
              <a:rPr lang="en-US" altLang="zh-CN" sz="2800"/>
              <a:t>28</a:t>
            </a:r>
            <a:r>
              <a:rPr lang="zh-CN" altLang="en-US" sz="2800"/>
              <a:t>个像素表示，没有图像标签，需要我们进行识别出所属类别。</a:t>
            </a:r>
            <a:endParaRPr lang="zh-CN" altLang="en-US" sz="2800"/>
          </a:p>
        </p:txBody>
      </p:sp>
      <p:graphicFrame>
        <p:nvGraphicFramePr>
          <p:cNvPr id="10" name="表格 9"/>
          <p:cNvGraphicFramePr/>
          <p:nvPr>
            <p:custDataLst>
              <p:tags r:id="rId11"/>
            </p:custDataLst>
          </p:nvPr>
        </p:nvGraphicFramePr>
        <p:xfrm>
          <a:off x="6801485" y="1559560"/>
          <a:ext cx="4297680" cy="43497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8840"/>
                <a:gridCol w="2148840"/>
              </a:tblGrid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</a:t>
                      </a:r>
                      <a:endParaRPr lang="en-US" altLang="en-US" sz="1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T恤/上衣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87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裤子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套头衫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连衣裙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外套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凉鞋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衬衫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运动鞋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短靴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步：数据探索分析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294765"/>
            <a:ext cx="10864215" cy="495173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7645" y="2306320"/>
            <a:ext cx="4699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将原始的二维数据形式转换为三维数据形式，以便以图像形式展示。检查训练集中的第一个图像，发现像素值处于 0 到 255 之间。</a:t>
            </a:r>
            <a:endParaRPr sz="2800"/>
          </a:p>
        </p:txBody>
      </p:sp>
      <p:pic>
        <p:nvPicPr>
          <p:cNvPr id="6" name="图片 5" descr="tu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1475" y="1854200"/>
            <a:ext cx="3873500" cy="31496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步：数据预处理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7250" y="1140460"/>
            <a:ext cx="4699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       </a:t>
            </a:r>
            <a:r>
              <a:rPr sz="2800"/>
              <a:t>因为使用神经网络模型需要进行多次迭代，为了提升模型的收敛速度和精度，我们首先对数据进行归一化处理，将这些值缩小至 0 到 1 之间：</a:t>
            </a:r>
            <a:endParaRPr sz="2800"/>
          </a:p>
          <a:p>
            <a:r>
              <a:rPr lang="en-US" sz="2800"/>
              <a:t>        </a:t>
            </a:r>
            <a:r>
              <a:rPr sz="2800"/>
              <a:t>train2 = train1 / 255.0</a:t>
            </a:r>
            <a:endParaRPr sz="2800"/>
          </a:p>
          <a:p>
            <a:r>
              <a:rPr lang="en-US" sz="2800"/>
              <a:t>        </a:t>
            </a:r>
            <a:r>
              <a:rPr sz="2800"/>
              <a:t>test2 = test1 / 255.0</a:t>
            </a:r>
            <a:endParaRPr sz="2800"/>
          </a:p>
          <a:p>
            <a:r>
              <a:rPr lang="en-US" sz="2800"/>
              <a:t>       </a:t>
            </a:r>
            <a:r>
              <a:rPr sz="2800"/>
              <a:t>为了验证数据的格式是否正确，显示训练集中的前 25 个图像，并在每个图像下方显示类名称。</a:t>
            </a:r>
            <a:r>
              <a:rPr lang="zh-CN" sz="2800"/>
              <a:t>得到如右图。</a:t>
            </a:r>
            <a:endParaRPr lang="zh-CN" sz="2800"/>
          </a:p>
        </p:txBody>
      </p:sp>
      <p:pic>
        <p:nvPicPr>
          <p:cNvPr id="9" name="图片 7" descr="tu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3633" y="1140143"/>
            <a:ext cx="5268595" cy="52597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1135" y="1139825"/>
            <a:ext cx="11808460" cy="526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8330" y="2719705"/>
            <a:ext cx="10558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由于在此次比赛数据中，测试集没有所对应的类标签，我们并不能进行模型的评估，因此我们从训练集中分出25%的数据作为验证集。</a:t>
            </a:r>
            <a:endParaRPr lang="zh-CN" altLang="en-US" sz="2800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2522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8850" y="1266825"/>
            <a:ext cx="51054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1. </a:t>
            </a:r>
            <a:r>
              <a:rPr lang="zh-CN" altLang="en-US" sz="3200"/>
              <a:t>构建全连接神经网络模型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5039360" y="2325370"/>
            <a:ext cx="59766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●输入层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○</a:t>
            </a:r>
            <a:r>
              <a:rPr lang="zh-CN" altLang="en-US"/>
              <a:t>将该层视为图像中未堆叠的像素行并将其排列起来。</a:t>
            </a:r>
            <a:endParaRPr lang="zh-CN" altLang="en-US"/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○</a:t>
            </a:r>
            <a:r>
              <a:rPr lang="zh-CN" altLang="en-US"/>
              <a:t>没有要学习的参数，它只会重新格式化数据。</a:t>
            </a:r>
            <a:endParaRPr lang="zh-CN" altLang="en-US"/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●隐藏层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○</a:t>
            </a:r>
            <a:r>
              <a:rPr lang="zh-CN" altLang="en-US"/>
              <a:t>128 个节点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○</a:t>
            </a:r>
            <a:r>
              <a:rPr lang="zh-CN" altLang="en-US"/>
              <a:t>激活函数：</a:t>
            </a:r>
            <a:r>
              <a:rPr lang="zh-CN" altLang="en-US">
                <a:sym typeface="+mn-ea"/>
              </a:rPr>
              <a:t>Relu</a:t>
            </a:r>
            <a:endParaRPr lang="zh-CN" altLang="en-US"/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●全连接层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○</a:t>
            </a:r>
            <a:r>
              <a:rPr lang="zh-CN" altLang="en-US"/>
              <a:t>返回一个长度为 10 的 logits 数组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○</a:t>
            </a:r>
            <a:r>
              <a:rPr lang="zh-CN" altLang="en-US"/>
              <a:t>每个节点都包含一个得分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选取“Adam”为梯度下降优化器，指定学习率为0.001；由于该问题是图像分类，损失函数采用交叉熵损失；监控训练和测试步骤的指标采用准确率，即被正确分类的图像的比率。</a:t>
            </a:r>
            <a:endParaRPr lang="zh-CN" altLang="en-US"/>
          </a:p>
        </p:txBody>
      </p:sp>
      <p:pic>
        <p:nvPicPr>
          <p:cNvPr id="12" name="图片 11" descr="nn1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5729" t="13052" r="34833" b="23902"/>
          <a:stretch>
            <a:fillRect/>
          </a:stretch>
        </p:blipFill>
        <p:spPr>
          <a:xfrm>
            <a:off x="2126615" y="2082165"/>
            <a:ext cx="2369820" cy="380047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5990" y="1251585"/>
            <a:ext cx="51054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2. </a:t>
            </a:r>
            <a:r>
              <a:rPr lang="zh-CN" altLang="en-US" sz="3200"/>
              <a:t>训练全连接神经网络模型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119505" y="2107565"/>
            <a:ext cx="9479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     </a:t>
            </a:r>
            <a:r>
              <a:rPr lang="zh-CN" altLang="en-US" sz="2400"/>
              <a:t>（1）将训练数据馈送给模型。训练数据位于train3和train_label数组中。</a:t>
            </a:r>
            <a:endParaRPr lang="zh-CN" altLang="en-US" sz="2400"/>
          </a:p>
          <a:p>
            <a:pPr algn="l"/>
            <a:r>
              <a:rPr lang="en-US" altLang="zh-CN" sz="2400"/>
              <a:t>     </a:t>
            </a:r>
            <a:r>
              <a:rPr lang="zh-CN" altLang="en-US" sz="2400"/>
              <a:t>（2）模型学习将图像和标签关联起来。设定迭代次数为10，batch_size为32。即每迭代一次训练时，从样本中选择32个样本进行训练。</a:t>
            </a:r>
            <a:endParaRPr lang="zh-CN" altLang="en-US" sz="2400"/>
          </a:p>
          <a:p>
            <a:pPr algn="l"/>
            <a:r>
              <a:rPr lang="en-US" altLang="zh-CN" sz="2400"/>
              <a:t>     </a:t>
            </a:r>
            <a:r>
              <a:rPr lang="zh-CN" altLang="en-US" sz="2400"/>
              <a:t>（3）同时要求模型对验证集（vali数组）进行预测，验证预测是否与vali_label数组中的标签相匹配。</a:t>
            </a:r>
            <a:endParaRPr lang="zh-CN" altLang="en-US" sz="2400"/>
          </a:p>
        </p:txBody>
      </p:sp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模型训练准确率：0.9078，模型验证准确率：0.8789。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3299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3. </a:t>
            </a:r>
            <a:r>
              <a:rPr lang="zh-CN" altLang="en-US" sz="3200"/>
              <a:t>模型分析（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264285" y="5349240"/>
            <a:ext cx="6898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模型训练准确率：0.9075，模型验证准确率：0.8855</a:t>
            </a:r>
            <a:endParaRPr lang="zh-CN" altLang="en-US" sz="2000"/>
          </a:p>
        </p:txBody>
      </p:sp>
      <p:pic>
        <p:nvPicPr>
          <p:cNvPr id="30" name="图片 30" descr="accuracy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990" y="2257425"/>
            <a:ext cx="4603115" cy="3020060"/>
          </a:xfrm>
          <a:prstGeom prst="rect">
            <a:avLst/>
          </a:prstGeom>
        </p:spPr>
      </p:pic>
      <p:pic>
        <p:nvPicPr>
          <p:cNvPr id="31" name="图片 31" descr="loss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2650" y="2257425"/>
            <a:ext cx="4610100" cy="302450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373505"/>
            <a:ext cx="41128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4. </a:t>
            </a:r>
            <a:r>
              <a:rPr lang="zh-CN" sz="3200"/>
              <a:t>加入</a:t>
            </a:r>
            <a:r>
              <a:rPr lang="en-US" altLang="zh-CN" sz="3200"/>
              <a:t>Dropout</a:t>
            </a:r>
            <a:r>
              <a:rPr lang="zh-CN" altLang="en-US" sz="3200"/>
              <a:t>正则化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369695" y="2569210"/>
            <a:ext cx="93402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为了避免模型过拟合，我们对模型进行正则化操作，这里我们采用Dropout正则化，随机的对神经网络每一层进行去弃部分神经元操作。设置丢弃率为</a:t>
            </a:r>
            <a:r>
              <a:rPr lang="en-US" altLang="zh-CN" sz="2800"/>
              <a:t>0.2</a:t>
            </a:r>
            <a:r>
              <a:rPr lang="zh-CN" altLang="en-US" sz="2800"/>
              <a:t>，即每一层有20%的神经元会被丢弃，再次进行模型编译与训练。</a:t>
            </a:r>
            <a:endParaRPr lang="zh-CN" altLang="en-US" sz="2800"/>
          </a:p>
        </p:txBody>
      </p:sp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3299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5. </a:t>
            </a:r>
            <a:r>
              <a:rPr lang="zh-CN" altLang="en-US" sz="3200"/>
              <a:t>模型分析（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264285" y="5349240"/>
            <a:ext cx="6898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模型训练准确率：0.8907，模型验证准确率：0.8810</a:t>
            </a:r>
            <a:endParaRPr lang="zh-CN" altLang="en-US" sz="2000"/>
          </a:p>
        </p:txBody>
      </p:sp>
      <p:pic>
        <p:nvPicPr>
          <p:cNvPr id="2" name="图片 10" descr="accuracy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" y="2386330"/>
            <a:ext cx="4291965" cy="2816225"/>
          </a:xfrm>
          <a:prstGeom prst="rect">
            <a:avLst/>
          </a:prstGeom>
        </p:spPr>
      </p:pic>
      <p:pic>
        <p:nvPicPr>
          <p:cNvPr id="32" name="图片 32" descr="loss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4260" y="2386330"/>
            <a:ext cx="4293235" cy="281686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37058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6.</a:t>
            </a:r>
            <a:r>
              <a:rPr lang="en-US" sz="3200"/>
              <a:t> </a:t>
            </a:r>
            <a:r>
              <a:rPr sz="3200"/>
              <a:t>数据预处理</a:t>
            </a:r>
            <a:r>
              <a:rPr lang="zh-CN" sz="3200"/>
              <a:t>（</a:t>
            </a:r>
            <a:r>
              <a:rPr lang="en-US" altLang="zh-CN" sz="3200"/>
              <a:t>2</a:t>
            </a:r>
            <a:r>
              <a:rPr lang="zh-CN" sz="3200"/>
              <a:t>）</a:t>
            </a:r>
            <a:endParaRPr 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1653540" y="2386330"/>
            <a:ext cx="79368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由于卷积神经网络的输入需要是一个四维数组，因此首先需要将原始二维数据通过循环赋值转换为三维数组(60000x28x28像素)后,再重塑为四维数组（60000x28x28x1像素）。</a:t>
            </a:r>
            <a:endParaRPr lang="zh-CN" altLang="en-US" sz="3200"/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46215" y="0"/>
            <a:ext cx="5732780" cy="6884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7965390" y="519430"/>
            <a:ext cx="1659890" cy="706755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2"/>
            </p:custDataLst>
          </p:nvPr>
        </p:nvSpPr>
        <p:spPr>
          <a:xfrm>
            <a:off x="7908290" y="1942465"/>
            <a:ext cx="3435350" cy="40576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背景与挖掘目标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3"/>
            </p:custDataLst>
          </p:nvPr>
        </p:nvSpPr>
        <p:spPr>
          <a:xfrm>
            <a:off x="6944995" y="1884045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89" name="直接连接符 88"/>
          <p:cNvCxnSpPr/>
          <p:nvPr>
            <p:custDataLst>
              <p:tags r:id="rId4"/>
            </p:custDataLst>
          </p:nvPr>
        </p:nvCxnSpPr>
        <p:spPr>
          <a:xfrm>
            <a:off x="7696835" y="1827530"/>
            <a:ext cx="0" cy="7874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>
            <p:custDataLst>
              <p:tags r:id="rId5"/>
            </p:custDataLst>
          </p:nvPr>
        </p:nvSpPr>
        <p:spPr>
          <a:xfrm>
            <a:off x="6944995" y="3173730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76" name="直接连接符 75"/>
          <p:cNvCxnSpPr/>
          <p:nvPr>
            <p:custDataLst>
              <p:tags r:id="rId6"/>
            </p:custDataLst>
          </p:nvPr>
        </p:nvCxnSpPr>
        <p:spPr>
          <a:xfrm>
            <a:off x="7696835" y="3041015"/>
            <a:ext cx="0" cy="7874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7"/>
            </p:custDataLst>
          </p:nvPr>
        </p:nvSpPr>
        <p:spPr>
          <a:xfrm>
            <a:off x="7908290" y="3173730"/>
            <a:ext cx="3435350" cy="40576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分析方法与过程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8"/>
            </p:custDataLst>
          </p:nvPr>
        </p:nvSpPr>
        <p:spPr>
          <a:xfrm>
            <a:off x="6944995" y="4387850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>
            <p:custDataLst>
              <p:tags r:id="rId9"/>
            </p:custDataLst>
          </p:nvPr>
        </p:nvCxnSpPr>
        <p:spPr>
          <a:xfrm>
            <a:off x="7696835" y="4255135"/>
            <a:ext cx="0" cy="7874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>
            <p:custDataLst>
              <p:tags r:id="rId10"/>
            </p:custDataLst>
          </p:nvPr>
        </p:nvSpPr>
        <p:spPr>
          <a:xfrm>
            <a:off x="7908290" y="4436110"/>
            <a:ext cx="3435350" cy="40576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挖掘算法实现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1"/>
            </p:custDataLst>
          </p:nvPr>
        </p:nvSpPr>
        <p:spPr>
          <a:xfrm>
            <a:off x="6944995" y="5601335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>
            <p:custDataLst>
              <p:tags r:id="rId12"/>
            </p:custDataLst>
          </p:nvPr>
        </p:nvCxnSpPr>
        <p:spPr>
          <a:xfrm>
            <a:off x="7696835" y="5468620"/>
            <a:ext cx="0" cy="7874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13"/>
            </p:custDataLst>
          </p:nvPr>
        </p:nvSpPr>
        <p:spPr>
          <a:xfrm>
            <a:off x="7908290" y="5650230"/>
            <a:ext cx="3435350" cy="40576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拓展与思考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866640" y="-182880"/>
            <a:ext cx="1734185" cy="7050405"/>
          </a:xfrm>
          <a:custGeom>
            <a:avLst/>
            <a:gdLst>
              <a:gd name="connsiteX0" fmla="*/ 0 w 2675"/>
              <a:gd name="connsiteY0" fmla="*/ 10831 h 10831"/>
              <a:gd name="connsiteX1" fmla="*/ 2669 w 2675"/>
              <a:gd name="connsiteY1" fmla="*/ 0 h 10831"/>
              <a:gd name="connsiteX2" fmla="*/ 2675 w 2675"/>
              <a:gd name="connsiteY2" fmla="*/ 10831 h 10831"/>
              <a:gd name="connsiteX3" fmla="*/ 0 w 2675"/>
              <a:gd name="connsiteY3" fmla="*/ 10831 h 1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" h="10831">
                <a:moveTo>
                  <a:pt x="0" y="10831"/>
                </a:moveTo>
                <a:lnTo>
                  <a:pt x="2669" y="0"/>
                </a:lnTo>
                <a:lnTo>
                  <a:pt x="2675" y="10831"/>
                </a:lnTo>
                <a:lnTo>
                  <a:pt x="0" y="108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pic>
        <p:nvPicPr>
          <p:cNvPr id="5" name="图片 4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805180" y="2224405"/>
            <a:ext cx="10469880" cy="294894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0" y="1069340"/>
            <a:ext cx="7266305" cy="5259705"/>
          </a:xfrm>
          <a:prstGeom prst="rect">
            <a:avLst/>
          </a:prstGeom>
        </p:spPr>
      </p:pic>
      <p:pic>
        <p:nvPicPr>
          <p:cNvPr id="5" name="图片 4" descr="nn2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pic>
        <p:nvPicPr>
          <p:cNvPr id="9" name="图片 8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5095" y="1069340"/>
            <a:ext cx="7647940" cy="52597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42210" y="3954780"/>
            <a:ext cx="61499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●第一层（卷积层</a:t>
            </a:r>
            <a:r>
              <a:rPr lang="en-US" altLang="zh-CN"/>
              <a:t>1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/>
              <a:t>       ○32个fil</a:t>
            </a:r>
            <a:r>
              <a:rPr lang="en-US" altLang="zh-CN"/>
              <a:t>te</a:t>
            </a:r>
            <a:r>
              <a:rPr lang="zh-CN" altLang="en-US"/>
              <a:t>r、大小3*3、strides=1、padding=“SAME”</a:t>
            </a:r>
            <a:endParaRPr lang="zh-CN" altLang="en-US"/>
          </a:p>
          <a:p>
            <a:pPr algn="l"/>
            <a:r>
              <a:rPr lang="zh-CN" altLang="en-US"/>
              <a:t>       ○激活：Relu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●第二层（</a:t>
            </a:r>
            <a:r>
              <a:rPr lang="zh-CN" altLang="en-US"/>
              <a:t>池化层</a:t>
            </a:r>
            <a:r>
              <a:rPr lang="en-US" altLang="zh-CN"/>
              <a:t>1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zh-CN" altLang="en-US"/>
              <a:t>大小2*2、strides=2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pic>
        <p:nvPicPr>
          <p:cNvPr id="6" name="图片 5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345" y="1965325"/>
            <a:ext cx="859155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2635" y="1069340"/>
            <a:ext cx="5629275" cy="52597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42210" y="3954780"/>
            <a:ext cx="61499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●第三层（卷积层</a:t>
            </a:r>
            <a:r>
              <a:rPr lang="en-US" altLang="zh-CN"/>
              <a:t>2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/>
              <a:t>       ○</a:t>
            </a:r>
            <a:r>
              <a:rPr lang="en-US" altLang="zh-CN"/>
              <a:t>64</a:t>
            </a:r>
            <a:r>
              <a:rPr lang="zh-CN" altLang="en-US"/>
              <a:t>个fil</a:t>
            </a:r>
            <a:r>
              <a:rPr lang="en-US" altLang="zh-CN"/>
              <a:t>te</a:t>
            </a:r>
            <a:r>
              <a:rPr lang="zh-CN" altLang="en-US"/>
              <a:t>r、大小3*3、strides=1、padding=“SAME”</a:t>
            </a:r>
            <a:endParaRPr lang="zh-CN" altLang="en-US"/>
          </a:p>
          <a:p>
            <a:pPr algn="l"/>
            <a:r>
              <a:rPr lang="zh-CN" altLang="en-US"/>
              <a:t>       ○激活：Relu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●第四层（</a:t>
            </a:r>
            <a:r>
              <a:rPr lang="zh-CN" altLang="en-US"/>
              <a:t>池化层</a:t>
            </a:r>
            <a:r>
              <a:rPr lang="en-US" altLang="zh-CN"/>
              <a:t>2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zh-CN" altLang="en-US"/>
              <a:t>大小2*2、strides=2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pic>
        <p:nvPicPr>
          <p:cNvPr id="6" name="图片 5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1785" y="1069340"/>
            <a:ext cx="3540125" cy="52597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42210" y="3954780"/>
            <a:ext cx="62769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●第五层（卷积层</a:t>
            </a:r>
            <a:r>
              <a:rPr lang="en-US" altLang="zh-CN"/>
              <a:t>3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/>
              <a:t>       ○</a:t>
            </a:r>
            <a:r>
              <a:rPr lang="en-US" altLang="zh-CN"/>
              <a:t>128</a:t>
            </a:r>
            <a:r>
              <a:rPr lang="zh-CN" altLang="en-US"/>
              <a:t>个fil</a:t>
            </a:r>
            <a:r>
              <a:rPr lang="en-US" altLang="zh-CN"/>
              <a:t>te</a:t>
            </a:r>
            <a:r>
              <a:rPr lang="zh-CN" altLang="en-US"/>
              <a:t>r、大小3*3、strides=1、padding=“SAME”</a:t>
            </a:r>
            <a:endParaRPr lang="zh-CN" altLang="en-US"/>
          </a:p>
          <a:p>
            <a:pPr algn="l"/>
            <a:r>
              <a:rPr lang="zh-CN" altLang="en-US"/>
              <a:t>       ○激活：Relu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●第六层（</a:t>
            </a:r>
            <a:r>
              <a:rPr lang="zh-CN" altLang="en-US"/>
              <a:t>池化层</a:t>
            </a:r>
            <a:r>
              <a:rPr lang="en-US" altLang="zh-CN"/>
              <a:t>3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zh-CN" altLang="en-US"/>
              <a:t>大小2*2、strides=2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pic>
        <p:nvPicPr>
          <p:cNvPr id="6" name="图片 5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3910" y="1069340"/>
            <a:ext cx="3048000" cy="52597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06015" y="4481830"/>
            <a:ext cx="64801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●第七层：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○该层重新格式化数据，将图像从三维数组转换成一维数组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sp>
        <p:nvSpPr>
          <p:cNvPr id="12" name="文本框 11"/>
          <p:cNvSpPr txBox="1"/>
          <p:nvPr/>
        </p:nvSpPr>
        <p:spPr>
          <a:xfrm>
            <a:off x="2442210" y="3954780"/>
            <a:ext cx="27451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●第八层（全连接层</a:t>
            </a:r>
            <a:r>
              <a:rPr lang="en-US" altLang="zh-CN"/>
              <a:t>1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en-US" altLang="zh-CN">
                <a:sym typeface="+mn-ea"/>
              </a:rPr>
              <a:t>128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神经元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○激活：Relu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en-US" altLang="zh-CN">
                <a:sym typeface="+mn-ea"/>
              </a:rPr>
              <a:t>Dropout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p=0.2</a:t>
            </a:r>
            <a:endParaRPr lang="en-US" altLang="zh-CN">
              <a:sym typeface="+mn-ea"/>
            </a:endParaRPr>
          </a:p>
        </p:txBody>
      </p:sp>
      <p:pic>
        <p:nvPicPr>
          <p:cNvPr id="6" name="图片 5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0800" y="1069340"/>
            <a:ext cx="2531110" cy="52597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sp>
        <p:nvSpPr>
          <p:cNvPr id="12" name="文本框 11"/>
          <p:cNvSpPr txBox="1"/>
          <p:nvPr/>
        </p:nvSpPr>
        <p:spPr>
          <a:xfrm>
            <a:off x="2442210" y="3954780"/>
            <a:ext cx="27451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●第九层（全连接层</a:t>
            </a:r>
            <a:r>
              <a:rPr lang="en-US" altLang="zh-CN"/>
              <a:t>2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神经元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○激活：Relu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en-US" altLang="zh-CN">
                <a:sym typeface="+mn-ea"/>
              </a:rPr>
              <a:t>Dropout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p=0.2</a:t>
            </a:r>
            <a:endParaRPr lang="en-US" altLang="zh-CN">
              <a:sym typeface="+mn-ea"/>
            </a:endParaRPr>
          </a:p>
        </p:txBody>
      </p:sp>
      <p:pic>
        <p:nvPicPr>
          <p:cNvPr id="6" name="图片 5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1800" y="1069340"/>
            <a:ext cx="2150110" cy="52597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sp>
        <p:nvSpPr>
          <p:cNvPr id="12" name="文本框 11"/>
          <p:cNvSpPr txBox="1"/>
          <p:nvPr/>
        </p:nvSpPr>
        <p:spPr>
          <a:xfrm>
            <a:off x="2442210" y="3954780"/>
            <a:ext cx="27451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●第十层（全连接层</a:t>
            </a:r>
            <a:r>
              <a:rPr lang="en-US" altLang="zh-CN"/>
              <a:t>3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神经元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○激活：Relu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en-US" altLang="zh-CN">
                <a:sym typeface="+mn-ea"/>
              </a:rPr>
              <a:t>Dropout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p=0.2</a:t>
            </a:r>
            <a:endParaRPr lang="en-US" altLang="zh-CN">
              <a:sym typeface="+mn-ea"/>
            </a:endParaRPr>
          </a:p>
        </p:txBody>
      </p:sp>
      <p:pic>
        <p:nvPicPr>
          <p:cNvPr id="6" name="图片 5" descr="nn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7580" y="1069340"/>
            <a:ext cx="1624330" cy="52597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06934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8155" y="1069340"/>
            <a:ext cx="833755" cy="52597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123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200"/>
              <a:t>7.</a:t>
            </a:r>
            <a:r>
              <a:rPr lang="en-US" sz="3200"/>
              <a:t> </a:t>
            </a:r>
            <a:r>
              <a:rPr sz="3200"/>
              <a:t>构建卷积神经网络模型</a:t>
            </a:r>
            <a:endParaRPr sz="3200"/>
          </a:p>
        </p:txBody>
      </p:sp>
      <p:sp>
        <p:nvSpPr>
          <p:cNvPr id="12" name="文本框 11"/>
          <p:cNvSpPr txBox="1"/>
          <p:nvPr/>
        </p:nvSpPr>
        <p:spPr>
          <a:xfrm>
            <a:off x="2442210" y="3954780"/>
            <a:ext cx="71913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●第十一层（输出层）：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zh-CN">
                <a:sym typeface="+mn-ea"/>
              </a:rPr>
              <a:t>返回长度为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logits</a:t>
            </a:r>
            <a:r>
              <a:rPr lang="zh-CN" altLang="en-US">
                <a:sym typeface="+mn-ea"/>
              </a:rPr>
              <a:t>数组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○</a:t>
            </a:r>
            <a:r>
              <a:rPr lang="zh-CN">
                <a:sym typeface="+mn-ea"/>
              </a:rPr>
              <a:t>每个节点都包含一个得分，用来表示当前图像属于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类中哪一类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785" y="5440680"/>
            <a:ext cx="1018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同样，梯度下降优化器：“Adam”，学习率为0.001；损失函数：交叉熵损失；指标：准确率。</a:t>
            </a:r>
            <a:endParaRPr lang="zh-CN" altLang="en-US" sz="2000"/>
          </a:p>
        </p:txBody>
      </p:sp>
      <p:pic>
        <p:nvPicPr>
          <p:cNvPr id="6" name="图片 5" descr="nn2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33911" t="36505" r="4344" b="28347"/>
          <a:stretch>
            <a:fillRect/>
          </a:stretch>
        </p:blipFill>
        <p:spPr>
          <a:xfrm>
            <a:off x="1744980" y="1992630"/>
            <a:ext cx="8591550" cy="24199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2" descr="IMG_2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45580" y="1742440"/>
            <a:ext cx="4879975" cy="366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折角形 33"/>
          <p:cNvSpPr/>
          <p:nvPr>
            <p:custDataLst>
              <p:tags r:id="rId11"/>
            </p:custDataLst>
          </p:nvPr>
        </p:nvSpPr>
        <p:spPr>
          <a:xfrm>
            <a:off x="609036" y="159137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任意多边形 8"/>
          <p:cNvSpPr/>
          <p:nvPr>
            <p:custDataLst>
              <p:tags r:id="rId12"/>
            </p:custDataLst>
          </p:nvPr>
        </p:nvSpPr>
        <p:spPr>
          <a:xfrm>
            <a:off x="918565" y="1591374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919480" y="2166620"/>
            <a:ext cx="4562475" cy="33108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8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MNIST数据集</a:t>
            </a:r>
            <a:endParaRPr lang="zh-CN" altLang="en-US" sz="2000" spc="5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一家的德国的时尚科技公司旗下的研究部门提供了涵盖来自10中类别的共7万个不同商品的正面图片，用来代替MNIST手写数字集的图像数据集，Fashion</a:t>
            </a:r>
            <a:r>
              <a:rPr altLang="zh-CN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MNIST数据集</a:t>
            </a:r>
            <a:endParaRPr lang="zh-CN" altLang="en-US" sz="2000" spc="5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Fashion</a:t>
            </a:r>
            <a:r>
              <a:rPr altLang="zh-CN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MNIST数据集的大小、格式和训练集、测试集划分与原始的MNIST完全一致，采用了28*28的灰度图片，每个像素的值为0~255之间</a:t>
            </a:r>
            <a:endParaRPr lang="zh-CN" altLang="en-US" sz="2000" spc="5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4"/>
            </p:custDataLst>
          </p:nvPr>
        </p:nvSpPr>
        <p:spPr>
          <a:xfrm>
            <a:off x="609034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案例背景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4699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8. </a:t>
            </a:r>
            <a:r>
              <a:rPr sz="3200"/>
              <a:t>训练卷积神经网络模型</a:t>
            </a:r>
            <a:endParaRPr sz="3200"/>
          </a:p>
        </p:txBody>
      </p:sp>
      <p:sp>
        <p:nvSpPr>
          <p:cNvPr id="2" name="文本框 1"/>
          <p:cNvSpPr txBox="1"/>
          <p:nvPr/>
        </p:nvSpPr>
        <p:spPr>
          <a:xfrm>
            <a:off x="1502410" y="2338070"/>
            <a:ext cx="88493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（1）将训练数据馈送给模型。训练数据位于train_4D和train_label数组中。</a:t>
            </a:r>
            <a:endParaRPr lang="zh-CN" altLang="en-US" sz="2800"/>
          </a:p>
          <a:p>
            <a:r>
              <a:rPr lang="zh-CN" altLang="en-US" sz="2800"/>
              <a:t>（2）模型学习将图像和标签关联起来。设定迭代次数为10，batch_size为32。即每迭代一次训练时，从样本中选择32个样本进行训练。</a:t>
            </a:r>
            <a:endParaRPr lang="zh-CN" altLang="en-US" sz="2800"/>
          </a:p>
          <a:p>
            <a:r>
              <a:rPr lang="zh-CN" altLang="en-US" sz="2800"/>
              <a:t>（3）同时要求模型对验证集（vali数组）进行预测。</a:t>
            </a:r>
            <a:endParaRPr lang="zh-CN" altLang="en-US" sz="2800"/>
          </a:p>
          <a:p>
            <a:r>
              <a:rPr lang="zh-CN" altLang="en-US" sz="2800"/>
              <a:t>（4）验证预测是否与vali_label数组中的标签相匹配。</a:t>
            </a:r>
            <a:endParaRPr lang="zh-CN" altLang="en-US" sz="2800"/>
          </a:p>
        </p:txBody>
      </p:sp>
    </p:spTree>
    <p:custDataLst>
      <p:tags r:id="rId10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3299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9</a:t>
            </a:r>
            <a:r>
              <a:rPr sz="3200"/>
              <a:t>.</a:t>
            </a:r>
            <a:r>
              <a:rPr lang="en-US" sz="3200"/>
              <a:t> </a:t>
            </a:r>
            <a:r>
              <a:rPr sz="3200"/>
              <a:t>模型分析</a:t>
            </a:r>
            <a:r>
              <a:rPr lang="zh-CN" sz="3200"/>
              <a:t>（</a:t>
            </a:r>
            <a:r>
              <a:rPr lang="en-US" altLang="zh-CN" sz="3200"/>
              <a:t>3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264285" y="5349240"/>
            <a:ext cx="6898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模型训练准确率：0.9396，模型验证准确率：0.9156。</a:t>
            </a:r>
            <a:endParaRPr lang="zh-CN" altLang="en-US" sz="2000"/>
          </a:p>
        </p:txBody>
      </p:sp>
      <p:pic>
        <p:nvPicPr>
          <p:cNvPr id="12" name="图片 12" descr="accuracy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" y="2306320"/>
            <a:ext cx="4489450" cy="2899410"/>
          </a:xfrm>
          <a:prstGeom prst="rect">
            <a:avLst/>
          </a:prstGeom>
        </p:spPr>
      </p:pic>
      <p:pic>
        <p:nvPicPr>
          <p:cNvPr id="33" name="图片 33" descr="loss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3675" y="2306320"/>
            <a:ext cx="4348480" cy="289941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步：构建模型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990" y="1282065"/>
            <a:ext cx="16738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10. 预测</a:t>
            </a:r>
            <a:endParaRPr 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433830" y="2120265"/>
            <a:ext cx="88493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在每个模型的最后加一个全连接层，激活函数为“Softmax”，返回该图片属于各个类别的概率。利用最终得到的卷积神经网络模型对测试集进行预测，进行整理后输出提交到比赛平台。</a:t>
            </a:r>
            <a:endParaRPr lang="zh-CN" altLang="en-US" sz="2800"/>
          </a:p>
        </p:txBody>
      </p:sp>
      <p:pic>
        <p:nvPicPr>
          <p:cNvPr id="6" name="图片 5" descr="VAQ1THJ30LP]TMKQ]J)43KP"/>
          <p:cNvPicPr>
            <a:picLocks noChangeAspect="1"/>
          </p:cNvPicPr>
          <p:nvPr/>
        </p:nvPicPr>
        <p:blipFill>
          <a:blip r:embed="rId10"/>
          <a:srcRect l="-285" t="2257" r="42801" b="935"/>
          <a:stretch>
            <a:fillRect/>
          </a:stretch>
        </p:blipFill>
        <p:spPr>
          <a:xfrm>
            <a:off x="3281045" y="4104640"/>
            <a:ext cx="5630545" cy="190690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1306830"/>
            <a:ext cx="7877810" cy="509333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1140460"/>
            <a:ext cx="5494020" cy="522732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895" y="1387475"/>
            <a:ext cx="4547235" cy="3683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2170" y="1387475"/>
            <a:ext cx="4752340" cy="368427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420" y="1459230"/>
            <a:ext cx="5629275" cy="3903345"/>
          </a:xfrm>
          <a:prstGeom prst="rect">
            <a:avLst/>
          </a:prstGeom>
        </p:spPr>
      </p:pic>
      <p:pic>
        <p:nvPicPr>
          <p:cNvPr id="9" name="图片 4" descr="tu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9350" y="3761105"/>
            <a:ext cx="2160270" cy="1805940"/>
          </a:xfrm>
          <a:prstGeom prst="rect">
            <a:avLst/>
          </a:prstGeom>
        </p:spPr>
      </p:pic>
      <p:pic>
        <p:nvPicPr>
          <p:cNvPr id="10" name="图片 5" descr="tu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7123" y="1973263"/>
            <a:ext cx="3599815" cy="35934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1249680"/>
            <a:ext cx="8997950" cy="492569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3415" y="1156970"/>
            <a:ext cx="10666095" cy="52330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090" y="1540510"/>
            <a:ext cx="10444480" cy="41097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020" y="1537970"/>
            <a:ext cx="10416540" cy="40563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65900" y="1140460"/>
            <a:ext cx="4906010" cy="3234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9" descr="accuracy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8605" y="1140460"/>
            <a:ext cx="4800600" cy="3149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7695" y="3068955"/>
            <a:ext cx="4930140" cy="3331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1" descr="loss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95" y="3159760"/>
            <a:ext cx="4800600" cy="31496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76630" y="1798955"/>
            <a:ext cx="10125710" cy="3260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090" y="1430655"/>
            <a:ext cx="328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Dropout</a:t>
            </a:r>
            <a:r>
              <a:rPr lang="zh-CN" altLang="en-US"/>
              <a:t>函数防止过度拟合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83335" y="2569845"/>
            <a:ext cx="2679700" cy="2997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93420" y="1297940"/>
            <a:ext cx="10691495" cy="42627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ctrTitle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spc="50" smtClean="0">
                <a:ln w="3175">
                  <a:noFill/>
                  <a:prstDash val="dash"/>
                </a:ln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原始数据情况：服装分类训练集包含约6万条数据、服装分类测试集包含约1万条数据。</a:t>
            </a:r>
            <a:endParaRPr lang="zh-CN" altLang="en-US" sz="2800" spc="50" smtClean="0">
              <a:ln w="3175">
                <a:noFill/>
                <a:prstDash val="dash"/>
              </a:ln>
              <a:effectLst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800" spc="50" smtClean="0">
              <a:ln w="3175">
                <a:noFill/>
                <a:prstDash val="dash"/>
              </a:ln>
              <a:effectLst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800" spc="50" smtClean="0">
              <a:ln w="3175">
                <a:noFill/>
                <a:prstDash val="dash"/>
              </a:ln>
              <a:effectLst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spc="50" smtClean="0">
                <a:ln w="3175">
                  <a:noFill/>
                  <a:prstDash val="dash"/>
                </a:ln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挖掘目标：通过研究该数据集中各个维度与类别的关系，构建一种机器学习算法模型，建立图片像素状态和服装分类之间的关系，通过一系列手段，使得模型具有更高的准确率、更好的鲁棒性和泛化性。</a:t>
            </a:r>
            <a:endParaRPr lang="zh-CN" altLang="en-US" sz="2000" spc="50" smtClean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pc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原始数据情况及挖掘目标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1844040"/>
            <a:ext cx="10485120" cy="3852545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5900" y="1140460"/>
            <a:ext cx="4906010" cy="3234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7695" y="3068955"/>
            <a:ext cx="4930140" cy="3331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6" descr="accuracy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00" y="1224915"/>
            <a:ext cx="4800600" cy="3149600"/>
          </a:xfrm>
          <a:prstGeom prst="rect">
            <a:avLst/>
          </a:prstGeom>
        </p:spPr>
      </p:pic>
      <p:pic>
        <p:nvPicPr>
          <p:cNvPr id="17" name="图片 17" descr="loss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95" y="3096895"/>
            <a:ext cx="4800600" cy="31496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950" y="1140460"/>
            <a:ext cx="10311130" cy="525907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7695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905" y="1140460"/>
            <a:ext cx="10551160" cy="1903095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8940" y="3043555"/>
            <a:ext cx="8833485" cy="33566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755" y="1921510"/>
            <a:ext cx="10158095" cy="33413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57925" y="1140460"/>
            <a:ext cx="5213985" cy="343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1" descr="accuracy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6200" y="1282700"/>
            <a:ext cx="4876800" cy="3149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0090" y="2966085"/>
            <a:ext cx="5213985" cy="343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2" descr="loss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090" y="3025775"/>
            <a:ext cx="4724400" cy="31496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330" y="1140460"/>
            <a:ext cx="10824210" cy="5034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8990" y="5991860"/>
            <a:ext cx="463550" cy="25463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785" y="1209040"/>
            <a:ext cx="9389745" cy="51542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10899775" y="6045200"/>
            <a:ext cx="433070" cy="20129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2014220"/>
            <a:ext cx="5826125" cy="3349625"/>
          </a:xfrm>
          <a:prstGeom prst="rect">
            <a:avLst/>
          </a:prstGeom>
        </p:spPr>
      </p:pic>
      <p:pic>
        <p:nvPicPr>
          <p:cNvPr id="23" name="图片 23" descr="predication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0315" y="1572895"/>
            <a:ext cx="5051425" cy="423164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090" y="2002790"/>
            <a:ext cx="5537835" cy="3053080"/>
          </a:xfrm>
          <a:prstGeom prst="rect">
            <a:avLst/>
          </a:prstGeom>
        </p:spPr>
      </p:pic>
      <p:pic>
        <p:nvPicPr>
          <p:cNvPr id="24" name="图片 24" descr="predication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765" y="1486853"/>
            <a:ext cx="5274310" cy="441261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挖掘算法实现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卷积神经网络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140460"/>
            <a:ext cx="10864215" cy="525970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1324610"/>
            <a:ext cx="10219690" cy="4208145"/>
          </a:xfrm>
          <a:prstGeom prst="rect">
            <a:avLst/>
          </a:prstGeom>
        </p:spPr>
      </p:pic>
      <p:pic>
        <p:nvPicPr>
          <p:cNvPr id="25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6480" y="2018665"/>
            <a:ext cx="2400300" cy="40386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6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6"/>
            <a:ext cx="1620202" cy="137542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314325" y="1482090"/>
            <a:ext cx="11563350" cy="392747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1.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当模型不尽人意的时候，可以进行网络、数据和约束的优化调整，训练得到一个满意的神经网络模型。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2.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在图像目标较小时，全连接神经网络存在缺陷，会使目标就会被淹没在和其他背景的平均特征之中变得不可识别。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3.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迭代次数过多时，可能会出现过拟合现象，可以采用早停、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Dropout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等方法防止过拟合发生。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4.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卷积神经网络相比全连接神经网络具有更好的性能，当卷积神经网络的图像采样为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1*1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时，可以替代全连接神经网络。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630" y="344805"/>
            <a:ext cx="852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spc="300" noProof="0" smtClean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600" b="1" spc="300" noProof="0" smtClean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分析方法与过程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——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初步分析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08330" y="1294765"/>
            <a:ext cx="10864215" cy="495173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485" y="1570355"/>
            <a:ext cx="105105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spc="50" smtClean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800" spc="50" smtClean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本例所给的数据集已经由灰度图像展开成了</a:t>
            </a:r>
            <a:r>
              <a:rPr lang="en-US" altLang="zh-CN" sz="2800" spc="50" smtClean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748</a:t>
            </a:r>
            <a:r>
              <a:rPr lang="zh-CN" altLang="en-US" sz="2800" spc="50" smtClean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个像素集合，因此我们组的任务是利用训练集来构建一种机器学习算法模型，而在分类任务中，正确率是更为直观的一种衡量方法，即统计样本预测值与实际值一致的情况占整个样本的比例（衡量样本被正确标注的数量），即score = 正确数/总数。因此需要使用测试集中10,000 个图像来评估网络学习对图像分类的准确率，准确率越高，说明该模型分类效果越好。</a:t>
            </a:r>
            <a:endParaRPr lang="zh-CN" altLang="en-US" sz="2800" spc="50" smtClean="0">
              <a:ln w="3175">
                <a:noFill/>
                <a:prstDash val="dash"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800" spc="50" smtClean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spc="50" smtClean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800" spc="50" smtClean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考虑到在计算机视觉领域中，神经网络的使用较为广泛，且效果较好，因此我们首先决定建立一个多层全连接神经网络，之后在验证集的基础上考虑是否需要进行正则化。</a:t>
            </a:r>
            <a:endParaRPr lang="zh-CN" altLang="en-US" sz="2800" spc="50" smtClean="0">
              <a:ln w="3175">
                <a:noFill/>
                <a:prstDash val="dash"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6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6"/>
            <a:ext cx="1620202" cy="137542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314325" y="1482090"/>
            <a:ext cx="11563350" cy="3927475"/>
          </a:xfrm>
          <a:prstGeom prst="rect">
            <a:avLst/>
          </a:prstGeom>
        </p:spPr>
        <p:txBody>
          <a:bodyPr vert="horz" wrap="square" lIns="90170" tIns="46990" rIns="90170" bIns="46990" rtlCol="0" anchor="t" anchorCtr="0"/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1.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卷积神经网络模型不仅可以用于服装分类，还可以用于其他多维度数据的分类识别分类；也可以用于相似图搜索，比如人脸识别，对比两张照片是否是同一个人，当两张照片是同一个人是，他的欧氏距离会非常接近。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2.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这次所运用的两个神经网络也可以进行推广，如果测试机中出现了未被分类的数据样本，我们可以通过孪生神经网络对于没有参与训练的类别进行识别，孪生神经网络的泛化能力对于复杂的现实有着广大的应用前景。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630" y="344805"/>
            <a:ext cx="852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spc="300" noProof="0" smtClean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推广</a:t>
            </a:r>
            <a:endParaRPr lang="zh-CN" altLang="en-US" sz="3600" b="1" spc="300" noProof="0" smtClean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3413125" y="3093403"/>
            <a:ext cx="5365750" cy="1398905"/>
          </a:xfrm>
        </p:spPr>
        <p:txBody>
          <a:bodyPr wrap="square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谢谢观看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CB019B1-382A-4266-B25C-5B523AA43C14-1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682625"/>
            <a:ext cx="11971020" cy="6059170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>
              <a:lnSpc>
                <a:spcPct val="100000"/>
              </a:lnSpc>
            </a:pPr>
            <a:r>
              <a:rPr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分析方法与过程</a:t>
            </a:r>
            <a:r>
              <a:rPr altLang="zh-CN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 —— 总体流程</a:t>
            </a:r>
            <a:endParaRPr lang="zh-CN" altLang="zh-CN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 hidden="1"/>
          <p:cNvSpPr/>
          <p:nvPr>
            <p:custDataLst>
              <p:tags r:id="rId10"/>
            </p:custDataLst>
          </p:nvPr>
        </p:nvSpPr>
        <p:spPr>
          <a:xfrm>
            <a:off x="1636395" y="1101725"/>
            <a:ext cx="1549412" cy="406403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 hidden="1"/>
          <p:cNvGrpSpPr/>
          <p:nvPr>
            <p:custDataLst>
              <p:tags r:id="rId11"/>
            </p:custDataLst>
          </p:nvPr>
        </p:nvGrpSpPr>
        <p:grpSpPr>
          <a:xfrm>
            <a:off x="1284605" y="5116226"/>
            <a:ext cx="2670493" cy="706755"/>
            <a:chOff x="1284605" y="5116226"/>
            <a:chExt cx="2670493" cy="706755"/>
          </a:xfrm>
        </p:grpSpPr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806575" y="5116226"/>
              <a:ext cx="1602740" cy="706755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p>
              <a:pPr algn="ctr" fontAlgn="ctr"/>
              <a:r>
                <a:rPr lang="en-US" altLang="zh-CN" sz="3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3"/>
              </p:custDataLst>
            </p:nvPr>
          </p:nvSpPr>
          <p:spPr>
            <a:xfrm rot="5400000">
              <a:off x="3516630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14"/>
              </p:custDataLst>
            </p:nvPr>
          </p:nvSpPr>
          <p:spPr>
            <a:xfrm rot="5400000" flipV="1">
              <a:off x="1509395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>
              <p:custDataLst>
                <p:tags r:id="rId15"/>
              </p:custDataLst>
            </p:nvPr>
          </p:nvCxnSpPr>
          <p:spPr>
            <a:xfrm flipH="1">
              <a:off x="1284605" y="5151786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>
              <p:custDataLst>
                <p:tags r:id="rId16"/>
              </p:custDataLst>
            </p:nvPr>
          </p:nvSpPr>
          <p:spPr>
            <a:xfrm rot="5400000">
              <a:off x="3518535" y="5367686"/>
              <a:ext cx="66992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连接符 6" hidden="1"/>
          <p:cNvCxnSpPr/>
          <p:nvPr>
            <p:custDataLst>
              <p:tags r:id="rId17"/>
            </p:custDataLst>
          </p:nvPr>
        </p:nvCxnSpPr>
        <p:spPr>
          <a:xfrm>
            <a:off x="3955415" y="2012315"/>
            <a:ext cx="0" cy="3810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 hidden="1"/>
          <p:cNvCxnSpPr/>
          <p:nvPr>
            <p:custDataLst>
              <p:tags r:id="rId18"/>
            </p:custDataLst>
          </p:nvPr>
        </p:nvCxnSpPr>
        <p:spPr>
          <a:xfrm>
            <a:off x="3072765" y="2025015"/>
            <a:ext cx="88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253365" y="1962150"/>
            <a:ext cx="12699365" cy="6950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CB019B1-382A-4266-B25C-5B523AA43C14-3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682625"/>
            <a:ext cx="11971020" cy="6059170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>
              <a:lnSpc>
                <a:spcPct val="100000"/>
              </a:lnSpc>
            </a:pPr>
            <a:r>
              <a:rPr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分析方法与过程</a:t>
            </a:r>
            <a:r>
              <a:rPr altLang="zh-CN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 —— 总体流程</a:t>
            </a:r>
            <a:endParaRPr lang="zh-CN" altLang="zh-CN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 hidden="1"/>
          <p:cNvSpPr/>
          <p:nvPr>
            <p:custDataLst>
              <p:tags r:id="rId10"/>
            </p:custDataLst>
          </p:nvPr>
        </p:nvSpPr>
        <p:spPr>
          <a:xfrm>
            <a:off x="1636395" y="1101725"/>
            <a:ext cx="1549412" cy="406403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 hidden="1"/>
          <p:cNvGrpSpPr/>
          <p:nvPr>
            <p:custDataLst>
              <p:tags r:id="rId11"/>
            </p:custDataLst>
          </p:nvPr>
        </p:nvGrpSpPr>
        <p:grpSpPr>
          <a:xfrm>
            <a:off x="1284605" y="5116226"/>
            <a:ext cx="2670493" cy="706755"/>
            <a:chOff x="1284605" y="5116226"/>
            <a:chExt cx="2670493" cy="706755"/>
          </a:xfrm>
        </p:grpSpPr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806575" y="5116226"/>
              <a:ext cx="1602740" cy="706755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p>
              <a:pPr algn="ctr" fontAlgn="ctr"/>
              <a:r>
                <a:rPr lang="en-US" altLang="zh-CN" sz="3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3"/>
              </p:custDataLst>
            </p:nvPr>
          </p:nvSpPr>
          <p:spPr>
            <a:xfrm rot="5400000">
              <a:off x="3516630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14"/>
              </p:custDataLst>
            </p:nvPr>
          </p:nvSpPr>
          <p:spPr>
            <a:xfrm rot="5400000" flipV="1">
              <a:off x="1509395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>
              <p:custDataLst>
                <p:tags r:id="rId15"/>
              </p:custDataLst>
            </p:nvPr>
          </p:nvCxnSpPr>
          <p:spPr>
            <a:xfrm flipH="1">
              <a:off x="1284605" y="5151786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>
              <p:custDataLst>
                <p:tags r:id="rId16"/>
              </p:custDataLst>
            </p:nvPr>
          </p:nvSpPr>
          <p:spPr>
            <a:xfrm rot="5400000">
              <a:off x="3518535" y="5367686"/>
              <a:ext cx="66992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连接符 6" hidden="1"/>
          <p:cNvCxnSpPr/>
          <p:nvPr>
            <p:custDataLst>
              <p:tags r:id="rId17"/>
            </p:custDataLst>
          </p:nvPr>
        </p:nvCxnSpPr>
        <p:spPr>
          <a:xfrm>
            <a:off x="3955415" y="2012315"/>
            <a:ext cx="0" cy="3810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 hidden="1"/>
          <p:cNvCxnSpPr/>
          <p:nvPr>
            <p:custDataLst>
              <p:tags r:id="rId18"/>
            </p:custDataLst>
          </p:nvPr>
        </p:nvCxnSpPr>
        <p:spPr>
          <a:xfrm>
            <a:off x="3072765" y="2025015"/>
            <a:ext cx="88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77820" y="-92710"/>
            <a:ext cx="9767570" cy="703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682625"/>
            <a:ext cx="11971020" cy="6059170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>
              <a:lnSpc>
                <a:spcPct val="100000"/>
              </a:lnSpc>
            </a:pPr>
            <a:r>
              <a:rPr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分析方法与过程</a:t>
            </a:r>
            <a:r>
              <a:rPr altLang="zh-CN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 —— 总体流程</a:t>
            </a:r>
            <a:endParaRPr lang="zh-CN" altLang="zh-CN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 hidden="1"/>
          <p:cNvSpPr/>
          <p:nvPr>
            <p:custDataLst>
              <p:tags r:id="rId10"/>
            </p:custDataLst>
          </p:nvPr>
        </p:nvSpPr>
        <p:spPr>
          <a:xfrm>
            <a:off x="1636395" y="1101725"/>
            <a:ext cx="1549412" cy="406403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 hidden="1"/>
          <p:cNvGrpSpPr/>
          <p:nvPr>
            <p:custDataLst>
              <p:tags r:id="rId11"/>
            </p:custDataLst>
          </p:nvPr>
        </p:nvGrpSpPr>
        <p:grpSpPr>
          <a:xfrm>
            <a:off x="1284605" y="5116226"/>
            <a:ext cx="2670493" cy="706755"/>
            <a:chOff x="1284605" y="5116226"/>
            <a:chExt cx="2670493" cy="706755"/>
          </a:xfrm>
        </p:grpSpPr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806575" y="5116226"/>
              <a:ext cx="1602740" cy="706755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p>
              <a:pPr algn="ctr" fontAlgn="ctr"/>
              <a:r>
                <a:rPr lang="en-US" altLang="zh-CN" sz="3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3"/>
              </p:custDataLst>
            </p:nvPr>
          </p:nvSpPr>
          <p:spPr>
            <a:xfrm rot="5400000">
              <a:off x="3516630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14"/>
              </p:custDataLst>
            </p:nvPr>
          </p:nvSpPr>
          <p:spPr>
            <a:xfrm rot="5400000" flipV="1">
              <a:off x="1509395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>
              <p:custDataLst>
                <p:tags r:id="rId15"/>
              </p:custDataLst>
            </p:nvPr>
          </p:nvCxnSpPr>
          <p:spPr>
            <a:xfrm flipH="1">
              <a:off x="1284605" y="5151786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>
              <p:custDataLst>
                <p:tags r:id="rId16"/>
              </p:custDataLst>
            </p:nvPr>
          </p:nvSpPr>
          <p:spPr>
            <a:xfrm rot="5400000">
              <a:off x="3518535" y="5367686"/>
              <a:ext cx="66992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连接符 6" hidden="1"/>
          <p:cNvCxnSpPr/>
          <p:nvPr>
            <p:custDataLst>
              <p:tags r:id="rId17"/>
            </p:custDataLst>
          </p:nvPr>
        </p:nvCxnSpPr>
        <p:spPr>
          <a:xfrm>
            <a:off x="3955415" y="2012315"/>
            <a:ext cx="0" cy="3810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 hidden="1"/>
          <p:cNvCxnSpPr/>
          <p:nvPr>
            <p:custDataLst>
              <p:tags r:id="rId18"/>
            </p:custDataLst>
          </p:nvPr>
        </p:nvCxnSpPr>
        <p:spPr>
          <a:xfrm>
            <a:off x="3072765" y="2025015"/>
            <a:ext cx="88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68390" y="-173355"/>
            <a:ext cx="9767570" cy="703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CB019B1-382A-4266-B25C-5B523AA43C14-5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682625"/>
            <a:ext cx="11971020" cy="6059170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7" name="图片 1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>
              <a:lnSpc>
                <a:spcPct val="100000"/>
              </a:lnSpc>
            </a:pPr>
            <a:r>
              <a:rPr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分析方法与过程</a:t>
            </a:r>
            <a:r>
              <a:rPr altLang="zh-CN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cs typeface="微软雅黑" panose="020B0503020204020204" charset="-122"/>
                <a:sym typeface="+mn-ea"/>
              </a:rPr>
              <a:t> —— 总体流程</a:t>
            </a:r>
            <a:endParaRPr lang="zh-CN" altLang="zh-CN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 hidden="1"/>
          <p:cNvSpPr/>
          <p:nvPr>
            <p:custDataLst>
              <p:tags r:id="rId10"/>
            </p:custDataLst>
          </p:nvPr>
        </p:nvSpPr>
        <p:spPr>
          <a:xfrm>
            <a:off x="1636395" y="1101725"/>
            <a:ext cx="1549412" cy="406403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 hidden="1"/>
          <p:cNvGrpSpPr/>
          <p:nvPr>
            <p:custDataLst>
              <p:tags r:id="rId11"/>
            </p:custDataLst>
          </p:nvPr>
        </p:nvGrpSpPr>
        <p:grpSpPr>
          <a:xfrm>
            <a:off x="1284605" y="5116226"/>
            <a:ext cx="2670493" cy="706755"/>
            <a:chOff x="1284605" y="5116226"/>
            <a:chExt cx="2670493" cy="706755"/>
          </a:xfrm>
        </p:grpSpPr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806575" y="5116226"/>
              <a:ext cx="1602740" cy="706755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p>
              <a:pPr algn="ctr" fontAlgn="ctr"/>
              <a:r>
                <a:rPr lang="en-US" altLang="zh-CN" sz="3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>
              <p:custDataLst>
                <p:tags r:id="rId13"/>
              </p:custDataLst>
            </p:nvPr>
          </p:nvSpPr>
          <p:spPr>
            <a:xfrm rot="5400000">
              <a:off x="3516630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14"/>
              </p:custDataLst>
            </p:nvPr>
          </p:nvSpPr>
          <p:spPr>
            <a:xfrm rot="5400000" flipV="1">
              <a:off x="1509395" y="5354351"/>
              <a:ext cx="231140" cy="2311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>
              <p:custDataLst>
                <p:tags r:id="rId15"/>
              </p:custDataLst>
            </p:nvPr>
          </p:nvCxnSpPr>
          <p:spPr>
            <a:xfrm flipH="1">
              <a:off x="1284605" y="5151786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>
              <p:custDataLst>
                <p:tags r:id="rId16"/>
              </p:custDataLst>
            </p:nvPr>
          </p:nvSpPr>
          <p:spPr>
            <a:xfrm rot="5400000">
              <a:off x="3518535" y="5367686"/>
              <a:ext cx="669925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连接符 6" hidden="1"/>
          <p:cNvCxnSpPr/>
          <p:nvPr>
            <p:custDataLst>
              <p:tags r:id="rId17"/>
            </p:custDataLst>
          </p:nvPr>
        </p:nvCxnSpPr>
        <p:spPr>
          <a:xfrm>
            <a:off x="3955415" y="2012315"/>
            <a:ext cx="0" cy="3810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 hidden="1"/>
          <p:cNvCxnSpPr/>
          <p:nvPr>
            <p:custDataLst>
              <p:tags r:id="rId18"/>
            </p:custDataLst>
          </p:nvPr>
        </p:nvCxnSpPr>
        <p:spPr>
          <a:xfrm>
            <a:off x="3072765" y="2025015"/>
            <a:ext cx="88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551035" y="-173355"/>
            <a:ext cx="9767570" cy="703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THUMBS_INDEX" val="1、4、7、9、11、12、13、14、15、16、19、22、26、30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05"/>
</p:tagLst>
</file>

<file path=ppt/tags/tag1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TEMPLATE_THUMBS_INDEX" val="1、4、7、9、11、12、13、14、15、16、19、22、26、30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05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05_1*i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85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团队业绩报告"/>
  <p:tag name="KSO_WM_UNIT_ISNUMDGMTITLE" val="0"/>
</p:tagLst>
</file>

<file path=ppt/tags/tag28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05_1*b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TEMPLATE_THUMBS_INDEX" val="1、4、7、9、11、12、13、14、15、16、19、22、26、30、31"/>
  <p:tag name="KSO_WM_SLIDE_ID" val="custom2020460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605"/>
  <p:tag name="KSO_WM_SLIDE_LAYOUT" val="a_b"/>
  <p:tag name="KSO_WM_SLIDE_LAYOUT_CNT" val="1_1"/>
</p:tagLst>
</file>

<file path=ppt/tags/tag288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05_4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目录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605_4*l_h_a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605_4*l_h_i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605_4*l_h_i*1_1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605_4*l_h_i*1_2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605_4*l_h_i*1_2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94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605_4*l_h_a*1_2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605_4*l_h_i*1_3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4605_4*l_h_i*1_3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9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605_4*l_h_a*1_3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605_4*l_h_i*1_4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4605_4*l_h_i*1_4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4605_4*l_h_a*1_4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SLIDE_ID" val="custom2020460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05"/>
  <p:tag name="KSO_WM_SLIDE_LAYOUT" val="a_l"/>
  <p:tag name="KSO_WM_SLIDE_LAYOUT_CNT" val="1_1"/>
</p:tagLst>
</file>

<file path=ppt/tags/tag30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605_9*h_i*2_1"/>
  <p:tag name="KSO_WM_TEMPLATE_CATEGORY" val="custom"/>
  <p:tag name="KSO_WM_TEMPLATE_INDEX" val="20204605"/>
  <p:tag name="KSO_WM_UNIT_LAYERLEVEL" val="1_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PLACING_PICTURE_USER_VIEWPORT" val="{&quot;height&quot;:5764,&quot;width&quot;:7685}"/>
</p:tagLst>
</file>

<file path=ppt/tags/tag30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9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9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605_9*h_i*1_1"/>
  <p:tag name="KSO_WM_TEMPLATE_CATEGORY" val="custom"/>
  <p:tag name="KSO_WM_TEMPLATE_INDEX" val="20204605"/>
  <p:tag name="KSO_WM_UNIT_LAYERLEVEL" val="1_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04605_9*h_i*1_2"/>
  <p:tag name="KSO_WM_TEMPLATE_CATEGORY" val="custom"/>
  <p:tag name="KSO_WM_TEMPLATE_INDEX" val="20204605"/>
  <p:tag name="KSO_WM_UNIT_LAYERLEVEL" val="1_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DEFAULT_FONT" val="16;20;2"/>
  <p:tag name="KSO_WM_UNIT_BLOCK" val="0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605_9*h_f*1_1"/>
  <p:tag name="KSO_WM_TEMPLATE_CATEGORY" val="custom"/>
  <p:tag name="KSO_WM_TEMPLATE_INDEX" val="2020460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SUBTYPE" val="a"/>
</p:tagLst>
</file>

<file path=ppt/tags/tag30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605_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605"/>
  <p:tag name="KSO_WM_SLIDE_LAYOUT" val="a_i_h"/>
  <p:tag name="KSO_WM_SLIDE_LAYOUT_CNT" val="1_1_2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8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8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8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05_8*f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SUBTYPE" val="a"/>
</p:tagLst>
</file>

<file path=ppt/tags/tag31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8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1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605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f_i"/>
  <p:tag name="KSO_WM_SLIDE_LAYOUT_CNT" val="1_1_1"/>
</p:tagLst>
</file>

<file path=ppt/tags/tag3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3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custom20204605_29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custom20204605_29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24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4605_2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CHART_EMPHASIZE_BODY" val="0"/>
  <p:tag name="KSO_WM_UNIT_CHART_COMPONENT_FLAG" val="0"/>
</p:tagLst>
</file>

<file path=ppt/tags/tag326.xml><?xml version="1.0" encoding="utf-8"?>
<p:tagLst xmlns:p="http://schemas.openxmlformats.org/presentationml/2006/main">
  <p:tag name="KSO_WM_UNIT_CHART_COMPARISON_MODE" val="0"/>
  <p:tag name="KSO_WM_UNIT_CHART_COMPARISON_MIN_SIZE" val="110"/>
</p:tagLst>
</file>

<file path=ppt/tags/tag327.xml><?xml version="1.0" encoding="utf-8"?>
<p:tagLst xmlns:p="http://schemas.openxmlformats.org/presentationml/2006/main">
  <p:tag name="KSO_WM_UNIT_CHART_COMPONENT_FLAG" val="0"/>
  <p:tag name="KSO_WM_UNIT_TYPE" val="f"/>
</p:tagLst>
</file>

<file path=ppt/tags/tag328.xml><?xml version="1.0" encoding="utf-8"?>
<p:tagLst xmlns:p="http://schemas.openxmlformats.org/presentationml/2006/main">
  <p:tag name="KSO_WM_UNIT_CHART_COMPONENT_FLAG" val="0"/>
</p:tagLst>
</file>

<file path=ppt/tags/tag329.xml><?xml version="1.0" encoding="utf-8"?>
<p:tagLst xmlns:p="http://schemas.openxmlformats.org/presentationml/2006/main">
  <p:tag name="KSO_WM_UNIT_CHART_COMPONENT_FLAG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CHART_COMPONENT_FLAG" val="0"/>
</p:tagLst>
</file>

<file path=ppt/tags/tag331.xml><?xml version="1.0" encoding="utf-8"?>
<p:tagLst xmlns:p="http://schemas.openxmlformats.org/presentationml/2006/main">
  <p:tag name="KSO_WM_UNIT_CHART_COMPONENT_FLAG" val="0"/>
</p:tagLst>
</file>

<file path=ppt/tags/tag332.xml><?xml version="1.0" encoding="utf-8"?>
<p:tagLst xmlns:p="http://schemas.openxmlformats.org/presentationml/2006/main">
  <p:tag name="KSO_WM_UNIT_CHART_COMPARISON_LINE_VERTICAL" val="1"/>
  <p:tag name="KSO_WM_UNIT_CHART_COMPONENT_FLAG" val="0"/>
</p:tagLst>
</file>

<file path=ppt/tags/tag333.xml><?xml version="1.0" encoding="utf-8"?>
<p:tagLst xmlns:p="http://schemas.openxmlformats.org/presentationml/2006/main">
  <p:tag name="KSO_WM_UNIT_CHART_COMPARISON_LINE_HORIZONTAL" val="0"/>
  <p:tag name="KSO_WM_UNIT_CHART_COMPONENT_FLAG" val="0"/>
</p:tagLst>
</file>

<file path=ppt/tags/tag3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605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29"/>
  <p:tag name="KSO_WM_SLIDE_SIZE" val="828.238*344.406"/>
  <p:tag name="KSO_WM_SLIDE_POSITION" val="59.8124*134.594"/>
  <p:tag name="KSO_WM_DIAGRAM_GROUP_CODE" val="ζ1-1"/>
  <p:tag name="KSO_WM_SLIDE_DIAGTYPE" val="ζ"/>
  <p:tag name="KSO_WM_TAG_VERSION" val="1.0"/>
  <p:tag name="KSO_WM_BEAUTIFY_FLAG" val="#wm#"/>
  <p:tag name="KSO_WM_TEMPLATE_CATEGORY" val="custom"/>
  <p:tag name="KSO_WM_TEMPLATE_INDEX" val="20204605"/>
  <p:tag name="KSO_WM_SLIDE_LAYOUT" val="a_i_h_ζ"/>
  <p:tag name="KSO_WM_SLIDE_LAYOUT_CNT" val="1_1_1_1"/>
</p:tagLst>
</file>

<file path=ppt/tags/tag33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custom20204605_29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3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custom20204605_29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37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4605_2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CHART_EMPHASIZE_BODY" val="0"/>
  <p:tag name="KSO_WM_UNIT_CHART_COMPONENT_FLAG" val="0"/>
</p:tagLst>
</file>

<file path=ppt/tags/tag339.xml><?xml version="1.0" encoding="utf-8"?>
<p:tagLst xmlns:p="http://schemas.openxmlformats.org/presentationml/2006/main">
  <p:tag name="KSO_WM_UNIT_CHART_COMPARISON_MODE" val="0"/>
  <p:tag name="KSO_WM_UNIT_CHART_COMPARISON_MIN_SIZE" val="11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CHART_COMPONENT_FLAG" val="0"/>
  <p:tag name="KSO_WM_UNIT_TYPE" val="f"/>
</p:tagLst>
</file>

<file path=ppt/tags/tag341.xml><?xml version="1.0" encoding="utf-8"?>
<p:tagLst xmlns:p="http://schemas.openxmlformats.org/presentationml/2006/main">
  <p:tag name="KSO_WM_UNIT_CHART_COMPONENT_FLAG" val="0"/>
</p:tagLst>
</file>

<file path=ppt/tags/tag342.xml><?xml version="1.0" encoding="utf-8"?>
<p:tagLst xmlns:p="http://schemas.openxmlformats.org/presentationml/2006/main">
  <p:tag name="KSO_WM_UNIT_CHART_COMPONENT_FLAG" val="0"/>
</p:tagLst>
</file>

<file path=ppt/tags/tag343.xml><?xml version="1.0" encoding="utf-8"?>
<p:tagLst xmlns:p="http://schemas.openxmlformats.org/presentationml/2006/main">
  <p:tag name="KSO_WM_UNIT_CHART_COMPONENT_FLAG" val="0"/>
</p:tagLst>
</file>

<file path=ppt/tags/tag344.xml><?xml version="1.0" encoding="utf-8"?>
<p:tagLst xmlns:p="http://schemas.openxmlformats.org/presentationml/2006/main">
  <p:tag name="KSO_WM_UNIT_CHART_COMPONENT_FLAG" val="0"/>
</p:tagLst>
</file>

<file path=ppt/tags/tag345.xml><?xml version="1.0" encoding="utf-8"?>
<p:tagLst xmlns:p="http://schemas.openxmlformats.org/presentationml/2006/main">
  <p:tag name="KSO_WM_UNIT_CHART_COMPARISON_LINE_VERTICAL" val="1"/>
  <p:tag name="KSO_WM_UNIT_CHART_COMPONENT_FLAG" val="0"/>
</p:tagLst>
</file>

<file path=ppt/tags/tag346.xml><?xml version="1.0" encoding="utf-8"?>
<p:tagLst xmlns:p="http://schemas.openxmlformats.org/presentationml/2006/main">
  <p:tag name="KSO_WM_UNIT_CHART_COMPARISON_LINE_HORIZONTAL" val="0"/>
  <p:tag name="KSO_WM_UNIT_CHART_COMPONENT_FLAG" val="0"/>
</p:tagLst>
</file>

<file path=ppt/tags/tag34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605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29"/>
  <p:tag name="KSO_WM_SLIDE_SIZE" val="828.238*344.406"/>
  <p:tag name="KSO_WM_SLIDE_POSITION" val="59.8124*134.594"/>
  <p:tag name="KSO_WM_DIAGRAM_GROUP_CODE" val="ζ1-1"/>
  <p:tag name="KSO_WM_SLIDE_DIAGTYPE" val="ζ"/>
  <p:tag name="KSO_WM_TAG_VERSION" val="1.0"/>
  <p:tag name="KSO_WM_BEAUTIFY_FLAG" val="#wm#"/>
  <p:tag name="KSO_WM_TEMPLATE_CATEGORY" val="custom"/>
  <p:tag name="KSO_WM_TEMPLATE_INDEX" val="20204605"/>
  <p:tag name="KSO_WM_SLIDE_LAYOUT" val="a_i_h_ζ"/>
  <p:tag name="KSO_WM_SLIDE_LAYOUT_CNT" val="1_1_1_1"/>
</p:tagLst>
</file>

<file path=ppt/tags/tag3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custom20204605_29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4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custom20204605_29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4605_2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UNIT_CHART_EMPHASIZE_BODY" val="0"/>
  <p:tag name="KSO_WM_UNIT_CHART_COMPONENT_FLAG" val="0"/>
</p:tagLst>
</file>

<file path=ppt/tags/tag352.xml><?xml version="1.0" encoding="utf-8"?>
<p:tagLst xmlns:p="http://schemas.openxmlformats.org/presentationml/2006/main">
  <p:tag name="KSO_WM_UNIT_CHART_COMPARISON_MODE" val="0"/>
  <p:tag name="KSO_WM_UNIT_CHART_COMPARISON_MIN_SIZE" val="110"/>
</p:tagLst>
</file>

<file path=ppt/tags/tag353.xml><?xml version="1.0" encoding="utf-8"?>
<p:tagLst xmlns:p="http://schemas.openxmlformats.org/presentationml/2006/main">
  <p:tag name="KSO_WM_UNIT_CHART_COMPONENT_FLAG" val="0"/>
  <p:tag name="KSO_WM_UNIT_TYPE" val="f"/>
</p:tagLst>
</file>

<file path=ppt/tags/tag354.xml><?xml version="1.0" encoding="utf-8"?>
<p:tagLst xmlns:p="http://schemas.openxmlformats.org/presentationml/2006/main">
  <p:tag name="KSO_WM_UNIT_CHART_COMPONENT_FLAG" val="0"/>
</p:tagLst>
</file>

<file path=ppt/tags/tag355.xml><?xml version="1.0" encoding="utf-8"?>
<p:tagLst xmlns:p="http://schemas.openxmlformats.org/presentationml/2006/main">
  <p:tag name="KSO_WM_UNIT_CHART_COMPONENT_FLAG" val="0"/>
</p:tagLst>
</file>

<file path=ppt/tags/tag356.xml><?xml version="1.0" encoding="utf-8"?>
<p:tagLst xmlns:p="http://schemas.openxmlformats.org/presentationml/2006/main">
  <p:tag name="KSO_WM_UNIT_CHART_COMPONENT_FLAG" val="0"/>
</p:tagLst>
</file>

<file path=ppt/tags/tag357.xml><?xml version="1.0" encoding="utf-8"?>
<p:tagLst xmlns:p="http://schemas.openxmlformats.org/presentationml/2006/main">
  <p:tag name="KSO_WM_UNIT_CHART_COMPONENT_FLAG" val="0"/>
</p:tagLst>
</file>

<file path=ppt/tags/tag358.xml><?xml version="1.0" encoding="utf-8"?>
<p:tagLst xmlns:p="http://schemas.openxmlformats.org/presentationml/2006/main">
  <p:tag name="KSO_WM_UNIT_CHART_COMPARISON_LINE_VERTICAL" val="1"/>
  <p:tag name="KSO_WM_UNIT_CHART_COMPONENT_FLAG" val="0"/>
</p:tagLst>
</file>

<file path=ppt/tags/tag359.xml><?xml version="1.0" encoding="utf-8"?>
<p:tagLst xmlns:p="http://schemas.openxmlformats.org/presentationml/2006/main">
  <p:tag name="KSO_WM_UNIT_CHART_COMPARISON_LINE_HORIZONTAL" val="0"/>
  <p:tag name="KSO_WM_UNIT_CHART_COMPONENT_FLAG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605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29"/>
  <p:tag name="KSO_WM_SLIDE_SIZE" val="828.238*344.406"/>
  <p:tag name="KSO_WM_SLIDE_POSITION" val="59.8124*134.594"/>
  <p:tag name="KSO_WM_DIAGRAM_GROUP_CODE" val="ζ1-1"/>
  <p:tag name="KSO_WM_SLIDE_DIAGTYPE" val="ζ"/>
  <p:tag name="KSO_WM_TAG_VERSION" val="1.0"/>
  <p:tag name="KSO_WM_BEAUTIFY_FLAG" val="#wm#"/>
  <p:tag name="KSO_WM_TEMPLATE_CATEGORY" val="custom"/>
  <p:tag name="KSO_WM_TEMPLATE_INDEX" val="20204605"/>
  <p:tag name="KSO_WM_SLIDE_LAYOUT" val="a_i_h_ζ"/>
  <p:tag name="KSO_WM_SLIDE_LAYOUT_CNT" val="1_1_1_1"/>
</p:tagLst>
</file>

<file path=ppt/tags/tag36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custom20204605_29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6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custom20204605_29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63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4605_2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UNIT_CHART_EMPHASIZE_BODY" val="0"/>
  <p:tag name="KSO_WM_UNIT_CHART_COMPONENT_FLAG" val="0"/>
</p:tagLst>
</file>

<file path=ppt/tags/tag365.xml><?xml version="1.0" encoding="utf-8"?>
<p:tagLst xmlns:p="http://schemas.openxmlformats.org/presentationml/2006/main">
  <p:tag name="KSO_WM_UNIT_CHART_COMPARISON_MODE" val="0"/>
  <p:tag name="KSO_WM_UNIT_CHART_COMPARISON_MIN_SIZE" val="110"/>
</p:tagLst>
</file>

<file path=ppt/tags/tag366.xml><?xml version="1.0" encoding="utf-8"?>
<p:tagLst xmlns:p="http://schemas.openxmlformats.org/presentationml/2006/main">
  <p:tag name="KSO_WM_UNIT_CHART_COMPONENT_FLAG" val="0"/>
  <p:tag name="KSO_WM_UNIT_TYPE" val="f"/>
</p:tagLst>
</file>

<file path=ppt/tags/tag367.xml><?xml version="1.0" encoding="utf-8"?>
<p:tagLst xmlns:p="http://schemas.openxmlformats.org/presentationml/2006/main">
  <p:tag name="KSO_WM_UNIT_CHART_COMPONENT_FLAG" val="0"/>
</p:tagLst>
</file>

<file path=ppt/tags/tag368.xml><?xml version="1.0" encoding="utf-8"?>
<p:tagLst xmlns:p="http://schemas.openxmlformats.org/presentationml/2006/main">
  <p:tag name="KSO_WM_UNIT_CHART_COMPONENT_FLAG" val="0"/>
</p:tagLst>
</file>

<file path=ppt/tags/tag369.xml><?xml version="1.0" encoding="utf-8"?>
<p:tagLst xmlns:p="http://schemas.openxmlformats.org/presentationml/2006/main">
  <p:tag name="KSO_WM_UNIT_CHART_COMPONENT_FLAG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CHART_COMPONENT_FLAG" val="0"/>
</p:tagLst>
</file>

<file path=ppt/tags/tag371.xml><?xml version="1.0" encoding="utf-8"?>
<p:tagLst xmlns:p="http://schemas.openxmlformats.org/presentationml/2006/main">
  <p:tag name="KSO_WM_UNIT_CHART_COMPARISON_LINE_VERTICAL" val="1"/>
  <p:tag name="KSO_WM_UNIT_CHART_COMPONENT_FLAG" val="0"/>
</p:tagLst>
</file>

<file path=ppt/tags/tag372.xml><?xml version="1.0" encoding="utf-8"?>
<p:tagLst xmlns:p="http://schemas.openxmlformats.org/presentationml/2006/main">
  <p:tag name="KSO_WM_UNIT_CHART_COMPARISON_LINE_HORIZONTAL" val="0"/>
  <p:tag name="KSO_WM_UNIT_CHART_COMPONENT_FLAG" val="0"/>
</p:tagLst>
</file>

<file path=ppt/tags/tag37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605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29"/>
  <p:tag name="KSO_WM_SLIDE_SIZE" val="828.238*344.406"/>
  <p:tag name="KSO_WM_SLIDE_POSITION" val="59.8124*134.594"/>
  <p:tag name="KSO_WM_DIAGRAM_GROUP_CODE" val="ζ1-1"/>
  <p:tag name="KSO_WM_SLIDE_DIAGTYPE" val="ζ"/>
  <p:tag name="KSO_WM_TAG_VERSION" val="1.0"/>
  <p:tag name="KSO_WM_BEAUTIFY_FLAG" val="#wm#"/>
  <p:tag name="KSO_WM_TEMPLATE_CATEGORY" val="custom"/>
  <p:tag name="KSO_WM_TEMPLATE_INDEX" val="20204605"/>
  <p:tag name="KSO_WM_SLIDE_LAYOUT" val="a_i_h_ζ"/>
  <p:tag name="KSO_WM_SLIDE_LAYOUT_CNT" val="1_1_1_1"/>
</p:tagLst>
</file>

<file path=ppt/tags/tag37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custom20204605_29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custom20204605_29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76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4605_2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CHART_EMPHASIZE_BODY" val="0"/>
  <p:tag name="KSO_WM_UNIT_CHART_COMPONENT_FLAG" val="0"/>
</p:tagLst>
</file>

<file path=ppt/tags/tag378.xml><?xml version="1.0" encoding="utf-8"?>
<p:tagLst xmlns:p="http://schemas.openxmlformats.org/presentationml/2006/main">
  <p:tag name="KSO_WM_UNIT_CHART_COMPARISON_MODE" val="0"/>
  <p:tag name="KSO_WM_UNIT_CHART_COMPARISON_MIN_SIZE" val="110"/>
</p:tagLst>
</file>

<file path=ppt/tags/tag379.xml><?xml version="1.0" encoding="utf-8"?>
<p:tagLst xmlns:p="http://schemas.openxmlformats.org/presentationml/2006/main">
  <p:tag name="KSO_WM_UNIT_CHART_COMPONENT_FLAG" val="0"/>
  <p:tag name="KSO_WM_UNIT_TYPE" val="f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CHART_COMPONENT_FLAG" val="0"/>
</p:tagLst>
</file>

<file path=ppt/tags/tag381.xml><?xml version="1.0" encoding="utf-8"?>
<p:tagLst xmlns:p="http://schemas.openxmlformats.org/presentationml/2006/main">
  <p:tag name="KSO_WM_UNIT_CHART_COMPONENT_FLAG" val="0"/>
</p:tagLst>
</file>

<file path=ppt/tags/tag382.xml><?xml version="1.0" encoding="utf-8"?>
<p:tagLst xmlns:p="http://schemas.openxmlformats.org/presentationml/2006/main">
  <p:tag name="KSO_WM_UNIT_CHART_COMPONENT_FLAG" val="0"/>
</p:tagLst>
</file>

<file path=ppt/tags/tag383.xml><?xml version="1.0" encoding="utf-8"?>
<p:tagLst xmlns:p="http://schemas.openxmlformats.org/presentationml/2006/main">
  <p:tag name="KSO_WM_UNIT_CHART_COMPONENT_FLAG" val="0"/>
</p:tagLst>
</file>

<file path=ppt/tags/tag384.xml><?xml version="1.0" encoding="utf-8"?>
<p:tagLst xmlns:p="http://schemas.openxmlformats.org/presentationml/2006/main">
  <p:tag name="KSO_WM_UNIT_CHART_COMPARISON_LINE_VERTICAL" val="1"/>
  <p:tag name="KSO_WM_UNIT_CHART_COMPONENT_FLAG" val="0"/>
</p:tagLst>
</file>

<file path=ppt/tags/tag385.xml><?xml version="1.0" encoding="utf-8"?>
<p:tagLst xmlns:p="http://schemas.openxmlformats.org/presentationml/2006/main">
  <p:tag name="KSO_WM_UNIT_CHART_COMPARISON_LINE_HORIZONTAL" val="0"/>
  <p:tag name="KSO_WM_UNIT_CHART_COMPONENT_FLAG" val="0"/>
</p:tagLst>
</file>

<file path=ppt/tags/tag38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605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29"/>
  <p:tag name="KSO_WM_SLIDE_SIZE" val="828.238*344.406"/>
  <p:tag name="KSO_WM_SLIDE_POSITION" val="59.8124*134.594"/>
  <p:tag name="KSO_WM_DIAGRAM_GROUP_CODE" val="ζ1-1"/>
  <p:tag name="KSO_WM_SLIDE_DIAGTYPE" val="ζ"/>
  <p:tag name="KSO_WM_TAG_VERSION" val="1.0"/>
  <p:tag name="KSO_WM_BEAUTIFY_FLAG" val="#wm#"/>
  <p:tag name="KSO_WM_TEMPLATE_CATEGORY" val="custom"/>
  <p:tag name="KSO_WM_TEMPLATE_INDEX" val="20204605"/>
  <p:tag name="KSO_WM_SLIDE_LAYOUT" val="a_i_h_ζ"/>
  <p:tag name="KSO_WM_SLIDE_LAYOUT_CNT" val="1_1_1_1"/>
</p:tagLst>
</file>

<file path=ppt/tags/tag38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605_11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91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TABLE_BEAUTIFY" val="smartTable{aee22090-df5c-4eb1-9e3f-c263a8ba032f}"/>
  <p:tag name="TABLE_ENDDRAG_ORIGIN_RECT" val="338*249"/>
  <p:tag name="TABLE_ENDDRAG_RECT" val="539*122*338*249"/>
</p:tagLst>
</file>

<file path=ppt/tags/tag39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39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9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39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0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0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0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0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1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1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2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2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3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3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4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4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4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5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5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5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6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6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7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7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7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8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8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8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8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9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9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9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49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0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0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0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0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1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1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2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2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3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PLACING_PICTURE_USER_VIEWPORT" val="{&quot;height&quot;:5134,&quot;width&quot;:15946}"/>
</p:tagLst>
</file>

<file path=ppt/tags/tag534.xml><?xml version="1.0" encoding="utf-8"?>
<p:tagLst xmlns:p="http://schemas.openxmlformats.org/presentationml/2006/main">
  <p:tag name="KSO_WM_UNIT_PLACING_PICTURE_USER_VIEWPORT" val="{&quot;height&quot;:6713,&quot;width&quot;:16837}"/>
</p:tagLst>
</file>

<file path=ppt/tags/tag5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3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4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4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5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5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5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6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6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7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7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1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1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7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11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1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d_i"/>
  <p:tag name="KSO_WM_SLIDE_LAYOUT_CNT" val="1_1_1"/>
</p:tagLst>
</file>

<file path=ppt/tags/tag5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605_12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2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2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2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  <p:tag name="KSO_WM_UNIT_ISNUMDGMTITLE" val="0"/>
</p:tagLst>
</file>

<file path=ppt/tags/tag5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60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605"/>
  <p:tag name="KSO_WM_SLIDE_LAYOUT" val="a_f_i"/>
  <p:tag name="KSO_WM_SLIDE_LAYOUT_CNT" val="1_1_1"/>
</p:tagLst>
</file>

<file path=ppt/tags/tag58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605_12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2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12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2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一切新功能新服务，都要尊重用户，以用户为中心，把产品体验做到极致！"/>
  <p:tag name="KSO_WM_UNIT_ISNUMDGMTITLE" val="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60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9*437"/>
  <p:tag name="KSO_WM_SLIDE_POSITION" val="0*102"/>
  <p:tag name="KSO_WM_TAG_VERSION" val="1.0"/>
  <p:tag name="KSO_WM_BEAUTIFY_FLAG" val="#wm#"/>
  <p:tag name="KSO_WM_TEMPLATE_CATEGORY" val="custom"/>
  <p:tag name="KSO_WM_TEMPLATE_INDEX" val="20204605"/>
  <p:tag name="KSO_WM_SLIDE_LAYOUT" val="a_f_i"/>
  <p:tag name="KSO_WM_SLIDE_LAYOUT_CNT" val="1_1_1"/>
</p:tagLst>
</file>

<file path=ppt/tags/tag591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3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谢谢观看"/>
  <p:tag name="KSO_WM_UNIT_ISNUMDGMTITLE" val="0"/>
</p:tagLst>
</file>

<file path=ppt/tags/tag592.xml><?xml version="1.0" encoding="utf-8"?>
<p:tagLst xmlns:p="http://schemas.openxmlformats.org/presentationml/2006/main">
  <p:tag name="KSO_WM_SLIDE_ID" val="custom20204605_3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1"/>
  <p:tag name="KSO_WM_TAG_VERSION" val="1.0"/>
  <p:tag name="KSO_WM_BEAUTIFY_FLAG" val="#wm#"/>
  <p:tag name="KSO_WM_TEMPLATE_CATEGORY" val="custom"/>
  <p:tag name="KSO_WM_TEMPLATE_INDEX" val="20204605"/>
  <p:tag name="KSO_WM_SLIDE_LAYOUT" val="a_b"/>
  <p:tag name="KSO_WM_SLIDE_LAYOUT_CNT" val="1_1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3E5E8"/>
      </a:dk2>
      <a:lt2>
        <a:srgbClr val="FFFFFF"/>
      </a:lt2>
      <a:accent1>
        <a:srgbClr val="406898"/>
      </a:accent1>
      <a:accent2>
        <a:srgbClr val="4A89B6"/>
      </a:accent2>
      <a:accent3>
        <a:srgbClr val="53AAD5"/>
      </a:accent3>
      <a:accent4>
        <a:srgbClr val="4DAFBE"/>
      </a:accent4>
      <a:accent5>
        <a:srgbClr val="389873"/>
      </a:accent5>
      <a:accent6>
        <a:srgbClr val="22822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414">
      <a:dk1>
        <a:sysClr val="windowText" lastClr="000000"/>
      </a:dk1>
      <a:lt1>
        <a:sysClr val="window" lastClr="FFFFFF"/>
      </a:lt1>
      <a:dk2>
        <a:srgbClr val="E3E5E8"/>
      </a:dk2>
      <a:lt2>
        <a:srgbClr val="FFFFFF"/>
      </a:lt2>
      <a:accent1>
        <a:srgbClr val="406898"/>
      </a:accent1>
      <a:accent2>
        <a:srgbClr val="4A89B6"/>
      </a:accent2>
      <a:accent3>
        <a:srgbClr val="53AAD5"/>
      </a:accent3>
      <a:accent4>
        <a:srgbClr val="4DAFBE"/>
      </a:accent4>
      <a:accent5>
        <a:srgbClr val="389873"/>
      </a:accent5>
      <a:accent6>
        <a:srgbClr val="22822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jMxNzk5NDI1MTkiLAogICAiR3JvdXBJZCIgOiAiNDk5MTE0MjMiLAogICAiSW1hZ2UiIDogImlWQk9SdzBLR2dvQUFBQU5TVWhFVWdBQUF6QUFBQUdkQ0FZQUFBRE5GWllDQUFBQUNYQklXWE1BQUFzVEFBQUxFd0VBbXB3WUFBQWdBRWxFUVZSNG5PemRkMWhUWjhNRzhQc2tiQm1DQXhXdFcycHJ0UkJ4VmFYdVhRWDljT0tnVlF1SVZxMVV0TGdWOTBaYnJhdHVLbG8zcjFqUlY2dFZsZ3V0ZmV1Z1ZCRUhLc2dRU003M0I4MXBBZ0ZSa1FTNWY5ZmxaWEp5eGhPeXp2MnNBeE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YjB6QkgwWDRFMDRPVGs5RndTaG5MN0xRYVdES0lvUWhGTDlsaWNpSWlJeUJObWlLSDRjR3h0N1RSOEhsK25qb01XRjRZVmVCY01MRVJFUlViRXdsc3ZsLzZldmd4dnA2OEJFUkZSMmJkNjhHUjk5OUpHK2kwRkVHbjc3N1RlTUh6OGVXVmxaOFBEd2dMKy9QeXYvS0o4aFE0YmcrdlhyVUNxVnQvUlZobmNtd0VSSFIrdTdDRlFLSkNZbVl2VG8wYmg3OXk0Ky9QQkRCQWNIdzhyS1N0L0ZJaW9UbEVvbHBrMmJockN3TVBqNitpSTRPSmdoaHNpQXRHalJBc3VXTGNQNDhlTVJFaElDQUF3eFpKQktkUmN5b2xkVnRXcFZmUC85OTNCd2NFQmNYQng4ZlgyUm1wcXE3MklSbFFseXVSeXpaczFDMTY1ZGtaYVdCbDlmWDF5NWNrWGZ4U0lpRGVvUVkySmlncENRRUN4Y3VCQ2lLT3E3V0VSYUdHQ296R0dJSWRJZmhoZ2l3OGNRUTRhT0FZYktKSVlZSXYzSkcySjhmSHdZWW9nTURFTU1HVElHR0NxekdHS0k5RWNkWXJwMDZZTDA5SFNHR0NJRHhCQkRob29CaHNvMGhoZ2kvWkhMNVpnOWV6WkRESkVCWTRnaFE4UUFRMlVlUXd5Ui9qREVFQmsraGhneU5Bd3dSR0NJSWRJblhTSG04dVhMK2k0V0VXbGdpQ0ZEd2dCRDlBK0dHQ0w5eVJ0aWZIMTlHV0tJREF4RERCa0tCaGdpRFF3eFJQckRFRU5rK0JoaXlCQXd3QkRsd1JCRHBEL3FFTk81YzJlR0dDSURWVnBEVEdKaUlwUktwYzdIYnR5NGdheXNyQkl1RWIwdUJwZ1NkdTNhdFh3ZmtPenNiTnk4ZWZPMTltY0lIN1lYTDE0VVdvNzA5UFJTOGNXbTZWMEtNYVh4OVZFcWxVaEtTaXJ5K3IvOTloc09Iejc4Rmt0VU9KVktwYmRqdjR2a2Nqbm16Sm5ERVBPS3pwNDlpNHlNakpldWs1MmRuVzk1UVNkMWI5T0xGeThRRnhkWDRzZWw0bEhhUW94S3BZSzN0emUyYmR1bTgvRkJnd2JoM3IxN0JXNS81ODRkS0JTS0l2KzdjK2ZPVzNvbUJEREF2RlJDUW9MV1A1VktCWlZLaGFkUG54YjRUL09ISURrNUdiZHYzNWJ1ZTNwNjV2dUEzTDE3Rng0ZUhpOHRTM3A2T2laT25JaUVoQVFBd0tGRGh6QnMyTENYZm1Hb1ZDcjg4c3N2V3V1cFA0aWFNakl5Y1Bic1dhMWw5Ky9mbDhxcitZSDg3My8vaTk5Ly94MEFzRy9mUG56NTVaY0ZIcjlObXphSWo0OEhrQnU0aXZMUEVKU0dFR01JcjQrTGk0dTB2U2lLUmRyK1plL1poSVFFZE8vZXZjaC9oNE1IRCtMRWlSTkZYaDhBbmo1OWlzZVBIK2Y3cHo1K1lmOFNFeE9sL2FoVUtuVHMyQkhIamgzTGR3eGRuN09YVWFsVVNFMU5MZlNmSVo4a0ZCZGRJZWJTcFV2NkxwWkI4L1B6ZTJudzkvUHpRMHBLaXRheXg0OGZvMW16WnRKOWhVSWhmUmJlcHA5Ly9obWpSbzJTdmo4S2MrZk9uVmYrUjI5ZmFRb3h2L3p5QzlMUzB2Qi8vL2QvYjdTZmt5ZFBTdjkrK3VrbkFNRFJvMGUxbHRQYlo2VHZBaGk2UG4zNndON2VIaktaREltSmlUaHk1QWd5TWpMUXQyL2ZBcmZadlhzMzZ0V3JCd0RZdjM4L05tM2FoSVVMRjZKRml4WUFJQVVnTmZWSnNlWXlBQ2hmdnJ6Vy9WV3JWdUgzMzM5SHhZb1ZBUUF0VzdaRVVGQVFqaHc1Z2g0OWVoUllub1NFQkN4WXNBQUhEaHpBN05tellXMXRuVytkQnc4ZTRLdXZ2a0oyZGpZVUNnVk1UVTBCNU5iVy9lYy8vOEgzMzM4dnJYdjU4bVY4ODgwM0dEWnNHTjUvLzMxY3VuUUpIMzMwVVlISDE5U3laY3NpclJjZEhWMms5ZDQyZFlnWlBYcTBGR0tDZzROaFpXV2w3NklCTUl6WFI2VlNTVDlZaVltSjZOV3IxMHUzUDNqd0lLcFZxNGJGaXhkajU4NmRCYTVYME1sLzN2Zkh3NGNQVWF0V3JTS1UvRjllWGw0NlQ1eWlvNk14Y09CQUFMbUJMRE16RTJabVpoQUVRVnFuYXRXcTBnL1h6WnMzOGV6Wk03ei8vdnV2ZFB5REJ3OWl4b3daK1phSGhvWVcrdjBDNVA0UTUvMStlQmVwUXd3QUhEdDJER1BHak1IcTFhdlJwRWtUUFplczVBVUZCU0VzTEV4cjJmVHAwekZ6NWt5dFpaNmVucERKL3EyYlBIWHFWSUg3SERkdUhBQklMVExxK3dBUUdCZ0lZMk5qNlRoMmRuYlNZd2NPSE1EbXpadng5OTkvbzJMRmloZzBhQkNHREJsU2FQblZGVythV3JSb2daMDdkMkwvL3Yxd2MzUEw5M2pseXBXbDM2S1hmU1owTVpUZmtYZWRPc1NNSHo4ZUlTRWhBQUIvZjMrdDcweDlVNmxVMG0rNWlZa0psRXFsVm1oWHkvcytNemMzeDVrelo3U1dhZjcrcDZlbkF3QXNMUzFoWVdIeEZrcE9CV0dBS1lKTm16YkIzdDQrMzhsVTNpL0hGeTllb0ZXclZscHY3aEVqUmlBakl3TXpac3pBdm4zN0FPUzJ1T2lxQWVqUW9VT0Irejk1OGlUMjdObUQ1Y3VYdzl6Y0hBQlFvVUlGZUhsNVlmSGl4V2phdENuczdlMTFscjltelpyWXZuMDdKazZjQ0M4dnIzd25qSC8rK1NlOHZiM1J1SEZqekpvMVMvckJBQUEzTnpkY3VIQUJqeDQ5a3BadDNib1ZYMy85TmZyMjdZdXNyQ3ljT1hNR2dZR0JXcTBUSmlZbVNFbEprWDRZSHp4NEFCTVRFd0QvbnJ6cWN1L2V2U0tkQUpja1F3NHgrbng5bmp4NUluVlgwZHdleUgzdnFsUXE2VVFxT3p0Yk9oblMvQno1K2ZsaDlPalIrWTd6MTE5L1llalFvVVd1eVhyNDhDR2lvNk1SR2hwYXBQVTlQRHl3ZCs5ZUFMa2hSUkFFQkFRRXdNek1EQUNrSDZ5WW1CaU1HVE1HcDA2ZGdwR1I3cS9MeU1oSTJOdmJ3OXJhV3FxRWtNbGtPaXNLTkhYdTNCbXRXclZDUWtJQ1B2LzhjNmtGUi8wNnFULy9Db1VDb2FHaHFGV3JGcDQrZlpydmUrSmRwdzR4b2lnaVBEeTh6SVlZYjI5dkRCczJEQUF3ZGVwVUdCc2JvMzM3OW1qZnZyMjBqa0tod05hdFcxR3JWcTBpZlplT0hUc1dRRzdsMmZuejU2WDdaODZjd2VlZmZ5NkZaTTMzOG0rLy9ZYVpNMmZDMWRVVnZyNitDQThQeDdKbHkxQzFhdFZDMzV0OSt2UXA4TEV0VzdaZ3k1WXQrWmF2V2JNR3paczNsKzduL1c2NmMrY08rdmJ0bSsrM1dMMmNTbzZoaDVpOWUvZENKcFBCM2QwZElTRWhPSDc4T0E0ZVBLaTFUcTlldmJCMjdWcFVyMTVkV3FaWkdhQ21xMkt0VFpzMnhWOW9LaFFEekJ0Njh1UUprcE9UWVc1dWpoTW5Uc0RDd2tKcUlWSHo4ZkZCang0OXNISGpSZ0JBalJvMXRMNXdDL29TVnJ0MTZ4YW1UWnVHUVlNRzRaTlBQdEY2YlBqdzRUaHo1Z3pHamgyTGRldld3Y2JHUnV2eHpNeE1xRlFxbEN0WERzdVhMOGVsUzVlUW5aMk56TXhNQUxtMUI1VXJWNGEzdHplNmR1MHFMVE0yTm9heHNUR2FObTBLQUFnUER3ZndiKzNFaVJNbjhKLy8vQWR1Ym01SVQwOUhRRUNBMW5FSERoeUlDeGN1U0dON3ZMMjlwY2V5czdNTDdDYW1xMisySVREVUVLUFAxMmZod29YU1NiZDYrNGlJQ0hoNGVDQTlQUjFmZlBFRkprK2VqTWFORzJQbXpKa3dOVFhGbENsVDRPSGhBVXRMUzZoVXF0ZnVMcWdaamdEZzBhTkg4UFgxMVRxWks0ejZoT3k3Nzc3RDFhdFg0ZWpvaU51M2Iwc25VZW9nY3VYS0ZUUm8wQURQbnovWDJsNno5U01pSWdKSlNVbGFKMjgyTmpZdjdkSm1hbW9LVTFOVEtiQlVxRkFCd0w4QlJ2TnZvMzVOREtWN1pVbVR5K1dZTzNjdUFKVFpFRk8rZkhtVUwxOGUyN1p0dzk5Ly8xMW95NlV1bWlkZG5UdDNCZ0FzWDc0Y2JkcTBRVXBLQ3BvMGFZSzZkZXNDQUpvMGFZTDY5ZXZyRE9HUmtaRUFnSmt6WjhMS3lnb3RXclJBZUhnNDR1TGkwS0ZEQjJSblorT3Z2LzVDeFlvVjgvMGVoWVNFdkZKTHFhNlRSekpjaGhwaWtwS1NFQndjak1XTEZ5TWpJd09iTm0yQ3Q3ZTN6b3E2eXBVckYxaUJwM2Jod2dYcDlvTUhEOUN6WjArY09uVktxbHdHb0xOMWg0b1hBOHdidW5YckZueDhmSkNUa3dOcmEydjQrL3RETHBkTGo2ZWtwR0RuenAzWXVYT24xSzBNd0V1N2tOblkyRUFRQk1USHgrUExMNy9FaHg5K0tOV09hWkxMNVZpMGFCRzh2THp3K2VlZlk4bVNKYWhaczZiMGVMOSsvYlQ2NitlbFdXdWdQa0VBZ0ZHalJtSDA2TkU0ZCs0Y3NyT3pNV0hDQkVSRlJXSHExS25vMkxFanpNek1JSW9pUEQwOTBiWnRXeXhidGd3QXNHelpNcVNucCtQcnI3K1c5cVZaZzZ4UUtPRHU3bDc0SDlWQUdXS0kwZWZyRXhRVWhLQ2dJSzN0QWVDYmI3N0IxS2xUa1oyZERVZEhSd0M1UVh2MDZORklURXpFNHNXTFlXRmhVYVJhMGs4Ly9WVG5jczNqcGFlbkl6MDlIZlhyMTMvbGJtU0RCZzNDNk5HanNYbnpabXpidGsxcWZjeGJrMXhRNitqRGh3OXg4ZUpGckZxMUNoOTg4QUdBM0xGcDZ0WWR0VDE3OXNESnlVazZRU3dLemU1OEF3WU1LUHFUZWtjeHhBQnhjWEVJRGc3Rzh1WExVYkZpUloxZFBnY01HQUJCRUtSdW5TMWJ0cFMreTArZE9vWEpreWZqMEtGRHFGQ2hBcDQ5ZXdhRlFpRzFubXJ1cjB1WExzakt5c3JYNnZIZWUrOEJ5RDBwdExLeXdwVXJWd0FBalJvMUFwQTdHWUNIaHdlR0R4OE9QejgvcmJMSjVYTEk1WEtwMVRNK1BoN3IxcTNEbkRsenBKUGN4TVJFWExseUJlM2F0ZFA2TFFWeVR4WjEzYzg3cmpUdmVsUnlEREhFUkVaR0lpVWxCYU5IajRZb2luQjBkTVJubjMyR3BLU2tmSk5YNU8xTm9Ddk1hRzZqdnExVUt2VXlFVVpaeGdCVEJJVTFmU3NVQ3B3L2YxNzZRdGFVbnA2T1BuMzZ3TVRFQkpNblQwYlhybDJsV2pCZFRlMmF5MDZlUEluLy9lOS8rT2FiYjFDOWVuVXNXYklrMzVlNVdzV0tGYkZ1M1RyNCtmbGg4T0RCR0QxNk5QcjM3dzhURXhNY09uUklhOTBiTjI1Zzl1elorUERERDdGbnp4NzQrUGpnbzQ4K2dvdUxpODR2R0tWU2lZQ0FBRmhhV2dJQTFxMWJoKzNidDJQQmdnVTRmLzQ4YnQ2OEtUMEc1SDc0TllPYUxubC9FTWVNR1lOWnMyYkJ6czRPcWFtcDJMRmpSNkhiNjVNNnhQVHMyUk54Y1hGWXQyNGRKazZjcUxmeUdPTHJFeHdjakpNblQrTEhIMzlFYW1vcVpzK2VqVGx6NW1ETm1qVVlOV29VZkgxOXBkWklRTHVyNU1PSER4RVVGQVJiVzF0TW5EZ1JGaFlXZVBUb0VTcFVxQ0M5UC9NMjN6OTgrQkJBYml1RnJuNzJlZG5hMnNMUzBsSWFwRHhqeGd5TUhUc1dqeDQ5d3VQSGoxR3VYRGtBdVFPTWE5U29nWnMzYitLOTk5NkRzYkV4RWhJU3RMNFA5dS9mRDVWS2hZWU5HMHF0TW84ZlAwYnQyclcxamhrWkdZbWxTNWRpd29RSjZOZXYzMHZMcVBsM0tldGR5RFNwUTR4NllwS1JJMGRpLy83OXFGcTFxcjZMOXRhbHBxWmk4dVRKR0Q1OHVOU3Q2dHk1YzFycktCUUs3TnExUzZzTG1lWTY2dmRVZG5ZMlRFeE1wQmFPVTZkT2FaMjBhZTR2cng0OWV1RFlzV09ZTkdrUzJyVnJoOURRVUl3Y09WSnEvVlRQeUtlcnk2VlNxVVNmUG4wUUVCQ0E1czJidzhqSUNHRmhZUmc2ZEtoVTJSRVJFWUUxYTlib3JMejQvUFBQZGY1dERLM2JjVm5Yb2tVTEJBVUZZZUxFaVFnSkNZRkNvVURIamgzMVZwNk9IVHZDeWNrSmFXbHBHRDU4T1B6OS9TR1R5VEI4K1BCOFlWZXpOd0tnZXh5VnJvcURvcmIrVS9GaGdDbUNuMy8rV2VjWW1JSUdHSzlldlJvdFc3YUVoWVVGcGsyYmhtYk5tdVViM0RWcTFDalkyOXNYR0k2eXNySVFHQmlJQmcwYXdNZkhwMGcxU212V3JNR0tGU3V3WnMwYU5HN2NXS3RtTWo0K0hwczJiY0t0VzdjUUVCQ0FjdVhLWWMrZVBhaGV2VHAyN2RxRitmUG5vM3YzN3Zqc3M4OVF1WEpsYVp2Smt5ZERxVlJpOCtiTmFOT21EUll2WG93MWE5WmcyTEJoNk4yN045emMzUERMTDc5SXg3bDkremJhdFd0WGFEblQwdEsweG1PY08zY09qeDgvbHNaSURCbzA2S1hQVlo4MFo1dHljbkxTV3prTTdmVVJSUkdpS0NJdUxnNVRwMDVGM2JwMWNlZk9IUnc5ZWhSejVzeUJvNk1qbGk5ZmpxdFhyMElRQkppYW1xSmh3NFlBY2svT1FrTkRFUllXQmo4L1B6UnYzaHlabVprSURRM0Z5cFVyRVJBUUlIVnhiTml3b2RZNExYVjN5RW1USmhYcDcvYnR0OS9DemMxTjZrYWo5dFZYWHdISWJVSFM1T0hob2RYaW81YVZsWVU5ZS9ZQXlCMHJvdzRXVjY1Y3lmY0R0MkRCQW16ZnZoMExGeTdFcFV1WDhPMjMzK0tQUC83QThPSERwWFVVQ2dXcVZxMksxYXRYUzM4VE5mVnJrcGFXVnFUbitLNVRuM2diNm14SGI4UEZpeGR4Nzk0OWJOKytIVHQyN0lBZ0NKZzJiVnFCZy9qelR1MHRpcUkweStUNDhlUHg2YWVmU3AvbFRwMDZGYmtjU1VsSnNMUzB4TU9IRDdGanh3NDBidHhZSzBDb0t4SHExNitmYjFzakl5TlVyRmdSSjA2Y1FQUG16ZUhnNEFBN096dEVSVVZKQWViOCtmTndjWEhSR2FnT0hEZ0FCd2NINlQ3SHdCaW16TXhNcWZYRnpzNU9hcDNXRnpNek16ZzRPR0RzMkxIbzFxMGJQdjc0WXdDNU00ZTlpbXJWcW1ISGpoMWFGVlFQSGp4QTc5NjljZUxFQ2EwdVpMZHYzMzVwVnpSNk13d3diMkRqeG8yWVAzKytOS2Y0czJmUDBMbHpaNm1KUFRzN0d4OTk5QkV5TWpLa3djN3FrOThuVDU1ZysvYnRjSEp5MHFvaDE3UnUzVHBZV2xvV09ka3ZXN1lNYytiTWdaK2ZIK3p0N1pHZW5vNGpSNDRnUER3Y3FhbXA4UFQweExScDB5Q1R5WEQvL24wMGFkSUVYYnAwUVpjdVhmRHMyVE9FaFlWaC9QanhxRktsQ2dZTUdJQzB0RFFZR3h0ajdkcTFlUERnQVRwMjdBaDdlM3VzV0xFQzI3ZHZ4NkJCZ3lDWHkzSDI3Rm5FeDhmRDN0NGV0Mi9mbGs1SzFYOFRJTGQ3bXJxV1ZGZDNtTHpMREhYMm1DMWJ0bURseXBVUUJBR0JnWUY2clhXNWZmdTJ3YncrNjlldlIwSkNBb0tEZ3pGMzdsd1lHUmxwblhDclQ4YnIxYXVIZXZYcVFhbFVvbXJWcXRKblo4bVNKVGg0OENBcVZxeUlKVXVXSURVMUZjbkp5V2pZc0NGV3JGZ0JXMXRiNlZoNTUvQjNkSFRVNnBOY21OYXRXMHVmTi9WejBEd0o4dkx5MGpwQktzemV2WHVSbHBhR1hyMTY0Yi8vL1M4NmRPaUExTlJVWEwxNlZRcERtZ1lQSG93R0RScGcwcVJKQ0EwTmhZZUhCNDRkTzZZMWlGOG1rMG12aVdZTjlOQ2hRNHRVcG5lZFVxbkV0R25URUI0ZURuTnpjNnhldmJwTXRMNEF1ZVBkdG0zYkJoc2JHMXk3ZGcxQlFVR0ZEdUovOGVLRjF1ZjAvUG56cUZxMUt1N2V2WXQ1OCtaaDZ0U3AwbTlWZUhoNGtWcGdybCsvanRHalI2TlRwMDQ0ZXZRb01qSXlzSFRwVWd3WU1BRExsaTFEMDZaTkVSRVJnWExseXFGVnExYlNkdXF1TlhLNUhLMWJ0OGJ1M2JzeGVmSmtDSUtBeG8wYjQ5S2xTeGc4ZURDeXM3TVJFeE9EOGVQSGF4MlhYWE5Lajh6TVRFeVlNQUhuejUrWGVvY1l3b244dm4zN2NQMzZkY3laTXdjdlhyekEzMy8vamRxMWErUEpreWVGYm1kblp3ZEJFS1J1aWxaV1ZscVQ1cWkzZi96NHNUUUpqT1o2Z2lDVW1lK29rc1lBOHdiZWYvOTlKQ1FrSUMwdERkYlcxb2lNakVUMTZ0V2xFNkRJeU1oOGZZRHpLbXk4Z2ZySFIvMy9vMGVQMEtWTEY2MXBtdFZjWEZ5a1dtbjFiR1RxcVY4blRKZ2cxVzZwM2IxN1YrdEh3Y2JHQnYzNzkwZi8vdjF4OGVKRlBIMzZGRzNhdEVHTEZpMlFrNU9ETDc3NEFpdFhyb1NOalExRVVjU2dRWU9rSHp3bkp5ZWNQbjBhdFdyVmdxMnRyVFNEaDdlM3QxVDI5OTU3RHgwN2RzVGh3NGZ6VFFHclVDZ0tuZm5LVU9RTkw3MTc5OVpyZWZUOSt1emF0UXMvLy93emdOd3cxYUZEaHdMSHJPUmR2bTdkT3EyVG8wbVRKaUVnSUFEUG5qM0RoZzBiY1ByMGFRUUdCdUt6eno1RFJFUUUvUHo4TUhQbXpBSURZMEhkS3pYbDVPUWdLeXVyd0RGTEdSa1orUFBQUDdWYTFkU0Q1blh0djFHalJoZ3laQWlhTjI4T1B6OC8rUHY3SXl3c0RKVXJWOGFISDM2bzh4Z3VMaTdZdm4wN3FsYXRDcGxNaGdvVkt1UWJ4SzhPTU94Q3BrMGRYc0xDd3FUd29xNUpMUXYyNzkrUHMyZlBZdVhLbFRoOStqVHExNitQVmF0V1NhMkFhZ1ZObzd4NzkyNjBidDBhVVZGUnFGaXhJalpzMklBWEwxNEFBRnhkWFl0VWhnVUxGcUJXclZvSURBd0VrSHVTTm4vK2ZDeGJ0Z3hmZmZVVmxpNWRpdDI3ZDJQdzRNRmF2UTdVVTgxYVdGaWdWYXRXV0xWcUZmNzQ0dzg0T2pxaWZ2MzZPSERnQUFBZ05qWVdHUmtaK1daMFVyZXlQbjM2Vkt1ck04ZkFHQlpkNFVWelRLNitKQ2NuWStIQ2hiQzB0TVRBZ1FPUmxKU0VCZzBhWU1HQ0JZVU9FUUNBMDZkUHc4TEM0cVhkRkF1NnRveUppVW0rcnA1VVBCaGdpcUNnTjdpcHFTa1VDZ1YrK2VVWHVMbTU0ZkRodzFyWFkyblZxbFcrbXVxc3JDek1uRGtUVVZGUlNFbEp3Ylp0MjZTQnZhSW80dGl4WStqVXFaUE8yVmZpNCtNaGs4bnluVWptNU9SQXBWSnBwWDhndDV2RnZIbnpDbjF1QlhXRDY5bXpKMjdjdUlGMTY5Wkp5enc5UGJYV1VUKzN0bTNiWXNPR0RhaGR1elpjWFYybEg1Z1BQdmdBWDM3NUpieTh2T0RwNlFsQkVLVHBaZlBPcHBSMzVpdGR0WUg2dEhuelpxeGF0Y3Bnd2dzQS9QREREM3A5ZlJJU0V0Q3paMDhzVzdZTTgrYk5RNjFhdGJUNnFQL3d3dytJaUlqQTc3Ly9qbnIxNm1IcTFLbG8zTGl4enVmeTExOS9ZZS9ldllpSWlFRC8vdjJ4Wjg4ZW1KdWJJek16RXg5Ly9ESGMzZDNoNys4UEh4OGZlSGw1QWNqOVVjcDdRYjdDcUVOWlFRRW1PenNiWDMzMWxkYUpsN3FtVGJNRlNLMVJvMGJTd09VcVZhcGcyN1p0T0hUb0VQcjI3VnZvZ05XWHRmRFVxbFdyd0JiSTh1WExHMnpyNU50VTFzTUxBTFJyMXc3TGx5OUhmSHc4SWlJaTBLeFpNM2g1ZVdsVmttbTJ3R2hLVGs3R21UTm5NR25TSkN4ZnZoeEFicVhWOCtmUDBibHpaOHllUFJ0R1JrWm8yclFwVHB3NEljMCtGaEFRb05VdDV2cjE2enF2MXpKdTNEamN1SEVEUGo0K3FGT25qbGJYU0NEM2N5U1R5V0JqWXdOYlcxdlkyTmpnM0xsemNIUjBSTDE2OVpDVWxJVGs1R1NjUG4wYUgzendBU3BWcXFTMXZmcHpYbEJMSk1mQTZKK2hoaGNnOTN2VHc4TUQ3NzMzSG1yVnFvV2FOV3VpWXNXS1VuZkhDeGN1NUt1a1NrcEswcnFZY3Q3djNidDM3Mkx5NU1sbzBLQUJmdjc1WjNUdDJoV0NJT0RiYjcvTmR5NUdid2NEVENIVXRUNUhqaHlCcmEydHpwTjlOemMzQkFjSG8ySERob2lOamNXc1diTUszTi9WcTFlbEg0cVFrQkQ0Ky92RDM5OGYzMy8vUGVMajQ3RjgrWElrSkNTZ2R1M2FhTkNnUWI3dEwxeTRnTHAxNitZYlQ2T3UzVklQUHRhazYrcmd6NTgvaDZlbkorenM3R0JqWTRORml4YmwrL0NhbXByQzB0SVNJMGFNUU4rK2ZiRnExU3JwUjNIR2pCbGFWM3QyZFhYRi9QbnpjZXZXTFd6ZnZsMWFucmYxNmErLy9rTFZxbFVoaW1LK01RS2FMVkYyZG5iU3RNQ0d3QkREQ3dDTUhqMWFyNitQZXN5SmVvWXpUV2ZPbk1HQkF3Y3daODRjakJneEFyNit2Z2dLQ3NLV0xWdnloZE9sUzVkSzViSzF0Y1dlUFh2dzQ0OC9Jak16RXpZMk5yQ3dzSUNabVJrKytPQURyRisvSGtsSlNRZ0lDTUQ2OWV1bGZ0WkZvWjRacktBTFFGcGJXK2RyRVkyTmpZV0RnME9CM1R6VlJvNGNpU2xUcHNEVzFoYjkrL2N2Y3BueUVrVlJtaHBiVTk3Ky9LV2h4Yks0TUx6a3NyZTNSNmRPblRCcDBpVGN2bjBiMDZaTncrZWZmNDQvLy94VGE3MjhMVEJBYml2TVo1OTlsdTg5WTJscGlhQ2dJT20rSUFoYTczWE54NERjQ1dOaVkyTzFydXNFNVA0R3FXYytyRjI3ZHI3UCtLMWJ0K0RnNENEOXpqZzdPK08zMzM3RDhPSEQ0ZWpvaU5hdFd5TWpJd01uVDU3VU9YYmwvdjM3c0xhMlJrUkVoTlp5am9FeERJWWNYb0RjeWx6TmJvbnA2ZW1Jakl5VXh2dStpcXlzTE96WXNRUGJ0Mi9IdUhIajRPTGlncDkvL2hsVHAwN0Z4bzBiNGVIaEFSOGZIM1RxMUtsSVBRUG85VEhBRkVMZGYxRlhNRkJyMjdZdGZ2amhCL2o0K0dEa3lKRTZUNDcrL1BOUGJOaXdBY2VQSDRkS3BaS2FKT2ZObXllZGdNcmxjdW0ycnF1NXBxZW5ZOSsrZlRySEo2aXZVYUdybk9wdUtXcFpXVm1ZTTJjT0hCd2NzSGJ0V25oNWVXSHAwcVhTZFRyeXVuNzlPdExTMG5EbzBDRU1IVG9VUjQ4ZXhZa1RKN0IxNjFacEhabE1oa3FWS2tHbFVoWGExMU45VFEyMUkwZU81THY0NXBVclZ6Qmh3b1FDOTFIU0REVzhxQm5pNjNQcTFDbk1uVHNYYTlldWxiN0EyN1p0aS9Ed2NFeWZQaDF6NXN6UittSWZQSGd3bWpWcmhwaVlHSFRxMUFsVnFsVEJnd2NQTUdqUUlCdy9maHdwS1NtNGUvY3VHalpzaVBQbnowdmRYcjc1NXB0OEErNExjL0hpUlFESWQyMEtYZnIwNlFOVFUxTnMyN1lOS1NrcDJMVnJGL3IxNndkTFMwdWRMYkxxVmhWcmErdDhnNmNMazVPVGcvajRlQUM1eitmcTFhdjR6My8rbzlXQzA3bHpaMnpZc0FFMWF0U1FsdWxxRVhvWHFWUXFLYnhZV0ZoZzFhcFZaVEs4cUkwYk53NmZmZllaR2pac0NIdDdlMnpZc0VIcjhZSmFZSURjcVd6ejBsVXA1K0xpa20rWmVscjlvVU9IWXVIQ2hSZzJiQmk2ZHUwS1UxTlQzTDU5RzhlT0hZTzV1VG5HalJ1SGxTdFhZdno0OFdqWnNpVnExcXlKRmkxYUlDWW1ScXRiWmE5ZXZhVFpBMnZVcUlFVksxYmcyclZydUhmdm5zNEpCVzdjdUtIMS9pZkRZZWpoQmNpZFdPTHMyYlA0L2ZmZmNlM2FOZHk2ZFF2VnExZVhXaU9MSWprNUdRY09ITUNPSFR2dy92dnZZOU9tVGFoZXZicFdaZUdZTVdQUW9rVUxMRnk0RUV1WExrWFhybDNSckZrenJTNytWSHdZWUFweC9mcDFWS2xTcGREdVRNK2VQWU9Sa1JGU1VsTHcvUGx6S0pWSzZlVHNqei8rd0x4NTgzRGx5aFcwYU5FQzA2ZFB4L1RwMDZXQTh1elpNM2g3ZTJQbnpwMjRmdjA2YnQrK2pZU0VoSHpqVlpSS0phWlBudzZaVEthem4yVkNRZ0lFUVNpd1psa3RPam9hUzVZc1FWcGFHcjc3N2p1VUwxOGVhOWV1eGRpeFk5Ry9mMy80K1BpZ1E0Y09XaWVYVFpvMHdhNWR1N0Jnd1FKMDc5NGRHUmtabURsenB2UUZsWjJkamNtVEp5TTVPUmtWSzFhRXY3OC9WcTVjcWZOdkZoRVJVZVFwWkEyQm9ZY1h3TEJlbjZ5c0xLeGZ2eDc3OSsvSHlwVXJwVm5JMUtaT25RcHZiMitNR1RNRzA2Wk5rOExVL2Z2M3NYNzllaVFtSnFKVnExYXd0YldWeG9FQXdPWExsekZ6NWt6VXFsVUxucDZlcjMzRjQvajRlRmhZV0x5ME5RWElEUk9CZ1lGSVMwdkRsQ2xUc0hMbFNvU0VoR0RDaEFsUy8zKzFwS1FrVEpvMENhNnVybmo4K0RGR2poeUpvS0FnMUt4WkUyWm1aZ1ZlcDJULy92MllQMzgrcksydDBiMTdkemc3TzhQSHh5ZmZoWENCM0ZhanZKVVI3enFWU29YQXdFQ0dGdzFIang1RmRuWTJybCsvamdFREJxQlBuejV3Y25MQ2UrKzlWMkJGVzNaMk5rUlIxSGtDcFc2NUVFVVJHemR1UkZKU0VzNmRPNGV4WThmcURCTDkrL2VIalkwTmR1L2VqZSsvL3g0cWxRbzFhdFJBLy83OU1XVElFSlFyVnc1MmRuWllzMllOTGx5NGdBa1RKaUFyS3d2SGpyZ1p3MzRBQUNBQVNVUkJWQjNUcXZqUU5lYm15SkVqYU55NHNjNHVsaEVSRVhCMmRpN3kzNGxLaG1aNHFWQ2hna0dHRnlBM0FCODhlQkFLaFFLK3ZyNW8wcVFKYkd4c3BDNWtMN3ZvWkVwS0NrYU9ISWtLRlNwZzl1elowalRtdWpSdDJoUzdkdTFDUkVRRURoMDZoTWVQSDZORml4YkYrbndvRndOTUlZNGVQWXBXclZvaFBqNWU2b05yWm1ZbXpTZ1dGaGFHNWN1WG8yM2J0bEp0Y0VSRUJFYU1HSUdPSFR1aVZxMWFhTktrQ2FaT25ZcjY5ZXZqK3ZYckFISzd6SncrZlJwLy8vMDNSbzhlalUyYk51R25uMzdDbGkxYnNILy9mbFNwVWdXZE8zZkd1SEhqY1AvK2ZjeWFOUXRYcmx6QjZ0V3JZV1ZsaFpzM2J5SWxKUVdXbHBiSXlNaEFjSEF3UHZyb0k2Mit5a0R1aCs3Q2hRdTRjdVVLVHA4K2pYdjM3cUZQbno3dzgvT1RmdXpzN2UyeGRldFdiTml3QWJObno4YjgrZlBSdkhsek5HellFSU1IRDRaU3FVUmtaS1IwTFF4cmEydk1uRGtUY1hGeEdEVnFGUHo5L1JFWEY0YzFhOWFnZlBueUdERmlCTDc4OGt2TW56OGZUNTQ4a1FZb1IwVkY0YSsvL3RMNlVkVHNYNnJKenM2dWVGL0kxMUFhd2d1UUd4cjA5ZnJFeDhjak9Ua1pBR0JzYkl5ZE8zZml3b1VMMkx4NXM4N3VUV1ptWmxpOWVqV21UWnVHcEtRazNMdDNEMnZXckVGY1hCejY5ZXVISlV1VzROR2pSNGlQajhmSmt5ZWxFNjdXclZ2ajBLRkQyTE5uRDJiTm1vVktsU3Bod29RSk9tdUsxY0xEdzJGaFlZRnk1Y3JCeE1RRVNVbEpXTGR1bmRZUHo0MGJOMkJzYkl6VHAwOXI5Vm1Pam83R2dnVUw4T0xGQ3dRSEI2TkdqUnBvMDZZTnZ2dnVPNHdmUHg2dFdyV0N2NzgvSEJ3Y2NQLytmWGg3ZTZOOCtmS1lQWHMyQUdEeDRzVVlNR0FBV3JWcUJXZG5ad3dkT2hTeHNiRXdNek9UcHJlVnlXVDQ5Tk5QMGFoUkk2MkxXNDRaTTBibmdFOWQzV0hlNWJFd0RDLzViZDY4R2NIQndaZzJiUm8rK3VnajdONjlHei85OUJPV0xWdW1kUjJ5Z1FNSEFzajlHK2JrNUFESTdTNmFkMXdLQUduY3laNDllOUNpUlF0TW1USUZOMi9leExScDA3Qng0MGIwNk5FRHpabzFRNjFhdGFSS2o2NWR1MHBUbXV2U3MyZFA5T3paVTdxL2R1MWFLSlZLdEcvZnZzQXhsNW8wMTVrNGNTS2FOR21DcUtnb25UUDc1WDB1ejU4L2g2bXBLWDc3N2JkOHY0ZFV2UEtHbC9YcjF4dGtlQUZ5cndOVDJIVm9qaDQ5bXErNzE2TkhqNlJweHEydHJiRnIxeTZ0YnBOcTV1Ym02Tnk1czlaMWoyUXlHVHAwNkZCbUoxd3BLUXd3aFRBeE1jSGd3WU1SSGg2T2lJZ0lEQjQ4R0RZMk50SzBlWGZ1M01IWFgzOHRmVEIyN2RxRjc3Ly9IcnQyN1lLcnF5dktsU3VuMWUveTd0MjdrTXZsK1B2dnZ6Rnk1RWkwYnQxYUdpdzVZTUFBZUhoNElESXlFcEdSa1hCM2Q4ZkJnd2N4Yjk0ODFLaFJBeHMyYkpDNjkxeThlQkh6NTgrWHVxbzRPanBpeG93WitjcHZaR1NFZGV2V29VcVZLdkR3OEVEbnpwMTFoZ01URXhONGUzdGoyTEJoK09XWFgzRG16QmxrWm1iaThPSERXTHg0TVl5TWpEQjA2RkJwWnF0TGx5NGhMUzBObnA2ZWVQYnNHWll2WHk2ZFhIejMzWGZ3OC9QRHpwMDdjZlBtVFZ5NWNnWGR1M2RIeFlvVjRlYm1CanM3TzJuMnMwT0hEdVhyZzNyMTZsV3RxOFRyUTJrSkx3Y09ITkRyNjdOaHd3WWNQbnhZdW42SnA2Y25CZzhlclBNQ2Rtcmx5cFhEa2lWTEFPUzJVTmFwVXdkejU4NUZsU3BWa0ptWmllN2R1ME9wVk1MVTFCUWpSNDZVdGpNMU5jWGd3WVBoNXVhR3paczN2L1NxemovKytDT3VYNzh1WFNmRXlNZ0lUWm8wMGFvRm5qdDNMdUxpNG1CaFlTRk5EQkFWRlFWdmIyLzA2ZE1INDhhTmsxcHJ6TTNOTVg3OGVIVG8wQUhUcDAvSHZuMzcwS3RYTDN6eHhSZW9WS2tTZ29PRHBaYlZhZE9tWWZqdzRUaHg0Z1F1WGJxRXc0Y1A0OG1USjhqSXlFQk9UZzVrTWhuNjl1MkxjZVBHNWV2T05tL2VQR1JuWnhmNjNONTFEQys2T1RvNll2WHExVklJVjNlZnpNckt3ck5uei9EaXhRdW9WQ3JwZWt5YS8zUlZLQnc5ZWhUejVzMUQyN1p0OGUyMzMwb3QvM1hyMXNYV3JWc1JFUkdCL2Z2M1k4ZU9IVml5WkluVzlPdXZ3c2JHQnQ3ZTNqQTFOVVZvYU9ncmJXdG5aNGVRa0JDcFVpMHZRUkNrb0JJWkdZa3BVNllBeUsxUUdURml4R3VWbDE2dU5JV1h3bFN1WEJscjFxeEJwVXFWOHYybVdGbFpZYzJhTlZMbGxxN3dBdVNHbTd4anhhaGtGSDRXWU9DY25aMmxxNWlWbHRySUJ3OGVGSG5nV0hwNk9zNmNPWU9PSFR2cW5KVXNPenNiTXBuc3JRMFV5OGpJd0prelo5QzJiVnVkM1ErdVhic0djM1B6ZkZjZGYvVG9FU3dzTFBLTjVkSHNYbWVvU2t0NEFkN2QxMGZkUWxGYys4ckp5WUd4c2ZGTFE0L2F3NGNQODgyQ3BDa3JLd3NtSmlZUVJSSDc5dTFEMTY1ZGRZNWJvMWVuSHZOeTlPaFJocGUzSkRVMVZRcm0yZG5aQmpmalkxNHFsUXBQbmp3cFVoZEtVUlNSazVNRHVWeGViTjhocE8xZENTLzBab1lNR2FLdUpCd2FHeHU3OWVWYkZEOEdHS0ovbEtid1F2U3V5UnRlVnE5ZVhlRDRJU0lxZVF3dnBHWUlBWVpWRkVSZ2VDSFNKNFlYSXNOV1dnYnNVOW5CQUVObEhzTUxrZjR3dkJBWk5sM2hSZGRVM1VRbGlZUDRxVXpidEdrVFZxOWV6ZkJDcEFjTUwwU0dqZUdGREJWYllLak1ZbmdoMGgrVlNvWHAwNmN6dkJBWktJWVhNbVFNTUZRbU1id1E2WTg2dkJ3NWNvVGhoY2dBTWJ5UW9XT0FvVEtINFlWSWZ4aGVpQXliWm5peHM3TmplQ0dEOU02TWdkbThlYk8raTBDbHdKNDllNUNZbU1qd1FxUUhEQzlFaGkxdmVGbS9majNEQ3hta2QrWTZNRVN2UWhDRUlsL1lrSWlLaDBxbEFwQjdWZXRPblRvVithSytSUFQyaWFLSUxWdTJBQUREQ3hYS0VLNERVNnJQNEJoZ2lJaUlpSWhLSGk5a1NVUkVSRVJFcFlaS3BVclMxN0hmaVRFd01URXhwYm9saVVxR3VzVk9GRVdYMk5qWUtIMlhoNmlzVVNnVTc0dWllQjNnOXphUkllSHZJNzBLWjJmbktBQUttVXlXcks4eXNBV0dpSWlJaUloS0RRWVlJaUlpSWlJcU5SaGdpSWlJaUlpbzFHQ0FJU0lpSWlLaVVvTUJob2lJaUlpSVNnMEdHQ0lpSWlJaUtqVVlZSWlJaUlpSXFOUmdnQ0VpSWlJaW9sS0RBWWFJaUlpSWlFb05CaGdpSWlJaUlpbzFHR0NJaUlpSWlLalVNTkozQVlpSWlNaXdPVGs1blJjRW9abSt5MEc1UkZFOEdSc2IyMDdmNVNEU0Y3YkFFQkVSVWFFWVhneUxJQWlmNnJzTVJQckVGaGdpSWlJcWt1am9hSDBYb2N4VEtCVDZMZ0tSM3JFRmhvaUlpSWlJU2cwR0dDSWlJaUlpS2pVWVlJaUlpSWlJcU5SZ2dDRWlJaUlpb2xLREFZYUlpSWlJaUVvTkJoZ2lJaUlpSWlvMUdHQ0lpSWlJaUtqVVlJQWhJaUlpSXFKU2d3R0dpSWlJaUloS0RRWVlJaUlpSWlJcU5SaGdpSWlJaUlpbzFERFNkd0dJaUlqZUppY25wL09DSURUVGR6bGVRYXBjTHY4NE1qTHlscjRMUWtSa2lCaGdpSWpvblZiS3dnc0FXQ21WeW40QUZ1cTdJRVNsaVNpS29yN0w4RFlJZ2lEb3V3eUdoZ0dHaUlqS2hPam9hSDBYNGFYOC9mM3h5eSsvUUJSRnRyNlVJSlZLQlptTXZlcUpTZ3QrV29tSWlNaGdqUm8xcXNqckppVWw0ZGRmZjMzcGV0MjZkZE82MzZOSGp3SWZleFZYcjE1OTdXMUxrcE9UVTAxOWw2R2txVlFxZlJlQmloRmJZSWlJaUVpdjVzNmRpK3ZYcjB2M3QyM2JocWxUcHlJK1BoNDNidHpBa0NGRHRCNHJTRkpTRWlaUG5veGR1M2JCd2NIaHBjZWRPSEVpQU9EcDA2YzZiNDhkT3hZSERoeEFSRVFFRWhJU1VLTkdEUUNRYnUvZHV4ZWRPblZDZUhpNHRQNkpFeWRlOGRtWERHZG41M3FpS1BZRjRQNVB0OHAzdWx0U3QyN2RjUFRvVWVsK2p4NDlwUHQ1SDNzVlY2OWVSYU5HamJTV3hjYkdvbmJ0MmloZnZqd0E0TkNoUStqZXZUc3lNek5oWVdHUmJ4K2lLR0xZc0dHWU9IRWltalJwZ3BTVUZQajUrV0hMbGkydlZhYXlpQUdHaUlpSTlNckh4d2RaV1ZuWXNXTUgvdnJyTHdDNW9RWUFYRjFkcGREU3FWT25RdmZUdUhGanVMdTc0ODgvL3l4U2dGRzM3bHkrZkZubmJYdDdlL2o1K2NIUHp3L3QyN2ZIM3IxN0FVRHJ0aUZ6Y25MNlFDYVQ5ZnNudURRdWkwTXAzblpJemNyS3dyaHg0N0I0OFdJMGE1WTczRzdHakJsbzJiSWxoZzRkaW43OSttSFlzR0ZhWFJTam9xSnc3OTQ5Tkd6WUVBQ1FuWjJkci9YdTVzMmJxRnUzN3R2NGs3d1RHR0NJaUloSXIyeHRiWEhwMGlXY09uVUtQLzc0SXdZT0hDZzlscDZlTHQxLzl1d1pCZzRjQ0RjM04zaDRlS0JseTVZNjl4Y1NFcEp2V2FkT25YRDE2bFhrNU9UZzhlUEhjSGQzeDlTcFU2RlFLSER3NEVHWW1aa0JnTlp0VGFYazVGOVFLQlJPNnBZV0FPKy9vK1BhaSt4dGg5Ump4NDdCd2NGQkNpK2lLRUlVUmRqYTJtTHo1czJZTW1VS01qTXo0ZTN0TFcyemRldFdEQmt5QkNZbUpqcjNlZkxrU1V5Wk1nVWhJU0dvWHIzNjZ6LzVkeGdEREJFUkVlblZreWRQRUJnWWlLQ2dJRmhiVzJQbnpwM1NZNjZ1cnRMOVRwMDZhVDEyN3R3NVpHUms0TysvLzBiOSt2WHo3VGM3T3h2SGp4OUhodzRkcEpQRm4zLytHZDkvLzcxMGN1cmk0b0o2OWVybDJ6WXBLUWtuVHB5QWg0Y0hjbkp5a0phV0JnOFBEd0JBYW1vcVBEdzgwTFZyMStMN0k3dyttYk96Y3pOUkZQdkpaREozVVJScjY3dEErdVR1N2w1aUlWV2xVdUhISDMrRXI2K3Z0Q3c3T3h0eXVSd3ltUXlWS2xYQ2Q5OTlCNlZTS1QwZUZ4ZUhYMy85RlRObXpOQzV6NnRYcnlJd01CQlRwa3hoZUNrRUF3d1JFUkhwVldob0tGSlRVN0ZpeFFvQXdMcDE2NlF4TU9ucDZkSVltR2ZQbnVYYjl2TGx5NWc1Y3lZT0hqd0l1Vnl1OWRqcDA2ZXhhTkVpZE9qUVFWcDI4dVJKWkdabVl1SENoZkQzOTRjZ0NQbTIweFFTRW9MejU4OWorL2J0V0xseUpZRGMybmwxSzArMWF0WGU3TW0vSmljbnA3Yi9kQTl6QitBZ0NBSmVwYlhGMmRrNUxPOHlRUkJXT2pzN3B4Um5PVXZhM3IxN1N5eWtIamh3QUhmdjNvV3JxeXZhdDI4UElMY0ZScVZTUWFGUXdNYkdSbHEzZXZYcTJMSmxDeFl0V2dRQU1EWTJ6cmUvOCtmUDQrdXZ2NGF2cnk5Njl1ejUrbitFTW9BQmhvaUlpUFNxZCsvZWFOZXVIZVJ5T2J5OHZBRG9IZ056K3ZUcGZOczJiOTRjNXVibU9INzhPTHAwNmFMMTJPSERoOUd6WjArcDlTVWhJUUZHUmtZd016T0RrWkVSd3NQRFlXbHBxWE5pQVBVSmFWWldGdGF1WFFzL1B6K2RaZS9jdVRNQTRPSERoNFVHb2VJbUNJS29VcWxFbVV6MnVwYy82YUpqbWU0K2VhVk1TWVRVeDQ4Zkl6ZzRXR3ExVVkrTFNVaElnTGUzTnhJVEV4RVdGcWJWVFd6YnRtM0l5Y2twc0J4ZmYvMDF2dm5tRzRhWEltQ0FJU0lpSXIzYXVIRWpYRnhjVUxObVRkU3FWUXNBcEZZWHpSWVlBTmkwYVJNMmJ0eW90WDIvZnYyd2MrZE9yUUR6OE9GRG5EbHpCbnYyN05IYTFzM05EWEZ4Y2ZEMjlvYXhzVEdtVEpraWpiRkpTa3FDdmIyOTFyNURRa0xRdDI5ZktCUUthVm05ZXZXd2JkczJEQmt5QklzWEwwWm9hQ2lNalkzaDd1NWVQSCtRSW9pSmlUa040RFNBOFFxRndrK2xVcldSeVdTZmlLSllwWWk3MEp3ditpZ0FpS0k0VmhDRS94VjNXVXZRMFpJS3FWdTJiSUc3dXp1MmI5K3V0ZTZkTzNkUXJWbzFKQ1ltNXR2UGtTTkhNR3ZXTFBUdjMxOWFscENRSUxYS2ZQZmRkL2p3d3c5ZjQybVhQUXd3UkVSRXBGY2RPM2JFOXUzYjRlenNEQmNYRndEL1RwZXMyUUpUa083ZHUyUEZpaFc0Y2VNR0hCMGRBUUEvL2ZRVFdyWnNLYzBxbFptWmliLy8vaHVmZlBJSkFNRGMzQndBOEgvLzkzL3c5L2ZIOCtmUDRlWGxKWTJ4V2Jod0lRQm9oU2UxZGV2V3djWEZCVU9HRElHL3Z6LzgvZjNmOUUvd0psVFIwZEVyQUt3QUlEUnQydlJqbFVyVkYwQmZBTzhYdEZGTVRJelVoY3paMlZsOTgxeE1URXpVMnl6czIxWlNJYlYvLy82b1dyVnF2Z0J6N3R3NU9EazU2Ynh3Ym5Cd01HeHRiUUVBeWNuSldMRmlCY0xDd3RDeFkwY0FZSGg1QlF3d1JFUkVwRmNLaFFMQndjSDQ4Y2Nmc1g3OWVuaDVlU0VyS3d0QS9oWVlJUCsxWUd4c2JOQ21UUnNjT1hJRWpvNk95TWpJd0o0OWU3QjQ4V0pwSFRNek02bDdrSnA2dklPSGh3Y1NFeE9SbnA2T3ZuMzdTclhzTzNic3dLQkJnM1IyNlZHcFZQbVdCd2NIbzJaTnZWNGpVb3lLaW9vRkVBdmcyMyttVWU3N3o2eGtUZlJac0pKU1VpRlYxelRkcWFtcE9IejRNRFp0Mm9RZmZ2aEJXcDZabVludzhIQ3RDNmFhbTV2RDJ0b2F1M2Z2aHBtWkdRNGVQS2kxcjdpNE9Kdy9mMTdxVWtuYUdHQ0lpSWhJNytyWHI0OGJOMjdnMEtGRDhQZjNSNTA2ZFdCaVlsS2tGaGdBQ0FnSWtDNGt1SHYzYnRTcFUwZXpaUUVBOHMwOEZSSVNBbEVVY2ZUb1VheGN1UkpUcGt6QnlaTW5NV0hDQksxYStrT0hEdVU3bm91TGk4N2xoaVEyTnZZYWdHc0FaaXNVaXJxaUtQWVZSYkh2UHhleWZDZnBNNlF1WDc0Y0xpNHVxRk9uanRieVI0OGVZZGFzV2ZrQ3pOaXhZd0hranFmSjY4NmRPL2oxMTE4WllBckFBRU5FUkVSNnRYRGhRdHkrZlJzSERoekFnUU1Ic0hEaFFpUWtKRUNwVk1MRXhBU2RPM2VHS0lySXljbEJUazRPZkgxOVVhOWV2UUxITEtqbHZVN011WFBucE52Mzc5L0huajE3Y09yVUtkU3BVd2NiTm15QWc0TURHalJvZ0lDQUFOalkyR0RRb0VHWU9YT216bjNyT3JrRmdDKy8vTklnQjJGSFIwZmZCTEFRd0VJbkp5ZTlOaE85VGZvS3FidDM3MFpFUkFSMjdkb0ZJSGRLNWlkUG5zRGUzaDRYTDE3RWUrKzlwM1V4UzAybXBxWUFjdCtUVmFwVWdTaUt1SERoQWk5a1dRZ0dHQ0lpSXRLclhyMTZvWDc5K2pBeU1zS0lFU013WXNRSW5ldXBWQ29Ba0U0RU5RUEpxL2ppaXk5Z1pXV0ZXclZxWWRDZ1FiQ3pzNU1lcTF1M0xqWnMySURZMkZqVXJsM2I0RnRaWGtkc2JHeTh2c3RRRWtvcXBQNzN2Ly9GcWxXcnNHclZLbFN1WEJrQTBLVkxGL1R1M1J1Q0lNREV4QVNUSmswcXNKeVdscGJvMDZjUDNOemNwT05XclZvVlM1WXNlWk9uLzA1amdDRWlJaUs5YXRpd1laSFdLNmdHKzFYMTdkc1hBQXBzS1JFRUlWLzNNeXBkU2lxa1RwZ3dBYTFidDhiV3JWdFJ1L2EvMXhDZE8zZXVOQlY0WGdFQkFmbGFpZ0lEQXhFWUdQamE1U2hyR0dDSWlJaUk2SjFTVWlGVlBTdVpabmg1bVg3OStyM3hjY3U2NHFuS0lDSWlJaUlpS2dGc2dTRWlJaUtpVWs4UUJLRWtqdVBzN1B3bmdMb0E2c2ZFeFB4WkVzY2tiV3lCSVNJaWVnbVZTaVVOSUZkNzl1eFp2dldTazVOTHFraEVSR1VXVzJDSXFFVFZxMWZQMU1ySzZpdEJFUG9CcUFlZ3ZQb3hVUlNYeE1iR2ZxMityMUFvdmhaRmNkSEw5c250REdhNzJiR3hzZE5ldGw1cGRQcjBhV3pmdmgxejU4NUZwVXFWQUFBOWV2VEFtVE5uMExKbFMyazJyQjQ5ZXJ6MnpGaEVSRlEwYklFaG9oSlRyMTQ5VTJ0cjY3T0NJTXdIMEJRYTRRVUFQRDA5SjRvYXhvMGI5OUtUWm01bk9Oc05HVEprdUNpS3ZZcXlibW5qNnVxS3p6NzdETE5uejlaM1VZaUl5ankyd0JCUmliR3lzdm9LZ0RNQXpKZ3hBMjNidG9XMXRUVUs2cmJzNmVrSlQwL1BWejRPdHl2WjdVUlJSRXBLQ2dEVUFIQkFGTVhQQkVFNCtNb0hNbkE5ZS9aRTkrN2Q5VjBNSXFJeWp5MHdSRlJpL3VrMmhoa3pacUJYcjE2d3NiRXBNTHhRNlNFSUFteHNiR0JqWTZOZUZBRGduWGxoZi9qaEI3UnYzeDdkdW5VcnR1dVFFQkhSNitNM01SR1ZKRHNBYU51MnJiN0xRVzlKV2xvYTNOemNtams1T1NYcXV5ekY1WXN2dnNDSkV5Znc5T2xUcmVVTTMwUkUrc0VBUTBRbHFRNEFXRnRiNjdzYzlKWllXRmpncjcvK2tndUNZSy92c3J4Tk9UazVrTXZsK2k0R0VWR1p4QUJEUkNXT05kZnZyckx5MnFhbnA4UE16RXpmeFNBaUtwTTRpSitJaUtpSTd0NjlpeHMzYnFCR2pScXdzN1BUZDNHSWlNb2t0c0FRRVJHOWhGS3BSRTVPRHI3ODhrdVltSmdnTGk0T3RXdlgxbmV4aUlqS0pBWVlJaUtpbDdoNDhTTGtjam0rL3ZwcnRHclZDbnYyN0VIejVzMzFYU3dpb2pLSlhjaUlpSWhlNHYzMzM4ZUtGU3ZnNHVLQ3hZc1hJeVVsQlYyN2RnVUFWSzFhVmMrbEt6a0toVUxmUlNBaVlnc01FUkhSeTVRclZ3N05temRIYkd3c2poOC9qcVZMbDhMRXhBUUFzSGZ2WGoyWDd1MFRSZkdrdnN0QS8rTHJRV1VkVzJDSWlJaUtTS0ZRNE1DQkF3WE9RSGJ1M0xrU0xsSEppSTJOYmFmdk1oUUhaMmRuRVFCaVltTEt4blI1Uk84b0JoZ2lNbGhEaHc1RlhGeWN2b3RCLzFBb0ZGaTNicDIraTZGM25ENlppRWkvMklXTWlFcFNkTU9HRFl1OE1zT0xZWW1Pamk3U2VzZU9IWU5jTGk4N0EwT0lpS2hFc1FXR2lFcE1URXhNMCtqb2FQRlZ0eXZxaVRPOVBhOHllTHRDaFFxSWpJeTgveGFMb3hkbnpweEI0OGFOWVcxdExTMjdjZU1Hbmo1OXlobkppSWhLRUZ0Z2lJaUlYdUxldlhzSUNnckt0M3pqeG8ySWlZblJRNG1JaU1vdXRzQVFFUkc5eE5LbFN6RnAwaVJZV2xvaUtDZ0l2LzMyRzdLenMvSHc0VU5VcTFZTllXRmgwcnI3OSsvWFkwbUppTjU5RERCRVZHS2NuSnlhWHJ0MkRSOTg4SUcraTBKdlVhZE9uZURrNUhRL05qYTJpcjdMVWh6Q3dzSmdaV1dGTm0zYVlNeVlNYkN3c01EKy9mdXhkdTFhUEhqd0FOT25UOWQzRVltSXloUUdHQ0lxTVlJZ1JIcDZlbkpNeXpzdU9Ua1pnaURZNjdzY3hXWDE2dFdReVdUbzFhc1hrcE9Uc1dYTEZnd2NPQkMzYnQxQ2hRb1YwTHQzYjhqbDhqSnhQUmdpSWtQQUFFTkVSRlNJYmR1MklUVTFGUjRlSHZEMjlvYWpveU42OU9pQnFLZ29MRisrSEFEZzZ1cXE1MUlTRVpVZEhNUlBSRVJVaVBMbHl5TTRPQmpObXpmSDBLRkRrWk9UZ3gwN2RtREFnQUg2TGhvUlVabkVGaGdpSXFKQ25EcDFDdEhSMFpnMWF4WU9IejRNVzF0YkdCc2JhODFLbHA2ZWp0Njlld01BZHUvZXpZdGRFaEc5UlF3d1JFUmswSnljbkQ2UXlXU2ZBdGdYSFIyZFdOTEhQM0xrQ05MUzBoQWNISXc2ZGVwZzFLaFIyTDkvUCtMaTRsQ25UaDJZbTV2RDFkVVZXN2R1UlhwNk9zTUxFZEZieGdCRFJFU0dycG9vaXNFQWdwMmNuSDRWQkNGVUZNVzlzYkd4OFNWeDhNREFRRmhZV0VBbSs3ZlhkWHA2T3NhT0hZdVZLMWZpd3c4L0JBREV4c2JpMEtGRFdMUm9VVWtVaTE1Q29WQVlLNVhLY3JvZSsvampqOHRyM3BmTDVXblIwZEhaSlZNeUlucFREREJFUkZScUNJTHdDWUJQQkVGWTZ1enNIQ1VJUXFoU3FReTllUEhpLzk3V01jM016SERqeGcxY3Zud1pseTVkZ3J1N095NWV2SWhXclZwSjRRVUEyclp0aStEZ1lIQ3FjSU5SVVNhVDNRVWc1SDFBSnBNOTBieWZrNU5USGNEZGtpb1lFYjBaQmhpaU4rRGs1SFJlRUlSbStpNUhBZTdtNU9RNFhyNThPVTNmQlNIS3k5blpXUWxBQktEVS9DZUtvbElRQkNVQXBTQUlPYUlvS2dHWUZMQ2JwcUlvTnBYSlpFSE96czVYQUlUS1pMTFFxS2lvdUgvMlhTemMzZDFoYW1vS1oyZG50R3paRWxaV1Z0aTdkeTgyYnR5STdPeHNQSGp3QUthbXBoQUVBWU1HRGNMQmd3Y1pZQXhBZEhSMG9wT1QwOWwvUW05aGZydDA2UkxEQzFFcHdnQkQ5QVlNT0x3QWdJT0ppY25IQUg3VmQwR0lkRkQzeDVKckxoU0VmeXZMUmZHVk1zaEhBRDVTcVZRem5KMmRjMFJSVEJBRTRmOWlZbUppM3JTZ0lTRWhXdU5hTWpJeUVCUVVoT1RrWkhoNmVzTEV4QVREaGcwREFQVG8wUU05ZS9aODAwTkNGRVhoMDA4L05VcE9UallWUmRIRXpNek1WS1ZTbVNpVlNsTlJGRTJNalkxTlZDcVZxU2lLSm5LNTNGUVVSUk5SRkUxRlVUU1J5V1Ntb2lpYUFGQS9majRxS3FwTWZnOElnaEFLb05BQTg4ODZSRlNLTU1BUUZRTkR1ekRqd0lFRDhjY2ZmeUFuSjhmUVdsK2lHelpzcU5CM0llanRPbmJzR0xwMTYxYTFzSFZpWW1Ma0NvVkNibVZsSlU5T1RwYWJtNXZMMDlQVDVTWW1KbklqSXlONVZsYVczTWpJU1A3aXhRc2p1VnplUmhDRUxhOVFCQ05CRUdvRGlISjJkcjc1WnM4RytRYmxtNXVibzBtVEpnQ0E4UEJ3cmNlTWpZM2Y5SEFBQUpsTUprdEpTY2syTXNyOW1WWXFsZXJsQUFDVlNnVWdOL0NwYjZ2dmF3WS9qY2Z6ZGFNcUMwUlIzQ3NJd3RMQzFzbk96bWFBSVNwbEdHQ0lxTVRFeE1RMGpZNk9McmF1UFdTWUtsU29nTWpJeVBzdldVMFZIUjJ0QXZEU2dkTk9UazUxWDZjY2dpRDRBdGduaXVLOTE5bGVuLzdwU3BlRjNLNTFXUUJlQ0lLUUpZcmlDd0JaZ2lDOFVLbFVXZitzODBLOWp1YTZLcFhLWEJDRVFYcDdFZ1lnTmpZMjN0blpPUXBBMHdKV2libDgrZkx0a2l3VEViMDVCaGdpb2dKa1ptYVd5SlM0b2locWRaMmkxNUlENExnZ0NLRXFsV3AvYkd6c1EvVUR6czdPYi9YQWIrdDlFaE1UWS9vbTIzLzg4Y2ZsL3drd3o0cXBTS1hTUDdQV0ZSUmcyUHBDVkFySlhyNEtFZEc3S1NrcENYZnY1bzdkZFhWMUJRRGN2SGtUang0OVFucDZPajc5OUZOa1pXWHAzUGJNbVRPdmRVeDNkM2V0K3lxVkN2MzY5Y09USjA4SzJJSUs4UUxBQVZFVWgyVm5aMWVPaVlucEZoMGQvWU5tZUNrT2IvSStJZjFUS3BVRmhoU2xVcm1uSk10Q1JNV0RMVEJFVkdLY25KeWFHdElVczZkUG4wWjRlRGkrLy81N0FMa3RJWFBuem9XdnJ5OXljbkx3M252dndjUkU5d1JZVTZkT3hhbFRwK0R1N2c2VlNxVjFqUkMxcDArZjRzU0pFeGd5WklpMExERXhVYm8vWk1nUW1KbVpRYVZTd2RiV1ZtdmI0OGVQWThtU0pWckwwdFBUVWI1ODd1VXI3dDY5Q3djSEJ3REF2WHYzRUJrWitacC9oZUxYcVZNbk9EazUzWStOamEzeUZuYWZMZ2pDRVpWS0ZXcGhZWEg0MTE5L1RYMEx4OUR5SnU4VDByK0xGeS8rNzU5WjZqN0s4OURWUzVjdS9hR1BNaEhSbTJHQUlhSVNJd2hDcEtlbnA4Rk1ldUR1N282VEowOGlNVEgzNHU3WHJsMUQ3ZHExb1ZBb3NHVEpFalJ1M0xoSSs5bThlYk1VTERTMWI5OGVBTEJ0MnphdFk2cnZxMVFxREJvMENNK2ZQNGVIaHdkZXZIaUI1T1JrQkFRRW9IdjM3dWpZc1NOY1hWMXg2dFFwQUxtMS8vdjM3d2NBdEc3ZFdycXRiaFV3Rk1uSnlSQUV3YjY0OWllS1lqcUFIWUlnaEFxQ0VCWWRIWjFlWFBzdWl1SjZuNUJlaFNKL2dHSDNNYUpTaWdHR2lNcXNmdjM2QVFCOGZYMlJucDZPd01CQUFNRFpzMmR4NU1nUm1KaVlvR2ZQbmtoTFMwTjJkalltVHB5SXJWdTM0dW5UcDBoTFMwUDc5dTFSdm54NWZQNzU1NURMNVlVZENwOTg4Z2tjSFIxeC8vNTllSGw1NGNhTkd4ZytmRGp1M0xrRGhVS0I0T0JnN05peEE0OGVQVUwzN3QwTDNJK0hod2NBNE1XTEY5THQ5UFFTUFo4dmNSY3ZYandMNEt5K2p2ODY3eE0zTnpkOUZaZDBrTWxrb1NxVmFrYWVaZXcrUmxSS01jQVFVWm0xZCs5ZXhNZkhZKzdjdWJoMzd4NjZkdTJLSVVPR1lOKytmWGo2OUNuQ3dzSlFxVklsckYrL0hzK2ZQNGVibTV0MFl1cnE2b29USjA3QTNkMGRHelpza0ZwZ2dvS0NFQkFRQUFDWU5tMmFkQ3hSRktGVUtyWCs3OWl4SXpwMjdJaHZ2dmtHSzFldXhMNTkrN0J4NDhaQ3l4d1NFZ0lndHdWR2ZkdlFXbURlTmEvelBpSERFaFVWRmFkUUtQNFFSYkVCQUFpQzhNYy9Gendsb2xLSWcvaUpxRXpLeXNyQ3FsV3JNR3ZXTEh6NzdiY3dOVFZGL2ZyMThlV1hYK0wrL2Z0bzJyUXBidDdNdllUSXpaczNVYmR1MFdieTFid3V5S3haczZUYnRXclZRa1pHQml3c0xMQjY5V3E0dXJxaWR1M2FxRjI3TnZ6OS9iRmx5eFo4OHNrbnFGMjdOZ0RnOHVYTDZOYXRHOUxTMHRDdFd6ZDRlbm9XNDdPbm9ucGI3eE1xcGxQTTRRQUFJQUJKUkVGVWNhSktwWks2alAxem0xTzZFNVZTYklFaG9qTEoyTmdZRFJzMmhLK3ZMNVlzV1lMQXdFQzBhOWNPVFpzMmhaV1ZGWGJ2M28zVHAwL0R4Y1VGVVZGUjhQUHpBd0RrNU9UZ2YvLzdIMTY4ZUlGaHc0YmgvdjM3R0RwMHFEUU5jbXBxS25yMzdpMGRaOHFVS2JoNDhTSlNVMU14ZHV4WXJGNjlHcUdob2FoU3BRb3VYYnFFNDhlUDQ4S0ZDeGc3ZGl6KytPTVBqQmt6Qmo0K1BtamN1REdPSGowS1YxZFhIRDE2RkVCdVM0dDYzNW1abWRMdGQ3MExtVDY5N3Z1RURJOGdDS0VBQWdCMkh5TXE3UmhnaUtoTUVnUUJhOWFzd2VyVnE1R1FrSUJ6NTg1aHpabzFBSUNOR3plaVhidDJHRGh3SUdyVXFJRnExYXJCd2NFQk9UazVjSGQzaDZPakk0eU1qREJuemh5TUdqVUsrL2J0azhiQXRHL2ZYaHBjRCtUVzROKzZkUXNoSVNFd056ZEh0V3JWOE9HSEh3TElEUjczNzkrSHI2K3ZkQjJSakl3TW1KcnF2dnpIZ0FFRDRPM3REVUI3RVAvYXRXdmZ6aCtKWHV0OVFvWXBKaVlteHRuWitRNEFSRWRIeCtxNU9FVDBCaGhnaUtqTTJyeDVNd1lOR29TOWUvZWlaczJhdUg3OU9xWlBudzVyYTJ2SVpESzBidDBhaXhZdHdySmx5d0FBUmtaR09IRGdBSURjMXBEcTFhc2pLeXNMY3JsY0dsQ2ZtcG9xM1had2NNQ3laY3N3Y09CQWVIaDQ0T0hEaDZoVXFaSjAvTnUzYjZOMjdkcllzR0dEdEt4VnExYjQ2cXV2ZEpaWEhWNkt1cHlLeDZ1K1Q4aGdpYUlvaGdxQ0lJTGR4NGhLTlFZWUlpcXpuajkvamthTkdtSDY5T25vMDZjUHRtelpndW5UcDBNbWswR2xVdUg1OCtjQVVPQkZDdS9mdnk4RmtrZVBIdUhFaVJQU1kwK2ZQb1dYbDVkMFB5UWtCTzNidDVjRzNnT0FpNHRMdm4xKy92bm4rWmFwVkNva0pTVnA3Uzh6TXhQZHVuV1Q3dnY0K0tCWHIxNUZmZXIwQ3Q3MGZmSXVjSEp5T2k4SVFqTjlsNk80T0RzN2Y2M3ZNcndKVVJSUHhzYkd0dE4zT1lqMGhRR0dpTXFzYXRXcVlkYXNXVml4WWdXV0xGa0NNek16M0xoeEE0MGFOY0xzMmJQeDlPbFRMRm15Qk45Kyt5MVNVbExnN3U2dXRmMmxTNWZlYU5DMmxaV1ZWcURSZE8zYU5lemZ2eDlaV1Zudzh2SkMvZnIxcGJFd1FHNFhNczM3OVBhODZmdmtYZkF1aFpkM2dTQUluK3E3REVUNnhBQkRSQ1VwdW1IRGhncDlGd0xJclZWZnRHZ1JvcU9qcFF0RVBubnlCTC8rK2l0OGZIeGdibTZPVmF0V3djTENBb3NYTDhZMzMzd2pkUmZLenM2R2lZa0p3c0xDcENtTU5idU9BWUJTcVpSdTYrcGVwdXUrbXBlWEZ6NysrR04wN3R3WlgzMzFGY3pOelRGcjFpejA3TmxUV2ljek0xUHJQZ0FjT25Tb2VQNDRiK2pZc1dQbzFxMWJWWDJYb3ppODd2dWtUNTgrK2k3NlcyRW9GNkV0eXhRS2cvZ0tKZElyQmhnaUtqRXhNVEZObzZPakRhTHZ1YVdsSlRwMDZJQ0FnQUJwQUwyZG5SM3ExcTJMUm8wYXdjbkpTWnBackVXTEZnZ0pDWUd0clMyR0R4K09lL2Z1b1gvLy9zakp5VUg3OXUwQjVHOU4wZXhDVmxBcnk4dFVxVkpGdXExNVRSbERWNkZDQlVSR1J0N1hkem1Ldyt1K1Q0aUk2TzFoZ0NHaU1xdHQyN1k2bHpzN08rZGJabTl2RHdEWXNXT0h0T3ovMmJ2M3NLanF0Zi9qN3pVempJQ2lDSkpuVThrRFp1ck00SEZiSkdacDJhTlJqNmFKdHRQdHI3SzBIak16TXp6dWFpdWxwWmE1TGN1MkZTV0duUWlMSUEra09BeWFvcVprcGlrb0luSlNZSmoxKzRPWURZSm5ZQTF3djY2TGF4WnJyVm5yTTJQbTNQTTlxYXJxL1BCYWR2d0xnTGUzTjVHUmtWVVZWV2pvZXY0N0VVSUlVWDFrSVVzaGhMaE9wY1dMRUVJSUlXcU9GREJDaUJwak1wa0NVMUpTdEk0aHF0bVFJVU13bVV4MW9ndVpFRUlJMXlNRmpCQ2l4aWlLa2hnYUdxcDFERkhOTWpNelVSU2x6dldsMnJwMXE5WVJoQkJDSUdOZ2hCQkNpS3N5ZS9aczR1UGpDUWtKd2VGd29OTlYvQTR3S3l1cnduZ29JWVFRVlVzS0dDR0VFT0lhclYyN0ZtOXY3d3I3UzJlbEUwSUlVWDJrZ0JGQ0NDRXVJeVFraEt5c0xQTHk4Z2dPRHNiYjI1dUpFeWVpMSt1MWppYUVFUFdTaklFUndzVmN1SEJCNndoQ2lESWlJeU9KalkybFljT0d6dTVoYTlhc0lTSWlnb2lJQ0V3bWszTjc0TUNCR3FjVlFvaTZUd29ZSVdwWWVubzZmLzc1SjRCekZmZlUxRlF5TWpMSXo4L256anZ2cExDd1VNdUlRb2hyc0huelp1ZjIvUG56TlV3aWhCRDFnM1FoRTZLR2JkbXloYzJiTjdOcTFTcWdaREhFUllzV01XWEtGT3gyTyszYXRjTm9OR3FjVWdoUnltNjNjK2pRSVFvS0NwZ3dZUUpwYVdtTUh6L2V1UTVRVGs0T0kwYU1jSjQvZCs1Y1RDYVRWbkdGRUtMT2t3SkdpQm9XRWhKQ1hGd2NKMCtlQkNBbEpZVU9IVHBnc1ZnSUR3K25SNDhlR2ljVVFwU3kyKzJFaElUUXBVc1hEQVlEQ3hjdVpQTGt5V3pjdU5FNUJpWTRPSmlvcUNpTmt3b2hSUDBoQll3UU5leWhoeDRDWU1xVUtlVG41ek5uemh3QXRtL2Z6amZmZklQUmFHVDQ4T0hrNWVWUlZGVEU5T25UZWVDQkI3U01MRVM5WlRBWTJMUnBFMURTNWJOTm16WVVGaGFpMStzWk5Xb1VVTklDVTdyZHVuVnIzbmpqRGMzeUNpRkVmU0FGakJBMUxESXlrcU5IajdKbzBTSk9uRGpCMEtGREdUZHVIQnMzYmlRcks0dm82R2o4L1B4WXZYbzF1Ym01ZGExNHNRWUVCRmkwRGlHcVYweE1ETU9HRFd1cGRZN3FrSmFXaHArZkh3QVpHUm5sMW56SnlzcmlzY2NlMHlxYUVFTFVHektJWDRnYVZGaFl5RnR2dmNYOCtmTjU2YVdYYU5DZ0FaMDZkZUx4eHg4bkxTMk53TUJBVWxOVGdaS0IvZjcrL2hvbnJscEpTVW1CSDMzMGtkWXhSRFh6OWZVbE1URXhUZXNjMVdIMzd0MTE3dStsdURFeWM2UVFOVTlhWUlTb1FXNXViZ1FFQkRCbHloVEN3OE9aTTJjT2d3WU5JakF3RUM4dkx6Nzk5Rk8yYk5sQzc5NjkyYlZyRjA4Ly9iVFdrVjJDeFNLTk5rSTdHUmtaRkJVVllUUWFpWTZPZHM0ZVdMYnJHRUJ4Y2JGV0VldTAvUHg4enA4LzcveGRVUlI4Zkh5cTdQcXhzYkg0K3ZyU3MyZlBTbytucDZkanQ5dHAzYm8xUVVGQnhNZkhrNXFhU3BNbVRmRDA5Q1E0T0ppZmZ2cEpKbDhSb2daSkFTTkVEVklVaFpVclY3SjgrWEtPSFR0R1FrSUNLMWV1Qk9DOTk5NWowS0JCakJremhyWnQyOUtxVlN0YXQyNnRjV0p0V1N3V3JGYXIxakhFWCtwcklUbDE2bFJPbkRqQjZOR2pzZHZ0QkFjSEErRGw1VVZFUklUelBPbENkdjNtelp2SDd0MjdPWEhpQksxYXRYSStRc25FSjlIUjBjNXpqeDgvVGx4Y0hBRDMzbnN2YmRxMEFXRGZ2bjNjZXV1dEFPemR1NWZ1M2JzN241T2VubDdwUkF1ZmYvNDVIMzc0SWVIaDRRQ3NXN2NPazhsVTdya3ljNlFRcmtjS0dDRnEyTnExYXhrN2RpeVJrWkhjZlBQTjdOKy9uN0N3TUJvM2JveE9wMlBnd0lFc1hyeTRUZzRFTnBsTWdTa3BLWFRyMXUycXpuLzMzWGVyT1pHb0RrT0dETUZrTXFYWmJMWVdXbWVwQ3V2WHIzZHVxNnJxbkQ2NTdQZ1hBRzl2YnlJakkyczBXMTBSRmhZR3dLaFJvNGlJaUhBK2xobzNicHh6dTdTQUxHVzMyNis0ZmJIejU4L3o1cHR2Y3V6WU1UNzg4RU84dmIyeDIrMTA3dHlaWjU5OWxna1RKamp2S1ROSEN1RjZwSUFSb29ibDV1YlN2WHQzd3NMQ0dEbHlKQjk4OEFGaFlXSG9kRG9jRGdlNXVia0FkWEl4UzBWUkVrTkRRNlZWcFk3THpNeEVVWlRtV3Vlb0RxWEZpNmg2bzBhTjR0aXhZK1VlVzdSb3dadHZ2bm5KNS9qNit2TGVlKytWMjNmZ3dBRzZkdTFhYnQramp6NWE3dmRaczJheFpjc1dtalp0eXYvKzcvOWlOQnJ4OFBEQTA5T1RqaDA3c21IREJrNmVQTW1NR1ROazVrZ2hYSkFVTUVMVXNGYXRXakYvL255V0xWdEdlSGc0N3U3dUhEeDRrTzdkdTdOZ3dRS3lzcklJRHcvbnBaZGVJanM3bTVDUUVLMGpDeUZFdFNzb0tLQnQyN2JsV21ES0xoQjZzUWtUSnFEVDZaZ3dZVUs1L1pVVk1CZWJPM2N1UnFNUlQwOVA1czZkUy92Mjdjc1ZPZm41K1p3NmRRcW85ek5IQ3VHU3BJQnhmWXJGWW1rTU5GTVV4YmU0dU5oWFVSUmZSVkY4VlZWdHFxcHFBNTFPWjFSVjFRZ1lnZEp0RkVVcEJBcUJRa1ZSQ2gwT1I2R2lLQVdLb3B4VlZmV01xcXBuOUhyOUdWVlZ6d0FaVnFzMUcxQTFlNlgxUUc1dUxvc1hMOFpxdFJJVUZFUlVWQlJuejU1bDI3WnRQUG5razNoNGVQRFdXMi9oNmVuSmtpVkxtRGx6SmpxZGpwRWpSMm9kWFFnaHFwM0JVUEt4UkZYTC8xTTBlUEJnNXpnVGg4TUJ3QWNmZkZEcE5ZWU1HWExKWTBDNW91amt5Wk0wYnR3WW04M0d4bzBiT1hQbURPN3U3alJzMkJBb21YZ2xLQ2lJNU9Sa3dzTENDQTBOZGM0YzJiTm5UK2ZNa1g1K2ZxU21wakpnd0lEcmYvRkNpS3NtQll4cjBQWHExY3RmVVpRQW5VN1h3ZUZ3ZEZRVXBZT2lLQjFWVmUyZ3Fxb25sTzk3WGZvL2QwVlJLdnlQdnJJdURwZDZidWsvQkFCbXN6bGZVWlFqcXFyK3BxcnFFWjFPOTV2RDRUaWlxdXIrNU9Ua3cwaHhjOE1hTldyRTRNR0RtVFZyRnU3dTdnRDQrUGpnNys5UDkrN2RNWmxNemorbmZ2MzZFUkVSUWRPbVRiV01MSVFRTmNKdXQrUHA2UW1VZEEwck84T2JxcXA4KysyM0FGdzhGWHUvZnYzS2phdHIyN1p0dWNrVVRwNDg2WHd1UUZSVUZLcXE4czQ3NzVDWW1Nank1Y3R4YzNNak9qcWF0bTNiOHM5Ly9wT0ZDeGZTdVhOblZGWGxoeDkra0pramhYQXhVc0Jvb0VlUEhtME1Ca01mVlZWN0s0clNHd2dFbWtERlFrT24wK0hqNDBPVEprMW8zTGh4dVI4dkx5K01SaU1HZ3dFM043ZHlqMUR5ajBGUlVWRzV4OExDUW5KeWNzak96aTczYys3Y09USXpNejBkRHNldHdLMmxoWkdpS0NpS2d0bHN6Z0tzcXFvbUtvcVNhTGZiZCs3WnMrZTROdTlnN1hiSEhYZFV1dDlzTmxmWTE3eDVuUnhHSUlRUUZlVG01akp3NEVBQTNubm5IWUJLdTVDVkhkQmZxdlRmdmF2eHh4OS9zR2pSSW54OGZGaThlREZmZnZrbEgzLzhNWC83Mjk4SURnNW0vdno1UFAvODh3d2FOSWhISG5sRVpvNFV3Z1ZKQVZNemxNREF3RjRPaDJNRU1CTG9DZjl0S1hGM2QrZVdXMjZoVTZkT3RHblRoaFl0V3RDOGVYTmF0R2lCbjUvZk5mMlArVWJZN1haT256NU5XbG9hYVdscHBLZW5jL3o0Y1E0ZE9zVGh3NGU5TDF5NE1GaFJsTUZROG8rRjJXemVEWHpoY0RpK1NFNU8zbzIwMEFnaGhMaE8zdDdlakIwNzlvcm5sZjJpNzFvZFAzNmMvL2YvL2g4VEowNGtNVEdSUng1NWhMdnV1b3UzMzM2YlU2ZE9NV1BHRElZTkc4Wi8vdk1mVnF4WXdhaFJvM2ovL2ZlWk1tVkt2Wnc1VWdoWEpRVk1OZXJUcDQ5dmNYSHhNOEFFaDhQUnRuUi9RRUFBZmZyMG9XdlhyblRwMG9XMmJkdWkwK2swVEZyQ1lERFFzbVZMV3Jac1dlR1l3K0hnMkxGakhEeDRrQU1IRHJCejUwNzI3OS9mRStpcDArbkNMQmJMSDhDSGVyMSs2YzZkTzgvVWVIZ2hoQkMxV25wNmVvVUIrWlg1L3Z2dk9YTGtDSk1uVHdhZ2FkT21sNTF5ZmRpd1ljN3RObTNhRUJVVmhkRm9wR3ZYcmt5Yk5vMXQyN2J4M0hQUDRlSGh3Y1NKRStuU3BRdWZmLzQ1MDZaTlk5cTBhWnc1YzZiZXpod3BoS3VTQXFZYTlPblR4OWR1dHo5cnQ5dW5BWTNjM2QzVndZTUhNMkRBQVByMjdWc3J4elRvZERwdXZ2bG1icjc1WnU2KysyNEF6cDQ5eTQ0ZE85aStmVHMvL1BCRDJ3c1hMcnhrdDl1Zk1adk55d3dHd3h0U3lGemUxcTFibmQwbGhCQ2l2bXZldkRrZmYveHh1WDJsWGNnY0RnZjUrZmw0ZW5weTRNQ0JjZ3RIbmoxNzFsbk1YQTJqMFVoTVRBenZ2LzgrdWJtNUJBY0hFeFlXUnRPbVRkbXdZUU1MRml4ZzlPalI2SFE2M056Y1pPWklJVnlRRkRCVnpHUXlQV3kzMjFjRGpabzNiNjZPSFR1V0VTTkdLRjVlWGxwSHEzSk5telpsNk5DaERCMDZsQmt6WmloZmZQRUZIMy84Y2NQMDlQVFpkcnQ5bXNsaytvZk5adnRFNjV5dWF2YnMyY1RIeHhNU0VvTEQ0YWkwRlM0cks2dkNZbmxDQ0ZFWHBhZW5seHU0WDlZOTk5ekRQZmZjZzV1YkcrN3U3aXhmdnJ4Y2EwMUJRY0VscjN2MjdGa21USmhBY0hDdzh6bG1zNW11WGJ2U29FRUR0bTNieG9vVksvajExMThaTVdJRUgzMzBFVDQrUG9ETUhDbUVxNUlDcGdxWnplYm5nZGNVUmVHcHA1NGlORFJVMGV2MVdzZXFFVjVlWG9TR2hqSjI3RmhsM2JwMUxGKyt2Qkh3c2Rsc2JwZVVsUFF2cmZPNXVyVnIxK0x0N1YxaC84VXJUdGNCMW9DQUFJdldJVVQxaW9tSllkaXdZUlg3b2dweEdhdFdyYUpuejU3bDl1M2V2UnNvV1hoeTFxeFo1WTVkYnFya0svbm9vNC80N3J2djhQRHdvSGZ2M2p6ODhNTUVCZ2JpNXVaVzdqeVpPVklJMXlRRlRCVXhtVXgzQWE5NWVucXFyNzMybWxKZjU0TFg2L1U4K3VpamRPN2NtWmt6WjZyNStmbXZtVXltSkp2TjlyM1cyVnhGU0VnSVdWbFo1T1hsRVJ3Y2pMZTNOeE1uVHFRK0ZMdEpTVW1CVnF0VkpudW80M3g5ZlVsTVRFelRPb2VvWFM0dVhpNjFyeXFNR3plT3laTW5PNmR0dmh5Wk9WSUkxNlA5eVBHNll4N0FqQmt6Nm0zeFV0YUFBUU9ZTVdPR0FxQW95a0t0ODdpU3lNaElZbU5qYWRpd29iTjcySm8xYTRpSWlDQWlJZ0tUeWVUY2xqRXlRZ2hSOVpvMWEzWlZ4WXNRd2pWSkFWTkZGRVVaQUhEbm5YZHFuTVIxbEhrdittb1lvOWJadkhtemMzdisvUGthSmhGQ0NDR0VjRDNTaGF5S25UNTltc2FORzJzZHd5V2NQbjFhNndndXlXNjNjK2pRSVFvS0NwZ3dZUUpwYVdtTUh6L2UyWTg2SnllbjNPSnRjK2ZPeFdReWFSVzNTcGxNcHNDVWxKUnlxMmFMdW1mSWtDR1lUS1kwbTgzV1F1c3NRZ2doNmg0cFlLclluRGx6Q0E4UHIzUXRsZnJrNU1tVHpKa3pSK3NZTHNkdXR4TVNFa0tYTGwwd0dBd3NYTGlReVpNbnMzSGpSdWNZbU9EZ1lLS2lvalJPV2owVVJVa01EUTNGYXJWcUhVVlVvOHpNVEJSRmtjRUFRZ2docW9VVU1GWHM0TUdEUFB6d3c4N1ZmT3ZEd095eWlvdUwrZmJiYjFtOGVMRnpjUy94WHdhRGdVMmJOZ0VRRkJSRW16WnRLQ3dzUksvWE82Y1B6Y25KY1c2M2J0MWFWbmNXUWdnaGhDaERDcGdxTm5Ma1NMNzQ0Z3ZDd3NKWXZudzUvL00vLzhPSUVTTm8zYnExMXRHcTFaOS8va2xVVkJTYk5tMXlkaDByZlMvRXBhV2xwZUhuNXdkQVJrWkd1VFZmc3JLeWVPeXh4N1NLSmtTZEV4Y1hwM1dFSy9yeHh4KzFqaUNFRUM1UENwZ3E5c1FUVHpCOCtIRFdyVnZIVHovOXhKbzFhMWl6WmcyZE9uV2lkKy9lOU83ZEc3UFpUS05HamJTT2VrTnljM05KU2tvaU1UR1J4TVJFRGgwNkJJQ2lLQVFGQlJFYUdrcmJ0bTJsZ0xtQzNidDM0Ky92cjNVTUllcUY2ZE9uYXgzaFdzaDA0MElJY1FsU3dGU3hWMTU1aFgvKzg1KzgvdnJyL1BISEgzenl5U2Q4ODgwM0hEcDBpRU9IRHJGKy9YcDBPaDMrL3Y3NCsvdlRxVk1uNTNhTEZpMHFYWTFkU3c2SGc3UzBORkpUVTBsTlRlWFFvVVBPYllmRDRUelB5OHVMZSsrOWx6Rmp4dEMyYlZzS0NncDQ4Y1VYTlV6dXVqSXlNaWdxS3NKb05CSWRIVTFRVUJCUXZ1c1lsSFRIRTBMY09GVlZwK3QwdXNvWDgzQkJxcXFlY25Oemk5TTZoeEJDdUNvcFlLcFlYRndjNDhhTlkrSENoWFRwMG9Ybm4zK2U1NTU3anYzNzk3Tmp4dzUrL3ZsbmR1L2U3U3hvb3FPam5jOXQwS0FCTFZxMG9Ibno1dHgwMDAzTzdXYk5tdEdvVVNPOHZMeG8xS2dSalJvMW9tSERodGRkN0RnY0R2THk4c2pOelNVM041ZWNuQnh5YzNQSnlNZ2dQVDJkdExRMFRwMDY1ZHd1S0Npb2NBMkR3WURKWktKZnYzNzA3ZHVYZ0lBQVo1NkRCdzh5ZS9ac2podzVjbjF2WWgwM2RlcFVUcHc0d2VqUm83SGI3UVFIQndNbFJXQkVSSVR6UE9sQ0prVFZzTmxzcndPdmE1MURDQ0ZFMVpBQ3BvcDE2OWFObEpRVUhubmtFZnIzNzA5SVNBaTMzMzQ3dDk1Nks3ZmVlaXVQUGZZWUZ5NWNJRFUxbGNPSEQ1ZDd6TWpJNE9qUm94dzlldlNLOTFFVUJROFBENHhHSXdhREFUYzNOK2VqbTVzYkFFVkZSUlFWRldHMzI1MlBoWVdGbkQ5L0hsVzkrdDRKelpvMXc5L2ZuMXR1dWFYY283dTd1L01jdTkxT2ZIdzhrWkdSSkNRa29LcXE4NzBRNWExZnY5NjVyYXFxYy9ya3N1TmZBTHk5dlltTWpLelJiRUlJSVlRUXJrNEttQ3EyWk1rU2Z2amhCOWF2WDgvMjdkdlp2bjA3dnI2K0RCdzRrTjY5ZXhNWUdJaWZuNSt6b0NrclB6K2Y5UFQwQ3EwZ1o4NmNjYmFVbExhVzVPWGxrWitmVDM1Ky9uWGxiTml3b2JOVnA3Umx4OWZYdDBMclQvUG16Uys1V3ZIcDA2Zlp0V3NYaVltSmJObXloY3pNVEFCYXRtekoyTEZqR1R4NE1QZmVlKzkxNWFzdlNvc1hJWVFRUWdoeGRhU0FxV0wzM25zdnUzYnRZdlRvMGNURnhiRisvWHFTazVPSmlvcHlydTNSdm4xN2V2YnM2V3pOdU9XV1cvRHg4Y0hUMDVNT0hUclFvVU9ISzk2bnRCdll4UzBzcFQ5UTBzMnI5S2RzQzgyMWRqOVRWWlhNekV3T0h6N3NiQzNhdlhzM3YvLytlN256ZXZYcXhkaXhZN256emp2UjZYUUVCZ1plL1JzbmhCQkNDQ0hFVlpBQ3Bob0VCZ1lTRlJYRjRNR0RHVHg0TUgvKytTYy8vL3d6TzNic1lPZk9uZnorKys4VlB2dzNhZEtFRGgwNmxCc0RVL3JZckZrenZMeTg4UER3Y0g1anI5UHA4UEx5dXVHc3FxcHkvdng1Y25KeXlNakljTGI2bEIwRGMrVElFYzZkTzFmaHVWNWVYdlRwMDRlK2ZmdlNyMTgvNTFUUng0OGZMN2VTdktoY1BWMlIzaG9RRUdEUk9vU29YakV4TVF3Yk5xeCtyK1lyaEJDaTJrZ0JVMDFLUDhDLysrNjdXQ3dXSG56d1FSNTg4RUdLaTR2WnYzOC9CdzRjY003b2RmandZYzZkTzBkeWN2SmxyNm5UNlNwMCs2cHNESXpCVVBMSFdyWmxwdXdZbUl1N281V2RUZXhTR2pkdVhHN210SzVkdTlLdFc3ZHlMVGxXcTVYSmt5ZmZ3THRXdnp6eHhCUEV4OGN6ZnZ6NFN5NzY2WEE0NnRSVTFFbEpTWUZXcTFXbWg2M2pmSDE5U1V4TVROTTZoNmg2Rm90OC95Q0UwSjRVTUZYczQ0OC9ac3lZTWM3ZlN6L1ErL3Y3ODhRVFQzRG5uWGZTdlh0M3VuZnY3anhIVlZVeU1qTDQ0NDgvU0V0TGM0NkRLZjBwSFFOVFVGQkFkblkyMmRuWlZacTVRWU1HNWNiQWxQMXAwYUlGN2RxMW8xbXpaaFhHYTZpcXlvOC8vc2piYjc5TmFtcHFoZXQrOHNrblBQend3MVdhdFM0NmZ2eDRoUUg4cFlZTUdWTERhWVFRb2lKVlZlTVVSYmxUNnh5aWhLcXFjVnBuRUVKTFVzQlVzYzZkTzJPMVd0bXpadzkvLy92Zm5mdFRVMU41N3Jubm5ML2ZmUFBOREIwNmxLRkRoOUt1WFR2OC9QeWNLN0pmU21uclNkbXBqeThlLzFLNkRaUnJrU203ZmZHVXpFYWo4YXBlMng5Ly9FRjBkRFRSMGRHWG5TbnQvZmZmcDBlUEhsZDF6ZnJvcWFlZUlpVWxoYnk4UElLRGcxbXlaQWw1ZVhsTW5UcVZKNTU0Z3NEQVFHYlBuczJvVWFQNDE3LytwWFZjSVlUQVpyTU4wanBEVlRDYnpTcEFVbEtTektBaVJDMG1CVXcxNmRHakIxYXJsYk5uei9McXE2L3kvZmZmbHp0KzlPaFJWcTFheGFwVnE4cnRiOTY4T2JmZGRwdnpwMnZYcmpSbzBBQUFvOUdJajQ4UFBqNCsxWks1b0tDQS9mdjM4OHN2djdCMzcxNSsrZVVYMHRQVHIrcTVkOTExRjdObXpjTGIyN3Rhc3RVbHk1Y3ZCeUFvS0lqWTJGak9uRG5EVTA4OXhZZ1JJNXdUSDB5ZlBwMXAwNll4YWRJa0xhTldPWlBKRkZoUHgvN1VLME9HRE1Ga01xWFpiTFlXV21jUlFnaFI5MGdCVTgyYU5tM0thNis5QnBSMHVkcTJiUnZMbGkzanQ5OStxL1Q4MG01akZ4YzhsNlBUNlhCM2R5LzNBM0Rod29WeVAxY3oxdVZxZGV6WWtXblRwdkczdi8xTnBnSytBVWVQSGlVK1BwNS8vT01mREJnd0FDZ3BiT0xqNDFtNmRDbWJOMi9XT0dIVlVoUWxNVFEwRkt2VnFuVVVVWTB5TXpOUkZLVzUxam1FRUVMVVRWTEExQ0JGVVJnNGNDQURCdzUwN2lzdUxtYlhybDNFeE1Td1pjc1d6cHc1YzgzWGRUZ2NON1Ftek9YNCt2cHkrKzIzYy9mZGR4TVlHSWhlcjYveWU5UTNYM3p4QlFrSkNlVGw1Zkh1dSsreWQrL2Vjc2Z6OC9QTHplTFdybDA3WjNFamhCQkNDRkhmU1FHak1iMWVUOSsrZmVuYnQyK2x4d3NMQy9uOTk5ODVlZklrSjA2YzRNOC8vM1J1cDZXbGNmNzhlWXFLaXE3cVhtNXVibmg0ZU5DaVJRdGF0V3BGeTVZdGFkMjZ0WE83ZmZ2MlZ6MGVSbHkvaElRRWV2VG93YzgvLzh5aVJZdWMrN2R2Mzg3cnI3OU9nd1lOdU9tbW0xaTllcldHS1lVUVFnZ2hYSk1VTUM3T2FEVFN1WE5uT25mdXJIV1VPcWx2Mzc3TlBUdzh6c1hGeFYyb3FYdVdkaWw4OTkxM25mdUtpb3BZdG13WjA2ZFA1NFVYWHFCejU4N0V4c1lTSEJ4Y1U3R3V5R1F5K1RWcDB1UnNYRnljWGVzc1FnZ2hoS2kvcm40NWRpSHFvTUxDd2dleXM3TlBXU3lXOVNhVDZjRWVQWG8wMUNMSGloVXI2TkdqQi8zNzl3Y2dORFNVcFV1WGtwV1ZwVVdjU3VsMHVvbloyZGxwWnJONWpjVml1ZStXVzI1cG9IVW1JWVFRUXRRL1VzQUlBVjZxcW81UkZPVnpnOEZ3Mm13MmI3QllMR1A3OXUzYnVDWnV2bjc5ZXZiczJjT01HVE9jKzFxMGFNR3dZY09ZT25VcW1abVpOUkhqYXZrQ2o2bXErbFhqeG8xUGExMzRDU0dFRUtMK2tRSkdpUEk4Z0JCVlZmOVRWRlIwMm13MmYyVTJtLy9lcDA4ZjM2cTZ3Zm56NThuTXpNUm9OR0sxV3ZudXUrOVl1blJwaGZGSC8vakhQL0QwOU9UQWdRTlZkZXVxZG5IaEYyazJteCt4V0N4TnRBNG1oQkJDaUxwTHhzQUljV2xHNEQ3Z1BydmRYbXcybTM5VVZYV0R3V0Q0SWpFeE1lMTZMenB0MmpUMjdObkQ2TkdqNmRXckYrKzg4dzRlSGg3TzR4MDdkZ1JLRmlKZHZudzVCa090K0d2cUFUd0FQS0NxYXBIWmJQNWVWZFVOd0NhYnpYWmE0MnhDQ0NHRXFFTnF4U2NqVWZ0WkxKWXZ0TTZncWlvQWlxSXNzVmdzV1gvdGEzK1ZUOWNEZHltS2NsZHhjZkhiWnJONWk2SW9HMHF2ZVMzS0R0NEh5aFV2QU8rLy83NXorMGFMRjBWUnRwck41aUtnR0hEODlWaDIrK0xIU3g1VFZiWFZWZDdXRFJpbUtNb3dBTFBaL0tPaUtKOERHNi9uL1JKQ0NDR0VLRXNLR0ZFalZGVWRjZVd6YWt4UUZYeVFWdi82Y1dtS29yakMySlN5NzVVMUlDREFvbVVZVWYxaVltSVlObXhZUzYxekNDR0VxSnVrZ0JFMVFsR1VCN1RPb0tycXhyK3l6QUFPQXpnY2puc1VSWG44S3A3ckFIN1I2WFFKRG9mamM1dk45Z09BMld4ZVZsWDVqaDA3UnBzMmJWQVVwYW91aVU2bkc2aXE2bDZqMGFndkxDelVHUXdHZldGaG9iNjR1RmluMSt2MXhjWEZPb1BCNFB4ZHA5UHBIUTZIcnV4amNYR3hYcS9YNjRxTGk4ZGR6WHRGU2F2TlBtQVg4SitrcEtUWU1zY0NyVmFyeXhkKzRzYjQrdnB5STkwc2hSQkNpTXVSQWtiVUNLdlZxbmtYTXJQWkRJREQ0WWl6Mld5N0FFd21VNHZMUEtVUWlBRTJ1THU3YjBwSVNLalc2Y0JHamh4SlFrSkNsUzRtYXJmYjg1S1RrODlWeGJYTVp2T0F5eHd1QkdJVVJmbmNhRFIrV2QzdmxSQkNDQ0hxTHlsZ2hDanZQUENOcXFvYmpFYmoxenQyN01pdWpwc01IejY4MHYwUFBQQkFoUmFZVFpzMm9kTzU1SVNCRjRCdmdRMktvbnhsdFZxcnBGQVNRZ2doaExnY0tXQ0VnQnhWVmI5VUZHV0RvaWpSVnFzMXY3cHYrTlZYWDFYWVo3RlkyTGh4WTVXMndGUWxSVkZVVlZYemdhK0J6d3NLQ3I3WnQyOWY3clZjdzJReUJhYWtwTkN0VzdmcUNTbGN3cEFoUXpDWlRHazJtKzF5TFp4Q1ZDdVR5WFN6b2lpN2dTYVVmRGxWV0hyTWJEWm5VVExUcEFkd1RsWFZuamFiN2FnMlNZVVExMG9LbUZyaXdvVUx1THU3YXgyanppa3VMbzcwOGZGWkd4Y1hkNkVtN3p0aVJPVnpHanowMEVPVmpvRjV1V05DQUFBZ0FFbEVRVlNKaW9xcTdraFg1SEE0MXJ1N3U2OUlTRWc0ZjczWFVCUWxNVFEwRkt2VldwWFJoSXZKek14RVVaVG1XdWNROVp2TlpqdHFzVmlPcUtyYWk1SkNwZXlVajJYWHEvcE5paGNoYWhjcFlGeEVlbm82ZHJ1ZDFxMWJFeFFVUkh4OFBLbXBxVFJwMGdSUFQwK0NnNFA1NmFlZkt2MTJmdXZXclF3Y09QQ3E3bU8zMi9ueXl5OFpNV0tFcTNaTHFsRjc5dXc1cGNWOWp4OC83dndRZitEQUFaNTU1aGxlZlBGRkhuendRZXgyTy92MzcrZTIyMjREU2xwbVhJSE5aanVoZFFZaGhMZ1dEb2RqZzZJb3ZhNXcyb1lhQ1NPRXFESlN3TGlJTFZ1MnNIbnpabGF0V2dXVXJGbXlhTkVpcGt5Wmd0MXVwMTI3ZHBmc1dqUjc5bXppNCtNSkNRbkI0WEJVV3Boa1pXVVJHeHRMVVZFUlc3ZHU1WWNmZnVDMTExNWo2TkNoK1BqNEFPQndPRGgzN2h4Tm16WjFQcTlqeDQ2ODhjWWIxZkNLNjdlbm4zNGFnTysvLzU0UFAveVFwVXVYNHUvdno3WnQyM2pycmJmbzNiczMzYnAxUTYvWE84OFZRZ2h4YlJSRjJRQXN1SXB6aEJDMWlCUXdMaUlrSklTNHVEaE9uandKUUVwS0NoMDZkTUJpc1JBZUhrNlBIajJ1NmpwcjE2N0YyOXU3d3Y3ZzRHQ2daTkhFeFlzWDgrR0hINUtYbDRkT3AzTjJUOXF5WlF0YnQyNWwxcXhaVmZTcXhLVTgrdWlqNU9UazhLOS8vWXRXclZyeDBrc3ZjZVRJRVFZTkdzUnJyNzNHaFFzWHlwMHJoTGgrSnBOcGg2SW9mYlRPY1ExeTlIcDlyOFRFeE4rMERsTGJKU1VsN1RlYnpmdUJnRXVja21LMVdnL1VaQ1loeEkyVEFzWkZQUFRRUXdCTW1US0YvUHg4NXN5WkE4RDI3ZHY1NXB0dk1CcU5EQjgrbkx5OFBJcUtpcGcrZlRycjFxMGpLeXVMdkx3OGdvT0Q4ZmIyWnVMRWllajEra3ZleDJxMTR1Zm5WK0ZEOGFoUm96aDc5aXp1N3U2TUdqVUtBQzh2TDlhc1dWTTlMMWpnNWVWRlJFUUU2OWF0NC9mZmYyZmV2SG5jZXV1dEFIeisrZWVzV2JPR2hRc1h1dXlnZmlGcWkxcFd2QUI0RlJjWFB3VDhTK3NnZFlHaUtCdFVWWDJwc21PcXFrcnJpeEMxa0JRd0xpSXlNcEtqUjQreWFORWlUcHc0d2RDaFF4azNiaHdiTjI0a0t5dUw2T2hvL1B6OFdMMTZOYm01dVR6d3dBTTg4RURKMnBCQlFVSEV4c1lTRWhMQ21qVnJuQzB3cjd6eWlyTTE1ZVdYWHdZZ0xTMk41NTkvbmhkZWVJRWhRNFk0NzUrUmtVRnNiR3k1VEtXdE5xSjZMRjI2bEU4Ly9aVG16WnZUc1dOSFZxeFl3Zm56NThuUHorZkNoUXVjTzNlT1diTm04ZHBycjJFd3lGOVZJVzVVYlpnODR2bm5uK2VISDM1QVZWVnBmYWtpeGNYRkczUTZYYVVGRERMK1JZaGFTVDRWdVlEQ3drSldyVnBGY25JeVlXRmhoSWFHMHFsVEp4NS8vSEY2OXV4SllHQWdxYW1wK1BuNWtacWF5b0FCbDF0UDhMODJiOTdzTEdEbXo1OFB3SDMzM1VlclZxMklqSXprcnJ2dWNzNTRsWk9UNDJ4NUVUWGo5dHR2eDhQRGc0Q0FBUHo4L1BEMDlPU2hoeDRpTGk2T3JLd3NXclpzeVpZdFc4akp5U2szTGtrSUljVFZTMDVPM20wMm0zOERPbDUwS05WbXMrM1JJcE1RNHNaSUFlTUMzTnpjQ0FnSVlNcVVLWVNIaHpObnpod0dEUnBFWUdBZ1hsNWVmUHJwcDJ6WnNvWGV2WHV6YTljdTU2QnV1OTNPb1VPSEtDZ29ZTUtFQ2FTbHBURisvUGh5UlVuWjZYcm56cDJMeVdTaVo4K2VtRXdtaW9xS2NITnpBLzdibmFrc2FZR3BYdG5aMlh6KytlY3NXYktFZ0lEL2RzOXUyTEFoLy96blAvbnR0OTk0OXRsbnBYZ1JRb2dibzFMUzBqTGpvdjBiL2pvbWhLaGxwSUJ4QVlxaXNITGxTcFl2WDg2eFk4ZElTRWhnNWNxVkFMejMzbnNNR2pTSU1XUEcwTFp0VzFxMWFrWHIxcTJ4MisyRWhJVFFwVXNYREFZREN4Y3VaUExreVd6Y3VORTVCaVk0T0xqUzlVTTJiTmhBY1hFeGQ5OTlONDBhTlFKS2lwMlFrSkNhZTlIMTJKa3paMWl5WkFtLy9mWWJLMWV1cEhuejVqZ2NEbjc5OVZmbm44ZkNoUXVKakl4ayt2VHBEQnc0a0JrelpqaG5peE5DQ0hGdC9ob0hVNjZBMGVsMDBuMU1pRnBLQ2hnWHNYYnRXc2FPSFV0a1pDUTMzM3d6Ky9mdkp5d3NqTWFORzZQVDZSZzRjQ0NMRnk5MlRtbHNNQmpZdEdrVFVESUdwazJiTmhRV0ZxTFg2NTFkd2NwMkMydmR1clh6dVh2MzdxVi8vLzRjUDM2YzVzMUwxcG9MQ3d0aitQRGhEQmt5aE0yYk41T2RuVTFDUWtKTnZ3MzFRbloyTmwyNmRHSEJnZ1hvOVhxR0RoMUtmbjQrWGw1ZVRKa3lCU2dwYWg5ODhFSDY5ZXZIaHg5K2lJZUh4eFd1V210WUF3SUNYR05oRzFGdFltSmlHRFpzV0V1dGN3aFJ5bXExSmxvc2x1T3FxcmI1YTlleFhidDJKV29hU2doeDNhU0FjUkc1dWJsMDc5NmRzTEF3Um80Y3lRY2ZmRUJZV0JnNm5RNkh3MEZ1Ymk1UU1sNm1NbWxwYWZqNStRRVZCK1JuWldYeDJHT1BPWDlQU1VsaDh1VEp4TVhGMGFsVEp3QVNFeE5wMjdZdEFNWEZ4WXdiTjQ3bm4zKytXbDVyZmRlaFF3YzZkT2pnL1AyNzc3Njc1TG10VzdldVU5TmFKeVVsQlZxdFZ1bXlVY2Y1K3ZxU21KaVlwblVPSWNwd09CeU9TRVZScHY3MWV5VFNmVXlJV2t1V1luY1JyVnExWXY3OCtkeDY2NjJFaDRlVG01dkx3WU1Ic2R2dHpKczNqNnlzTE1MRHc1azdkeTZSa1pFVm5yOTc5Mjc4L2YydmVKK3NyQ3l5c3JKbzNibzEzMy8vUGYzNjlTTXBLWW5mZi8vZHVkYU1YcS9ucFpkZVl0NjhlWnc5ZTdiS1g2c1FRZ2loZ1EyWDJCWkMxRExTQXVNQ2NuTnpXYng0TVZhcmxhQ2dJS0tpb2poNzlpemJ0bTNqeVNlZnhNUERnN2ZlZWd0UFQwK1dMRm5Dekprem5kM0tpb3FLTUJxTlJFZEhFeFFVQkZTY1VheTR1Tmk1YmJQWjZOYXRHMXUzYmlVakl3T1R5Y1RERHovTXE2KytTbEZSRVE2SEE0QStmZm93ZlBody92M3Zmek5qeHNYakhvVVFRb2phNVpaYmJ0bVdtcHA2RnNEZjMzOTdVbEtTMXBHRUVOZEpDaGdYMEtoUkl3WVBIc3lzV2JOd2QzY0h3TWZIQjM5L2Y3cDM3NDdKWkhMT0xOYXZYejhpSWlKbzJyUXBqejc2S0NkT25HRDA2TkhZN1hibnJHRVh6eWhXdGd1WnA2Y25kOTk5TjJmT25HSEdqQmw0ZW5yeTVwdHY0dUhod2RpeFl4aytmTGp6ZVU4ODhRUUZCUVUxOVRiVVd6YWJqZTdkdStQbTVzYjc3Ny9QNk5HajhmVDAxRHBXdFRDWlRJRXBLU2wwNjlaTjZ5aWlHZzBaTWdTVHlaUm1zOWxhYUoxRmlGS2ZmZlpac2NWaStkVGhjS2lmZmZaWjhaV2ZJWVJ3VlZMQXVJZzc3cmlqMHYxbXM3bkN2dEtCOSt2WHIzZnVVMVhWV2VSY3ZDQ2x0N2Uzczl0WjM3NTlLMXl2ZmZ2MlFNbnE3MlVaalVaWkJiNmFIVDU4bVAvN3YvOWovZnIxdEd6WmtzT0hEN04rL1hvbVRacWtkYlJxb1NoS1ltaG9hSzFZVUZCY3Y4ek1UQlJGYWE1MURpRXU1bkE0UGxjVVJjYStDRkhMU1FGVFI1UVdMNkwydUhEaEFyTm56MmJ5NU1tMGJGa3lZZE9UVHo1SmFHZ29kOXh4QjUwN2Q5WTRvUkJDbERDWlREc1VSZW1qZFk2cVV0bVhnN1dKcXFweE5wdHRrTlk1aE5DS0RPSVhRZ01PaDRNNWMrYlFwazBieG93WjQ5emZ1blZybm4zMldhWk5tOGJSbzBjMVRDaUVFUDlWbDRxWHVrQlJsRHUxemlDRWxxUUZSb2dhVmxoWVNGaFlHT25wNmJ6enpqc1ZqdDkvLy8xa1pHVHc2S09QOHRKTEx6RjQ4R0FOVWdvaFJFWFMvVk43Rm9zc3BTV0VGREJDMUxBWFhuaUJyS3dzbGk5ZmZzbkIrbi8vKzk5cDNydzVjK2ZPNWNpUkkzVjJUSXdRUWdnaHhMV1NBa2FJR2paMTZsUk9uanpKL2ZmZkQwQitmajd1N3U3b2RQL3QwWm1YbDhlR0RSdjQ3TFBQYU55NHNWWlJoUkJDQ0NGY2poUXdRdFN3OXUzYjA3NTllK0xqNHdFWU9uUW83Nzc3THUzYXRYT2VjODg5OStEdTd1NmNjVTRJSVlRUVFwU1FRZnhWSnhkS0ZwRVVKY3E4RjdsYTVuQmxKMCtlSkQ4L256WnQycFRibjUrZlQ4T0dEVFZLSllRUVFnamh1cVNBcVRxSkFELysrS1BXT1Z4R21mZGlwNVk1WE5tLy8vMXZoZ3daVXE3N1dGRlJFUmN1WEtpemkxa0tJWVFRUXR3SUtXQ3FpS3FxL3dSWXZIaXh1bjM3ZHEzamFHN2J0bTBzWHJ4WUJWQlY5Uld0ODdpYXdzSkNsaTVkU2tKQ0FsT21UQ0UvUHgrSHd3RkFURXdNclZxMUtsZlUxQ0hXZ0lBQXJUT0lhaFlURTROZXIyK3BkWTZha3BxYVNsaFlHS29xNnlNS0lVUk5xSk9ma0xSZ3M5bStCMmJtNStjclU2ZE9aZTNhdFJRWEYyc2RxOFlWRnhlemR1MWFwazJiUm41K3ZnTE0vT3U5RVg5SlRFd2tKQ1NFQXdjTzhQNzc3K1BqNDhQNjlldnAwNmNQZmZyMFllblNwVXlmUGwzcm1OVWlLU2twOEtPUFB0STZocWhtdnI2K0pDWW1wbW1kbzZxa3BLUXdmUGh3aGc4Znp1REJnMW04ZUxIem1NUGg0TlZYWDJYbnpwMXMyYkpGdzVSQ0NGRi95Q0QrS3BTVWxQUXZrOG4wQjdENnJiZmVhaFFSRWFHT0dUTkdHVGx5SkY1ZVhsckhxMVk1T1RsczNMaVJqei8rV0QxMTZwUUM1S3FxK2crYnpmYUoxdGxjVFk4ZVBWaTRjQ0c5ZXZWeTdwczBhUktUSmszQzRYRFUxWllYSVdxdGJ0MjZzWGp4WW54OGZOaStmVHNaR1JuT1k2dFdyY0xEdzRQVnExY3pkZXBVYnJ2dE5wbzJiYXBoV2lHRXFQdmtrMUlWczlsc254Z01odmJBb3ZUMDlMeWxTNWN5ZE9oUTllV1hYK2JiYjc4bE16TlQ2NGhWSmpNemsyKy8vWmFYWDM2Wm9VT0hxc3VXTGVQVXFWTjV3Q0tEd2RCZWlwZktOV2pRb0Z6eFVwWVVMMEs0cGs4KytZUmp4NDV4OXV4WnZMMjlBVmkzYmgyYk4yOW00Y0tGdEduVGhzbVRKL1BNTTgvSVpDNUNDRkhOcEFXbUd1emN1Zk1NOEZLZlBuM2VLQzR1ZnFhZ29HRDgxMTkvM2U3cnI3OEdvR3ZYcnZUcDA0ZXVYYnZTcFVzWDJyVnI1L0lmWEIwT0IzLzg4UWNIRHg3a3dJRUQ3Tnk1a3dNSERqaVBLNHB5VEZHVUQvVjYvZEsvWHI4UUZaaE1wc0NVbEJTNmRldW1kUlJSallZTUdZTEpaRXF6Mld3dHRNNVNWVEl5TW1qYXRDbFpXVm40K2ZteFlNRUNiRFlicTFhdGNxN1ZOSFRvVURJeU1oZy9manh2di8wMkxWclVtWmN2aEJBdVJRcVlhdlRYQi9rNXdNdTlldlhxcWRQcFJpaUtNdkxBZ1FPOXluNzRiOUNnQWJmY2NndWRPbldpVFpzMnRHalJndWJObTlPaVJRdHV1dWttRElhYStXT3kyKzJjT25XS3RMUTAwdExTU0U5UDUvang0eHc2ZElqRGh3OVRVRkJRN254RlVaSlZWZjFDVmRVdmtwS1M5Z0F5Z2xWY2xxSW9pYUdob1ZpdFZxMmppR3FVbVptSm9paDFhaEdqTTJmTzRPUGp3OW16Wi9IeDhhRlpzMmJNbkRtVHYvLzk3eFhPZmY3NTUvSHo4OU1ncFJCQzFBOVN3TlFNTlRrNU9SbElCdWIxNk5HampjRmc2SzJxYW05RlVYb1hGQlFFN3R1M3ozdmZ2bjBWbnFnb0NqNCtQalJwMG9UR2pSdVgrL0h5OHNKb05HSXdHSEJ6YzNNK3VybTVBU1hUOFJZVkZXRzMyNTJQaFlXRjVPVGtrSjJkWGU3bjNMbHpaR1ptWG00V25TeGdsNnFxaVlxaUpOcnQ5c1E5ZS9ZY3I2YjNxMTRJRGc0bU5qYTIwbU81dWJuOCtlZWZIRGx5aFBidDI5TzFhOWNhVHVjNnhvOGZUMlYvTjRRMkxCWUw3Nzc3cnRZeGF0eVpNMmNZTjI0Y1dWbFo3Tnk1aysrKys0N0N3a0srK3Vvck5tL2VUTHQyN2VqU3BRdS8vdm9ySGg0ZTZQVjZyU01MSVVTZEpRV01Cdjc2NEg4YzJQalhMcVZYcjE2MzZIUzZyb3FpZEZCVnRTUFFBZWlvcW1ySE0yZk9lSjQ1VXlPOXN2S0FJOEJ2d0JGRlVYNVRWZlVJc0Q4cEtTa1ZhV0dwVmlFaElWeTRjSUh6NTgvVG9FRURmSDE5YWRHaUJVT0hEcTNYQll3VUw2Nmx2cmFlYmQ2ODJibDk3NzMzQXZESUk0OFFGaGJHcVZPbk9IandJRjI2ZE9IRER6OWsrUERodEczYlZxdW9RZ2hSNTBrQjR4clU1T1RrUThDaFNvNHBmZnYyOVhJNEhNMktpb3A4ZFRxZEwrQ3JLSXF2cXFvK3Fxb2FBYU5PcHpPV2JxdXEyZ0JBVVpRQ29GQlJsRUtIdzFGWXVxMG9TcWFxcW1lQU13Nkg0NHlibTlzWm5VNlhzV1BIamh5a1NOSE15Wk1uaVkrUHgyZzBhaDNGSmRYWEQ4NnV4R0t4YUIxQkU2ZFBuOFpxdGJKMzc5NXlDOHplZGRkZHhNVEVNR0xFQ09iT25jdmpqei9PN3QyN21UdDNyblpoaFJDaUhwQUN4dldwTzNic3lBYXlLV2taRWJYY1J4OTl4Q2VmZkVKMmRqYkRodzhINEt1dnZnS1E0a1VJRjdSbnp4NzI3dDJMeFdLaFI0OGV6cit2ZDk5OU4wOC8vVFRQUFBNTVRaczJKUzR1RHJQWlhHUGpGb1VRb3I2Uy84c0tVY1BHalJ2SDRNR0RHVDU4T0pHUmtWSzBDT0hpQmc4ZXpPREJnd0g0L2ZmZm5kTW9kK2pRZ2FWTGw2TFQ2WGp6elRkNTVwbG5HRDE2dEpaUkw4dHNOczlXVlRWTnA5TkZXYTNXakNzL3cvVTVIQTZnL0JUMDU4NmRvMG1USnVYT3k4ek14TWZIeC9uNzFxMWI2ZEdqaDNNR09ZQ0RCdytTbFpWRjM3NTlxem0xRU9KR1NRRWpoQVorK09FSEFCNTY2Q0htelp1SHlXU2lzTENRb0tBZzV6bTV1YmswYXRRSWdMVnIxOUtoUXdkTnNnb2hTbHBPMTYxYlIyRmhJYzg4OHd4VHAwN2x0OS9LTjRxbnA2Zno2Nisvb3RQcG5LMDBMdVoyUlZIdVVWWDEzMmF6T1ZaUmxBM0FScXZWZWxMcllOZHJ5NVl0L09jLy8ySFJva1hPbWQvdXUrOCt0bTdkU3YvKy9VbElTSER1SzkwK2NlSUVyN3p5Q2g5Ly9IRzVhNzMzM251MGI5OWVDaGdoYWdFcFlJU29ZUTZIZysrLy81NkdEUnN5ZS9acy91Ly8vbyszMzM0YmQzZDM0dVBqbmVmMTc5Ky8zTzlDQ08yTUd6ZU9SeDU1QkVWUkFCZ3hZb1RHaWE2TFVtWTdXRlhWWUdDNXlXVGFyaWpLQmxWVkkyMDIyMUd0d2wyUG9LQWdjbkp5V0xCZ0FXKysrZVpWUGVmMTExOW54b3daTkdyVWlGZGVlWVdmZi82Wm9xSWlUcDgrVGF0V3JZaU9qbmFlR3hVVlZWM1JoUkEzUUFvWUlXcll0OTkrUzBCQUFILzg4UWQ5Ky9ibDFWZGZwV0hEaGpSczJGRHJhRUtJeXlndFhtcXh5aVpwVVJSRitSdndOMFZSWGplYnpic1VSZGxRWEZ5ODRhL0paVnplOE9IRG5UUERYVWwwZERSZVhsN2NmdnZ0UFBYVVUzaDZlaElWRmNYYmI3L05xVk9uQ0FzTHErYTBRb2lxSUFXTUVEWHMyTEZqakJzM2p1KysrdzZBdm4zN3NuMzdkdHExYTZkeHNocGhEUWdJcUo5VFdkVWpNVEV4REJzMnJLWFdPWVJURTR2RjhweXFxdTJ2NHR4QVZWVURkVHJkSzJhekdXQ2xUcWQ3dTNTc2lTdjU5Ny8vemZyMTYyblFvQUhmZnZ2dFZUMW4rZkxsNkhRNjdyLy9makl6TS9uZ2d3OFlNMllNdi8zMkc3Nit2b3dZTVFLOVhrOWtaR1ExcHhkQzNBZ3BZSVNvWVpNblR5NDM0QlJLUHZEMTY5ZFBvMFExSnlrcEtkQnF0Y3BVM1hXY3I2OHZpWW1KYVZybnFPOGFObXhZZlA3OGVRQlVWVjE4blpkNTB1RndQRmwxcWFyT3BFbVRtRFJwRXYzNzl5KzMvM0l0WlI5OTlCRTVPVG1NR2pXS0o1NTRnaTVkdW5EZmZmZXhhOWN1bGk1ZENsQnVMS0lRd2pYcHJueUtFS0lxWFZ5OEhEeDRrTmpZMk5yYXAxNkllbUhmdm4yNFlpdkU1V3pidGkxSFZkV3hxcXFHcTZvYUR2eCtyZGRRVmZWTm9GT1ZoNnNtZHJzZHZWNS95ZVBlM3Q2c1dMR0N2bjM3TW43OGVPeDJPK3ZYcitmaGh4K3V3WlJDaUJzbExUQkNhS2lvcUlnWk0yYnc1Sk5QT21mUUVVSzRGbFZWV2Jac0dYNStmaXhZc0lCMTY5YXhldlZxNS9IejU4L2o0ZUZSN2psYnQyNnQ2WmlWc3Rsc0h3TWZBNWpONXU1QSs4dWNycXFxdWwxUmxNOFZSWW0wV3ExL2xCNzRxenVaeTh2UHo4ZmQzZjJTeCtQajQ3RmFyY3lmUDUrdnYvNmFwazJiNHVibXhpdXZ2Rkx1R3FWZktIMzY2YWVYdlo0UVFodFN3QWloa1RsejV1RG01c1liYjd5QnY3OS9oZU1MRml6UUlGWDFNcGxNZ1NrcEtYVHIxazNyS0tJYURSa3lCSlBKbEdhejJWcG9uYVVxS0lyQzBxVkxtVFJwRW0rLy9UWlRwa3hod29RSnp1TVdpNFg0K1BqTGZ2UHZJaXJyVytVQTRoVkYrUnpZbUpTVVZDdW5WUDd6eno4NWVQQWdiZHUyTGJmZXk4VysrZVliOHZMeVdMRmlCUjA3ZG1UeTVNbEVSVVd4Yjk4K09uYnNpSWVIQjBGQlFheGJ0KzZLeFpBUVFqdFN3QWloa1VHREJnRlVXcndBM0hYWFhUVVpwMFlvaXBJWUdocUsxV3JWT29xb1JwbVptU2lLMGx6ckhGWEowOU9UNWN1WDEvWVB0R1hIbjMybktNcm5Eb2NqeW1hem5kWXMwUTBxTGk3R2JyZnorT09QTTNQbVRQYnQyM2ZaTmJQbXpKbURwNmRudWE2OCtmbjVUSjA2bFRmZmZKTmJiNzBWQUp2TnhsZGZmY1hpeGRjN2RFZ0lVWjJrZ0JGQ0NDRXVZODJhTlh6eXlTY1lEQWJuYkZkQlFVRzFicDBtUlZIaWdJOExDd3MzL2ZMTEwyZTF6bE1Wa3BPVDBldjFQUGZjY3d3WU1JRHg0OGN6YXRTb1M1N3Y3dTdPd1lNSDJiTm5EN3QzN3lZa0pJVGs1R1FHREJqZ0xGNEE3cmpqRGxhc1dJRzBHQXZobXFTQUVVSUlJUzVqNHNTSlRKdzRrZDY5ZXp2M0ZSWVdhcGpvK2xpdDFsZTF6bERWdW5idHlySmx5K2pkdXpkTGxpd2hPenVib1VPSEF0Q3laY1dadkVOQ1FtalFvQUZtczVuKy9mdmo1ZVZGWkdRazc3MzNIa1ZGUlp3NmRZb0dEUnFnS0Fwang0N2x5eSsvbEFKR0NCY2tCWXdRUWdBWExseW83ZDJEaElhQ2c0TUJNQnFOYk42OFdlTTA5VWZEaGczcDI3Y3ZWcXVWNzcvL25wVXJWMkkwR2dFcVhjc2xJaUtpM04vejgrZlA4OG9ycjVDWm1VbG9hQ2hHbzlFNXZ1bSsrKzVqK1BEaE5mTkNoQkRYUktaUkZrTFVDK25wNmZ6NTU1L0FmOWQ1U0UxTkpTTWpnL3o4Zk82ODg4NUxmcXQrdlROS09Sd09oZzBiZG4yQnI1S3Fxb3dmUDU3ZHUzY0RrSjJkWFc2QXVhZ1pzYkd4eE1mSFMvR2lFWXZGd3FaTm03amxsbHNxUFo2UWtBQlE0VXNLRHc4UGV2YnNTYmR1M2RpOGVUTmZmLzAxanp6eUNBQnVibTRZRFBJOXJ4Q3VTUDVtQ2lIcWhTMWJ0ckI1ODJaV3JWb0ZsSHp3WDdSb0VWT21UTUZ1dDlPdVhUdm5ON2NYbXoxN052SHg4WVNFaE9Cd09DcXM1UU9RbFpWRmJHd3NBTC8rK2l1ZE8zZEdWVlV5TWpJSUR3L242NisvcnZUYXBjKzVYcnQyN2VMRWlSTUVCQVFBSlZOejc5Mjd0OXc1cWFtcGw1d3NvamJvMWF1WE4wQnljbktXMWxteXM3UFp0bTJiMWpGRUphUUZWWWo2UXdvWUlVUzlFQklTUWx4Y0hDZFBsc3dTbTVLU1FvY09IYkJZTElTSGg5T2pSNCtydXM3YXRXdng5dmF1c0wrMEN4SEFJNDg4UW1KaW92UDM2ZE9uTTMzNjlBclBzVmdzMS9veUtsaTNiaDNqeG8yN1pQRVZGeGZIaXkrK1NFUkVCRzNhdExuaCsybkJZREQwY2pnY01TYVRhVE93d2MzTkxXcm56cDFuYWpKRFFVRUJBUC80eHorWU1tVktUZDVhQ0NIRVJhU0FFVUxVQ3c4OTlCQUFVNlpNSVQ4L256bHo1Z0N3ZmZ0MnZ2bm1HNHhHSThPSER5Y3ZMNCtpb2lLbVQ1L091blhyeU1yS0lpOHZqK0RnWUx5OXZaazRjYUxMclBleGI5OCt0bTNieHR5NWN5czl2bmZ2WHViTW1jT0xMNzVZYTR1WE10d1VSYmtYdU5kdXQ3OXJOcHZqVkZYOTNHQXdmSkdZbUpoVzNUYy9lUEFnYm01dVBQdnNzL1RyMTYrNmJ5ZUVFT0l5cElBUlF0UUxrWkdSSEQxNmxFV0xGbkhpeEFtR0RoM0t1SEhqMkxoeEkxbFpXVVJIUitQbjU4ZnExYXZKemMzbGdRY2U0SUVISGdCS3hzekV4c1lTRWhMQ21qVnJuQzB3cjd6eUNyTm16UUxnNVpkZnJ0SFhvNnFxYzQwS056ZTNDc2QzN05qQmM4ODl4NVFwVStyaVFHUTlNRmhSbE1IRnhjVXJ6V2J6VmtWUk5nQWJ5NjRlWDVWNjlPakJKNTk4d3RHalJ4azRjQ0NGaFlVTUhEalFlYngwWEZXcDZPaG9HalZxVkIxUmhCQ2kzcE1DUmdoUms2d0JBUUUzM20vcUdoVVdGckpxMVNxU2s1TUpDd3NqTkRTVVRwMDY4ZmpqajlPelowOENBd05KVFUzRno4K1AxTlJVQmd3WWNGWFgzYng1czdPQW1UOS9mcVhuWEUxclRYWjJOdWZQbjcvNkYvVFh2ZTEyK3lXUFAvZmNjOHljT1ZPVDRpVW1Kb1podzRaVm5NTzJlaWpBN2FxcTNnNHNOWmxNT3hWRjJhQW95Z2FyMVpwYWxUZHExNjRkN2RxMXUrNUpIWVFRUWxRTktXQ0VFRFVtS1NrcDBHcTFxbGMrczJxNXVia1JFQkRBbENsVENBOFBaODZjT1F3YU5JakF3RUM4dkx6NDlOTlAyYkpsQzcxNzkyYlhybDA4L2ZUVEFOanRkZzRkT2tSQlFRRVRKa3dnTFMyTjhlUEhveWdLQURrNU9Zd1lNY0o1bjdsejUySXltWnkvRnhRVVlEUWFTVWhJdUdTQkF4QWVIczVYWDMxMVRhK3BTNWN1eko4L245R2pSenYzSFR0MnpOa3E4ODQ3NzVSYm1LOG0rZnI2Y3FWdVhXYXp1Uml3QStVZVZWVXRWaFRGWHJwUFVSUzd3K0ZvY0xYM1ZoU2xEOUJIVmRYWHpHYnpia1ZSTnFocWpmOG5WeVhNWm5QcCsxSjBpWi9DeXh3cmV6dzJLU2xwZFUzbkYwS0k2aUlGakJDaXpsTVVoWlVyVjdKOCtYS09IVHRHUWtJQ0sxZXVCT0M5OTk1ajBLQkJqQmt6aHJadDI5S3FWU3RhdDI2TjNXNG5KQ1NFTGwyNllEQVlXTGh3SVpNblQyYmp4bzNPVnBYZzRHQ2lvcUl1ZWQvVHAwL2o0K05ELy83OW5TdTRsMVU2aUgvZXZIbk1temZ2bWw3VDJiTm5hZHEwS1FDWm1aa3NXN2FNNk9obzdycnJMZ0ROaXBkcm9BSnVRTG5aQjBxTFErZEpOMWg4T0J3TzllSnIxZ2FxcWlxS291Z3A2UzVYK1F3TlYyOHdJQVdNRUtMT2tBSkdDRkV2ckYyN2xyRmp4eElaR2NuTk45L00vdjM3Q1FzTG8zSGp4dWgwT2dZT0hNaml4WXQ1NDQwM0FEQVlER3phdEFrb0dkL1FwazBiQ2dzTDBldjFqQm8xQ2locGdTbmRidDI2dGZPNXBmYnQyMGY3OXUycjVmV1VGaTlRc3BaRjQ4YU4rZlRUVDNGM2QrZkxMNytza0dQSGpoMDg5dGhqMVpMbGVpUWxKUmtBeFdLeEdJeEdveUU3TzF2djV1Wm0wT3YxQm9QQm9MOXc0WUpCcDlNWkRBYUR2cmk0ZUFDdzdtcXVxNnJxcjRxaTdGQlY5VnViemZZeGdObHNYbENkcjZVNkZrRlZGRVgxOS9jM25ENTkycTJvcU1qTjRYQzRPUndPdC9Qbno3c0Jic2FTYWVmY0x2V2pxcW9SYUttcTZrcGt6VGNoUkIwakJZd1Fvc2FZVEtiQWxKUVV1blhyVnVQM3pzM05wWHYzN29TRmhURnk1RWcrK09BRHdzTEMwT2wwT0J3T2NuTnpBUzY1bUdWYVdocCtmbjRBWkdSa2xGdS9KU3NycTlMaUlDWW1wa3FtU3I0U0R3OFBwazZkQ3NDWk14Vm5GLzc5OTkvWnRtMWJqUlV3UTRZTXdXUXlwZGxzdGhaWE9GVzFXcTJsM1owdUtUQXdzSjNENGJqa05ZQXRpcUpzME9sMEd4TVRFNDlkUitUTFNrOVB4MjYzMDdwMWE0S0Nnb2lQanljMU5aVW1UWnJnNmVsSmNIQXdQLzMwMHlXbnNyNWVuMzMyV1RFbFhjZ3VYTS96TFJaTE0yQmxsWVlTUWdnWElBV01FS0xHS0lxU0dCb2FpdFZxcmZGN3QyclZpdm56NTdOczJUTEN3OE54ZDNmbjRNR0RkTy9lblFVTEZwQ1ZsVVY0ZURndnZmUVMyZG5aaElTRWxIdis3dDI3cjNveHlNVEVSS3hXS3p0MjdHRG16SmtNR3phc09sNVNwUm8wS0JrdWtwYVdSb3NXTFZCVmxaMDdkOWJvUXBhWm1aa29pdEs4R205UkRQd0lmTzdtNXZiRmpoMDcwcXZ4WGplMENLb1FRb2lxSndXTUVLTE95ODNOWmZIaXhWaXRWb0tDZ29pS2l1THMyYk5zMjdhTko1OThFZzhQRDk1NjZ5MDhQVDFac21RSk0yZk9kSFlyS3lvcXdtZzBFaDBkN1p3cXQyelhNWURpNHVKeTk4dk16R1RtekptTUd6ZU9saTFiVmpyK0JhcG1JY3VMTldyVWlKRWpSenFuZ0hZNEhMUnMyWkx3OFBBcXYxY05Ld1EyQXhzTUJzT21tbHpJc3FvV1FSVkNDRkUxcElBUlF0UjVqUm8xWXZEZ3djeWFOY3M1VnNISHh3ZC9mMys2ZCsrT3lXUnlEaDd2MTY4ZkVSRVJORzNhbEVjZmZaUVRKMDR3ZXZSbzdIWTd3Y0hCQUhoNWVSRVJFZUc4L3Iyblo5NEFBQ0FBU1VSQlZNVmR5SHg4ZkhqaGhSZWM1MTlLUWtMQ0RiKzJzcStwMUp3NWM1d0xkZFlGZHJzOVdhL1gzMlMxV3M5cGNmL3JXUVMxdElBVVFnaFI5YVNBRVVMVUMzZmNjVWVsKzgxbWM0Vjl6WnVYOUg1YXYzNjljNStxcXM0aXArejRGd0J2YjI4aUl5UEw3U3VkRGV4eXFxTGJVZW1INjdvc09UazVTOHY3WDg4aXFFSUlJYXFQRkRCQ0NIRVZhdU5Vdk9MR1ZkY2lxTFZWVFV4S0lZUVFWeUpUS3dvaGhCQ1hVTG9JNnVyVnEvbjAwMCtkaTZDdVdMR0M2ZE9uRXh3Y3pKWXRXeWd1TG1iWHJsMTE5Z08rcXFweFdtY1EveVYvSHFLK2t4WVlJWVFRNGhLdVp4SFV1c2htc3czU09rTlZNSnZOS2tCU1VwSTBxUXBSaTBrTGpCQkNDSEVaYTlldXhXNjNFeGtaU1dSa0pJc1dMY0pnTU5DNGNXTnV1dWttNXlLb2t5Wk4wanFxRUVMVUM5SUNJNFFRUWx6R2pTNkNLb1FRb21wSkM0d1FvaVpaQXdJQ3RNNGdxbGxNVEF4NnZiNmwxam1xU3VraXFMZmVlaXZoNGVIazV1Wnk4T0JCN0hZNzgrYk5jeTZDT25mdTNBcXowUWtoaEtoNjBnSWpSQlVZT0hDZzFoSEtPWC8rdk5ZUktwV1VsQlJvdFZwVnJYT0k2dVhyNjB0aVltS2Exam1xd3ZVdWdqcHk1RWl0bzlkN3Q5MTJXMU9Ed1ZEcHJBb21rNm5jUE9kMnU5MzZ5eSsvbksyWlpFS0lHeVVGakJBM0poSG83YUlGUTFhREJnMSswenFFRUxYWjlTNkNLclJuTkJvZHFxcCtEVlJZY0VsUmxNMWxmaTAwR28wMzFWd3lJY1NOa2dKR2lCdmc3Ky9mUHlVbHhVUHJISlZ4ZDNjdjJMRmpSNUhXT1lTbzdhNW5FVlNoUGF2VmVzNXNOc2NBdzY5dzZuZFdxL1ZjVFdRU1FsUU5LV0NFdUFHZmZmWlpNWkNyZFk3YXdtUXlCYWFrcE5DdFd6ZXRvNGhxTkdUSUVFd21VNXJOWm11aGRSWlI3MjNnQ2dXTW9pZ2JhaWlMRUtLS3lDQitJVVNOVVJRbE1UUTBWT3NZb3BwbFptYWlLSW8wUlFqTk5XalFZQk5ndjh3cDlzTEN3azAxbFVjSVVUV2tnQkZDQ0NHdXd0YXRXN1dPSUs1UlFrSkNwcXFxUDE3bWxGZ1p2QzlFN1NOZHlJUVFRb2lyTUh2MmJPTGo0d2tKQ2NIaGNLRFRWZndPTUNzcmk5allXQTNTaVV2NXE0dllrRXNjbHU1alF0UkNVc0FJSVlRUTEyanQyclY0ZTN0WDJCOGNIS3hCR25FNWJtNXVYeFFWRmIwTktCY2RjdGp0OWkrMHlDU0V1REZTd0FnaGFnV0xwZExsSElTb2RpRWhJV1JsWlpHWGwwZHdjRERlM3Q1TW5EZ1J2VjZ2ZFRSeEZYYnMySkZ1TnB1M0FCZFBKN2RsejU0OXA3VElKR292czlsOEQrQVBvTlBwZWdPcGdLeHZWc05rREl3UXdxVko0ZUphNnVPZlIyUmtKTEd4c1RSczJORFpQV3pObWpWRVJFUVFFUkdCeVdSeWJydmFvcmFpUkdVemphbXFLdDNIeEZVTERBenNZaktadmdhaVMvYzVISTcxWnJNNUxqQXcwS1JodEhwSldtQ0VFQzd0M1hmZjFUcUNFSmUxZWZObVpzMmFCY0Q4K2ZNMVRpTXFVMVJVRkdrd0dKYVYzZWR3T0NLMXlpTnFqOXR1dTYycG01dmJ5dzZINHlsRlVRd2VIaDVNbURBQmQzZDMzbnZ2UGJLenMrOXdPQnhXaThYeW5zRmdtTDFqeDQ1MHJUUFhCMUxBQ0NHRUVKZGh0OXM1ZE9nUUJRVUZUSmd3Z2JTME5NYVBINCtpbEF5cHlNbkpZY1NJRWM3ejU4NmRpOGtrWDhpNmtqMTc5aHczbTgwN2dMNS83ZnA1OSs3ZGYycVpTYmkyTysrODAzRHUzTGxKaXFJc0JId0I3ci8vZnA1NjZpbWFOV3NHd0lnUkkxaTFhaFVSRVJHS3crR1lXRlJVTk1wc05pL016czVlZHZqdzRRSXQ4OWQxVXNBSUlZUVFsMkMzMndrSkNhRkxseTRZREFZV0xsekk1TW1UMmJoeG8zTU1USEJ3TUZGUlVSb25GVmRoQTM4Vk1MSjRwYmdjczlrY25KMmR2VlJSbE5zQWV2YnN5WFBQUFZkaEVlYkdqUnN6WThZTUhuendRVjUvL1hVU0VoSzhnTmNhTjI0ODJXS3hQR2UxV3FPUThUSFZRZ29ZSVVSTnNnWUVCTlMvUVJUMVRFeE1ETU9HRFd1cGRZNnFZREFZMkxTcFpKM0RvS0FnMnJScFEyRmhJWHE5bmxHalJnRWxMVENsMjYxYnQrYU5OOTdRTEsrNE5MMWV2Nkc0dVBoZkFFVkZSVkxBaUFyTVp2TXR3R0pnSkVEejVzMlpObTBhZDk5OXQ3UEZ0VElkTzNia3JiZmVZdHUyYmJ6Kyt1c2NQWHJVWDFYVmpXYXorUWRGVVo2MVdxMi8xTkJMcURla2dCRkMxSmlrcEtSQXE5VXEzMGJWY2I2K3ZpUW1KcVpwbmFNNnBLV2w0ZWZuQjBCR1JrYTVOVit5c3JKNDdMSEh0SW9tcmlBeE1mRTNpOFdTcktxcXVtZlBuaU5hNXhHdW8yL2Z2bzJMaW9wZUFxWUJSbmQzZHg1OTlGRkNRME54ZDNlL3Ftc29pc0xBZ1FQcCsvL2J1L2U0cU9yOGYrQ3Z6d0FEZUVGbGE2MXNLNE4welV6blRHUm0zeVJObzlRU3hCdWlxWXN1cGhpaVlva3R1dTVtcTJsNFNkTnlOVVhYUUlnTVYxSlQ3S0xyWmM0Qk45d3cyZFkwcjNnanhHRmd6dWYzUnpJL1NGTkU4SEI1UFI4UEh4N096UG1jMTJHR3k1dlA1WFR1ak9Ua1pDeGJ0Z3lGaFlVOXBKUlpWcXQxdWE3cmY5STA3VXlOWGtnRHdsWElpSWlJS2lrN094dCtmbjVHeDZBcWtsSnVBTERCNkJ4VU93d1lNTUROYXJWR2xKU1VmQWRnQ2dEejg4OC9qOVRVVkl3ZVBiclN4VXQ1SGg0ZUNBc0x3eWVmZklMUTBGQ1lUQ2FUbERKU0NQR2RvaWdUMjdkdmI2NzJDMm1BMkFORFJFUjBIZm41K1NncEtZSFpiRVpHUmdhNmRlc0dvT0xRTVFCd09wMUdSYXh4Rm90bGp4RGljYU56VkJkRlVmNXFkSVpiSWFYTTFEVHRHYU56MUdVV2krWHB2THk4QkFBV0FHamZ2ajJtVEptQ0RoMDZWRXY3elpzM3grdXZ2NDRCQXdaZzNyeDUyTHQzYnpNQTg3Mjh2Q0t0Vm11TXpXYjdKemcvcHNwWXdCRFJiV094V0I0N2VQRGdWUk1ocVg3cDJiTW5MQmJMU1UzVDdqSTZTM1dZTUdFQ2poOC9qa0dEQnFHMHRCVGR1M2NIQURSdDJoUkpTVW11NTlYbklXVDFxWGlwRDRRUWdVWm5xS3M2ZGVyMGdKdWIyMXdwWlNnQS9QYTN2MFZVVkJTQ2dvSmdNbFgvd0NSL2YzOHNXYklFTzNmdXhEdnZ2SU5qeDQ2MUFaQ3VLTXBuVXNvWVRkTU9WdnRKR3dBV01FUjAyd2doOWcwYk5ndzJtODNvS0ZTRHpwMDdCeUZFUzZOelZKZDE2OWE1dHFXVXJzbTg1ZWUvQUQvL3hUVTF0WDdmV29SZnU4WnJpRGVUclE3dDI3ZHY0dW5wK1RxQVNWSktUN1Baak9IRGgyUEVpQkh3OXZhdTBYTUxJUkFZR0lnbm4zd1NIMzMwRWQ1Ly8zMWN1blRwT1NIRUFhdlZ1c1JzTnMvWXZYdjN1Um9OVWM5d0Rnd1JFVkVsWFc4bElpS3FsVXhXcS9WbFQwL1BRd0NtQWZEczFhc1hVbE5UTVhiczJCb3ZYc296bTgwWU5td1kwdExTRUJ3Y0RDR0VtNVF5eW02M2Y2Y295dmpBd0VCMkxGUVNDeGdpSWlJaXFuYzZkZXIwcEtJby81SlNyZ0p3ZDd0MjdiQml4UXJNbmowYmQ5OXQzRXJ2dnI2K21ENTlPdGF1WFF1cjFRb2hoQytBUlFVRkJkbFdxN1dYWWNIcUVGWjZSSFRibFIrR1EvV0xsSnlUU2tUR0NnZ0krSjJ1NjMrVFVnNEJmbDdhUFNvcUNyMTc5NjZSZVM1VjFiWnRXeXhidGd6YnQyOUhRa0lDamg4Ly9yQ1U4ak5GVWRLZFR1ZWs3T3pzUTBabnJLMXF6NnRJUkEzQkJRQW9LQ2d3T2dmVmtJc1hMNVp0WGpBeUJ4RTFQRmFydFpHaUtET2NUbWV1bEhLSTJXekd5SkVqa1phV2hyNTkrOWFxNHFXTUVBSTlldlJBU2tvS3hvOGZYemFrclkrYm0xdU9vaWp6TzNYcTFOem9qTFZSN1hzbGlhZytPd3dBWDN6eGhkRTVxSWFVZTIyL016SUhFVFVvUWxHVW9RQnlBY1FEOE83Um93YzJiTmlBOGVQSG8xR2pSZ2JIdTdIeXhkYUxMNzRJSVlRN2dJa21rK2s3aThVU09XREFBRGVqTTlZbUxHQ0k2TGE1Y2hNNXpKZ3hBeHMzYmtSaFlhSFJrYWdhWldSa1lPYk1tUUFBS1dXS3dYR0lxQUY0N0xISEhsY1VaUmVBUkNubHZXM2F0TUh5NWNzeFo4NGN0R3JWeXVoNE4rMk9PKzVBZkh3ODFxeFpnNDRkT3dMQUhVS0lwWGw1ZVpxaUtOMk56bGRiY0E0TUVkMDJQLzMwVTRLUGo4OEFBTmFaTTJlaXNMQ3dLQ3dzelBXbnNlblRwMlB6NXMwM2JHZldyRmw0NFlVWFhCL3p1RnB4M1BtbFM1ZDZBZkFHWUhNNEhPL2NzQUVpb2lycTJMRmpLemMzdDltNnJnOERmcDRZUDI3Y09MejQ0b3UxY3FqWXpTcGJjR0RyMXExWXNHQUJUcDQ4MlFIQTU0cWlwQWtoSnR0c3RqeWpNeHFwN3IvQ1JGUm5IRDU4dUxpZ29LQ3JsUEkxQUxiNTgrZjNFZVZzM3J4NWJXWGFlZU9OTjRieHVGcDNuTyt4WThlbVNTbGZLeWdvNkpxVGsrT29UQnRFUkRlalM1Y3Uzb3FpeExtNXVSMENNTXpkM1IzRGh3L0h4eDkvakg3OSt0V0w0cVdNRUFMbGwzejI4dklDZ0g1U3lvT0tvdnl0YytmT1BrWm5OQXA3WUlqb3RqcDgrSEF4Z0w5ZCtWZUJxcXJoQU1KdnRrMGVWMnVPUzdqWlk0aUlLa2xZcmRiUTR1TGl1UUR1QjREQXdFQkVSMGZqZDcvN25jSFJhcGFucHljaUlpTFF0MjlmTEY2OEdQLzg1ei9OQUdJZERzZkxGb3NsenQvZmYxVnljckxUNkp5M1UvMHBVNG1JaUlpbzNubnNzY2NzaXFMc2xGSW1BYmpmejg4UFM1Y3V4Yng1OCtwOThWSmV5NVl0TVd2V0xLeGF0UXFQUFBJSWhCQXRoUkFmNU9YbDdWTVU1ZitNem5jN3NRZUdpSWlJaUdxZGdJQ0F1NXhPNTE5MVhSOEpRRFJyMWd5dnZQSUtnb09ENGViV2NCZmw2dENoQTFhdVhJbU1qQXdzV3JRSXAwK2Z0Z0Q0UWxHVVpGM1hZN095c3Y1bmRNYWF4aDRZSWlJaUlxbzEvUDM5UFMwV3kxU24wM2tJd0NnM056Y3hkT2hRcEtXbElUUTB0RUVYTDJWTUpoTmVlT0VGcEthbVl2VG8wVENielFBd3dHUXlmYXNveWwvYXQyL2Z4T2lNTllrRkRCRVJFUkhWQmtKUmxHQWZINStEUW9pM0FEUjk2cW1ua0p5Y2pKaVlHUGo0Tk5nNTY3L0syOXNia1pHUitQampqL0hjYzg4QmdDZUFPRTlQejF5THhUSWM5ZlIzL1hwNVVVUkVSRVJVZHlpSzhxaWlLSjhEU0FYd1lPdldyYkY0OFdJc1dMQUE5OTkvdjlIeGFyMjc3cm9MYjc3NUp2Nys5NytqWGJ0MkFIQ1BFT0pEaThXeTIyS3hkREU2WDNYakhCZ2lJaUlpTW9URllybFRDREVMd0dnQUpoOGZIL3p4ajM5RWFHZ28zTjJyNzlkVVhkZnIxUkxMdjZaang0NVl2WG8xTm0zYWhFV0xGdUhzMmJPUEE5aGxzVmpXdWJ1N3Y3WnYzNzZqUm1lc0R2WC9sU1FpSWlKWUxKWklSVkc2QndZR05vZy9YdWJsNVNFK1BoNVN5Z3I3YzNKeW9PdTZRYW5xSG92RlVpUGRIKzNidHpkYkxKWVlJY1IzQVA1b01wbE1nd1lOUWxwYUdnWVBIbnpMeGN2enp6OWY0ZVBldlh2LzZtTTM0NXR2dnJubWZrM1RVRkpTQWdCWXVYSWxpb3FLZnJXTjd0MjcvK3BqaFlXRnlNM05SVVpHQnI3OTl0c3FaVFNaVE9qYnR5L1MwdEl3Y3VSSW1NMW1DQ0hDbkU1bnJxSW84VmFydGRHTlc2bmRHc1EzTVNJaW9zek1US01qM05DT0hUdHFyRzBoeEdBQTNRb0tDblNMeGZKM0lVUktjWEh4OXJwNjA5R0RCdzhpTmpZV0FIRDU4bVVFQlFWaHlwUXBBSDcrYS90YmI3MkZZOGVPNGNzdnY4VFRUejhOQUpCU1lzR0NCYmp6empzeGE5WXNyRm16QnUrLy83NnJ6Y3VYTDhQYjI3dkNlYjc2NnF2YmRFVzExaDVGVVU0SklWSktTMHRUc3JPekR3S1FOenpxMXdsRlVYb0xJZVpKS2RzQXdCTlBQSUdZbUJqNCtmbFZUK0p5SmsyYUJBQzRjT0hDTmJjblRKaUFqUnMzWXNlT0hUaDY5S2hyV2VheTdkVFVWUFRzMlJOYnQyNTFQWC83OXUwVnpuSDQ4R0hFeE1SZzNicDF1UHZ1dTNINDhHR3NXN2NPRVJFUmxjb1lFaElDdTkyT3k1Y3Z3OVBURTcvNXpXOXcxMTEzSVNnb0NMLy8vZStyZk8yTkdqWEMrUEhqRVJ3Y2pBVUxGdUR6enovM0JqQkRTdmtIaThVeVZkTzA5YmkxMTlJd0xHQ0lpS2hCS1B1RnBZNm9pVjhxeWtaZG1JUVFFUUFpUEQwOUwxaXQxbzI2cnFjMGE5WnNTMlptcHIwR3psc2pIbjc0WWN5ZE94ZSt2cjdZdFdzWDh2UHpYWTh0VzdZTTN0N2VlUC85OXpGaHdnUjA2TkFCTFZxMGdCQUNDUWtKaUlpSXdOS2xTekZ1M0RpOC9QTExydU9zVml0Mjd0ekpWYTdLRVVLMEFOQlNTdm1vbTV2YlRFVlJjZ0drQ0NGU2JEYWJocHQ0cjFvc2xvZUZFTzhBNkNXbHhQMzMzNCtZbUJoMDdkb1ZRb2dheVQ5bXpCZ0F3SUVEQjY2NTNiSmxTMFJGUlNFcUtncmR1M2RIYW1vcUFGVFl2aDY3M1k2NHVEaU1HVE1HZDk5OU53RGdsVmRld2JCaHcvRDAwMCtqVFpzMk4yemp4SWtUMkxselo5bEtZdFd1VmF0V21ETm5EbXcyRytiTm00ZmMzTnpmQ1NIV0tZb3lYdGYxNkt5c3JIMDFjdUlheEFLR2lJanFOU25sSkpQSjlMVFJPU3BMU25uYXc4TWpzd2FhdnRhNHFlWlN5dUZDaU9FRkJRV0ZpcUtrU3lsVG5FN241Z01IRGx5cWdRelZhdjM2OWVqYnR5L09ueitQNXMyYkF3RFdyRm1EclZ1M1l0V3FWZkR4OGNHWU1XTVFIUjJOeFlzWG8yblRwbWpVcUJFV0wxNE1MeTh2ZzlQWERWTEtRaUdFYjdsZGJRRk1rMUpPczFxdDMrdTZuZ29nUmRPMFBiajJld3lQUC83NGIwcExTMmNBR0F2QXJVbVRKaGd6Wmd3R0Rod0lEdytQYXMwYkVoS0MwdEpTbkQxN0ZpRWhJWWlMaTRQVmFzV25uMzdxZXMzTGI1ZDNzMFdVcnV0NDQ0MDNjTys5OTJMSWtDR3UvYTFhdGNMRWlSUHg2cXV2NHIzMzNuTXRRcENZbUlqMTY5ZWpvS0FBZmZyMEFRQ2twNmNEUUkwVkwrVlpyVllrSmlaaTQ4YU5lUGZkZDNIdTNMa25UU2JUWHF2VnVsclg5ZGMxVFR0ZTR5R3FDUXNZSWlLcTF6Uk5tdzlndnRFNURQUWJSVkVTQWJTN3dmT2FBQmdzaEJqczd1N3V0RmdzbDRVUWYvYnc4RmhXTnJhL3RzblB6MGVMRmkxdzRjSUYxN0F3VGRPd2JOa3kxNUs3UVVGQnlNL1B4L0Rod3hFWUdJajA5SFM0dTd0ajgrYk5BSUJ1M2JwaDU4NmRSbDVHVlFrQUlqQXcwSFRtekJuVG5YZmVhZnJwcDU5TWRydmQxTHg1YzJHMzIwME9oOFBrN2UxdEtpa3BNWm5OWnBPdTY2SzB0TlRrZERwTkhoNGU1Zjh2YS9OK1JWRXVPWjFPazd1N3UwbEtLWENkSGhZcFpXc2h4Q1FBa3hSRnlSZENmQTNncTZaTm15NHU2ODJ6V0N5alNrdExWd0EvejgwSUNRbEJaR1FrV3JSb1VTT2ZsTlRVVktTbHBXSFpzbVd1SHBTQWdBRDQrL3RmOWR4VHAwNWgrL2J0R0Rod0lFcExTM0hwMGlVTUhEZ1FBUERUVHo5aDRNQ0JDQW9LdXVaNUhBNEg0dVBqY2VyVUtiejMzbnRYUGQ2M2IxL2s1K2RqeElnUm1ENTlPbnIwNklIdzhIRDA2TkVEZmZyMFFXcHE2bTBwV243SlpES2hYNzkrNk5tekp6NzQ0QU9zVzdjT3BhV2x3NFVRdzYxVzZ4U2J6ZmIyYlE5VkJTeGdpSWlJNmlHNzNXNzM5UFFzKzNEb1RSN3VKb1JvQW1CT1NVbkpYNm8zV2ZVNWUvWXNmSDE5Y2Y3OGVmajYrdUtPTys3QTFLbFRNWExreUt1ZUd4c2JpNjVkdStMVlYxOUZRRUNBYTcvRFVTZW5BRUZSRkIwQUNnb0s0T25waVlLQ0FnQ0FwNmNuTGwrK0RBRHc4UEJBYVdrcGhCQ3VDZVpDQ0xpN3UwTktDWlBKaEhMRkM0UVFHd0RBemMzdHFzVVBLdUVPS2VWTEFGNjZlUEZpbktJb1NVS0lGQ25sd3JJblRKZ3dBY09HRGF2eU5WZFdabVltN0hZNzVzeVpnOWpZV0FnaHJqc3NNQ2twQ1h2MjdNSGF0V3V4Y09IUGNidDM3NDZrcENRQXdEMzMzSFBWTWErOTlob3VYTGlBeFlzWG8xR2phOCtKSHpseUpGcTJiSWtaTTJiZysrKy9SMFJFQkQ3Ly9ITUFRR2hvS0diT25BbUx4UUtIdzRGdTNicTVqaXNzTEVTVEpqL2ZoM0xWcWxWbzNicDExVDRSMTlHNGNXTzgrdXFyOFBQelEzeDhQQUJBU2puWGFyVytiN1BaTGxiN0Nhc1pDeGdpSXFKNktDY25wOUJxdFQ0aHBYem95cTQ0QURjN0kvZ2prOG0wUXRmMUxkVWNyMXFjUFhzVzRlSGh1SERoQXZidTNZdlBQdnNNRG9jRDZlbnAyTHAxSys2Nzd6NjBiZHNXaHc0ZGdyZTNkNlhtdHBTdEVHVTJtMTBUdDJ1cEV2dzhaS3Zzbnl6YmxsTHFRZ2o1eTIwaGhDNmwxQUhJY3RzNmdJY0FRQWp4UFlDaWN2dDFBSThBdU5seFh2TEtPYVFRSWt6WDlRMEFQQklTRXJCLy8zN0V4TVRVMkwxZGpoNDlDbmQzZDNoNWVjSGQzUjFidDI1Rmt5Wk5rSmlZZU5WenkxNXJoOE9CcFV1WElpb3E2cHB0OXVyVkN3Qnc1c3daMTN0b3dvUUpPSEhpQlByMjdRc0FLQ29xZ3BlWFY0V2xtaTlkdW9TVWxCUWtKeWZEeDhjSHVxNWoyN1p0YU55NE1lTGk0aEFURTRPbFM1ZkN5OHVyUWk5Z2x5NWRhcnhYOE9USmsxaTRjQ0UrKyt3ejF6NHBaWmlxcXJXK2VBRll3QkFSRWRWYk5wdHRENEE5QUtBb1NnUnVYTUQ4S0lSSTFYVTl4ZC9mLzZ2azVHVG5sV05yT0duVmxDOHdYbmpoQlFEQTBLRkRFUjhmajlPblR5TTNOeGR0MjdiRjZ0V3IwYWRQSDljS1U5ZXpmZnYyT2pHSlgxWFZhaHQvcENpS0JBQmQxd2RxbXJhLy9HTVdpK1drRUtKbEpacTU1bnNIQVB6OS9adjYrUGk4Q21ENlYxOTkxWFQzN3QwWVBIZ3dSbzhlamFaTm0xYlhaUUQ0ZVFuajRPQmc1T1RrWU96WXNmRHc4TUMwYWROY2MxUk9uVHFGbGkwclhrNVNVaEw2OSs4UHE5WHEydWZ2NzQvRXhFU0VoNGZqN2JmZlJrcEtDanc4UEJBU0VnSUFlT0NCQi9EQUF3KzRDbzJnb0NBc1g3NGM5OTEzbjZ1TjU1NTdEbDVlWHE3emJkcTBDZTNhdGNNUFAveUF6cDA3NDYyMzNrTGp4bzNSdUhIamF2MGNYSS9kYnNlSEgzNklEei84RU1YRnhRQmdGMEs4YmJmYi81YVRrMU40MjRMY0loWXdSRVJFRGNNMTcvMG1oUGhlU3BrQ0lFVlYxYjI0TWhGYjA3VGJtZTJtblRsekJqYWJEZDk4ODAyRklUelBQdnNzdG16WmdwZGVlZ2t6WnN4QVpHUWtzck96TVdQR2pBckhGeFFVNE91dnY3N05xZXVrWCsxOXFleDc1L0RodzhVQTVnUUVCS3pXZGYwdlRxZHoxTnExYThXbVRac3dkdXhZaElTRVZNdE5KdTEyTzQ0ZE80YXVYYnNDZ0d0SjdBRURCaUEyTmhhRmhZVVlOV29VL3ZHUGZ3QUE1c3laQXdBSUR3Ky9xcTNseTVjaklDQUE0ZUhoaUkyTmRTM1pmUzBuVHB4QVVWRVI3cjMzM2dyN2k0cUtLaFFuUjQ4ZVJYaDR1S3ZYbzNQbnp0aTFhMWVGb3FlbVNDbVJrWkdCUllzVzRkU3BVMlc3azZTVXNhcXFIcW54QU5XTUJRd1JFVkhEVUg2RnFHOEJwSmhNcHBUOSsvZG5vUTdlQytMQWdRUDQ1cHR2WUxWYThlaWpqN3BXYytyVnF4ZWlvcUlRSFIyTkZpMWFJRE16RTRxaXVHNk1lT1d2emhnOWVqVEdqUnRuV1A2NjRzcGNxUEtxL043WnQyL2ZTUUFSVnF0MWlaUXk0Y0tGQy84M2UvWnNKQ2NuWS9Ma3lSWG1KbFdGbDVlWGF3NUxtYkpKK1FNSERuUVZHdjM3OTNmMXNxMWJ0dzVoWVdHdVZjSEswM1g5cXYzdnZ2dnVWY1BmUHZqZ0EvVHMyYk5DRVZaU1VnSzczVjZodUI0elpzeFZoZHFXTFZ2d3hCTlBWT0ZxS3k4bkp3ZHo1ODdGdi8vOTc3SmRLb0JvVlZXL3JORVQxeUFXTUVSRVJBM0ROMEtJejNWZFQ5RTA3YURSWVc1Vmp4NDkwS05IRHdEQS8vNzNQOWN5eXExYnQwWkNRZ0pNSmhNV0xseUk2T2hvREJvMHlIVmNibTR1UER3OE1ISGl4QnIveGJFK2tGS2VGMEtjRWtKc3FLNzNqczFtVXdGMHMxcXRvVkxLdVljUEg3NC9NaklTZ1lHQm1EaHg0bFU5R1Rmamw4c2pKeVVsUVVxSnpaczNZK0hDaFpnMmJSb3lNek1SRXhOVFlTaFpXUUZjWGtCQXdEWDNsM0U0SEZpeVpBbDI3OTZOeE1URUN2Tmd0bXpaZ252dXVhZEN3ZkxMNGlVM054ZmJ0MjlIU2twS1ZTLzN1azZmUG8zRml4ZGowNlpOQUFBcDVTa0EwL3o5L1Q4c1A4U3ZMbUlCUTBSRTFBQ29xanJlNkF6VkxURXhFV3ZXcklIRDRVQjBkRFFtVEppQS8vNzN2eFdlYytyVUtSdzZkQWdta3ducDZlbDQ5TkZIc1g3OWVodzVjZ1JQUGZVVUhBNEhubnJxS2Rmenk2OEdCUUFaR1JtdUZhRWFxTTQxTk1SSTJteTI1QzVkdXFRWEZ4ZkhBSGc5TXpPejhkZGZmNDJ3c0REODRROS91T1c1SVNkUG5zU0dEUnV3YytkT1BQamdnMWl4WWdWYXRXcUZObTNhNFBYWFgwZXpaczBRRmhhR21UTm5YdlA0YS9YQUFFQmtaQ1JhdG15Sm1UTm40dDU3NzhYS2xTdmg2K3VMRHo3NEFPKzk5eDVNSmhPYU5XdUdOOTU0NDFlemxaU1VZTXFVS1hqbGxWZHc1NTEzM3RKMS9sSnhjVEhXckZtRGxTdFh3bTYzQTRCRENQR09oNGZIbTN2MjdDbW83Y05ESzZObWJudDZtNVJOT2xOVnRVNWZCOTBlWmU4WEtXWEFMeWNwRWxITnMxcXR2NWRTL2dmZzkrMjZwdXo3cDgxbU16cktWYVNVTlhZWDk5cW9iS0o1ZFg0TjFZYWZqeGFMNVI2VHlUUmJTamtjQUh4OWZURnUzRGk4K09LTFZab2ZrNUtTZ3FDZ0lPellzUU5QUHZra2ZIMTlLend1cFlTbWFXamR1bldWN2tsVFhGeU0vL3puUCtqVXFkTlZqK202ZnQzTU8zYnN3RFBQUElPOHZEejQrZmxkOWZpMmJkdnc3TFBQM25RbUtTVzJiZHVHQlFzVzRNU0pFMlc3UHhaQ1RMSFpiSGszM2VDdlVCUmxQd0Nya2U4WDlzQVFFUkZSbmRXUWlwZjY3TXBkNEY5KzdMSEgzdFYxUGVIY3VYTmRaczJhaGFTa0pFeVpNZ1VXaStXbTJ1dmZ2ejhBWExNSEJmajVmWE1ycSt0NWVucGVzM2dCcmg0cTlrdlBQUE1NQUZ5emVBRlFwZUxsMjIrL3hkdHZ2MTErQVlVRFFvaG9tODIyNDZZYnF3TnVmY2tISWlJaUlxSnFzSC8vL3IycXFuWVZRZ3dWUWh6THpjMUZSRVFFcGs2ZGl1UEhqeHNkcjlZNWUvWXMvdnpuUHlNOFBMeXNlTWtIRU9ubjU2ZlUxK0lGWUFGRFJFUkVSTFdMdE5sczZ3QzBCVEFUd09WdDI3YWhmLy8rV0xKa0NZcUtpZ3lPWnp5SHc0RlZxMWFoWDc5KytPU1RUeUNsTEJWQ3pOZDEvU0ZWVlpmVjlVbjZOOElDaG9pSWlJaHFIWnZOVnFTcTZndzNON2UyUW9oL09Cd09yRml4QXNIQndVaFBUNGV1NnpkdXBKNlJVbUxIamgwSURRM0Zva1dMeW9xNWRLZlQyZDVtczAzS3lzcTZZSFRHMjRFRkRCRVJFUkhWV3Z2MjdUdHFzOW5DZEYzdkNtQi9mbjQrNHVQak1XTEVDR1JuWnhzZDc3YjU3cnZ2RUJrWmljbVRKK1BISDM4RWdJTkNpT2RVVmUyYm5aMTl5T2g4dHhNTEdDSWlJaUtxOWJLeXNuYXBxdHBaQ0RFQ3dJbWNuQnlNR2pVS2NYRng1ZTh1WCsrY1AzOGVmLzNyWHhFV0ZvYjkrL2REU25rT1FKU1BqMDlIbTgyMnhlaDhSbUFCUTBSRVJFUjFoVzZ6MlQ0c0xpNXVBK0JOQU1VWkdSa0lEZzdHc21YTHl1NTdVaStVbEpRZ01URVJMNzMwRWxKVFU2SHJ1bE1Jc2NqTHkrc2hWVlVYWjJabWxocWQwU2dzWUlpSWlJaW9Uc25KeVNsVVZUV3V0TFMwSFlEazR1SmlMRisrSENFaEljakl5SUNVMHVpSVZTYWx4QmRmZklHQkF3ZmluWGZld2FWTGx3RGdNeW5sb3phYmJjTHUzYnZQR1ozUmFDeGdpSWlJaUtoT09uRGd3UGVxcWc2VVVuWURvSjA2ZFFweGNYRVlOV29VY25KeWpJNTMwL0x5OGpCdTNEaE1uRGdSUC96d0E0UVFoNFFRZlZSVmZWN1R0SU5HNTZzdFdNQVFFUkVSVVoybWFkb1hmbjUrQVZMS0NBQ25EeHc0Z09IRGh5TStQaDVuenB3eE90NE5YYng0RVhQbXpNSGd3WU94Wjg4ZUFMZ0lZS0xkYnU5Z3M5azJBYWk3WFVvMWdBVU1FUkVSRWRWNXljbkpUazNUVm5oNGVEd0VZQTRBUjNwNk9vS0RnN0ZpeFFvVUZ4Y2JIZkVxcGFXbFdMOStQZnIxNjRlUFB2b0l1cTdyVXNxbFFnaC9WVlVUY25KeUhFWm5ySTFZd0JBUkVSRlJ2YkZuejU0Q1ZWV25DaUVlQnBCMitmSmxMRm15QlAzNzk4ZTJiZHRxemZ5WVhidDJZZkRnd1pnN2R5NEtDZ29BNEhNaFJDZE4wMTZ4Mld6NVJ1ZXJ6ZHlORGtCRVJFUkVWTjFzTmxzZWdHQkZVYm9EU0RoeDRrU0hxVk9uUWxFVVRKNDhHVzNidGpVazE1RWpaZ29MY3dBQUJFWkpSRUZVUnpCdjNqeDgvZlhYWmJ2eWRGMmZsSldWdFJFY0tsWXA3SUVoSWlJaW9ucExWZFh0UGo0K2lwUnlMSUI4VlZVeGRPaFF6Sm8xQytmTzNiNEZ2UW9LQ2pCdjNqd01HRENnckhqNUNVQnNRVUZCKzZ5c3JFL0E0cVhTMkFORFJFUkVsV0sxV28yT1FGUWxWKzZaOGw2blRwM1dtMHltUDBrcG85TFMwdHkzYk5tQ2lJZ0lEQmt5QkdhenVVYk83WFE2OGZISEgyUEpraVc0ZVBFaUFFZ3A1UXF6MlR4OXo1NDk5ZmNPbkRXSVBUQkVSRVIwWFZMS1RLTXowUC9IMTZQcXNyS3lMcWlxR21NeW1SNEJzS21vcUFnTEZ5N0VnQUVEa0ptWldlM3pZL2J1M1lzaFE0Wmc5dXpaWmNYTEZ5YVR5YXBwMm1nV0wxWEhIaGdpSWlLNkxrM1RuakU2QTFGMTJyOS9meTZBUG9xaVBBZmduV1BIanJXYk5Ha1NBZ0lDTUhueVpQajcrOTlTKzBlUEhrVkNRZ0l5TXpQTGR2MVBTamxGMDdRVWNLallMV01QREJFUkVSRTFTS3FxZmlhRTZDaWxuQURnL0w1OSsxdzlKdWZQbjcvcDlpNWR1b1FGQ3hZZ05EUzBySGk1QkNET3g4ZW5uYVpwRzhEaXBWcXdnQ0VpSWlLaUJzdG1zNVZvbXJiSTNkMzlJUUNMZFYxM2J0aXdBZjM2OWNQYXRXdFJVbEp5d3paMFhVZGFXaHI2OWV1SDFhdFhvN1MwRkZMS0Q2V1ViVlJWZlRNek05TmU4MWZTY0xDQUlTSWlJcUlHYisvZXZXZFZWWTF5T3AwZEFXd3BMQ3pFL1Buek1XalFJSHo1NVplL09qOUdWVldFaDRlWFg5VnNsNjdyajJ1YU5rTFR0T08zOHhvYUNzNkJJU0lpSWlLNklqczdPd2RBa0tJb3ZRSE1QM0xreUVQUjBkRjQ0b2tuTUduU0pEejQ0SU1BZ0I5Ly9CRUxGeTdFdG0zYkFBQkNpR082cnNkcW1yWWVIQ3BXbzFqQUVCRVJFUkZWSkZWVlRXL2Z2djBXczlrOFhnanhwMy85NjEvTkJnMGFoTjY5ZThOc051UFRUeitGdytFQWdNc0EvZ1pncnFacFJjYkdiaGhZd0JBUkVSRVJYVU5PVG80RHdIeUx4YkpHQ0RGTDEvWFJuMzc2cVdzS2hwUnluYnU3KzJ2Nzl1MDdhbURNQm9jRkRCRVJFUkhSZFdpYWRnWkFwS0lvU3dETUFkQllTaG1yYWRwdWc2TTFTQ3hnaUlpSWlJZ3FRVlhWQXdDQ2pNN1IwSEVWTWlJaUlpSWlxak5Zd0JBUkVSRVJVWjFSTDRhUUtZb3l3dWdNVkhjSUlmb29pdktJMFRtSUdxRGZsMjN3K3paUjdjT2ZqMVJKVnFNRENLTUQzQXBGVVlvQm1JM09RVVJFUkVUVWtBZ2hyRGFiVFRYaTNIVzlCMmFDbExLTDBTR296bWdqaEdncXBkUUE2RWFISVdxZzJnQW9CbkRFNkNCRTVNS2ZqM1JUVENiVFNRRC9Oam9I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VFg1ZjBpSXNQUXR4aFYwQUFBQUFFbEZUa1N1UW1DQyIsCiAgICJUaGVtZSIgOiAiIiwKICAgIlR5cGUiIDogImZsb3ciLAogICAiVmVyc2lvbiIgOiAiODQiCn0K"/>
    </extobj>
    <extobj name="ECB019B1-382A-4266-B25C-5B523AA43C14-2">
      <extobjdata type="ECB019B1-382A-4266-B25C-5B523AA43C14" data="ewogICAiRmlsZUlkIiA6ICIxMjMxNzk5NDI1MTkiLAogICAiR3JvdXBJZCIgOiAiNDk5MTE0MjMiLAogICAiSW1hZ2UiIDogImlWQk9SdzBLR2dvQUFBQU5TVWhFVWdBQUF6QUFBQUdkQ0FZQUFBRE5GWllDQUFBQUNYQklXWE1BQUFzVEFBQUxFd0VBbXB3WUFBQWdBRWxFUVZSNG5PemRkMWhUWjhNRzhQc2tiQm1DQXhXdFcycHJ0UkJ4VmFYdVhRWDljT0tnVlF1SVZxMVV0TGdWOTBaYnJhdHVLbG8zcjFqUlY2dFZsZ3V0ZmV1Z1ZCRUhLc2dRU003M0I4MXBBZ0ZSa1FTNWY5ZmxaWEp5eGhPeXp2MnNBeE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YjB6QkgwWDRFMDRPVGs5RndTaG5MN0xRYVdES0lvUWhGTDlsaWNpSWlJeUJObWlLSDRjR3h0N1RSOEhsK25qb01XRjRZVmVCY01MRVJFUlViRXdsc3ZsLzZldmd4dnA2OEJFUkZSMmJkNjhHUjk5OUpHK2kwRkVHbjc3N1RlTUh6OGVXVmxaOFBEd2dMKy9QeXYvS0o4aFE0YmcrdlhyVUNxVnQvUlZobmNtd0VSSFIrdTdDRlFLSkNZbVl2VG8wYmg3OXk0Ky9QQkRCQWNIdzhyS1N0L0ZJaW9UbEVvbHBrMmJockN3TVBqNitpSTRPSmdoaHNpQXRHalJBc3VXTGNQNDhlTVJFaElDQUF3eFpKQktkUmN5b2xkVnRXcFZmUC85OTNCd2NFQmNYQng4ZlgyUm1wcXE3MklSbFFseXVSeXpaczFDMTY1ZGtaYVdCbDlmWDF5NWNrWGZ4U0lpRGVvUVkySmlncENRRUN4Y3VCQ2lLT3E3V0VSYUdHQ296R0dJSWRJZmhoZ2l3OGNRUTRhT0FZYktKSVlZSXYzSkcySjhmSHdZWW9nTURFTU1HVElHR0NxekdHS0k5RWNkWXJwMDZZTDA5SFNHR0NJRHhCQkRob29CaHNvMGhoZ2kvWkhMNVpnOWV6WkRESkVCWTRnaFE4UUFRMlVlUXd5Ui9qREVFQmsraGhneU5Bd3dSR0NJSWRJblhTSG04dVhMK2k0V0VXbGdpQ0ZEd2dCRDlBK0dHQ0w5eVJ0aWZIMTlHV0tJREF4RERCa0tCaGdpRFF3eFJQckRFRU5rK0JoaXlCQXd3QkRsd1JCRHBEL3FFTk81YzJlR0dDSURWVnBEVEdKaUlwUktwYzdIYnR5NGdheXNyQkl1RWIwdUJwZ1NkdTNhdFh3ZmtPenNiTnk4ZWZPMTltY0lIN1lYTDE0VVdvNzA5UFJTOGNXbTZWMEtNYVh4OVZFcWxVaEtTaXJ5K3IvOTloc09Iejc4Rmt0VU9KVktwYmRqdjR2a2Nqbm16Sm5ERVBPS3pwNDlpNHlNakpldWs1MmRuVzk1UVNkMWI5T0xGeThRRnhkWDRzZWw0bEhhUW94S3BZSzN0emUyYmR1bTgvRkJnd2JoM3IxN0JXNS81ODRkS0JTS0l2KzdjK2ZPVzNvbUJEREF2RlJDUW9MV1A1VktCWlZLaGFkUG54YjRUL09ISURrNUdiZHYzNWJ1ZTNwNjV2dUEzTDE3Rng0ZUhpOHRTM3A2T2laT25JaUVoQVFBd0tGRGh6QnMyTENYZm1Hb1ZDcjg4c3N2V3V1cFA0aWFNakl5Y1Bic1dhMWw5Ky9mbDhxcitZSDg3My8vaTk5Ly94MEFzRy9mUG56NTVaY0ZIcjlObXphSWo0OEhrQnU0aXZMUEVKU0dFR01JcjQrTGk0dTB2U2lLUmRyK1plL1poSVFFZE8vZXZjaC9oNE1IRCtMRWlSTkZYaDhBbmo1OWlzZVBIK2Y3cHo1K1lmOFNFeE9sL2FoVUtuVHMyQkhIamgzTGR3eGRuN09YVWFsVVNFMU5MZlNmSVo4a0ZCZGRJZWJTcFV2NkxwWkI4L1B6ZTJudzkvUHpRMHBLaXRheXg0OGZvMW16WnRKOWhVSWhmUmJlcHA5Ly9obWpSbzJTdmo4S2MrZk9uVmYrUjI5ZmFRb3h2L3p5QzlMUzB2Qi8vL2QvYjdTZmt5ZFBTdjkrK3VrbkFNRFJvMGUxbHRQYlo2VHZBaGk2UG4zNndON2VIaktaREltSmlUaHk1QWd5TWpMUXQyL2ZBcmZadlhzMzZ0V3JCd0RZdjM4L05tM2FoSVVMRjZKRml4WUFJQVVnTmZWSnNlWXlBQ2hmdnJ6Vy9WV3JWdUgzMzM5SHhZb1ZBUUF0VzdaRVVGQVFqaHc1Z2g0OWVoUllub1NFQkN4WXNBQUhEaHpBN05tellXMXRuVytkQnc4ZTRLdXZ2a0oyZGpZVUNnVk1UVTBCNU5iVy9lYy8vOEgzMzM4dnJYdjU4bVY4ODgwM0dEWnNHTjUvLzMxY3VuUUpIMzMwVVlISDE5U3laY3NpclJjZEhWMms5ZDQyZFlnWlBYcTBGR0tDZzROaFpXV2w3NklCTUl6WFI2VlNTVDlZaVltSjZOV3IxMHUzUDNqd0lLcFZxNGJGaXhkajU4NmRCYTVYME1sLzN2Zkh3NGNQVWF0V3JTS1UvRjllWGw0NlQ1eWlvNk14Y09CQUFMbUJMRE16RTJabVpoQUVRVnFuYXRXcTBnL1h6WnMzOGV6Wk03ei8vdnV2ZFB5REJ3OWl4b3daK1phSGhvWVcrdjBDNVA0UTUvMStlQmVwUXd3QUhEdDJER1BHak1IcTFhdlJwRWtUUFplczVBVUZCU0VzTEV4cjJmVHAwekZ6NWt5dFpaNmVucERKL3EyYlBIWHFWSUg3SERkdUhBQklMVExxK3dBUUdCZ0lZMk5qNlRoMmRuYlNZd2NPSE1EbXpadng5OTkvbzJMRmloZzBhQkNHREJsU2FQblZGVythV3JSb2daMDdkMkwvL3Yxd2MzUEw5M2pseXBXbDM2S1hmU1owTVpUZmtYZWRPc1NNSHo4ZUlTRWhBQUIvZjMrdDcweDlVNmxVMG0rNWlZa0psRXFsVm1oWHkvcytNemMzeDVrelo3U1dhZjcrcDZlbkF3QXNMUzFoWVdIeEZrcE9CV0dBS1lKTm16YkIzdDQrMzhsVTNpL0hGeTllb0ZXclZscHY3aEVqUmlBakl3TXpac3pBdm4zN0FPUzJ1T2lxQWVqUW9VT0Irejk1OGlUMjdObUQ1Y3VYdzl6Y0hBQlFvVUlGZUhsNVlmSGl4V2phdENuczdlMTFscjltelpyWXZuMDdKazZjQ0M4dnIzd25qSC8rK1NlOHZiM1J1SEZqekpvMVMvckJBQUEzTnpkY3VIQUJqeDQ5a3BadDNib1ZYMy85TmZyMjdZdXNyQ3ljT1hNR2dZR0JXcTBUSmlZbVNFbEprWDRZSHp4NEFCTVRFd0QvbnJ6cWN1L2V2U0tkQUpja1F3NHgrbng5bmp4NUluVlgwZHdleUgzdnFsUXE2VVFxT3p0Yk9oblMvQno1K2ZsaDlPalIrWTd6MTE5L1llalFvVVd1eVhyNDhDR2lvNk1SR2hwYXBQVTlQRHl3ZCs5ZUFMa2hSUkFFQkFRRXdNek1EQUNrSDZ5WW1CaU1HVE1HcDA2ZGdwR1I3cS9MeU1oSTJOdmJ3OXJhV3FxRWtNbGtPaXNLTkhYdTNCbXRXclZDUWtJQ1B2LzhjNmtGUi8wNnFULy9Db1VDb2FHaHFGV3JGcDQrZlpydmUrSmRwdzR4b2lnaVBEeTh6SVlZYjI5dkRCczJEQUF3ZGVwVUdCc2JvMzM3OW1qZnZyMjBqa0tod05hdFcxR3JWcTBpZlplT0hUc1dRRzdsMmZuejU2WDdaODZjd2VlZmZ5NkZaTTMzOG0rLy9ZYVpNMmZDMWRVVnZyNitDQThQeDdKbHkxQzFhdFZDMzV0OSt2UXA4TEV0VzdaZ3k1WXQrWmF2V2JNR3paczNsKzduL1c2NmMrY08rdmJ0bSsrM1dMMmNTbzZoaDVpOWUvZENKcFBCM2QwZElTRWhPSDc4T0E0ZVBLaTFUcTlldmJCMjdWcFVyMTVkV3FaWkdhQ21xMkt0VFpzMnhWOW9LaFFEekJ0Njh1UUprcE9UWVc1dWpoTW5Uc0RDd2tKcUlWSHo4ZkZCang0OXNISGpSZ0JBalJvMXRMNXdDL29TVnJ0MTZ4YW1UWnVHUVlNRzRaTlBQdEY2YlBqdzRUaHo1Z3pHamgyTGRldld3Y2JHUnV2eHpNeE1xRlFxbEN0WERzdVhMOGVsUzVlUW5aMk56TXhNQUxtMUI1VXJWNGEzdHplNmR1MHFMVE0yTm9heHNUR2FObTBLQUFnUER3ZndiKzNFaVJNbjhKLy8vQWR1Ym01SVQwOUhRRUNBMW5FSERoeUlDeGN1U0dON3ZMMjlwY2V5czdNTDdDYW1xMisySVREVUVLUFAxMmZod29YU1NiZDYrNGlJQ0hoNGVDQTlQUjFmZlBFRkprK2VqTWFORzJQbXpKa3dOVFhGbENsVDRPSGhBVXRMUzZoVXF0ZnVMcWdaamdEZzBhTkg4UFgxMVRxWks0ejZoT3k3Nzc3RDFhdFg0ZWpvaU51M2Iwc25VZW9nY3VYS0ZUUm8wQURQbnovWDJsNno5U01pSWdKSlNVbGFKMjgyTmpZdjdkSm1hbW9LVTFOVEtiQlVxRkFCd0w4QlJ2TnZvMzVOREtWN1pVbVR5K1dZTzNjdUFKVFpFRk8rZkhtVUwxOGUyN1p0dzk5Ly8xMW95NlV1bWlkZG5UdDNCZ0FzWDc0Y2JkcTBRVXBLQ3BvMGFZSzZkZXNDQUpvMGFZTDY5ZXZyRE9HUmtaRUFnSmt6WjhMS3lnb3RXclJBZUhnNDR1TGkwS0ZEQjJSblorT3Z2LzVDeFlvVjgvMGVoWVNFdkZKTHFhNlRSekpjaGhwaWtwS1NFQndjak1XTEZ5TWpJd09iTm0yQ3Q3ZTN6b3E2eXBVckYxaUJwM2Jod2dYcDlvTUhEOUN6WjArY09uVktxbHdHb0xOMWg0b1hBOHdidW5YckZueDhmSkNUa3dOcmEydjQrL3RETHBkTGo2ZWtwR0RuenAzWXVYT24xSzBNd0V1N2tOblkyRUFRQk1USHgrUExMNy9FaHg5K0tOV09hWkxMNVZpMGFCRzh2THp3K2VlZlk4bVNKYWhaczZiMGVMOSsvYlQ2NitlbFdXdWdQa0VBZ0ZHalJtSDA2TkU0ZCs0Y3NyT3pNV0hDQkVSRlJXSHExS25vMkxFanpNek1JSW9pUEQwOTBiWnRXeXhidGd3QXNHelpNcVNucCtQcnI3K1c5cVZaZzZ4UUtPRHU3bDc0SDlWQUdXS0kwZWZyRXhRVWhLQ2dJSzN0QWVDYmI3N0IxS2xUa1oyZERVZEhSd0M1UVh2MDZORklURXpFNHNXTFlXRmhVYVJhMGs4Ly9WVG5jczNqcGFlbkl6MDlIZlhyMTMvbGJtU0RCZzNDNk5HanNYbnpabXpidGsxcWZjeGJrMXhRNitqRGh3OXg4ZUpGckZxMUNoOTg4QUdBM0xGcDZ0WWR0VDE3OXNESnlVazZRU3dLemU1OEF3WU1LUHFUZWtjeHhBQnhjWEVJRGc3Rzh1WExVYkZpUloxZFBnY01HQUJCRUtSdW5TMWJ0cFMreTArZE9vWEpreWZqMEtGRHFGQ2hBcDQ5ZXdhRlFpRzFubXJ1cjB1WExzakt5c3JYNnZIZWUrOEJ5RDBwdExLeXdwVXJWd0FBalJvMUFwQTdHWUNIaHdlR0R4OE9QejgvcmJMSjVYTEk1WEtwMVRNK1BoN3IxcTNEbkRsenBKUGN4TVJFWExseUJlM2F0ZFA2TFFWeVR4WjEzYzg3cmpUdmVsUnlEREhFUkVaR0lpVWxCYU5IajRZb2luQjBkTVJubjMyR3BLU2tmSk5YNU8xTm9Ddk1hRzZqdnExVUt2VXlFVVpaeGdCVEJJVTFmU3NVQ3B3L2YxNzZRdGFVbnA2T1BuMzZ3TVRFQkpNblQwYlhybDJsV2pCZFRlMmF5MDZlUEluLy9lOS8rT2FiYjFDOWVuVXNXYklrMzVlNVdzV0tGYkZ1M1RyNCtmbGg4T0RCR0QxNk5QcjM3dzhURXhNY09uUklhOTBiTjI1Zzl1elorUERERDdGbnp4NzQrUGpnbzQ4K2dvdUxpODR2R0tWU2lZQ0FBRmhhV2dJQTFxMWJoKzNidDJQQmdnVTRmLzQ4YnQ2OEtUMEc1SDc0TllPYUxubC9FTWVNR1lOWnMyYkJ6czRPcWFtcDJMRmpSNkhiNjVNNnhQVHMyUk54Y1hGWXQyNGRKazZjcUxmeUdPTHJFeHdjakpNblQrTEhIMzlFYW1vcVpzK2VqVGx6NW1ETm1qVVlOV29VZkgxOXBkWklRTHVyNU1PSER4RVVGQVJiVzF0TW5EZ1JGaFlXZVBUb0VTcFVxQ0M5UC9NMjN6OTgrQkJBYml1RnJuNzJlZG5hMnNMUzBsSWFwRHhqeGd5TUhUc1dqeDQ5d3VQSGoxR3VYRGtBdVFPTWE5U29nWnMzYitLOTk5NkRzYkV4RWhJU3RMNFA5dS9mRDVWS2hZWU5HMHF0TW84ZlAwYnQyclcxamhrWkdZbWxTNWRpd29RSjZOZXYzMHZMcVBsM0tldGR5RFNwUTR4NllwS1JJMGRpLy83OXFGcTFxcjZMOXRhbHBxWmk4dVRKR0Q1OHVOU3Q2dHk1YzFycktCUUs3TnExUzZzTG1lWTY2dmRVZG5ZMlRFeE1wQmFPVTZkT2FaMjBhZTR2cng0OWV1RFlzV09ZTkdrUzJyVnJoOURRVUl3Y09WSnEvVlRQeUtlcnk2VlNxVVNmUG4wUUVCQ0E1czJidzhqSUNHRmhZUmc2ZEtoVTJSRVJFWUUxYTlib3JMejQvUFBQZGY1dERLM2JjVm5Yb2tVTEJBVUZZZUxFaVFnSkNZRkNvVURIamgzMVZwNk9IVHZDeWNrSmFXbHBHRDU4T1B6OS9TR1R5VEI4K1BCOFlWZXpOd0tnZXh5VnJvcURvcmIrVS9GaGdDbUNuMy8rV2VjWW1JSUdHSzlldlJvdFc3YUVoWVVGcGsyYmhtYk5tdVViM0RWcTFDalkyOXNYR0k2eXNySVFHQmlJQmcwYXdNZkhwMGcxU212V3JNR0tGU3V3WnMwYU5HN2NXS3RtTWo0K0hwczJiY0t0VzdjUUVCQ0FjdVhLWWMrZVBhaGV2VHAyN2RxRitmUG5vM3YzN3Zqc3M4OVF1WEpsYVp2Smt5ZERxVlJpOCtiTmFOT21EUll2WG93MWE5WmcyTEJoNk4yN045emMzUERMTDc5SXg3bDkremJhdFd0WGFEblQwdEsweG1PY08zY09qeDgvbHNaSURCbzA2S1hQVlo4MFo1dHljbkxTV3prTTdmVVJSUkdpS0NJdUxnNVRwMDVGM2JwMWNlZk9IUnc5ZWhSejVzeUJvNk1qbGk5ZmpxdFhyMElRQkppYW1xSmh3NFlBY2svT1FrTkRFUllXQmo4L1B6UnYzaHlabVprSURRM0Z5cFVyRVJBUUlIVnhiTml3b2RZNExYVjN5RW1USmhYcDcvYnR0OS9DemMxTjZrYWo5dFZYWHdISWJVSFM1T0hob2RYaW81YVZsWVU5ZS9ZQXlCMHJvdzRXVjY1Y3lmY0R0MkRCQW16ZnZoMExGeTdFcFV1WDhPMjMzK0tQUC83QThPSERwWFVVQ2dXcVZxMksxYXRYUzM4VE5mVnJrcGFXVnFUbitLNVRuM2diNm14SGI4UEZpeGR4Nzk0OWJOKytIVHQyN0lBZ0NKZzJiVnFCZy9qelR1MHRpcUkweStUNDhlUHg2YWVmU3AvbFRwMDZGYmtjU1VsSnNMUzB4TU9IRDdGanh3NDBidHhZSzBDb0t4SHExNitmYjFzakl5TlVyRmdSSjA2Y1FQUG16ZUhnNEFBN096dEVSVVZKQWViOCtmTndjWEhSR2FnT0hEZ0FCd2NINlQ3SHdCaW16TXhNcWZYRnpzNU9hcDNXRnpNek16ZzRPR0RzMkxIbzFxMGJQdjc0WXdDNU00ZTlpbXJWcW1ISGpoMWFGVlFQSGp4QTc5NjljZUxFQ2EwdVpMZHYzMzVwVnpSNk13d3diMkRqeG8yWVAzKytOS2Y0czJmUDBMbHpaNm1KUFRzN0d4OTk5QkV5TWpLa3djN3FrOThuVDU1ZysvYnRjSEp5MHFvaDE3UnUzVHBZV2xvV09ka3ZXN1lNYytiTWdaK2ZIK3p0N1pHZW5vNGpSNDRnUER3Y3FhbXA4UFQweExScDB5Q1R5WEQvL24wMGFkSUVYYnAwUVpjdVhmRHMyVE9FaFlWaC9QanhxRktsQ2dZTUdJQzB0RFFZR3h0ajdkcTFlUERnQVRwMjdBaDdlM3VzV0xFQzI3ZHZ4NkJCZ3lDWHkzSDI3Rm5FeDhmRDN0NGV0Mi9mbGs1SzFYOFRJTGQ3bXJxV1ZGZDNtTHpMREhYMm1DMWJ0bURseXBVUUJBR0JnWUY2clhXNWZmdTJ3YncrNjlldlIwSkNBb0tEZ3pGMzdsd1lHUmxwblhDclQ4YnIxYXVIZXZYcVFhbFVvbXJWcXRKblo4bVNKVGg0OENBcVZxeUlKVXVXSURVMUZjbkp5V2pZc0NGV3JGZ0JXMXRiNlZoNTUvQjNkSFRVNnBOY21OYXRXMHVmTi9WejBEd0o4dkx5MGpwQktzemV2WHVSbHBhR1hyMTY0Yi8vL1M4NmRPaUExTlJVWEwxNlZRcERtZ1lQSG93R0RScGcwcVJKQ0EwTmhZZUhCNDRkTzZZMWlGOG1rMG12aVdZTjlOQ2hRNHRVcG5lZFVxbkV0R25URUI0ZURuTnpjNnhldmJwTXRMNEF1ZVBkdG0zYkJoc2JHMXk3ZGcxQlFVR0ZEdUovOGVLRjF1ZjAvUG56cUZxMUt1N2V2WXQ1OCtaaDZ0U3AwbTlWZUhoNGtWcGdybCsvanRHalI2TlRwMDQ0ZXZRb01qSXlzSFRwVWd3WU1BRExsaTFEMDZaTkVSRVJnWExseXFGVnExYlNkdXF1TlhLNUhLMWJ0OGJ1M2JzeGVmSmtDSUtBeG8wYjQ5S2xTeGc4ZURDeXM3TVJFeE9EOGVQSGF4MlhYWE5Lajh6TVRFeVlNQUhuejUrWGVvY1l3b244dm4zN2NQMzZkY3laTXdjdlhyekEzMy8vamRxMWErUEpreWVGYm1kblp3ZEJFS1J1aWxaV1ZscVQ1cWkzZi96NHNUUUpqT1o2Z2lDVW1lK29rc1lBOHdiZWYvOTlKQ1FrSUMwdERkYlcxb2lNakVUMTZ0V2xFNkRJeU1oOGZZRHpLbXk4Z2ZySFIvMy9vMGVQMEtWTEY2MXBtdFZjWEZ5a1dtbjFiR1RxcVY4blRKZ2cxVzZwM2IxN1YrdEh3Y2JHQnYzNzkwZi8vdjF4OGVKRlBIMzZGRzNhdEVHTEZpMlFrNU9ETDc3NEFpdFhyb1NOalExRVVjU2dRWU9rSHp3bkp5ZWNQbjBhdFdyVmdxMnRyVFNEaDdlM3QxVDI5OTU3RHgwN2RzVGh3NGZ6VFFHclVDZ0tuZm5LVU9RTkw3MTc5OVpyZWZUOSt1emF0UXMvLy93emdOd3cxYUZEaHdMSHJPUmR2bTdkT3EyVG8wbVRKaUVnSUFEUG5qM0RoZzBiY1ByMGFRUUdCdUt6eno1RFJFUUUvUHo4TUhQbXpBSURZMEhkS3pYbDVPUWdLeXVyd0RGTEdSa1orUFBQUDdWYTFkU0Q1blh0djFHalJoZ3laQWlhTjI4T1B6OC8rUHY3SXl3c0RKVXJWOGFISDM2bzh4Z3VMaTdZdm4wN3FsYXRDcGxNaGdvVkt1UWJ4SzhPTU94Q3BrMGRYc0xDd3FUd29xNUpMUXYyNzkrUHMyZlBZdVhLbFRoOStqVHExNitQVmF0V1NhMkFhZ1ZObzd4NzkyNjBidDBhVVZGUnFGaXhJalpzMklBWEwxNEFBRnhkWFl0VWhnVUxGcUJXclZvSURBd0VrSHVTTm4vK2ZDeGJ0Z3hmZmZVVmxpNWRpdDI3ZDJQdzRNRmF2UTdVVTgxYVdGaWdWYXRXV0xWcUZmNzQ0dzg0T2pxaWZ2MzZPSERnQUFBZ05qWVdHUmtaK1daMFVyZXlQbjM2Vkt1ck04ZkFHQlpkNFVWelRLNitKQ2NuWStIQ2hiQzB0TVRBZ1FPUmxKU0VCZzBhWU1HQ0JZVU9FUUNBMDZkUHc4TEM0cVhkRkF1NnRveUppVW0rcnA1VVBCaGdpcUNnTjdpcHFTa1VDZ1YrK2VVWHVMbTU0ZkRodzFyWFkyblZxbFcrbXVxc3JDek1uRGtUVVZGUlNFbEp3Ylp0MjZTQnZhSW80dGl4WStqVXFaUE8yVmZpNCtNaGs4bnluVWptNU9SQXBWSnBwWDhndDV2RnZIbnpDbjF1QlhXRDY5bXpKMjdjdUlGMTY5Wkp5enc5UGJYV1VUKzN0bTNiWXNPR0RhaGR1elpjWFYybEg1Z1BQdmdBWDM3NUpieTh2T0RwNlFsQkVLVHBaZlBPcHBSMzVpdGR0WUg2dEhuelpxeGF0Y3Bnd2dzQS9QREREM3A5ZlJJU0V0Q3paMDhzVzdZTTgrYk5RNjFhdGJUNnFQL3d3dytJaUlqQTc3Ly9qbnIxNm1IcTFLbG8zTGl4enVmeTExOS9ZZS9ldllpSWlFRC8vdjJ4Wjg4ZW1KdWJJek16RXg5Ly9ESGMzZDNoNys4UEh4OGZlSGw1QWNqOVVjcDdRYjdDcUVOWlFRRW1PenNiWDMzMWxkYUpsN3FtVGJNRlNLMVJvMGJTd09VcVZhcGcyN1p0T0hUb0VQcjI3VnZvZ05XWHRmRFVxbFdyd0JiSTh1WExHMnpyNU50VTFzTUxBTFJyMXc3TGx5OUhmSHc4SWlJaTBLeFpNM2g1ZVdsVmttbTJ3R2hLVGs3R21UTm5NR25TSkN4ZnZoeEFicVhWOCtmUDBibHpaOHllUFJ0R1JrWm8yclFwVHB3NEljMCtGaEFRb05VdDV2cjE2enF2MXpKdTNEamN1SEVEUGo0K3FGT25qbGJYU0NEM2N5U1R5V0JqWXdOYlcxdlkyTmpnM0xsemNIUjBSTDE2OVpDVWxJVGs1R1NjUG4wYUgzendBU3BWcXFTMXZmcHpYbEJMSk1mQTZKK2hoaGNnOTN2VHc4TUQ3NzMzSG1yVnFvV2FOV3VpWXNXS1VuZkhDeGN1NUt1a1NrcEswcnFZY3Q3djNidDM3Mkx5NU1sbzBLQUJmdjc1WjNUdDJoV0NJT0RiYjcvTmR5NUdid2NEVENIVXRUNUhqaHlCcmEydHpwTjlOemMzQkFjSG8ySERob2lOamNXc1diTUszTi9WcTFlbEg0cVFrQkQ0Ky92RDM5OGYzMy8vUGVMajQ3RjgrWElrSkNTZ2R1M2FhTkNnUWI3dEwxeTRnTHAxNitZYlQ2T3UzVklQUHRhazYrcmd6NTgvaDZlbkorenM3R0JqWTRORml4YmwrL0NhbXByQzB0SVNJMGFNUU4rK2ZiRnExU3JwUjNIR2pCbGFWM3QyZFhYRi9QbnpjZXZXTFd6ZnZsMWFucmYxNmErLy9rTFZxbFVoaW1LK01RS2FMVkYyZG5iU3RNQ0d3QkREQ3dDTUhqMWFyNitQZXN5SmVvWXpUV2ZPbk1HQkF3Y3daODRjakJneEFyNit2Z2dLQ3NLV0xWdnloZE9sUzVkSzViSzF0Y1dlUFh2dzQ0OC9Jak16RXpZMk5yQ3dzSUNabVJrKytPQURyRisvSGtsSlNRZ0lDTUQ2OWV1bGZ0WkZvWjRacktBTFFGcGJXK2RyRVkyTmpZV0RnME9CM1R6VlJvNGNpU2xUcHNEVzFoYjkrL2N2Y3BueUVrVlJtaHBiVTk3Ky9LV2h4Yks0TUx6a3NyZTNSNmRPblRCcDBpVGN2bjBiMDZaTncrZWZmNDQvLy94VGE3MjhMVEJBYml2TVo1OTlsdTg5WTJscGlhQ2dJT20rSUFoYTczWE54NERjQ1dOaVkyTzFydXNFNVA0R3FXYytyRjI3ZHI3UCtLMWJ0K0RnNENEOXpqZzdPK08zMzM3RDhPSEQ0ZWpvaU5hdFd5TWpJd01uVDU3VU9YYmwvdjM3c0xhMlJrUkVoTlp5am9FeERJWWNYb0RjeWx6TmJvbnA2ZW1Jakl5VXh2dStpcXlzTE96WXNRUGJ0Mi9IdUhIajRPTGlncDkvL2hsVHAwN0Z4bzBiNGVIaEFSOGZIM1RxMUtsSVBRUG85VEhBRkVMZGYxRlhNRkJyMjdZdGZ2amhCL2o0K0dEa3lKRTZUNDcrL1BOUGJOaXdBY2VQSDRkS3BaS2FKT2ZObXllZGdNcmxjdW0ycnF1NXBxZW5ZOSsrZlRySEo2aXZVYUdybk9wdUtXcFpXVm1ZTTJjT0hCd2NzSGJ0V25oNWVXSHAwcVhTZFRyeXVuNzlPdExTMG5EbzBDRU1IVG9VUjQ4ZXhZa1RKN0IxNjFacEhabE1oa3FWS2tHbFVoWGExMU45VFEyMUkwZU81THY0NXBVclZ6Qmh3b1FDOTFIU0REVzhxQm5pNjNQcTFDbk1uVHNYYTlldWxiN0EyN1p0aS9Ed2NFeWZQaDF6NXN6UittSWZQSGd3bWpWcmhwaVlHSFRxMUFsVnFsVEJnd2NQTUdqUUlCdy9maHdwS1NtNGUvY3VHalpzaVBQbnowdmRYcjc1NXB0OEErNExjL0hpUlFESWQyMEtYZnIwNlFOVFUxTnMyN1lOS1NrcDJMVnJGL3IxNndkTFMwdWRMYkxxVmhWcmErdDhnNmNMazVPVGcvajRlQUM1eitmcTFhdjR6My8rbzlXQzA3bHpaMnpZc0FFMWF0U1FsdWxxRVhvWHFWUXFLYnhZV0ZoZzFhcFZaVEs4cUkwYk53NmZmZllaR2pac0NIdDdlMnpZc0VIcjhZSmFZSURjcVd6ejBsVXA1K0xpa20rWmVscjlvVU9IWXVIQ2hSZzJiQmk2ZHUwS1UxTlQzTDU5RzhlT0hZTzV1VG5HalJ1SGxTdFhZdno0OFdqWnNpVnExcXlKRmkxYUlDWW1ScXRiWmE5ZXZhVFpBMnZVcUlFVksxYmcyclZydUhmdm5zNEpCVzdjdUtIMS9pZkRZZWpoQmNpZFdPTHMyYlA0L2ZmZmNlM2FOZHk2ZFF2VnExZVhXaU9MSWprNUdRY09ITUNPSFR2dy92dnZZOU9tVGFoZXZicFdaZUdZTVdQUW9rVUxMRnk0RUV1WExrWFhybDNSckZrenJTNytWSHdZWUFweC9mcDFWS2xTcGREdVRNK2VQWU9Sa1JGU1VsTHcvUGx6S0pWSzZlVHNqei8rd0x4NTgzRGx5aFcwYU5FQzA2ZFB4L1RwMDZXQTh1elpNM2g3ZTJQbnpwMjRmdjA2YnQrK2pZU0VoSHpqVlpSS0phWlBudzZaVEthem4yVkNRZ0lFUVNpd1psa3RPam9hUzVZc1FWcGFHcjc3N2p1VUwxOGVhOWV1eGRpeFk5Ry9mMy80K1BpZ1E0Y09XaWVYVFpvMHdhNWR1N0Jnd1FKMDc5NGRHUmtabURsenB2UUZsWjJkamNtVEp5TTVPUmtWSzFhRXY3OC9WcTVjcWZOdkZoRVJVZVFwWkEyQm9ZY1h3TEJlbjZ5c0xLeGZ2eDc3OSsvSHlwVXJwVm5JMUtaT25RcHZiMitNR1RNRzA2Wk5rOExVL2Z2M3NYNzllaVFtSnFKVnExYXd0YldWeG9FQXdPWExsekZ6NWt6VXFsVUxucDZlcjMzRjQvajRlRmhZV0x5ME5RWElEUk9CZ1lGSVMwdkRsQ2xUc0hMbFNvU0VoR0RDaEFsUy8zKzFwS1FrVEpvMENhNnVybmo4K0RGR2poeUpvS0FnMUt4WkUyWm1aZ1ZlcDJULy92MllQMzgrcksydDBiMTdkemc3TzhQSHh5ZmZoWENCM0ZhanZKVVI3enFWU29YQXdFQ0dGdzFIang1RmRuWTJybCsvamdFREJxQlBuejV3Y25MQ2UrKzlWMkJGVzNaMk5rUlIxSGtDcFc2NUVFVVJHemR1UkZKU0VzNmRPNGV4WThmcURCTDkrL2VIalkwTmR1L2VqZSsvL3g0cWxRbzFhdFJBLy83OU1XVElFSlFyVnc1MmRuWllzMllOTGx5NGdBa1RKaUFyS3d2SGpyZ1p3MzRBQUNBQVNVUkJWQjNUcXZqUU5lYm15SkVqYU55NHNjNHVsaEVSRVhCMmRpN3kzNGxLaG1aNHFWQ2hna0dHRnlBM0FCODhlQkFLaFFLK3ZyNW8wcVFKYkd4c3BDNWtMN3ZvWkVwS0NrYU9ISWtLRlNwZzl1elowalRtdWpSdDJoUzdkdTFDUkVRRURoMDZoTWVQSDZORml4YkYrbndvRndOTUlZNGVQWXBXclZvaFBqNWU2b05yWm1ZbXpTZ1dGaGFHNWN1WG8yM2J0bEp0Y0VSRUJFYU1HSUdPSFR1aVZxMWFhTktrQ2FaT25ZcjY5ZXZqK3ZYckFISzd6SncrZlJwLy8vMDNSbzhlalUyYk51R25uMzdDbGkxYnNILy9mbFNwVWdXZE8zZkd1SEhqY1AvK2ZjeWFOUXRYcmx6QjZ0V3JZV1ZsaFpzM2J5SWxKUVdXbHBiSXlNaEFjSEF3UHZyb0k2Mit5a0R1aCs3Q2hRdTRjdVVLVHA4K2pYdjM3cUZQbno3dzgvT1RmdXpzN2UyeGRldFdiTml3QWJObno4YjgrZlBSdkhsek5HellFSU1IRDRaU3FVUmtaS1IwTFF4cmEydk1uRGtUY1hGeEdEVnFGUHo5L1JFWEY0YzFhOWFnZlBueUdERmlCTDc4OGt2TW56OGZUNTQ4a1FZb1IwVkY0YSsvL3RMNlVkVHNYNnJKenM2dWVGL0kxMUFhd2d1UUd4cjA5ZnJFeDhjak9Ua1pBR0JzYkl5ZE8zZml3b1VMMkx4NXM4N3VUV1ptWmxpOWVqV21UWnVHcEtRazNMdDNEMnZXckVGY1hCejY5ZXVISlV1VzROR2pSNGlQajhmSmt5ZWxFNjdXclZ2ajBLRkQyTE5uRDJiTm1vVktsU3Bod29RSk9tdUsxY0xEdzJGaFlZRnk1Y3JCeE1RRVNVbEpXTGR1bmRZUHo0MGJOMkJzYkl6VHAwOXI5Vm1Pam83R2dnVUw4T0xGQ3dRSEI2TkdqUnBvMDZZTnZ2dnVPNHdmUHg2dFdyV0N2NzgvSEJ3Y2NQLytmWGg3ZTZOOCtmS1lQWHMyQUdEeDRzVVlNR0FBV3JWcUJXZG5ad3dkT2hTeHNiRXdNek9UcHJlVnlXVDQ5Tk5QMGFoUkk2MkxXNDRaTTBibmdFOWQzV0hlNWJFd0RDLzViZDY4R2NIQndaZzJiUm8rK3VnajdONjlHei85OUJPV0xWdW1kUjJ5Z1FNSEFzajlHK2JrNUFESTdTNmFkMXdLQUduY3laNDllOUNpUlF0TW1USUZOMi9leExScDA3Qng0MGIwNk5FRHpabzFRNjFhdGFSS2o2NWR1MHBUbXV2U3MyZFA5T3paVTdxL2R1MWFLSlZLdEcvZnZzQXhsNW8wMTVrNGNTS2FOR21DcUtnb25UUDc1WDB1ejU4L2g2bXBLWDc3N2JkOHY0ZFV2UEtHbC9YcjF4dGtlQUZ5cndOVDJIVm9qaDQ5bXErNzE2TkhqNlJweHEydHJiRnIxeTZ0YnBOcTV1Ym02Tnk1czlaMWoyUXlHVHAwNkZCbUoxd3BLUXd3aFRBeE1jSGd3WU1SSGg2T2lJZ0lEQjQ4R0RZMk50SzBlWGZ1M01IWFgzOHRmVEIyN2RxRjc3Ly9IcnQyN1lLcnF5dktsU3VuMWUveTd0MjdrTXZsK1B2dnZ6Rnk1RWkwYnQxYUdpdzVZTUFBZUhoNElESXlFcEdSa1hCM2Q4ZkJnd2N4Yjk0ODFLaFJBeHMyYkpDNjkxeThlQkh6NTgrWHVxbzRPanBpeG93WitjcHZaR1NFZGV2V29VcVZLdkR3OEVEbnpwMTFoZ01URXhONGUzdGoyTEJoK09XWFgzRG16QmxrWm1iaThPSERXTHg0TVl5TWpEQjA2RkJwWnF0TGx5NGhMUzBObnA2ZWVQYnNHWll2WHk2ZFhIejMzWGZ3OC9QRHpwMDdjZlBtVFZ5NWNnWGR1M2RIeFlvVjRlYm1CanM3TzJuMnMwT0hEdVhyZzNyMTZsV3RxOFRyUTJrSkx3Y09ITkRyNjdOaHd3WWNQbnhZdW42SnA2Y25CZzhlclBNQ2Rtcmx5cFhEa2lWTEFPUzJVTmFwVXdkejU4NUZsU3BWa0ptWmllN2R1ME9wVk1MVTFCUWpSNDZVdGpNMU5jWGd3WVBoNXVhR3paczN2L1NxemovKytDT3VYNzh1WFNmRXlNZ0lUWm8wMGFvRm5qdDNMdUxpNG1CaFlTRk5EQkFWRlFWdmIyLzA2ZE1INDhhTmsxcHJ6TTNOTVg3OGVIVG8wQUhUcDAvSHZuMzcwS3RYTDN6eHhSZW9WS2tTZ29PRHBaYlZhZE9tWWZqdzRUaHg0Z1F1WGJxRXc0Y1A0OG1USjhqSXlFQk9UZzVrTWhuNjl1MkxjZVBHNWV2T05tL2VQR1JuWnhmNjNONTFEQys2T1RvNll2WHExVklJVjNlZnpNckt3ck5uei9EaXhRdW9WQ3JwZWt5YS8zUlZLQnc5ZWhUejVzMUQyN1p0OGUyMzMwb3QvM1hyMXNYV3JWc1JFUkdCL2Z2M1k4ZU9IVml5WkluVzlPdXZ3c2JHQnQ3ZTNqQTFOVVZvYU9ncmJXdG5aNGVRa0JDcFVpMHZRUkNrb0JJWkdZa3BVNllBeUsxUUdURml4R3VWbDE2dU5JV1h3bFN1WEJscjFxeEJwVXFWOHYybVdGbFpZYzJhTlZMbGxxN3dBdVNHbTd4anhhaGtGSDRXWU9DY25aMmxxNWlWbHRySUJ3OGVGSG5nV0hwNk9zNmNPWU9PSFR2cW5KVXNPenNiTXBuc3JRMFV5OGpJd0prelo5QzJiVnVkM1ErdVhic0djM1B6ZkZjZGYvVG9FU3dzTFBLTjVkSHNYbWVvU2t0NEFkN2QxMGZkUWxGYys4ckp5WUd4c2ZGTFE0L2F3NGNQODgyQ3BDa3JLd3NtSmlZUVJSSDc5dTFEMTY1ZGRZNWJvMWVuSHZOeTlPaFJocGUzSkRVMVZRcm0yZG5aQmpmalkxNHFsUXBQbmp3cFVoZEtVUlNSazVNRHVWeGViTjhocE8xZENTLzBab1lNR2FLdUpCd2FHeHU3OWVWYkZEOEdHS0ovbEtid1F2U3V5UnRlVnE5ZVhlRDRJU0lxZVF3dnBHWUlBWVpWRkVSZ2VDSFNKNFlYSXNOV1dnYnNVOW5CQUVObEhzTUxrZjR3dkJBWk5sM2hSZGRVM1VRbGlZUDRxVXpidEdrVFZxOWV6ZkJDcEFjTUwwU0dqZUdGREJWYllLak1ZbmdoMGgrVlNvWHAwNmN6dkJBWktJWVhNbVFNTUZRbU1id1E2WTg2dkJ3NWNvVGhoY2dBTWJ5UW9XT0FvVEtINFlWSWZ4aGVpQXliWm5peHM3TmplQ0dEOU02TWdkbThlYk8raTBDbHdKNDllNUNZbU1qd1FxUUhEQzlFaGkxdmVGbS9majNEQ3hta2QrWTZNRVN2UWhDRUlsL1lrSWlLaDBxbEFwQjdWZXRPblRvVithSytSUFQyaWFLSUxWdTJBQUREQ3hYS0VLNERVNnJQNEJoZ2lJaUlpSWhLSGk5a1NVUkVSRVJFcFlaS3BVclMxN0hmaVRFd01URXhwYm9saVVxR3VzVk9GRVdYMk5qWUtIMlhoNmlzVVNnVTc0dWllQjNnOXphUkllSHZJNzBLWjJmbktBQUttVXlXcks4eXNBV0dpSWlJaUloS0RRWVlJaUlpSWlJcU5SaGdpSWlJaUlpbzFHQ0FJU0lpSWlLaVVvTUJob2lJaUlpSVNnMEdHQ0lpSWlJaUtqVVlZSWlJaUlpSXFOUmdnQ0VpSWlJaW9sS0RBWWFJaUlpSWlFb05CaGdpSWlJaUlpbzFHR0NJaUlpSWlLalVNTkozQVlpSWlNaXdPVGs1blJjRW9abSt5MEc1UkZFOEdSc2IyMDdmNVNEU0Y3YkFFQkVSVWFFWVhneUxJQWlmNnJzTVJQckVGaGdpSWlJcWt1am9hSDBYb2N4VEtCVDZMZ0tSM3JFRmhvaUlpSWlJU2cwR0dDSWlJaUlpS2pVWVlJaUlpSWlJcU5SZ2dDRWlJaUlpb2xLREFZYUlpSWlJaUVvTkJoZ2lJaUlpSWlvMUdHQ0lpSWlJaUtqVVlJQWhJaUlpSXFKU2d3R0dpSWlJaUloS0RRWVlJaUlpSWlJcU5SaGdpSWlJaUlpbzFERFNkd0dJaUlqZUppY25wL09DSURUVGR6bGVRYXBjTHY4NE1qTHlscjRMUWtSa2lCaGdpSWpvblZiS3dnc0FXQ21WeW40QUZ1cTdJRVNsaVNpS29yN0w4RFlJZ2lEb3V3eUdoZ0dHaUlqS2hPam9hSDBYNGFYOC9mM3h5eSsvUUJSRnRyNlVJSlZLQlptTXZlcUpTZ3QrV29tSWlNaGdqUm8xcXNqckppVWw0ZGRmZjMzcGV0MjZkZE82MzZOSGp3SWZleFZYcjE1OTdXMUxrcE9UVTAxOWw2R2txVlFxZlJlQmloRmJZSWlJaUVpdjVzNmRpK3ZYcjB2M3QyM2JocWxUcHlJK1BoNDNidHpBa0NGRHRCNHJTRkpTRWlaUG5veGR1M2JCd2NIaHBjZWRPSEVpQU9EcDA2YzZiNDhkT3hZSERoeEFSRVFFRWhJU1VLTkdEUUNRYnUvZHV4ZWRPblZDZUhpNHRQNkpFeWRlOGRtWERHZG41M3FpS1BZRjRQNVB0OHAzdWx0U3QyN2RjUFRvVWVsK2p4NDlwUHQ1SDNzVlY2OWVSYU5HamJTV3hjYkdvbmJ0MmloZnZqd0E0TkNoUStqZXZUc3lNek5oWVdHUmJ4K2lLR0xZc0dHWU9IRWltalJwZ3BTVUZQajUrV0hMbGkydlZhYXlpQUdHaUlpSTlNckh4d2RaV1ZuWXNXTUgvdnJyTHdDNW9RWUFYRjFkcGREU3FWT25RdmZUdUhGanVMdTc0ODgvL3l4U2dGRzM3bHkrZkZubmJYdDdlL2o1K2NIUHp3L3QyN2ZIM3IxN0FVRHJ0aUZ6Y25MNlFDYVQ5ZnNudURRdWkwTXAzblpJemNyS3dyaHg0N0I0OFdJMGE1WTczRzdHakJsbzJiSWxoZzRkaW43OSttSFlzR0ZhWFJTam9xSnc3OTQ5Tkd6WUVBQ1FuWjJkci9YdTVzMmJxRnUzN3R2NGs3d1RHR0NJaUloSXIyeHRiWEhwMGlXY09uVUtQLzc0SXdZT0hDZzlscDZlTHQxLzl1d1pCZzRjQ0RjM04zaDRlS0JseTVZNjl4Y1NFcEp2V2FkT25YRDE2bFhrNU9UZzhlUEhjSGQzeDlTcFU2RlFLSER3NEVHWW1aa0JnTlp0VGFYazVGOVFLQlJPNnBZV0FPKy9vK1BhaSt4dGg5Ump4NDdCd2NGQkNpK2lLRUlVUmRqYTJtTHo1czJZTW1VS01qTXo0ZTN0TFcyemRldFdEQmt5QkNZbUpqcjNlZkxrU1V5Wk1nVWhJU0dvWHIzNjZ6LzVkeGdEREJFUkVlblZreWRQRUJnWWlLQ2dJRmhiVzJQbnpwM1NZNjZ1cnRMOVRwMDZhVDEyN3R3NVpHUms0TysvLzBiOSt2WHo3VGM3T3h2SGp4OUhodzRkcEpQRm4zLytHZDkvLzcxMGN1cmk0b0o2OWVybDJ6WXBLUWtuVHB5QWg0Y0hjbkp5a0phV0JnOFBEd0JBYW1vcVBEdzgwTFZyMStMN0k3dyttYk96Y3pOUkZQdkpaREozVVJScjY3dEErdVR1N2w1aUlWV2xVdUhISDMrRXI2K3Z0Q3c3T3h0eXVSd3ltUXlWS2xYQ2Q5OTlCNlZTS1QwZUZ4ZUhYMy85RlRObXpOQzV6NnRYcnlJd01CQlRwa3hoZUNrRUF3d1JFUkhwVldob0tGSlRVN0ZpeFFvQXdMcDE2NlF4TU9ucDZkSVltR2ZQbnVYYjl2TGx5NWc1Y3lZT0hqd0l1Vnl1OWRqcDA2ZXhhTkVpZE9qUVFWcDI4dVJKWkdabVl1SENoZkQzOTRjZ0NQbTIweFFTRW9MejU4OWorL2J0V0xseUpZRGMybmwxSzArMWF0WGU3TW0vSmljbnA3Yi9kQTl6QitBZ0NBSmVwYlhGMmRrNUxPOHlRUkJXT2pzN3B4Um5PVXZhM3IxN1N5eWtIamh3QUhmdjNvV3JxeXZhdDI4UElMY0ZScVZTUWFGUXdNYkdSbHEzZXZYcTJMSmxDeFl0V2dRQU1EWTJ6cmUvOCtmUDQrdXZ2NGF2cnk5Njl1ejUrbitFTW9BQmhvaUlpUFNxZCsvZWFOZXVIZVJ5T2J5OHZBRG9IZ056K3ZUcGZOczJiOTRjNXVibU9INzhPTHAwNmFMMTJPSERoOUd6WjArcDlTVWhJUUZHUmtZd016T0RrWkVSd3NQRFlXbHBxWE5pQVBVSmFWWldGdGF1WFFzL1B6K2RaZS9jdVRNQTRPSERoNFVHb2VJbUNJS29VcWxFbVV6MnVwYy82YUpqbWU0K2VhVk1TWVRVeDQ4Zkl6ZzRXR3ExVVkrTFNVaElnTGUzTnhJVEV4RVdGcWJWVFd6YnRtM0l5Y2twc0J4ZmYvMDF2dm5tRzRhWEltQ0FJU0lpSXIzYXVIRWpYRnhjVUxObVRkU3FWUXNBcEZZWHpSWVlBTmkwYVJNMmJ0eW90WDIvZnYyd2MrZE9yUUR6OE9GRG5EbHpCbnYyN05IYTFzM05EWEZ4Y2ZEMjlvYXhzVEdtVEpraWpiRkpTa3FDdmIyOTFyNURRa0xRdDI5ZktCUUthVm05ZXZXd2JkczJEQmt5QklzWEwwWm9hQ2lNalkzaDd1NWVQSCtRSW9pSmlUa040RFNBOFFxRndrK2xVcldSeVdTZmlLSllwWWk3MEp3ditpZ0FpS0k0VmhDRS94VjNXVXZRMFpJS3FWdTJiSUc3dXp1MmI5K3V0ZTZkTzNkUXJWbzFKQ1ltNXR2UGtTTkhNR3ZXTFBUdjMxOWFscENRSUxYS2ZQZmRkL2p3d3c5ZjQybVhQUXd3UkVSRXBGY2RPM2JFOXUzYjRlenNEQmNYRndEL1RwZXMyUUpUa083ZHUyUEZpaFc0Y2VNR0hCMGRBUUEvL2ZRVFdyWnNLYzBxbFptWmliLy8vaHVmZlBJSkFNRGMzQndBOEgvLzkzL3c5L2ZIOCtmUDRlWGxKWTJ4V2Jod0lRQm9oU2UxZGV2V3djWEZCVU9HRElHL3Z6LzgvZjNmOUUvd0psVFIwZEVyQUt3QUlEUnQydlJqbFVyVkYwQmZBTzhYdEZGTVRJelVoY3paMlZsOTgxeE1URXpVMnl6czIxWlNJYlYvLy82b1dyVnF2Z0J6N3R3NU9EazU2Ynh3Ym5Cd01HeHRiUUVBeWNuSldMRmlCY0xDd3RDeFkwY0FZSGg1QlF3d1JFUkVwRmNLaFFMQndjSDQ4Y2Nmc1g3OWVuaDVlU0VyS3d0QS9oWVlJUCsxWUd4c2JOQ21UUnNjT1hJRWpvNk95TWpJd0o0OWU3QjQ4V0pwSFRNek02bDdrSnA2dklPSGh3Y1NFeE9SbnA2T3ZuMzdTclhzTzNic3dLQkJnM1IyNlZHcFZQbVdCd2NIbzJaTnZWNGpVb3lLaW9vRkVBdmcyMyttVWU3N3o2eGtUZlJac0pKU1VpRlYxelRkcWFtcE9IejRNRFp0Mm9RZmZ2aEJXcDZabVludzhIQ3RDNmFhbTV2RDJ0b2F1M2Z2aHBtWkdRNGVQS2kxcjdpNE9Kdy9mMTdxVWtuYUdHQ0lpSWhJNytyWHI0OGJOMjdnMEtGRDhQZjNSNTA2ZFdCaVlsS2tGaGdBQ0FnSWtDNGt1SHYzYnRTcFUwZXpaUUVBOHMwOEZSSVNBbEVVY2ZUb1VheGN1UkpUcGt6QnlaTW5NV0hDQksxYStrT0hEdVU3bm91TGk4N2xoaVEyTnZZYWdHc0FaaXNVaXJxaUtQWVZSYkh2UHhleWZDZnBNNlF1WDc0Y0xpNHVxRk9uanRieVI0OGVZZGFzV2ZrQ3pOaXhZd0hranFmSjY4NmRPL2oxMTE4WllBckFBRU5FUkVSNnRYRGhRdHkrZlJzSERoekFnUU1Ic0hEaFFpUWtKRUNwVk1MRXhBU2RPM2VHS0lySXljbEJUazRPZkgxOVVhOWV2UUxITEtqbHZVN011WFBucE52Mzc5L0huajE3Y09yVUtkU3BVd2NiTm15QWc0TURHalJvZ0lDQUFOalkyR0RRb0VHWU9YT216bjNyT3JrRmdDKy8vTklnQjJGSFIwZmZCTEFRd0VJbkp5ZTlOaE85VGZvS3FidDM3MFpFUkFSMjdkb0ZJSGRLNWlkUG5zRGUzaDRYTDE3RWUrKzlwM1V4UzAybXBxWUFjdCtUVmFwVWdTaUt1SERoQWk5a1dRZ0dHQ0lpSXRLclhyMTZvWDc5K2pBeU1zS0lFU013WXNRSW5ldXBWQ29Ba0U0RU5RUEpxL2ppaXk5Z1pXV0ZXclZxWWRDZ1FiQ3pzNU1lcTF1M0xqWnMySURZMkZqVXJsM2I0RnRaWGtkc2JHeTh2c3RRRWtvcXBQNzN2Ly9GcWxXcnNHclZLbFN1WEJrQTBLVkxGL1R1M1J1Q0lNREV4QVNUSmswcXNKeVdscGJvMDZjUDNOemNwT05XclZvVlM1WXNlWk9uLzA1amdDRWlJaUs5YXRpd1laSFdLNmdHKzFYMTdkc1hBQXBzS1JFRUlWLzNNeXBkU2lxa1RwZ3dBYTFidDhiV3JWdFJ1L2EvMXhDZE8zZXVOQlY0WGdFQkFmbGFpZ0lEQXhFWUdQamE1U2hyR0dDSWlJaUk2SjFTVWlGVlBTdVpabmg1bVg3OStyM3hjY3U2NHFuS0lDSWlJaUlpS2dGc2dTRWlJaUtpVWs4UUJLRWtqdVBzN1B3bmdMb0E2c2ZFeFB4WkVzY2tiV3lCSVNJaWVnbVZTaVVOSUZkNzl1eFp2dldTazVOTHFraEVSR1VXVzJDSXFFVFZxMWZQMU1ySzZpdEJFUG9CcUFlZ3ZQb3hVUlNYeE1iR2ZxMityMUFvdmhaRmNkSEw5c250REdhNzJiR3hzZE5ldGw1cGRQcjBhV3pmdmgxejU4NUZwVXFWQUFBOWV2VEFtVE5uMExKbFMyazJyQjQ5ZXJ6MnpGaEVSRlEwYklFaG9oSlRyMTQ5VTJ0cjY3T0NJTXdIMEJRYTRRVUFQRDA5SjRvYXhvMGI5OUtUWm01bk9Oc05HVEprdUNpS3ZZcXlibW5qNnVxS3p6NzdETE5uejlaM1VZaUl5ankyd0JCUmliR3lzdm9LZ0RNQXpKZ3hBMjNidG9XMXRUVUs2cmJzNmVrSlQwL1BWejRPdHl2WjdVUlJSRXBLQ2dEVUFIQkFGTVhQQkVFNCtNb0hNbkE5ZS9aRTkrN2Q5VjBNSXFJeWp5MHdSRlJpL3VrMmhoa3pacUJYcjE2d3NiRXBNTHhRNlNFSUFteHNiR0JqWTZOZUZBRGduWGxoZi9qaEI3UnYzeDdkdW5VcnR1dVFFQkhSNitNM01SR1ZKRHNBYU51MnJiN0xRVzlKV2xvYTNOemNtams1T1NYcXV5ekY1WXN2dnNDSkV5Znc5T2xUcmVVTTMwUkUrc0VBUTBRbHFRNEFXRnRiNjdzYzlKWllXRmpncjcvK2tndUNZSy92c3J4Tk9UazVrTXZsK2k0R0VWR1p4QUJEUkNXT05kZnZyckx5MnFhbnA4UE16RXpmeFNBaUtwTTRpSitJaUtpSTd0NjlpeHMzYnFCR2pScXdzN1BUZDNHSWlNb2t0c0FRRVJHOWhGS3BSRTVPRHI3ODhrdVltSmdnTGk0T3RXdlgxbmV4aUlqS0pBWVlJaUtpbDdoNDhTTGtjam0rL3ZwcnRHclZDbnYyN0VIejVzMzFYU3dpb2pLSlhjaUlpSWhlNHYzMzM4ZUtGU3ZnNHVLQ3hZc1hJeVVsQlYyN2RnVUFWSzFhVmMrbEt6a0toVUxmUlNBaVlnc01FUkhSeTVRclZ3N05temRIYkd3c2poOC9qcVZMbDhMRXhBUUFzSGZ2WGoyWDd1MFRSZkdrdnN0QS8rTHJRV1VkVzJDSWlJaUtTS0ZRNE1DQkF3WE9RSGJ1M0xrU0xsSEppSTJOYmFmdk1oUUhaMmRuRVFCaVltTEt4blI1Uk84b0JoZ2lNbGhEaHc1RlhGeWN2b3RCLzFBb0ZGaTNicDIraTZGM25ENlppRWkvMklXTWlFcFNkTU9HRFl1OE1zT0xZWW1Pamk3U2VzZU9IWU5jTGk4N0EwT0lpS2hFc1FXR2lFcE1URXhNMCtqb2FQRlZ0eXZxaVRPOVBhOHllTHRDaFFxSWpJeTgveGFMb3hkbnpweEI0OGFOWVcxdExTMjdjZU1Hbmo1OXlobkppSWhLRUZ0Z2lJaUlYdUxldlhzSUNnckt0M3pqeG8ySWlZblJRNG1JaU1vdXRzQVFFUkc5eE5LbFN6RnAwaVJZV2xvaUtDZ0l2LzMyRzdLenMvSHc0VU5VcTFZTllXRmgwcnI3OSsvWFkwbUppTjU5RERCRVZHS2NuSnlhWHJ0MkRSOTg4SUcraTBKdlVhZE9uZURrNUhRL05qYTJpcjdMVWh6Q3dzSmdaV1dGTm0zYVlNeVlNYkN3c01EKy9mdXhkdTFhUEhqd0FOT25UOWQzRVltSXloUUdHQ0lxTVlJZ1JIcDZlbkpNeXpzdU9Ua1pnaURZNjdzY3hXWDE2dFdReVdUbzFhc1hrcE9Uc1dYTEZnd2NPQkMzYnQxQ2hRb1YwTHQzYjhqbDhqSnhQUmdpSWtQQUFFTkVSRlNJYmR1MklUVTFGUjRlSHZEMjlvYWpveU42OU9pQnFLZ29MRisrSEFEZzZ1cXE1MUlTRVpVZEhNUlBSRVJVaVBMbHl5TTRPQmpObXpmSDBLRkRrWk9UZ3gwN2RtREFnQUg2TGhvUlVabkVGaGdpSXFKQ25EcDFDdEhSMFpnMWF4WU9IejRNVzF0YkdCc2JhODFLbHA2ZWp0Njlld01BZHUvZXpZdGRFaEc5UlF3d1JFUmswSnljbkQ2UXlXU2ZBdGdYSFIyZFdOTEhQM0xrQ05MUzBoQWNISXc2ZGVwZzFLaFIyTDkvUCtMaTRsQ25UaDJZbTV2RDFkVVZXN2R1UlhwNk9zTUxFZEZieGdCRFJFU0dycG9vaXNFQWdwMmNuSDRWQkNGVUZNVzlzYkd4OFNWeDhNREFRRmhZV0VBbSs3ZlhkWHA2T3NhT0hZdVZLMWZpd3c4L0JBREV4c2JpMEtGRFdMUm9VVWtVaTE1Q29WQVlLNVhLY3JvZSsvampqOHRyM3BmTDVXblIwZEhaSlZNeUlucFREREJFUkZScUNJTHdDWUJQQkVGWTZ1enNIQ1VJUXFoU3FReTllUEhpLzk3V01jM016SERqeGcxY3Zud1pseTVkZ3J1N095NWV2SWhXclZwSjRRVUEyclp0aStEZ1lIQ3FjSU5SVVNhVDNRVWc1SDFBSnBNOTBieWZrNU5USGNEZGtpb1lFYjBaQmhpaU4rRGs1SFJlRUlSbStpNUhBZTdtNU9RNFhyNThPVTNmQlNIS3k5blpXUWxBQktEVS9DZUtvbElRQkNVQXBTQUlPYUlvS2dHWUZMQ2JwcUlvTnBYSlpFSE96czVYQUlUS1pMTFFxS2lvdUgvMlhTemMzZDFoYW1vS1oyZG50R3paRWxaV1Z0aTdkeTgyYnR5STdPeHNQSGp3QUthbXBoQUVBWU1HRGNMQmd3Y1pZQXhBZEhSMG9wT1QwOWwvUW05aGZydDA2UkxEQzFFcHdnQkQ5QVlNT0x3QWdJT0ppY25IQUg3VmQwR0lkRkQzeDVKckxoU0VmeXZMUmZHVk1zaEhBRDVTcVZRem5KMmRjMFJSVEJBRTRmOWlZbUppM3JTZ0lTRWhXdU5hTWpJeUVCUVVoT1RrWkhoNmVzTEV4QVREaGcwREFQVG8wUU05ZS9aODAwTkNGRVhoMDA4L05VcE9UallWUmRIRXpNek1WS1ZTbVNpVlNsTlJGRTJNalkxTlZDcVZxU2lLSm5LNTNGUVVSUk5SRkUxRlVUU1J5V1Ntb2lpYUFGQS9majRxS3FwTWZnOElnaEFLb05BQTg4ODZSRlNLTU1BUUZRTkR1ekRqd0lFRDhjY2ZmeUFuSjhmUVdsK2lHelpzcU5CM0llanRPbmJzR0xwMTYxYTFzSFZpWW1Ma0NvVkNibVZsSlU5T1RwYWJtNXZMMDlQVDVTWW1KbklqSXlONVZsYVczTWpJU1A3aXhRc2p1VnplUmhDRUxhOVFCQ05CRUdvRGlISjJkcjc1WnM4RytRYmxtNXVibzBtVEpnQ0E4UEJ3cmNlTWpZM2Y5SEFBQUpsTUprdEpTY2syTXNyOW1WWXFsZXJsQUFDVlNnVWdOL0NwYjZ2dmF3WS9qY2Z6ZGFNcUMwUlIzQ3NJd3RMQzFzbk96bWFBSVNwbEdHQ0lxTVRFeE1RMGpZNk9McmF1UFdTWUtsU29nTWpJeVBzdldVMFZIUjJ0QXZEU2dkTk9UazUxWDZjY2dpRDRBdGduaXVLOTE5bGVuLzdwU3BlRjNLNTFXUUJlQ0lLUUpZcmlDd0JaZ2lDOFVLbFVXZitzODBLOWp1YTZLcFhLWEJDRVFYcDdFZ1lnTmpZMjN0blpPUXBBMHdKV2libDgrZkx0a2l3VEViMDVCaGdpb2dKa1ptYVd5SlM0b2locWRaMmkxNUlENExnZ0NLRXFsV3AvYkd6c1EvVUR6czdPYi9YQWIrdDlFaE1UWS9vbTIzLzg4Y2ZsL3drd3o0cXBTS1hTUDdQV0ZSUmcyUHBDVkFySlhyNEtFZEc3S1NrcENYZnY1bzdkZFhWMUJRRGN2SGtUang0OVFucDZPajc5OUZOa1pXWHAzUGJNbVRPdmRVeDNkM2V0K3lxVkN2MzY5Y09USjA4SzJJSUs4UUxBQVZFVWgyVm5aMWVPaVlucEZoMGQvWU5tZUNrT2IvSStJZjFUS3BVRmhoU2xVcm1uSk10Q1JNV0RMVEJFVkdLY25KeWFHdElVczZkUG4wWjRlRGkrLy81N0FMa3RJWFBuem9XdnJ5OXljbkx3M252dndjUkU5d1JZVTZkT3hhbFRwK0R1N2c2VlNxVjFqUkMxcDArZjRzU0pFeGd5WklpMExERXhVYm8vWk1nUW1KbVpRYVZTd2RiV1ZtdmI0OGVQWThtU0pWckwwdFBUVWI1ODd1VXI3dDY5Q3djSEJ3REF2WHYzRUJrWitacC9oZUxYcVZNbk9EazUzWStOamEzeUZuYWZMZ2pDRVpWS0ZXcGhZWEg0MTE5L1RYMEx4OUR5SnU4VDByK0xGeS8rNzU5WjZqN0s4OURWUzVjdS9hR1BNaEhSbTJHQUlhSVNJd2hDcEtlbnA4Rk1ldUR1N282VEowOGlNVEgzNHU3WHJsMUQ3ZHExb1ZBb3NHVEpFalJ1M0xoSSs5bThlYk1VTERTMWI5OGVBTEJ0MnphdFk2cnZxMVFxREJvMENNK2ZQNGVIaHdkZXZIaUI1T1JrQkFRRW9IdjM3dWpZc1NOY1hWMXg2dFFwQUxtMS8vdjM3d2NBdEc3ZFdycXRiaFV3Rk1uSnlSQUV3YjY0OWllS1lqcUFIWUlnaEFxQ0VCWWRIWjFlWFBzdWl1SjZuNUJlaFNKL2dHSDNNYUpTaWdHR2lNcXNmdjM2QVFCOGZYMlJucDZPd01CQUFNRFpzMmR4NU1nUm1KaVlvR2ZQbmtoTFMwTjJkalltVHB5SXJWdTM0dW5UcDBoTFMwUDc5dTFSdm54NWZQNzU1NURMNVlVZENwOTg4Z2tjSFIxeC8vNTllSGw1NGNhTkd4ZytmRGp1M0xrRGhVS0I0T0JnN05peEE0OGVQVUwzN3QwTDNJK0hod2NBNE1XTEY5THQ5UFFTUFo4dmNSY3ZYandMNEt5K2p2ODY3eE0zTnpkOUZaZDBrTWxrb1NxVmFrYWVaZXcrUmxSS01jQVFVWm0xZCs5ZXhNZkhZKzdjdWJoMzd4NjZkdTJLSVVPR1lOKytmWGo2OUNuQ3dzSlFxVklsckYrL0hzK2ZQNGVibTV0MFl1cnE2b29USjA3QTNkMGRHelpza0ZwZ2dvS0NFQkFRQUFDWU5tMmFkQ3hSRktGVUtyWCs3OWl4SXpwMjdJaHZ2dmtHSzFldXhMNTkrN0J4NDhaQ3l4d1NFZ0lndHdWR2ZkdlFXbURlTmEvelBpSERFaFVWRmFkUUtQNFFSYkVCQUFpQzhNYy9Gendsb2xLSWcvaUpxRXpLeXNyQ3FsV3JNR3ZXTEh6NzdiY3dOVFZGL2ZyMThlV1hYK0wrL2Z0bzJyUXBidDdNdllUSXpaczNVYmR1MFdieTFid3V5S3haczZUYnRXclZRa1pHQml3c0xMQjY5V3E0dXJxaWR1M2FxRjI3TnZ6OS9iRmx5eFo4OHNrbnFGMjdOZ0RnOHVYTDZOYXRHOUxTMHRDdFd6ZDRlbm9XNDdPbm9ucGI3eE1xcGxQTTRRQUFJQUJKUkVGVWNhSktwWks2alAxem0xTzZFNVZTYklFaG9qTEoyTmdZRFJzMmhLK3ZMNVlzV1lMQXdFQzBhOWNPVFpzMmhaV1ZGWGJ2M28zVHAwL0R4Y1VGVVZGUjhQUHpBd0RrNU9UZ2YvLzdIMTY4ZUlGaHc0YmgvdjM3R0RwMHFEUU5jbXBxS25yMzdpMGRaOHFVS2JoNDhTSlNVMU14ZHV4WXJGNjlHcUdob2FoU3BRb3VYYnFFNDhlUDQ4S0ZDeGc3ZGl6KytPTVBqQmt6Qmo0K1BtamN1REdPSGowS1YxZFhIRDE2RkVCdVM0dDYzNW1abWRMdGQ3MExtVDY5N3Z1RURJOGdDS0VBQWdCMkh5TXE3UmhnaUtoTUVnUUJhOWFzd2VyVnE1R1FrSUJ6NTg1aHpabzFBSUNOR3plaVhidDJHRGh3SUdyVXFJRnExYXJCd2NFQk9UazVjSGQzaDZPakk0eU1qREJuemh5TUdqVUsrL2J0azhiQXRHL2ZYaHBjRCtUVzROKzZkUXNoSVNFd056ZEh0V3JWOE9HSEh3TElEUjczNzkrSHI2K3ZkQjJSakl3TW1KcnF2dnpIZ0FFRDRPM3REVUI3RVAvYXRXdmZ6aCtKWHV0OVFvWXBKaVlteHRuWitRNEFSRWRIeCtxNU9FVDBCaGhnaUtqTTJyeDVNd1lOR29TOWUvZWlaczJhdUg3OU9xWlBudzVyYTJ2SVpESzBidDBhaXhZdHdySmx5d0FBUmtaR09IRGdBSURjMXBEcTFhc2pLeXNMY3JsY0dsQ2ZtcG9xM1had2NNQ3laY3N3Y09CQWVIaDQ0T0hEaDZoVXFaSjAvTnUzYjZOMjdkcllzR0dEdEt4VnExYjQ2cXV2ZEpaWEhWNkt1cHlLeDZ1K1Q4aGdpYUlvaGdxQ0lJTGR4NGhLTlFZWUlpcXpuajkvamthTkdtSDY5T25vMDZjUHRtelpndW5UcDBNbWswR2xVdUg1OCtjQVVPQkZDdS9mdnk4RmtrZVBIdUhFaVJQU1kwK2ZQb1dYbDVkMFB5UWtCTzNidDVjRzNnT0FpNHRMdm4xKy92bm4rWmFwVkNva0pTVnA3Uzh6TXhQZHVuV1Q3dnY0K0tCWHIxNUZmZXIwQ3Q3MGZmSXVjSEp5T2k4SVFqTjlsNk80T0RzN2Y2M3ZNcndKVVJSUHhzYkd0dE4zT1lqMGhRR0dpTXFzYXRXcVlkYXNXVml4WWdXV0xGa0NNek16M0xoeEE0MGFOY0xzMmJQeDlPbFRMRm15Qk45Kyt5MVNVbExnN3U2dXRmMmxTNWZlYU5DMmxaV1ZWcURSZE8zYU5lemZ2eDlaV1Zudzh2SkMvZnIxcGJFd1FHNFhNczM3OVBhODZmdmtYZkF1aFpkM2dTQUluK3E3REVUNnhBQkRSQ1VwdW1IRGhncDlGd0xJclZWZnRHZ1JvcU9qcFF0RVBubnlCTC8rK2l0OGZIeGdibTZPVmF0V3djTENBb3NYTDhZMzMzd2pkUmZLenM2R2lZa0p3c0xDcENtTU5idU9BWUJTcVpSdTYrcGVwdXUrbXBlWEZ6NysrR04wN3R3WlgzMzFGY3pOelRGcjFpejA3TmxUV2ljek0xUHJQZ0FjT25Tb2VQNDRiK2pZc1dQbzFxMWJWWDJYb3ppODd2dWtUNTgrK2k3NlcyRW9GNkV0eXhRS2cvZ0tKZElyQmhnaUtqRXhNVEZObzZPakRhTHZ1YVdsSlRwMDZJQ0FnQUJwQUwyZG5SM3ExcTJMUm8wYXdjbkpTWnBackVXTEZnZ0pDWUd0clMyR0R4K09lL2Z1b1gvLy9zakp5VUg3OXUwQjVHOU4wZXhDVmxBcnk4dFVxVkpGdXExNVRSbERWNkZDQlVSR1J0N1hkem1Ldyt1K1Q0aUk2TzFoZ0NHaU1xdHQyN1k2bHpzN08rZGJabTl2RHdEWXNXT0h0T3ovMmJ2M3NLanF0Zi9qN3pVempJQ2lDSkpuVThrRFp1ck00SEZiSkdacDJhTlJqNmFKdHRQdHI3SzBIak16TXp6dWFpdWxwWmE1TGN1MkZTV0duUWlMSUEra09BeWFvcVprcGlrb0luSlNZSmoxKzRPWURZSm5ZQTF3djY2TGF4WnJyVm5yTTJQbTNQTTlxYXJxL1BCYWR2d0xnTGUzTjVHUmtWVVZWV2pvZXY0N0VVSUlVWDFrSVVzaGhMaE9wY1dMRUVJSUlXcU9GREJDaUJwak1wa0NVMUpTdEk0aHF0bVFJVU13bVV4MW9ndVpFRUlJMXlNRmpCQ2l4aWlLa2hnYUdxcDFERkhOTWpNelVSU2x6dldsMnJwMXE5WVJoQkJDSUdOZ2hCQkNpS3N5ZS9aczR1UGpDUWtKd2VGd29OTlYvQTR3S3l1cnduZ29JWVFRVlVzS0dDR0VFT0lhclYyN0ZtOXY3d3I3UzJlbEUwSUlVWDJrZ0JGQ0NDRXVJeVFraEt5c0xQTHk4Z2dPRHNiYjI1dUpFeWVpMSt1MWppYUVFUFdTaklFUndzVmN1SEJCNndoQ2lESWlJeU9KalkybFljT0d6dTVoYTlhc0lTSWlnb2lJQ0V3bWszTjc0TUNCR3FjVlFvaTZUd29ZSVdwWWVubzZmLzc1SjRCekZmZlUxRlF5TWpMSXo4L256anZ2cExDd1VNdUlRb2hyc0huelp1ZjIvUG56TlV3aWhCRDFnM1FoRTZLR2JkbXloYzJiTjdOcTFTcWdaREhFUllzV01XWEtGT3gyTyszYXRjTm9OR3FjVWdoUnltNjNjK2pRSVFvS0NwZ3dZUUpwYVdtTUh6L2V1UTVRVGs0T0kwYU1jSjQvZCs1Y1RDYVRWbkdGRUtMT2t3SkdpQm9XRWhKQ1hGd2NKMCtlQkNBbEpZVU9IVHBnc1ZnSUR3K25SNDhlR2ljVVFwU3kyKzJFaElUUXBVc1hEQVlEQ3hjdVpQTGt5V3pjdU5FNUJpWTRPSmlvcUNpTmt3b2hSUDBoQll3UU5leWhoeDRDWU1xVUtlVG41ek5uemh3QXRtL2Z6amZmZklQUmFHVDQ4T0hrNWVWUlZGVEU5T25UZWVDQkI3U01MRVM5WlRBWTJMUnBFMURTNWJOTm16WVVGaGFpMStzWk5Xb1VVTklDVTdyZHVuVnIzbmpqRGMzeUNpRkVmU0FGakJBMUxESXlrcU5IajdKbzBTSk9uRGpCMEtGREdUZHVIQnMzYmlRcks0dm82R2o4L1B4WXZYbzF1Ym01ZGExNHNRWUVCRmkwRGlHcVYweE1ETU9HRFd1cGRZN3FrSmFXaHArZkh3QVpHUm5sMW56SnlzcmlzY2NlMHlxYUVFTFVHektJWDRnYVZGaFl5RnR2dmNYOCtmTjU2YVdYYU5DZ0FaMDZkZUx4eHg4bkxTMk53TUJBVWxOVGdaS0IvZjcrL2hvbnJscEpTVW1CSDMzMGtkWXhSRFh6OWZVbE1URXhUZXNjMVdIMzd0MTE3dStsdURFeWM2UVFOVTlhWUlTb1FXNXViZ1FFQkRCbHloVEN3OE9aTTJjT2d3WU5JakF3RUM4dkx6Nzk5Rk8yYk5sQzc5NjkyYlZyRjA4Ly9iVFdrVjJDeFNLTk5rSTdHUmtaRkJVVllUUWFpWTZPZHM0ZVdMYnJHRUJ4Y2JGV0VldTAvUHg4enA4LzcveGRVUlI4Zkh5cTdQcXhzYkg0K3ZyU3MyZlBTbytucDZkanQ5dHAzYm8xUVVGQnhNZkhrNXFhU3BNbVRmRDA5Q1E0T0ppZmZ2cEpKbDhSb2daSkFTTkVEVklVaFpVclY3SjgrWEtPSFR0R1FrSUNLMWV1Qk9DOTk5NWowS0JCakJremhyWnQyOUtxVlN0YXQyNnRjV0p0V1N3V3JGYXIxakhFWCtwcklUbDE2bFJPbkRqQjZOR2pzZHZ0QkFjSEErRGw1VVZFUklUelBPbENkdjNtelp2SDd0MjdPWEhpQksxYXRYSStRc25FSjlIUjBjNXpqeDgvVGx4Y0hBRDMzbnN2YmRxMEFXRGZ2bjNjZXV1dEFPemR1NWZ1M2JzN241T2VubDdwUkF1ZmYvNDVIMzc0SWVIaDRRQ3NXN2NPazhsVTdya3ljNlFRcmtjS0dDRnEyTnExYXhrN2RpeVJrWkhjZlBQTjdOKy9uN0N3TUJvM2JveE9wMlBnd0lFc1hyeTRUZzRFTnBsTWdTa3BLWFRyMXUycXpuLzMzWGVyT1pHb0RrT0dETUZrTXFYWmJMWVdXbWVwQ3V2WHIzZHVxNnJxbkQ2NTdQZ1hBRzl2YnlJakkyczBXMTBSRmhZR3dLaFJvNGlJaUhBK2xobzNicHh6dTdTQUxHVzMyNis0ZmJIejU4L3o1cHR2Y3V6WU1UNzg4RU84dmIyeDIrMTA3dHlaWjU5OWxna1RKamp2S1ROSEN1RjZwSUFSb29ibDV1YlN2WHQzd3NMQ0dEbHlKQjk4OEFGaFlXSG9kRG9jRGdlNXVia0FkWEl4UzBWUkVrTkRRNlZWcFk3THpNeEVVWlRtV3Vlb0RxWEZpNmg2bzBhTjR0aXhZK1VlVzdSb3dadHZ2bm5KNS9qNit2TGVlKytWMjNmZ3dBRzZkdTFhYnQramp6NWE3dmRaczJheFpjc1dtalp0eXYvKzcvOWlOQnJ4OFBEQTA5T1RqaDA3c21IREJrNmVQTW1NR1ROazVrZ2hYSkFVTUVMVXNGYXRXakYvL255V0xWdEdlSGc0N3U3dUhEeDRrTzdkdTdOZ3dRS3lzcklJRHcvbnBaZGVJanM3bTVDUUVLMGpDeUZFdFNzb0tLQnQyN2JsV21ES0xoQjZzUWtUSnFEVDZaZ3dZVUs1L1pVVk1CZWJPM2N1UnFNUlQwOVA1czZkUy92Mjdjc1ZPZm41K1p3NmRRcW85ek5IQ3VHU3BJQnhmWXJGWW1rTU5GTVV4YmU0dU5oWFVSUmZSVkY4VlZWdHFxcHFBNTFPWjFSVjFRZ1lnZEp0RkVVcEJBcUJRa1ZSQ2gwT1I2R2lLQVdLb3B4VlZmV01xcXBuOUhyOUdWVlZ6d0FaVnFzMUcxQTFlNlgxUUc1dUxvc1hMOFpxdFJJVUZFUlVWQlJuejU1bDI3WnRQUG5razNoNGVQRFdXMi9oNmVuSmtpVkxtRGx6SmpxZGpwRWpSMm9kWFFnaHFwM0JVUEt4UkZYTC8xTTBlUEJnNXpnVGg4TUJ3QWNmZkZEcE5ZWU1HWExKWTBDNW91amt5Wk0wYnR3WW04M0d4bzBiT1hQbURPN3U3alJzMkJBb21YZ2xLQ2lJNU9Sa3dzTENDQTBOZGM0YzJiTm5UK2ZNa1g1K2ZxU21wakpnd0lEcmYvRkNpS3NtQll4cjBQWHExY3RmVVpRQW5VN1h3ZUZ3ZEZRVXBZT2lLQjFWVmUyZ3Fxb25sTzk3WGZvL2QwVlJLdnlQdnJJdURwZDZidWsvQkFCbXN6bGZVWlFqcXFyK3BxcnFFWjFPOTV2RDRUaWlxdXIrNU9Ua3cwaHhjOE1hTldyRTRNR0RtVFZyRnU3dTdnRDQrUGpnNys5UDkrN2RNWmxNemorbmZ2MzZFUkVSUWRPbVRiV01MSVFRTmNKdXQrUHA2UW1VZEEwck84T2JxcXA4KysyM0FGdzhGWHUvZnYzS2phdHIyN1p0dWNrVVRwNDg2WHd1UUZSVUZLcXE4czQ3NzVDWW1Nank1Y3R4YzNNak9qcWF0bTNiOHM5Ly9wT0ZDeGZTdVhOblZGWGxoeDkra0pramhYQXhVc0Jvb0VlUEhtME1Ca01mVlZWN0s0clNHd2dFbWtERlFrT24wK0hqNDBPVEprMW8zTGh4dVI4dkx5K01SaU1HZ3dFM043ZHlqMUR5ajBGUlVWRzV4OExDUW5KeWNzak96aTczYys3Y09USXpNejBkRHNldHdLMmxoWkdpS0NpS2d0bHN6Z0tzcXFvbUtvcVNhTGZiZCs3WnMrZTROdTlnN1hiSEhYZFV1dDlzTmxmWTE3eDVuUnhHSUlRUUZlVG01akp3NEVBQTNubm5IWUJLdTVDVkhkQmZxdlRmdmF2eHh4OS9zR2pSSW54OGZGaThlREZmZnZrbEgzLzhNWC83Mjk4SURnNW0vdno1UFAvODh3d2FOSWhISG5sRVpvNFV3Z1ZKQVZNemxNREF3RjRPaDJNRU1CTG9DZjl0S1hGM2QrZVdXMjZoVTZkT3RHblRoaFl0V3RDOGVYTmF0R2lCbjUvZk5mMlArVWJZN1haT256NU5XbG9hYVdscHBLZW5jL3o0Y1E0ZE9zVGh3NGU5TDF5NE1GaFJsTUZROG8rRjJXemVEWHpoY0RpK1NFNU8zbzIwMEFnaGhMaE8zdDdlakIwNzlvcm5sZjJpNzFvZFAzNmMvL2YvL2g4VEowNGtNVEdSUng1NWhMdnV1b3UzMzM2YlU2ZE9NV1BHRElZTkc4Wi8vdk1mVnF4WXdhaFJvM2ovL2ZlWk1tVkt2Wnc1VWdoWEpRVk1OZXJUcDQ5dmNYSHhNOEFFaDhQUnRuUi9RRUFBZmZyMG9XdlhyblRwMG9XMmJkdWkwK2swVEZyQ1lERFFzbVZMV3Jac1dlR1l3K0hnMkxGakhEeDRrQU1IRHJCejUwNzI3OS9mRStpcDArbkNMQmJMSDhDSGVyMSs2YzZkTzgvVWVIZ2hoQkMxV25wNmVvVUIrWlg1L3Z2dk9YTGtDSk1uVHdhZ2FkT21sNTF5ZmRpd1ljN3RObTNhRUJVVmhkRm9wR3ZYcmt5Yk5vMXQyN2J4M0hQUDRlSGh3Y1NKRStuU3BRdWZmLzQ1MDZaTlk5cTBhWnc1YzZiZXpod3BoS3VTQXFZYTlPblR4OWR1dHo5cnQ5dW5BWTNjM2QzVndZTUhNMkRBQVByMjdWc3J4elRvZERwdXZ2bG1icjc1WnU2KysyNEF6cDQ5eTQ0ZE85aStmVHMvL1BCRDJ3c1hMcnhrdDl1Zk1adk55d3dHd3h0U3lGemUxcTFibmQwbGhCQ2l2bXZldkRrZmYveHh1WDJsWGNnY0RnZjUrZmw0ZW5weTRNQ0JjZ3RIbmoxNzFsbk1YQTJqMFVoTVRBenZ2LzgrdWJtNUJBY0hFeFlXUnRPbVRkbXdZUU1MRml4ZzlPalI2SFE2M056Y1pPWklJVnlRRkRCVnpHUXlQV3kzMjFjRGpabzNiNjZPSFR1V0VTTkdLRjVlWGxwSHEzSk5telpsNk5DaERCMDZsQmt6WmloZmZQRUZIMy84Y2NQMDlQVFpkcnQ5bXNsaytvZk5adnRFNjV5dWF2YnMyY1RIeHhNU0VvTEQ0YWkwRlM0cks2dkNZbmxDQ0ZFWHBhZW5seHU0WDlZOTk5ekRQZmZjZzV1YkcrN3U3aXhmdnJ4Y2EwMUJRY0VscjN2MjdGa21USmhBY0hDdzh6bG1zNW11WGJ2U29FRUR0bTNieG9vVksvajExMThaTVdJRUgzMzBFVDQrUG9ETUhDbUVxNUlDcGdxWnplYm5nZGNVUmVHcHA1NGlORFJVMGV2MVdzZXFFVjVlWG9TR2hqSjI3RmhsM2JwMUxGKyt2Qkh3c2Rsc2JwZVVsUFF2cmZPNXVyVnIxK0x0N1YxaC84VXJUdGNCMW9DQUFJdldJVVQxaW9tSllkaXdZUlg3b2dweEdhdFdyYUpuejU3bDl1M2V2UnNvV1hoeTFxeFo1WTVkYnFya0svbm9vNC80N3J2djhQRHdvSGZ2M2p6ODhNTUVCZ2JpNXVaVzdqeVpPVklJMXlRRlRCVXhtVXgzQWE5NWVucXFyNzMybWxKZjU0TFg2L1U4K3VpamRPN2NtWmt6WjZyNStmbXZtVXltSkp2TjlyM1cyVnhGU0VnSVdWbFo1T1hsRVJ3Y2pMZTNOeE1uVHFRK0ZMdEpTVW1CVnF0VkpudW80M3g5ZlVsTVRFelRPb2VvWFM0dVhpNjFyeXFNR3plT3laTW5PNmR0dmh5Wk9WSUkxNlA5eVBHNll4N0FqQmt6Nm0zeFV0YUFBUU9ZTVdPR0FxQW95a0t0ODdpU3lNaElZbU5qYWRpd29iTjcySm8xYTRpSWlDQWlJZ0tUeWVUY2xqRXlRZ2hSOVpvMWEzWlZ4WXNRd2pWSkFWTkZGRVVaQUhEbm5YZHFuTVIxbEhrdittb1lvOWJadkhtemMzdisvUGthSmhGQ0NDR0VjRDNTaGF5S25UNTltc2FORzJzZHd5V2NQbjFhNndndXlXNjNjK2pRSVFvS0NwZ3dZUUpwYVdtTUh6L2UyWTg2SnllbjNPSnRjK2ZPeFdReWFSVzNTcGxNcHNDVWxKUnlxMmFMdW1mSWtDR1lUS1kwbTgzV1F1c3NRZ2doNmg0cFlLclluRGx6Q0E4UHIzUXRsZnJrNU1tVHpKa3pSK3NZTHNkdXR4TVNFa0tYTGwwd0dBd3NYTGlReVpNbnMzSGpSdWNZbU9EZ1lLS2lvalJPV2owVVJVa01EUTNGYXJWcUhVVlVvOHpNVEJSRmtjRUFRZ2docW9VVU1GWHM0TUdEUFB6d3c4N1ZmT3ZEd095eWlvdUwrZmJiYjFtOGVMRnpjUy94WHdhRGdVMmJOZ0VRRkJSRW16WnRLQ3dzUksvWE82Y1B6Y25KY1c2M2J0MWFWbmNXUWdnaGhDaERDcGdxTm5Ma1NMNzQ0Z3ZDd3NKWXZudzUvL00vLzhPSUVTTm8zYnExMXRHcTFaOS8va2xVVkJTYk5tMXlkaDByZlMvRXBhV2xwZUhuNXdkQVJrWkd1VFZmc3JLeWVPeXh4N1NLSmtTZEV4Y1hwM1dFSy9yeHh4KzFqaUNFRUM1UENwZ3E5c1FUVHpCOCtIRFdyVnZIVHovOXhKbzFhMWl6WmcyZE9uV2lkKy9lOU83ZEc3UFpUS05HamJTT2VrTnljM05KU2tvaU1UR1J4TVJFRGgwNkJJQ2lLQVFGQlJFYUdrcmJ0bTJsZ0xtQzNidDM0Ky92cjNVTUllcUY2ZE9uYXgzaFdzaDA0MElJY1FsU3dGU3hWMTU1aFgvKzg1KzgvdnJyL1BISEgzenl5U2Q4ODgwM0hEcDBpRU9IRHJGKy9YcDBPaDMrL3Y3NCsvdlRxVk1uNTNhTEZpMHFYWTFkU3c2SGc3UzBORkpUVTBsTlRlWFFvVVBPYllmRDRUelB5OHVMZSsrOWx6Rmp4dEMyYlZzS0NncDQ4Y1VYTlV6dXVqSXlNaWdxS3NKb05CSWRIVTFRVUJCUXZ1c1lsSFRIRTBMY09GVlZwK3QwdXNvWDgzQkJxcXFlY25Oemk5TTZoeEJDdUNvcFlLcFlYRndjNDhhTlkrSENoWFRwMG9Ybm4zK2U1NTU3anYzNzk3Tmp4dzUrL3ZsbmR1L2U3U3hvb3FPam5jOXQwS0FCTFZxMG9Ibno1dHgwMDAzTzdXYk5tdEdvVVNPOHZMeG8xS2dSalJvMW9tSERodGRkN0RnY0R2THk4c2pOelNVM041ZWNuQnh5YzNQSnlNZ2dQVDJkdExRMFRwMDY1ZHd1S0Npb2NBMkR3WURKWktKZnYzNzA3ZHVYZ0lBQVo1NkRCdzh5ZS9ac2podzVjbjF2WWgwM2RlcFVUcHc0d2VqUm83SGI3UVFIQndNbFJXQkVSSVR6UE9sQ0prVFZzTmxzcndPdmE1MURDQ0ZFMVpBQ3BvcDE2OWFObEpRVUhubmtFZnIzNzA5SVNBaTMzMzQ3dDk1Nks3ZmVlaXVQUGZZWUZ5NWNJRFUxbGNPSEQ1ZDd6TWpJNE9qUm94dzlldlNLOTFFVUJROFBENHhHSXdhREFUYzNOK2VqbTVzYkFFVkZSUlFWRldHMzI1MlBoWVdGbkQ5L0hsVzkrdDRKelpvMXc5L2ZuMXR1dWFYY283dTd1L01jdTkxT2ZIdzhrWkdSSkNRa29LcXE4NzBRNWExZnY5NjVyYXFxYy9ya3N1TmZBTHk5dlltTWpLelJiRUlJSVlRUXJrNEttQ3EyWk1rU2Z2amhCOWF2WDgvMjdkdlp2bjA3dnI2K0RCdzRrTjY5ZXhNWUdJaWZuNSt6b0NrclB6K2Y5UFQwQ3EwZ1o4NmNjYmFVbExhVzVPWGxrWitmVDM1Ky9uWGxiTml3b2JOVnA3Umx4OWZYdDBMclQvUG16Uys1V3ZIcDA2Zlp0V3NYaVltSmJObXloY3pNVEFCYXRtekoyTEZqR1R4NE1QZmVlKzkxNWFzdlNvc1hJWVFRUWdoeGRhU0FxV0wzM25zdnUzYnRZdlRvMGNURnhiRisvWHFTazVPSmlvcHlydTNSdm4xN2V2YnM2V3pOdU9XV1cvRHg4Y0hUMDVNT0hUclFvVU9ISzk2bnRCdll4UzBzcFQ5UTBzMnI5S2RzQzgyMWRqOVRWWlhNekV3T0h6N3NiQzNhdlhzM3YvLytlN256ZXZYcXhkaXhZN256emp2UjZYUUVCZ1plL1JzbmhCQkNDQ0hFVlpBQ3Bob0VCZ1lTRlJYRjRNR0RHVHg0TUgvKytTYy8vL3d6TzNic1lPZk9uZnorKys4VlB2dzNhZEtFRGgwNmxCc0RVL3JZckZrenZMeTg4UER3Y0g1anI5UHA4UEx5dXVHc3FxcHkvdng1Y25KeXlNakljTGI2bEIwRGMrVElFYzZkTzFmaHVWNWVYdlRwMDRlK2ZmdlNyMTgvNTFUUng0OGZMN2VTdktoY1BWMlIzaG9RRUdEUk9vU29YakV4TVF3Yk5xeCtyK1lyaEJDaTJrZ0JVMDFLUDhDLysrNjdXQ3dXSG56d1FSNTg4RUdLaTR2WnYzOC9CdzRjY003b2RmandZYzZkTzBkeWN2SmxyNm5UNlNwMCs2cHNESXpCVVBMSFdyWmxwdXdZbUl1N281V2RUZXhTR2pkdVhHN210SzVkdTlLdFc3ZHlMVGxXcTVYSmt5ZmZ3THRXdnp6eHhCUEV4OGN6ZnZ6NFN5NzY2WEE0NnRSVTFFbEpTWUZXcTFXbWg2M2pmSDE5U1V4TVROTTZoNmg2Rm90OC95Q0UwSjRVTUZYczQ0OC9ac3lZTWM3ZlN6L1ErL3Y3ODhRVFQzRG5uWGZTdlh0M3VuZnY3anhIVlZVeU1qTDQ0NDgvU0V0TGM0NkRLZjBwSFFOVFVGQkFkblkyMmRuWlZacTVRWU1HNWNiQWxQMXAwYUlGN2RxMW8xbXpaaFhHYTZpcXlvOC8vc2piYjc5TmFtcHFoZXQrOHNrblBQend3MVdhdFM0NmZ2eDRoUUg4cFlZTUdWTERhWVFRb2lKVlZlTVVSYmxUNnh5aWhLcXFjVnBuRUVKTFVzQlVzYzZkTzJPMVd0bXpadzkvLy92Zm5mdFRVMU41N3Jubm5ML2ZmUFBOREIwNmxLRkRoOUt1WFR2OC9QeWNLN0pmU21uclNkbXBqeThlLzFLNkRaUnJrU203ZmZHVXpFYWo4YXBlMng5Ly9FRjBkRFRSMGRHWG5TbnQvZmZmcDBlUEhsZDF6ZnJvcWFlZUlpVWxoYnk4UElLRGcxbXlaQWw1ZVhsTW5UcVZKNTU0Z3NEQVFHYlBuczJvVWFQNDE3LytwWFZjSVlUQVpyTU4wanBEVlRDYnpTcEFVbEtTektBaVJDMG1CVXcxNmRHakIxYXJsYk5uei9McXE2L3kvZmZmbHp0KzlPaFJWcTFheGFwVnE4cnRiOTY4T2JmZGRwdnpwMnZYcmpSbzBBQUFvOUdJajQ4UFBqNCsxWks1b0tDQS9mdjM4OHN2djdCMzcxNSsrZVVYMHRQVHIrcTVkOTExRjdObXpjTGIyN3Rhc3RVbHk1Y3ZCeUFvS0lqWTJGak9uRG5EVTA4OXhZZ1JJNXdUSDB5ZlBwMXAwNll4YWRJa0xhTldPWlBKRkZoUHgvN1VLME9HRE1Ga01xWFpiTFlXV21jUlFnaFI5MGdCVTgyYU5tM0thNis5QnBSMHVkcTJiUnZMbGkzanQ5OStxL1Q4MG01akZ4YzhsNlBUNlhCM2R5LzNBM0Rod29WeVAxY3oxdVZxZGV6WWtXblRwdkczdi8xTnBnSytBVWVQSGlVK1BwNS8vT01mREJnd0FDZ3BiT0xqNDFtNmRDbWJOMi9XT0dIVlVoUWxNVFEwRkt2VnFuVVVVWTB5TXpOUkZLVzUxam1FRUVMVVRWTEExQ0JGVVJnNGNDQURCdzUwN2lzdUxtYlhybDNFeE1Td1pjc1d6cHc1YzgzWGRUZ2NON1Ftek9YNCt2cHkrKzIzYy9mZGR4TVlHSWhlcjYveWU5UTNYM3p4QlFrSkNlVGw1Zkh1dSsreWQrL2Vjc2Z6OC9QTHplTFdybDA3WjNFamhCQkNDRkhmU1FHak1iMWVUOSsrZmVuYnQyK2x4d3NMQy9uOTk5ODVlZklrSjA2YzRNOC8vM1J1cDZXbGNmNzhlWXFLaXE3cVhtNXVibmg0ZU5DaVJRdGF0V3BGeTVZdGFkMjZ0WE83ZmZ2MlZ6MGVSbHkvaElRRWV2VG93YzgvLzh5aVJZdWMrN2R2Mzg3cnI3OU9nd1lOdU9tbW0xaTllcldHS1lVUVFnZ2hYSk1VTUM3T2FEVFN1WE5uT25mdXJIV1VPcWx2Mzc3TlBUdzh6c1hGeFYyb3FYdVdkaWw4OTkxM25mdUtpb3BZdG13WjA2ZFA1NFVYWHFCejU4N0V4c1lTSEJ4Y1U3R3V5R1F5K1RWcDB1UnNYRnljWGVzc1FnZ2hoS2kvcm40NWRpSHFvTUxDd2dleXM3TlBXU3lXOVNhVDZjRWVQWG8wMUNMSGloVXI2TkdqQi8zNzl3Y2dORFNVcFV1WGtwV1ZwVVdjU3VsMHVvbloyZGxwWnJONWpjVml1ZStXVzI1cG9IVW1JWVFRUXRRL1VzQUlBVjZxcW81UkZPVnpnOEZ3Mm13MmI3QllMR1A3OXUzYnVDWnV2bjc5ZXZiczJjT01HVE9jKzFxMGFNR3dZY09ZT25VcW1abVpOUkhqYXZrQ2o2bXErbFhqeG8xUGExMzRDU0dFRUtMK2tRSkdpUEk4Z0JCVlZmOVRWRlIwMm13MmYyVTJtLy9lcDA4ZjM2cTZ3Zm56NThuTXpNUm9OR0sxV3ZudXUrOVl1blJwaGZGSC8vakhQL0QwOU9UQWdRTlZkZXVxZG5IaEYyazJteCt4V0N4TnRBNG1oQkJDaUxwTHhzQUljV2xHNEQ3Z1BydmRYbXcybTM5VVZYV0R3V0Q0SWpFeE1lMTZMenB0MmpUMjdObkQ2TkdqNmRXckYrKzg4dzRlSGg3TzR4MDdkZ1JLRmlKZHZudzVCa090K0d2cUFUd0FQS0NxYXBIWmJQNWVWZFVOd0NhYnpYWmE0MnhDQ0NHRXFFTnF4U2NqVWZ0WkxKWXZ0TTZncWlvQWlxSXNzVmdzV1gvdGEzK1ZUOWNEZHltS2NsZHhjZkhiWnJONWk2SW9HMHF2ZVMzS0R0NEh5aFV2QU8rLy83NXorMGFMRjBWUnRwck41aUtnR0hEODlWaDIrK0xIU3g1VFZiWFZWZDdXRFJpbUtNb3dBTFBaL0tPaUtKOERHNi9uL1JKQ0NDR0VLRXNLR0ZFalZGVWRjZVd6YWt4UUZYeVFWdi82Y1dtS29yakMySlN5NzVVMUlDREFvbVVZVWYxaVltSVlObXhZUzYxekNDR0VxSnVrZ0JFMVFsR1VCN1RPb0tycXhyK3l6QUFPQXpnY2puc1VSWG44S3A3ckFIN1I2WFFKRG9mamM1dk45Z09BMld4ZVZsWDVqaDA3UnBzMmJWQVVwYW91aVU2bkc2aXE2bDZqMGFndkxDelVHUXdHZldGaG9iNjR1RmluMSt2MXhjWEZPb1BCNFB4ZHA5UHBIUTZIcnV4amNYR3hYcS9YNjRxTGk4ZGR6WHRGU2F2TlBtQVg4SitrcEtUWU1zY0NyVmFyeXhkKzRzYjQrdnB5STkwc2hSQkNpTXVSQWtiVUNLdlZxbmtYTXJQWkRJREQ0WWl6Mld5N0FFd21VNHZMUEtVUWlBRTJ1THU3YjBwSVNLalc2Y0JHamh4SlFrSkNsUzRtYXJmYjg1S1RrODlWeGJYTVp2T0F5eHd1QkdJVVJmbmNhRFIrV2QzdmxSQkNDQ0hxTHlsZ2hDanZQUENOcXFvYmpFYmoxenQyN01pdWpwc01IejY4MHYwUFBQQkFoUmFZVFpzMm9kTzU1SVNCRjRCdmdRMktvbnhsdFZxcnBGQVNRZ2doaExnY0tXQ0VnQnhWVmI5VUZHV0RvaWpSVnFzMXY3cHYrTlZYWDFYWVo3RlkyTGh4WTVXMndGUWxSVkZVVlZYemdhK0J6d3NLQ3I3WnQyOWY3clZjdzJReUJhYWtwTkN0VzdmcUNTbGN3cEFoUXpDWlRHazJtKzF5TFp4Q1ZDdVR5WFN6b2lpN2dTYVVmRGxWV0hyTWJEWm5VVExUcEFkd1RsWFZuamFiN2FnMlNZVVExMG9LbUZyaXdvVUx1THU3YXgyanppa3VMbzcwOGZGWkd4Y1hkNkVtN3p0aVJPVnpHanowMEVPVmpvRjV1V05DQUFBZ0FFbEVRVlNKaW9xcTdraFg1SEE0MXJ1N3U2OUlTRWc0ZjczWFVCUWxNVFEwRkt2VldwWFJoSXZKek14RVVaVG1XdWNROVp2TlpqdHFzVmlPcUtyYWk1SkNwZXlVajJYWHEvcE5paGNoYWhjcFlGeEVlbm82ZHJ1ZDFxMWJFeFFVUkh4OFBLbXBxVFJwMGdSUFQwK0NnNFA1NmFlZkt2MTJmdXZXclF3Y09QQ3E3bU8zMi9ueXl5OFpNV0tFcTNaTHFsRjc5dXc1cGNWOWp4OC83dndRZitEQUFaNTU1aGxlZlBGRkhuendRZXgyTy92MzcrZTIyMjREU2xwbVhJSE5aanVoZFFZaGhMZ1dEb2RqZzZJb3ZhNXcyb1lhQ1NPRXFESlN3TGlJTFZ1MnNIbnpabGF0V2dXVXJGbXlhTkVpcGt5Wmd0MXVwMTI3ZHBmc1dqUjc5bXppNCtNSkNRbkI0WEJVV3Boa1pXVVJHeHRMVVZFUlc3ZHU1WWNmZnVDMTExNWo2TkNoK1BqNEFPQndPRGgzN2h4Tm16WjFQcTlqeDQ2ODhjWWIxZkNLNjdlbm4zNGFnTysvLzU0UFAveVFwVXVYNHUvdno3WnQyM2pycmJmbzNiczMzYnAxUTYvWE84OFZRZ2h4YlJSRjJRQXN1SXB6aEJDMWlCUXdMaUlrSklTNHVEaE9uandKUUVwS0NoMDZkTUJpc1JBZUhrNlBIajJ1NmpwcjE2N0YyOXU3d3Y3ZzRHQ2daTkhFeFlzWDgrR0hINUtYbDRkT3AzTjJUOXF5WlF0YnQyNWwxcXhaVmZTcXhLVTgrdWlqNU9UazhLOS8vWXRXclZyeDBrc3ZjZVRJRVFZTkdzUnJyNzNHaFFzWHlwMHJoTGgrSnBOcGg2SW9mYlRPY1ExeTlIcDlyOFRFeE4rMERsTGJKU1VsN1RlYnpmdUJnRXVja21LMVdnL1VaQ1loeEkyVEFzWkZQUFRRUXdCTW1US0YvUHg4NXN5WkE4RDI3ZHY1NXB0dk1CcU5EQjgrbkx5OFBJcUtpcGcrZlRycjFxMGpLeXVMdkx3OGdvT0Q4ZmIyWnVMRWllajEra3ZleDJxMTR1Zm5WK0ZEOGFoUm96aDc5aXp1N3U2TUdqVUtBQzh2TDlhc1dWTTlMMWpnNWVWRlJFUUU2OWF0NC9mZmYyZmV2SG5jZXV1dEFIeisrZWVzV2JPR2hRc1h1dXlnZmlGcWkxcFd2QUI0RlJjWFB3VDhTK3NnZFlHaUtCdFVWWDJwc21PcXFrcnJpeEMxa0JRd0xpSXlNcEtqUjQreWFORWlUcHc0d2RDaFF4azNiaHdiTjI0a0t5dUw2T2hvL1B6OFdMMTZOYm01dVR6d3dBTTg4RURKMnBCQlFVSEV4c1lTRWhMQ21qVnJuQzB3cjd6eWlyTTE1ZVdYWHdZZ0xTMk41NTkvbmhkZWVJRWhRNFk0NzUrUmtVRnNiR3k1VEtXdE5xSjZMRjI2bEU4Ly9aVG16WnZUc1dOSFZxeFl3Zm56NThuUHorZkNoUXVjTzNlT1diTm04ZHBycjJFd3lGOVZJVzVVYlpnODR2bm5uK2VISDM1QVZWVnBmYWtpeGNYRkczUTZYYVVGRERMK1JZaGFTVDRWdVlEQ3drSldyVnBGY25JeVlXRmhoSWFHMHFsVEp4NS8vSEY2OXV4SllHQWdxYW1wK1BuNWtacWF5b0FCbDF0UDhMODJiOTdzTEdEbXo1OFB3SDMzM1VlclZxMklqSXprcnJ2dWNzNTRsWk9UNDJ4NUVUWGo5dHR2eDhQRGc0Q0FBUHo4L1BEMDlPU2hoeDRpTGk2T3JLd3NXclpzeVpZdFc4akp5U2szTGtrSUljVFZTMDVPM20wMm0zOERPbDUwS05WbXMrM1JJcE1RNHNaSUFlTUMzTnpjQ0FnSVlNcVVLWVNIaHpObnpod0dEUnBFWUdBZ1hsNWVmUHJwcDJ6WnNvWGV2WHV6YTljdTU2QnV1OTNPb1VPSEtDZ29ZTUtFQ2FTbHBURisvUGh5UlVuWjZYcm56cDJMeVdTaVo4K2VtRXdtaW9xS2NITnpBLzdibmFrc2FZR3BYdG5aMlh6KytlY3NXYktFZ0lEL2RzOXUyTEFoLy96blAvbnR0OTk0OXRsbnBYZ1JRb2dibzFMUzBqTGpvdjBiL2pvbWhLaGxwSUJ4QVlxaXNITGxTcFl2WDg2eFk4ZElTRWhnNWNxVkFMejMzbnNNR2pTSU1XUEcwTFp0VzFxMWFrWHIxcTJ4MisyRWhJVFFwVXNYREFZREN4Y3VaUExreVd6Y3VORTVCaVk0T0xqUzlVTTJiTmhBY1hFeGQ5OTlONDBhTlFKS2lwMlFrSkNhZTlIMTJKa3paMWl5WkFtLy9mWWJLMWV1cEhuejVqZ2NEbjc5OVZmbm44ZkNoUXVKakl4ayt2VHBEQnc0a0JrelpqaG5peE5DQ0hGdC9ob0hVNjZBMGVsMDBuMU1pRnBLQ2hnWHNYYnRXc2FPSFV0a1pDUTMzM3d6Ky9mdkp5d3NqTWFORzZQVDZSZzRjQ0NMRnk5MlRtbHNNQmpZdEdrVFVESUdwazJiTmhRV0ZxTFg2NTFkd2NwMkMydmR1clh6dVh2MzdxVi8vLzRjUDM2YzVzMUwxcG9MQ3d0aitQRGhEQmt5aE0yYk41T2RuVTFDUWtKTnZ3MzFRbloyTmwyNmRHSEJnZ1hvOVhxR0RoMUtmbjQrWGw1ZVRKa3lCU2dwYWg5ODhFSDY5ZXZIaHg5K2lJZUh4eFd1V210WUF3SUNYR05oRzFGdFltSmlHRFpzV0V1dGN3aFJ5bXExSmxvc2x1T3FxcmI1YTlleFhidDJKV29hU2doeDNhU0FjUkc1dWJsMDc5NmRzTEF3Um80Y3lRY2ZmRUJZV0JnNm5RNkh3MEZ1Ymk1UU1sNm1NbWxwYWZqNStRRVZCK1JuWldYeDJHT1BPWDlQU1VsaDh1VEp4TVhGMGFsVEp3QVNFeE5wMjdZdEFNWEZ4WXdiTjQ3bm4zKytXbDVyZmRlaFF3YzZkT2pnL1AyNzc3Njc1TG10VzdldVU5TmFKeVVsQlZxdFZ1bXlVY2Y1K3ZxU21KaVlwblVPSWNwd09CeU9TRVZScHY3MWV5VFNmVXlJV2t1V1luY1JyVnExWXY3OCtkeDY2NjJFaDRlVG01dkx3WU1Ic2R2dHpKczNqNnlzTE1MRHc1azdkeTZSa1pFVm5yOTc5Mjc4L2YydmVKK3NyQ3l5c3JKbzNibzEzMy8vUGYzNjlTTXBLWW5mZi8vZHVkYU1YcS9ucFpkZVl0NjhlWnc5ZTdiS1g2c1FRZ2loZ1EyWDJCWkMxRExTQXVNQ2NuTnpXYng0TVZhcmxhQ2dJS0tpb2poNzlpemJ0bTNqeVNlZnhNUERnN2ZlZWd0UFQwK1dMRm5Dekprem5kM0tpb3FLTUJxTlJFZEhFeFFVQkZTY1VheTR1Tmk1YmJQWjZOYXRHMXUzYmlVakl3T1R5Y1RERHovTXE2KytTbEZSRVE2SEE0QStmZm93ZlBody92M3Zmek5qeHNYakhvVVFRb2phNVpaYmJ0bVdtcHA2RnNEZjMzOTdVbEtTMXBHRUVOZEpDaGdYMEtoUkl3WVBIc3lzV2JOd2QzY0h3TWZIQjM5L2Y3cDM3NDdKWkhMT0xOYXZYejhpSWlKbzJyUXBqejc2S0NkT25HRDA2TkhZN1hibnJHRVh6eWhXdGd1WnA2Y25kOTk5TjJmT25HSEdqQmw0ZW5yeTVwdHY0dUhod2RpeFl4aytmTGp6ZVU4ODhRUUZCUVUxOVRiVVd6YWJqZTdkdStQbTVzYjc3Ny9QNk5HajhmVDAxRHBXdFRDWlRJRXBLU2wwNjlaTjZ5aWlHZzBaTWdTVHlaUm1zOWxhYUoxRmlGS2ZmZlpac2NWaStkVGhjS2lmZmZaWjhaV2ZJWVJ3VlZMQXVJZzc3cmlqMHYxbXM3bkN2dEtCOSt2WHIzZnVVMVhWV2VSY3ZDQ2x0N2Uzczl0WjM3NTlLMXl2ZmZ2MlFNbnE3MlVaalVaWkJiNmFIVDU4bVAvN3YvOWovZnIxdEd6WmtzT0hEN04rL1hvbVRacWtkYlJxb1NoS1ltaG9hSzFZVUZCY3Y4ek1UQlJGYWE1MURpRXU1bkE0UGxjVVJjYStDRkhMU1FGVFI1UVdMNkwydUhEaEFyTm56MmJ5NU1tMGJGa3lZZE9UVHo1SmFHZ29kOXh4QjUwN2Q5WTRvUkJDbERDWlREc1VSZW1qZFk2cVV0bVhnN1dKcXFweE5wdHRrTlk1aE5DS0RPSVhRZ01PaDRNNWMrYlFwazBieG93WjQ5emZ1blZybm4zMldhWk5tOGJSbzBjMVRDaUVFUDlWbDRxWHVrQlJsRHUxemlDRWxxUUZSb2dhVmxoWVNGaFlHT25wNmJ6enpqc1ZqdDkvLy8xa1pHVHc2S09QOHRKTEx6RjQ4R0FOVWdvaFJFWFMvVk43Rm9zc3BTV0VGREJDMUxBWFhuaUJyS3dzbGk5ZmZzbkIrbi8vKzk5cDNydzVjK2ZPNWNpUkkzVjJUSXdRUWdnaHhMV1NBa2FJR2paMTZsUk9uanpKL2ZmZkQwQitmajd1N3U3b2RQL3QwWm1YbDhlR0RSdjQ3TFBQYU55NHNWWlJoUkJDQ0NGY2poUXdRdFN3OXUzYjA3NTllK0xqNHdFWU9uUW83Nzc3THUzYXRYT2VjODg5OStEdTd1NmNjVTRJSVlRUVFwU1FRZnhWSnhkS0ZwRVVKY3E4RjdsYTVuQmxKMCtlSkQ4L256WnQycFRibjUrZlQ4T0dEVFZLSllRUVFnamh1cVNBcVRxSkFELysrS1BXT1Z4R21mZGlwNVk1WE5tLy8vMXZoZ3daVXE3N1dGRlJFUmN1WEtpemkxa0tJWVFRUXR3SUtXQ3FpS3FxL3dSWXZIaXh1bjM3ZHEzamFHN2J0bTBzWHJ4WUJWQlY5Uld0ODdpYXdzSkNsaTVkU2tKQ0FsT21UQ0UvUHgrSHd3RkFURXdNclZxMUtsZlUxQ0hXZ0lBQXJUT0lhaFlURTROZXIyK3BkWTZha3BxYVNsaFlHS29xNnlNS0lVUk5xSk9ma0xSZ3M5bStCMmJtNStjclU2ZE9aZTNhdFJRWEYyc2RxOFlWRnhlemR1MWFwazJiUm41K3ZnTE0vT3U5RVg5SlRFd2tKQ1NFQXdjTzhQNzc3K1BqNDhQNjlldnAwNmNQZmZyMFllblNwVXlmUGwzcm1OVWlLU2twOEtPUFB0STZocWhtdnI2K0pDWW1wbW1kbzZxa3BLUXdmUGh3aGc4Znp1REJnMW04ZUxIem1NUGg0TlZYWDJYbnpwMXMyYkpGdzVSQ0NGRi95Q0QrS3BTVWxQUXZrOG4wQjdENnJiZmVhaFFSRWFHT0dUTkdHVGx5SkY1ZVhsckhxMVk1T1RsczNMaVJqei8rV0QxMTZwUUM1S3FxK2crYnpmYUoxdGxjVFk4ZVBWaTRjQ0c5ZXZWeTdwczBhUktUSmszQzRYRFUxWllYSVdxdGJ0MjZzWGp4WW54OGZOaStmVHNaR1JuT1k2dFdyY0xEdzRQVnExY3pkZXBVYnJ2dE5wbzJiYXBoV2lHRXFQdmtrMUlWczlsc254Z01odmJBb3ZUMDlMeWxTNWN5ZE9oUTllV1hYK2JiYjc4bE16TlQ2NGhWSmpNemsyKy8vWmFYWDM2Wm9VT0hxc3VXTGVQVXFWTjV3Q0tEd2RCZWlwZktOV2pRb0Z6eFVwWVVMMEs0cGs4KytZUmp4NDV4OXV4WnZMMjlBVmkzYmgyYk4yOW00Y0tGdEduVGhzbVRKL1BNTTgvSVpDNUNDRkhOcEFXbUd1emN1Zk1NOEZLZlBuM2VLQzR1ZnFhZ29HRDgxMTkvM2U3cnI3OEdvR3ZYcnZUcDA0ZXVYYnZTcFVzWDJyVnI1L0lmWEIwT0IzLzg4UWNIRHg3a3dJRUQ3Tnk1a3dNSERqaVBLNHB5VEZHVUQvVjYvZEsvWHI4UUZaaE1wc0NVbEJTNmRldW1kUlJSallZTUdZTEpaRXF6Mld3dHRNNVNWVEl5TW1qYXRDbFpXVm40K2ZteFlNRUNiRFlicTFhdGNxN1ZOSFRvVURJeU1oZy9manh2di8wMkxWclVtWmN2aEJBdVJRcVlhdlRYQi9rNXdNdTlldlhxcWRQcFJpaUtNdkxBZ1FPOXluNzRiOUNnQWJmY2NndWRPbldpVFpzMnRHalJndWJObTlPaVJRdHV1dWttRElhYStXT3kyKzJjT25XS3RMUTAwdExTU0U5UDUvang0eHc2ZElqRGh3OVRVRkJRN254RlVaSlZWZjFDVmRVdmtwS1M5Z0F5Z2xWY2xxSW9pYUdob1ZpdFZxMmppR3FVbVptSm9paDFhaEdqTTJmTzRPUGp3OW16Wi9IeDhhRlpzMmJNbkRtVHYvLzk3eFhPZmY3NTUvSHo4OU1ncFJCQzFBOVN3TlFNTlRrNU9SbElCdWIxNk5HampjRmc2SzJxYW05RlVYb1hGQlFFN3R1M3ozdmZ2bjBWbnFnb0NqNCtQalJwMG9UR2pSdVgrL0h5OHNKb05HSXdHSEJ6YzNNK3VybTVBU1hUOFJZVkZXRzMyNTJQaFlXRjVPVGtrSjJkWGU3bjNMbHpaR1ptWG00V25TeGdsNnFxaVlxaUpOcnQ5c1E5ZS9ZY3I2YjNxMTRJRGc0bU5qYTIwbU81dWJuOCtlZWZIRGx5aFBidDI5TzFhOWNhVHVjNnhvOGZUMlYvTjRRMkxCWUw3Nzc3cnRZeGF0eVpNMmNZTjI0Y1dWbFo3Tnk1aysrKys0N0N3a0srK3Vvck5tL2VUTHQyN2VqU3BRdS8vdm9ySGg0ZTZQVjZyU01MSVVTZEpRV01Cdjc2NEg4YzJQalhMcVZYcjE2MzZIUzZyb3FpZEZCVnRTUFFBZWlvcW1ySE0yZk9lSjQ1VXlPOXN2S0FJOEJ2d0JGRlVYNVRWZlVJc0Q4cEtTa1ZhV0dwVmlFaElWeTRjSUh6NTgvVG9FRURmSDE5YWRHaUJVT0hEcTNYQll3VUw2Nmx2cmFlYmQ2ODJibDk3NzMzQXZESUk0OFFGaGJHcVZPbk9IandJRjI2ZE9IRER6OWsrUERodEczYlZxdW9RZ2hSNTBrQjR4clU1T1RrUThDaFNvNHBmZnYyOVhJNEhNMktpb3A4ZFRxZEwrQ3JLSXF2cXFvK3Fxb2FBYU5PcHpPV2JxdXEyZ0JBVVpRQ29GQlJsRUtIdzFGWXVxMG9TcWFxcW1lQU13Nkg0NHlibTlzWm5VNlhzV1BIamh5a1NOSE15Wk1uaVkrUHgyZzBhaDNGSmRYWEQ4NnV4R0t4YUIxQkU2ZFBuOFpxdGJKMzc5NXlDOHplZGRkZHhNVEVNR0xFQ09iT25jdmpqei9PN3QyN21UdDNyblpoaFJDaUhwQUN4dldwTzNic3lBYXlLV2taRWJYY1J4OTl4Q2VmZkVKMmRqYkRodzhINEt1dnZnS1E0a1VJRjdSbnp4NzI3dDJMeFdLaFI0OGV6cit2ZDk5OU4wOC8vVFRQUFBNTVRaczJKUzR1RHJQWlhHUGpGb1VRb3I2Uy84c0tVY1BHalJ2SDRNR0RHVDU4T0pHUmtWSzBDT0hpQmc4ZXpPREJnd0g0L2ZmZm5kTW9kK2pRZ2FWTGw2TFQ2WGp6elRkNTVwbG5HRDE2dEpaUkw4dHNOczlXVlRWTnA5TkZXYTNXakNzL3cvVTVIQTZnL0JUMDU4NmRvMG1USnVYT3k4ek14TWZIeC9uNzFxMWI2ZEdqaDNNR09ZQ0RCdytTbFpWRjM3NTlxem0xRU9KR1NRRWpoQVorK09FSEFCNTY2Q0htelp1SHlXU2lzTENRb0tBZzV6bTV1YmswYXRRSWdMVnIxOUtoUXdkTnNnb2hTbHBPMTYxYlIyRmhJYzg4OHd4VHAwN2x0OS9LTjRxbnA2Zno2Nisvb3RQcG5LMDBMdVoyUlZIdVVWWDEzMmF6T1ZaUmxBM0FScXZWZWxMcllOZHJ5NVl0L09jLy8ySFJva1hPbWQvdXUrOCt0bTdkU3YvKy9VbElTSER1SzkwK2NlSUVyN3p5Q2g5Ly9IRzVhNzMzM251MGI5OWVDaGdoYWdFcFlJU29ZUTZIZysrLy81NkdEUnN5ZS9acy91Ly8vbyszMzM0YmQzZDM0dVBqbmVmMTc5Ky8zTzlDQ08yTUd6ZU9SeDU1QkVWUkFCZ3hZb1RHaWE2TFVtWTdXRlhWWUdDNXlXVGFyaWpLQmxWVkkyMDIyMUd0d2wyUG9LQWdjbkp5V0xCZ0FXKysrZVpWUGVmMTExOW54b3daTkdyVWlGZGVlWVdmZi82Wm9xSWlUcDgrVGF0V3JZaU9qbmFlR3hVVlZWM1JoUkEzUUFvWUlXcll0OTkrUzBCQUFILzg4UWQ5Ky9ibDFWZGZwV0hEaGpSczJGRHJhRUtJeXlndFhtcXh5aVpwVVJSRitSdndOMFZSWGplYnpic1VSZGxRWEZ5ODRhL0paVnplOE9IRG5UUERYVWwwZERSZVhsN2NmdnZ0UFBYVVUzaDZlaElWRmNYYmI3L05xVk9uQ0FzTHErYTBRb2lxSUFXTUVEWHMyTEZqakJzM2p1KysrdzZBdm4zN3NuMzdkdHExYTZkeHNocGhEUWdJcUo5VFdkVWpNVEV4REJzMnJLWFdPWVJURTR2RjhweXFxdTJ2NHR4QVZWVURkVHJkSzJhekdXQ2xUcWQ3dTNTc2lTdjU5Ny8vemZyMTYyblFvQUhmZnZ2dFZUMW4rZkxsNkhRNjdyLy9makl6TS9uZ2d3OFlNMllNdi8zMkc3Nit2b3dZTVFLOVhrOWtaR1ExcHhkQzNBZ3BZSVNvWVpNblR5NDM0QlJLUHZEMTY5ZFBvMFExSnlrcEtkQnF0Y3BVM1hXY3I2OHZpWW1KYVZybnFPOGFObXhZZlA3OGVRQlVWVjE4blpkNTB1RndQRmwxcWFyT3BFbVRtRFJwRXYzNzl5KzMvM0l0WlI5OTlCRTVPVG1NR2pXS0o1NTRnaTVkdW5EZmZmZXhhOWN1bGk1ZENsQnVMS0lRd2pYcHJueUtFS0lxWFZ5OEhEeDRrTmpZMk5yYXAxNkllbUhmdm4yNFlpdkU1V3pidGkxSFZkV3hxcXFHcTZvYUR2eCtyZGRRVmZWTm9GT1ZoNnNtZHJzZHZWNS95ZVBlM3Q2c1dMR0N2bjM3TW43OGVPeDJPK3ZYcitmaGh4K3V3WlJDaUJzbExUQkNhS2lvcUlnWk0yYnc1Sk5QT21mUUVVSzRGbFZWV2Jac0dYNStmaXhZc0lCMTY5YXhldlZxNS9IejU4L2o0ZUZSN2psYnQyNnQ2WmlWc3Rsc0h3TWZBNWpONXU1QSs4dWNycXFxdWwxUmxNOFZSWW0wV3ExL2xCNzRxenVaeTh2UHo4ZmQzZjJTeCtQajQ3RmFyY3lmUDUrdnYvNmFwazJiNHVibXhpdXZ2Rkx1R3FWZktIMzY2YWVYdlo0UVFodFN3QWloa1RsejV1RG01c1liYjd5QnY3OS9oZU1MRml6UUlGWDFNcGxNZ1NrcEtYVHIxazNyS0tJYURSa3lCSlBKbEdhejJWcG9uYVVxS0lyQzBxVkxtVFJwRW0rLy9UWlRwa3hod29RSnp1TVdpNFg0K1BqTGZ2UHZJaXJyVytVQTRoVkYrUnpZbUpTVVZDdW5WUDd6eno4NWVQQWdiZHUyTGJmZXk4VysrZVliOHZMeVdMRmlCUjA3ZG1UeTVNbEVSVVd4Yjk4K09uYnNpSWVIQjBGQlFheGJ0KzZLeFpBUVFqdFN3QWloa1VHREJnRlVXcndBM0hYWFhUVVpwMFlvaXBJWUdocUsxV3JWT29xb1JwbVptU2lLMGx6ckhGWEowOU9UNWN1WDEvWVB0R1hIbjMybktNcm5Eb2NqeW1hem5kWXMwUTBxTGk3R2JyZnorT09QTTNQbVRQYnQyM2ZaTmJQbXpKbURwNmRudWE2OCtmbjVUSjA2bFRmZmZKTmJiNzBWQUp2TnhsZGZmY1hpeGRjN2RFZ0lVWjJrZ0JGQ0NDRXVZODJhTlh6eXlTY1lEQWJuYkZkQlFVRzFicDBtUlZIaWdJOExDd3MzL2ZMTEwyZTF6bE1Wa3BPVDBldjFQUGZjY3d3WU1JRHg0OGN6YXRTb1M1N3Y3dTdPd1lNSDJiTm5EN3QzN3lZa0pJVGs1R1FHREJqZ0xGNEE3cmpqRGxhc1dJRzBHQXZobXFTQUVVSUlJUzVqNHNTSlRKdzRrZDY5ZXp2M0ZSWVdhcGpvK2xpdDFsZTF6bERWdW5idHlySmx5K2pkdXpkTGxpd2hPenVib1VPSEF0Q3laY1dadkVOQ1FtalFvQUZtczVuKy9mdmo1ZVZGWkdRazc3MzNIa1ZGUlp3NmRZb0dEUnFnS0Fwang0N2x5eSsvbEFKR0NCY2tCWXdRUWdBWExseW83ZDJEaElhQ2c0TUJNQnFOYk42OFdlTTA5VWZEaGczcDI3Y3ZWcXVWNzcvL25wVXJWMkkwR2dFcVhjc2xJaUtpM04vejgrZlA4OG9ycjVDWm1VbG9hQ2hHbzlFNXZ1bSsrKzVqK1BEaE5mTkNoQkRYUktaUkZrTFVDK25wNmZ6NTU1L0FmOWQ1U0UxTkpTTWpnL3o4Zk82ODg4NUxmcXQrdlROS09Sd09oZzBiZG4yQnI1S3Fxb3dmUDU3ZHUzY0RrSjJkWFc2QXVhZ1pzYkd4eE1mSFMvR2lFWXZGd3FaTm03amxsbHNxUFo2UWtBQlE0VXNLRHc4UGV2YnNTYmR1M2RpOGVUTmZmLzAxanp6eUNBQnVibTRZRFBJOXJ4Q3VTUDVtQ2lIcWhTMWJ0ckI1ODJaV3JWb0ZsSHp3WDdSb0VWT21UTUZ1dDlPdVhUdm5ON2NYbXoxN052SHg4WVNFaE9Cd09DcXM1UU9RbFpWRmJHd3NBTC8rK2l1ZE8zZEdWVlV5TWpJSUR3L242NisvcnZUYXBjKzVYcnQyN2VMRWlSTUVCQVFBSlZOejc5Mjd0OXc1cWFtcGw1d3NvamJvMWF1WE4wQnljbktXMWxteXM3UFp0bTJiMWpGRUphUUZWWWo2UXdvWUlVUzlFQklTUWx4Y0hDZFBsc3dTbTVLU1FvY09IYkJZTElTSGg5T2pSNCtydXM3YXRXdng5dmF1c0wrMEN4SEFJNDg4UW1KaW92UDM2ZE9uTTMzNjlBclBzVmdzMS9veUtsaTNiaDNqeG8yN1pQRVZGeGZIaXkrK1NFUkVCRzNhdExuaCsybkJZREQwY2pnY01TYVRhVE93d2MzTkxXcm56cDFuYWpKRFFVRUJBUC80eHorWU1tVktUZDVhQ0NIRVJhU0FFVUxVQ3c4OTlCQUFVNlpNSVQ4L256bHo1Z0N3ZmZ0MnZ2bm1HNHhHSThPSER5Y3ZMNCtpb2lLbVQ1L091blhyeU1yS0lpOHZqK0RnWUx5OXZaazRjYUxMclBleGI5OCt0bTNieHR5NWN5czl2bmZ2WHViTW1jT0xMNzVZYTR1WE10d1VSYmtYdU5kdXQ3OXJOcHZqVkZYOTNHQXdmSkdZbUpoVzNUYy9lUEFnYm01dVBQdnNzL1RyMTYrNmJ5ZUVFT0l5cElBUlF0UUxrWkdSSEQxNmxFV0xGbkhpeEFtR0RoM0t1SEhqMkxoeEkxbFpXVVJIUitQbjU4ZnExYXZKemMzbGdRY2U0SUVISGdCS3hzekV4c1lTRWhMQ21qVnJuQzB3cjd6eUNyTm16UUxnNVpkZnJ0SFhvNnFxYzQwS056ZTNDc2QzN05qQmM4ODl4NVFwVStyaVFHUTlNRmhSbE1IRnhjVXJ6V2J6VmtWUk5nQWJ5NjRlWDVWNjlPakJKNTk4d3RHalJ4azRjQ0NGaFlVTUhEalFlYngwWEZXcDZPaG9HalZxVkIxUmhCQ2kzcE1DUmdoUms2d0JBUUUzM20vcUdoVVdGckpxMVNxU2s1TUpDd3NqTkRTVVRwMDY4ZmpqajlPelowOENBd05KVFUzRno4K1AxTlJVQmd3WWNGWFgzYng1czdPQW1UOS9mcVhuWEUxclRYWjJOdWZQbjcvNkYvVFh2ZTEyK3lXUFAvZmNjOHljT1ZPVDRpVW1Kb1podzRaVm5NTzJlaWpBN2FxcTNnNHNOWmxNT3hWRjJhQW95Z2FyMVpwYWxUZHExNjRkN2RxMXUrNUpIWVFRUWxRTktXQ0VFRFVtS1NrcDBHcTFxbGMrczJxNXVia1JFQkRBbENsVENBOFBaODZjT1F3YU5JakF3RUM4dkx6NDlOTlAyYkpsQzcxNzkyYlhybDA4L2ZUVEFOanRkZzRkT2tSQlFRRVRKa3dnTFMyTjhlUEhveWdLQURrNU9Zd1lNY0o1bjdsejUySXltWnkvRnhRVVlEUWFTVWhJdUdTQkF4QWVIczVYWDMxMVRhK3BTNWN1eko4L245R2pSenYzSFR0MnpOa3E4ODQ3NzVSYm1LOG0rZnI2Y3FWdVhXYXp1Uml3QStVZVZWVXRWaFRGWHJwUFVSUzd3K0ZvY0xYM1ZoU2xEOUJIVmRYWHpHYnpia1ZSTnFocWpmOG5WeVhNWm5QcCsxSjBpWi9DeXh3cmV6dzJLU2xwZFUzbkYwS0k2aUlGakJDaXpsTVVoWlVyVjdKOCtYS09IVHRHUWtJQ0sxZXVCT0M5OTk1ajBLQkJqQmt6aHJadDI5S3FWU3RhdDI2TjNXNG5KQ1NFTGwyNllEQVlXTGh3SVpNblQyYmp4bzNPVnBYZzRHQ2lvcUl1ZWQvVHAwL2o0K05ELy83OW5TdTRsMVU2aUgvZXZIbk1temZ2bWw3VDJiTm5hZHEwS1FDWm1aa3NXN2FNNk9obzdycnJMZ0ROaXBkcm9BSnVRTG5aQjBxTFErZEpOMWg4T0J3TzllSnIxZ2FxcWlxS291Z3A2UzVYK1F3TlYyOHdJQVdNRUtMT2tBSkdDRkV2ckYyN2xyRmp4eElaR2NuTk45L00vdjM3Q1FzTG8zSGp4dWgwT2dZT0hNaml4WXQ1NDQwM0FEQVlER3phdEFrb0dkL1FwazBiQ2dzTDBldjFqQm8xQ2locGdTbmRidDI2dGZPNXBmYnQyMGY3OXUycjVmV1VGaTlRc3BaRjQ4YU4rZlRUVDNGM2QrZkxMNytza0dQSGpoMDg5dGhqMVpMbGVpUWxKUmtBeFdLeEdJeEdveUU3TzF2djV1Wm0wT3YxQm9QQm9MOXc0WUpCcDlNWkRBYUR2cmk0ZUFDdzdtcXVxNnJxcjRxaTdGQlY5VnViemZZeGdObHNYbENkcjZVNkZrRlZGRVgxOS9jM25ENTkycTJvcU1qTjRYQzRPUndPdC9Qbno3c0Jic2FTYWVmY0x2V2pxcW9SYUttcTZrcGt6VGNoUkIwakJZd1Fvc2FZVEtiQWxKUVV1blhyVnVQM3pzM05wWHYzN29TRmhURnk1RWcrK09BRHdzTEMwT2wwT0J3T2NuTnpBUzY1bUdWYVdocCtmbjRBWkdSa2xGdS9KU3NycTlMaUlDWW1wa3FtU3I0U0R3OFBwazZkQ3NDWk14Vm5GLzc5OTkvWnRtMWJqUlV3UTRZTXdXUXlwZGxzdGhaWE9GVzFXcTJsM1owdUtUQXdzSjNENGJqa05ZQXRpcUpzME9sMEd4TVRFNDlkUitUTFNrOVB4MjYzMDdwMWE0S0Nnb2lQanljMU5aVW1UWnJnNmVsSmNIQXdQLzMwMHlXbnNyNWVuMzMyV1RFbFhjZ3VYTS96TFJaTE0yQmxsWVlTUWdnWElBV01FS0xHS0lxU0dCb2FpdFZxcmZGN3QyclZpdm56NTdOczJUTEN3OE54ZDNmbjRNR0RkTy9lblFVTEZwQ1ZsVVY0ZURndnZmUVMyZG5aaElTRWxIdis3dDI3cjNveHlNVEVSS3hXS3p0MjdHRG16SmtNR3phc09sNVNwUm8wS0JrdWtwYVdSb3NXTFZCVmxaMDdkOWJvUXBhWm1aa29pdEs4R205UkRQd0lmTzdtNXZiRmpoMDcwcXZ4WGplMENLb1FRb2lxSndXTUVLTE95ODNOWmZIaXhWaXRWb0tDZ29pS2l1THMyYk5zMjdhTko1OThFZzhQRDk1NjZ5MDhQVDFac21RSk0yZk9kSFlyS3lvcXdtZzBFaDBkN1p3cXQyelhNWURpNHVKeTk4dk16R1RtekptTUd6ZU9saTFiVmpyK0JhcG1JY3VMTldyVWlKRWpSenFuZ0hZNEhMUnMyWkx3OFBBcXYxY05Ld1EyQXhzTUJzT21tbHpJc3FvV1FSVkNDRkUxcElBUlF0UjVqUm8xWXZEZ3djeWFOY3M1VnNISHh3ZC9mMys2ZCsrT3lXUnlEaDd2MTY4ZkVSRVJORzNhbEVjZmZaUVRKMDR3ZXZSbzdIWTd3Y0hCQUhoNWVSRVJFZUc4L3Iyblo5NEFBQ0FBU1VSQlZNVmR5SHg4ZkhqaGhSZWM1MTlLUWtMQ0RiKzJzcStwMUp3NWM1d0xkZFlGZHJzOVdhL1gzMlMxV3M5cGNmL3JXUVMxdElBVVFnaFI5YVNBRVVMVUMzZmNjVWVsKzgxbWM0Vjl6WnVYOUg1YXYzNjljNStxcXM0aXArejRGd0J2YjI4aUl5UEw3U3VkRGV4eXFxTGJVZW1INjdvc09UazVTOHY3WDg4aXFFSUlJYXFQRkRCQ0NIRVZhdU5Vdk9MR1ZkY2lxTFZWVFV4S0lZUVFWeUpUS3dvaGhCQ1hVTG9JNnVyVnEvbjAwMCtkaTZDdVdMR0M2ZE9uRXh3Y3pKWXRXeWd1TG1iWHJsMTE5Z08rcXFweFdtY1EveVYvSHFLK2t4WVlJWVFRNGhLdVp4SFV1c2htc3czU09rTlZNSnZOS2tCU1VwSTBxUXBSaTBrTGpCQkNDSEVaYTlldXhXNjNFeGtaU1dSa0pJc1dMY0pnTU5DNGNXTnV1dWttNXlLb2t5Wk4wanFxRUVMVUM5SUNJNFFRUWx6R2pTNkNLb1FRb21wSkM0d1FvaVpaQXdJQ3RNNGdxbGxNVEF4NnZiNmwxam1xU3VraXFMZmVlaXZoNGVIazV1Wnk4T0JCN0hZNzgrYk5jeTZDT25mdTNBcXowUWtoaEtoNjBnSWpSQlVZT0hDZzFoSEtPWC8rdk5ZUktwV1VsQlJvdFZwVnJYT0k2dVhyNjB0aVltS2Exam1xd3ZVdWdqcHk1RWl0bzlkN3Q5MTJXMU9Ed1ZEcHJBb21rNm5jUE9kMnU5MzZ5eSsvbksyWlpFS0lHeVVGakJBM0poSG83YUlGUTFhREJnMSswenFFRUxYWjlTNkNLclJuTkJvZHFxcCtEVlJZY0VsUmxNMWxmaTAwR28wMzFWd3lJY1NOa2dKR2lCdmc3Ky9mUHlVbHhVUHJISlZ4ZDNjdjJMRmpSNUhXT1lTbzdhNW5FVlNoUGF2VmVzNXNOc2NBdzY5dzZuZFdxL1ZjVFdRU1FsUU5LV0NFdUFHZmZmWlpNWkNyZFk3YXdtUXlCYWFrcE5DdFd6ZXRvNGhxTkdUSUVFd21VNXJOWm11aGRSWlI3MjNnQ2dXTW9pZ2JhaWlMRUtLS3lDQitJVVNOVVJRbE1UUTBWT3NZb3BwbFptYWlLSW8wUlFqTk5XalFZQk5ndjh3cDlzTEN3azAxbFVjSVVUV2tnQkZDQ0NHdXd0YXRXN1dPSUs1UlFrSkNwcXFxUDE3bWxGZ1p2QzlFN1NOZHlJUVFRb2lyTUh2MmJPTGo0d2tKQ2NIaGNLRFRWZndPTUNzcmk5allXQTNTaVV2NXE0dllrRXNjbHU1alF0UkNVc0FJSVlRUTEyanQyclY0ZTN0WDJCOGNIS3hCR25FNWJtNXVYeFFWRmIwTktCY2RjdGp0OWkrMHlDU0V1REZTd0FnaGFnV0xwZExsSElTb2RpRWhJV1JsWlpHWGwwZHdjRERlM3Q1TW5EZ1J2VjZ2ZFRSeEZYYnMySkZ1TnB1M0FCZFBKN2RsejU0OXA3VElKR292czlsOEQrQVBvTlBwZWdPcGdLeHZWc05rREl3UXdxVko0ZUphNnVPZlIyUmtKTEd4c1RSczJORFpQV3pObWpWRVJFUVFFUkdCeVdSeWJydmFvcmFpUkdVemphbXFLdDNIeEZVTERBenNZaktadmdhaVMvYzVISTcxWnJNNUxqQXcwS1JodEhwSldtQ0VFQzd0M1hmZjFUcUNFSmUxZWZObVpzMmFCY0Q4K2ZNMVRpTXFVMVJVRkdrd0dKYVYzZWR3T0NLMXlpTnFqOXR1dTYycG01dmJ5dzZINHlsRlVRd2VIaDVNbURBQmQzZDMzbnZ2UGJLenMrOXdPQnhXaThYeW5zRmdtTDFqeDQ1MHJUUFhCMUxBQ0NHRUVKZGh0OXM1ZE9nUUJRVUZUSmd3Z2JTME5NYVBINCtpbEF5cHlNbkpZY1NJRWM3ejU4NmRpOGtrWDhpNmtqMTc5aHczbTgwN2dMNS83ZnA1OSs3ZGYycVpTYmkyTysrODAzRHUzTGxKaXFJc0JId0I3ci8vZnA1NjZpbWFOV3NHd0lnUkkxaTFhaFVSRVJHS3crR1lXRlJVTk1wc05pL016czVlZHZqdzRRSXQ4OWQxVXNBSUlZUVFsMkMzMndrSkNhRkxseTRZREFZV0xsekk1TW1UMmJoeG8zTU1USEJ3TUZGUlVSb25GVmRoQTM4Vk1MSjRwYmdjczlrY25KMmR2VlJSbE5zQWV2YnN5WFBQUFZkaEVlYkdqUnN6WThZTUhuendRVjUvL1hVU0VoSzhnTmNhTjI0ODJXS3hQR2UxV3FPUThUSFZRZ29ZSVVSTnNnWUVCTlMvUVJUMVRFeE1ETU9HRFd1cGRZNnFZREFZMkxTcFpKM0RvS0FnMnJScFEyRmhJWHE5bmxHalJnRWxMVENsMjYxYnQrYU5OOTdRTEsrNE5MMWV2Nkc0dVBoZkFFVkZSVkxBaUFyTVp2TXR3R0pnSkVEejVzMlpObTBhZDk5OXQ3UEZ0VElkTzNia3JiZmVZdHUyYmJ6Kyt1c2NQWHJVWDFYVmpXYXorUWRGVVo2MVdxMi8xTkJMcURla2dCRkMxSmlrcEtSQXE5VXEzMGJWY2I2K3ZpUW1KcVpwbmFNNnBLV2w0ZWZuQjBCR1JrYTVOVit5c3JKNDdMSEh0SW9tcmlBeE1mRTNpOFdTcktxcXVtZlBuaU5hNXhHdW8yL2Z2bzJMaW9wZUFxWUJSbmQzZHg1OTlGRkNRME54ZDNlL3Ftc29pc0xBZ1FQcCsvL2J1L2U0cU9yOGYrQ3Z6d0FEZUVGbGE2MXNLNE4welV6blRHUm0zeVJObzlRU3hCdWlxWXN1cGhpaVlva3R1dTVtcTJsNFNkTnlOVVhYUUlnTVYxSlQ3S0xyWmM0Qk45d3cyZFkwcjNnanhHRmd6dWYzUnpJL1NGTkU4SEI1UFI4UEh4N096UG1jMTJHR3k1dlA1WFR1ak9Ua1pDeGJ0Z3lGaFlVOXBKUlpWcXQxdWE3cmY5STA3VXlOWGtnRHdsWElpSWlJS2lrN094dCtmbjVHeDZBcWtsSnVBTERCNkJ4VU93d1lNTUROYXJWR2xKU1VmQWRnQ2dEejg4OC9qOVRVVkl3ZVBiclN4VXQ1SGg0ZUNBc0x3eWVmZklMUTBGQ1lUQ2FUbERKU0NQR2RvaWdUMjdkdmI2NzJDMm1BMkFORFJFUjBIZm41K1NncEtZSFpiRVpHUmdhNmRlc0dvT0xRTVFCd09wMUdSYXh4Rm90bGp4RGljYU56VkJkRlVmNXFkSVpiSWFYTTFEVHRHYU56MUdVV2krWHB2THk4QkFBV0FHamZ2ajJtVEptQ0RoMDZWRXY3elpzM3grdXZ2NDRCQXdaZzNyeDUyTHQzYnpNQTg3Mjh2Q0t0Vm11TXpXYjdKemcvcHNwWXdCRFJiV094V0I0N2VQRGdWUk1ocVg3cDJiTW5MQmJMU1UzVDdqSTZTM1dZTUdFQ2poOC9qa0dEQnFHMHRCVGR1M2NIQURSdDJoUkpTVW11NTlYbklXVDFxWGlwRDRRUWdVWm5xS3M2ZGVyMGdKdWIyMXdwWlNnQS9QYTN2MFZVVkJTQ2dvSmdNbFgvd0NSL2YzOHNXYklFTzNmdXhEdnZ2SU5qeDQ2MUFaQ3VLTXBuVXNvWVRkTU9WdnRKR3dBV01FUjAyd2doOWcwYk5ndzJtODNvS0ZTRHpwMDdCeUZFUzZOelZKZDE2OWE1dHFXVXJzbTg1ZWUvQUQvL3hUVTF0WDdmV29SZnU4WnJpRGVUclE3dDI3ZHY0dW5wK1RxQVNWSktUN1Baak9IRGgyUEVpQkh3OXZhdTBYTUxJUkFZR0lnbm4zd1NIMzMwRWQ1Ly8zMWN1blRwT1NIRUFhdlZ1c1JzTnMvWXZYdjN1Um9OVWM5d0Rnd1JFVkVsWFc4bElpS3FsVXhXcS9WbFQwL1BRd0NtQWZEczFhc1hVbE5UTVhiczJCb3ZYc296bTgwWU5td1kwdExTRUJ3Y0RDR0VtNVF5eW02M2Y2Y295dmpBd0VCMkxGUVNDeGdpSWlJaXFuYzZkZXIwcEtJby81SlNyZ0p3ZDd0MjdiQml4UXJNbmowYmQ5OXQzRXJ2dnI2K21ENTlPdGF1WFF1cjFRb2hoQytBUlFVRkJkbFdxN1dYWWNIcUVGWjZSSFRibFIrR1EvV0xsSnlUU2tUR0NnZ0krSjJ1NjMrVFVnNEJmbDdhUFNvcUNyMTc5NjZSZVM1VjFiWnRXeXhidGd6YnQyOUhRa0lDamg4Ly9yQ1U4ak5GVWRLZFR1ZWs3T3pzUTBabnJLMXF6NnRJUkEzQkJRQW9LQ2d3T2dmVmtJc1hMNVp0WGpBeUJ4RTFQRmFydFpHaUtET2NUbWV1bEhLSTJXekd5SkVqa1phV2hyNTkrOWFxNHFXTUVBSTlldlJBU2tvS3hvOGZYemFrclkrYm0xdU9vaWp6TzNYcTFOem9qTFZSN1hzbGlhZytPd3dBWDN6eGhkRTVxSWFVZTIyL016SUhFVFVvUWxHVW9RQnlBY1FEOE83Um93YzJiTmlBOGVQSG8xR2pSZ2JIdTdIeXhkYUxMNzRJSVlRN2dJa21rK2s3aThVU09XREFBRGVqTTlZbUxHQ0k2TGE1Y2hNNXpKZ3hBeHMzYmtSaFlhSFJrYWdhWldSa1lPYk1tUUFBS1dXS3dYR0lxQUY0N0xISEhsY1VaUmVBUkNubHZXM2F0TUh5NWNzeFo4NGN0R3JWeXVoNE4rMk9PKzVBZkh3ODFxeFpnNDRkT3dMQUhVS0lwWGw1ZVpxaUtOMk56bGRiY0E0TUVkMDJQLzMwVTRLUGo4OEFBTmFaTTJlaXNMQ3dLQ3dzelBXbnNlblRwMlB6NXMwM2JHZldyRmw0NFlVWFhCL3p1RnB4M1BtbFM1ZDZBZkFHWUhNNEhPL2NzQUVpb2lycTJMRmpLemMzdDltNnJnOERmcDRZUDI3Y09MejQ0b3UxY3FqWXpTcGJjR0RyMXExWXNHQUJUcDQ4MlFIQTU0cWlwQWtoSnR0c3RqeWpNeHFwN3IvQ1JGUm5IRDU4dUxpZ29LQ3JsUEkxQUxiNTgrZjNFZVZzM3J4NWJXWGFlZU9OTjRieHVGcDNuTyt4WThlbVNTbGZLeWdvNkpxVGsrT29UQnRFUkRlalM1Y3Uzb3FpeExtNXVSMENNTXpkM1IzRGh3L0h4eDkvakg3OSt0V0w0cVdNRUFMbGwzejI4dklDZ0g1U3lvT0tvdnl0YytmT1BrWm5OQXA3WUlqb3RqcDgrSEF4Z0w5ZCtWZUJxcXJoQU1KdnRrMGVWMnVPUzdqWlk0aUlLa2xZcmRiUTR1TGl1UUR1QjREQXdFQkVSMGZqZDcvN25jSFJhcGFucHljaUlpTFF0MjlmTEY2OEdQLzg1ei9OQUdJZERzZkxGb3NsenQvZmYxVnljckxUNkp5M1UvMHBVNG1JaUlpbzNubnNzY2NzaXFMc2xGSW1BYmpmejg4UFM1Y3V4Yng1OCtwOThWSmV5NVl0TVd2V0xLeGF0UXFQUFBJSWhCQXRoUkFmNU9YbDdWTVU1ZitNem5jN3NRZUdpSWlJaUdxZGdJQ0F1NXhPNTE5MVhSOEpRRFJyMWd5dnZQSUtnb09ENGViV2NCZmw2dENoQTFhdVhJbU1qQXdzV3JRSXAwK2Z0Z0Q0UWxHVVpGM1hZN095c3Y1bmRNYWF4aDRZSWlJaUlxbzEvUDM5UFMwV3kxU24wM2tJd0NnM056Y3hkT2hRcEtXbElUUTB0RUVYTDJWTUpoTmVlT0VGcEthbVl2VG8wVENielFBd3dHUXlmYXNveWwvYXQyL2Z4T2lNTllrRkRCRVJFUkhWQmtKUmxHQWZINStEUW9pM0FEUjk2cW1ua0p5Y2pKaVlHUGo0Tk5nNTY3L0syOXNia1pHUitQampqL0hjYzg4QmdDZUFPRTlQejF5THhUSWM5ZlIzL1hwNVVVUkVSRVJVZHlpSzhxaWlLSjhEU0FYd1lPdldyYkY0OFdJc1dMQUE5OTkvdjlIeGFyMjc3cm9MYjc3NUp2Nys5NytqWGJ0MkFIQ1BFT0pEaThXeTIyS3hkREU2WDNYakhCZ2lJaUlpTW9URllybFRDREVMd0dnQUpoOGZIL3p4ajM5RWFHZ28zTjJyNzlkVVhkZnIxUkxMdjZaang0NVl2WG8xTm0zYWhFV0xGdUhzMmJPUEE5aGxzVmpXdWJ1N3Y3WnYzNzZqUm1lc0R2WC9sU1FpSWlKWUxKWklSVkc2QndZR05vZy9YdWJsNVNFK1BoNVN5Z3I3YzNKeW9PdTZRYW5xSG92RlVpUGRIKzNidHpkYkxKWVlJY1IzQVA1b01wbE1nd1lOUWxwYUdnWVBIbnpMeGN2enp6OWY0ZVBldlh2LzZtTTM0NXR2dnJubWZrM1RVRkpTQWdCWXVYSWxpb3FLZnJXTjd0MjcvK3BqaFlXRnlNM05SVVpHQnI3OTl0c3FaVFNaVE9qYnR5L1MwdEl3Y3VSSW1NMW1DQ0hDbkU1bnJxSW84VmFydGRHTlc2bmRHc1EzTVNJaW9zek1US01qM05DT0hUdHFyRzBoeEdBQTNRb0tDblNMeGZKM0lVUktjWEh4OXJwNjA5R0RCdzhpTmpZV0FIRDU4bVVFQlFWaHlwUXBBSDcrYS90YmI3MkZZOGVPNGNzdnY4VFRUejhOQUpCU1lzR0NCYmp6empzeGE5WXNyRm16QnUrLy83NnJ6Y3VYTDhQYjI3dkNlYjc2NnF2YmRFVzExaDVGVVU0SklWSktTMHRUc3JPekR3S1FOenpxMXdsRlVYb0xJZVpKS2RzQXdCTlBQSUdZbUJqNCtmbFZUK0p5SmsyYUJBQzRjT0hDTmJjblRKaUFqUnMzWXNlT0hUaDY5S2hyV2VheTdkVFVWUFRzMlJOYnQyNTFQWC83OXUwVnpuSDQ4R0hFeE1SZzNicDF1UHZ1dTNINDhHR3NXN2NPRVJFUmxjb1lFaElDdTkyT3k1Y3Z3OVBURTcvNXpXOXcxMTEzSVNnb0NMLy8vZStyZk8yTkdqWEMrUEhqRVJ3Y2pBVUxGdUR6enovM0JqQkRTdmtIaThVeVZkTzA5YmkxMTlJd0xHQ0lpS2hCS1B1RnBZNm9pVjhxeWtaZG1JUVFFUUFpUEQwOUwxaXQxbzI2cnFjMGE5WnNTMlptcHIwR3psc2pIbjc0WWN5ZE94ZSt2cjdZdFdzWDh2UHpYWTh0VzdZTTN0N2VlUC85OXpGaHdnUjA2TkFCTFZxMGdCQUNDUWtKaUlpSXdOS2xTekZ1M0RpOC9QTExydU9zVml0Mjd0ekpWYTdLRVVLMEFOQlNTdm1vbTV2YlRFVlJjZ0drQ0NGU2JEYWJocHQ0cjFvc2xvZUZFTzhBNkNXbHhQMzMzNCtZbUJoMDdkb1ZRb2dheVQ5bXpCZ0F3SUVEQjY2NTNiSmxTMFJGUlNFcUtncmR1M2RIYW1vcUFGVFl2aDY3M1k2NHVEaU1HVE1HZDk5OU53RGdsVmRld2JCaHcvRDAwMCtqVFpzMk4yemp4SWtUMkxselo5bEtZdFd1VmF0V21ETm5EbXcyRytiTm00ZmMzTnpmQ1NIV0tZb3lYdGYxNkt5c3JIMDFjdUlheEFLR2lJanFOU25sSkpQSjlMVFJPU3BMU25uYXc4TWpzd2FhdnRhNHFlWlN5dUZDaU9FRkJRV0ZpcUtrU3lsVG5FN241Z01IRGx5cWdRelZhdjM2OWVqYnR5L09ueitQNXMyYkF3RFdyRm1EclZ1M1l0V3FWZkR4OGNHWU1XTVFIUjJOeFlzWG8yblRwbWpVcUJFV0wxNE1MeTh2ZzlQWERWTEtRaUdFYjdsZGJRRk1rMUpPczFxdDMrdTZuZ29nUmRPMFBiajJld3lQUC83NGIwcExTMmNBR0F2QXJVbVRKaGd6Wmd3R0Rod0lEdytQYXMwYkVoS0MwdEpTbkQxN0ZpRWhJWWlMaTRQVmFzV25uMzdxZXMzTGI1ZDNzMFdVcnV0NDQ0MDNjTys5OTJMSWtDR3UvYTFhdGNMRWlSUHg2cXV2NHIzMzNuTXRRcENZbUlqMTY5ZWpvS0FBZmZyMEFRQ2twNmNEUUkwVkwrVlpyVllrSmlaaTQ4YU5lUGZkZDNIdTNMa25UU2JUWHF2VnVsclg5ZGMxVFR0ZTR5R3FDUXNZSWlLcTF6Uk5tdzlndnRFNURQUWJSVkVTQWJTN3dmT2FBQmdzaEJqczd1N3V0RmdzbDRVUWYvYnc4RmhXTnJhL3RzblB6MGVMRmkxdzRjSUYxN0F3VGRPd2JOa3kxNUs3UVVGQnlNL1B4L0Rod3hFWUdJajA5SFM0dTd0ajgrYk5BSUJ1M2JwaDU4NmRSbDVHVlFrQUlqQXcwSFRtekJuVG5YZmVhZnJwcDU5TWRydmQxTHg1YzJHMzIwME9oOFBrN2UxdEtpa3BNWm5OWnBPdTY2SzB0TlRrZERwTkhoNGU1Zjh2YS9OK1JWRXVPWjFPazd1N3UwbEtLWENkSGhZcFpXc2h4Q1FBa3hSRnlSZENmQTNncTZaTm15NHU2ODJ6V0N5alNrdExWd0EvejgwSUNRbEJaR1FrV3JSb1VTT2ZsTlRVVktTbHBXSFpzbVd1SHBTQWdBRDQrL3RmOWR4VHAwNWgrL2J0R0Rod0lFcExTM0hwMGlVTUhEZ1FBUERUVHo5aDRNQ0JDQW9LdXVaNUhBNEg0dVBqY2VyVUtiejMzbnRYUGQ2M2IxL2s1K2RqeElnUm1ENTlPbnIwNklIdzhIRDA2TkVEZmZyMFFXcHE2bTBwV243SlpES2hYNzkrNk5tekp6NzQ0QU9zVzdjT3BhV2x3NFVRdzYxVzZ4U2J6ZmIyYlE5VkJTeGdpSWlJNmlHNzNXNzM5UFFzKzNEb1RSN3VKb1JvQW1CT1NVbkpYNm8zV2ZVNWUvWXNmSDE5Y2Y3OGVmajYrdUtPTys3QTFLbFRNWExreUt1ZUd4c2JpNjVkdStMVlYxOUZRRUNBYTcvRFVTZW5BRUZSRkIwQUNnb0s0T25waVlLQ0FnQ0FwNmNuTGwrK0RBRHc4UEJBYVdrcGhCQ3VDZVpDQ0xpN3UwTktDWlBKaEhMRkM0UVFHd0RBemMzdHFzVVBLdUVPS2VWTEFGNjZlUEZpbktJb1NVS0lGQ25sd3JJblRKZ3dBY09HRGF2eU5WZFdabVltN0hZNzVzeVpnOWpZV0FnaHJqc3NNQ2twQ1h2MjdNSGF0V3V4Y09IUGNidDM3NDZrcENRQXdEMzMzSFBWTWErOTlob3VYTGlBeFlzWG8xR2phOCtKSHpseUpGcTJiSWtaTTJiZysrKy9SMFJFQkQ3Ly9ITUFRR2hvS0diT25BbUx4UUtIdzRGdTNicTVqaXNzTEVTVEpqL2ZoM0xWcWxWbzNicDExVDRSMTlHNGNXTzgrdXFyOFBQelEzeDhQQUJBU2puWGFyVytiN1BaTGxiN0Nhc1pDeGdpSXFKNktDY25wOUJxdFQ0aHBYem95cTQ0QURjN0kvZ2prOG0wUXRmMUxkVWNyMXFjUFhzVzRlSGh1SERoQXZidTNZdlBQdnNNRG9jRDZlbnAyTHAxSys2Nzd6NjBiZHNXaHc0ZGdyZTNkNlhtdHBTdEVHVTJtMTBUdDJ1cEV2dzhaS3Zzbnl6YmxsTHFRZ2o1eTIwaGhDNmwxQUhJY3RzNmdJY0FRQWp4UFlDaWN2dDFBSThBdU5seFh2TEtPYVFRSWt6WDlRMEFQQklTRXJCLy8zN0V4TVRVMkwxZGpoNDlDbmQzZDNoNWVjSGQzUjFidDI1Rmt5Wk5rSmlZZU5WenkxNXJoOE9CcFV1WElpb3E2cHB0OXVyVkN3Qnc1c3daMTN0b3dvUUpPSEhpQlByMjdRc0FLQ29xZ3BlWFY0V2xtaTlkdW9TVWxCUWtKeWZEeDhjSHVxNWoyN1p0YU55NE1lTGk0aEFURTRPbFM1ZkN5OHVyUWk5Z2x5NWRhcnhYOE9USmsxaTRjQ0UrKyt3ejF6NHBaWmlxcXJXK2VBRll3QkFSRWRWYk5wdHRENEE5QUtBb1NnUnVYTUQ4S0lSSTFYVTl4ZC9mLzZ2azVHVG5sV05yT0duVmxDOHdYbmpoQlFEQTBLRkRFUjhmajlPblR5TTNOeGR0MjdiRjZ0V3IwYWRQSDljS1U5ZXpmZnYyT2pHSlgxWFZhaHQvcENpS0JBQmQxd2RxbXJhLy9HTVdpK1drRUtKbEpacTU1bnNIQVB6OS9adjYrUGk4Q21ENlYxOTkxWFQzN3QwWVBIZ3dSbzhlamFaTm0xYlhaUUQ0ZVFuajRPQmc1T1RrWU96WXNmRHc4TUMwYWROY2MxUk9uVHFGbGkwclhrNVNVaEw2OSs4UHE5WHEydWZ2NzQvRXhFU0VoNGZqN2JmZlJrcEtDanc4UEJBU0VnSUFlT0NCQi9EQUF3KzRDbzJnb0NBc1g3NGM5OTEzbjZ1TjU1NTdEbDVlWHE3emJkcTBDZTNhdGNNUFAveUF6cDA3NDYyMzNrTGp4bzNSdUhIamF2MGNYSS9kYnNlSEgzNklEei84RU1YRnhRQmdGMEs4YmJmYi81YVRrMU40MjRMY0loWXdSRVJFRGNNMTcvMG1oUGhlU3BrQ0lFVlYxYjI0TWhGYjA3VGJtZTJtblRsekJqYWJEZDk4ODAyRklUelBQdnNzdG16WmdwZGVlZ2t6WnN4QVpHUWtzck96TVdQR2pBckhGeFFVNE91dnY3N05xZXVrWCsxOXFleDc1L0RodzhVQTVnUUVCS3pXZGYwdlRxZHoxTnExYThXbVRac3dkdXhZaElTRVZNdE5KdTEyTzQ0ZE80YXVYYnNDZ0d0SjdBRURCaUEyTmhhRmhZVVlOV29VL3ZHUGZ3QUE1c3laQXdBSUR3Ky9xcTNseTVjaklDQUE0ZUhoaUkyTmRTM1pmUzBuVHB4QVVWRVI3cjMzM2dyN2k0cUtLaFFuUjQ4ZVJYaDR1S3ZYbzNQbnp0aTFhMWVGb3FlbVNDbVJrWkdCUllzVzRkU3BVMlc3azZTVXNhcXFIcW54QU5XTUJRd1JFVkhEVUg2RnFHOEJwSmhNcHBUOSsvZG5vUTdlQytMQWdRUDQ1cHR2WUxWYThlaWpqN3BXYytyVnF4ZWlvcUlRSFIyTkZpMWFJRE16RTRxaXVHNk1lT1d2emhnOWVqVEdqUnRuV1A2NjRzcGNxUEtxL043WnQyL2ZTUUFSVnF0MWlaUXk0Y0tGQy84M2UvWnNKQ2NuWS9Ma3lSWG1KbFdGbDVlWGF3NUxtYkpKK1FNSERuUVZHdjM3OTNmMXNxMWJ0dzVoWVdHdVZjSEswM1g5cXYzdnZ2dnVWY1BmUHZqZ0EvVHMyYk5DRVZaU1VnSzczVjZodUI0elpzeFZoZHFXTFZ2d3hCTlBWT0ZxS3k4bkp3ZHo1ODdGdi8vOTc3SmRLb0JvVlZXL3JORVQxeUFXTUVSRVJBM0ROMEtJejNWZFQ5RTA3YURSWVc1Vmp4NDkwS05IRHdEQS8vNzNQOWN5eXExYnQwWkNRZ0pNSmhNV0xseUk2T2hvREJvMHlIVmNibTR1UER3OE1ISGl4QnIveGJFK2tGS2VGMEtjRWtKc3FLNzNqczFtVXdGMHMxcXRvVkxLdVljUEg3NC9NaklTZ1lHQm1EaHg0bFU5R1Rmamw4c2pKeVVsUVVxSnpaczNZK0hDaFpnMmJSb3lNek1SRXhOVFlTaFpXUUZjWGtCQXdEWDNsM0U0SEZpeVpBbDI3OTZOeE1URUN2Tmd0bXpaZ252dXVhZEN3ZkxMNGlVM054ZmJ0MjlIU2twS1ZTLzN1azZmUG8zRml4ZGowNlpOQUFBcDVTa0EwL3o5L1Q4c1A4U3ZMbUlCUTBSRTFBQ29xanJlNkF6VkxURXhFV3ZXcklIRDRVQjBkRFFtVEppQS8vNzN2eFdlYytyVUtSdzZkQWdta3ducDZlbDQ5TkZIc1g3OWVodzVjZ1JQUGZVVUhBNEhubnJxS2Rmenk2OEdCUUFaR1JtdUZhRWFxTTQxTk1SSTJteTI1QzVkdXFRWEZ4ZkhBSGc5TXpPejhkZGZmNDJ3c0REODRROS91T1c1SVNkUG5zU0dEUnV3YytkT1BQamdnMWl4WWdWYXRXcUZObTNhNFBYWFgwZXpaczBRRmhhR21UTm5YdlA0YS9YQUFFQmtaQ1JhdG15Sm1UTm40dDU3NzhYS2xTdmg2K3VMRHo3NEFPKzk5eDVNSmhPYU5XdUdOOTU0NDFlemxaU1VZTXFVS1hqbGxWZHc1NTEzM3RKMS9sSnhjVEhXckZtRGxTdFh3bTYzQTRCRENQR09oNGZIbTN2MjdDbW83Y05ESzZObWJudDZtNVJOT2xOVnRVNWZCOTBlWmU4WEtXWEFMeWNwRWxITnMxcXR2NWRTL2dmZzkrMjZwdXo3cDgxbU16cktWYVNVTlhZWDk5cW9iS0o1ZFg0TjFZYWZqeGFMNVI2VHlUUmJTamtjQUh4OWZURnUzRGk4K09LTFZab2ZrNUtTZ3FDZ0lPellzUU5QUHZra2ZIMTlLend1cFlTbWFXamR1bldWN2tsVFhGeU0vL3puUCtqVXFkTlZqK202ZnQzTU8zYnN3RFBQUElPOHZEejQrZmxkOWZpMmJkdnc3TFBQM25RbUtTVzJiZHVHQlFzVzRNU0pFMlc3UHhaQ1RMSFpiSGszM2VDdlVCUmxQd0Nya2U4WDlzQVFFUkZSbmRXUWlwZjY3TXBkNEY5KzdMSEgzdFYxUGVIY3VYTmRaczJhaGFTa0pFeVpNZ1VXaStXbTJ1dmZ2ejhBWExNSEJmajVmWE1ycSt0NWVucGVzM2dCcmg0cTlrdlBQUE1NQUZ5emVBRlFwZUxsMjIrL3hkdHZ2MTErQVlVRFFvaG9tODIyNDZZYnF3TnVmY2tISWlJaUlxSnFzSC8vL3IycXFuWVZRZ3dWUWh6THpjMUZSRVFFcGs2ZGl1UEhqeHNkcjlZNWUvWXMvdnpuUHlNOFBMeXNlTWtIRU9ubjU2ZlUxK0lGWUFGRFJFUkVSTFdMdE5sczZ3QzBCVEFUd09WdDI3YWhmLy8rV0xKa0NZcUtpZ3lPWnp5SHc0RlZxMWFoWDc5KytPU1RUeUNsTEJWQ3pOZDEvU0ZWVlpmVjlVbjZOOElDaG9pSWlJaHFIWnZOVnFTcTZndzNON2UyUW9oL09Cd09yRml4QXNIQndVaFBUNGV1NnpkdXBKNlJVbUxIamgwSURRM0Zva1dMeW9xNWRLZlQyZDVtczAzS3lzcTZZSFRHMjRFRkRCRVJFUkhWV3Z2MjdUdHFzOW5DZEYzdkNtQi9mbjQrNHVQak1XTEVDR1JuWnhzZDc3YjU3cnZ2RUJrWmljbVRKK1BISDM4RWdJTkNpT2RVVmUyYm5aMTl5T2g4dHhNTEdDSWlJaUtxOWJLeXNuYXBxdHBaQ0RFQ3dJbWNuQnlNR2pVS2NYRng1ZTh1WCsrY1AzOGVmLzNyWHhFV0ZvYjkrL2REU25rT1FKU1BqMDlIbTgyMnhlaDhSbUFCUTBSRVJFUjFoVzZ6MlQ0c0xpNXVBK0JOQU1VWkdSa0lEZzdHc21YTHl1NTdVaStVbEpRZ01URVJMNzMwRWxKVFU2SHJ1bE1Jc2NqTHkrc2hWVlVYWjJabWxocWQwU2dzWUlpSWlJaW9Uc25KeVNsVVZUV3V0TFMwSFlEazR1SmlMRisrSENFaEljakl5SUNVMHVpSVZTYWx4QmRmZklHQkF3ZmluWGZld2FWTGx3RGdNeW5sb3phYmJjTHUzYnZQR1ozUmFDeGdpSWlJaUtoT09uRGd3UGVxcWc2VVVuWURvSjA2ZFFweGNYRVlOV29VY25KeWpJNTMwL0x5OGpCdTNEaE1uRGdSUC96d0E0UVFoNFFRZlZSVmZWN1R0SU5HNTZzdFdNQVFFUkVSVVoybWFkb1hmbjUrQVZMS0NBQ25EeHc0Z09IRGh5TStQaDVuenB3eE90NE5YYng0RVhQbXpNSGd3WU94Wjg4ZUFMZ0lZS0xkYnU5Z3M5azJBYWk3WFVvMWdBVU1FUkVSRWRWNXljbkpUazNUVm5oNGVEd0VZQTRBUjNwNk9vS0RnN0ZpeFFvVUZ4Y2JIZkVxcGFXbFdMOStQZnIxNjRlUFB2b0l1cTdyVXNxbFFnaC9WVlVUY25KeUhFWm5ySTFZd0JBUkVSRlJ2YkZuejU0Q1ZWV25DaUVlQnBCMitmSmxMRm15QlAzNzk4ZTJiZHRxemZ5WVhidDJZZkRnd1pnN2R5NEtDZ29BNEhNaFJDZE4wMTZ4Mld6NVJ1ZXJ6ZHlORGtCRVJFUkVWTjFzTmxzZWdHQkZVYm9EU0RoeDRrU0hxVk9uUWxFVVRKNDhHVzNidGpVazE1RWpaZ29MY3dBQUJFWkpSRUZVUnpCdjNqeDgvZlhYWmJ2eWRGMmZsSldWdFJFY0tsWXA3SUVoSWlJaW9ucExWZFh0UGo0K2lwUnlMSUI4VlZVeGRPaFF6Sm8xQytmTzNiNEZ2UW9LQ2pCdjNqd01HRENnckhqNUNVQnNRVUZCKzZ5c3JFL0E0cVhTMkFORFJFUkVsV0sxV28yT1FGUWxWKzZaOGw2blRwM1dtMHltUDBrcG85TFMwdHkzYk5tQ2lJZ0lEQmt5QkdhenVVYk83WFE2OGZISEgyUEpraVc0ZVBFaUFFZ3A1UXF6MlR4OXo1NDk5ZmNPbkRXSVBUQkVSRVIwWFZMS1RLTXowUC9IMTZQcXNyS3lMcWlxR21NeW1SNEJzS21vcUFnTEZ5N0VnQUVEa0ptWldlM3pZL2J1M1lzaFE0Wmc5dXpaWmNYTEZ5YVR5YXBwMm1nV0wxWEhIaGdpSWlLNkxrM1RuakU2QTFGMTJyOS9meTZBUG9xaVBBZmduV1BIanJXYk5Ha1NBZ0lDTUhueVpQajcrOTlTKzBlUEhrVkNRZ0l5TXpQTGR2MVBTamxGMDdRVWNLallMV01QREJFUkVSRTFTS3FxZmlhRTZDaWxuQURnL0w1OSsxdzlKdWZQbjcvcDlpNWR1b1FGQ3hZZ05EUzBySGk1QkNET3g4ZW5uYVpwRzhEaXBWcXdnQ0VpSWlLaUJzdG1zNVZvbXJiSTNkMzlJUUNMZFYxM2J0aXdBZjM2OWNQYXRXdFJVbEp5d3paMFhVZGFXaHI2OWV1SDFhdFhvN1MwRkZMS0Q2V1ViVlJWZlRNek05TmU4MWZTY0xDQUlTSWlJcUlHYisvZXZXZFZWWTF5T3AwZEFXd3BMQ3pFL1Buek1XalFJSHo1NVplL09qOUdWVldFaDRlWFg5VnNsNjdyajJ1YU5rTFR0T08zOHhvYUNzNkJJU0lpSWlLNklqczdPd2RBa0tJb3ZRSE1QM0xreUVQUjBkRjQ0b2tuTUduU0pEejQ0SU1BZ0I5Ly9CRUxGeTdFdG0zYkFBQkNpR082cnNkcW1yWWVIQ3BXbzFqQUVCRVJFUkZWSkZWVlRXL2Z2djBXczlrOFhnanhwMy85NjEvTkJnMGFoTjY5ZThOc051UFRUeitGdytFQWdNc0EvZ1pncnFacFJjYkdiaGhZd0JBUkVSRVJYVU5PVG80RHdIeUx4YkpHQ0RGTDEvWFJuMzc2cVdzS2hwUnluYnU3KzJ2Nzl1MDdhbURNQm9jRkRCRVJFUkhSZFdpYWRnWkFwS0lvU3dETUFkQllTaG1yYWRwdWc2TTFTQ3hnaUlpSWlJZ3FRVlhWQXdDQ2pNN1IwSEVWTWlJaUlpSWlxak5Zd0JBUkVSRVJVWjFSTDRhUUtZb3l3dWdNVkhjSUlmb29pdktJMFRtSUdxRGZsMjN3K3paUjdjT2ZqMVJKVnFNRENLTUQzQXBGVVlvQm1JM09RVVJFUkVUVWtBZ2hyRGFiVFRYaTNIVzlCMmFDbExLTDBTR296bWdqaEdncXBkUUE2RWFISVdxZzJnQW9CbkRFNkNCRTVNS2ZqM1JUVENiVFNRRC9Oam9I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VFg1ZjBpSXNQUXR4aFYwQUFBQUFFbEZUa1N1UW1DQyIsCiAgICJUaGVtZSIgOiAiIiwKICAgIlR5cGUiIDogImZsb3ciLAogICAiVmVyc2lvbiIgOiAiODQiCn0K"/>
    </extobj>
    <extobj name="ECB019B1-382A-4266-B25C-5B523AA43C14-3">
      <extobjdata type="ECB019B1-382A-4266-B25C-5B523AA43C14" data="ewogICAiRmlsZUlkIiA6ICIxMjMxNzk5NDI1MTkiLAogICAiR3JvdXBJZCIgOiAiNDk5MTE0MjMiLAogICAiSW1hZ2UiIDogImlWQk9SdzBLR2dvQUFBQU5TVWhFVWdBQUF6QUFBQUdkQ0FZQUFBRE5GWllDQUFBQUNYQklXWE1BQUFzVEFBQUxFd0VBbXB3WUFBQWdBRWxFUVZSNG5PemRkMWhUWjhNRzhQc2tiQm1DQXhXdFcycHJ0UkJ4VmFYdVhRWDljT0tnVlF1SVZxMVV0TGdWOTBaYnJhdHVLbG8zcjFqUlY2dFZsZ3V0ZmV1Z1ZCRUhLc2dRU003M0I4MXBBZ0ZSa1FTNWY5ZmxaWEp5eGhPeXp2MnNBeE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YjB6QkgwWDRFMDRPVGs5RndTaG5MN0xRYVdES0lvUWhGTDlsaWNpSWlJeUJObWlLSDRjR3h0N1RSOEhsK25qb01XRjRZVmVCY01MRVJFUlViRXdsc3ZsLzZldmd4dnA2OEJFUkZSMmJkNjhHUjk5OUpHK2kwRkVHbjc3N1RlTUh6OGVXVmxaOFBEd2dMKy9QeXYvS0o4aFE0YmcrdlhyVUNxVnQvUlZobmNtd0VSSFIrdTdDRlFLSkNZbVl2VG8wYmg3OXk0Ky9QQkRCQWNIdzhyS1N0L0ZJaW9UbEVvbHBrMmJockN3TVBqNitpSTRPSmdoaHNpQXRHalJBc3VXTGNQNDhlTVJFaElDQUF3eFpKQktkUmN5b2xkVnRXcFZmUC85OTNCd2NFQmNYQng4ZlgyUm1wcXE3MklSbFFseXVSeXpaczFDMTY1ZGtaYVdCbDlmWDF5NWNrWGZ4U0lpRGVvUVkySmlncENRRUN4Y3VCQ2lLT3E3V0VSYUdHQ296R0dJSWRJZmhoZ2l3OGNRUTRhT0FZYktKSVlZSXYzSkcySjhmSHdZWW9nTURFTU1HVElHR0NxekdHS0k5RWNkWXJwMDZZTDA5SFNHR0NJRHhCQkRob29CaHNvMGhoZ2kvWkhMNVpnOWV6WkRESkVCWTRnaFE4UUFRMlVlUXd5Ui9qREVFQmsraGhneU5Bd3dSR0NJSWRJblhTSG04dVhMK2k0V0VXbGdpQ0ZEd2dCRDlBK0dHQ0w5eVJ0aWZIMTlHV0tJREF4RERCa0tCaGdpRFF3eFJQckRFRU5rK0JoaXlCQXd3QkRsd1JCRHBEL3FFTk81YzJlR0dDSURWVnBEVEdKaUlwUktwYzdIYnR5NGdheXNyQkl1RWIwdUJwZ1NkdTNhdFh3ZmtPenNiTnk4ZWZPMTltY0lIN1lYTDE0VVdvNzA5UFJTOGNXbTZWMEtNYVh4OVZFcWxVaEtTaXJ5K3IvOTloc09Iejc4Rmt0VU9KVktwYmRqdjR2a2Nqbm16Sm5ERVBPS3pwNDlpNHlNakpldWs1MmRuVzk1UVNkMWI5T0xGeThRRnhkWDRzZWw0bEhhUW94S3BZSzN0emUyYmR1bTgvRkJnd2JoM3IxN0JXNS81ODRkS0JTS0l2KzdjK2ZPVzNvbUJEREF2RlJDUW9MV1A1VktCWlZLaGFkUG54YjRUL09ISURrNUdiZHYzNWJ1ZTNwNjV2dUEzTDE3Rng0ZUhpOHRTM3A2T2laT25JaUVoQVFBd0tGRGh6QnMyTENYZm1Hb1ZDcjg4c3N2V3V1cFA0aWFNakl5Y1Bic1dhMWw5Ky9mbDhxcitZSDg3My8vaTk5Ly94MEFzRy9mUG56NTVaY0ZIcjlObXphSWo0OEhrQnU0aXZMUEVKU0dFR01JcjQrTGk0dTB2U2lLUmRyK1plL1poSVFFZE8vZXZjaC9oNE1IRCtMRWlSTkZYaDhBbmo1OWlzZVBIK2Y3cHo1K1lmOFNFeE9sL2FoVUtuVHMyQkhIamgzTGR3eGRuN09YVWFsVVNFMU5MZlNmSVo4a0ZCZGRJZWJTcFV2NkxwWkI4L1B6ZTJudzkvUHpRMHBLaXRheXg0OGZvMW16WnRKOWhVSWhmUmJlcHA5Ly9obWpSbzJTdmo4S2MrZk9uVmYrUjI5ZmFRb3h2L3p5QzlMUzB2Qi8vL2QvYjdTZmt5ZFBTdjkrK3VrbkFNRFJvMGUxbHRQYlo2VHZBaGk2UG4zNndON2VIaktaREltSmlUaHk1QWd5TWpMUXQyL2ZBcmZadlhzMzZ0V3JCd0RZdjM4L05tM2FoSVVMRjZKRml4WUFJQVVnTmZWSnNlWXlBQ2hmdnJ6Vy9WV3JWdUgzMzM5SHhZb1ZBUUF0VzdaRVVGQVFqaHc1Z2g0OWVoUllub1NFQkN4WXNBQUhEaHpBN05tellXMXRuVytkQnc4ZTRLdXZ2a0oyZGpZVUNnVk1UVTBCNU5iVy9lYy8vOEgzMzM4dnJYdjU4bVY4ODgwM0dEWnNHTjUvLzMxY3VuUUpIMzMwVVlISDE5U3laY3NpclJjZEhWMms5ZDQyZFlnWlBYcTBGR0tDZzROaFpXV2w3NklCTUl6WFI2VlNTVDlZaVltSjZOV3IxMHUzUDNqd0lLcFZxNGJGaXhkajU4NmRCYTVYME1sLzN2Zkh3NGNQVWF0V3JTS1UvRjllWGw0NlQ1eWlvNk14Y09CQUFMbUJMRE16RTJabVpoQUVRVnFuYXRXcTBnL1h6WnMzOGV6Wk03ei8vdnV2ZFB5REJ3OWl4b3daK1phSGhvWVcrdjBDNVA0UTUvMStlQmVwUXd3QUhEdDJER1BHak1IcTFhdlJwRWtUUFplczVBVUZCU0VzTEV4cjJmVHAwekZ6NWt5dFpaNmVucERKL3EyYlBIWHFWSUg3SERkdUhBQklMVExxK3dBUUdCZ0lZMk5qNlRoMmRuYlNZd2NPSE1EbXpadng5OTkvbzJMRmloZzBhQkNHREJsU2FQblZGVythV3JSb2daMDdkMkwvL3Yxd2MzUEw5M2pseXBXbDM2S1hmU1owTVpUZmtYZWRPc1NNSHo4ZUlTRWhBQUIvZjMrdDcweDlVNmxVMG0rNWlZa0psRXFsVm1oWHkvcytNemMzeDVrelo3U1dhZjcrcDZlbkF3QXNMUzFoWVdIeEZrcE9CV0dBS1lKTm16YkIzdDQrMzhsVTNpL0hGeTllb0ZXclZscHY3aEVqUmlBakl3TXpac3pBdm4zN0FPUzJ1T2lxQWVqUW9VT0Irejk1OGlUMjdObUQ1Y3VYdzl6Y0hBQlFvVUlGZUhsNVlmSGl4V2phdENuczdlMTFscjltelpyWXZuMDdKazZjQ0M4dnIzd25qSC8rK1NlOHZiM1J1SEZqekpvMVMvckJBQUEzTnpkY3VIQUJqeDQ5a3BadDNib1ZYMy85TmZyMjdZdXNyQ3ljT1hNR2dZR0JXcTBUSmlZbVNFbEprWDRZSHp4NEFCTVRFd0QvbnJ6cWN1L2V2U0tkQUpja1F3NHgrbng5bmp4NUluVlgwZHdleUgzdnFsUXE2VVFxT3p0Yk9oblMvQno1K2ZsaDlPalIrWTd6MTE5L1llalFvVVd1eVhyNDhDR2lvNk1SR2hwYXBQVTlQRHl3ZCs5ZUFMa2hSUkFFQkFRRXdNek1EQUNrSDZ5WW1CaU1HVE1HcDA2ZGdwR1I3cS9MeU1oSTJOdmJ3OXJhV3FxRWtNbGtPaXNLTkhYdTNCbXRXclZDUWtJQ1B2LzhjNmtGUi8wNnFULy9Db1VDb2FHaHFGV3JGcDQrZlpydmUrSmRwdzR4b2lnaVBEeTh6SVlZYjI5dkRCczJEQUF3ZGVwVUdCc2JvMzM3OW1qZnZyMjBqa0tod05hdFcxR3JWcTBpZlplT0hUc1dRRzdsMmZuejU2WDdaODZjd2VlZmZ5NkZaTTMzOG0rLy9ZYVpNMmZDMWRVVnZyNitDQThQeDdKbHkxQzFhdFZDMzV0OSt2UXA4TEV0VzdaZ3k1WXQrWmF2V2JNR3paczNsKzduL1c2NmMrY08rdmJ0bSsrM1dMMmNTbzZoaDVpOWUvZENKcFBCM2QwZElTRWhPSDc4T0E0ZVBLaTFUcTlldmJCMjdWcFVyMTVkV3FaWkdhQ21xMkt0VFpzMnhWOW9LaFFEekJ0Njh1UUprcE9UWVc1dWpoTW5Uc0RDd2tKcUlWSHo4ZkZCang0OXNISGpSZ0JBalJvMXRMNXdDL29TVnJ0MTZ4YW1UWnVHUVlNRzRaTlBQdEY2YlBqdzRUaHo1Z3pHamgyTGRldld3Y2JHUnV2eHpNeE1xRlFxbEN0WERzdVhMOGVsUzVlUW5aMk56TXhNQUxtMUI1VXJWNGEzdHplNmR1MHFMVE0yTm9heHNUR2FObTBLQUFnUER3ZndiKzNFaVJNbjhKLy8vQWR1Ym01SVQwOUhRRUNBMW5FSERoeUlDeGN1U0dON3ZMMjlwY2V5czdNTDdDYW1xMisySVREVUVLUFAxMmZod29YU1NiZDYrNGlJQ0hoNGVDQTlQUjFmZlBFRkprK2VqTWFORzJQbXpKa3dOVFhGbENsVDRPSGhBVXRMUzZoVXF0ZnVMcWdaamdEZzBhTkg4UFgxMVRxWks0ejZoT3k3Nzc3RDFhdFg0ZWpvaU51M2Iwc25VZW9nY3VYS0ZUUm8wQURQbnovWDJsNno5U01pSWdKSlNVbGFKMjgyTmpZdjdkSm1hbW9LVTFOVEtiQlVxRkFCd0w4QlJ2TnZvMzVOREtWN1pVbVR5K1dZTzNjdUFKVFpFRk8rZkhtVUwxOGUyN1p0dzk5Ly8xMW95NlV1bWlkZG5UdDNCZ0FzWDc0Y2JkcTBRVXBLQ3BvMGFZSzZkZXNDQUpvMGFZTDY5ZXZyRE9HUmtaRUFnSmt6WjhMS3lnb3RXclJBZUhnNDR1TGkwS0ZEQjJSblorT3Z2LzVDeFlvVjgvMGVoWVNFdkZKTHFhNlRSekpjaGhwaWtwS1NFQndjak1XTEZ5TWpJd09iTm0yQ3Q3ZTN6b3E2eXBVckYxaUJwM2Jod2dYcDlvTUhEOUN6WjArY09uVktxbHdHb0xOMWg0b1hBOHdidW5YckZueDhmSkNUa3dOcmEydjQrL3RETHBkTGo2ZWtwR0RuenAzWXVYT24xSzBNd0V1N2tOblkyRUFRQk1USHgrUExMNy9FaHg5K0tOV09hWkxMNVZpMGFCRzh2THp3K2VlZlk4bVNKYWhaczZiMGVMOSsvYlQ2NitlbFdXdWdQa0VBZ0ZHalJtSDA2TkU0ZCs0Y3NyT3pNV0hDQkVSRlJXSHExS25vMkxFanpNek1JSW9pUEQwOTBiWnRXeXhidGd3QXNHelpNcVNucCtQcnI3K1c5cVZaZzZ4UUtPRHU3bDc0SDlWQUdXS0kwZWZyRXhRVWhLQ2dJSzN0QWVDYmI3N0IxS2xUa1oyZERVZEhSd0M1UVh2MDZORklURXpFNHNXTFlXRmhVYVJhMGs4Ly9WVG5jczNqcGFlbkl6MDlIZlhyMTMvbGJtU0RCZzNDNk5HanNYbnpabXpidGsxcWZjeGJrMXhRNitqRGh3OXg4ZUpGckZxMUNoOTg4QUdBM0xGcDZ0WWR0VDE3OXNESnlVazZRU3dLemU1OEF3WU1LUHFUZWtjeHhBQnhjWEVJRGc3Rzh1WExVYkZpUloxZFBnY01HQUJCRUtSdW5TMWJ0cFMreTArZE9vWEpreWZqMEtGRHFGQ2hBcDQ5ZXdhRlFpRzFubXJ1cjB1WExzakt5c3JYNnZIZWUrOEJ5RDBwdExLeXdwVXJWd0FBalJvMUFwQTdHWUNIaHdlR0R4OE9QejgvcmJMSjVYTEk1WEtwMVRNK1BoN3IxcTNEbkRsenBKUGN4TVJFWExseUJlM2F0ZFA2TFFWeVR4WjEzYzg3cmpUdmVsUnlEREhFUkVaR0lpVWxCYU5IajRZb2luQjBkTVJubjMyR3BLU2tmSk5YNU8xTm9Ddk1hRzZqdnExVUt2VXlFVVpaeGdCVEJJVTFmU3NVQ3B3L2YxNzZRdGFVbnA2T1BuMzZ3TVRFQkpNblQwYlhybDJsV2pCZFRlMmF5MDZlUEluLy9lOS8rT2FiYjFDOWVuVXNXYklrMzVlNVdzV0tGYkZ1M1RyNCtmbGg4T0RCR0QxNk5QcjM3dzhURXhNY09uUklhOTBiTjI1Zzl1elorUERERDdGbnp4NzQrUGpnbzQ4K2dvdUxpODR2R0tWU2lZQ0FBRmhhV2dJQTFxMWJoKzNidDJQQmdnVTRmLzQ4YnQ2OEtUMEc1SDc0TllPYUxubC9FTWVNR1lOWnMyYkJ6czRPcWFtcDJMRmpSNkhiNjVNNnhQVHMyUk54Y1hGWXQyNGRKazZjcUxmeUdPTHJFeHdjakpNblQrTEhIMzlFYW1vcVpzK2VqVGx6NW1ETm1qVVlOV29VZkgxOXBkWklRTHVyNU1PSER4RVVGQVJiVzF0TW5EZ1JGaFlXZVBUb0VTcFVxQ0M5UC9NMjN6OTgrQkJBYml1RnJuNzJlZG5hMnNMUzBsSWFwRHhqeGd5TUhUc1dqeDQ5d3VQSGoxR3VYRGtBdVFPTWE5U29nWnMzYitLOTk5NkRzYkV4RWhJU3RMNFA5dS9mRDVWS2hZWU5HMHF0TW84ZlAwYnQyclcxamhrWkdZbWxTNWRpd29RSjZOZXYzMHZMcVBsM0tldGR5RFNwUTR4NllwS1JJMGRpLy83OXFGcTFxcjZMOXRhbHBxWmk4dVRKR0Q1OHVOU3Q2dHk1YzFycktCUUs3TnExUzZzTG1lWTY2dmRVZG5ZMlRFeE1wQmFPVTZkT2FaMjBhZTR2cng0OWV1RFlzV09ZTkdrUzJyVnJoOURRVUl3Y09WSnEvVlRQeUtlcnk2VlNxVVNmUG4wUUVCQ0E1czJidzhqSUNHRmhZUmc2ZEtoVTJSRVJFWUUxYTlib3JMejQvUFBQZGY1dERLM2JjVm5Yb2tVTEJBVUZZZUxFaVFnSkNZRkNvVURIamgzMVZwNk9IVHZDeWNrSmFXbHBHRDU4T1B6OS9TR1R5VEI4K1BCOFlWZXpOd0tnZXh5VnJvcURvcmIrVS9GaGdDbUNuMy8rV2VjWW1JSUdHSzlldlJvdFc3YUVoWVVGcGsyYmhtYk5tdVViM0RWcTFDalkyOXNYR0k2eXNySVFHQmlJQmcwYXdNZkhwMGcxU212V3JNR0tGU3V3WnMwYU5HN2NXS3RtTWo0K0hwczJiY0t0VzdjUUVCQ0FjdVhLWWMrZVBhaGV2VHAyN2RxRitmUG5vM3YzN3Zqc3M4OVF1WEpsYVp2Smt5ZERxVlJpOCtiTmFOT21EUll2WG93MWE5WmcyTEJoNk4yN045emMzUERMTDc5SXg3bDkremJhdFd0WGFEblQwdEsweG1PY08zY09qeDgvbHNaSURCbzA2S1hQVlo4MFo1dHljbkxTV3prTTdmVVJSUkdpS0NJdUxnNVRwMDVGM2JwMWNlZk9IUnc5ZWhSejVzeUJvNk1qbGk5ZmpxdFhyMElRQkppYW1xSmh3NFlBY2svT1FrTkRFUllXQmo4L1B6UnYzaHlabVprSURRM0Z5cFVyRVJBUUlIVnhiTml3b2RZNExYVjN5RW1USmhYcDcvYnR0OS9DemMxTjZrYWo5dFZYWHdISWJVSFM1T0hob2RYaW81YVZsWVU5ZS9ZQXlCMHJvdzRXVjY1Y3lmY0R0MkRCQW16ZnZoMExGeTdFcFV1WDhPMjMzK0tQUC83QThPSERwWFVVQ2dXcVZxMksxYXRYUzM4VE5mVnJrcGFXVnFUbitLNVRuM2diNm14SGI4UEZpeGR4Nzk0OWJOKytIVHQyN0lBZ0NKZzJiVnFCZy9qelR1MHRpcUkweStUNDhlUHg2YWVmU3AvbFRwMDZGYmtjU1VsSnNMUzB4TU9IRDdGanh3NDBidHhZSzBDb0t4SHExNitmYjFzakl5TlVyRmdSSjA2Y1FQUG16ZUhnNEFBN096dEVSVVZKQWViOCtmTndjWEhSR2FnT0hEZ0FCd2NINlQ3SHdCaW16TXhNcWZYRnpzNU9hcDNXRnpNek16ZzRPR0RzMkxIbzFxMGJQdjc0WXdDNU00ZTlpbXJWcW1ISGpoMWFGVlFQSGp4QTc5NjljZUxFQ2EwdVpMZHYzMzVwVnpSNk13d3diMkRqeG8yWVAzKytOS2Y0czJmUDBMbHpaNm1KUFRzN0d4OTk5QkV5TWpLa3djN3FrOThuVDU1ZysvYnRjSEp5MHFvaDE3UnUzVHBZV2xvV09ka3ZXN1lNYytiTWdaK2ZIK3p0N1pHZW5vNGpSNDRnUER3Y3FhbXA4UFQweExScDB5Q1R5WEQvL24wMGFkSUVYYnAwUVpjdVhmRHMyVE9FaFlWaC9QanhxRktsQ2dZTUdJQzB0RFFZR3h0ajdkcTFlUERnQVRwMjdBaDdlM3VzV0xFQzI3ZHZ4NkJCZ3lDWHkzSDI3Rm5FeDhmRDN0NGV0Mi9mbGs1SzFYOFRJTGQ3bXJxV1ZGZDNtTHpMREhYMm1DMWJ0bURseXBVUUJBR0JnWUY2clhXNWZmdTJ3YncrNjlldlIwSkNBb0tEZ3pGMzdsd1lHUmxwblhDclQ4YnIxYXVIZXZYcVFhbFVvbXJWcXRKblo4bVNKVGg0OENBcVZxeUlKVXVXSURVMUZjbkp5V2pZc0NGV3JGZ0JXMXRiNlZoNTUvQjNkSFRVNnBOY21OYXRXMHVmTi9WejBEd0o4dkx5MGpwQktzemV2WHVSbHBhR1hyMTY0Yi8vL1M4NmRPaUExTlJVWEwxNlZRcERtZ1lQSG93R0RScGcwcVJKQ0EwTmhZZUhCNDRkTzZZMWlGOG1rMG12aVdZTjlOQ2hRNHRVcG5lZFVxbkV0R25URUI0ZURuTnpjNnhldmJwTXRMNEF1ZVBkdG0zYkJoc2JHMXk3ZGcxQlFVR0ZEdUovOGVLRjF1ZjAvUG56cUZxMUt1N2V2WXQ1OCtaaDZ0U3AwbTlWZUhoNGtWcGdybCsvanRHalI2TlRwMDQ0ZXZRb01qSXlzSFRwVWd3WU1BRExsaTFEMDZaTkVSRVJnWExseXFGVnExYlNkdXF1TlhLNUhLMWJ0OGJ1M2JzeGVmSmtDSUtBeG8wYjQ5S2xTeGc4ZURDeXM3TVJFeE9EOGVQSGF4MlhYWE5Lajh6TVRFeVlNQUhuejUrWGVvY1l3b244dm4zN2NQMzZkY3laTXdjdlhyekEzMy8vamRxMWErUEpreWVGYm1kblp3ZEJFS1J1aWxaV1ZscVQ1cWkzZi96NHNUUUpqT1o2Z2lDVW1lK29rc1lBOHdiZWYvOTlKQ1FrSUMwdERkYlcxb2lNakVUMTZ0V2xFNkRJeU1oOGZZRHpLbXk4Z2ZySFIvMy9vMGVQMEtWTEY2MXBtdFZjWEZ5a1dtbjFiR1RxcVY4blRKZ2cxVzZwM2IxN1YrdEh3Y2JHQnYzNzkwZi8vdjF4OGVKRlBIMzZGRzNhdEVHTEZpMlFrNU9ETDc3NEFpdFhyb1NOalExRVVjU2dRWU9rSHp3bkp5ZWNQbjBhdFdyVmdxMnRyVFNEaDdlM3QxVDI5OTU3RHgwN2RzVGh3NGZ6VFFHclVDZ0tuZm5LVU9RTkw3MTc5OVpyZWZUOSt1emF0UXMvLy93emdOd3cxYUZEaHdMSHJPUmR2bTdkT3EyVG8wbVRKaUVnSUFEUG5qM0RoZzBiY1ByMGFRUUdCdUt6eno1RFJFUUUvUHo4TUhQbXpBSURZMEhkS3pYbDVPUWdLeXVyd0RGTEdSa1orUFBQUDdWYTFkU0Q1blh0djFHalJoZ3laQWlhTjI4T1B6OC8rUHY3SXl3c0RKVXJWOGFISDM2bzh4Z3VMaTdZdm4wN3FsYXRDcGxNaGdvVkt1UWJ4SzhPTU94Q3BrMGRYc0xDd3FUd29xNUpMUXYyNzkrUHMyZlBZdVhLbFRoOStqVHExNitQVmF0V1NhMkFhZ1ZObzd4NzkyNjBidDBhVVZGUnFGaXhJalpzMklBWEwxNEFBRnhkWFl0VWhnVUxGcUJXclZvSURBd0VrSHVTTm4vK2ZDeGJ0Z3hmZmZVVmxpNWRpdDI3ZDJQdzRNRmF2UTdVVTgxYVdGaWdWYXRXV0xWcUZmNzQ0dzg0T2pxaWZ2MzZPSERnQUFBZ05qWVdHUmtaK1daMFVyZXlQbjM2Vkt1ck04ZkFHQlpkNFVWelRLNitKQ2NuWStIQ2hiQzB0TVRBZ1FPUmxKU0VCZzBhWU1HQ0JZVU9FUUNBMDZkUHc4TEM0cVhkRkF1NnRveUppVW0rcnA1VVBCaGdpcUNnTjdpcHFTa1VDZ1YrK2VVWHVMbTU0ZkRodzFyWFkyblZxbFcrbXVxc3JDek1uRGtUVVZGUlNFbEp3Ylp0MjZTQnZhSW80dGl4WStqVXFaUE8yVmZpNCtNaGs4bnluVWptNU9SQXBWSnBwWDhndDV2RnZIbnpDbjF1QlhXRDY5bXpKMjdjdUlGMTY5Wkp5enc5UGJYV1VUKzN0bTNiWXNPR0RhaGR1elpjWFYybEg1Z1BQdmdBWDM3NUpieTh2T0RwNlFsQkVLVHBaZlBPcHBSMzVpdGR0WUg2dEhuelpxeGF0Y3Bnd2dzQS9QREREM3A5ZlJJU0V0Q3paMDhzVzdZTTgrYk5RNjFhdGJUNnFQL3d3dytJaUlqQTc3Ly9qbnIxNm1IcTFLbG8zTGl4enVmeTExOS9ZZS9ldllpSWlFRC8vdjJ4Wjg4ZW1KdWJJek16RXg5Ly9ESGMzZDNoNys4UEh4OGZlSGw1QWNqOVVjcDdRYjdDcUVOWlFRRW1PenNiWDMzMWxkYUpsN3FtVGJNRlNLMVJvMGJTd09VcVZhcGcyN1p0T0hUb0VQcjI3VnZvZ05XWHRmRFVxbFdyd0JiSTh1WExHMnpyNU50VTFzTUxBTFJyMXc3TGx5OUhmSHc4SWlJaTBLeFpNM2g1ZVdsVmttbTJ3R2hLVGs3R21UTm5NR25TSkN4ZnZoeEFicVhWOCtmUDBibHpaOHllUFJ0R1JrWm8yclFwVHB3NEljMCtGaEFRb05VdDV2cjE2enF2MXpKdTNEamN1SEVEUGo0K3FGT25qbGJYU0NEM2N5U1R5V0JqWXdOYlcxdlkyTmpnM0xsemNIUjBSTDE2OVpDVWxJVGs1R1NjUG4wYUgzendBU3BWcXFTMXZmcHpYbEJMSk1mQTZKK2hoaGNnOTN2VHc4TUQ3NzMzSG1yVnFvV2FOV3VpWXNXS1VuZkhDeGN1NUt1a1NrcEswcnFZY3Q3djNidDM3Mkx5NU1sbzBLQUJmdjc1WjNUdDJoV0NJT0RiYjcvTmR5NUdid2NEVENIVXRUNUhqaHlCcmEydHpwTjlOemMzQkFjSG8ySERob2lOamNXc1diTUszTi9WcTFlbEg0cVFrQkQ0Ky92RDM5OGYzMy8vUGVMajQ3RjgrWElrSkNTZ2R1M2FhTkNnUWI3dEwxeTRnTHAxNitZYlQ2T3UzVklQUHRhazYrcmd6NTgvaDZlbkorenM3R0JqWTRORml4YmwrL0NhbXByQzB0SVNJMGFNUU4rK2ZiRnExU3JwUjNIR2pCbGFWM3QyZFhYRi9QbnpjZXZXTFd6ZnZsMWFucmYxNmErLy9rTFZxbFVoaW1LK01RS2FMVkYyZG5iU3RNQ0d3QkREQ3dDTUhqMWFyNitQZXN5SmVvWXpUV2ZPbk1HQkF3Y3daODRjakJneEFyNit2Z2dLQ3NLV0xWdnloZE9sUzVkSzViSzF0Y1dlUFh2dzQ0OC9Jak16RXpZMk5yQ3dzSUNabVJrKytPQURyRisvSGtsSlNRZ0lDTUQ2OWV1bGZ0WkZvWjRacktBTFFGcGJXK2RyRVkyTmpZV0RnME9CM1R6VlJvNGNpU2xUcHNEVzFoYjkrL2N2Y3BueUVrVlJtaHBiVTk3Ky9LV2h4Yks0TUx6a3NyZTNSNmRPblRCcDBpVGN2bjBiMDZaTncrZWZmNDQvLy94VGE3MjhMVEJBYml2TVo1OTlsdTg5WTJscGlhQ2dJT20rSUFoYTczWE54NERjQ1dOaVkyTzFydXNFNVA0R3FXYytyRjI3ZHI3UCtLMWJ0K0RnNENEOXpqZzdPK08zMzM3RDhPSEQ0ZWpvaU5hdFd5TWpJd01uVDU3VU9YYmwvdjM3c0xhMlJrUkVoTlp5am9FeERJWWNYb0RjeWx6TmJvbnA2ZW1Jakl5VXh2dStpcXlzTE96WXNRUGJ0Mi9IdUhIajRPTGlncDkvL2hsVHAwN0Z4bzBiNGVIaEFSOGZIM1RxMUtsSVBRUG85VEhBRkVMZGYxRlhNRkJyMjdZdGZ2amhCL2o0K0dEa3lKRTZUNDcrL1BOUGJOaXdBY2VQSDRkS3BaS2FKT2ZObXllZGdNcmxjdW0ycnF1NXBxZW5ZOSsrZlRySEo2aXZVYUdybk9wdUtXcFpXVm1ZTTJjT0hCd2NzSGJ0V25oNWVXSHAwcVhTZFRyeXVuNzlPdExTMG5EbzBDRU1IVG9VUjQ4ZXhZa1RKN0IxNjFacEhabE1oa3FWS2tHbFVoWGExMU45VFEyMUkwZU81THY0NXBVclZ6Qmh3b1FDOTFIU0REVzhxQm5pNjNQcTFDbk1uVHNYYTlldWxiN0EyN1p0aS9Ed2NFeWZQaDF6NXN6UittSWZQSGd3bWpWcmhwaVlHSFRxMUFsVnFsVEJnd2NQTUdqUUlCdy9maHdwS1NtNGUvY3VHalpzaVBQbnowdmRYcjc1NXB0OEErNExjL0hpUlFESWQyMEtYZnIwNlFOVFUxTnMyN1lOS1NrcDJMVnJGL3IxNndkTFMwdWRMYkxxVmhWcmErdDhnNmNMazVPVGcvajRlQUM1eitmcTFhdjR6My8rbzlXQzA3bHpaMnpZc0FFMWF0U1FsdWxxRVhvWHFWUXFLYnhZV0ZoZzFhcFZaVEs4cUkwYk53NmZmZllaR2pac0NIdDdlMnpZc0VIcjhZSmFZSURjcVd6ejBsVXA1K0xpa20rWmVscjlvVU9IWXVIQ2hSZzJiQmk2ZHUwS1UxTlQzTDU5RzhlT0hZTzV1VG5HalJ1SGxTdFhZdno0OFdqWnNpVnExcXlKRmkxYUlDWW1ScXRiWmE5ZXZhVFpBMnZVcUlFVksxYmcyclZydUhmdm5zNEpCVzdjdUtIMS9pZkRZZWpoQmNpZFdPTHMyYlA0L2ZmZmNlM2FOZHk2ZFF2VnExZVhXaU9MSWprNUdRY09ITUNPSFR2dy92dnZZOU9tVGFoZXZicFdaZUdZTVdQUW9rVUxMRnk0RUV1WExrWFhybDNSckZrenJTNytWSHdZWUFweC9mcDFWS2xTcGREdVRNK2VQWU9Sa1JGU1VsTHcvUGx6S0pWSzZlVHNqei8rd0x4NTgzRGx5aFcwYU5FQzA2ZFB4L1RwMDZXQTh1elpNM2g3ZTJQbnpwMjRmdjA2YnQrK2pZU0VoSHpqVlpSS0phWlBudzZaVEthem4yVkNRZ0lFUVNpd1psa3RPam9hUzVZc1FWcGFHcjc3N2p1VUwxOGVhOWV1eGRpeFk5Ry9mMy80K1BpZ1E0Y09XaWVYVFpvMHdhNWR1N0Jnd1FKMDc5NGRHUmtabURsenB2UUZsWjJkamNtVEp5TTVPUmtWSzFhRXY3OC9WcTVjcWZOdkZoRVJVZVFwWkEyQm9ZY1h3TEJlbjZ5c0xLeGZ2eDc3OSsvSHlwVXJwVm5JMUtaT25RcHZiMitNR1RNRzA2Wk5rOExVL2Z2M3NYNzllaVFtSnFKVnExYXd0YldWeG9FQXdPWExsekZ6NWt6VXFsVUxucDZlcjMzRjQvajRlRmhZV0x5ME5RWElEUk9CZ1lGSVMwdkRsQ2xUc0hMbFNvU0VoR0RDaEFsUy8zKzFwS1FrVEpvMENhNnVybmo4K0RGR2poeUpvS0FnMUt4WkUyWm1aZ1ZlcDJULy92MllQMzgrcksydDBiMTdkemc3TzhQSHh5ZmZoWENCM0ZhanZKVVI3enFWU29YQXdFQ0dGdzFIang1RmRuWTJybCsvamdFREJxQlBuejV3Y25MQ2UrKzlWMkJGVzNaMk5rUlIxSGtDcFc2NUVFVVJHemR1UkZKU0VzNmRPNGV4WThmcURCTDkrL2VIalkwTmR1L2VqZSsvL3g0cWxRbzFhdFJBLy83OU1XVElFSlFyVnc1MmRuWllzMllOTGx5NGdBa1RKaUFyS3d2SGpyZ1p3MzRBQUNBQVNVUkJWQjNUcXZqUU5lYm15SkVqYU55NHNjNHVsaEVSRVhCMmRpN3kzNGxLaG1aNHFWQ2hna0dHRnlBM0FCODhlQkFLaFFLK3ZyNW8wcVFKYkd4c3BDNWtMN3ZvWkVwS0NrYU9ISWtLRlNwZzl1elowalRtdWpSdDJoUzdkdTFDUkVRRURoMDZoTWVQSDZORml4YkYrbndvRndOTUlZNGVQWXBXclZvaFBqNWU2b05yWm1ZbXpTZ1dGaGFHNWN1WG8yM2J0bEp0Y0VSRUJFYU1HSUdPSFR1aVZxMWFhTktrQ2FaT25ZcjY5ZXZqK3ZYckFISzd6SncrZlJwLy8vMDNSbzhlalUyYk51R25uMzdDbGkxYnNILy9mbFNwVWdXZE8zZkd1SEhqY1AvK2ZjeWFOUXRYcmx6QjZ0V3JZV1ZsaFpzM2J5SWxKUVdXbHBiSXlNaEFjSEF3UHZyb0k2Mit5a0R1aCs3Q2hRdTRjdVVLVHA4K2pYdjM3cUZQbno3dzgvT1RmdXpzN2UyeGRldFdiTml3QWJObno4YjgrZlBSdkhsek5HellFSU1IRDRaU3FVUmtaS1IwTFF4cmEydk1uRGtUY1hGeEdEVnFGUHo5L1JFWEY0YzFhOWFnZlBueUdERmlCTDc4OGt2TW56OGZUNTQ4a1FZb1IwVkY0YSsvL3RMNlVkVHNYNnJKenM2dWVGL0kxMUFhd2d1UUd4cjA5ZnJFeDhjak9Ua1pBR0JzYkl5ZE8zZml3b1VMMkx4NXM4N3VUV1ptWmxpOWVqV21UWnVHcEtRazNMdDNEMnZXckVGY1hCejY5ZXVISlV1VzROR2pSNGlQajhmSmt5ZWxFNjdXclZ2ajBLRkQyTE5uRDJiTm1vVktsU3Bod29RSk9tdUsxY0xEdzJGaFlZRnk1Y3JCeE1RRVNVbEpXTGR1bmRZUHo0MGJOMkJzYkl6VHAwOXI5Vm1Pam83R2dnVUw4T0xGQ3dRSEI2TkdqUnBvMDZZTnZ2dnVPNHdmUHg2dFdyV0N2NzgvSEJ3Y2NQLytmWGg3ZTZOOCtmS1lQWHMyQUdEeDRzVVlNR0FBV3JWcUJXZG5ad3dkT2hTeHNiRXdNek9UcHJlVnlXVDQ5Tk5QMGFoUkk2MkxXNDRaTTBibmdFOWQzV0hlNWJFd0RDLzViZDY4R2NIQndaZzJiUm8rK3VnajdONjlHei85OUJPV0xWdW1kUjJ5Z1FNSEFzajlHK2JrNUFESTdTNmFkMXdLQUduY3laNDllOUNpUlF0TW1USUZOMi9leExScDA3Qng0MGIwNk5FRHpabzFRNjFhdGFSS2o2NWR1MHBUbXV2U3MyZFA5T3paVTdxL2R1MWFLSlZLdEcvZnZzQXhsNW8wMTVrNGNTS2FOR21DcUtnb25UUDc1WDB1ejU4L2g2bXBLWDc3N2JkOHY0ZFV2UEtHbC9YcjF4dGtlQUZ5cndOVDJIVm9qaDQ5bXErNzE2TkhqNlJweHEydHJiRnIxeTZ0YnBOcTV1Ym02Tnk1czlaMWoyUXlHVHAwNkZCbUoxd3BLUXd3aFRBeE1jSGd3WU1SSGg2T2lJZ0lEQjQ4R0RZMk50SzBlWGZ1M01IWFgzOHRmVEIyN2RxRjc3Ly9IcnQyN1lLcnF5dktsU3VuMWUveTd0MjdrTXZsK1B2dnZ6Rnk1RWkwYnQxYUdpdzVZTUFBZUhoNElESXlFcEdSa1hCM2Q4ZkJnd2N4Yjk0ODFLaFJBeHMyYkpDNjkxeThlQkh6NTgrWHVxbzRPanBpeG93WitjcHZaR1NFZGV2V29VcVZLdkR3OEVEbnpwMTFoZ01URXhONGUzdGoyTEJoK09XWFgzRG16QmxrWm1iaThPSERXTHg0TVl5TWpEQjA2RkJwWnF0TGx5NGhMUzBObnA2ZWVQYnNHWll2WHk2ZFhIejMzWGZ3OC9QRHpwMDdjZlBtVFZ5NWNnWGR1M2RIeFlvVjRlYm1CanM3TzJuMnMwT0hEdVhyZzNyMTZsV3RxOFRyUTJrSkx3Y09ITkRyNjdOaHd3WWNQbnhZdW42SnA2Y25CZzhlclBNQ2Rtcmx5cFhEa2lWTEFPUzJVTmFwVXdkejU4NUZsU3BWa0ptWmllN2R1ME9wVk1MVTFCUWpSNDZVdGpNMU5jWGd3WVBoNXVhR3paczN2L1NxemovKytDT3VYNzh1WFNmRXlNZ0lUWm8wMGFvRm5qdDNMdUxpNG1CaFlTRk5EQkFWRlFWdmIyLzA2ZE1INDhhTmsxcHJ6TTNOTVg3OGVIVG8wQUhUcDAvSHZuMzcwS3RYTDN6eHhSZW9WS2tTZ29PRHBaYlZhZE9tWWZqdzRUaHg0Z1F1WGJxRXc0Y1A0OG1USjhqSXlFQk9UZzVrTWhuNjl1MkxjZVBHNWV2T05tL2VQR1JuWnhmNjNONTFEQys2T1RvNll2WHExVklJVjNlZnpNckt3ck5uei9EaXhRdW9WQ3JwZWt5YS8zUlZLQnc5ZWhUejVzMUQyN1p0OGUyMzMwb3QvM1hyMXNYV3JWc1JFUkdCL2Z2M1k4ZU9IVml5WkluVzlPdXZ3c2JHQnQ3ZTNqQTFOVVZvYU9ncmJXdG5aNGVRa0JDcFVpMHZRUkNrb0JJWkdZa3BVNllBeUsxUUdURml4R3VWbDE2dU5JV1h3bFN1WEJscjFxeEJwVXFWOHYybVdGbFpZYzJhTlZMbGxxN3dBdVNHbTd4anhhaGtGSDRXWU9DY25aMmxxNWlWbHRySUJ3OGVGSG5nV0hwNk9zNmNPWU9PSFR2cW5KVXNPenNiTXBuc3JRMFV5OGpJd0prelo5QzJiVnVkM1ErdVhic0djM1B6ZkZjZGYvVG9FU3dzTFBLTjVkSHNYbWVvU2t0NEFkN2QxMGZkUWxGYys4ckp5WUd4c2ZGTFE0L2F3NGNQODgyQ3BDa3JLd3NtSmlZUVJSSDc5dTFEMTY1ZGRZNWJvMWVuSHZOeTlPaFJocGUzSkRVMVZRcm0yZG5aQmpmalkxNHFsUXBQbmp3cFVoZEtVUlNSazVNRHVWeGViTjhocE8xZENTLzBab1lNR2FLdUpCd2FHeHU3OWVWYkZEOEdHS0ovbEtid1F2U3V5UnRlVnE5ZVhlRDRJU0lxZVF3dnBHWUlBWVpWRkVSZ2VDSFNKNFlYSXNOV1dnYnNVOW5CQUVObEhzTUxrZjR3dkJBWk5sM2hSZGRVM1VRbGlZUDRxVXpidEdrVFZxOWV6ZkJDcEFjTUwwU0dqZUdGREJWYllLak1ZbmdoMGgrVlNvWHAwNmN6dkJBWktJWVhNbVFNTUZRbU1id1E2WTg2dkJ3NWNvVGhoY2dBTWJ5UW9XT0FvVEtINFlWSWZ4aGVpQXliWm5peHM3TmplQ0dEOU02TWdkbThlYk8raTBDbHdKNDllNUNZbU1qd1FxUUhEQzlFaGkxdmVGbS9majNEQ3hta2QrWTZNRVN2UWhDRUlsL1lrSWlLaDBxbEFwQjdWZXRPblRvVithSytSUFQyaWFLSUxWdTJBQUREQ3hYS0VLNERVNnJQNEJoZ2lJaUlpSWhLSGk5a1NVUkVSRVJFcFlaS3BVclMxN0hmaVRFd01URXhwYm9saVVxR3VzVk9GRVdYMk5qWUtIMlhoNmlzVVNnVTc0dWllQjNnOXphUkllSHZJNzBLWjJmbktBQUttVXlXcks4eXNBV0dpSWlJaUloS0RRWVlJaUlpSWlJcU5SaGdpSWlJaUlpbzFHQ0FJU0lpSWlLaVVvTUJob2lJaUlpSVNnMEdHQ0lpSWlJaUtqVVlZSWlJaUlpSXFOUmdnQ0VpSWlJaW9sS0RBWWFJaUlpSWlFb05CaGdpSWlJaUlpbzFHR0NJaUlpSWlLalVNTkozQVlpSWlNaXdPVGs1blJjRW9abSt5MEc1UkZFOEdSc2IyMDdmNVNEU0Y3YkFFQkVSVWFFWVhneUxJQWlmNnJzTVJQckVGaGdpSWlJcWt1am9hSDBYb2N4VEtCVDZMZ0tSM3JFRmhvaUlpSWlJU2cwR0dDSWlJaUlpS2pVWVlJaUlpSWlJcU5SZ2dDRWlJaUlpb2xLREFZYUlpSWlJaUVvTkJoZ2lJaUlpSWlvMUdHQ0lpSWlJaUtqVVlJQWhJaUlpSXFKU2d3R0dpSWlJaUloS0RRWVlJaUlpSWlJcU5SaGdpSWlJaUlpbzFERFNkd0dJaUlqZUppY25wL09DSURUVGR6bGVRYXBjTHY4NE1qTHlscjRMUWtSa2lCaGdpSWpvblZiS3dnc0FXQ21WeW40QUZ1cTdJRVNsaVNpS29yN0w4RFlJZ2lEb3V3eUdoZ0dHaUlqS2hPam9hSDBYNGFYOC9mM3h5eSsvUUJSRnRyNlVJSlZLQlptTXZlcUpTZ3QrV29tSWlNaGdqUm8xcXNqckppVWw0ZGRmZjMzcGV0MjZkZE82MzZOSGp3SWZleFZYcjE1OTdXMUxrcE9UVTAxOWw2R2txVlFxZlJlQmloRmJZSWlJaUVpdjVzNmRpK3ZYcjB2M3QyM2JocWxUcHlJK1BoNDNidHpBa0NGRHRCNHJTRkpTRWlaUG5veGR1M2JCd2NIaHBjZWRPSEVpQU9EcDA2YzZiNDhkT3hZSERoeEFSRVFFRWhJU1VLTkdEUUNRYnUvZHV4ZWRPblZDZUhpNHRQNkpFeWRlOGRtWERHZG41M3FpS1BZRjRQNVB0OHAzdWx0U3QyN2RjUFRvVWVsK2p4NDlwUHQ1SDNzVlY2OWVSYU5HamJTV3hjYkdvbmJ0MmloZnZqd0E0TkNoUStqZXZUc3lNek5oWVdHUmJ4K2lLR0xZc0dHWU9IRWltalJwZ3BTVUZQajUrV0hMbGkydlZhYXlpQUdHaUlpSTlNckh4d2RaV1ZuWXNXTUgvdnJyTHdDNW9RWUFYRjFkcGREU3FWT25RdmZUdUhGanVMdTc0ODgvL3l4U2dGRzM3bHkrZkZubmJYdDdlL2o1K2NIUHp3L3QyN2ZIM3IxN0FVRHJ0aUZ6Y25MNlFDYVQ5ZnNudURRdWkwTXAzblpJemNyS3dyaHg0N0I0OFdJMGE1WTczRzdHakJsbzJiSWxoZzRkaW43OSttSFlzR0ZhWFJTam9xSnc3OTQ5Tkd6WUVBQ1FuWjJkci9YdTVzMmJxRnUzN3R2NGs3d1RHR0NJaUloSXIyeHRiWEhwMGlXY09uVUtQLzc0SXdZT0hDZzlscDZlTHQxLzl1d1pCZzRjQ0RjM04zaDRlS0JseTVZNjl4Y1NFcEp2V2FkT25YRDE2bFhrNU9UZzhlUEhjSGQzeDlTcFU2RlFLSER3NEVHWW1aa0JnTlp0VGFYazVGOVFLQlJPNnBZV0FPKy9vK1BhaSt4dGg5Ump4NDdCd2NGQkNpK2lLRUlVUmRqYTJtTHo1czJZTW1VS01qTXo0ZTN0TFcyemRldFdEQmt5QkNZbUpqcjNlZkxrU1V5Wk1nVWhJU0dvWHIzNjZ6LzVkeGdEREJFUkVlblZreWRQRUJnWWlLQ2dJRmhiVzJQbnpwM1NZNjZ1cnRMOVRwMDZhVDEyN3R3NVpHUms0TysvLzBiOSt2WHo3VGM3T3h2SGp4OUhodzRkcEpQRm4zLytHZDkvLzcxMGN1cmk0b0o2OWVybDJ6WXBLUWtuVHB5QWg0Y0hjbkp5a0phV0JnOFBEd0JBYW1vcVBEdzgwTFZyMStMN0k3dyttYk96Y3pOUkZQdkpaREozVVJScjY3dEErdVR1N2w1aUlWV2xVdUhISDMrRXI2K3Z0Q3c3T3h0eXVSd3ltUXlWS2xYQ2Q5OTlCNlZTS1QwZUZ4ZUhYMy85RlRObXpOQzV6NnRYcnlJd01CQlRwa3hoZUNrRUF3d1JFUkhwVldob0tGSlRVN0ZpeFFvQXdMcDE2NlF4TU9ucDZkSVltR2ZQbnVYYjl2TGx5NWc1Y3lZT0hqd0l1Vnl1OWRqcDA2ZXhhTkVpZE9qUVFWcDI4dVJKWkdabVl1SENoZkQzOTRjZ0NQbTIweFFTRW9MejU4OWorL2J0V0xseUpZRGMybmwxSzArMWF0WGU3TW0vSmljbnA3Yi9kQTl6QitBZ0NBSmVwYlhGMmRrNUxPOHlRUkJXT2pzN3B4Um5PVXZhM3IxN1N5eWtIamh3QUhmdjNvV3JxeXZhdDI4UElMY0ZScVZTUWFGUXdNYkdSbHEzZXZYcTJMSmxDeFl0V2dRQU1EWTJ6cmUvOCtmUDQrdXZ2NGF2cnk5Njl1ejUrbitFTW9BQmhvaUlpUFNxZCsvZWFOZXVIZVJ5T2J5OHZBRG9IZ056K3ZUcGZOczJiOTRjNXVibU9INzhPTHAwNmFMMTJPSERoOUd6WjArcDlTVWhJUUZHUmtZd016T0RrWkVSd3NQRFlXbHBxWE5pQVBVSmFWWldGdGF1WFFzL1B6K2RaZS9jdVRNQTRPSERoNFVHb2VJbUNJS29VcWxFbVV6MnVwYy82YUpqbWU0K2VhVk1TWVRVeDQ4Zkl6ZzRXR3ExVVkrTFNVaElnTGUzTnhJVEV4RVdGcWJWVFd6YnRtM0l5Y2twc0J4ZmYvMDF2dm5tRzRhWEltQ0FJU0lpSXIzYXVIRWpYRnhjVUxObVRkU3FWUXNBcEZZWHpSWVlBTmkwYVJNMmJ0eW90WDIvZnYyd2MrZE9yUUR6OE9GRG5EbHpCbnYyN05IYTFzM05EWEZ4Y2ZEMjlvYXhzVEdtVEpraWpiRkpTa3FDdmIyOTFyNURRa0xRdDI5ZktCUUthVm05ZXZXd2JkczJEQmt5QklzWEwwWm9hQ2lNalkzaDd1NWVQSCtRSW9pSmlUa040RFNBOFFxRndrK2xVcldSeVdTZmlLSllwWWk3MEp3ditpZ0FpS0k0VmhDRS94VjNXVXZRMFpJS3FWdTJiSUc3dXp1MmI5K3V0ZTZkTzNkUXJWbzFKQ1ltNXR2UGtTTkhNR3ZXTFBUdjMxOWFscENRSUxYS2ZQZmRkL2p3d3c5ZjQybVhQUXd3UkVSRXBGY2RPM2JFOXUzYjRlenNEQmNYRndEL1RwZXMyUUpUa083ZHUyUEZpaFc0Y2VNR0hCMGRBUUEvL2ZRVFdyWnNLYzBxbFptWmliLy8vaHVmZlBJSkFNRGMzQndBOEgvLzkzL3c5L2ZIOCtmUDRlWGxKWTJ4V2Jod0lRQm9oU2UxZGV2V3djWEZCVU9HRElHL3Z6LzgvZjNmOUUvd0psVFIwZEVyQUt3QUlEUnQydlJqbFVyVkYwQmZBTzhYdEZGTVRJelVoY3paMlZsOTgxeE1URXpVMnl6czIxWlNJYlYvLy82b1dyVnF2Z0J6N3R3NU9EazU2Ynh3Ym5Cd01HeHRiUUVBeWNuSldMRmlCY0xDd3RDeFkwY0FZSGg1QlF3d1JFUkVwRmNLaFFMQndjSDQ4Y2Nmc1g3OWVuaDVlU0VyS3d0QS9oWVlJUCsxWUd4c2JOQ21UUnNjT1hJRWpvNk95TWpJd0o0OWU3QjQ4V0pwSFRNek02bDdrSnA2dklPSGh3Y1NFeE9SbnA2T3ZuMzdTclhzTzNic3dLQkJnM1IyNlZHcFZQbVdCd2NIbzJaTnZWNGpVb3lLaW9vRkVBdmcyMyttVWU3N3o2eGtUZlJac0pKU1VpRlYxelRkcWFtcE9IejRNRFp0Mm9RZmZ2aEJXcDZabVludzhIQ3RDNmFhbTV2RDJ0b2F1M2Z2aHBtWkdRNGVQS2kxcjdpNE9Kdy9mMTdxVWtuYUdHQ0lpSWhJNytyWHI0OGJOMjdnMEtGRDhQZjNSNTA2ZFdCaVlsS2tGaGdBQ0FnSWtDNGt1SHYzYnRTcFUwZXpaUUVBOHMwOEZSSVNBbEVVY2ZUb1VheGN1UkpUcGt6QnlaTW5NV0hDQksxYStrT0hEdVU3bm91TGk4N2xoaVEyTnZZYWdHc0FaaXNVaXJxaUtQWVZSYkh2UHhleWZDZnBNNlF1WDc0Y0xpNHVxRk9uanRieVI0OGVZZGFzV2ZrQ3pOaXhZd0hranFmSjY4NmRPL2oxMTE4WllBckFBRU5FUkVSNnRYRGhRdHkrZlJzSERoekFnUU1Ic0hEaFFpUWtKRUNwVk1MRXhBU2RPM2VHS0lySXljbEJUazRPZkgxOVVhOWV2UUxITEtqbHZVN011WFBucE52Mzc5L0huajE3Y09yVUtkU3BVd2NiTm15QWc0TURHalJvZ0lDQUFOalkyR0RRb0VHWU9YT216bjNyT3JrRmdDKy8vTklnQjJGSFIwZmZCTEFRd0VJbkp5ZTlOaE85VGZvS3FidDM3MFpFUkFSMjdkb0ZJSGRLNWlkUG5zRGUzaDRYTDE3RWUrKzlwM1V4UzAybXBxWUFjdCtUVmFwVWdTaUt1SERoQWk5a1dRZ0dHQ0lpSXRLclhyMTZvWDc5K2pBeU1zS0lFU013WXNRSW5ldXBWQ29Ba0U0RU5RUEpxL2ppaXk5Z1pXV0ZXclZxWWRDZ1FiQ3pzNU1lcTF1M0xqWnMySURZMkZqVXJsM2I0RnRaWGtkc2JHeTh2c3RRRWtvcXBQNzN2Ly9GcWxXcnNHclZLbFN1WEJrQTBLVkxGL1R1M1J1Q0lNREV4QVNUSmswcXNKeVdscGJvMDZjUDNOemNwT05XclZvVlM1WXNlWk9uLzA1amdDRWlJaUs5YXRpd1laSFdLNmdHKzFYMTdkc1hBQXBzS1JFRUlWLzNNeXBkU2lxa1RwZ3dBYTFidDhiV3JWdFJ1L2EvMXhDZE8zZXVOQlY0WGdFQkFmbGFpZ0lEQXhFWUdQamE1U2hyR0dDSWlJaUk2SjFTVWlGVlBTdVpabmg1bVg3OStyM3hjY3U2NHFuS0lDSWlJaUlpS2dGc2dTRWlJaUtpVWs4UUJLRWtqdVBzN1B3bmdMb0E2c2ZFeFB4WkVzY2tiV3lCSVNJaWVnbVZTaVVOSUZkNzl1eFp2dldTazVOTHFraEVSR1VXVzJDSXFFVFZxMWZQMU1ySzZpdEJFUG9CcUFlZ3ZQb3hVUlNYeE1iR2ZxMityMUFvdmhaRmNkSEw5c250REdhNzJiR3hzZE5ldGw1cGRQcjBhV3pmdmgxejU4NUZwVXFWQUFBOWV2VEFtVE5uMExKbFMyazJyQjQ5ZXJ6MnpGaEVSRlEwYklFaG9oSlRyMTQ5VTJ0cjY3T0NJTXdIMEJRYTRRVUFQRDA5SjRvYXhvMGI5OUtUWm01bk9Oc05HVEprdUNpS3ZZcXlibW5qNnVxS3p6NzdETE5uejlaM1VZaUl5ankyd0JCUmliR3lzdm9LZ0RNQXpKZ3hBMjNidG9XMXRUVUs2cmJzNmVrSlQwL1BWejRPdHl2WjdVUlJSRXBLQ2dEVUFIQkFGTVhQQkVFNCtNb0hNbkE5ZS9aRTkrN2Q5VjBNSXFJeWp5MHdSRlJpL3VrMmhoa3pacUJYcjE2d3NiRXBNTHhRNlNFSUFteHNiR0JqWTZOZUZBRGduWGxoZi9qaEI3UnYzeDdkdW5VcnR1dVFFQkhSNitNM01SR1ZKRHNBYU51MnJiN0xRVzlKV2xvYTNOemNtams1T1NYcXV5ekY1WXN2dnNDSkV5Znc5T2xUcmVVTTMwUkUrc0VBUTBRbHFRNEFXRnRiNjdzYzlKWllXRmpncjcvK2tndUNZSy92c3J4Tk9UazVrTXZsK2k0R0VWR1p4QUJEUkNXT05kZnZyckx5MnFhbnA4UE16RXpmeFNBaUtwTTRpSitJaUtpSTd0NjlpeHMzYnFCR2pScXdzN1BUZDNHSWlNb2t0c0FRRVJHOWhGS3BSRTVPRHI3ODhrdVltSmdnTGk0T3RXdlgxbmV4aUlqS0pBWVlJaUtpbDdoNDhTTGtjam0rL3ZwcnRHclZDbnYyN0VIejVzMzFYU3dpb2pLSlhjaUlpSWhlNHYzMzM4ZUtGU3ZnNHVLQ3hZc1hJeVVsQlYyN2RnVUFWSzFhVmMrbEt6a0toVUxmUlNBaVlnc01FUkhSeTVRclZ3N05temRIYkd3c2poOC9qcVZMbDhMRXhBUUFzSGZ2WGoyWDd1MFRSZkdrdnN0QS8rTHJRV1VkVzJDSWlJaUtTS0ZRNE1DQkF3WE9RSGJ1M0xrU0xsSEppSTJOYmFmdk1oUUhaMmRuRVFCaVltTEt4blI1Uk84b0JoZ2lNbGhEaHc1RlhGeWN2b3RCLzFBb0ZGaTNicDIraTZGM25ENlppRWkvMklXTWlFcFNkTU9HRFl1OE1zT0xZWW1Pamk3U2VzZU9IWU5jTGk4N0EwT0lpS2hFc1FXR2lFcE1URXhNMCtqb2FQRlZ0eXZxaVRPOVBhOHllTHRDaFFxSWpJeTgveGFMb3hkbnpweEI0OGFOWVcxdExTMjdjZU1Hbmo1OXlobkppSWhLRUZ0Z2lJaUlYdUxldlhzSUNnckt0M3pqeG8ySWlZblJRNG1JaU1vdXRzQVFFUkc5eE5LbFN6RnAwaVJZV2xvaUtDZ0l2LzMyRzdLenMvSHc0VU5VcTFZTllXRmgwcnI3OSsvWFkwbUppTjU5RERCRVZHS2NuSnlhWHJ0MkRSOTg4SUcraTBKdlVhZE9uZURrNUhRL05qYTJpcjdMVWh6Q3dzSmdaV1dGTm0zYVlNeVlNYkN3c01EKy9mdXhkdTFhUEhqd0FOT25UOWQzRVltSXloUUdHQ0lxTVlJZ1JIcDZlbkpNeXpzdU9Ua1pnaURZNjdzY3hXWDE2dFdReVdUbzFhc1hrcE9Uc1dYTEZnd2NPQkMzYnQxQ2hRb1YwTHQzYjhqbDhqSnhQUmdpSWtQQUFFTkVSRlNJYmR1MklUVTFGUjRlSHZEMjlvYWpveU42OU9pQnFLZ29MRisrSEFEZzZ1cXE1MUlTRVpVZEhNUlBSRVJVaVBMbHl5TTRPQmpObXpmSDBLRkRrWk9UZ3gwN2RtREFnQUg2TGhvUlVabkVGaGdpSXFKQ25EcDFDdEhSMFpnMWF4WU9IejRNVzF0YkdCc2JhODFLbHA2ZWp0Njlld01BZHUvZXpZdGRFaEc5UlF3d1JFUmswSnljbkQ2UXlXU2ZBdGdYSFIyZFdOTEhQM0xrQ05MUzBoQWNISXc2ZGVwZzFLaFIyTDkvUCtMaTRsQ25UaDJZbTV2RDFkVVZXN2R1UlhwNk9zTUxFZEZieGdCRFJFU0dycG9vaXNFQWdwMmNuSDRWQkNGVUZNVzlzYkd4OFNWeDhNREFRRmhZV0VBbSs3ZlhkWHA2T3NhT0hZdVZLMWZpd3c4L0JBREV4c2JpMEtGRFdMUm9VVWtVaTE1Q29WQVlLNVhLY3JvZSsvampqOHRyM3BmTDVXblIwZEhaSlZNeUlucFREREJFUkZScUNJTHdDWUJQQkVGWTZ1enNIQ1VJUXFoU3FReTllUEhpLzk3V01jM016SERqeGcxY3Zud1pseTVkZ3J1N095NWV2SWhXclZwSjRRVUEyclp0aStEZ1lIQ3FjSU5SVVNhVDNRVWc1SDFBSnBNOTBieWZrNU5USGNEZGtpb1lFYjBaQmhpaU4rRGs1SFJlRUlSbStpNUhBZTdtNU9RNFhyNThPVTNmQlNIS3k5blpXUWxBQktEVS9DZUtvbElRQkNVQXBTQUlPYUlvS2dHWUZMQ2JwcUlvTnBYSlpFSE96czVYQUlUS1pMTFFxS2lvdUgvMlhTemMzZDFoYW1vS1oyZG50R3paRWxaV1Z0aTdkeTgyYnR5STdPeHNQSGp3QUthbXBoQUVBWU1HRGNMQmd3Y1pZQXhBZEhSMG9wT1QwOWwvUW05aGZydDA2UkxEQzFFcHdnQkQ5QVlNT0x3QWdJT0ppY25IQUg3VmQwR0lkRkQzeDVKckxoU0VmeXZMUmZHVk1zaEhBRDVTcVZRem5KMmRjMFJSVEJBRTRmOWlZbUppM3JTZ0lTRWhXdU5hTWpJeUVCUVVoT1RrWkhoNmVzTEV4QVREaGcwREFQVG8wUU05ZS9aODAwTkNGRVhoMDA4L05VcE9UallWUmRIRXpNek1WS1ZTbVNpVlNsTlJGRTJNalkxTlZDcVZxU2lLSm5LNTNGUVVSUk5SRkUxRlVUU1J5V1Ntb2lpYUFGQS9majRxS3FwTWZnOElnaEFLb05BQTg4ODZSRlNLTU1BUUZRTkR1ekRqd0lFRDhjY2ZmeUFuSjhmUVdsK2lHelpzcU5CM0llanRPbmJzR0xwMTYxYTFzSFZpWW1Ma0NvVkNibVZsSlU5T1RwYWJtNXZMMDlQVDVTWW1KbklqSXlONVZsYVczTWpJU1A3aXhRc2p1VnplUmhDRUxhOVFCQ05CRUdvRGlISjJkcjc1WnM4RytRYmxtNXVibzBtVEpnQ0E4UEJ3cmNlTWpZM2Y5SEFBQUpsTUprdEpTY2syTXNyOW1WWXFsZXJsQUFDVlNnVWdOL0NwYjZ2dmF3WS9qY2Z6ZGFNcUMwUlIzQ3NJd3RMQzFzbk96bWFBSVNwbEdHQ0lxTVRFeE1RMGpZNk9McmF1UFdTWUtsU29nTWpJeVBzdldVMFZIUjJ0QXZEU2dkTk9UazUxWDZjY2dpRDRBdGduaXVLOTE5bGVuLzdwU3BlRjNLNTFXUUJlQ0lLUUpZcmlDd0JaZ2lDOFVLbFVXZitzODBLOWp1YTZLcFhLWEJDRVFYcDdFZ1lnTmpZMjN0blpPUXBBMHdKV2libDgrZkx0a2l3VEViMDVCaGdpb2dKa1ptYVd5SlM0b2locWRaMmkxNUlENExnZ0NLRXFsV3AvYkd6c1EvVUR6czdPYi9YQWIrdDlFaE1UWS9vbTIzLzg4Y2ZsL3drd3o0cXBTS1hTUDdQV0ZSUmcyUHBDVkFySlhyNEtFZEc3S1NrcENYZnY1bzdkZFhWMUJRRGN2SGtUang0OVFucDZPajc5OUZOa1pXWHAzUGJNbVRPdmRVeDNkM2V0K3lxVkN2MzY5Y09USjA4SzJJSUs4UUxBQVZFVWgyVm5aMWVPaVlucEZoMGQvWU5tZUNrT2IvSStJZjFUS3BVRmhoU2xVcm1uSk10Q1JNV0RMVEJFVkdLY25KeWFHdElVczZkUG4wWjRlRGkrLy81N0FMa3RJWFBuem9XdnJ5OXljbkx3M252dndjUkU5d1JZVTZkT3hhbFRwK0R1N2c2VlNxVjFqUkMxcDArZjRzU0pFeGd5WklpMExERXhVYm8vWk1nUW1KbVpRYVZTd2RiV1ZtdmI0OGVQWThtU0pWckwwdFBUVWI1ODd1VXI3dDY5Q3djSEJ3REF2WHYzRUJrWitacC9oZUxYcVZNbk9EazUzWStOamEzeUZuYWZMZ2pDRVpWS0ZXcGhZWEg0MTE5L1RYMEx4OUR5SnU4VDByK0xGeS8rNzU5WjZqN0s4OURWUzVjdS9hR1BNaEhSbTJHQUlhSVNJd2hDcEtlbnA4Rk1ldUR1N282VEowOGlNVEgzNHU3WHJsMUQ3ZHExb1ZBb3NHVEpFalJ1M0xoSSs5bThlYk1VTERTMWI5OGVBTEJ0MnphdFk2cnZxMVFxREJvMENNK2ZQNGVIaHdkZXZIaUI1T1JrQkFRRW9IdjM3dWpZc1NOY1hWMXg2dFFwQUxtMS8vdjM3d2NBdEc3ZFdycXRiaFV3Rk1uSnlSQUV3YjY0OWllS1lqcUFIWUlnaEFxQ0VCWWRIWjFlWFBzdWl1SjZuNUJlaFNKL2dHSDNNYUpTaWdHR2lNcXNmdjM2QVFCOGZYMlJucDZPd01CQUFNRFpzMmR4NU1nUm1KaVlvR2ZQbmtoTFMwTjJkalltVHB5SXJWdTM0dW5UcDBoTFMwUDc5dTFSdm54NWZQNzU1NURMNVlVZENwOTg4Z2tjSFIxeC8vNTllSGw1NGNhTkd4ZytmRGp1M0xrRGhVS0I0T0JnN05peEE0OGVQVUwzN3QwTDNJK0hod2NBNE1XTEY5THQ5UFFTUFo4dmNSY3ZYandMNEt5K2p2ODY3eE0zTnpkOUZaZDBrTWxrb1NxVmFrYWVaZXcrUmxSS01jQVFVWm0xZCs5ZXhNZkhZKzdjdWJoMzd4NjZkdTJLSVVPR1lOKytmWGo2OUNuQ3dzSlFxVklsckYrL0hzK2ZQNGVibTV0MFl1cnE2b29USjA3QTNkMGRHelpza0ZwZ2dvS0NFQkFRQUFDWU5tMmFkQ3hSRktGVUtyWCs3OWl4SXpwMjdJaHZ2dmtHSzFldXhMNTkrN0J4NDhaQ3l4d1NFZ0lndHdWR2ZkdlFXbURlTmEvelBpSERFaFVWRmFkUUtQNFFSYkVCQUFpQzhNYy9Gendsb2xLSWcvaUpxRXpLeXNyQ3FsV3JNR3ZXTEh6NzdiY3dOVFZGL2ZyMThlV1hYK0wrL2Z0bzJyUXBidDdNdllUSXpaczNVYmR1MFdieTFid3V5S3haczZUYnRXclZRa1pHQml3c0xMQjY5V3E0dXJxaWR1M2FxRjI3TnZ6OS9iRmx5eFo4OHNrbnFGMjdOZ0RnOHVYTDZOYXRHOUxTMHRDdFd6ZDRlbm9XNDdPbm9ucGI3eE1xcGxQTTRRQUFJQUJKUkVGVWNhSktwWks2alAxem0xTzZFNVZTYklFaG9qTEoyTmdZRFJzMmhLK3ZMNVlzV1lMQXdFQzBhOWNPVFpzMmhaV1ZGWGJ2M28zVHAwL0R4Y1VGVVZGUjhQUHpBd0RrNU9UZ2YvLzdIMTY4ZUlGaHc0YmgvdjM3R0RwMHFEUU5jbXBxS25yMzdpMGRaOHFVS2JoNDhTSlNVMU14ZHV4WXJGNjlHcUdob2FoU3BRb3VYYnFFNDhlUDQ4S0ZDeGc3ZGl6KytPTVBqQmt6Qmo0K1BtamN1REdPSGowS1YxZFhIRDE2RkVCdVM0dDYzNW1abWRMdGQ3MExtVDY5N3Z1RURJOGdDS0VBQWdCMkh5TXE3UmhnaUtoTUVnUUJhOWFzd2VyVnE1R1FrSUJ6NTg1aHpabzFBSUNOR3plaVhidDJHRGh3SUdyVXFJRnExYXJCd2NFQk9UazVjSGQzaDZPakk0eU1qREJuemh5TUdqVUsrL2J0azhiQXRHL2ZYaHBjRCtUVzROKzZkUXNoSVNFd056ZEh0V3JWOE9HSEh3TElEUjczNzkrSHI2K3ZkQjJSakl3TW1KcnF2dnpIZ0FFRDRPM3REVUI3RVAvYXRXdmZ6aCtKWHV0OVFvWXBKaVlteHRuWitRNEFSRWRIeCtxNU9FVDBCaGhnaUtqTTJyeDVNd1lOR29TOWUvZWlaczJhdUg3OU9xWlBudzVyYTJ2SVpESzBidDBhaXhZdHdySmx5d0FBUmtaR09IRGdBSURjMXBEcTFhc2pLeXNMY3JsY0dsQ2ZtcG9xM1had2NNQ3laY3N3Y09CQWVIaDQ0T0hEaDZoVXFaSjAvTnUzYjZOMjdkcllzR0dEdEt4VnExYjQ2cXV2ZEpaWEhWNkt1cHlLeDZ1K1Q4aGdpYUlvaGdxQ0lJTGR4NGhLTlFZWUlpcXpuajkvamthTkdtSDY5T25vMDZjUHRtelpndW5UcDBNbWswR2xVdUg1OCtjQVVPQkZDdS9mdnk4RmtrZVBIdUhFaVJQU1kwK2ZQb1dYbDVkMFB5UWtCTzNidDVjRzNnT0FpNHRMdm4xKy92bm4rWmFwVkNva0pTVnA3Uzh6TXhQZHVuV1Q3dnY0K0tCWHIxNUZmZXIwQ3Q3MGZmSXVjSEp5T2k4SVFqTjlsNk80T0RzN2Y2M3ZNcndKVVJSUHhzYkd0dE4zT1lqMGhRR0dpTXFzYXRXcVlkYXNXVml4WWdXV0xGa0NNek16M0xoeEE0MGFOY0xzMmJQeDlPbFRMRm15Qk45Kyt5MVNVbExnN3U2dXRmMmxTNWZlYU5DMmxaV1ZWcURSZE8zYU5lemZ2eDlaV1Zudzh2SkMvZnIxcGJFd1FHNFhNczM3OVBhODZmdmtYZkF1aFpkM2dTQUluK3E3REVUNnhBQkRSQ1VwdW1IRGhncDlGd0xJclZWZnRHZ1JvcU9qcFF0RVBubnlCTC8rK2l0OGZIeGdibTZPVmF0V3djTENBb3NYTDhZMzMzd2pkUmZLenM2R2lZa0p3c0xDcENtTU5idU9BWUJTcVpSdTYrcGVwdXUrbXBlWEZ6NysrR04wN3R3WlgzMzFGY3pOelRGcjFpejA3TmxUV2ljek0xUHJQZ0FjT25Tb2VQNDRiK2pZc1dQbzFxMWJWWDJYb3ppODd2dWtUNTgrK2k3NlcyRW9GNkV0eXhRS2cvZ0tKZElyQmhnaUtqRXhNVEZObzZPakRhTHZ1YVdsSlRwMDZJQ0FnQUJwQUwyZG5SM3ExcTJMUm8wYXdjbkpTWnBackVXTEZnZ0pDWUd0clMyR0R4K09lL2Z1b1gvLy9zakp5VUg3OXUwQjVHOU4wZXhDVmxBcnk4dFVxVkpGdXExNVRSbERWNkZDQlVSR1J0N1hkem1Ldyt1K1Q0aUk2TzFoZ0NHaU1xdHQyN1k2bHpzN08rZGJabTl2RHdEWXNXT0h0T3ovMmJ2M3NLanF0Zi9qN3pVempJQ2lDSkpuVThrRFp1ck00SEZiSkdacDJhTlJqNmFKdHRQdHI3SzBIak16TXp6dWFpdWxwWmE1TGN1MkZTV0duUWlMSUEra09BeWFvcVprcGlrb0luSlNZSmoxKzRPWURZSm5ZQTF3djY2TGF4WnJyVm5yTTJQbTNQTTlxYXJxL1BCYWR2d0xnTGUzTjVHUmtWVVZWV2pvZXY0N0VVSUlVWDFrSVVzaGhMaE9wY1dMRUVJSUlXcU9GREJDaUJwak1wa0NVMUpTdEk0aHF0bVFJVU13bVV4MW9ndVpFRUlJMXlNRmpCQ2l4aWlLa2hnYUdxcDFERkhOTWpNelVSU2x6dldsMnJwMXE5WVJoQkJDSUdOZ2hCQkNpS3N5ZS9aczR1UGpDUWtKd2VGd29OTlYvQTR3S3l1cnduZ29JWVFRVlVzS0dDR0VFT0lhclYyN0ZtOXY3d3I3UzJlbEUwSUlVWDJrZ0JGQ0NDRXVJeVFraEt5c0xQTHk4Z2dPRHNiYjI1dUpFeWVpMSt1MWppYUVFUFdTaklFUndzVmN1SEJCNndoQ2lESWlJeU9KalkybFljT0d6dTVoYTlhc0lTSWlnb2lJQ0V3bWszTjc0TUNCR3FjVlFvaTZUd29ZSVdwWWVubzZmLzc1SjRCekZmZlUxRlF5TWpMSXo4L256anZ2cExDd1VNdUlRb2hyc0huelp1ZjIvUG56TlV3aWhCRDFnM1FoRTZLR2JkbXloYzJiTjdOcTFTcWdaREhFUllzV01XWEtGT3gyTyszYXRjTm9OR3FjVWdoUnltNjNjK2pRSVFvS0NwZ3dZUUpwYVdtTUh6L2V1UTVRVGs0T0kwYU1jSjQvZCs1Y1RDYVRWbkdGRUtMT2t3SkdpQm9XRWhKQ1hGd2NKMCtlQkNBbEpZVU9IVHBnc1ZnSUR3K25SNDhlR2ljVVFwU3kyKzJFaElUUXBVc1hEQVlEQ3hjdVpQTGt5V3pjdU5FNUJpWTRPSmlvcUNpTmt3b2hSUDBoQll3UU5leWhoeDRDWU1xVUtlVG41ek5uemh3QXRtL2Z6amZmZklQUmFHVDQ4T0hrNWVWUlZGVEU5T25UZWVDQkI3U01MRVM5WlRBWTJMUnBFMURTNWJOTm16WVVGaGFpMStzWk5Xb1VVTklDVTdyZHVuVnIzbmpqRGMzeUNpRkVmU0FGakJBMUxESXlrcU5IajdKbzBTSk9uRGpCMEtGREdUZHVIQnMzYmlRcks0dm82R2o4L1B4WXZYbzF1Ym01ZGExNHNRWUVCRmkwRGlHcVYweE1ETU9HRFd1cGRZN3FrSmFXaHArZkh3QVpHUm5sMW56SnlzcmlzY2NlMHlxYUVFTFVHektJWDRnYVZGaFl5RnR2dmNYOCtmTjU2YVdYYU5DZ0FaMDZkZUx4eHg4bkxTMk53TUJBVWxOVGdaS0IvZjcrL2hvbnJscEpTVW1CSDMzMGtkWXhSRFh6OWZVbE1URXhUZXNjMVdIMzd0MTE3dStsdURFeWM2UVFOVTlhWUlTb1FXNXViZ1FFQkRCbHloVEN3OE9aTTJjT2d3WU5JakF3RUM4dkx6Nzk5Rk8yYk5sQzc5NjkyYlZyRjA4Ly9iVFdrVjJDeFNLTk5rSTdHUmtaRkJVVllUUWFpWTZPZHM0ZVdMYnJHRUJ4Y2JGV0VldTAvUHg4enA4LzcveGRVUlI4Zkh5cTdQcXhzYkg0K3ZyU3MyZlBTbytucDZkanQ5dHAzYm8xUVVGQnhNZkhrNXFhU3BNbVRmRDA5Q1E0T0ppZmZ2cEpKbDhSb2daSkFTTkVEVklVaFpVclY3SjgrWEtPSFR0R1FrSUNLMWV1Qk9DOTk5NWowS0JCakJremhyWnQyOUtxVlN0YXQyNnRjV0p0V1N3V3JGYXIxakhFWCtwcklUbDE2bFJPbkRqQjZOR2pzZHZ0QkFjSEErRGw1VVZFUklUelBPbENkdjNtelp2SDd0MjdPWEhpQksxYXRYSStRc25FSjlIUjBjNXpqeDgvVGx4Y0hBRDMzbnN2YmRxMEFXRGZ2bjNjZXV1dEFPemR1NWZ1M2JzN241T2VubDdwUkF1ZmYvNDVIMzc0SWVIaDRRQ3NXN2NPazhsVTdya3ljNlFRcmtjS0dDRnEyTnExYXhrN2RpeVJrWkhjZlBQTjdOKy9uN0N3TUJvM2JveE9wMlBnd0lFc1hyeTRUZzRFTnBsTWdTa3BLWFRyMXUycXpuLzMzWGVyT1pHb0RrT0dETUZrTXFYWmJMWVdXbWVwQ3V2WHIzZHVxNnJxbkQ2NTdQZ1hBRzl2YnlJakkyczBXMTBSRmhZR3dLaFJvNGlJaUhBK2xobzNicHh6dTdTQUxHVzMyNis0ZmJIejU4L3o1cHR2Y3V6WU1UNzg4RU84dmIyeDIrMTA3dHlaWjU5OWxna1RKamp2S1ROSEN1RjZwSUFSb29ibDV1YlN2WHQzd3NMQ0dEbHlKQjk4OEFGaFlXSG9kRG9jRGdlNXVia0FkWEl4UzBWUkVrTkRRNlZWcFk3THpNeEVVWlRtV3Vlb0RxWEZpNmg2bzBhTjR0aXhZK1VlVzdSb3dadHZ2bm5KNS9qNit2TGVlKytWMjNmZ3dBRzZkdTFhYnQramp6NWE3dmRaczJheFpjc1dtalp0eXYvKzcvOWlOQnJ4OFBEQTA5T1RqaDA3c21IREJrNmVQTW1NR1ROazVrZ2hYSkFVTUVMVXNGYXRXakYvL255V0xWdEdlSGc0N3U3dUhEeDRrTzdkdTdOZ3dRS3lzcklJRHcvbnBaZGVJanM3bTVDUUVLMGpDeUZFdFNzb0tLQnQyN2JsV21ES0xoQjZzUWtUSnFEVDZaZ3dZVUs1L1pVVk1CZWJPM2N1UnFNUlQwOVA1czZkUy92Mjdjc1ZPZm41K1p3NmRRcW85ek5IQ3VHU3BJQnhmWXJGWW1rTU5GTVV4YmU0dU5oWFVSUmZSVkY4VlZWdHFxcHFBNTFPWjFSVjFRZ1lnZEp0RkVVcEJBcUJRa1ZSQ2gwT1I2R2lLQVdLb3B4VlZmV01xcXBuOUhyOUdWVlZ6d0FaVnFzMUcxQTFlNlgxUUc1dUxvc1hMOFpxdFJJVUZFUlVWQlJuejU1bDI3WnRQUG5razNoNGVQRFdXMi9oNmVuSmtpVkxtRGx6SmpxZGpwRWpSMm9kWFFnaHFwM0JVUEt4UkZYTC8xTTBlUEJnNXpnVGg4TUJ3QWNmZkZEcE5ZWU1HWExKWTBDNW91amt5Wk0wYnR3WW04M0d4bzBiT1hQbURPN3U3alJzMkJBb21YZ2xLQ2lJNU9Sa3dzTENDQTBOZGM0YzJiTm5UK2ZNa1g1K2ZxU21wakpnd0lEcmYvRkNpS3NtQll4cjBQWHExY3RmVVpRQW5VN1h3ZUZ3ZEZRVXBZT2lLQjFWVmUyZ3Fxb25sTzk3WGZvL2QwVlJLdnlQdnJJdURwZDZidWsvQkFCbXN6bGZVWlFqcXFyK3BxcnFFWjFPOTV2RDRUaWlxdXIrNU9Ua3cwaHhjOE1hTldyRTRNR0RtVFZyRnU3dTdnRDQrUGpnNys5UDkrN2RNWmxNemorbmZ2MzZFUkVSUWRPbVRiV01MSVFRTmNKdXQrUHA2UW1VZEEwck84T2JxcXA4KysyM0FGdzhGWHUvZnYzS2phdHIyN1p0dWNrVVRwNDg2WHd1UUZSVUZLcXE4czQ3NzVDWW1Nank1Y3R4YzNNak9qcWF0bTNiOHM5Ly9wT0ZDeGZTdVhOblZGWGxoeDkra0pramhYQXhVc0Jvb0VlUEhtME1Ca01mVlZWN0s0clNHd2dFbWtERlFrT24wK0hqNDBPVEprMW8zTGh4dVI4dkx5K01SaU1HZ3dFM043ZHlqMUR5ajBGUlVWRzV4OExDUW5KeWNzak96aTczYys3Y09USXpNejBkRHNldHdLMmxoWkdpS0NpS2d0bHN6Z0tzcXFvbUtvcVNhTGZiZCs3WnMrZTROdTlnN1hiSEhYZFV1dDlzTmxmWTE3eDVuUnhHSUlRUUZlVG01akp3NEVBQTNubm5IWUJLdTVDVkhkQmZxdlRmdmF2eHh4OS9zR2pSSW54OGZGaThlREZmZnZrbEgzLzhNWC83Mjk4SURnNW0vdno1UFAvODh3d2FOSWhISG5sRVpvNFV3Z1ZKQVZNemxNREF3RjRPaDJNRU1CTG9DZjl0S1hGM2QrZVdXMjZoVTZkT3RHblRoaFl0V3RDOGVYTmF0R2lCbjUvZk5mMlArVWJZN1haT256NU5XbG9hYVdscHBLZW5jL3o0Y1E0ZE9zVGh3NGU5TDF5NE1GaFJsTUZROG8rRjJXemVEWHpoY0RpK1NFNU8zbzIwMEFnaGhMaE8zdDdlakIwNzlvcm5sZjJpNzFvZFAzNmMvL2YvL2g4VEowNGtNVEdSUng1NWhMdnV1b3UzMzM2YlU2ZE9NV1BHRElZTkc4Wi8vdk1mVnF4WXdhaFJvM2ovL2ZlWk1tVkt2Wnc1VWdoWEpRVk1OZXJUcDQ5dmNYSHhNOEFFaDhQUnRuUi9RRUFBZmZyMG9XdlhyblRwMG9XMmJkdWkwK2swVEZyQ1lERFFzbVZMV3Jac1dlR1l3K0hnMkxGakhEeDRrQU1IRHJCejUwNzI3OS9mRStpcDArbkNMQmJMSDhDSGVyMSs2YzZkTzgvVWVIZ2hoQkMxV25wNmVvVUIrWlg1L3Z2dk9YTGtDSk1uVHdhZ2FkT21sNTF5ZmRpd1ljN3RObTNhRUJVVmhkRm9wR3ZYcmt5Yk5vMXQyN2J4M0hQUDRlSGh3Y1NKRStuU3BRdWZmLzQ1MDZaTlk5cTBhWnc1YzZiZXpod3BoS3VTQXFZYTlPblR4OWR1dHo5cnQ5dW5BWTNjM2QzVndZTUhNMkRBQVByMjdWc3J4elRvZERwdXZ2bG1icjc1WnU2KysyNEF6cDQ5eTQ0ZE85aStmVHMvL1BCRDJ3c1hMcnhrdDl1Zk1adk55d3dHd3h0U3lGemUxcTFibmQwbGhCQ2l2bXZldkRrZmYveHh1WDJsWGNnY0RnZjUrZmw0ZW5weTRNQ0JjZ3RIbmoxNzFsbk1YQTJqMFVoTVRBenZ2LzgrdWJtNUJBY0hFeFlXUnRPbVRkbXdZUU1MRml4ZzlPalI2SFE2M056Y1pPWklJVnlRRkRCVnpHUXlQV3kzMjFjRGpabzNiNjZPSFR1V0VTTkdLRjVlWGxwSHEzSk5telpsNk5DaERCMDZsQmt6WmloZmZQRUZIMy84Y2NQMDlQVFpkcnQ5bXNsaytvZk5adnRFNjV5dWF2YnMyY1RIeHhNU0VvTEQ0YWkwRlM0cks2dkNZbmxDQ0ZFWHBhZW5seHU0WDlZOTk5ekRQZmZjZzV1YkcrN3U3aXhmdnJ4Y2EwMUJRY0VscjN2MjdGa21USmhBY0hDdzh6bG1zNW11WGJ2U29FRUR0bTNieG9vVksvajExMThaTVdJRUgzMzBFVDQrUG9ETUhDbUVxNUlDcGdxWnplYm5nZGNVUmVHcHA1NGlORFJVMGV2MVdzZXFFVjVlWG9TR2hqSjI3RmhsM2JwMUxGKyt2Qkh3c2Rsc2JwZVVsUFF2cmZPNXVyVnIxK0x0N1YxaC84VXJUdGNCMW9DQUFJdldJVVQxaW9tSllkaXdZUlg3b2dweEdhdFdyYUpuejU3bDl1M2V2UnNvV1hoeTFxeFo1WTVkYnFya0svbm9vNC80N3J2djhQRHdvSGZ2M2p6ODhNTUVCZ2JpNXVaVzdqeVpPVklJMXlRRlRCVXhtVXgzQWE5NWVucXFyNzMybWxKZjU0TFg2L1U4K3VpamRPN2NtWmt6WjZyNStmbXZtVXltSkp2TjlyM1cyVnhGU0VnSVdWbFo1T1hsRVJ3Y2pMZTNOeE1uVHFRK0ZMdEpTVW1CVnF0VkpudW80M3g5ZlVsTVRFelRPb2VvWFM0dVhpNjFyeXFNR3plT3laTW5PNmR0dmh5Wk9WSUkxNlA5eVBHNll4N0FqQmt6Nm0zeFV0YUFBUU9ZTVdPR0FxQW95a0t0ODdpU3lNaElZbU5qYWRpd29iTjcySm8xYTRpSWlDQWlJZ0tUeWVUY2xqRXlRZ2hSOVpvMWEzWlZ4WXNRd2pWSkFWTkZGRVVaQUhEbm5YZHFuTVIxbEhrdittb1lvOWJadkhtemMzdisvUGthSmhGQ0NDR0VjRDNTaGF5S25UNTltc2FORzJzZHd5V2NQbjFhNndndXlXNjNjK2pRSVFvS0NwZ3dZUUpwYVdtTUh6L2UyWTg2SnllbjNPSnRjK2ZPeFdReWFSVzNTcGxNcHNDVWxKUnlxMmFMdW1mSWtDR1lUS1kwbTgzV1F1c3NRZ2doNmg0cFlLclluRGx6Q0E4UHIzUXRsZnJrNU1tVHpKa3pSK3NZTHNkdXR4TVNFa0tYTGwwd0dBd3NYTGlReVpNbnMzSGpSdWNZbU9EZ1lLS2lvalJPV2owVVJVa01EUTNGYXJWcUhVVlVvOHpNVEJSRmtjRUFRZ2docW9VVU1GWHM0TUdEUFB6d3c4N1ZmT3ZEd095eWlvdUwrZmJiYjFtOGVMRnpjUy94WHdhRGdVMmJOZ0VRRkJSRW16WnRLQ3dzUksvWE82Y1B6Y25KY1c2M2J0MWFWbmNXUWdnaGhDaERDcGdxTm5Ma1NMNzQ0Z3ZDd3NKWXZudzUvL00vLzhPSUVTTm8zYnExMXRHcTFaOS8va2xVVkJTYk5tMXlkaDByZlMvRXBhV2xwZUhuNXdkQVJrWkd1VFZmc3JLeWVPeXh4N1NLSmtTZEV4Y1hwM1dFSy9yeHh4KzFqaUNFRUM1UENwZ3E5c1FUVHpCOCtIRFdyVnZIVHovOXhKbzFhMWl6WmcyZE9uV2lkKy9lOU83ZEc3UFpUS05HamJTT2VrTnljM05KU2tvaU1UR1J4TVJFRGgwNkJJQ2lLQVFGQlJFYUdrcmJ0bTJsZ0xtQzNidDM0Ky92cjNVTUllcUY2ZE9uYXgzaFdzaDA0MElJY1FsU3dGU3hWMTU1aFgvKzg1KzgvdnJyL1BISEgzenl5U2Q4ODgwM0hEcDBpRU9IRHJGKy9YcDBPaDMrL3Y3NCsvdlRxVk1uNTNhTEZpMHFYWTFkU3c2SGc3UzBORkpUVTBsTlRlWFFvVVBPYllmRDRUelB5OHVMZSsrOWx6Rmp4dEMyYlZzS0NncDQ4Y1VYTlV6dXVqSXlNaWdxS3NKb05CSWRIVTFRVUJCUXZ1c1lsSFRIRTBMY09GVlZwK3QwdXNvWDgzQkJxcXFlY25Oemk5TTZoeEJDdUNvcFlLcFlYRndjNDhhTlkrSENoWFRwMG9Ybm4zK2U1NTU3anYzNzk3Tmp4dzUrL3ZsbmR1L2U3U3hvb3FPam5jOXQwS0FCTFZxMG9Ibno1dHgwMDAzTzdXYk5tdEdvVVNPOHZMeG8xS2dSalJvMW9tSERodGRkN0RnY0R2THk4c2pOelNVM041ZWNuQnh5YzNQSnlNZ2dQVDJkdExRMFRwMDY1ZHd1S0Npb2NBMkR3WURKWktKZnYzNzA3ZHVYZ0lBQVo1NkRCdzh5ZS9ac2podzVjbjF2WWgwM2RlcFVUcHc0d2VqUm83SGI3UVFIQndNbFJXQkVSSVR6UE9sQ0prVFZzTmxzcndPdmE1MURDQ0ZFMVpBQ3BvcDE2OWFObEpRVUhubmtFZnIzNzA5SVNBaTMzMzQ3dDk1Nks3ZmVlaXVQUGZZWUZ5NWNJRFUxbGNPSEQ1ZDd6TWpJNE9qUm94dzlldlNLOTFFVUJROFBENHhHSXdhREFUYzNOK2VqbTVzYkFFVkZSUlFWRldHMzI1MlBoWVdGbkQ5L0hsVzkrdDRKelpvMXc5L2ZuMXR1dWFYY283dTd1L01jdTkxT2ZIdzhrWkdSSkNRa29LcXE4NzBRNWExZnY5NjVyYXFxYy9ya3N1TmZBTHk5dlltTWpLelJiRUlJSVlRUXJrNEttQ3EyWk1rU2Z2amhCOWF2WDgvMjdkdlp2bjA3dnI2K0RCdzRrTjY5ZXhNWUdJaWZuNSt6b0NrclB6K2Y5UFQwQ3EwZ1o4NmNjYmFVbExhVzVPWGxrWitmVDM1Ky9uWGxiTml3b2JOVnA3Umx4OWZYdDBMclQvUG16Uys1V3ZIcDA2Zlp0V3NYaVltSmJObXloY3pNVEFCYXRtekoyTEZqR1R4NE1QZmVlKzkxNWFzdlNvc1hJWVFRUWdoeGRhU0FxV0wzM25zdnUzYnRZdlRvMGNURnhiRisvWHFTazVPSmlvcHlydTNSdm4xN2V2YnM2V3pOdU9XV1cvRHg4Y0hUMDVNT0hUclFvVU9ISzk2bnRCdll4UzBzcFQ5UTBzMnI5S2RzQzgyMWRqOVRWWlhNekV3T0h6N3NiQzNhdlhzM3YvLytlN256ZXZYcXhkaXhZN256emp2UjZYUUVCZ1plL1JzbmhCQkNDQ0hFVlpBQ3Bob0VCZ1lTRlJYRjRNR0RHVHg0TUgvKytTYy8vL3d6TzNic1lPZk9uZnorKys4VlB2dzNhZEtFRGgwNmxCc0RVL3JZckZrenZMeTg4UER3Y0g1anI5UHA4UEx5dXVHc3FxcHkvdng1Y25KeXlNakljTGI2bEIwRGMrVElFYzZkTzFmaHVWNWVYdlRwMDRlK2ZmdlNyMTgvNTFUUng0OGZMN2VTdktoY1BWMlIzaG9RRUdEUk9vU29YakV4TVF3Yk5xeCtyK1lyaEJDaTJrZ0JVMDFLUDhDLysrNjdXQ3dXSG56d1FSNTg4RUdLaTR2WnYzOC9CdzRjY003b2RmandZYzZkTzBkeWN2SmxyNm5UNlNwMCs2cHNESXpCVVBMSFdyWmxwdXdZbUl1N281V2RUZXhTR2pkdVhHN210SzVkdTlLdFc3ZHlMVGxXcTVYSmt5ZmZ3THRXdnp6eHhCUEV4OGN6ZnZ6NFN5NzY2WEE0NnRSVTFFbEpTWUZXcTFXbWg2M2pmSDE5U1V4TVROTTZoNmg2Rm90OC95Q0UwSjRVTUZYczQ0OC9ac3lZTWM3ZlN6L1ErL3Y3ODhRVFQzRG5uWGZTdlh0M3VuZnY3anhIVlZVeU1qTDQ0NDgvU0V0TGM0NkRLZjBwSFFOVFVGQkFkblkyMmRuWlZacTVRWU1HNWNiQWxQMXAwYUlGN2RxMW8xbXpaaFhHYTZpcXlvOC8vc2piYjc5TmFtcHFoZXQrOHNrblBQend3MVdhdFM0NmZ2eDRoUUg4cFlZTUdWTERhWVFRb2lKVlZlTVVSYmxUNnh5aWhLcXFjVnBuRUVKTFVzQlVzYzZkTzJPMVd0bXpadzkvLy92Zm5mdFRVMU41N3Jubm5ML2ZmUFBOREIwNmxLRkRoOUt1WFR2OC9QeWNLN0pmU21uclNkbXBqeThlLzFLNkRaUnJrU203ZmZHVXpFYWo4YXBlMng5Ly9FRjBkRFRSMGRHWG5TbnQvZmZmcDBlUEhsZDF6ZnJvcWFlZUlpVWxoYnk4UElLRGcxbXlaQWw1ZVhsTW5UcVZKNTU0Z3NEQVFHYlBuczJvVWFQNDE3LytwWFZjSVlUQVpyTU4wanBEVlRDYnpTcEFVbEtTektBaVJDMG1CVXcxNmRHakIxYXJsYk5uei9McXE2L3kvZmZmbHp0KzlPaFJWcTFheGFwVnE4cnRiOTY4T2JmZGRwdnpwMnZYcmpSbzBBQUFvOUdJajQ4UFBqNCsxWks1b0tDQS9mdjM4OHN2djdCMzcxNSsrZVVYMHRQVHIrcTVkOTExRjdObXpjTGIyN3Rhc3RVbHk1Y3ZCeUFvS0lqWTJGak9uRG5EVTA4OXhZZ1JJNXdUSDB5ZlBwMXAwNll4YWRJa0xhTldPWlBKRkZoUHgvN1VLME9HRE1Ga01xWFpiTFlXV21jUlFnaFI5MGdCVTgyYU5tM0thNis5QnBSMHVkcTJiUnZMbGkzanQ5OStxL1Q4MG01akZ4YzhsNlBUNlhCM2R5LzNBM0Rod29WeVAxY3oxdVZxZGV6WWtXblRwdkczdi8xTnBnSytBVWVQSGlVK1BwNS8vT01mREJnd0FDZ3BiT0xqNDFtNmRDbWJOMi9XT0dIVlVoUWxNVFEwRkt2VnFuVVVVWTB5TXpOUkZLVzUxam1FRUVMVVRWTEExQ0JGVVJnNGNDQURCdzUwN2lzdUxtYlhybDNFeE1Td1pjc1d6cHc1YzgzWGRUZ2NON1Ftek9YNCt2cHkrKzIzYy9mZGR4TVlHSWhlcjYveWU5UTNYM3p4QlFrSkNlVGw1Zkh1dSsreWQrL2Vjc2Z6OC9QTHplTFdybDA3WjNFamhCQkNDRkhmU1FHak1iMWVUOSsrZmVuYnQyK2x4d3NMQy9uOTk5ODVlZklrSjA2YzRNOC8vM1J1cDZXbGNmNzhlWXFLaXE3cVhtNXVibmg0ZU5DaVJRdGF0V3BGeTVZdGFkMjZ0WE83ZmZ2MlZ6MGVSbHkvaElRRWV2VG93YzgvLzh5aVJZdWMrN2R2Mzg3cnI3OU9nd1lOdU9tbW0xaTllcldHS1lVUVFnZ2hYSk1VTUM3T2FEVFN1WE5uT25mdXJIV1VPcWx2Mzc3TlBUdzh6c1hGeFYyb3FYdVdkaWw4OTkxM25mdUtpb3BZdG13WjA2ZFA1NFVYWHFCejU4N0V4c1lTSEJ4Y1U3R3V5R1F5K1RWcDB1UnNYRnljWGVzc1FnZ2hoS2kvcm40NWRpSHFvTUxDd2dleXM3TlBXU3lXOVNhVDZjRWVQWG8wMUNMSGloVXI2TkdqQi8zNzl3Y2dORFNVcFV1WGtwV1ZwVVdjU3VsMHVvbloyZGxwWnJONWpjVml1ZStXVzI1cG9IVW1JWVFRUXRRL1VzQUlBVjZxcW81UkZPVnpnOEZ3Mm13MmI3QllMR1A3OXUzYnVDWnV2bjc5ZXZiczJjT01HVE9jKzFxMGFNR3dZY09ZT25VcW1abVpOUkhqYXZrQ2o2bXErbFhqeG8xUGExMzRDU0dFRUtMK2tRSkdpUEk4Z0JCVlZmOVRWRlIwMm13MmYyVTJtLy9lcDA4ZjM2cTZ3Zm56NThuTXpNUm9OR0sxV3ZudXUrOVl1blJwaGZGSC8vakhQL0QwOU9UQWdRTlZkZXVxZG5IaEYyazJteCt4V0N4TnRBNG1oQkJDaUxwTHhzQUljV2xHNEQ3Z1BydmRYbXcybTM5VVZYV0R3V0Q0SWpFeE1lMTZMenB0MmpUMjdObkQ2TkdqNmRXckYrKzg4dzRlSGg3TzR4MDdkZ1JLRmlKZHZudzVCa090K0d2cUFUd0FQS0NxYXBIWmJQNWVWZFVOd0NhYnpYWmE0MnhDQ0NHRXFFTnF4U2NqVWZ0WkxKWXZ0TTZncWlvQWlxSXNzVmdzV1gvdGEzK1ZUOWNEZHltS2NsZHhjZkhiWnJONWk2SW9HMHF2ZVMzS0R0NEh5aFV2QU8rLy83NXorMGFMRjBWUnRwck41aUtnR0hEODlWaDIrK0xIU3g1VFZiWFZWZDdXRFJpbUtNb3dBTFBaL0tPaUtKOERHNi9uL1JKQ0NDR0VLRXNLR0ZFalZGVWRjZVd6YWt4UUZYeVFWdi82Y1dtS29yakMySlN5NzVVMUlDREFvbVVZVWYxaVltSVlObXhZUzYxekNDR0VxSnVrZ0JFMVFsR1VCN1RPb0tycXhyK3l6QUFPQXpnY2puc1VSWG44S3A3ckFIN1I2WFFKRG9mamM1dk45Z09BMld4ZVZsWDVqaDA3UnBzMmJWQVVwYW91aVU2bkc2aXE2bDZqMGFndkxDelVHUXdHZldGaG9iNjR1RmluMSt2MXhjWEZPb1BCNFB4ZHA5UHBIUTZIcnV4amNYR3hYcS9YNjRxTGk4ZGR6WHRGU2F2TlBtQVg4SitrcEtUWU1zY0NyVmFyeXhkKzRzYjQrdnB5STkwc2hSQkNpTXVSQWtiVUNLdlZxbmtYTXJQWkRJREQ0WWl6Mld5N0FFd21VNHZMUEtVUWlBRTJ1THU3YjBwSVNLalc2Y0JHamh4SlFrSkNsUzRtYXJmYjg1S1RrODlWeGJYTVp2T0F5eHd1QkdJVVJmbmNhRFIrV2QzdmxSQkNDQ0hxTHlsZ2hDanZQUENOcXFvYmpFYmoxenQyN01pdWpwc01IejY4MHYwUFBQQkFoUmFZVFpzMm9kTzU1SVNCRjRCdmdRMktvbnhsdFZxcnBGQVNRZ2doaExnY0tXQ0VnQnhWVmI5VUZHV0RvaWpSVnFzMXY3cHYrTlZYWDFYWVo3RlkyTGh4WTVXMndGUWxSVkZVVlZYemdhK0J6d3NLQ3I3WnQyOWY3clZjdzJReUJhYWtwTkN0VzdmcUNTbGN3cEFoUXpDWlRHazJtKzF5TFp4Q1ZDdVR5WFN6b2lpN2dTYVVmRGxWV0hyTWJEWm5VVExUcEFkd1RsWFZuamFiN2FnMlNZVVExMG9LbUZyaXdvVUx1THU3YXgyanppa3VMbzcwOGZGWkd4Y1hkNkVtN3p0aVJPVnpHanowMEVPVmpvRjV1V05DQUFBZ0FFbEVRVlNKaW9xcTdraFg1SEE0MXJ1N3U2OUlTRWc0ZjczWFVCUWxNVFEwRkt2VldwWFJoSXZKek14RVVaVG1XdWNROVp2TlpqdHFzVmlPcUtyYWk1SkNwZXlVajJYWHEvcE5paGNoYWhjcFlGeEVlbm82ZHJ1ZDFxMWJFeFFVUkh4OFBLbXBxVFJwMGdSUFQwK0NnNFA1NmFlZkt2MTJmdXZXclF3Y09QQ3E3bU8zMi9ueXl5OFpNV0tFcTNaTHFsRjc5dXc1cGNWOWp4OC83dndRZitEQUFaNTU1aGxlZlBGRkhuendRZXgyTy92MzcrZTIyMjREU2xwbVhJSE5aanVoZFFZaGhMZ1dEb2RqZzZJb3ZhNXcyb1lhQ1NPRXFESlN3TGlJTFZ1MnNIbnpabGF0V2dXVXJGbXlhTkVpcGt5Wmd0MXVwMTI3ZHBmc1dqUjc5bXppNCtNSkNRbkI0WEJVV3Boa1pXVVJHeHRMVVZFUlc3ZHU1WWNmZnVDMTExNWo2TkNoK1BqNEFPQndPRGgzN2h4Tm16WjFQcTlqeDQ2ODhjWWIxZkNLNjdlbm4zNGFnTysvLzU0UFAveVFwVXVYNHUvdno3WnQyM2pycmJmbzNiczMzYnAxUTYvWE84OFZRZ2h4YlJSRjJRQXN1SXB6aEJDMWlCUXdMaUlrSklTNHVEaE9uandKUUVwS0NoMDZkTUJpc1JBZUhrNlBIajJ1NmpwcjE2N0YyOXU3d3Y3ZzRHQ2daTkhFeFlzWDgrR0hINUtYbDRkT3AzTjJUOXF5WlF0YnQyNWwxcXhaVmZTcXhLVTgrdWlqNU9UazhLOS8vWXRXclZyeDBrc3ZjZVRJRVFZTkdzUnJyNzNHaFFzWHlwMHJoTGgrSnBOcGg2SW9mYlRPY1ExeTlIcDlyOFRFeE4rMERsTGJKU1VsN1RlYnpmdUJnRXVja21LMVdnL1VaQ1loeEkyVEFzWkZQUFRRUXdCTW1US0YvUHg4NXN5WkE4RDI3ZHY1NXB0dk1CcU5EQjgrbkx5OFBJcUtpcGcrZlRycjFxMGpLeXVMdkx3OGdvT0Q4ZmIyWnVMRWllajEra3ZleDJxMTR1Zm5WK0ZEOGFoUm96aDc5aXp1N3U2TUdqVUtBQzh2TDlhc1dWTTlMMWpnNWVWRlJFUUU2OWF0NC9mZmYyZmV2SG5jZXV1dEFIeisrZWVzV2JPR2hRc1h1dXlnZmlGcWkxcFd2QUI0RlJjWFB3VDhTK3NnZFlHaUtCdFVWWDJwc21PcXFrcnJpeEMxa0JRd0xpSXlNcEtqUjQreWFORWlUcHc0d2RDaFF4azNiaHdiTjI0a0t5dUw2T2hvL1B6OFdMMTZOYm01dVR6d3dBTTg4RURKMnBCQlFVSEV4c1lTRWhMQ21qVnJuQzB3cjd6eWlyTTE1ZVdYWHdZZ0xTMk41NTkvbmhkZWVJRWhRNFk0NzUrUmtVRnNiR3k1VEtXdE5xSjZMRjI2bEU4Ly9aVG16WnZUc1dOSFZxeFl3Zm56NThuUHorZkNoUXVjTzNlT1diTm04ZHBycjJFd3lGOVZJVzVVYlpnODR2bm5uK2VISDM1QVZWVnBmYWtpeGNYRkczUTZYYVVGRERMK1JZaGFTVDRWdVlEQ3drSldyVnBGY25JeVlXRmhoSWFHMHFsVEp4NS8vSEY2OXV4SllHQWdxYW1wK1BuNWtacWF5b0FCbDF0UDhMODJiOTdzTEdEbXo1OFB3SDMzM1VlclZxMklqSXprcnJ2dWNzNTRsWk9UNDJ4NUVUWGo5dHR2eDhQRGc0Q0FBUHo4L1BEMDlPU2hoeDRpTGk2T3JLd3NXclpzeVpZdFc4akp5U2szTGtrSUljVFZTMDVPM20wMm0zOERPbDUwS05WbXMrM1JJcE1RNHNaSUFlTUMzTnpjQ0FnSVlNcVVLWVNIaHpObnpod0dEUnBFWUdBZ1hsNWVmUHJwcDJ6WnNvWGV2WHV6YTljdTU2QnV1OTNPb1VPSEtDZ29ZTUtFQ2FTbHBURisvUGh5UlVuWjZYcm56cDJMeVdTaVo4K2VtRXdtaW9xS2NITnpBLzdibmFrc2FZR3BYdG5aMlh6KytlY3NXYktFZ0lEL2RzOXUyTEFoLy96blAvbnR0OTk0OXRsbnBYZ1JRb2dibzFMUzBqTGpvdjBiL2pvbWhLaGxwSUJ4QVlxaXNITGxTcFl2WDg2eFk4ZElTRWhnNWNxVkFMejMzbnNNR2pTSU1XUEcwTFp0VzFxMWFrWHIxcTJ4MisyRWhJVFFwVXNYREFZREN4Y3VaUExreVd6Y3VORTVCaVk0T0xqUzlVTTJiTmhBY1hFeGQ5OTlONDBhTlFKS2lwMlFrSkNhZTlIMTJKa3paMWl5WkFtLy9mWWJLMWV1cEhuejVqZ2NEbjc5OVZmbm44ZkNoUXVKakl4ayt2VHBEQnc0a0JrelpqaG5peE5DQ0hGdC9ob0hVNjZBMGVsMDBuMU1pRnBLQ2hnWHNYYnRXc2FPSFV0a1pDUTMzM3d6Ky9mdkp5d3NqTWFORzZQVDZSZzRjQ0NMRnk5MlRtbHNNQmpZdEdrVFVESUdwazJiTmhRV0ZxTFg2NTFkd2NwMkMydmR1clh6dVh2MzdxVi8vLzRjUDM2YzVzMUwxcG9MQ3d0aitQRGhEQmt5aE0yYk41T2RuVTFDUWtKTnZ3MzFRbloyTmwyNmRHSEJnZ1hvOVhxR0RoMUtmbjQrWGw1ZVRKa3lCU2dwYWg5ODhFSDY5ZXZIaHg5K2lJZUh4eFd1V210WUF3SUNYR05oRzFGdFltSmlHRFpzV0V1dGN3aFJ5bXExSmxvc2x1T3FxcmI1YTlleFhidDJKV29hU2doeDNhU0FjUkc1dWJsMDc5NmRzTEF3Um80Y3lRY2ZmRUJZV0JnNm5RNkh3MEZ1Ymk1UU1sNm1NbWxwYWZqNStRRVZCK1JuWldYeDJHT1BPWDlQU1VsaDh1VEp4TVhGMGFsVEp3QVNFeE5wMjdZdEFNWEZ4WXdiTjQ3bm4zKytXbDVyZmRlaFF3YzZkT2pnL1AyNzc3Njc1TG10VzdldVU5TmFKeVVsQlZxdFZ1bXlVY2Y1K3ZxU21KaVlwblVPSWNwd09CeU9TRVZScHY3MWV5VFNmVXlJV2t1V1luY1JyVnExWXY3OCtkeDY2NjJFaDRlVG01dkx3WU1Ic2R2dHpKczNqNnlzTE1MRHc1azdkeTZSa1pFVm5yOTc5Mjc4L2YydmVKK3NyQ3l5c3JKbzNibzEzMy8vUGYzNjlTTXBLWW5mZi8vZHVkYU1YcS9ucFpkZVl0NjhlWnc5ZTdiS1g2c1FRZ2loZ1EyWDJCWkMxRExTQXVNQ2NuTnpXYng0TVZhcmxhQ2dJS0tpb2poNzlpemJ0bTNqeVNlZnhNUERnN2ZlZWd0UFQwK1dMRm5Dekprem5kM0tpb3FLTUJxTlJFZEhFeFFVQkZTY1VheTR1Tmk1YmJQWjZOYXRHMXUzYmlVakl3T1R5Y1RERHovTXE2KytTbEZSRVE2SEE0QStmZm93ZlBody92M3Zmek5qeHNYakhvVVFRb2phNVpaYmJ0bVdtcHA2RnNEZjMzOTdVbEtTMXBHRUVOZEpDaGdYMEtoUkl3WVBIc3lzV2JOd2QzY0h3TWZIQjM5L2Y3cDM3NDdKWkhMT0xOYXZYejhpSWlKbzJyUXBqejc2S0NkT25HRDA2TkhZN1hibnJHRVh6eWhXdGd1WnA2Y25kOTk5TjJmT25HSEdqQmw0ZW5yeTVwdHY0dUhod2RpeFl4aytmTGp6ZVU4ODhRUUZCUVUxOVRiVVd6YWJqZTdkdStQbTVzYjc3Ny9QNk5HajhmVDAxRHBXdFRDWlRJRXBLU2wwNjlaTjZ5aWlHZzBaTWdTVHlaUm1zOWxhYUoxRmlGS2ZmZlpac2NWaStkVGhjS2lmZmZaWjhaV2ZJWVJ3VlZMQXVJZzc3cmlqMHYxbXM3bkN2dEtCOSt2WHIzZnVVMVhWV2VSY3ZDQ2x0N2Uzczl0WjM3NTlLMXl2ZmZ2MlFNbnE3MlVaalVaWkJiNmFIVDU4bVAvN3YvOWovZnIxdEd6WmtzT0hEN04rL1hvbVRacWtkYlJxb1NoS1ltaG9hSzFZVUZCY3Y4ek1UQlJGYWE1MURpRXU1bkE0UGxjVVJjYStDRkhMU1FGVFI1UVdMNkwydUhEaEFyTm56MmJ5NU1tMGJGa3lZZE9UVHo1SmFHZ29kOXh4QjUwN2Q5WTRvUkJDbERDWlREc1VSZW1qZFk2cVV0bVhnN1dKcXFweE5wdHRrTlk1aE5DS0RPSVhRZ01PaDRNNWMrYlFwazBieG93WjQ5emZ1blZybm4zMldhWk5tOGJSbzBjMVRDaUVFUDlWbDRxWHVrQlJsRHUxemlDRWxxUUZSb2dhVmxoWVNGaFlHT25wNmJ6enpqc1ZqdDkvLy8xa1pHVHc2S09QOHRKTEx6RjQ4R0FOVWdvaFJFWFMvVk43Rm9zc3BTV0VGREJDMUxBWFhuaUJyS3dzbGk5ZmZzbkIrbi8vKzk5cDNydzVjK2ZPNWNpUkkzVjJUSXdRUWdnaHhMV1NBa2FJR2paMTZsUk9uanpKL2ZmZkQwQitmajd1N3U3b2RQL3QwWm1YbDhlR0RSdjQ3TFBQYU55NHNWWlJoUkJDQ0NGY2poUXdRdFN3OXUzYjA3NTllK0xqNHdFWU9uUW83Nzc3THUzYXRYT2VjODg5OStEdTd1NmNjVTRJSVlRUVFwU1FRZnhWSnhkS0ZwRVVKY3E4RjdsYTVuQmxKMCtlSkQ4L256WnQycFRibjUrZlQ4T0dEVFZLSllRUVFnamh1cVNBcVRxSkFELysrS1BXT1Z4R21mZGlwNVk1WE5tLy8vMXZoZ3daVXE3N1dGRlJFUmN1WEtpemkxa0tJWVFRUXR3SUtXQ3FpS3FxL3dSWXZIaXh1bjM3ZHEzamFHN2J0bTBzWHJ4WUJWQlY5Uld0ODdpYXdzSkNsaTVkU2tKQ0FsT21UQ0UvUHgrSHd3RkFURXdNclZxMUtsZlUxQ0hXZ0lBQXJUT0lhaFlURTROZXIyK3BkWTZha3BxYVNsaFlHS29xNnlNS0lVUk5xSk9ma0xSZ3M5bStCMmJtNStjclU2ZE9aZTNhdFJRWEYyc2RxOFlWRnhlemR1MWFwazJiUm41K3ZnTE0vT3U5RVg5SlRFd2tKQ1NFQXdjTzhQNzc3K1BqNDhQNjlldnAwNmNQZmZyMFllblNwVXlmUGwzcm1OVWlLU2twOEtPUFB0STZocWhtdnI2K0pDWW1wbW1kbzZxa3BLUXdmUGh3aGc4Znp1REJnMW04ZUxIem1NUGg0TlZYWDJYbnpwMXMyYkpGdzVSQ0NGRi95Q0QrS3BTVWxQUXZrOG4wQjdENnJiZmVhaFFSRWFHT0dUTkdHVGx5SkY1ZVhsckhxMVk1T1RsczNMaVJqei8rV0QxMTZwUUM1S3FxK2crYnpmYUoxdGxjVFk4ZVBWaTRjQ0c5ZXZWeTdwczBhUktUSmszQzRYRFUxWllYSVdxdGJ0MjZzWGp4WW54OGZOaStmVHNaR1JuT1k2dFdyY0xEdzRQVnExY3pkZXBVYnJ2dE5wbzJiYXBoV2lHRXFQdmtrMUlWczlsc254Z01odmJBb3ZUMDlMeWxTNWN5ZE9oUTllV1hYK2JiYjc4bE16TlQ2NGhWSmpNemsyKy8vWmFYWDM2Wm9VT0hxc3VXTGVQVXFWTjV3Q0tEd2RCZWlwZktOV2pRb0Z6eFVwWVVMMEs0cGs4KytZUmp4NDV4OXV4WnZMMjlBVmkzYmgyYk4yOW00Y0tGdEduVGhzbVRKL1BNTTgvSVpDNUNDRkhOcEFXbUd1emN1Zk1NOEZLZlBuM2VLQzR1ZnFhZ29HRDgxMTkvM2U3cnI3OEdvR3ZYcnZUcDA0ZXVYYnZTcFVzWDJyVnI1L0lmWEIwT0IzLzg4UWNIRHg3a3dJRUQ3Tnk1a3dNSERqaVBLNHB5VEZHVUQvVjYvZEsvWHI4UUZaaE1wc0NVbEJTNmRldW1kUlJSallZTUdZTEpaRXF6Mld3dHRNNVNWVEl5TW1qYXRDbFpXVm40K2ZteFlNRUNiRFlicTFhdGNxN1ZOSFRvVURJeU1oZy9manh2di8wMkxWclVtWmN2aEJBdVJRcVlhdlRYQi9rNXdNdTlldlhxcWRQcFJpaUtNdkxBZ1FPOXluNzRiOUNnQWJmY2NndWRPbldpVFpzMnRHalJndWJObTlPaVJRdHV1dWttRElhYStXT3kyKzJjT25XS3RMUTAwdExTU0U5UDUvang0eHc2ZElqRGh3OVRVRkJRN254RlVaSlZWZjFDVmRVdmtwS1M5Z0F5Z2xWY2xxSW9pYUdob1ZpdFZxMmppR3FVbVptSm9paDFhaEdqTTJmTzRPUGp3OW16Wi9IeDhhRlpzMmJNbkRtVHYvLzk3eFhPZmY3NTUvSHo4OU1ncFJCQzFBOVN3TlFNTlRrNU9SbElCdWIxNk5HampjRmc2SzJxYW05RlVYb1hGQlFFN3R1M3ozdmZ2bjBWbnFnb0NqNCtQalJwMG9UR2pSdVgrL0h5OHNKb05HSXdHSEJ6YzNNK3VybTVBU1hUOFJZVkZXRzMyNTJQaFlXRjVPVGtrSjJkWGU3bjNMbHpaR1ptWG00V25TeGdsNnFxaVlxaUpOcnQ5c1E5ZS9ZY3I2YjNxMTRJRGc0bU5qYTIwbU81dWJuOCtlZWZIRGx5aFBidDI5TzFhOWNhVHVjNnhvOGZUMlYvTjRRMkxCWUw3Nzc3cnRZeGF0eVpNMmNZTjI0Y1dWbFo3Tnk1aysrKys0N0N3a0srK3Vvck5tL2VUTHQyN2VqU3BRdS8vdm9ySGg0ZTZQVjZyU01MSVVTZEpRV01Cdjc2NEg4YzJQalhMcVZYcjE2MzZIUzZyb3FpZEZCVnRTUFFBZWlvcW1ySE0yZk9lSjQ1VXlPOXN2S0FJOEJ2d0JGRlVYNVRWZlVJc0Q4cEtTa1ZhV0dwVmlFaElWeTRjSUh6NTgvVG9FRURmSDE5YWRHaUJVT0hEcTNYQll3VUw2Nmx2cmFlYmQ2ODJibDk3NzMzQXZESUk0OFFGaGJHcVZPbk9IandJRjI2ZE9IRER6OWsrUERodEczYlZxdW9RZ2hSNTBrQjR4clU1T1RrUThDaFNvNHBmZnYyOVhJNEhNMktpb3A4ZFRxZEwrQ3JLSXF2cXFvK3Fxb2FBYU5PcHpPV2JxdXEyZ0JBVVpRQ29GQlJsRUtIdzFGWXVxMG9TcWFxcW1lQU13Nkg0NHlibTlzWm5VNlhzV1BIamh5a1NOSE15Wk1uaVkrUHgyZzBhaDNGSmRYWEQ4NnV4R0t4YUIxQkU2ZFBuOFpxdGJKMzc5NXlDOHplZGRkZHhNVEVNR0xFQ09iT25jdmpqei9PN3QyN21UdDNyblpoaFJDaUhwQUN4dldwTzNic3lBYXlLV2taRWJYY1J4OTl4Q2VmZkVKMmRqYkRodzhINEt1dnZnS1E0a1VJRjdSbnp4NzI3dDJMeFdLaFI0OGV6cit2ZDk5OU4wOC8vVFRQUFBNTVRaczJKUzR1RHJQWlhHUGpGb1VRb3I2Uy84c0tVY1BHalJ2SDRNR0RHVDU4T0pHUmtWSzBDT0hpQmc4ZXpPREJnd0g0L2ZmZm5kTW9kK2pRZ2FWTGw2TFQ2WGp6elRkNTVwbG5HRDE2dEpaUkw4dHNOczlXVlRWTnA5TkZXYTNXakNzL3cvVTVIQTZnL0JUMDU4NmRvMG1USnVYT3k4ek14TWZIeC9uNzFxMWI2ZEdqaDNNR09ZQ0RCdytTbFpWRjM3NTlxem0xRU9KR1NRRWpoQVorK09FSEFCNTY2Q0htelp1SHlXU2lzTENRb0tBZzV6bTV1YmswYXRRSWdMVnIxOUtoUXdkTnNnb2hTbHBPMTYxYlIyRmhJYzg4OHd4VHAwN2x0OS9LTjRxbnA2Zno2Nisvb3RQcG5LMDBMdVoyUlZIdVVWWDEzMmF6T1ZaUmxBM0FScXZWZWxMcllOZHJ5NVl0L09jLy8ySFJva1hPbWQvdXUrOCt0bTdkU3YvKy9VbElTSER1SzkwK2NlSUVyN3p5Q2g5Ly9IRzVhNzMzM251MGI5OWVDaGdoYWdFcFlJU29ZUTZIZysrLy81NkdEUnN5ZS9acy91Ly8vbyszMzM0YmQzZDM0dVBqbmVmMTc5Ky8zTzlDQ08yTUd6ZU9SeDU1QkVWUkFCZ3hZb1RHaWE2TFVtWTdXRlhWWUdDNXlXVGFyaWpLQmxWVkkyMDIyMUd0d2wyUG9LQWdjbkp5V0xCZ0FXKysrZVpWUGVmMTExOW54b3daTkdyVWlGZGVlWVdmZi82Wm9xSWlUcDgrVGF0V3JZaU9qbmFlR3hVVlZWM1JoUkEzUUFvWUlXcll0OTkrUzBCQUFILzg4UWQ5Ky9ibDFWZGZwV0hEaGpSczJGRHJhRUtJeXlndFhtcXh5aVpwVVJSRitSdndOMFZSWGplYnpic1VSZGxRWEZ5ODRhL0paVnplOE9IRG5UUERYVWwwZERSZVhsN2NmdnZ0UFBYVVUzaDZlaElWRmNYYmI3L05xVk9uQ0FzTHErYTBRb2lxSUFXTUVEWHMyTEZqakJzM2p1KysrdzZBdm4zN3NuMzdkdHExYTZkeHNocGhEUWdJcUo5VFdkVWpNVEV4REJzMnJLWFdPWVJURTR2RjhweXFxdTJ2NHR4QVZWVURkVHJkSzJhekdXQ2xUcWQ3dTNTc2lTdjU5Ny8vemZyMTYyblFvQUhmZnZ2dFZUMW4rZkxsNkhRNjdyLy9makl6TS9uZ2d3OFlNMllNdi8zMkc3Nit2b3dZTVFLOVhrOWtaR1ExcHhkQzNBZ3BZSVNvWVpNblR5NDM0QlJLUHZEMTY5ZFBvMFExSnlrcEtkQnF0Y3BVM1hXY3I2OHZpWW1KYVZybnFPOGFObXhZZlA3OGVRQlVWVjE4blpkNTB1RndQRmwxcWFyT3BFbVRtRFJwRXYzNzl5KzMvM0l0WlI5OTlCRTVPVG1NR2pXS0o1NTRnaTVkdW5EZmZmZXhhOWN1bGk1ZENsQnVMS0lRd2pYcHJueUtFS0lxWFZ5OEhEeDRrTmpZMk5yYXAxNkllbUhmdm4yNFlpdkU1V3pidGkxSFZkV3hxcXFHcTZvYUR2eCtyZGRRVmZWTm9GT1ZoNnNtZHJzZHZWNS95ZVBlM3Q2c1dMR0N2bjM3TW43OGVPeDJPK3ZYcitmaGh4K3V3WlJDaUJzbExUQkNhS2lvcUlnWk0yYnc1Sk5QT21mUUVVSzRGbFZWV2Jac0dYNStmaXhZc0lCMTY5YXhldlZxNS9IejU4L2o0ZUZSN2psYnQyNnQ2WmlWc3Rsc0h3TWZBNWpONXU1QSs4dWNycXFxdWwxUmxNOFZSWW0wV3ExL2xCNzRxenVaeTh2UHo4ZmQzZjJTeCtQajQ3RmFyY3lmUDUrdnYvNmFwazJiNHVibXhpdXZ2Rkx1R3FWZktIMzY2YWVYdlo0UVFodFN3QWloa1RsejV1RG01c1liYjd5QnY3OS9oZU1MRml6UUlGWDFNcGxNZ1NrcEtYVHIxazNyS0tJYURSa3lCSlBKbEdhejJWcG9uYVVxS0lyQzBxVkxtVFJwRW0rLy9UWlRwa3hod29RSnp1TVdpNFg0K1BqTGZ2UHZJaXJyVytVQTRoVkYrUnpZbUpTVVZDdW5WUDd6eno4NWVQQWdiZHUyTGJmZXk4VysrZVliOHZMeVdMRmlCUjA3ZG1UeTVNbEVSVVd4Yjk4K09uYnNpSWVIQjBGQlFheGJ0KzZLeFpBUVFqdFN3QWloa1VHREJnRlVXcndBM0hYWFhUVVpwMFlvaXBJWUdocUsxV3JWT29xb1JwbVptU2lLMGx6ckhGWEowOU9UNWN1WDEvWVB0R1hIbjMybktNcm5Eb2NqeW1hem5kWXMwUTBxTGk3R2JyZnorT09QTTNQbVRQYnQyM2ZaTmJQbXpKbURwNmRudWE2OCtmbjVUSjA2bFRmZmZKTmJiNzBWQUp2TnhsZGZmY1hpeGRjN2RFZ0lVWjJrZ0JGQ0NDRXVZODJhTlh6eXlTY1lEQWJuYkZkQlFVRzFicDBtUlZIaWdJOExDd3MzL2ZMTEwyZTF6bE1Wa3BPVDBldjFQUGZjY3d3WU1JRHg0OGN6YXRTb1M1N3Y3dTdPd1lNSDJiTm5EN3QzN3lZa0pJVGs1R1FHREJqZ0xGNEE3cmpqRGxhc1dJRzBHQXZobXFTQUVVSUlJUzVqNHNTSlRKdzRrZDY5ZXp2M0ZSWVdhcGpvK2xpdDFsZTF6bERWdW5idHlySmx5K2pkdXpkTGxpd2hPenVib1VPSEF0Q3laY1dadkVOQ1FtalFvQUZtczVuKy9mdmo1ZVZGWkdRazc3MzNIa1ZGUlp3NmRZb0dEUnFnS0Fwang0N2x5eSsvbEFKR0NCY2tCWXdRUWdBWExseW83ZDJEaElhQ2c0TUJNQnFOYk42OFdlTTA5VWZEaGczcDI3Y3ZWcXVWNzcvL25wVXJWMkkwR2dFcVhjc2xJaUtpM04vejgrZlA4OG9ycjVDWm1VbG9hQ2hHbzlFNXZ1bSsrKzVqK1BEaE5mTkNoQkRYUktaUkZrTFVDK25wNmZ6NTU1L0FmOWQ1U0UxTkpTTWpnL3o4Zk82ODg4NUxmcXQrdlROS09Sd09oZzBiZG4yQnI1S3Fxb3dmUDU3ZHUzY0RrSjJkWFc2QXVhZ1pzYkd4eE1mSFMvR2lFWXZGd3FaTm03amxsbHNxUFo2UWtBQlE0VXNLRHc4UGV2YnNTYmR1M2RpOGVUTmZmLzAxanp6eUNBQnVibTRZRFBJOXJ4Q3VTUDVtQ2lIcWhTMWJ0ckI1ODJaV3JWb0ZsSHp3WDdSb0VWT21UTUZ1dDlPdVhUdm5ON2NYbXoxN052SHg4WVNFaE9Cd09DcXM1UU9RbFpWRmJHd3NBTC8rK2l1ZE8zZEdWVlV5TWpJSUR3L242NisvcnZUYXBjKzVYcnQyN2VMRWlSTUVCQVFBSlZOejc5Mjd0OXc1cWFtcGw1d3NvamJvMWF1WE4wQnljbktXMWxteXM3UFp0bTJiMWpGRUphUUZWWWo2UXdvWUlVUzlFQklTUWx4Y0hDZFBsc3dTbTVLU1FvY09IYkJZTElTSGg5T2pSNCtydXM3YXRXdng5dmF1c0wrMEN4SEFJNDg4UW1KaW92UDM2ZE9uTTMzNjlBclBzVmdzMS9veUtsaTNiaDNqeG8yN1pQRVZGeGZIaXkrK1NFUkVCRzNhdExuaCsybkJZREQwY2pnY01TYVRhVE93d2MzTkxXcm56cDFuYWpKRFFVRUJBUC80eHorWU1tVktUZDVhQ0NIRVJhU0FFVUxVQ3c4OTlCQUFVNlpNSVQ4L256bHo1Z0N3ZmZ0MnZ2bm1HNHhHSThPSER5Y3ZMNCtpb2lLbVQ1L091blhyeU1yS0lpOHZqK0RnWUx5OXZaazRjYUxMclBleGI5OCt0bTNieHR5NWN5czl2bmZ2WHViTW1jT0xMNzVZYTR1WE10d1VSYmtYdU5kdXQ3OXJOcHZqVkZYOTNHQXdmSkdZbUpoVzNUYy9lUEFnYm01dVBQdnNzL1RyMTYrNmJ5ZUVFT0l5cElBUlF0UUxrWkdSSEQxNmxFV0xGbkhpeEFtR0RoM0t1SEhqMkxoeEkxbFpXVVJIUitQbjU4ZnExYXZKemMzbGdRY2U0SUVISGdCS3hzekV4c1lTRWhMQ21qVnJuQzB3cjd6eUNyTm16UUxnNVpkZnJ0SFhvNnFxYzQwS056ZTNDc2QzN05qQmM4ODl4NVFwVStyaVFHUTlNRmhSbE1IRnhjVXJ6V2J6VmtWUk5nQWJ5NjRlWDVWNjlPakJKNTk4d3RHalJ4azRjQ0NGaFlVTUhEalFlYngwWEZXcDZPaG9HalZxVkIxUmhCQ2kzcE1DUmdoUms2d0JBUUUzM20vcUdoVVdGckpxMVNxU2s1TUpDd3NqTkRTVVRwMDY4ZmpqajlPelowOENBd05KVFUzRno4K1AxTlJVQmd3WWNGWFgzYng1czdPQW1UOS9mcVhuWEUxclRYWjJOdWZQbjcvNkYvVFh2ZTEyK3lXUFAvZmNjOHljT1ZPVDRpVW1Kb1podzRaVm5NTzJlaWpBN2FxcTNnNHNOWmxNT3hWRjJhQW95Z2FyMVpwYWxUZHExNjRkN2RxMXUrNUpIWVFRUWxRTktXQ0VFRFVtS1NrcDBHcTFxbGMrczJxNXVia1JFQkRBbENsVENBOFBaODZjT1F3YU5JakF3RUM4dkx6NDlOTlAyYkpsQzcxNzkyYlhybDA4L2ZUVEFOanRkZzRkT2tSQlFRRVRKa3dnTFMyTjhlUEhveWdLQURrNU9Zd1lNY0o1bjdsejUySXltWnkvRnhRVVlEUWFTVWhJdUdTQkF4QWVIczVYWDMxMVRhK3BTNWN1eko4L245R2pSenYzSFR0MnpOa3E4ODQ3NzVSYm1LOG0rZnI2Y3FWdVhXYXp1Uml3QStVZVZWVXRWaFRGWHJwUFVSUzd3K0ZvY0xYM1ZoU2xEOUJIVmRYWHpHYnpia1ZSTnFocWpmOG5WeVhNWm5QcCsxSjBpWi9DeXh3cmV6dzJLU2xwZFUzbkYwS0k2aUlGakJDaXpsTVVoWlVyVjdKOCtYS09IVHRHUWtJQ0sxZXVCT0M5OTk1ajBLQkJqQmt6aHJadDI5S3FWU3RhdDI2TjNXNG5KQ1NFTGwyNllEQVlXTGh3SVpNblQyYmp4bzNPVnBYZzRHQ2lvcUl1ZWQvVHAwL2o0K05ELy83OW5TdTRsMVU2aUgvZXZIbk1temZ2bWw3VDJiTm5hZHEwS1FDWm1aa3NXN2FNNk9obzdycnJMZ0ROaXBkcm9BSnVRTG5aQjBxTFErZEpOMWg4T0J3TzllSnIxZ2FxcWlxS291Z3A2UzVYK1F3TlYyOHdJQVdNRUtMT2tBSkdDRkV2ckYyN2xyRmp4eElaR2NuTk45L00vdjM3Q1FzTG8zSGp4dWgwT2dZT0hNaml4WXQ1NDQwM0FEQVlER3phdEFrb0dkL1FwazBiQ2dzTDBldjFqQm8xQ2locGdTbmRidDI2dGZPNXBmYnQyMGY3OXUycjVmV1VGaTlRc3BaRjQ4YU4rZlRUVDNGM2QrZkxMNytza0dQSGpoMDg5dGhqMVpMbGVpUWxKUmtBeFdLeEdJeEdveUU3TzF2djV1Wm0wT3YxQm9QQm9MOXc0WUpCcDlNWkRBYUR2cmk0ZUFDdzdtcXVxNnJxcjRxaTdGQlY5VnViemZZeGdObHNYbENkcjZVNkZrRlZGRVgxOS9jM25ENTkycTJvcU1qTjRYQzRPUndPdC9Qbno3c0Jic2FTYWVmY0x2V2pxcW9SYUttcTZrcGt6VGNoUkIwakJZd1Fvc2FZVEtiQWxKUVV1blhyVnVQM3pzM05wWHYzN29TRmhURnk1RWcrK09BRHdzTEMwT2wwT0J3T2NuTnpBUzY1bUdWYVdocCtmbjRBWkdSa2xGdS9KU3NycTlMaUlDWW1wa3FtU3I0U0R3OFBwazZkQ3NDWk14Vm5GLzc5OTkvWnRtMWJqUlV3UTRZTXdXUXlwZGxzdGhaWE9GVzFXcTJsM1owdUtUQXdzSjNENGJqa05ZQXRpcUpzME9sMEd4TVRFNDlkUitUTFNrOVB4MjYzMDdwMWE0S0Nnb2lQanljMU5aVW1UWnJnNmVsSmNIQXdQLzMwMHlXbnNyNWVuMzMyV1RFbFhjZ3VYTS96TFJaTE0yQmxsWVlTUWdnWElBV01FS0xHS0lxU0dCb2FpdFZxcmZGN3QyclZpdm56NTdOczJUTEN3OE54ZDNmbjRNR0RkTy9lblFVTEZwQ1ZsVVY0ZURndnZmUVMyZG5aaElTRWxIdis3dDI3cjNveHlNVEVSS3hXS3p0MjdHRG16SmtNR3phc09sNVNwUm8wS0JrdWtwYVdSb3NXTFZCVmxaMDdkOWJvUXBhWm1aa29pdEs4R205UkRQd0lmTzdtNXZiRmpoMDcwcXZ4WGplMENLb1FRb2lxSndXTUVLTE95ODNOWmZIaXhWaXRWb0tDZ29pS2l1THMyYk5zMjdhTko1OThFZzhQRDk1NjZ5MDhQVDFac21RSk0yZk9kSFlyS3lvcXdtZzBFaDBkN1p3cXQyelhNWURpNHVKeTk4dk16R1RtekptTUd6ZU9saTFiVmpyK0JhcG1JY3VMTldyVWlKRWpSenFuZ0hZNEhMUnMyWkx3OFBBcXYxY05Ld1EyQXhzTUJzT21tbHpJc3FvV1FSVkNDRkUxcElBUlF0UjVqUm8xWXZEZ3djeWFOY3M1VnNISHh3ZC9mMys2ZCsrT3lXUnlEaDd2MTY4ZkVSRVJORzNhbEVjZmZaUVRKMDR3ZXZSbzdIWTd3Y0hCQUhoNWVSRVJFZUc4L3Iyblo5NEFBQ0FBU1VSQlZNVmR5SHg4ZkhqaGhSZWM1MTlLUWtMQ0RiKzJzcStwMUp3NWM1d0xkZFlGZHJzOVdhL1gzMlMxV3M5cGNmL3JXUVMxdElBVVFnaFI5YVNBRVVMVUMzZmNjVWVsKzgxbWM0Vjl6WnVYOUg1YXYzNjljNStxcXM0aXArejRGd0J2YjI4aUl5UEw3U3VkRGV4eXFxTGJVZW1INjdvc09UazVTOHY3WDg4aXFFSUlJYXFQRkRCQ0NIRVZhdU5Vdk9MR1ZkY2lxTFZWVFV4S0lZUVFWeUpUS3dvaGhCQ1hVTG9JNnVyVnEvbjAwMCtkaTZDdVdMR0M2ZE9uRXh3Y3pKWXRXeWd1TG1iWHJsMTE5Z08rcXFweFdtY1EveVYvSHFLK2t4WVlJWVFRNGhLdVp4SFV1c2htc3czU09rTlZNSnZOS2tCU1VwSTBxUXBSaTBrTGpCQkNDSEVaYTlldXhXNjNFeGtaU1dSa0pJc1dMY0pnTU5DNGNXTnV1dWttNXlLb2t5Wk4wanFxRUVMVUM5SUNJNFFRUWx6R2pTNkNLb1FRb21wSkM0d1FvaVpaQXdJQ3RNNGdxbGxNVEF4NnZiNmwxam1xU3VraXFMZmVlaXZoNGVIazV1Wnk4T0JCN0hZNzgrYk5jeTZDT25mdTNBcXowUWtoaEtoNjBnSWpSQlVZT0hDZzFoSEtPWC8rdk5ZUktwV1VsQlJvdFZwVnJYT0k2dVhyNjB0aVltS2Exam1xd3ZVdWdqcHk1RWl0bzlkN3Q5MTJXMU9Ed1ZEcHJBb21rNm5jUE9kMnU5MzZ5eSsvbksyWlpFS0lHeVVGakJBM0poSG83YUlGUTFhREJnMSswenFFRUxYWjlTNkNLclJuTkJvZHFxcCtEVlJZY0VsUmxNMWxmaTAwR28wMzFWd3lJY1NOa2dKR2lCdmc3Ky9mUHlVbHhVUHJISlZ4ZDNjdjJMRmpSNUhXT1lTbzdhNW5FVlNoUGF2VmVzNXNOc2NBdzY5dzZuZFdxL1ZjVFdRU1FsUU5LV0NFdUFHZmZmWlpNWkNyZFk3YXdtUXlCYWFrcE5DdFd6ZXRvNGhxTkdUSUVFd21VNXJOWm11aGRSWlI3MjNnQ2dXTW9pZ2JhaWlMRUtLS3lDQitJVVNOVVJRbE1UUTBWT3NZb3BwbFptYWlLSW8wUlFqTk5XalFZQk5ndjh3cDlzTEN3azAxbFVjSVVUV2tnQkZDQ0NHdXd0YXRXN1dPSUs1UlFrSkNwcXFxUDE3bWxGZ1p2QzlFN1NOZHlJUVFRb2lyTUh2MmJPTGo0d2tKQ2NIaGNLRFRWZndPTUNzcmk5allXQTNTaVV2NXE0dllrRXNjbHU1alF0UkNVc0FJSVlRUTEyanQyclY0ZTN0WDJCOGNIS3hCR25FNWJtNXVYeFFWRmIwTktCY2RjdGp0OWkrMHlDU0V1REZTd0FnaGFnV0xwZExsSElTb2RpRWhJV1JsWlpHWGwwZHdjRERlM3Q1TW5EZ1J2VjZ2ZFRSeEZYYnMySkZ1TnB1M0FCZFBKN2RsejU0OXA3VElKR292czlsOEQrQVBvTlBwZWdPcGdLeHZWc05rREl3UXdxVko0ZUphNnVPZlIyUmtKTEd4c1RSczJORFpQV3pObWpWRVJFUVFFUkdCeVdSeWJydmFvcmFpUkdVemphbXFLdDNIeEZVTERBenNZaktadmdhaVMvYzVISTcxWnJNNUxqQXcwS1JodEhwSldtQ0VFQzd0M1hmZjFUcUNFSmUxZWZObVpzMmFCY0Q4K2ZNMVRpTXFVMVJVRkdrd0dKYVYzZWR3T0NLMXlpTnFqOXR1dTYycG01dmJ5dzZINHlsRlVRd2VIaDVNbURBQmQzZDMzbnZ2UGJLenMrOXdPQnhXaThYeW5zRmdtTDFqeDQ1MHJUUFhCMUxBQ0NHRUVKZGh0OXM1ZE9nUUJRVUZUSmd3Z2JTME5NYVBINCtpbEF5cHlNbkpZY1NJRWM3ejU4NmRpOGtrWDhpNmtqMTc5aHczbTgwN2dMNS83ZnA1OSs3ZGYycVpTYmkyTysrODAzRHUzTGxKaXFJc0JId0I3ci8vZnA1NjZpbWFOV3NHd0lnUkkxaTFhaFVSRVJHS3crR1lXRlJVTk1wc05pL016czVlZHZqdzRRSXQ4OWQxVXNBSUlZUVFsMkMzMndrSkNhRkxseTRZREFZV0xsekk1TW1UMmJoeG8zTU1USEJ3TUZGUlVSb25GVmRoQTM4Vk1MSjRwYmdjczlrY25KMmR2VlJSbE5zQWV2YnN5WFBQUFZkaEVlYkdqUnN6WThZTUhuendRVjUvL1hVU0VoSzhnTmNhTjI0ODJXS3hQR2UxV3FPUThUSFZRZ29ZSVVSTnNnWUVCTlMvUVJUMVRFeE1ETU9HRFd1cGRZNnFZREFZMkxTcFpKM0RvS0FnMnJScFEyRmhJWHE5bmxHalJnRWxMVENsMjYxYnQrYU5OOTdRTEsrNE5MMWV2Nkc0dVBoZkFFVkZSVkxBaUFyTVp2TXR3R0pnSkVEejVzMlpObTBhZDk5OXQ3UEZ0VElkTzNia3JiZmVZdHUyYmJ6Kyt1c2NQWHJVWDFYVmpXYXorUWRGVVo2MVdxMi8xTkJMcURla2dCRkMxSmlrcEtSQXE5VXEzMGJWY2I2K3ZpUW1KcVpwbmFNNnBLV2w0ZWZuQjBCR1JrYTVOVit5c3JKNDdMSEh0SW9tcmlBeE1mRTNpOFdTcktxcXVtZlBuaU5hNXhHdW8yL2Z2bzJMaW9wZUFxWUJSbmQzZHg1OTlGRkNRME54ZDNlL3Ftc29pc0xBZ1FQcCsvL2J1L2U0cU9yOGYrQ3Z6d0FEZUVGbGE2MXNLNE4welV6blRHUm0zeVJObzlRU3hCdWlxWXN1cGhpaVlva3R1dTVtcTJsNFNkTnlOVVhYUUlnTVYxSlQ3S0xyWmM0Qk45d3cyZFkwcjNnanhHRmd6dWYzUnpJL1NGTkU4SEI1UFI4UEh4N096UG1jMTJHR3k1dlA1WFR1ak9Ua1pDeGJ0Z3lGaFlVOXBKUlpWcXQxdWE3cmY5STA3VXlOWGtnRHdsWElpSWlJS2lrN094dCtmbjVHeDZBcWtsSnVBTERCNkJ4VU93d1lNTUROYXJWR2xKU1VmQWRnQ2dEejg4OC9qOVRVVkl3ZVBiclN4VXQ1SGg0ZUNBc0x3eWVmZklMUTBGQ1lUQ2FUbERKU0NQR2RvaWdUMjdkdmI2NzJDMm1BMkFORFJFUjBIZm41K1NncEtZSFpiRVpHUmdhNmRlc0dvT0xRTVFCd09wMUdSYXh4Rm90bGp4RGljYU56VkJkRlVmNXFkSVpiSWFYTTFEVHRHYU56MUdVV2krWHB2THk4QkFBV0FHamZ2ajJtVEptQ0RoMDZWRXY3elpzM3grdXZ2NDRCQXdaZzNyeDUyTHQzYnpNQTg3Mjh2Q0t0Vm11TXpXYjdKemcvcHNwWXdCRFJiV094V0I0N2VQRGdWUk1ocVg3cDJiTW5MQmJMU1UzVDdqSTZTM1dZTUdFQ2poOC9qa0dEQnFHMHRCVGR1M2NIQURSdDJoUkpTVW11NTlYbklXVDFxWGlwRDRRUWdVWm5xS3M2ZGVyMGdKdWIyMXdwWlNnQS9QYTN2MFZVVkJTQ2dvSmdNbFgvd0NSL2YzOHNXYklFTzNmdXhEdnZ2SU5qeDQ2MUFaQ3VLTXBuVXNvWVRkTU9WdnRKR3dBV01FUjAyd2doOWcwYk5ndzJtODNvS0ZTRHpwMDdCeUZFUzZOelZKZDE2OWE1dHFXVXJzbTg1ZWUvQUQvL3hUVTF0WDdmV29SZnU4WnJpRGVUclE3dDI3ZHY0dW5wK1RxQVNWSktUN1Baak9IRGgyUEVpQkh3OXZhdTBYTUxJUkFZR0lnbm4zd1NIMzMwRWQ1Ly8zMWN1blRwT1NIRUFhdlZ1c1JzTnMvWXZYdjN1Um9OVWM5d0Rnd1JFVkVsWFc4bElpS3FsVXhXcS9WbFQwL1BRd0NtQWZEczFhc1hVbE5UTVhiczJCb3ZYc296bTgwWU5td1kwdExTRUJ3Y0RDR0VtNVF5eW02M2Y2Y295dmpBd0VCMkxGUVNDeGdpSWlJaXFuYzZkZXIwcEtJby81SlNyZ0p3ZDd0MjdiQml4UXJNbmowYmQ5OXQzRXJ2dnI2K21ENTlPdGF1WFF1cjFRb2hoQytBUlFVRkJkbFdxN1dYWWNIcUVGWjZSSFRibFIrR1EvV0xsSnlUU2tUR0NnZ0krSjJ1NjMrVFVnNEJmbDdhUFNvcUNyMTc5NjZSZVM1VjFiWnRXeXhidGd6YnQyOUhRa0lDamg4Ly9yQ1U4ak5GVWRLZFR1ZWs3T3pzUTBabnJLMXF6NnRJUkEzQkJRQW9LQ2d3T2dmVmtJc1hMNVp0WGpBeUJ4RTFQRmFydFpHaUtET2NUbWV1bEhLSTJXekd5SkVqa1phV2hyNTkrOWFxNHFXTUVBSTlldlJBU2tvS3hvOGZYemFrclkrYm0xdU9vaWp6TzNYcTFOem9qTFZSN1hzbGlhZytPd3dBWDN6eGhkRTVxSWFVZTIyL016SUhFVFVvUWxHVW9RQnlBY1FEOE83Um93YzJiTmlBOGVQSG8xR2pSZ2JIdTdIeXhkYUxMNzRJSVlRN2dJa21rK2s3aThVU09XREFBRGVqTTlZbUxHQ0k2TGE1Y2hNNXpKZ3hBeHMzYmtSaFlhSFJrYWdhWldSa1lPYk1tUUFBS1dXS3dYR0lxQUY0N0xISEhsY1VaUmVBUkNubHZXM2F0TUh5NWNzeFo4NGN0R3JWeXVoNE4rMk9PKzVBZkh3ODFxeFpnNDRkT3dMQUhVS0lwWGw1ZVpxaUtOMk56bGRiY0E0TUVkMDJQLzMwVTRLUGo4OEFBTmFaTTJlaXNMQ3dLQ3dzelBXbnNlblRwMlB6NXMwM2JHZldyRmw0NFlVWFhCL3p1RnB4M1BtbFM1ZDZBZkFHWUhNNEhPL2NzQUVpb2lycTJMRmpLemMzdDltNnJnOERmcDRZUDI3Y09MejQ0b3UxY3FqWXpTcGJjR0RyMXExWXNHQUJUcDQ4MlFIQTU0cWlwQWtoSnR0c3RqeWpNeHFwN3IvQ1JGUm5IRDU4dUxpZ29LQ3JsUEkxQUxiNTgrZjNFZVZzM3J4NWJXWGFlZU9OTjRieHVGcDNuTyt4WThlbVNTbGZLeWdvNkpxVGsrT29UQnRFUkRlalM1Y3Uzb3FpeExtNXVSMENNTXpkM1IzRGh3L0h4eDkvakg3OSt0V0w0cVdNRUFMbGwzejI4dklDZ0g1U3lvT0tvdnl0YytmT1BrWm5OQXA3WUlqb3RqcDgrSEF4Z0w5ZCtWZUJxcXJoQU1KdnRrMGVWMnVPUzdqWlk0aUlLa2xZcmRiUTR1TGl1UUR1QjREQXdFQkVSMGZqZDcvN25jSFJhcGFucHljaUlpTFF0MjlmTEY2OEdQLzg1ei9OQUdJZERzZkxGb3NsenQvZmYxVnljckxUNkp5M1UvMHBVNG1JaUlpbzNubnNzY2NzaXFMc2xGSW1BYmpmejg4UFM1Y3V4Yng1OCtwOThWSmV5NVl0TVd2V0xLeGF0UXFQUFBJSWhCQXRoUkFmNU9YbDdWTVU1ZitNem5jN3NRZUdpSWlJaUdxZGdJQ0F1NXhPNTE5MVhSOEpRRFJyMWd5dnZQSUtnb09ENGViV2NCZmw2dENoQTFhdVhJbU1qQXdzV3JRSXAwK2Z0Z0Q0UWxHVVpGM1hZN095c3Y1bmRNYWF4aDRZSWlJaUlxbzEvUDM5UFMwV3kxU24wM2tJd0NnM056Y3hkT2hRcEtXbElUUTB0RUVYTDJWTUpoTmVlT0VGcEthbVl2VG8wVENielFBd3dHUXlmYXNveWwvYXQyL2Z4T2lNTllrRkRCRVJFUkhWQmtKUmxHQWZINStEUW9pM0FEUjk2cW1ua0p5Y2pKaVlHUGo0Tk5nNTY3L0syOXNia1pHUitQampqL0hjYzg4QmdDZUFPRTlQejF5THhUSWM5ZlIzL1hwNVVVUkVSRVJVZHlpSzhxaWlLSjhEU0FYd1lPdldyYkY0OFdJc1dMQUE5OTkvdjlIeGFyMjc3cm9MYjc3NUp2Nys5NytqWGJ0MkFIQ1BFT0pEaThXeTIyS3hkREU2WDNYakhCZ2lJaUlpTW9URllybFRDREVMd0dnQUpoOGZIL3p4ajM5RWFHZ28zTjJyNzlkVVhkZnIxUkxMdjZaang0NVl2WG8xTm0zYWhFV0xGdUhzMmJPUEE5aGxzVmpXdWJ1N3Y3WnYzNzZqUm1lc0R2WC9sU1FpSWlKWUxKWklSVkc2QndZR05vZy9YdWJsNVNFK1BoNVN5Z3I3YzNKeW9PdTZRYW5xSG92RlVpUGRIKzNidHpkYkxKWVlJY1IzQVA1b01wbE1nd1lOUWxwYUdnWVBIbnpMeGN2enp6OWY0ZVBldlh2LzZtTTM0NXR2dnJubWZrM1RVRkpTQWdCWXVYSWxpb3FLZnJXTjd0MjcvK3BqaFlXRnlNM05SVVpHQnI3OTl0c3FaVFNaVE9qYnR5L1MwdEl3Y3VSSW1NMW1DQ0hDbkU1bnJxSW84VmFydGRHTlc2bmRHc1EzTVNJaW9zek1US01qM05DT0hUdHFyRzBoeEdBQTNRb0tDblNMeGZKM0lVUktjWEh4OXJwNjA5R0RCdzhpTmpZV0FIRDU4bVVFQlFWaHlwUXBBSDcrYS90YmI3MkZZOGVPNGNzdnY4VFRUejhOQUpCU1lzR0NCYmp6empzeGE5WXNyRm16QnUrLy83NnJ6Y3VYTDhQYjI3dkNlYjc2NnF2YmRFVzExaDVGVVU0SklWSktTMHRUc3JPekR3S1FOenpxMXdsRlVYb0xJZVpKS2RzQXdCTlBQSUdZbUJqNCtmbFZUK0p5SmsyYUJBQzRjT0hDTmJjblRKaUFqUnMzWXNlT0hUaDY5S2hyV2VheTdkVFVWUFRzMlJOYnQyNTFQWC83OXUwVnpuSDQ4R0hFeE1SZzNicDF1UHZ1dTNINDhHR3NXN2NPRVJFUmxjb1lFaElDdTkyT3k1Y3Z3OVBURTcvNXpXOXcxMTEzSVNnb0NMLy8vZStyZk8yTkdqWEMrUEhqRVJ3Y2pBVUxGdUR6enovM0JqQkRTdmtIaThVeVZkTzA5YmkxMTlJd0xHQ0lpS2hCS1B1RnBZNm9pVjhxeWtaZG1JUVFFUUFpUEQwOUwxaXQxbzI2cnFjMGE5WnNTMlptcHIwR3psc2pIbjc0WWN5ZE94ZSt2cjdZdFdzWDh2UHpYWTh0VzdZTTN0N2VlUC85OXpGaHdnUjA2TkFCTFZxMGdCQUNDUWtKaUlpSXdOS2xTekZ1M0RpOC9QTExydU9zVml0Mjd0ekpWYTdLRVVLMEFOQlNTdm1vbTV2YlRFVlJjZ0drQ0NGU2JEYWJocHQ0cjFvc2xvZUZFTzhBNkNXbHhQMzMzNCtZbUJoMDdkb1ZRb2dheVQ5bXpCZ0F3SUVEQjY2NTNiSmxTMFJGUlNFcUtncmR1M2RIYW1vcUFGVFl2aDY3M1k2NHVEaU1HVE1HZDk5OU53RGdsVmRld2JCaHcvRDAwMCtqVFpzMk4yemp4SWtUMkxselo5bEtZdFd1VmF0V21ETm5EbXcyRytiTm00ZmMzTnpmQ1NIV0tZb3lYdGYxNkt5c3JIMDFjdUlheEFLR2lJanFOU25sSkpQSjlMVFJPU3BMU25uYXc4TWpzd2FhdnRhNHFlWlN5dUZDaU9FRkJRV0ZpcUtrU3lsVG5FN241Z01IRGx5cWdRelZhdjM2OWVqYnR5L09ueitQNXMyYkF3RFdyRm1EclZ1M1l0V3FWZkR4OGNHWU1XTVFIUjJOeFlzWG8yblRwbWpVcUJFV0wxNE1MeTh2ZzlQWERWTEtRaUdFYjdsZGJRRk1rMUpPczFxdDMrdTZuZ29nUmRPMFBiajJld3lQUC83NGIwcExTMmNBR0F2QXJVbVRKaGd6Wmd3R0Rod0lEdytQYXMwYkVoS0MwdEpTbkQxN0ZpRWhJWWlMaTRQVmFzV25uMzdxZXMzTGI1ZDNzMFdVcnV0NDQ0MDNjTys5OTJMSWtDR3UvYTFhdGNMRWlSUHg2cXV2NHIzMzNuTXRRcENZbUlqMTY5ZWpvS0FBZmZyMEFRQ2twNmNEUUkwVkwrVlpyVllrSmlaaTQ4YU5lUGZkZDNIdTNMa25UU2JUWHF2VnVsclg5ZGMxVFR0ZTR5R3FDUXNZSWlLcTF6Uk5tdzlndnRFNURQUWJSVkVTQWJTN3dmT2FBQmdzaEJqczd1N3V0RmdzbDRVUWYvYnc4RmhXTnJhL3RzblB6MGVMRmkxdzRjSUYxN0F3VGRPd2JOa3kxNUs3UVVGQnlNL1B4L0Rod3hFWUdJajA5SFM0dTd0ajgrYk5BSUJ1M2JwaDU4NmRSbDVHVlFrQUlqQXcwSFRtekJuVG5YZmVhZnJwcDU5TWRydmQxTHg1YzJHMzIwME9oOFBrN2UxdEtpa3BNWm5OWnBPdTY2SzB0TlRrZERwTkhoNGU1Zjh2YS9OK1JWRXVPWjFPazd1N3UwbEtLWENkSGhZcFpXc2h4Q1FBa3hSRnlSZENmQTNncTZaTm15NHU2ODJ6V0N5alNrdExWd0EvejgwSUNRbEJaR1FrV3JSb1VTT2ZsTlRVVktTbHBXSFpzbVd1SHBTQWdBRDQrL3RmOWR4VHAwNWgrL2J0R0Rod0lFcExTM0hwMGlVTUhEZ1FBUERUVHo5aDRNQ0JDQW9LdXVaNUhBNEg0dVBqY2VyVUtiejMzbnRYUGQ2M2IxL2s1K2RqeElnUm1ENTlPbnIwNklIdzhIRDA2TkVEZmZyMFFXcHE2bTBwV243SlpES2hYNzkrNk5tekp6NzQ0QU9zVzdjT3BhV2x3NFVRdzYxVzZ4U2J6ZmIyYlE5VkJTeGdpSWlJNmlHNzNXNzM5UFFzKzNEb1RSN3VKb1JvQW1CT1NVbkpYNm8zV2ZVNWUvWXNmSDE5Y2Y3OGVmajYrdUtPTys3QTFLbFRNWExreUt1ZUd4c2JpNjVkdStMVlYxOUZRRUNBYTcvRFVTZW5BRUZSRkIwQUNnb0s0T25waVlLQ0FnQ0FwNmNuTGwrK0RBRHc4UEJBYVdrcGhCQ3VDZVpDQ0xpN3UwTktDWlBKaEhMRkM0UVFHd0RBemMzdHFzVVBLdUVPS2VWTEFGNjZlUEZpbktJb1NVS0lGQ25sd3JJblRKZ3dBY09HRGF2eU5WZFdabVltN0hZNzVzeVpnOWpZV0FnaHJqc3NNQ2twQ1h2MjdNSGF0V3V4Y09IUGNidDM3NDZrcENRQXdEMzMzSFBWTWErOTlob3VYTGlBeFlzWG8xR2phOCtKSHpseUpGcTJiSWtaTTJiZysrKy9SMFJFQkQ3Ly9ITUFRR2hvS0diT25BbUx4UUtIdzRGdTNicTVqaXNzTEVTVEpqL2ZoM0xWcWxWbzNicDExVDRSMTlHNGNXTzgrdXFyOFBQelEzeDhQQUJBU2puWGFyVytiN1BaTGxiN0Nhc1pDeGdpSXFKNktDY25wOUJxdFQ0aHBYem95cTQ0QURjN0kvZ2prOG0wUXRmMUxkVWNyMXFjUFhzVzRlSGh1SERoQXZidTNZdlBQdnNNRG9jRDZlbnAyTHAxSys2Nzd6NjBiZHNXaHc0ZGdyZTNkNlhtdHBTdEVHVTJtMTBUdDJ1cEV2dzhaS3Zzbnl6YmxsTHFRZ2o1eTIwaGhDNmwxQUhJY3RzNmdJY0FRQWp4UFlDaWN2dDFBSThBdU5seFh2TEtPYVFRSWt6WDlRMEFQQklTRXJCLy8zN0V4TVRVMkwxZGpoNDlDbmQzZDNoNWVjSGQzUjFidDI1Rmt5Wk5rSmlZZU5WenkxNXJoOE9CcFV1WElpb3E2cHB0OXVyVkN3Qnc1c3daMTN0b3dvUUpPSEhpQlByMjdRc0FLQ29xZ3BlWFY0V2xtaTlkdW9TVWxCUWtKeWZEeDhjSHVxNWoyN1p0YU55NE1lTGk0aEFURTRPbFM1ZkN5OHVyUWk5Z2x5NWRhcnhYOE9USmsxaTRjQ0UrKyt3ejF6NHBaWmlxcXJXK2VBRll3QkFSRWRWYk5wdHRENEE5QUtBb1NnUnVYTUQ4S0lSSTFYVTl4ZC9mLzZ2azVHVG5sV05yT0duVmxDOHdYbmpoQlFEQTBLRkRFUjhmajlPblR5TTNOeGR0MjdiRjZ0V3IwYWRQSDljS1U5ZXpmZnYyT2pHSlgxWFZhaHQvcENpS0JBQmQxd2RxbXJhLy9HTVdpK1drRUtKbEpacTU1bnNIQVB6OS9adjYrUGk4Q21ENlYxOTkxWFQzN3QwWVBIZ3dSbzhlamFaTm0xYlhaUUQ0ZVFuajRPQmc1T1RrWU96WXNmRHc4TUMwYWROY2MxUk9uVHFGbGkwclhrNVNVaEw2OSs4UHE5WHEydWZ2NzQvRXhFU0VoNGZqN2JmZlJrcEtDanc4UEJBU0VnSUFlT0NCQi9EQUF3KzRDbzJnb0NBc1g3NGM5OTEzbjZ1TjU1NTdEbDVlWHE3emJkcTBDZTNhdGNNUFAveUF6cDA3NDYyMzNrTGp4bzNSdUhIamF2MGNYSS9kYnNlSEgzNklEei84RU1YRnhRQmdGMEs4YmJmYi81YVRrMU40MjRMY0loWXdSRVJFRGNNMTcvMG1oUGhlU3BrQ0lFVlYxYjI0TWhGYjA3VGJtZTJtblRsekJqYWJEZDk4ODAyRklUelBQdnNzdG16WmdwZGVlZ2t6WnN4QVpHUWtzck96TVdQR2pBckhGeFFVNE91dnY3N05xZXVrWCsxOXFleDc1L0RodzhVQTVnUUVCS3pXZGYwdlRxZHoxTnExYThXbVRac3dkdXhZaElTRVZNdE5KdTEyTzQ0ZE80YXVYYnNDZ0d0SjdBRURCaUEyTmhhRmhZVVlOV29VL3ZHUGZ3QUE1c3laQXdBSUR3Ky9xcTNseTVjaklDQUE0ZUhoaUkyTmRTM1pmUzBuVHB4QVVWRVI3cjMzM2dyN2k0cUtLaFFuUjQ4ZVJYaDR1S3ZYbzNQbnp0aTFhMWVGb3FlbVNDbVJrWkdCUllzVzRkU3BVMlc3azZTVXNhcXFIcW54QU5XTUJRd1JFVkhEVUg2RnFHOEJwSmhNcHBUOSsvZG5vUTdlQytMQWdRUDQ1cHR2WUxWYThlaWpqN3BXYytyVnF4ZWlvcUlRSFIyTkZpMWFJRE16RTRxaXVHNk1lT1d2emhnOWVqVEdqUnRuV1A2NjRzcGNxUEtxL043WnQyL2ZTUUFSVnF0MWlaUXk0Y0tGQy84M2UvWnNKQ2NuWS9Ma3lSWG1KbFdGbDVlWGF3NUxtYkpKK1FNSERuUVZHdjM3OTNmMXNxMWJ0dzVoWVdHdVZjSEswM1g5cXYzdnZ2dnVWY1BmUHZqZ0EvVHMyYk5DRVZaU1VnSzczVjZodUI0elpzeFZoZHFXTFZ2d3hCTlBWT0ZxS3k4bkp3ZHo1ODdGdi8vOTc3SmRLb0JvVlZXL3JORVQxeUFXTUVSRVJBM0ROMEtJejNWZFQ5RTA3YURSWVc1Vmp4NDkwS05IRHdEQS8vNzNQOWN5eXExYnQwWkNRZ0pNSmhNV0xseUk2T2hvREJvMHlIVmNibTR1UER3OE1ISGl4QnIveGJFK2tGS2VGMEtjRWtKc3FLNzNqczFtVXdGMHMxcXRvVkxLdVljUEg3NC9NaklTZ1lHQm1EaHg0bFU5R1Rmamw4c2pKeVVsUVVxSnpaczNZK0hDaFpnMmJSb3lNek1SRXhOVFlTaFpXUUZjWGtCQXdEWDNsM0U0SEZpeVpBbDI3OTZOeE1URUN2Tmd0bXpaZ252dXVhZEN3ZkxMNGlVM054ZmJ0MjlIU2twS1ZTLzN1azZmUG8zRml4ZGowNlpOQUFBcDVTa0EwL3o5L1Q4c1A4U3ZMbUlCUTBSRTFBQ29xanJlNkF6VkxURXhFV3ZXcklIRDRVQjBkRFFtVEppQS8vNzN2eFdlYytyVUtSdzZkQWdta3ducDZlbDQ5TkZIc1g3OWVodzVjZ1JQUGZVVUhBNEhubnJxS2Rmenk2OEdCUUFaR1JtdUZhRWFxTTQxTk1SSTJteTI1QzVkdXFRWEZ4ZkhBSGc5TXpPejhkZGZmNDJ3c0REODRROS91T1c1SVNkUG5zU0dEUnV3YytkT1BQamdnMWl4WWdWYXRXcUZObTNhNFBYWFgwZXpaczBRRmhhR21UTm5YdlA0YS9YQUFFQmtaQ1JhdG15Sm1UTm40dDU3NzhYS2xTdmg2K3VMRHo3NEFPKzk5eDVNSmhPYU5XdUdOOTU0NDFlemxaU1VZTXFVS1hqbGxWZHc1NTEzM3RKMS9sSnhjVEhXckZtRGxTdFh3bTYzQTRCRENQR09oNGZIbTN2MjdDbW83Y05ESzZObWJudDZtNVJOT2xOVnRVNWZCOTBlWmU4WEtXWEFMeWNwRWxITnMxcXR2NWRTL2dmZzkrMjZwdXo3cDgxbU16cktWYVNVTlhZWDk5cW9iS0o1ZFg0TjFZYWZqeGFMNVI2VHlUUmJTamtjQUh4OWZURnUzRGk4K09LTFZab2ZrNUtTZ3FDZ0lPellzUU5QUHZra2ZIMTlLend1cFlTbWFXamR1bldWN2tsVFhGeU0vL3puUCtqVXFkTlZqK202ZnQzTU8zYnN3RFBQUElPOHZEejQrZmxkOWZpMmJkdnc3TFBQM25RbUtTVzJiZHVHQlFzVzRNU0pFMlc3UHhaQ1RMSFpiSGszM2VDdlVCUmxQd0Nya2U4WDlzQVFFUkZSbmRXUWlwZjY3TXBkNEY5KzdMSEgzdFYxUGVIY3VYTmRaczJhaGFTa0pFeVpNZ1VXaStXbTJ1dmZ2ejhBWExNSEJmajVmWE1ycSt0NWVucGVzM2dCcmg0cTlrdlBQUE1NQUZ5emVBRlFwZUxsMjIrL3hkdHZ2MTErQVlVRFFvaG9tODIyNDZZYnF3TnVmY2tISWlJaUlxSnFzSC8vL3IycXFuWVZRZ3dWUWh6THpjMUZSRVFFcGs2ZGl1UEhqeHNkcjlZNWUvWXMvdnpuUHlNOFBMeXNlTWtIRU9ubjU2ZlUxK0lGWUFGRFJFUkVSTFdMdE5sczZ3QzBCVEFUd09WdDI3YWhmLy8rV0xKa0NZcUtpZ3lPWnp5SHc0RlZxMWFoWDc5KytPU1RUeUNsTEJWQ3pOZDEvU0ZWVlpmVjlVbjZOOElDaG9pSWlJaHFIWnZOVnFTcTZndzNON2UyUW9oL09Cd09yRml4QXNIQndVaFBUNGV1NnpkdXBKNlJVbUxIamgwSURRM0Zva1dMeW9xNWRLZlQyZDVtczAzS3lzcTZZSFRHMjRFRkRCRVJFUkhWV3Z2MjdUdHFzOW5DZEYzdkNtQi9mbjQrNHVQak1XTEVDR1JuWnhzZDc3YjU3cnZ2RUJrWmljbVRKK1BISDM4RWdJTkNpT2RVVmUyYm5aMTl5T2g4dHhNTEdDSWlJaUtxOWJLeXNuYXBxdHBaQ0RFQ3dJbWNuQnlNR2pVS2NYRng1ZTh1WCsrY1AzOGVmLzNyWHhFV0ZvYjkrL2REU25rT1FKU1BqMDlIbTgyMnhlaDhSbUFCUTBSRVJFUjFoVzZ6MlQ0c0xpNXVBK0JOQU1VWkdSa0lEZzdHc21YTHl1NTdVaStVbEpRZ01URVJMNzMwRWxKVFU2SHJ1bE1Jc2NqTHkrc2hWVlVYWjJabWxocWQwU2dzWUlpSWlJaW9Uc25KeVNsVVZUV3V0TFMwSFlEazR1SmlMRisrSENFaEljakl5SUNVMHVpSVZTYWx4QmRmZklHQkF3ZmluWGZld2FWTGx3RGdNeW5sb3phYmJjTHUzYnZQR1ozUmFDeGdpSWlJaUtoT09uRGd3UGVxcWc2VVVuWURvSjA2ZFFweGNYRVlOV29VY25KeWpJNTMwL0x5OGpCdTNEaE1uRGdSUC96d0E0UVFoNFFRZlZSVmZWN1R0SU5HNTZzdFdNQVFFUkVSVVoybWFkb1hmbjUrQVZMS0NBQ25EeHc0Z09IRGh5TStQaDVuenB3eE90NE5YYng0RVhQbXpNSGd3WU94Wjg4ZUFMZ0lZS0xkYnU5Z3M5azJBYWk3WFVvMWdBVU1FUkVSRWRWNXljbkpUazNUVm5oNGVEd0VZQTRBUjNwNk9vS0RnN0ZpeFFvVUZ4Y2JIZkVxcGFXbFdMOStQZnIxNjRlUFB2b0l1cTdyVXNxbFFnaC9WVlVUY25KeUhFWm5ySTFZd0JBUkVSRlJ2YkZuejU0Q1ZWV25DaUVlQnBCMitmSmxMRm15QlAzNzk4ZTJiZHRxemZ5WVhidDJZZkRnd1pnN2R5NEtDZ29BNEhNaFJDZE4wMTZ4Mld6NVJ1ZXJ6ZHlORGtCRVJFUkVWTjFzTmxzZWdHQkZVYm9EU0RoeDRrU0hxVk9uUWxFVVRKNDhHVzNidGpVazE1RWpaZ29MY3dBQUJFWkpSRUZVUnpCdjNqeDgvZlhYWmJ2eWRGMmZsSldWdFJFY0tsWXA3SUVoSWlJaW9ucExWZFh0UGo0K2lwUnlMSUI4VlZVeGRPaFF6Sm8xQytmTzNiNEZ2UW9LQ2pCdjNqd01HRENnckhqNUNVQnNRVUZCKzZ5c3JFL0E0cVhTMkFORFJFUkVsV0sxV28yT1FGUWxWKzZaOGw2blRwM1dtMHltUDBrcG85TFMwdHkzYk5tQ2lJZ0lEQmt5QkdhenVVYk83WFE2OGZISEgyUEpraVc0ZVBFaUFFZ3A1UXF6MlR4OXo1NDk5ZmNPbkRXSVBUQkVSRVIwWFZMS1RLTXowUC9IMTZQcXNyS3lMcWlxR21NeW1SNEJzS21vcUFnTEZ5N0VnQUVEa0ptWldlM3pZL2J1M1lzaFE0Wmc5dXpaWmNYTEZ5YVR5YXBwMm1nV0wxWEhIaGdpSWlLNkxrM1RuakU2QTFGMTJyOS9meTZBUG9xaVBBZmduV1BIanJXYk5Ha1NBZ0lDTUhueVpQajcrOTlTKzBlUEhrVkNRZ0l5TXpQTGR2MVBTamxGMDdRVWNLallMV01QREJFUkVSRTFTS3FxZmlhRTZDaWxuQURnL0w1OSsxdzlKdWZQbjcvcDlpNWR1b1FGQ3hZZ05EUzBySGk1QkNET3g4ZW5uYVpwRzhEaXBWcXdnQ0VpSWlLaUJzdG1zNVZvbXJiSTNkMzlJUUNMZFYxM2J0aXdBZjM2OWNQYXRXdFJVbEp5d3paMFhVZGFXaHI2OWV1SDFhdFhvN1MwRkZMS0Q2V1ViVlJWZlRNek05TmU4MWZTY0xDQUlTSWlJcUlHYisvZXZXZFZWWTF5T3AwZEFXd3BMQ3pFL1Buek1XalFJSHo1NVplL09qOUdWVldFaDRlWFg5VnNsNjdyajJ1YU5rTFR0T08zOHhvYUNzNkJJU0lpSWlLNklqczdPd2RBa0tJb3ZRSE1QM0xreUVQUjBkRjQ0b2tuTUduU0pEejQ0SU1BZ0I5Ly9CRUxGeTdFdG0zYkFBQkNpR082cnNkcW1yWWVIQ3BXbzFqQUVCRVJFUkZWSkZWVlRXL2Z2djBXczlrOFhnanhwMy85NjEvTkJnMGFoTjY5ZThOc051UFRUeitGdytFQWdNc0EvZ1pncnFacFJjYkdiaGhZd0JBUkVSRVJYVU5PVG80RHdIeUx4YkpHQ0RGTDEvWFJuMzc2cVdzS2hwUnluYnU3KzJ2Nzl1MDdhbURNQm9jRkRCRVJFUkhSZFdpYWRnWkFwS0lvU3dETUFkQllTaG1yYWRwdWc2TTFTQ3hnaUlpSWlJZ3FRVlhWQXdDQ2pNN1IwSEVWTWlJaUlpSWlxak5Zd0JBUkVSRVJVWjFSTDRhUUtZb3l3dWdNVkhjSUlmb29pdktJMFRtSUdxRGZsMjN3K3paUjdjT2ZqMVJKVnFNRENLTUQzQXBGVVlvQm1JM09RVVJFUkVUVWtBZ2hyRGFiVFRYaTNIVzlCMmFDbExLTDBTR296bWdqaEdncXBkUUE2RWFISVdxZzJnQW9CbkRFNkNCRTVNS2ZqM1JUVENiVFNRRC9Oam9I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VFg1ZjBpSXNQUXR4aFYwQUFBQUFFbEZUa1N1UW1DQyIsCiAgICJUaGVtZSIgOiAiIiwKICAgIlR5cGUiIDogImZsb3ciLAogICAiVmVyc2lvbiIgOiAiODQiCn0K"/>
    </extobj>
    <extobj name="ECB019B1-382A-4266-B25C-5B523AA43C14-4">
      <extobjdata type="ECB019B1-382A-4266-B25C-5B523AA43C14" data="ewogICAiRmlsZUlkIiA6ICIxMjMxNzk5NDI1MTkiLAogICAiR3JvdXBJZCIgOiAiNDk5MTE0MjMiLAogICAiSW1hZ2UiIDogImlWQk9SdzBLR2dvQUFBQU5TVWhFVWdBQUF6QUFBQUdkQ0FZQUFBRE5GWllDQUFBQUNYQklXWE1BQUFzVEFBQUxFd0VBbXB3WUFBQWdBRWxFUVZSNG5PemRkMWhUWjhNRzhQc2tiQm1DQXhXdFcycHJ0UkJ4VmFYdVhRWDljT0tnVlF1SVZxMVV0TGdWOTBaYnJhdHVLbG8zcjFqUlY2dFZsZ3V0ZmV1Z1ZCRUhLc2dRU003M0I4MXBBZ0ZSa1FTNWY5ZmxaWEp5eGhPeXp2MnNBeE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YjB6QkgwWDRFMDRPVGs5RndTaG5MN0xRYVdES0lvUWhGTDlsaWNpSWlJeUJObWlLSDRjR3h0N1RSOEhsK25qb01XRjRZVmVCY01MRVJFUlViRXdsc3ZsLzZldmd4dnA2OEJFUkZSMmJkNjhHUjk5OUpHK2kwRkVHbjc3N1RlTUh6OGVXVmxaOFBEd2dMKy9QeXYvS0o4aFE0YmcrdlhyVUNxVnQvUlZobmNtd0VSSFIrdTdDRlFLSkNZbVl2VG8wYmg3OXk0Ky9QQkRCQWNIdzhyS1N0L0ZJaW9UbEVvbHBrMmJockN3TVBqNitpSTRPSmdoaHNpQXRHalJBc3VXTGNQNDhlTVJFaElDQUF3eFpKQktkUmN5b2xkVnRXcFZmUC85OTNCd2NFQmNYQng4ZlgyUm1wcXE3MklSbFFseXVSeXpaczFDMTY1ZGtaYVdCbDlmWDF5NWNrWGZ4U0lpRGVvUVkySmlncENRRUN4Y3VCQ2lLT3E3V0VSYUdHQ296R0dJSWRJZmhoZ2l3OGNRUTRhT0FZYktKSVlZSXYzSkcySjhmSHdZWW9nTURFTU1HVElHR0NxekdHS0k5RWNkWXJwMDZZTDA5SFNHR0NJRHhCQkRob29CaHNvMGhoZ2kvWkhMNVpnOWV6WkRESkVCWTRnaFE4UUFRMlVlUXd5Ui9qREVFQmsraGhneU5Bd3dSR0NJSWRJblhTSG04dVhMK2k0V0VXbGdpQ0ZEd2dCRDlBK0dHQ0w5eVJ0aWZIMTlHV0tJREF4RERCa0tCaGdpRFF3eFJQckRFRU5rK0JoaXlCQXd3QkRsd1JCRHBEL3FFTk81YzJlR0dDSURWVnBEVEdKaUlwUktwYzdIYnR5NGdheXNyQkl1RWIwdUJwZ1NkdTNhdFh3ZmtPenNiTnk4ZWZPMTltY0lIN1lYTDE0VVdvNzA5UFJTOGNXbTZWMEtNYVh4OVZFcWxVaEtTaXJ5K3IvOTloc09Iejc4Rmt0VU9KVktwYmRqdjR2a2Nqbm16Sm5ERVBPS3pwNDlpNHlNakpldWs1MmRuVzk1UVNkMWI5T0xGeThRRnhkWDRzZWw0bEhhUW94S3BZSzN0emUyYmR1bTgvRkJnd2JoM3IxN0JXNS81ODRkS0JTS0l2KzdjK2ZPVzNvbUJEREF2RlJDUW9MV1A1VktCWlZLaGFkUG54YjRUL09ISURrNUdiZHYzNWJ1ZTNwNjV2dUEzTDE3Rng0ZUhpOHRTM3A2T2laT25JaUVoQVFBd0tGRGh6QnMyTENYZm1Hb1ZDcjg4c3N2V3V1cFA0aWFNakl5Y1Bic1dhMWw5Ky9mbDhxcitZSDg3My8vaTk5Ly94MEFzRy9mUG56NTVaY0ZIcjlObXphSWo0OEhrQnU0aXZMUEVKU0dFR01JcjQrTGk0dTB2U2lLUmRyK1plL1poSVFFZE8vZXZjaC9oNE1IRCtMRWlSTkZYaDhBbmo1OWlzZVBIK2Y3cHo1K1lmOFNFeE9sL2FoVUtuVHMyQkhIamgzTGR3eGRuN09YVWFsVVNFMU5MZlNmSVo4a0ZCZGRJZWJTcFV2NkxwWkI4L1B6ZTJudzkvUHpRMHBLaXRheXg0OGZvMW16WnRKOWhVSWhmUmJlcHA5Ly9obWpSbzJTdmo4S2MrZk9uVmYrUjI5ZmFRb3h2L3p5QzlMUzB2Qi8vL2QvYjdTZmt5ZFBTdjkrK3VrbkFNRFJvMGUxbHRQYlo2VHZBaGk2UG4zNndON2VIaktaREltSmlUaHk1QWd5TWpMUXQyL2ZBcmZadlhzMzZ0V3JCd0RZdjM4L05tM2FoSVVMRjZKRml4WUFJQVVnTmZWSnNlWXlBQ2hmdnJ6Vy9WV3JWdUgzMzM5SHhZb1ZBUUF0VzdaRVVGQVFqaHc1Z2g0OWVoUllub1NFQkN4WXNBQUhEaHpBN05tellXMXRuVytkQnc4ZTRLdXZ2a0oyZGpZVUNnVk1UVTBCNU5iVy9lYy8vOEgzMzM4dnJYdjU4bVY4ODgwM0dEWnNHTjUvLzMxY3VuUUpIMzMwVVlISDE5U3laY3NpclJjZEhWMms5ZDQyZFlnWlBYcTBGR0tDZzROaFpXV2w3NklCTUl6WFI2VlNTVDlZaVltSjZOV3IxMHUzUDNqd0lLcFZxNGJGaXhkajU4NmRCYTVYME1sLzN2Zkh3NGNQVWF0V3JTS1UvRjllWGw0NlQ1eWlvNk14Y09CQUFMbUJMRE16RTJabVpoQUVRVnFuYXRXcTBnL1h6WnMzOGV6Wk03ei8vdnV2ZFB5REJ3OWl4b3daK1phSGhvWVcrdjBDNVA0UTUvMStlQmVwUXd3QUhEdDJER1BHak1IcTFhdlJwRWtUUFplczVBVUZCU0VzTEV4cjJmVHAwekZ6NWt5dFpaNmVucERKL3EyYlBIWHFWSUg3SERkdUhBQklMVExxK3dBUUdCZ0lZMk5qNlRoMmRuYlNZd2NPSE1EbXpadng5OTkvbzJMRmloZzBhQkNHREJsU2FQblZGVythV3JSb2daMDdkMkwvL3Yxd2MzUEw5M2pseXBXbDM2S1hmU1owTVpUZmtYZWRPc1NNSHo4ZUlTRWhBQUIvZjMrdDcweDlVNmxVMG0rNWlZa0psRXFsVm1oWHkvcytNemMzeDVrelo3U1dhZjcrcDZlbkF3QXNMUzFoWVdIeEZrcE9CV0dBS1lKTm16YkIzdDQrMzhsVTNpL0hGeTllb0ZXclZscHY3aEVqUmlBakl3TXpac3pBdm4zN0FPUzJ1T2lxQWVqUW9VT0Irejk1OGlUMjdObUQ1Y3VYdzl6Y0hBQlFvVUlGZUhsNVlmSGl4V2phdENuczdlMTFscjltelpyWXZuMDdKazZjQ0M4dnIzd25qSC8rK1NlOHZiM1J1SEZqekpvMVMvckJBQUEzTnpkY3VIQUJqeDQ5a3BadDNib1ZYMy85TmZyMjdZdXNyQ3ljT1hNR2dZR0JXcTBUSmlZbVNFbEprWDRZSHp4NEFCTVRFd0QvbnJ6cWN1L2V2U0tkQUpja1F3NHgrbng5bmp4NUluVlgwZHdleUgzdnFsUXE2VVFxT3p0Yk9oblMvQno1K2ZsaDlPalIrWTd6MTE5L1llalFvVVd1eVhyNDhDR2lvNk1SR2hwYXBQVTlQRHl3ZCs5ZUFMa2hSUkFFQkFRRXdNek1EQUNrSDZ5WW1CaU1HVE1HcDA2ZGdwR1I3cS9MeU1oSTJOdmJ3OXJhV3FxRWtNbGtPaXNLTkhYdTNCbXRXclZDUWtJQ1B2LzhjNmtGUi8wNnFULy9Db1VDb2FHaHFGV3JGcDQrZlpydmUrSmRwdzR4b2lnaVBEeTh6SVlZYjI5dkRCczJEQUF3ZGVwVUdCc2JvMzM3OW1qZnZyMjBqa0tod05hdFcxR3JWcTBpZlplT0hUc1dRRzdsMmZuejU2WDdaODZjd2VlZmZ5NkZaTTMzOG0rLy9ZYVpNMmZDMWRVVnZyNitDQThQeDdKbHkxQzFhdFZDMzV0OSt2UXA4TEV0VzdaZ3k1WXQrWmF2V2JNR3paczNsKzduL1c2NmMrY08rdmJ0bSsrM1dMMmNTbzZoaDVpOWUvZENKcFBCM2QwZElTRWhPSDc4T0E0ZVBLaTFUcTlldmJCMjdWcFVyMTVkV3FaWkdhQ21xMkt0VFpzMnhWOW9LaFFEekJ0Njh1UUprcE9UWVc1dWpoTW5Uc0RDd2tKcUlWSHo4ZkZCang0OXNISGpSZ0JBalJvMXRMNXdDL29TVnJ0MTZ4YW1UWnVHUVlNRzRaTlBQdEY2YlBqdzRUaHo1Z3pHamgyTGRldld3Y2JHUnV2eHpNeE1xRlFxbEN0WERzdVhMOGVsUzVlUW5aMk56TXhNQUxtMUI1VXJWNGEzdHplNmR1MHFMVE0yTm9heHNUR2FObTBLQUFnUER3ZndiKzNFaVJNbjhKLy8vQWR1Ym01SVQwOUhRRUNBMW5FSERoeUlDeGN1U0dON3ZMMjlwY2V5czdNTDdDYW1xMisySVREVUVLUFAxMmZod29YU1NiZDYrNGlJQ0hoNGVDQTlQUjFmZlBFRkprK2VqTWFORzJQbXpKa3dOVFhGbENsVDRPSGhBVXRMUzZoVXF0ZnVMcWdaamdEZzBhTkg4UFgxMVRxWks0ejZoT3k3Nzc3RDFhdFg0ZWpvaU51M2Iwc25VZW9nY3VYS0ZUUm8wQURQbnovWDJsNno5U01pSWdKSlNVbGFKMjgyTmpZdjdkSm1hbW9LVTFOVEtiQlVxRkFCd0w4QlJ2TnZvMzVOREtWN1pVbVR5K1dZTzNjdUFKVFpFRk8rZkhtVUwxOGUyN1p0dzk5Ly8xMW95NlV1bWlkZG5UdDNCZ0FzWDc0Y2JkcTBRVXBLQ3BvMGFZSzZkZXNDQUpvMGFZTDY5ZXZyRE9HUmtaRUFnSmt6WjhMS3lnb3RXclJBZUhnNDR1TGkwS0ZEQjJSblorT3Z2LzVDeFlvVjgvMGVoWVNFdkZKTHFhNlRSekpjaGhwaWtwS1NFQndjak1XTEZ5TWpJd09iTm0yQ3Q3ZTN6b3E2eXBVckYxaUJwM2Jod2dYcDlvTUhEOUN6WjArY09uVktxbHdHb0xOMWg0b1hBOHdidW5YckZueDhmSkNUa3dOcmEydjQrL3RETHBkTGo2ZWtwR0RuenAzWXVYT24xSzBNd0V1N2tOblkyRUFRQk1USHgrUExMNy9FaHg5K0tOV09hWkxMNVZpMGFCRzh2THp3K2VlZlk4bVNKYWhaczZiMGVMOSsvYlQ2NitlbFdXdWdQa0VBZ0ZHalJtSDA2TkU0ZCs0Y3NyT3pNV0hDQkVSRlJXSHExS25vMkxFanpNek1JSW9pUEQwOTBiWnRXeXhidGd3QXNHelpNcVNucCtQcnI3K1c5cVZaZzZ4UUtPRHU3bDc0SDlWQUdXS0kwZWZyRXhRVWhLQ2dJSzN0QWVDYmI3N0IxS2xUa1oyZERVZEhSd0M1UVh2MDZORklURXpFNHNXTFlXRmhVYVJhMGs4Ly9WVG5jczNqcGFlbkl6MDlIZlhyMTMvbGJtU0RCZzNDNk5HanNYbnpabXpidGsxcWZjeGJrMXhRNitqRGh3OXg4ZUpGckZxMUNoOTg4QUdBM0xGcDZ0WWR0VDE3OXNESnlVazZRU3dLemU1OEF3WU1LUHFUZWtjeHhBQnhjWEVJRGc3Rzh1WExVYkZpUloxZFBnY01HQUJCRUtSdW5TMWJ0cFMreTArZE9vWEpreWZqMEtGRHFGQ2hBcDQ5ZXdhRlFpRzFubXJ1cjB1WExzakt5c3JYNnZIZWUrOEJ5RDBwdExLeXdwVXJWd0FBalJvMUFwQTdHWUNIaHdlR0R4OE9QejgvcmJMSjVYTEk1WEtwMVRNK1BoN3IxcTNEbkRsenBKUGN4TVJFWExseUJlM2F0ZFA2TFFWeVR4WjEzYzg3cmpUdmVsUnlEREhFUkVaR0lpVWxCYU5IajRZb2luQjBkTVJubjMyR3BLU2tmSk5YNU8xTm9Ddk1hRzZqdnExVUt2VXlFVVpaeGdCVEJJVTFmU3NVQ3B3L2YxNzZRdGFVbnA2T1BuMzZ3TVRFQkpNblQwYlhybDJsV2pCZFRlMmF5MDZlUEluLy9lOS8rT2FiYjFDOWVuVXNXYklrMzVlNVdzV0tGYkZ1M1RyNCtmbGg4T0RCR0QxNk5QcjM3dzhURXhNY09uUklhOTBiTjI1Zzl1elorUERERDdGbnp4NzQrUGpnbzQ4K2dvdUxpODR2R0tWU2lZQ0FBRmhhV2dJQTFxMWJoKzNidDJQQmdnVTRmLzQ4YnQ2OEtUMEc1SDc0TllPYUxubC9FTWVNR1lOWnMyYkJ6czRPcWFtcDJMRmpSNkhiNjVNNnhQVHMyUk54Y1hGWXQyNGRKazZjcUxmeUdPTHJFeHdjakpNblQrTEhIMzlFYW1vcVpzK2VqVGx6NW1ETm1qVVlOV29VZkgxOXBkWklRTHVyNU1PSER4RVVGQVJiVzF0TW5EZ1JGaFlXZVBUb0VTcFVxQ0M5UC9NMjN6OTgrQkJBYml1RnJuNzJlZG5hMnNMUzBsSWFwRHhqeGd5TUhUc1dqeDQ5d3VQSGoxR3VYRGtBdVFPTWE5U29nWnMzYitLOTk5NkRzYkV4RWhJU3RMNFA5dS9mRDVWS2hZWU5HMHF0TW84ZlAwYnQyclcxamhrWkdZbWxTNWRpd29RSjZOZXYzMHZMcVBsM0tldGR5RFNwUTR4NllwS1JJMGRpLy83OXFGcTFxcjZMOXRhbHBxWmk4dVRKR0Q1OHVOU3Q2dHk1YzFycktCUUs3TnExUzZzTG1lWTY2dmRVZG5ZMlRFeE1wQmFPVTZkT2FaMjBhZTR2cng0OWV1RFlzV09ZTkdrUzJyVnJoOURRVUl3Y09WSnEvVlRQeUtlcnk2VlNxVVNmUG4wUUVCQ0E1czJidzhqSUNHRmhZUmc2ZEtoVTJSRVJFWUUxYTlib3JMejQvUFBQZGY1dERLM2JjVm5Yb2tVTEJBVUZZZUxFaVFnSkNZRkNvVURIamgzMVZwNk9IVHZDeWNrSmFXbHBHRDU4T1B6OS9TR1R5VEI4K1BCOFlWZXpOd0tnZXh5VnJvcURvcmIrVS9GaGdDbUNuMy8rV2VjWW1JSUdHSzlldlJvdFc3YUVoWVVGcGsyYmhtYk5tdVViM0RWcTFDalkyOXNYR0k2eXNySVFHQmlJQmcwYXdNZkhwMGcxU212V3JNR0tGU3V3WnMwYU5HN2NXS3RtTWo0K0hwczJiY0t0VzdjUUVCQ0FjdVhLWWMrZVBhaGV2VHAyN2RxRitmUG5vM3YzN3Zqc3M4OVF1WEpsYVp2Smt5ZERxVlJpOCtiTmFOT21EUll2WG93MWE5WmcyTEJoNk4yN045emMzUERMTDc5SXg3bDkremJhdFd0WGFEblQwdEsweG1PY08zY09qeDgvbHNaSURCbzA2S1hQVlo4MFo1dHljbkxTV3prTTdmVVJSUkdpS0NJdUxnNVRwMDVGM2JwMWNlZk9IUnc5ZWhSejVzeUJvNk1qbGk5ZmpxdFhyMElRQkppYW1xSmh3NFlBY2svT1FrTkRFUllXQmo4L1B6UnYzaHlabVprSURRM0Z5cFVyRVJBUUlIVnhiTml3b2RZNExYVjN5RW1USmhYcDcvYnR0OS9DemMxTjZrYWo5dFZYWHdISWJVSFM1T0hob2RYaW81YVZsWVU5ZS9ZQXlCMHJvdzRXVjY1Y3lmY0R0MkRCQW16ZnZoMExGeTdFcFV1WDhPMjMzK0tQUC83QThPSERwWFVVQ2dXcVZxMksxYXRYUzM4VE5mVnJrcGFXVnFUbitLNVRuM2diNm14SGI4UEZpeGR4Nzk0OWJOKytIVHQyN0lBZ0NKZzJiVnFCZy9qelR1MHRpcUkweStUNDhlUHg2YWVmU3AvbFRwMDZGYmtjU1VsSnNMUzB4TU9IRDdGanh3NDBidHhZSzBDb0t4SHExNitmYjFzakl5TlVyRmdSSjA2Y1FQUG16ZUhnNEFBN096dEVSVVZKQWViOCtmTndjWEhSR2FnT0hEZ0FCd2NINlQ3SHdCaW16TXhNcWZYRnpzNU9hcDNXRnpNek16ZzRPR0RzMkxIbzFxMGJQdjc0WXdDNU00ZTlpbXJWcW1ISGpoMWFGVlFQSGp4QTc5NjljZUxFQ2EwdVpMZHYzMzVwVnpSNk13d3diMkRqeG8yWVAzKytOS2Y0czJmUDBMbHpaNm1KUFRzN0d4OTk5QkV5TWpLa3djN3FrOThuVDU1ZysvYnRjSEp5MHFvaDE3UnUzVHBZV2xvV09ka3ZXN1lNYytiTWdaK2ZIK3p0N1pHZW5vNGpSNDRnUER3Y3FhbXA4UFQweExScDB5Q1R5WEQvL24wMGFkSUVYYnAwUVpjdVhmRHMyVE9FaFlWaC9QanhxRktsQ2dZTUdJQzB0RFFZR3h0ajdkcTFlUERnQVRwMjdBaDdlM3VzV0xFQzI3ZHZ4NkJCZ3lDWHkzSDI3Rm5FeDhmRDN0NGV0Mi9mbGs1SzFYOFRJTGQ3bXJxV1ZGZDNtTHpMREhYMm1DMWJ0bURseXBVUUJBR0JnWUY2clhXNWZmdTJ3YncrNjlldlIwSkNBb0tEZ3pGMzdsd1lHUmxwblhDclQ4YnIxYXVIZXZYcVFhbFVvbXJWcXRKblo4bVNKVGg0OENBcVZxeUlKVXVXSURVMUZjbkp5V2pZc0NGV3JGZ0JXMXRiNlZoNTUvQjNkSFRVNnBOY21OYXRXMHVmTi9WejBEd0o4dkx5MGpwQktzemV2WHVSbHBhR1hyMTY0Yi8vL1M4NmRPaUExTlJVWEwxNlZRcERtZ1lQSG93R0RScGcwcVJKQ0EwTmhZZUhCNDRkTzZZMWlGOG1rMG12aVdZTjlOQ2hRNHRVcG5lZFVxbkV0R25URUI0ZURuTnpjNnhldmJwTXRMNEF1ZVBkdG0zYkJoc2JHMXk3ZGcxQlFVR0ZEdUovOGVLRjF1ZjAvUG56cUZxMUt1N2V2WXQ1OCtaaDZ0U3AwbTlWZUhoNGtWcGdybCsvanRHalI2TlRwMDQ0ZXZRb01qSXlzSFRwVWd3WU1BRExsaTFEMDZaTkVSRVJnWExseXFGVnExYlNkdXF1TlhLNUhLMWJ0OGJ1M2JzeGVmSmtDSUtBeG8wYjQ5S2xTeGc4ZURDeXM3TVJFeE9EOGVQSGF4MlhYWE5Lajh6TVRFeVlNQUhuejUrWGVvY1l3b244dm4zN2NQMzZkY3laTXdjdlhyekEzMy8vamRxMWErUEpreWVGYm1kblp3ZEJFS1J1aWxaV1ZscVQ1cWkzZi96NHNUUUpqT1o2Z2lDVW1lK29rc1lBOHdiZWYvOTlKQ1FrSUMwdERkYlcxb2lNakVUMTZ0V2xFNkRJeU1oOGZZRHpLbXk4Z2ZySFIvMy9vMGVQMEtWTEY2MXBtdFZjWEZ5a1dtbjFiR1RxcVY4blRKZ2cxVzZwM2IxN1YrdEh3Y2JHQnYzNzkwZi8vdjF4OGVKRlBIMzZGRzNhdEVHTEZpMlFrNU9ETDc3NEFpdFhyb1NOalExRVVjU2dRWU9rSHp3bkp5ZWNQbjBhdFdyVmdxMnRyVFNEaDdlM3QxVDI5OTU3RHgwN2RzVGh3NGZ6VFFHclVDZ0tuZm5LVU9RTkw3MTc5OVpyZWZUOSt1emF0UXMvLy93emdOd3cxYUZEaHdMSHJPUmR2bTdkT3EyVG8wbVRKaUVnSUFEUG5qM0RoZzBiY1ByMGFRUUdCdUt6eno1RFJFUUUvUHo4TUhQbXpBSURZMEhkS3pYbDVPUWdLeXVyd0RGTEdSa1orUFBQUDdWYTFkU0Q1blh0djFHalJoZ3laQWlhTjI4T1B6OC8rUHY3SXl3c0RKVXJWOGFISDM2bzh4Z3VMaTdZdm4wN3FsYXRDcGxNaGdvVkt1UWJ4SzhPTU94Q3BrMGRYc0xDd3FUd29xNUpMUXYyNzkrUHMyZlBZdVhLbFRoOStqVHExNitQVmF0V1NhMkFhZ1ZObzd4NzkyNjBidDBhVVZGUnFGaXhJalpzMklBWEwxNEFBRnhkWFl0VWhnVUxGcUJXclZvSURBd0VrSHVTTm4vK2ZDeGJ0Z3hmZmZVVmxpNWRpdDI3ZDJQdzRNRmF2UTdVVTgxYVdGaWdWYXRXV0xWcUZmNzQ0dzg0T2pxaWZ2MzZPSERnQUFBZ05qWVdHUmtaK1daMFVyZXlQbjM2Vkt1ck04ZkFHQlpkNFVWelRLNitKQ2NuWStIQ2hiQzB0TVRBZ1FPUmxKU0VCZzBhWU1HQ0JZVU9FUUNBMDZkUHc4TEM0cVhkRkF1NnRveUppVW0rcnA1VVBCaGdpcUNnTjdpcHFTa1VDZ1YrK2VVWHVMbTU0ZkRodzFyWFkyblZxbFcrbXVxc3JDek1uRGtUVVZGUlNFbEp3Ylp0MjZTQnZhSW80dGl4WStqVXFaUE8yVmZpNCtNaGs4bnluVWptNU9SQXBWSnBwWDhndDV2RnZIbnpDbjF1QlhXRDY5bXpKMjdjdUlGMTY5Wkp5enc5UGJYV1VUKzN0bTNiWXNPR0RhaGR1elpjWFYybEg1Z1BQdmdBWDM3NUpieTh2T0RwNlFsQkVLVHBaZlBPcHBSMzVpdGR0WUg2dEhuelpxeGF0Y3Bnd2dzQS9QREREM3A5ZlJJU0V0Q3paMDhzVzdZTTgrYk5RNjFhdGJUNnFQL3d3dytJaUlqQTc3Ly9qbnIxNm1IcTFLbG8zTGl4enVmeTExOS9ZZS9ldllpSWlFRC8vdjJ4Wjg4ZW1KdWJJek16RXg5Ly9ESGMzZDNoNys4UEh4OGZlSGw1QWNqOVVjcDdRYjdDcUVOWlFRRW1PenNiWDMzMWxkYUpsN3FtVGJNRlNLMVJvMGJTd09VcVZhcGcyN1p0T0hUb0VQcjI3VnZvZ05XWHRmRFVxbFdyd0JiSTh1WExHMnpyNU50VTFzTUxBTFJyMXc3TGx5OUhmSHc4SWlJaTBLeFpNM2g1ZVdsVmttbTJ3R2hLVGs3R21UTm5NR25TSkN4ZnZoeEFicVhWOCtmUDBibHpaOHllUFJ0R1JrWm8yclFwVHB3NEljMCtGaEFRb05VdDV2cjE2enF2MXpKdTNEamN1SEVEUGo0K3FGT25qbGJYU0NEM2N5U1R5V0JqWXdOYlcxdlkyTmpnM0xsemNIUjBSTDE2OVpDVWxJVGs1R1NjUG4wYUgzendBU3BWcXFTMXZmcHpYbEJMSk1mQTZKK2hoaGNnOTN2VHc4TUQ3NzMzSG1yVnFvV2FOV3VpWXNXS1VuZkhDeGN1NUt1a1NrcEswcnFZY3Q3djNidDM3Mkx5NU1sbzBLQUJmdjc1WjNUdDJoV0NJT0RiYjcvTmR5NUdid2NEVENIVXRUNUhqaHlCcmEydHpwTjlOemMzQkFjSG8ySERob2lOamNXc1diTUszTi9WcTFlbEg0cVFrQkQ0Ky92RDM5OGYzMy8vUGVMajQ3RjgrWElrSkNTZ2R1M2FhTkNnUWI3dEwxeTRnTHAxNitZYlQ2T3UzVklQUHRhazYrcmd6NTgvaDZlbkorenM3R0JqWTRORml4YmwrL0NhbXByQzB0SVNJMGFNUU4rK2ZiRnExU3JwUjNIR2pCbGFWM3QyZFhYRi9QbnpjZXZXTFd6ZnZsMWFucmYxNmErLy9rTFZxbFVoaW1LK01RS2FMVkYyZG5iU3RNQ0d3QkREQ3dDTUhqMWFyNitQZXN5SmVvWXpUV2ZPbk1HQkF3Y3daODRjakJneEFyNit2Z2dLQ3NLV0xWdnloZE9sUzVkSzViSzF0Y1dlUFh2dzQ0OC9Jak16RXpZMk5yQ3dzSUNabVJrKytPQURyRisvSGtsSlNRZ0lDTUQ2OWV1bGZ0WkZvWjRacktBTFFGcGJXK2RyRVkyTmpZV0RnME9CM1R6VlJvNGNpU2xUcHNEVzFoYjkrL2N2Y3BueUVrVlJtaHBiVTk3Ky9LV2h4Yks0TUx6a3NyZTNSNmRPblRCcDBpVGN2bjBiMDZaTncrZWZmNDQvLy94VGE3MjhMVEJBYml2TVo1OTlsdTg5WTJscGlhQ2dJT20rSUFoYTczWE54NERjQ1dOaVkyTzFydXNFNVA0R3FXYytyRjI3ZHI3UCtLMWJ0K0RnNENEOXpqZzdPK08zMzM3RDhPSEQ0ZWpvaU5hdFd5TWpJd01uVDU3VU9YYmwvdjM3c0xhMlJrUkVoTlp5am9FeERJWWNYb0RjeWx6TmJvbnA2ZW1Jakl5VXh2dStpcXlzTE96WXNRUGJ0Mi9IdUhIajRPTGlncDkvL2hsVHAwN0Z4bzBiNGVIaEFSOGZIM1RxMUtsSVBRUG85VEhBRkVMZGYxRlhNRkJyMjdZdGZ2amhCL2o0K0dEa3lKRTZUNDcrL1BOUGJOaXdBY2VQSDRkS3BaS2FKT2ZObXllZGdNcmxjdW0ycnF1NXBxZW5ZOSsrZlRySEo2aXZVYUdybk9wdUtXcFpXVm1ZTTJjT0hCd2NzSGJ0V25oNWVXSHAwcVhTZFRyeXVuNzlPdExTMG5EbzBDRU1IVG9VUjQ4ZXhZa1RKN0IxNjFacEhabE1oa3FWS2tHbFVoWGExMU45VFEyMUkwZU81THY0NXBVclZ6Qmh3b1FDOTFIU0REVzhxQm5pNjNQcTFDbk1uVHNYYTlldWxiN0EyN1p0aS9Ed2NFeWZQaDF6NXN6UittSWZQSGd3bWpWcmhwaVlHSFRxMUFsVnFsVEJnd2NQTUdqUUlCdy9maHdwS1NtNGUvY3VHalpzaVBQbnowdmRYcjc1NXB0OEErNExjL0hpUlFESWQyMEtYZnIwNlFOVFUxTnMyN1lOS1NrcDJMVnJGL3IxNndkTFMwdWRMYkxxVmhWcmErdDhnNmNMazVPVGcvajRlQUM1eitmcTFhdjR6My8rbzlXQzA3bHpaMnpZc0FFMWF0U1FsdWxxRVhvWHFWUXFLYnhZV0ZoZzFhcFZaVEs4cUkwYk53NmZmZllaR2pac0NIdDdlMnpZc0VIcjhZSmFZSURjcVd6ejBsVXA1K0xpa20rWmVscjlvVU9IWXVIQ2hSZzJiQmk2ZHUwS1UxTlQzTDU5RzhlT0hZTzV1VG5HalJ1SGxTdFhZdno0OFdqWnNpVnExcXlKRmkxYUlDWW1ScXRiWmE5ZXZhVFpBMnZVcUlFVksxYmcyclZydUhmdm5zNEpCVzdjdUtIMS9pZkRZZWpoQmNpZFdPTHMyYlA0L2ZmZmNlM2FOZHk2ZFF2VnExZVhXaU9MSWprNUdRY09ITUNPSFR2dy92dnZZOU9tVGFoZXZicFdaZUdZTVdQUW9rVUxMRnk0RUV1WExrWFhybDNSckZrenJTNytWSHdZWUFweC9mcDFWS2xTcGREdVRNK2VQWU9Sa1JGU1VsTHcvUGx6S0pWSzZlVHNqei8rd0x4NTgzRGx5aFcwYU5FQzA2ZFB4L1RwMDZXQTh1elpNM2g3ZTJQbnpwMjRmdjA2YnQrK2pZU0VoSHpqVlpSS0phWlBudzZaVEthem4yVkNRZ0lFUVNpd1psa3RPam9hUzVZc1FWcGFHcjc3N2p1VUwxOGVhOWV1eGRpeFk5Ry9mMy80K1BpZ1E0Y09XaWVYVFpvMHdhNWR1N0Jnd1FKMDc5NGRHUmtabURsenB2UUZsWjJkamNtVEp5TTVPUmtWSzFhRXY3OC9WcTVjcWZOdkZoRVJVZVFwWkEyQm9ZY1h3TEJlbjZ5c0xLeGZ2eDc3OSsvSHlwVXJwVm5JMUtaT25RcHZiMitNR1RNRzA2Wk5rOExVL2Z2M3NYNzllaVFtSnFKVnExYXd0YldWeG9FQXdPWExsekZ6NWt6VXFsVUxucDZlcjMzRjQvajRlRmhZV0x5ME5RWElEUk9CZ1lGSVMwdkRsQ2xUc0hMbFNvU0VoR0RDaEFsUy8zKzFwS1FrVEpvMENhNnVybmo4K0RGR2poeUpvS0FnMUt4WkUyWm1aZ1ZlcDJULy92MllQMzgrcksydDBiMTdkemc3TzhQSHh5ZmZoWENCM0ZhanZKVVI3enFWU29YQXdFQ0dGdzFIang1RmRuWTJybCsvamdFREJxQlBuejV3Y25MQ2UrKzlWMkJGVzNaMk5rUlIxSGtDcFc2NUVFVVJHemR1UkZKU0VzNmRPNGV4WThmcURCTDkrL2VIalkwTmR1L2VqZSsvL3g0cWxRbzFhdFJBLy83OU1XVElFSlFyVnc1MmRuWllzMllOTGx5NGdBa1RKaUFyS3d2SGpyZ1p3MzRBQUNBQVNVUkJWQjNUcXZqUU5lYm15SkVqYU55NHNjNHVsaEVSRVhCMmRpN3kzNGxLaG1aNHFWQ2hna0dHRnlBM0FCODhlQkFLaFFLK3ZyNW8wcVFKYkd4c3BDNWtMN3ZvWkVwS0NrYU9ISWtLRlNwZzl1elowalRtdWpSdDJoUzdkdTFDUkVRRURoMDZoTWVQSDZORml4YkYrbndvRndOTUlZNGVQWXBXclZvaFBqNWU2b05yWm1ZbXpTZ1dGaGFHNWN1WG8yM2J0bEp0Y0VSRUJFYU1HSUdPSFR1aVZxMWFhTktrQ2FaT25ZcjY5ZXZqK3ZYckFISzd6SncrZlJwLy8vMDNSbzhlalUyYk51R25uMzdDbGkxYnNILy9mbFNwVWdXZE8zZkd1SEhqY1AvK2ZjeWFOUXRYcmx6QjZ0V3JZV1ZsaFpzM2J5SWxKUVdXbHBiSXlNaEFjSEF3UHZyb0k2Mit5a0R1aCs3Q2hRdTRjdVVLVHA4K2pYdjM3cUZQbno3dzgvT1RmdXpzN2UyeGRldFdiTml3QWJObno4YjgrZlBSdkhsek5HellFSU1IRDRaU3FVUmtaS1IwTFF4cmEydk1uRGtUY1hGeEdEVnFGUHo5L1JFWEY0YzFhOWFnZlBueUdERmlCTDc4OGt2TW56OGZUNTQ4a1FZb1IwVkY0YSsvL3RMNlVkVHNYNnJKenM2dWVGL0kxMUFhd2d1UUd4cjA5ZnJFeDhjak9Ua1pBR0JzYkl5ZE8zZml3b1VMMkx4NXM4N3VUV1ptWmxpOWVqV21UWnVHcEtRazNMdDNEMnZXckVGY1hCejY5ZXVISlV1VzROR2pSNGlQajhmSmt5ZWxFNjdXclZ2ajBLRkQyTE5uRDJiTm1vVktsU3Bod29RSk9tdUsxY0xEdzJGaFlZRnk1Y3JCeE1RRVNVbEpXTGR1bmRZUHo0MGJOMkJzYkl6VHAwOXI5Vm1Pam83R2dnVUw4T0xGQ3dRSEI2TkdqUnBvMDZZTnZ2dnVPNHdmUHg2dFdyV0N2NzgvSEJ3Y2NQLytmWGg3ZTZOOCtmS1lQWHMyQUdEeDRzVVlNR0FBV3JWcUJXZG5ad3dkT2hTeHNiRXdNek9UcHJlVnlXVDQ5Tk5QMGFoUkk2MkxXNDRaTTBibmdFOWQzV0hlNWJFd0RDLzViZDY4R2NIQndaZzJiUm8rK3VnajdONjlHei85OUJPV0xWdW1kUjJ5Z1FNSEFzajlHK2JrNUFESTdTNmFkMXdLQUduY3laNDllOUNpUlF0TW1USUZOMi9leExScDA3Qng0MGIwNk5FRHpabzFRNjFhdGFSS2o2NWR1MHBUbXV2U3MyZFA5T3paVTdxL2R1MWFLSlZLdEcvZnZzQXhsNW8wMTVrNGNTS2FOR21DcUtnb25UUDc1WDB1ejU4L2g2bXBLWDc3N2JkOHY0ZFV2UEtHbC9YcjF4dGtlQUZ5cndOVDJIVm9qaDQ5bXErNzE2TkhqNlJweHEydHJiRnIxeTZ0YnBOcTV1Ym02Tnk1czlaMWoyUXlHVHAwNkZCbUoxd3BLUXd3aFRBeE1jSGd3WU1SSGg2T2lJZ0lEQjQ4R0RZMk50SzBlWGZ1M01IWFgzOHRmVEIyN2RxRjc3Ly9IcnQyN1lLcnF5dktsU3VuMWUveTd0MjdrTXZsK1B2dnZ6Rnk1RWkwYnQxYUdpdzVZTUFBZUhoNElESXlFcEdSa1hCM2Q4ZkJnd2N4Yjk0ODFLaFJBeHMyYkpDNjkxeThlQkh6NTgrWHVxbzRPanBpeG93WitjcHZaR1NFZGV2V29VcVZLdkR3OEVEbnpwMTFoZ01URXhONGUzdGoyTEJoK09XWFgzRG16QmxrWm1iaThPSERXTHg0TVl5TWpEQjA2RkJwWnF0TGx5NGhMUzBObnA2ZWVQYnNHWll2WHk2ZFhIejMzWGZ3OC9QRHpwMDdjZlBtVFZ5NWNnWGR1M2RIeFlvVjRlYm1CanM3TzJuMnMwT0hEdVhyZzNyMTZsV3RxOFRyUTJrSkx3Y09ITkRyNjdOaHd3WWNQbnhZdW42SnA2Y25CZzhlclBNQ2Rtcmx5cFhEa2lWTEFPUzJVTmFwVXdkejU4NUZsU3BWa0ptWmllN2R1ME9wVk1MVTFCUWpSNDZVdGpNMU5jWGd3WVBoNXVhR3paczN2L1NxemovKytDT3VYNzh1WFNmRXlNZ0lUWm8wMGFvRm5qdDNMdUxpNG1CaFlTRk5EQkFWRlFWdmIyLzA2ZE1INDhhTmsxcHJ6TTNOTVg3OGVIVG8wQUhUcDAvSHZuMzcwS3RYTDN6eHhSZW9WS2tTZ29PRHBaYlZhZE9tWWZqdzRUaHg0Z1F1WGJxRXc0Y1A0OG1USjhqSXlFQk9UZzVrTWhuNjl1MkxjZVBHNWV2T05tL2VQR1JuWnhmNjNONTFEQys2T1RvNll2WHExVklJVjNlZnpNckt3ck5uei9EaXhRdW9WQ3JwZWt5YS8zUlZLQnc5ZWhUejVzMUQyN1p0OGUyMzMwb3QvM1hyMXNYV3JWc1JFUkdCL2Z2M1k4ZU9IVml5WkluVzlPdXZ3c2JHQnQ3ZTNqQTFOVVZvYU9ncmJXdG5aNGVRa0JDcFVpMHZRUkNrb0JJWkdZa3BVNllBeUsxUUdURml4R3VWbDE2dU5JV1h3bFN1WEJscjFxeEJwVXFWOHYybVdGbFpZYzJhTlZMbGxxN3dBdVNHbTd4anhhaGtGSDRXWU9DY25aMmxxNWlWbHRySUJ3OGVGSG5nV0hwNk9zNmNPWU9PSFR2cW5KVXNPenNiTXBuc3JRMFV5OGpJd0prelo5QzJiVnVkM1ErdVhic0djM1B6ZkZjZGYvVG9FU3dzTFBLTjVkSHNYbWVvU2t0NEFkN2QxMGZkUWxGYys4ckp5WUd4c2ZGTFE0L2F3NGNQODgyQ3BDa3JLd3NtSmlZUVJSSDc5dTFEMTY1ZGRZNWJvMWVuSHZOeTlPaFJocGUzSkRVMVZRcm0yZG5aQmpmalkxNHFsUXBQbmp3cFVoZEtVUlNSazVNRHVWeGViTjhocE8xZENTLzBab1lNR2FLdUpCd2FHeHU3OWVWYkZEOEdHS0ovbEtid1F2U3V5UnRlVnE5ZVhlRDRJU0lxZVF3dnBHWUlBWVpWRkVSZ2VDSFNKNFlYSXNOV1dnYnNVOW5CQUVObEhzTUxrZjR3dkJBWk5sM2hSZGRVM1VRbGlZUDRxVXpidEdrVFZxOWV6ZkJDcEFjTUwwU0dqZUdGREJWYllLak1ZbmdoMGgrVlNvWHAwNmN6dkJBWktJWVhNbVFNTUZRbU1id1E2WTg2dkJ3NWNvVGhoY2dBTWJ5UW9XT0FvVEtINFlWSWZ4aGVpQXliWm5peHM3TmplQ0dEOU02TWdkbThlYk8raTBDbHdKNDllNUNZbU1qd1FxUUhEQzlFaGkxdmVGbS9majNEQ3hta2QrWTZNRVN2UWhDRUlsL1lrSWlLaDBxbEFwQjdWZXRPblRvVithSytSUFQyaWFLSUxWdTJBQUREQ3hYS0VLNERVNnJQNEJoZ2lJaUlpSWhLSGk5a1NVUkVSRVJFcFlaS3BVclMxN0hmaVRFd01URXhwYm9saVVxR3VzVk9GRVdYMk5qWUtIMlhoNmlzVVNnVTc0dWllQjNnOXphUkllSHZJNzBLWjJmbktBQUttVXlXcks4eXNBV0dpSWlJaUloS0RRWVlJaUlpSWlJcU5SaGdpSWlJaUlpbzFHQ0FJU0lpSWlLaVVvTUJob2lJaUlpSVNnMEdHQ0lpSWlJaUtqVVlZSWlJaUlpSXFOUmdnQ0VpSWlJaW9sS0RBWWFJaUlpSWlFb05CaGdpSWlJaUlpbzFHR0NJaUlpSWlLalVNTkozQVlpSWlNaXdPVGs1blJjRW9abSt5MEc1UkZFOEdSc2IyMDdmNVNEU0Y3YkFFQkVSVWFFWVhneUxJQWlmNnJzTVJQckVGaGdpSWlJcWt1am9hSDBYb2N4VEtCVDZMZ0tSM3JFRmhvaUlpSWlJU2cwR0dDSWlJaUlpS2pVWVlJaUlpSWlJcU5SZ2dDRWlJaUlpb2xLREFZYUlpSWlJaUVvTkJoZ2lJaUlpSWlvMUdHQ0lpSWlJaUtqVVlJQWhJaUlpSXFKU2d3R0dpSWlJaUloS0RRWVlJaUlpSWlJcU5SaGdpSWlJaUlpbzFERFNkd0dJaUlqZUppY25wL09DSURUVGR6bGVRYXBjTHY4NE1qTHlscjRMUWtSa2lCaGdpSWpvblZiS3dnc0FXQ21WeW40QUZ1cTdJRVNsaVNpS29yN0w4RFlJZ2lEb3V3eUdoZ0dHaUlqS2hPam9hSDBYNGFYOC9mM3h5eSsvUUJSRnRyNlVJSlZLQlptTXZlcUpTZ3QrV29tSWlNaGdqUm8xcXNqckppVWw0ZGRmZjMzcGV0MjZkZE82MzZOSGp3SWZleFZYcjE1OTdXMUxrcE9UVTAxOWw2R2txVlFxZlJlQmloRmJZSWlJaUVpdjVzNmRpK3ZYcjB2M3QyM2JocWxUcHlJK1BoNDNidHpBa0NGRHRCNHJTRkpTRWlaUG5veGR1M2JCd2NIaHBjZWRPSEVpQU9EcDA2YzZiNDhkT3hZSERoeEFSRVFFRWhJU1VLTkdEUUNRYnUvZHV4ZWRPblZDZUhpNHRQNkpFeWRlOGRtWERHZG41M3FpS1BZRjRQNVB0OHAzdWx0U3QyN2RjUFRvVWVsK2p4NDlwUHQ1SDNzVlY2OWVSYU5HamJTV3hjYkdvbmJ0MmloZnZqd0E0TkNoUStqZXZUc3lNek5oWVdHUmJ4K2lLR0xZc0dHWU9IRWltalJwZ3BTVUZQajUrV0hMbGkydlZhYXlpQUdHaUlpSTlNckh4d2RaV1ZuWXNXTUgvdnJyTHdDNW9RWUFYRjFkcGREU3FWT25RdmZUdUhGanVMdTc0ODgvL3l4U2dGRzM3bHkrZkZubmJYdDdlL2o1K2NIUHp3L3QyN2ZIM3IxN0FVRHJ0aUZ6Y25MNlFDYVQ5ZnNudURRdWkwTXAzblpJemNyS3dyaHg0N0I0OFdJMGE1WTczRzdHakJsbzJiSWxoZzRkaW43OSttSFlzR0ZhWFJTam9xSnc3OTQ5Tkd6WUVBQ1FuWjJkci9YdTVzMmJxRnUzN3R2NGs3d1RHR0NJaUloSXIyeHRiWEhwMGlXY09uVUtQLzc0SXdZT0hDZzlscDZlTHQxLzl1d1pCZzRjQ0RjM04zaDRlS0JseTVZNjl4Y1NFcEp2V2FkT25YRDE2bFhrNU9UZzhlUEhjSGQzeDlTcFU2RlFLSER3NEVHWW1aa0JnTlp0VGFYazVGOVFLQlJPNnBZV0FPKy9vK1BhaSt4dGg5Ump4NDdCd2NGQkNpK2lLRUlVUmRqYTJtTHo1czJZTW1VS01qTXo0ZTN0TFcyemRldFdEQmt5QkNZbUpqcjNlZkxrU1V5Wk1nVWhJU0dvWHIzNjZ6LzVkeGdEREJFUkVlblZreWRQRUJnWWlLQ2dJRmhiVzJQbnpwM1NZNjZ1cnRMOVRwMDZhVDEyN3R3NVpHUms0TysvLzBiOSt2WHo3VGM3T3h2SGp4OUhodzRkcEpQRm4zLytHZDkvLzcxMGN1cmk0b0o2OWVybDJ6WXBLUWtuVHB5QWg0Y0hjbkp5a0phV0JnOFBEd0JBYW1vcVBEdzgwTFZyMStMN0k3dyttYk96Y3pOUkZQdkpaREozVVJScjY3dEErdVR1N2w1aUlWV2xVdUhISDMrRXI2K3Z0Q3c3T3h0eXVSd3ltUXlWS2xYQ2Q5OTlCNlZTS1QwZUZ4ZUhYMy85RlRObXpOQzV6NnRYcnlJd01CQlRwa3hoZUNrRUF3d1JFUkhwVldob0tGSlRVN0ZpeFFvQXdMcDE2NlF4TU9ucDZkSVltR2ZQbnVYYjl2TGx5NWc1Y3lZT0hqd0l1Vnl1OWRqcDA2ZXhhTkVpZE9qUVFWcDI4dVJKWkdabVl1SENoZkQzOTRjZ0NQbTIweFFTRW9MejU4OWorL2J0V0xseUpZRGMybmwxSzArMWF0WGU3TW0vSmljbnA3Yi9kQTl6QitBZ0NBSmVwYlhGMmRrNUxPOHlRUkJXT2pzN3B4Um5PVXZhM3IxN1N5eWtIamh3QUhmdjNvV3JxeXZhdDI4UElMY0ZScVZTUWFGUXdNYkdSbHEzZXZYcTJMSmxDeFl0V2dRQU1EWTJ6cmUvOCtmUDQrdXZ2NGF2cnk5Njl1ejUrbitFTW9BQmhvaUlpUFNxZCsvZWFOZXVIZVJ5T2J5OHZBRG9IZ056K3ZUcGZOczJiOTRjNXVibU9INzhPTHAwNmFMMTJPSERoOUd6WjArcDlTVWhJUUZHUmtZd016T0RrWkVSd3NQRFlXbHBxWE5pQVBVSmFWWldGdGF1WFFzL1B6K2RaZS9jdVRNQTRPSERoNFVHb2VJbUNJS29VcWxFbVV6MnVwYy82YUpqbWU0K2VhVk1TWVRVeDQ4Zkl6ZzRXR3ExVVkrTFNVaElnTGUzTnhJVEV4RVdGcWJWVFd6YnRtM0l5Y2twc0J4ZmYvMDF2dm5tRzRhWEltQ0FJU0lpSXIzYXVIRWpYRnhjVUxObVRkU3FWUXNBcEZZWHpSWVlBTmkwYVJNMmJ0eW90WDIvZnYyd2MrZE9yUUR6OE9GRG5EbHpCbnYyN05IYTFzM05EWEZ4Y2ZEMjlvYXhzVEdtVEpraWpiRkpTa3FDdmIyOTFyNURRa0xRdDI5ZktCUUthVm05ZXZXd2JkczJEQmt5QklzWEwwWm9hQ2lNalkzaDd1NWVQSCtRSW9pSmlUa040RFNBOFFxRndrK2xVcldSeVdTZmlLSllwWWk3MEp3ditpZ0FpS0k0VmhDRS94VjNXVXZRMFpJS3FWdTJiSUc3dXp1MmI5K3V0ZTZkTzNkUXJWbzFKQ1ltNXR2UGtTTkhNR3ZXTFBUdjMxOWFscENRSUxYS2ZQZmRkL2p3d3c5ZjQybVhQUXd3UkVSRXBGY2RPM2JFOXUzYjRlenNEQmNYRndEL1RwZXMyUUpUa083ZHUyUEZpaFc0Y2VNR0hCMGRBUUEvL2ZRVFdyWnNLYzBxbFptWmliLy8vaHVmZlBJSkFNRGMzQndBOEgvLzkzL3c5L2ZIOCtmUDRlWGxKWTJ4V2Jod0lRQm9oU2UxZGV2V3djWEZCVU9HRElHL3Z6LzgvZjNmOUUvd0psVFIwZEVyQUt3QUlEUnQydlJqbFVyVkYwQmZBTzhYdEZGTVRJelVoY3paMlZsOTgxeE1URXpVMnl6czIxWlNJYlYvLy82b1dyVnF2Z0J6N3R3NU9EazU2Ynh3Ym5Cd01HeHRiUUVBeWNuSldMRmlCY0xDd3RDeFkwY0FZSGg1QlF3d1JFUkVwRmNLaFFMQndjSDQ4Y2Nmc1g3OWVuaDVlU0VyS3d0QS9oWVlJUCsxWUd4c2JOQ21UUnNjT1hJRWpvNk95TWpJd0o0OWU3QjQ4V0pwSFRNek02bDdrSnA2dklPSGh3Y1NFeE9SbnA2T3ZuMzdTclhzTzNic3dLQkJnM1IyNlZHcFZQbVdCd2NIbzJaTnZWNGpVb3lLaW9vRkVBdmcyMyttVWU3N3o2eGtUZlJac0pKU1VpRlYxelRkcWFtcE9IejRNRFp0Mm9RZmZ2aEJXcDZabVludzhIQ3RDNmFhbTV2RDJ0b2F1M2Z2aHBtWkdRNGVQS2kxcjdpNE9Kdy9mMTdxVWtuYUdHQ0lpSWhJNytyWHI0OGJOMjdnMEtGRDhQZjNSNTA2ZFdCaVlsS2tGaGdBQ0FnSWtDNGt1SHYzYnRTcFUwZXpaUUVBOHMwOEZSSVNBbEVVY2ZUb1VheGN1UkpUcGt6QnlaTW5NV0hDQksxYStrT0hEdVU3bm91TGk4N2xoaVEyTnZZYWdHc0FaaXNVaXJxaUtQWVZSYkh2UHhleWZDZnBNNlF1WDc0Y0xpNHVxRk9uanRieVI0OGVZZGFzV2ZrQ3pOaXhZd0hranFmSjY4NmRPL2oxMTE4WllBckFBRU5FUkVSNnRYRGhRdHkrZlJzSERoekFnUU1Ic0hEaFFpUWtKRUNwVk1MRXhBU2RPM2VHS0lySXljbEJUazRPZkgxOVVhOWV2UUxITEtqbHZVN011WFBucE52Mzc5L0huajE3Y09yVUtkU3BVd2NiTm15QWc0TURHalJvZ0lDQUFOalkyR0RRb0VHWU9YT216bjNyT3JrRmdDKy8vTklnQjJGSFIwZmZCTEFRd0VJbkp5ZTlOaE85VGZvS3FidDM3MFpFUkFSMjdkb0ZJSGRLNWlkUG5zRGUzaDRYTDE3RWUrKzlwM1V4UzAybXBxWUFjdCtUVmFwVWdTaUt1SERoQWk5a1dRZ0dHQ0lpSXRLclhyMTZvWDc5K2pBeU1zS0lFU013WXNRSW5ldXBWQ29Ba0U0RU5RUEpxL2ppaXk5Z1pXV0ZXclZxWWRDZ1FiQ3pzNU1lcTF1M0xqWnMySURZMkZqVXJsM2I0RnRaWGtkc2JHeTh2c3RRRWtvcXBQNzN2Ly9GcWxXcnNHclZLbFN1WEJrQTBLVkxGL1R1M1J1Q0lNREV4QVNUSmswcXNKeVdscGJvMDZjUDNOemNwT05XclZvVlM1WXNlWk9uLzA1amdDRWlJaUs5YXRpd1laSFdLNmdHKzFYMTdkc1hBQXBzS1JFRUlWLzNNeXBkU2lxa1RwZ3dBYTFidDhiV3JWdFJ1L2EvMXhDZE8zZXVOQlY0WGdFQkFmbGFpZ0lEQXhFWUdQamE1U2hyR0dDSWlJaUk2SjFTVWlGVlBTdVpabmg1bVg3OStyM3hjY3U2NHFuS0lDSWlJaUlpS2dGc2dTRWlJaUtpVWs4UUJLRWtqdVBzN1B3bmdMb0E2c2ZFeFB4WkVzY2tiV3lCSVNJaWVnbVZTaVVOSUZkNzl1eFp2dldTazVOTHFraEVSR1VXVzJDSXFFVFZxMWZQMU1ySzZpdEJFUG9CcUFlZ3ZQb3hVUlNYeE1iR2ZxMityMUFvdmhaRmNkSEw5c250REdhNzJiR3hzZE5ldGw1cGRQcjBhV3pmdmgxejU4NUZwVXFWQUFBOWV2VEFtVE5uMExKbFMyazJyQjQ5ZXJ6MnpGaEVSRlEwYklFaG9oSlRyMTQ5VTJ0cjY3T0NJTXdIMEJRYTRRVUFQRDA5SjRvYXhvMGI5OUtUWm01bk9Oc05HVEprdUNpS3ZZcXlibW5qNnVxS3p6NzdETE5uejlaM1VZaUl5ankyd0JCUmliR3lzdm9LZ0RNQXpKZ3hBMjNidG9XMXRUVUs2cmJzNmVrSlQwL1BWejRPdHl2WjdVUlJSRXBLQ2dEVUFIQkFGTVhQQkVFNCtNb0hNbkE5ZS9aRTkrN2Q5VjBNSXFJeWp5MHdSRlJpL3VrMmhoa3pacUJYcjE2d3NiRXBNTHhRNlNFSUFteHNiR0JqWTZOZUZBRGduWGxoZi9qaEI3UnYzeDdkdW5VcnR1dVFFQkhSNitNM01SR1ZKRHNBYU51MnJiN0xRVzlKV2xvYTNOemNtams1T1NYcXV5ekY1WXN2dnNDSkV5Znc5T2xUcmVVTTMwUkUrc0VBUTBRbHFRNEFXRnRiNjdzYzlKWllXRmpncjcvK2tndUNZSy92c3J4Tk9UazVrTXZsK2k0R0VWR1p4QUJEUkNXT05kZnZyckx5MnFhbnA4UE16RXpmeFNBaUtwTTRpSitJaUtpSTd0NjlpeHMzYnFCR2pScXdzN1BUZDNHSWlNb2t0c0FRRVJHOWhGS3BSRTVPRHI3ODhrdVltSmdnTGk0T3RXdlgxbmV4aUlqS0pBWVlJaUtpbDdoNDhTTGtjam0rL3ZwcnRHclZDbnYyN0VIejVzMzFYU3dpb2pLSlhjaUlpSWhlNHYzMzM4ZUtGU3ZnNHVLQ3hZc1hJeVVsQlYyN2RnVUFWSzFhVmMrbEt6a0toVUxmUlNBaVlnc01FUkhSeTVRclZ3N05temRIYkd3c2poOC9qcVZMbDhMRXhBUUFzSGZ2WGoyWDd1MFRSZkdrdnN0QS8rTHJRV1VkVzJDSWlJaUtTS0ZRNE1DQkF3WE9RSGJ1M0xrU0xsSEppSTJOYmFmdk1oUUhaMmRuRVFCaVltTEt4blI1Uk84b0JoZ2lNbGhEaHc1RlhGeWN2b3RCLzFBb0ZGaTNicDIraTZGM25ENlppRWkvMklXTWlFcFNkTU9HRFl1OE1zT0xZWW1Pamk3U2VzZU9IWU5jTGk4N0EwT0lpS2hFc1FXR2lFcE1URXhNMCtqb2FQRlZ0eXZxaVRPOVBhOHllTHRDaFFxSWpJeTgveGFMb3hkbnpweEI0OGFOWVcxdExTMjdjZU1Hbmo1OXlobkppSWhLRUZ0Z2lJaUlYdUxldlhzSUNnckt0M3pqeG8ySWlZblJRNG1JaU1vdXRzQVFFUkc5eE5LbFN6RnAwaVJZV2xvaUtDZ0l2LzMyRzdLenMvSHc0VU5VcTFZTllXRmgwcnI3OSsvWFkwbUppTjU5RERCRVZHS2NuSnlhWHJ0MkRSOTg4SUcraTBKdlVhZE9uZURrNUhRL05qYTJpcjdMVWh6Q3dzSmdaV1dGTm0zYVlNeVlNYkN3c01EKy9mdXhkdTFhUEhqd0FOT25UOWQzRVltSXloUUdHQ0lxTVlJZ1JIcDZlbkpNeXpzdU9Ua1pnaURZNjdzY3hXWDE2dFdReVdUbzFhc1hrcE9Uc1dYTEZnd2NPQkMzYnQxQ2hRb1YwTHQzYjhqbDhqSnhQUmdpSWtQQUFFTkVSRlNJYmR1MklUVTFGUjRlSHZEMjlvYWpveU42OU9pQnFLZ29MRisrSEFEZzZ1cXE1MUlTRVpVZEhNUlBSRVJVaVBMbHl5TTRPQmpObXpmSDBLRkRrWk9UZ3gwN2RtREFnQUg2TGhvUlVabkVGaGdpSXFKQ25EcDFDdEhSMFpnMWF4WU9IejRNVzF0YkdCc2JhODFLbHA2ZWp0Njlld01BZHUvZXpZdGRFaEc5UlF3d1JFUmswSnljbkQ2UXlXU2ZBdGdYSFIyZFdOTEhQM0xrQ05MUzBoQWNISXc2ZGVwZzFLaFIyTDkvUCtMaTRsQ25UaDJZbTV2RDFkVVZXN2R1UlhwNk9zTUxFZEZieGdCRFJFU0dycG9vaXNFQWdwMmNuSDRWQkNGVUZNVzlzYkd4OFNWeDhNREFRRmhZV0VBbSs3ZlhkWHA2T3NhT0hZdVZLMWZpd3c4L0JBREV4c2JpMEtGRFdMUm9VVWtVaTE1Q29WQVlLNVhLY3JvZSsvampqOHRyM3BmTDVXblIwZEhaSlZNeUlucFREREJFUkZScUNJTHdDWUJQQkVGWTZ1enNIQ1VJUXFoU3FReTllUEhpLzk3V01jM016SERqeGcxY3Zud1pseTVkZ3J1N095NWV2SWhXclZwSjRRVUEyclp0aStEZ1lIQ3FjSU5SVVNhVDNRVWc1SDFBSnBNOTBieWZrNU5USGNEZGtpb1lFYjBaQmhpaU4rRGs1SFJlRUlSbStpNUhBZTdtNU9RNFhyNThPVTNmQlNIS3k5blpXUWxBQktEVS9DZUtvbElRQkNVQXBTQUlPYUlvS2dHWUZMQ2JwcUlvTnBYSlpFSE96czVYQUlUS1pMTFFxS2lvdUgvMlhTemMzZDFoYW1vS1oyZG50R3paRWxaV1Z0aTdkeTgyYnR5STdPeHNQSGp3QUthbXBoQUVBWU1HRGNMQmd3Y1pZQXhBZEhSMG9wT1QwOWwvUW05aGZydDA2UkxEQzFFcHdnQkQ5QVlNT0x3QWdJT0ppY25IQUg3VmQwR0lkRkQzeDVKckxoU0VmeXZMUmZHVk1zaEhBRDVTcVZRem5KMmRjMFJSVEJBRTRmOWlZbUppM3JTZ0lTRWhXdU5hTWpJeUVCUVVoT1RrWkhoNmVzTEV4QVREaGcwREFQVG8wUU05ZS9aODAwTkNGRVhoMDA4L05VcE9UallWUmRIRXpNek1WS1ZTbVNpVlNsTlJGRTJNalkxTlZDcVZxU2lLSm5LNTNGUVVSUk5SRkUxRlVUU1J5V1Ntb2lpYUFGQS9majRxS3FwTWZnOElnaEFLb05BQTg4ODZSRlNLTU1BUUZRTkR1ekRqd0lFRDhjY2ZmeUFuSjhmUVdsK2lHelpzcU5CM0llanRPbmJzR0xwMTYxYTFzSFZpWW1Ma0NvVkNibVZsSlU5T1RwYWJtNXZMMDlQVDVTWW1KbklqSXlONVZsYVczTWpJU1A3aXhRc2p1VnplUmhDRUxhOVFCQ05CRUdvRGlISjJkcjc1WnM4RytRYmxtNXVibzBtVEpnQ0E4UEJ3cmNlTWpZM2Y5SEFBQUpsTUprdEpTY2syTXNyOW1WWXFsZXJsQUFDVlNnVWdOL0NwYjZ2dmF3WS9qY2Z6ZGFNcUMwUlIzQ3NJd3RMQzFzbk96bWFBSVNwbEdHQ0lxTVRFeE1RMGpZNk9McmF1UFdTWUtsU29nTWpJeVBzdldVMFZIUjJ0QXZEU2dkTk9UazUxWDZjY2dpRDRBdGduaXVLOTE5bGVuLzdwU3BlRjNLNTFXUUJlQ0lLUUpZcmlDd0JaZ2lDOFVLbFVXZitzODBLOWp1YTZLcFhLWEJDRVFYcDdFZ1lnTmpZMjN0blpPUXBBMHdKV2libDgrZkx0a2l3VEViMDVCaGdpb2dKa1ptYVd5SlM0b2locWRaMmkxNUlENExnZ0NLRXFsV3AvYkd6c1EvVUR6czdPYi9YQWIrdDlFaE1UWS9vbTIzLzg4Y2ZsL3drd3o0cXBTS1hTUDdQV0ZSUmcyUHBDVkFySlhyNEtFZEc3S1NrcENYZnY1bzdkZFhWMUJRRGN2SGtUang0OVFucDZPajc5OUZOa1pXWHAzUGJNbVRPdmRVeDNkM2V0K3lxVkN2MzY5Y09USjA4SzJJSUs4UUxBQVZFVWgyVm5aMWVPaVlucEZoMGQvWU5tZUNrT2IvSStJZjFUS3BVRmhoU2xVcm1uSk10Q1JNV0RMVEJFVkdLY25KeWFHdElVczZkUG4wWjRlRGkrLy81N0FMa3RJWFBuem9XdnJ5OXljbkx3M252dndjUkU5d1JZVTZkT3hhbFRwK0R1N2c2VlNxVjFqUkMxcDArZjRzU0pFeGd5WklpMExERXhVYm8vWk1nUW1KbVpRYVZTd2RiV1ZtdmI0OGVQWThtU0pWckwwdFBUVWI1ODd1VXI3dDY5Q3djSEJ3REF2WHYzRUJrWitacC9oZUxYcVZNbk9EazUzWStOamEzeUZuYWZMZ2pDRVpWS0ZXcGhZWEg0MTE5L1RYMEx4OUR5SnU4VDByK0xGeS8rNzU5WjZqN0s4OURWUzVjdS9hR1BNaEhSbTJHQUlhSVNJd2hDcEtlbnA4Rk1ldUR1N282VEowOGlNVEgzNHU3WHJsMUQ3ZHExb1ZBb3NHVEpFalJ1M0xoSSs5bThlYk1VTERTMWI5OGVBTEJ0MnphdFk2cnZxMVFxREJvMENNK2ZQNGVIaHdkZXZIaUI1T1JrQkFRRW9IdjM3dWpZc1NOY1hWMXg2dFFwQUxtMS8vdjM3d2NBdEc3ZFdycXRiaFV3Rk1uSnlSQUV3YjY0OWllS1lqcUFIWUlnaEFxQ0VCWWRIWjFlWFBzdWl1SjZuNUJlaFNKL2dHSDNNYUpTaWdHR2lNcXNmdjM2QVFCOGZYMlJucDZPd01CQUFNRFpzMmR4NU1nUm1KaVlvR2ZQbmtoTFMwTjJkalltVHB5SXJWdTM0dW5UcDBoTFMwUDc5dTFSdm54NWZQNzU1NURMNVlVZENwOTg4Z2tjSFIxeC8vNTllSGw1NGNhTkd4ZytmRGp1M0xrRGhVS0I0T0JnN05peEE0OGVQVUwzN3QwTDNJK0hod2NBNE1XTEY5THQ5UFFTUFo4dmNSY3ZYandMNEt5K2p2ODY3eE0zTnpkOUZaZDBrTWxrb1NxVmFrYWVaZXcrUmxSS01jQVFVWm0xZCs5ZXhNZkhZKzdjdWJoMzd4NjZkdTJLSVVPR1lOKytmWGo2OUNuQ3dzSlFxVklsckYrL0hzK2ZQNGVibTV0MFl1cnE2b29USjA3QTNkMGRHelpza0ZwZ2dvS0NFQkFRQUFDWU5tMmFkQ3hSRktGVUtyWCs3OWl4SXpwMjdJaHZ2dmtHSzFldXhMNTkrN0J4NDhaQ3l4d1NFZ0lndHdWR2ZkdlFXbURlTmEvelBpSERFaFVWRmFkUUtQNFFSYkVCQUFpQzhNYy9Gendsb2xLSWcvaUpxRXpLeXNyQ3FsV3JNR3ZXTEh6NzdiY3dOVFZGL2ZyMThlV1hYK0wrL2Z0bzJyUXBidDdNdllUSXpaczNVYmR1MFdieTFid3V5S3haczZUYnRXclZRa1pHQml3c0xMQjY5V3E0dXJxaWR1M2FxRjI3TnZ6OS9iRmx5eFo4OHNrbnFGMjdOZ0RnOHVYTDZOYXRHOUxTMHRDdFd6ZDRlbm9XNDdPbm9ucGI3eE1xcGxQTTRRQUFJQUJKUkVGVWNhSktwWks2alAxem0xTzZFNVZTYklFaG9qTEoyTmdZRFJzMmhLK3ZMNVlzV1lMQXdFQzBhOWNPVFpzMmhaV1ZGWGJ2M28zVHAwL0R4Y1VGVVZGUjhQUHpBd0RrNU9UZ2YvLzdIMTY4ZUlGaHc0YmgvdjM3R0RwMHFEUU5jbXBxS25yMzdpMGRaOHFVS2JoNDhTSlNVMU14ZHV4WXJGNjlHcUdob2FoU3BRb3VYYnFFNDhlUDQ4S0ZDeGc3ZGl6KytPTVBqQmt6Qmo0K1BtamN1REdPSGowS1YxZFhIRDE2RkVCdVM0dDYzNW1abWRMdGQ3MExtVDY5N3Z1RURJOGdDS0VBQWdCMkh5TXE3UmhnaUtoTUVnUUJhOWFzd2VyVnE1R1FrSUJ6NTg1aHpabzFBSUNOR3plaVhidDJHRGh3SUdyVXFJRnExYXJCd2NFQk9UazVjSGQzaDZPakk0eU1qREJuemh5TUdqVUsrL2J0azhiQXRHL2ZYaHBjRCtUVzROKzZkUXNoSVNFd056ZEh0V3JWOE9HSEh3TElEUjczNzkrSHI2K3ZkQjJSakl3TW1KcnF2dnpIZ0FFRDRPM3REVUI3RVAvYXRXdmZ6aCtKWHV0OVFvWXBKaVlteHRuWitRNEFSRWRIeCtxNU9FVDBCaGhnaUtqTTJyeDVNd1lOR29TOWUvZWlaczJhdUg3OU9xWlBudzVyYTJ2SVpESzBidDBhaXhZdHdySmx5d0FBUmtaR09IRGdBSURjMXBEcTFhc2pLeXNMY3JsY0dsQ2ZtcG9xM1had2NNQ3laY3N3Y09CQWVIaDQ0T0hEaDZoVXFaSjAvTnUzYjZOMjdkcllzR0dEdEt4VnExYjQ2cXV2ZEpaWEhWNkt1cHlLeDZ1K1Q4aGdpYUlvaGdxQ0lJTGR4NGhLTlFZWUlpcXpuajkvamthTkdtSDY5T25vMDZjUHRtelpndW5UcDBNbWswR2xVdUg1OCtjQVVPQkZDdS9mdnk4RmtrZVBIdUhFaVJQU1kwK2ZQb1dYbDVkMFB5UWtCTzNidDVjRzNnT0FpNHRMdm4xKy92bm4rWmFwVkNva0pTVnA3Uzh6TXhQZHVuV1Q3dnY0K0tCWHIxNUZmZXIwQ3Q3MGZmSXVjSEp5T2k4SVFqTjlsNk80T0RzN2Y2M3ZNcndKVVJSUHhzYkd0dE4zT1lqMGhRR0dpTXFzYXRXcVlkYXNXVml4WWdXV0xGa0NNek16M0xoeEE0MGFOY0xzMmJQeDlPbFRMRm15Qk45Kyt5MVNVbExnN3U2dXRmMmxTNWZlYU5DMmxaV1ZWcURSZE8zYU5lemZ2eDlaV1Zudzh2SkMvZnIxcGJFd1FHNFhNczM3OVBhODZmdmtYZkF1aFpkM2dTQUluK3E3REVUNnhBQkRSQ1VwdW1IRGhncDlGd0xJclZWZnRHZ1JvcU9qcFF0RVBubnlCTC8rK2l0OGZIeGdibTZPVmF0V3djTENBb3NYTDhZMzMzd2pkUmZLenM2R2lZa0p3c0xDcENtTU5idU9BWUJTcVpSdTYrcGVwdXUrbXBlWEZ6NysrR04wN3R3WlgzMzFGY3pOelRGcjFpejA3TmxUV2ljek0xUHJQZ0FjT25Tb2VQNDRiK2pZc1dQbzFxMWJWWDJYb3ppODd2dWtUNTgrK2k3NlcyRW9GNkV0eXhRS2cvZ0tKZElyQmhnaUtqRXhNVEZObzZPakRhTHZ1YVdsSlRwMDZJQ0FnQUJwQUwyZG5SM3ExcTJMUm8wYXdjbkpTWnBackVXTEZnZ0pDWUd0clMyR0R4K09lL2Z1b1gvLy9zakp5VUg3OXUwQjVHOU4wZXhDVmxBcnk4dFVxVkpGdXExNVRSbERWNkZDQlVSR1J0N1hkem1Ldyt1K1Q0aUk2TzFoZ0NHaU1xdHQyN1k2bHpzN08rZGJabTl2RHdEWXNXT0h0T3ovMmJ2M3NLanF0Zi9qN3pVempJQ2lDSkpuVThrRFp1ck00SEZiSkdacDJhTlJqNmFKdHRQdHI3SzBIak16TXp6dWFpdWxwWmE1TGN1MkZTV0duUWlMSUEra09BeWFvcVprcGlrb0luSlNZSmoxKzRPWURZSm5ZQTF3djY2TGF4WnJyVm5yTTJQbTNQTTlxYXJxL1BCYWR2d0xnTGUzTjVHUmtWVVZWV2pvZXY0N0VVSUlVWDFrSVVzaGhMaE9wY1dMRUVJSUlXcU9GREJDaUJwak1wa0NVMUpTdEk0aHF0bVFJVU13bVV4MW9ndVpFRUlJMXlNRmpCQ2l4aWlLa2hnYUdxcDFERkhOTWpNelVSU2x6dldsMnJwMXE5WVJoQkJDSUdOZ2hCQkNpS3N5ZS9aczR1UGpDUWtKd2VGd29OTlYvQTR3S3l1cnduZ29JWVFRVlVzS0dDR0VFT0lhclYyN0ZtOXY3d3I3UzJlbEUwSUlVWDJrZ0JGQ0NDRXVJeVFraEt5c0xQTHk4Z2dPRHNiYjI1dUpFeWVpMSt1MWppYUVFUFdTaklFUndzVmN1SEJCNndoQ2lESWlJeU9KalkybFljT0d6dTVoYTlhc0lTSWlnb2lJQ0V3bWszTjc0TUNCR3FjVlFvaTZUd29ZSVdwWWVubzZmLzc1SjRCekZmZlUxRlF5TWpMSXo4L256anZ2cExDd1VNdUlRb2hyc0huelp1ZjIvUG56TlV3aWhCRDFnM1FoRTZLR2JkbXloYzJiTjdOcTFTcWdaREhFUllzV01XWEtGT3gyTyszYXRjTm9OR3FjVWdoUnltNjNjK2pRSVFvS0NwZ3dZUUpwYVdtTUh6L2V1UTVRVGs0T0kwYU1jSjQvZCs1Y1RDYVRWbkdGRUtMT2t3SkdpQm9XRWhKQ1hGd2NKMCtlQkNBbEpZVU9IVHBnc1ZnSUR3K25SNDhlR2ljVVFwU3kyKzJFaElUUXBVc1hEQVlEQ3hjdVpQTGt5V3pjdU5FNUJpWTRPSmlvcUNpTmt3b2hSUDBoQll3UU5leWhoeDRDWU1xVUtlVG41ek5uemh3QXRtL2Z6amZmZklQUmFHVDQ4T0hrNWVWUlZGVEU5T25UZWVDQkI3U01MRVM5WlRBWTJMUnBFMURTNWJOTm16WVVGaGFpMStzWk5Xb1VVTklDVTdyZHVuVnIzbmpqRGMzeUNpRkVmU0FGakJBMUxESXlrcU5IajdKbzBTSk9uRGpCMEtGREdUZHVIQnMzYmlRcks0dm82R2o4L1B4WXZYbzF1Ym01ZGExNHNRWUVCRmkwRGlHcVYweE1ETU9HRFd1cGRZN3FrSmFXaHArZkh3QVpHUm5sMW56SnlzcmlzY2NlMHlxYUVFTFVHektJWDRnYVZGaFl5RnR2dmNYOCtmTjU2YVdYYU5DZ0FaMDZkZUx4eHg4bkxTMk53TUJBVWxOVGdaS0IvZjcrL2hvbnJscEpTVW1CSDMzMGtkWXhSRFh6OWZVbE1URXhUZXNjMVdIMzd0MTE3dStsdURFeWM2UVFOVTlhWUlTb1FXNXViZ1FFQkRCbHloVEN3OE9aTTJjT2d3WU5JakF3RUM4dkx6Nzk5Rk8yYk5sQzc5NjkyYlZyRjA4Ly9iVFdrVjJDeFNLTk5rSTdHUmtaRkJVVllUUWFpWTZPZHM0ZVdMYnJHRUJ4Y2JGV0VldTAvUHg4enA4LzcveGRVUlI4Zkh5cTdQcXhzYkg0K3ZyU3MyZlBTbytucDZkanQ5dHAzYm8xUVVGQnhNZkhrNXFhU3BNbVRmRDA5Q1E0T0ppZmZ2cEpKbDhSb2daSkFTTkVEVklVaFpVclY3SjgrWEtPSFR0R1FrSUNLMWV1Qk9DOTk5NWowS0JCakJremhyWnQyOUtxVlN0YXQyNnRjV0p0V1N3V3JGYXIxakhFWCtwcklUbDE2bFJPbkRqQjZOR2pzZHZ0QkFjSEErRGw1VVZFUklUelBPbENkdjNtelp2SDd0MjdPWEhpQksxYXRYSStRc25FSjlIUjBjNXpqeDgvVGx4Y0hBRDMzbnN2YmRxMEFXRGZ2bjNjZXV1dEFPemR1NWZ1M2JzN241T2VubDdwUkF1ZmYvNDVIMzc0SWVIaDRRQ3NXN2NPazhsVTdya3ljNlFRcmtjS0dDRnEyTnExYXhrN2RpeVJrWkhjZlBQTjdOKy9uN0N3TUJvM2JveE9wMlBnd0lFc1hyeTRUZzRFTnBsTWdTa3BLWFRyMXUycXpuLzMzWGVyT1pHb0RrT0dETUZrTXFYWmJMWVdXbWVwQ3V2WHIzZHVxNnJxbkQ2NTdQZ1hBRzl2YnlJakkyczBXMTBSRmhZR3dLaFJvNGlJaUhBK2xobzNicHh6dTdTQUxHVzMyNis0ZmJIejU4L3o1cHR2Y3V6WU1UNzg4RU84dmIyeDIrMTA3dHlaWjU5OWxna1RKamp2S1ROSEN1RjZwSUFSb29ibDV1YlN2WHQzd3NMQ0dEbHlKQjk4OEFGaFlXSG9kRG9jRGdlNXVia0FkWEl4UzBWUkVrTkRRNlZWcFk3THpNeEVVWlRtV3Vlb0RxWEZpNmg2bzBhTjR0aXhZK1VlVzdSb3dadHZ2bm5KNS9qNit2TGVlKytWMjNmZ3dBRzZkdTFhYnQramp6NWE3dmRaczJheFpjc1dtalp0eXYvKzcvOWlOQnJ4OFBEQTA5T1RqaDA3c21IREJrNmVQTW1NR1ROazVrZ2hYSkFVTUVMVXNGYXRXakYvL255V0xWdEdlSGc0N3U3dUhEeDRrTzdkdTdOZ3dRS3lzcklJRHcvbnBaZGVJanM3bTVDUUVLMGpDeUZFdFNzb0tLQnQyN2JsV21ES0xoQjZzUWtUSnFEVDZaZ3dZVUs1L1pVVk1CZWJPM2N1UnFNUlQwOVA1czZkUy92Mjdjc1ZPZm41K1p3NmRRcW85ek5IQ3VHU3BJQnhmWXJGWW1rTU5GTVV4YmU0dU5oWFVSUmZSVkY4VlZWdHFxcHFBNTFPWjFSVjFRZ1lnZEp0RkVVcEJBcUJRa1ZSQ2gwT1I2R2lLQVdLb3B4VlZmV01xcXBuOUhyOUdWVlZ6d0FaVnFzMUcxQTFlNlgxUUc1dUxvc1hMOFpxdFJJVUZFUlVWQlJuejU1bDI3WnRQUG5razNoNGVQRFdXMi9oNmVuSmtpVkxtRGx6SmpxZGpwRWpSMm9kWFFnaHFwM0JVUEt4UkZYTC8xTTBlUEJnNXpnVGg4TUJ3QWNmZkZEcE5ZWU1HWExKWTBDNW91amt5Wk0wYnR3WW04M0d4bzBiT1hQbURPN3U3alJzMkJBb21YZ2xLQ2lJNU9Sa3dzTENDQTBOZGM0YzJiTm5UK2ZNa1g1K2ZxU21wakpnd0lEcmYvRkNpS3NtQll4cjBQWHExY3RmVVpRQW5VN1h3ZUZ3ZEZRVXBZT2lLQjFWVmUyZ3Fxb25sTzk3WGZvL2QwVlJLdnlQdnJJdURwZDZidWsvQkFCbXN6bGZVWlFqcXFyK3BxcnFFWjFPOTV2RDRUaWlxdXIrNU9Ua3cwaHhjOE1hTldyRTRNR0RtVFZyRnU3dTdnRDQrUGpnNys5UDkrN2RNWmxNemorbmZ2MzZFUkVSUWRPbVRiV01MSVFRTmNKdXQrUHA2UW1VZEEwck84T2JxcXA4KysyM0FGdzhGWHUvZnYzS2phdHIyN1p0dWNrVVRwNDg2WHd1UUZSVUZLcXE4czQ3NzVDWW1Nank1Y3R4YzNNak9qcWF0bTNiOHM5Ly9wT0ZDeGZTdVhOblZGWGxoeDkra0pramhYQXhVc0Jvb0VlUEhtME1Ca01mVlZWN0s0clNHd2dFbWtERlFrT24wK0hqNDBPVEprMW8zTGh4dVI4dkx5K01SaU1HZ3dFM043ZHlqMUR5ajBGUlVWRzV4OExDUW5KeWNzak96aTczYys3Y09USXpNejBkRHNldHdLMmxoWkdpS0NpS2d0bHN6Z0tzcXFvbUtvcVNhTGZiZCs3WnMrZTROdTlnN1hiSEhYZFV1dDlzTmxmWTE3eDVuUnhHSUlRUUZlVG01akp3NEVBQTNubm5IWUJLdTVDVkhkQmZxdlRmdmF2eHh4OS9zR2pSSW54OGZGaThlREZmZnZrbEgzLzhNWC83Mjk4SURnNW0vdno1UFAvODh3d2FOSWhISG5sRVpvNFV3Z1ZKQVZNemxNREF3RjRPaDJNRU1CTG9DZjl0S1hGM2QrZVdXMjZoVTZkT3RHblRoaFl0V3RDOGVYTmF0R2lCbjUvZk5mMlArVWJZN1haT256NU5XbG9hYVdscHBLZW5jL3o0Y1E0ZE9zVGh3NGU5TDF5NE1GaFJsTUZROG8rRjJXemVEWHpoY0RpK1NFNU8zbzIwMEFnaGhMaE8zdDdlakIwNzlvcm5sZjJpNzFvZFAzNmMvL2YvL2g4VEowNGtNVEdSUng1NWhMdnV1b3UzMzM2YlU2ZE9NV1BHRElZTkc4Wi8vdk1mVnF4WXdhaFJvM2ovL2ZlWk1tVkt2Wnc1VWdoWEpRVk1OZXJUcDQ5dmNYSHhNOEFFaDhQUnRuUi9RRUFBZmZyMG9XdlhyblRwMG9XMmJkdWkwK2swVEZyQ1lERFFzbVZMV3Jac1dlR1l3K0hnMkxGakhEeDRrQU1IRHJCejUwNzI3OS9mRStpcDArbkNMQmJMSDhDSGVyMSs2YzZkTzgvVWVIZ2hoQkMxV25wNmVvVUIrWlg1L3Z2dk9YTGtDSk1uVHdhZ2FkT21sNTF5ZmRpd1ljN3RObTNhRUJVVmhkRm9wR3ZYcmt5Yk5vMXQyN2J4M0hQUDRlSGh3Y1NKRStuU3BRdWZmLzQ1MDZaTlk5cTBhWnc1YzZiZXpod3BoS3VTQXFZYTlPblR4OWR1dHo5cnQ5dW5BWTNjM2QzVndZTUhNMkRBQVByMjdWc3J4elRvZERwdXZ2bG1icjc1WnU2KysyNEF6cDQ5eTQ0ZE85aStmVHMvL1BCRDJ3c1hMcnhrdDl1Zk1adk55d3dHd3h0U3lGemUxcTFibmQwbGhCQ2l2bXZldkRrZmYveHh1WDJsWGNnY0RnZjUrZmw0ZW5weTRNQ0JjZ3RIbmoxNzFsbk1YQTJqMFVoTVRBenZ2LzgrdWJtNUJBY0hFeFlXUnRPbVRkbXdZUU1MRml4ZzlPalI2SFE2M056Y1pPWklJVnlRRkRCVnpHUXlQV3kzMjFjRGpabzNiNjZPSFR1V0VTTkdLRjVlWGxwSHEzSk5telpsNk5DaERCMDZsQmt6WmloZmZQRUZIMy84Y2NQMDlQVFpkcnQ5bXNsaytvZk5adnRFNjV5dWF2YnMyY1RIeHhNU0VvTEQ0YWkwRlM0cks2dkNZbmxDQ0ZFWHBhZW5seHU0WDlZOTk5ekRQZmZjZzV1YkcrN3U3aXhmdnJ4Y2EwMUJRY0VscjN2MjdGa21USmhBY0hDdzh6bG1zNW11WGJ2U29FRUR0bTNieG9vVksvajExMThaTVdJRUgzMzBFVDQrUG9ETUhDbUVxNUlDcGdxWnplYm5nZGNVUmVHcHA1NGlORFJVMGV2MVdzZXFFVjVlWG9TR2hqSjI3RmhsM2JwMUxGKyt2Qkh3c2Rsc2JwZVVsUFF2cmZPNXVyVnIxK0x0N1YxaC84VXJUdGNCMW9DQUFJdldJVVQxaW9tSllkaXdZUlg3b2dweEdhdFdyYUpuejU3bDl1M2V2UnNvV1hoeTFxeFo1WTVkYnFya0svbm9vNC80N3J2djhQRHdvSGZ2M2p6ODhNTUVCZ2JpNXVaVzdqeVpPVklJMXlRRlRCVXhtVXgzQWE5NWVucXFyNzMybWxKZjU0TFg2L1U4K3VpamRPN2NtWmt6WjZyNStmbXZtVXltSkp2TjlyM1cyVnhGU0VnSVdWbFo1T1hsRVJ3Y2pMZTNOeE1uVHFRK0ZMdEpTVW1CVnF0VkpudW80M3g5ZlVsTVRFelRPb2VvWFM0dVhpNjFyeXFNR3plT3laTW5PNmR0dmh5Wk9WSUkxNlA5eVBHNll4N0FqQmt6Nm0zeFV0YUFBUU9ZTVdPR0FxQW95a0t0ODdpU3lNaElZbU5qYWRpd29iTjcySm8xYTRpSWlDQWlJZ0tUeWVUY2xqRXlRZ2hSOVpvMWEzWlZ4WXNRd2pWSkFWTkZGRVVaQUhEbm5YZHFuTVIxbEhrdittb1lvOWJadkhtemMzdisvUGthSmhGQ0NDR0VjRDNTaGF5S25UNTltc2FORzJzZHd5V2NQbjFhNndndXlXNjNjK2pRSVFvS0NwZ3dZUUpwYVdtTUh6L2UyWTg2SnllbjNPSnRjK2ZPeFdReWFSVzNTcGxNcHNDVWxKUnlxMmFMdW1mSWtDR1lUS1kwbTgzV1F1c3NRZ2doNmg0cFlLclluRGx6Q0E4UHIzUXRsZnJrNU1tVHpKa3pSK3NZTHNkdXR4TVNFa0tYTGwwd0dBd3NYTGlReVpNbnMzSGpSdWNZbU9EZ1lLS2lvalJPV2owVVJVa01EUTNGYXJWcUhVVlVvOHpNVEJSRmtjRUFRZ2docW9VVU1GWHM0TUdEUFB6d3c4N1ZmT3ZEd095eWlvdUwrZmJiYjFtOGVMRnpjUy94WHdhRGdVMmJOZ0VRRkJSRW16WnRLQ3dzUksvWE82Y1B6Y25KY1c2M2J0MWFWbmNXUWdnaGhDaERDcGdxTm5Ma1NMNzQ0Z3ZDd3NKWXZudzUvL00vLzhPSUVTTm8zYnExMXRHcTFaOS8va2xVVkJTYk5tMXlkaDByZlMvRXBhV2xwZUhuNXdkQVJrWkd1VFZmc3JLeWVPeXh4N1NLSmtTZEV4Y1hwM1dFSy9yeHh4KzFqaUNFRUM1UENwZ3E5c1FUVHpCOCtIRFdyVnZIVHovOXhKbzFhMWl6WmcyZE9uV2lkKy9lOU83ZEc3UFpUS05HamJTT2VrTnljM05KU2tvaU1UR1J4TVJFRGgwNkJJQ2lLQVFGQlJFYUdrcmJ0bTJsZ0xtQzNidDM0Ky92cjNVTUllcUY2ZE9uYXgzaFdzaDA0MElJY1FsU3dGU3hWMTU1aFgvKzg1KzgvdnJyL1BISEgzenl5U2Q4ODgwM0hEcDBpRU9IRHJGKy9YcDBPaDMrL3Y3NCsvdlRxVk1uNTNhTEZpMHFYWTFkU3c2SGc3UzBORkpUVTBsTlRlWFFvVVBPYllmRDRUelB5OHVMZSsrOWx6Rmp4dEMyYlZzS0NncDQ4Y1VYTlV6dXVqSXlNaWdxS3NKb05CSWRIVTFRVUJCUXZ1c1lsSFRIRTBMY09GVlZwK3QwdXNvWDgzQkJxcXFlY25Oemk5TTZoeEJDdUNvcFlLcFlYRndjNDhhTlkrSENoWFRwMG9Ybm4zK2U1NTU3anYzNzk3Tmp4dzUrL3ZsbmR1L2U3U3hvb3FPam5jOXQwS0FCTFZxMG9Ibno1dHgwMDAzTzdXYk5tdEdvVVNPOHZMeG8xS2dSalJvMW9tSERodGRkN0RnY0R2THk4c2pOelNVM041ZWNuQnh5YzNQSnlNZ2dQVDJkdExRMFRwMDY1ZHd1S0Npb2NBMkR3WURKWktKZnYzNzA3ZHVYZ0lBQVo1NkRCdzh5ZS9ac2podzVjbjF2WWgwM2RlcFVUcHc0d2VqUm83SGI3UVFIQndNbFJXQkVSSVR6UE9sQ0prVFZzTmxzcndPdmE1MURDQ0ZFMVpBQ3BvcDE2OWFObEpRVUhubmtFZnIzNzA5SVNBaTMzMzQ3dDk1Nks3ZmVlaXVQUGZZWUZ5NWNJRFUxbGNPSEQ1ZDd6TWpJNE9qUm94dzlldlNLOTFFVUJROFBENHhHSXdhREFUYzNOK2VqbTVzYkFFVkZSUlFWRldHMzI1MlBoWVdGbkQ5L0hsVzkrdDRKelpvMXc5L2ZuMXR1dWFYY283dTd1L01jdTkxT2ZIdzhrWkdSSkNRa29LcXE4NzBRNWExZnY5NjVyYXFxYy9ya3N1TmZBTHk5dlltTWpLelJiRUlJSVlRUXJrNEttQ3EyWk1rU2Z2amhCOWF2WDgvMjdkdlp2bjA3dnI2K0RCdzRrTjY5ZXhNWUdJaWZuNSt6b0NrclB6K2Y5UFQwQ3EwZ1o4NmNjYmFVbExhVzVPWGxrWitmVDM1Ky9uWGxiTml3b2JOVnA3Umx4OWZYdDBMclQvUG16Uys1V3ZIcDA2Zlp0V3NYaVltSmJObXloY3pNVEFCYXRtekoyTEZqR1R4NE1QZmVlKzkxNWFzdlNvc1hJWVFRUWdoeGRhU0FxV0wzM25zdnUzYnRZdlRvMGNURnhiRisvWHFTazVPSmlvcHlydTNSdm4xN2V2YnM2V3pOdU9XV1cvRHg4Y0hUMDVNT0hUclFvVU9ISzk2bnRCdll4UzBzcFQ5UTBzMnI5S2RzQzgyMWRqOVRWWlhNekV3T0h6N3NiQzNhdlhzM3YvLytlN256ZXZYcXhkaXhZN256emp2UjZYUUVCZ1plL1JzbmhCQkNDQ0hFVlpBQ3Bob0VCZ1lTRlJYRjRNR0RHVHg0TUgvKytTYy8vL3d6TzNic1lPZk9uZnorKys4VlB2dzNhZEtFRGgwNmxCc0RVL3JZckZrenZMeTg4UER3Y0g1anI5UHA4UEx5dXVHc3FxcHkvdng1Y25KeXlNakljTGI2bEIwRGMrVElFYzZkTzFmaHVWNWVYdlRwMDRlK2ZmdlNyMTgvNTFUUng0OGZMN2VTdktoY1BWMlIzaG9RRUdEUk9vU29YakV4TVF3Yk5xeCtyK1lyaEJDaTJrZ0JVMDFLUDhDLysrNjdXQ3dXSG56d1FSNTg4RUdLaTR2WnYzOC9CdzRjY003b2RmandZYzZkTzBkeWN2SmxyNm5UNlNwMCs2cHNESXpCVVBMSFdyWmxwdXdZbUl1N281V2RUZXhTR2pkdVhHN210SzVkdTlLdFc3ZHlMVGxXcTVYSmt5ZmZ3THRXdnp6eHhCUEV4OGN6ZnZ6NFN5NzY2WEE0NnRSVTFFbEpTWUZXcTFXbWg2M2pmSDE5U1V4TVROTTZoNmg2Rm90OC95Q0UwSjRVTUZYczQ0OC9ac3lZTWM3ZlN6L1ErL3Y3ODhRVFQzRG5uWGZTdlh0M3VuZnY3anhIVlZVeU1qTDQ0NDgvU0V0TGM0NkRLZjBwSFFOVFVGQkFkblkyMmRuWlZacTVRWU1HNWNiQWxQMXAwYUlGN2RxMW8xbXpaaFhHYTZpcXlvOC8vc2piYjc5TmFtcHFoZXQrOHNrblBQend3MVdhdFM0NmZ2eDRoUUg4cFlZTUdWTERhWVFRb2lKVlZlTVVSYmxUNnh5aWhLcXFjVnBuRUVKTFVzQlVzYzZkTzJPMVd0bXpadzkvLy92Zm5mdFRVMU41N3Jubm5ML2ZmUFBOREIwNmxLRkRoOUt1WFR2OC9QeWNLN0pmU21uclNkbXBqeThlLzFLNkRaUnJrU203ZmZHVXpFYWo4YXBlMng5Ly9FRjBkRFRSMGRHWG5TbnQvZmZmcDBlUEhsZDF6ZnJvcWFlZUlpVWxoYnk4UElLRGcxbXlaQWw1ZVhsTW5UcVZKNTU0Z3NEQVFHYlBuczJvVWFQNDE3LytwWFZjSVlUQVpyTU4wanBEVlRDYnpTcEFVbEtTektBaVJDMG1CVXcxNmRHakIxYXJsYk5uei9McXE2L3kvZmZmbHp0KzlPaFJWcTFheGFwVnE4cnRiOTY4T2JmZGRwdnpwMnZYcmpSbzBBQUFvOUdJajQ4UFBqNCsxWks1b0tDQS9mdjM4OHN2djdCMzcxNSsrZVVYMHRQVHIrcTVkOTExRjdObXpjTGIyN3Rhc3RVbHk1Y3ZCeUFvS0lqWTJGak9uRG5EVTA4OXhZZ1JJNXdUSDB5ZlBwMXAwNll4YWRJa0xhTldPWlBKRkZoUHgvN1VLME9HRE1Ga01xWFpiTFlXV21jUlFnaFI5MGdCVTgyYU5tM0thNis5QnBSMHVkcTJiUnZMbGkzanQ5OStxL1Q4MG01akZ4YzhsNlBUNlhCM2R5LzNBM0Rod29WeVAxY3oxdVZxZGV6WWtXblRwdkczdi8xTnBnSytBVWVQSGlVK1BwNS8vT01mREJnd0FDZ3BiT0xqNDFtNmRDbWJOMi9XT0dIVlVoUWxNVFEwRkt2VnFuVVVVWTB5TXpOUkZLVzUxam1FRUVMVVRWTEExQ0JGVVJnNGNDQURCdzUwN2lzdUxtYlhybDNFeE1Td1pjc1d6cHc1YzgzWGRUZ2NON1Ftek9YNCt2cHkrKzIzYy9mZGR4TVlHSWhlcjYveWU5UTNYM3p4QlFrSkNlVGw1Zkh1dSsreWQrL2Vjc2Z6OC9QTHplTFdybDA3WjNFamhCQkNDRkhmU1FHak1iMWVUOSsrZmVuYnQyK2x4d3NMQy9uOTk5ODVlZklrSjA2YzRNOC8vM1J1cDZXbGNmNzhlWXFLaXE3cVhtNXVibmg0ZU5DaVJRdGF0V3BGeTVZdGFkMjZ0WE83ZmZ2MlZ6MGVSbHkvaElRRWV2VG93YzgvLzh5aVJZdWMrN2R2Mzg3cnI3OU9nd1lOdU9tbW0xaTllcldHS1lVUVFnZ2hYSk1VTUM3T2FEVFN1WE5uT25mdXJIV1VPcWx2Mzc3TlBUdzh6c1hGeFYyb3FYdVdkaWw4OTkxM25mdUtpb3BZdG13WjA2ZFA1NFVYWHFCejU4N0V4c1lTSEJ4Y1U3R3V5R1F5K1RWcDB1UnNYRnljWGVzc1FnZ2hoS2kvcm40NWRpSHFvTUxDd2dleXM3TlBXU3lXOVNhVDZjRWVQWG8wMUNMSGloVXI2TkdqQi8zNzl3Y2dORFNVcFV1WGtwV1ZwVVdjU3VsMHVvbloyZGxwWnJONWpjVml1ZStXVzI1cG9IVW1JWVFRUXRRL1VzQUlBVjZxcW81UkZPVnpnOEZ3Mm13MmI3QllMR1A3OXUzYnVDWnV2bjc5ZXZiczJjT01HVE9jKzFxMGFNR3dZY09ZT25VcW1abVpOUkhqYXZrQ2o2bXErbFhqeG8xUGExMzRDU0dFRUtMK2tRSkdpUEk4Z0JCVlZmOVRWRlIwMm13MmYyVTJtLy9lcDA4ZjM2cTZ3Zm56NThuTXpNUm9OR0sxV3ZudXUrOVl1blJwaGZGSC8vakhQL0QwOU9UQWdRTlZkZXVxZG5IaEYyazJteCt4V0N4TnRBNG1oQkJDaUxwTHhzQUljV2xHNEQ3Z1BydmRYbXcybTM5VVZYV0R3V0Q0SWpFeE1lMTZMenB0MmpUMjdObkQ2TkdqNmRXckYrKzg4dzRlSGg3TzR4MDdkZ1JLRmlKZHZudzVCa090K0d2cUFUd0FQS0NxYXBIWmJQNWVWZFVOd0NhYnpYWmE0MnhDQ0NHRXFFTnF4U2NqVWZ0WkxKWXZ0TTZncWlvQWlxSXNzVmdzV1gvdGEzK1ZUOWNEZHltS2NsZHhjZkhiWnJONWk2SW9HMHF2ZVMzS0R0NEh5aFV2QU8rLy83NXorMGFMRjBWUnRwck41aUtnR0hEODlWaDIrK0xIU3g1VFZiWFZWZDdXRFJpbUtNb3dBTFBaL0tPaUtKOERHNi9uL1JKQ0NDR0VLRXNLR0ZFalZGVWRjZVd6YWt4UUZYeVFWdi82Y1dtS29yakMySlN5NzVVMUlDREFvbVVZVWYxaVltSVlObXhZUzYxekNDR0VxSnVrZ0JFMVFsR1VCN1RPb0tycXhyK3l6QUFPQXpnY2puc1VSWG44S3A3ckFIN1I2WFFKRG9mamM1dk45Z09BMld4ZVZsWDVqaDA3UnBzMmJWQVVwYW91aVU2bkc2aXE2bDZqMGFndkxDelVHUXdHZldGaG9iNjR1RmluMSt2MXhjWEZPb1BCNFB4ZHA5UHBIUTZIcnV4amNYR3hYcS9YNjRxTGk4ZGR6WHRGU2F2TlBtQVg4SitrcEtUWU1zY0NyVmFyeXhkKzRzYjQrdnB5STkwc2hSQkNpTXVSQWtiVUNLdlZxbmtYTXJQWkRJREQ0WWl6Mld5N0FFd21VNHZMUEtVUWlBRTJ1THU3YjBwSVNLalc2Y0JHamh4SlFrSkNsUzRtYXJmYjg1S1RrODlWeGJYTVp2T0F5eHd1QkdJVVJmbmNhRFIrV2QzdmxSQkNDQ0hxTHlsZ2hDanZQUENOcXFvYmpFYmoxenQyN01pdWpwc01IejY4MHYwUFBQQkFoUmFZVFpzMm9kTzU1SVNCRjRCdmdRMktvbnhsdFZxcnBGQVNRZ2doaExnY0tXQ0VnQnhWVmI5VUZHV0RvaWpSVnFzMXY3cHYrTlZYWDFYWVo3RlkyTGh4WTVXMndGUWxSVkZVVlZYemdhK0J6d3NLQ3I3WnQyOWY3clZjdzJReUJhYWtwTkN0VzdmcUNTbGN3cEFoUXpDWlRHazJtKzF5TFp4Q1ZDdVR5WFN6b2lpN2dTYVVmRGxWV0hyTWJEWm5VVExUcEFkd1RsWFZuamFiN2FnMlNZVVExMG9LbUZyaXdvVUx1THU3YXgyanppa3VMbzcwOGZGWkd4Y1hkNkVtN3p0aVJPVnpHanowMEVPVmpvRjV1V05DQUFBZ0FFbEVRVlNKaW9xcTdraFg1SEE0MXJ1N3U2OUlTRWc0ZjczWFVCUWxNVFEwRkt2VldwWFJoSXZKek14RVVaVG1XdWNROVp2TlpqdHFzVmlPcUtyYWk1SkNwZXlVajJYWHEvcE5paGNoYWhjcFlGeEVlbm82ZHJ1ZDFxMWJFeFFVUkh4OFBLbXBxVFJwMGdSUFQwK0NnNFA1NmFlZkt2MTJmdXZXclF3Y09QQ3E3bU8zMi9ueXl5OFpNV0tFcTNaTHFsRjc5dXc1cGNWOWp4OC83dndRZitEQUFaNTU1aGxlZlBGRkhuendRZXgyTy92MzcrZTIyMjREU2xwbVhJSE5aanVoZFFZaGhMZ1dEb2RqZzZJb3ZhNXcyb1lhQ1NPRXFESlN3TGlJTFZ1MnNIbnpabGF0V2dXVXJGbXlhTkVpcGt5Wmd0MXVwMTI3ZHBmc1dqUjc5bXppNCtNSkNRbkI0WEJVV3Boa1pXVVJHeHRMVVZFUlc3ZHU1WWNmZnVDMTExNWo2TkNoK1BqNEFPQndPRGgzN2h4Tm16WjFQcTlqeDQ2ODhjWWIxZkNLNjdlbm4zNGFnTysvLzU0UFAveVFwVXVYNHUvdno3WnQyM2pycmJmbzNiczMzYnAxUTYvWE84OFZRZ2h4YlJSRjJRQXN1SXB6aEJDMWlCUXdMaUlrSklTNHVEaE9uandKUUVwS0NoMDZkTUJpc1JBZUhrNlBIajJ1NmpwcjE2N0YyOXU3d3Y3ZzRHQ2daTkhFeFlzWDgrR0hINUtYbDRkT3AzTjJUOXF5WlF0YnQyNWwxcXhaVmZTcXhLVTgrdWlqNU9UazhLOS8vWXRXclZyeDBrc3ZjZVRJRVFZTkdzUnJyNzNHaFFzWHlwMHJoTGgrSnBOcGg2SW9mYlRPY1ExeTlIcDlyOFRFeE4rMERsTGJKU1VsN1RlYnpmdUJnRXVja21LMVdnL1VaQ1loeEkyVEFzWkZQUFRRUXdCTW1US0YvUHg4NXN5WkE4RDI3ZHY1NXB0dk1CcU5EQjgrbkx5OFBJcUtpcGcrZlRycjFxMGpLeXVMdkx3OGdvT0Q4ZmIyWnVMRWllajEra3ZleDJxMTR1Zm5WK0ZEOGFoUm96aDc5aXp1N3U2TUdqVUtBQzh2TDlhc1dWTTlMMWpnNWVWRlJFUUU2OWF0NC9mZmYyZmV2SG5jZXV1dEFIeisrZWVzV2JPR2hRc1h1dXlnZmlGcWkxcFd2QUI0RlJjWFB3VDhTK3NnZFlHaUtCdFVWWDJwc21PcXFrcnJpeEMxa0JRd0xpSXlNcEtqUjQreWFORWlUcHc0d2RDaFF4azNiaHdiTjI0a0t5dUw2T2hvL1B6OFdMMTZOYm01dVR6d3dBTTg4RURKMnBCQlFVSEV4c1lTRWhMQ21qVnJuQzB3cjd6eWlyTTE1ZVdYWHdZZ0xTMk41NTkvbmhkZWVJRWhRNFk0NzUrUmtVRnNiR3k1VEtXdE5xSjZMRjI2bEU4Ly9aVG16WnZUc1dOSFZxeFl3Zm56NThuUHorZkNoUXVjTzNlT1diTm04ZHBycjJFd3lGOVZJVzVVYlpnODR2bm5uK2VISDM1QVZWVnBmYWtpeGNYRkczUTZYYVVGRERMK1JZaGFTVDRWdVlEQ3drSldyVnBGY25JeVlXRmhoSWFHMHFsVEp4NS8vSEY2OXV4SllHQWdxYW1wK1BuNWtacWF5b0FCbDF0UDhMODJiOTdzTEdEbXo1OFB3SDMzM1VlclZxMklqSXprcnJ2dWNzNTRsWk9UNDJ4NUVUWGo5dHR2eDhQRGc0Q0FBUHo4L1BEMDlPU2hoeDRpTGk2T3JLd3NXclpzeVpZdFc4akp5U2szTGtrSUljVFZTMDVPM20wMm0zOERPbDUwS05WbXMrM1JJcE1RNHNaSUFlTUMzTnpjQ0FnSVlNcVVLWVNIaHpObnpod0dEUnBFWUdBZ1hsNWVmUHJwcDJ6WnNvWGV2WHV6YTljdTU2QnV1OTNPb1VPSEtDZ29ZTUtFQ2FTbHBURisvUGh5UlVuWjZYcm56cDJMeVdTaVo4K2VtRXdtaW9xS2NITnpBLzdibmFrc2FZR3BYdG5aMlh6KytlY3NXYktFZ0lEL2RzOXUyTEFoLy96blAvbnR0OTk0OXRsbnBYZ1JRb2dibzFMUzBqTGpvdjBiL2pvbWhLaGxwSUJ4QVlxaXNITGxTcFl2WDg2eFk4ZElTRWhnNWNxVkFMejMzbnNNR2pTSU1XUEcwTFp0VzFxMWFrWHIxcTJ4MisyRWhJVFFwVXNYREFZREN4Y3VaUExreVd6Y3VORTVCaVk0T0xqUzlVTTJiTmhBY1hFeGQ5OTlONDBhTlFKS2lwMlFrSkNhZTlIMTJKa3paMWl5WkFtLy9mWWJLMWV1cEhuejVqZ2NEbjc5OVZmbm44ZkNoUXVKakl4ayt2VHBEQnc0a0JrelpqaG5peE5DQ0hGdC9ob0hVNjZBMGVsMDBuMU1pRnBLQ2hnWHNYYnRXc2FPSFV0a1pDUTMzM3d6Ky9mdkp5d3NqTWFORzZQVDZSZzRjQ0NMRnk5MlRtbHNNQmpZdEdrVFVESUdwazJiTmhRV0ZxTFg2NTFkd2NwMkMydmR1clh6dVh2MzdxVi8vLzRjUDM2YzVzMUwxcG9MQ3d0aitQRGhEQmt5aE0yYk41T2RuVTFDUWtKTnZ3MzFRbloyTmwyNmRHSEJnZ1hvOVhxR0RoMUtmbjQrWGw1ZVRKa3lCU2dwYWg5ODhFSDY5ZXZIaHg5K2lJZUh4eFd1V210WUF3SUNYR05oRzFGdFltSmlHRFpzV0V1dGN3aFJ5bXExSmxvc2x1T3FxcmI1YTlleFhidDJKV29hU2doeDNhU0FjUkc1dWJsMDc5NmRzTEF3Um80Y3lRY2ZmRUJZV0JnNm5RNkh3MEZ1Ymk1UU1sNm1NbWxwYWZqNStRRVZCK1JuWldYeDJHT1BPWDlQU1VsaDh1VEp4TVhGMGFsVEp3QVNFeE5wMjdZdEFNWEZ4WXdiTjQ3bm4zKytXbDVyZmRlaFF3YzZkT2pnL1AyNzc3Njc1TG10VzdldVU5TmFKeVVsQlZxdFZ1bXlVY2Y1K3ZxU21KaVlwblVPSWNwd09CeU9TRVZScHY3MWV5VFNmVXlJV2t1V1luY1JyVnExWXY3OCtkeDY2NjJFaDRlVG01dkx3WU1Ic2R2dHpKczNqNnlzTE1MRHc1azdkeTZSa1pFVm5yOTc5Mjc4L2YydmVKK3NyQ3l5c3JKbzNibzEzMy8vUGYzNjlTTXBLWW5mZi8vZHVkYU1YcS9ucFpkZVl0NjhlWnc5ZTdiS1g2c1FRZ2loZ1EyWDJCWkMxRExTQXVNQ2NuTnpXYng0TVZhcmxhQ2dJS0tpb2poNzlpemJ0bTNqeVNlZnhNUERnN2ZlZWd0UFQwK1dMRm5Dekprem5kM0tpb3FLTUJxTlJFZEhFeFFVQkZTY1VheTR1Tmk1YmJQWjZOYXRHMXUzYmlVakl3T1R5Y1RERHovTXE2KytTbEZSRVE2SEE0QStmZm93ZlBody92M3Zmek5qeHNYakhvVVFRb2phNVpaYmJ0bVdtcHA2RnNEZjMzOTdVbEtTMXBHRUVOZEpDaGdYMEtoUkl3WVBIc3lzV2JOd2QzY0h3TWZIQjM5L2Y3cDM3NDdKWkhMT0xOYXZYejhpSWlKbzJyUXBqejc2S0NkT25HRDA2TkhZN1hibnJHRVh6eWhXdGd1WnA2Y25kOTk5TjJmT25HSEdqQmw0ZW5yeTVwdHY0dUhod2RpeFl4aytmTGp6ZVU4ODhRUUZCUVUxOVRiVVd6YWJqZTdkdStQbTVzYjc3Ny9QNk5HajhmVDAxRHBXdFRDWlRJRXBLU2wwNjlaTjZ5aWlHZzBaTWdTVHlaUm1zOWxhYUoxRmlGS2ZmZlpac2NWaStkVGhjS2lmZmZaWjhaV2ZJWVJ3VlZMQXVJZzc3cmlqMHYxbXM3bkN2dEtCOSt2WHIzZnVVMVhWV2VSY3ZDQ2x0N2Uzczl0WjM3NTlLMXl2ZmZ2MlFNbnE3MlVaalVaWkJiNmFIVDU4bVAvN3YvOWovZnIxdEd6WmtzT0hEN04rL1hvbVRacWtkYlJxb1NoS1ltaG9hSzFZVUZCY3Y4ek1UQlJGYWE1MURpRXU1bkE0UGxjVVJjYStDRkhMU1FGVFI1UVdMNkwydUhEaEFyTm56MmJ5NU1tMGJGa3lZZE9UVHo1SmFHZ29kOXh4QjUwN2Q5WTRvUkJDbERDWlREc1VSZW1qZFk2cVV0bVhnN1dKcXFweE5wdHRrTlk1aE5DS0RPSVhRZ01PaDRNNWMrYlFwazBieG93WjQ5emZ1blZybm4zMldhWk5tOGJSbzBjMVRDaUVFUDlWbDRxWHVrQlJsRHUxemlDRWxxUUZSb2dhVmxoWVNGaFlHT25wNmJ6enpqc1ZqdDkvLy8xa1pHVHc2S09QOHRKTEx6RjQ4R0FOVWdvaFJFWFMvVk43Rm9zc3BTV0VGREJDMUxBWFhuaUJyS3dzbGk5ZmZzbkIrbi8vKzk5cDNydzVjK2ZPNWNpUkkzVjJUSXdRUWdnaHhMV1NBa2FJR2paMTZsUk9uanpKL2ZmZkQwQitmajd1N3U3b2RQL3QwWm1YbDhlR0RSdjQ3TFBQYU55NHNWWlJoUkJDQ0NGY2poUXdRdFN3OXUzYjA3NTllK0xqNHdFWU9uUW83Nzc3THUzYXRYT2VjODg5OStEdTd1NmNjVTRJSVlRUVFwU1FRZnhWSnhkS0ZwRVVKY3E4RjdsYTVuQmxKMCtlSkQ4L256WnQycFRibjUrZlQ4T0dEVFZLSllRUVFnamh1cVNBcVRxSkFELysrS1BXT1Z4R21mZGlwNVk1WE5tLy8vMXZoZ3daVXE3N1dGRlJFUmN1WEtpemkxa0tJWVFRUXR3SUtXQ3FpS3FxL3dSWXZIaXh1bjM3ZHEzamFHN2J0bTBzWHJ4WUJWQlY5Uld0ODdpYXdzSkNsaTVkU2tKQ0FsT21UQ0UvUHgrSHd3RkFURXdNclZxMUtsZlUxQ0hXZ0lBQXJUT0lhaFlURTROZXIyK3BkWTZha3BxYVNsaFlHS29xNnlNS0lVUk5xSk9ma0xSZ3M5bStCMmJtNStjclU2ZE9aZTNhdFJRWEYyc2RxOFlWRnhlemR1MWFwazJiUm41K3ZnTE0vT3U5RVg5SlRFd2tKQ1NFQXdjTzhQNzc3K1BqNDhQNjlldnAwNmNQZmZyMFllblNwVXlmUGwzcm1OVWlLU2twOEtPUFB0STZocWhtdnI2K0pDWW1wbW1kbzZxa3BLUXdmUGh3aGc4Znp1REJnMW04ZUxIem1NUGg0TlZYWDJYbnpwMXMyYkpGdzVSQ0NGRi95Q0QrS3BTVWxQUXZrOG4wQjdENnJiZmVhaFFSRWFHT0dUTkdHVGx5SkY1ZVhsckhxMVk1T1RsczNMaVJqei8rV0QxMTZwUUM1S3FxK2crYnpmYUoxdGxjVFk4ZVBWaTRjQ0c5ZXZWeTdwczBhUktUSmszQzRYRFUxWllYSVdxdGJ0MjZzWGp4WW54OGZOaStmVHNaR1JuT1k2dFdyY0xEdzRQVnExY3pkZXBVYnJ2dE5wbzJiYXBoV2lHRXFQdmtrMUlWczlsc254Z01odmJBb3ZUMDlMeWxTNWN5ZE9oUTllV1hYK2JiYjc4bE16TlQ2NGhWSmpNemsyKy8vWmFYWDM2Wm9VT0hxc3VXTGVQVXFWTjV3Q0tEd2RCZWlwZktOV2pRb0Z6eFVwWVVMMEs0cGs4KytZUmp4NDV4OXV4WnZMMjlBVmkzYmgyYk4yOW00Y0tGdEduVGhzbVRKL1BNTTgvSVpDNUNDRkhOcEFXbUd1emN1Zk1NOEZLZlBuM2VLQzR1ZnFhZ29HRDgxMTkvM2U3cnI3OEdvR3ZYcnZUcDA0ZXVYYnZTcFVzWDJyVnI1L0lmWEIwT0IzLzg4UWNIRHg3a3dJRUQ3Tnk1a3dNSERqaVBLNHB5VEZHVUQvVjYvZEsvWHI4UUZaaE1wc0NVbEJTNmRldW1kUlJSallZTUdZTEpaRXF6Mld3dHRNNVNWVEl5TW1qYXRDbFpXVm40K2ZteFlNRUNiRFlicTFhdGNxN1ZOSFRvVURJeU1oZy9manh2di8wMkxWclVtWmN2aEJBdVJRcVlhdlRYQi9rNXdNdTlldlhxcWRQcFJpaUtNdkxBZ1FPOXluNzRiOUNnQWJmY2NndWRPbldpVFpzMnRHalJndWJObTlPaVJRdHV1dWttRElhYStXT3kyKzJjT25XS3RMUTAwdExTU0U5UDUvang0eHc2ZElqRGh3OVRVRkJRN254RlVaSlZWZjFDVmRVdmtwS1M5Z0F5Z2xWY2xxSW9pYUdob1ZpdFZxMmppR3FVbVptSm9paDFhaEdqTTJmTzRPUGp3OW16Wi9IeDhhRlpzMmJNbkRtVHYvLzk3eFhPZmY3NTUvSHo4OU1ncFJCQzFBOVN3TlFNTlRrNU9SbElCdWIxNk5HampjRmc2SzJxYW05RlVYb1hGQlFFN3R1M3ozdmZ2bjBWbnFnb0NqNCtQalJwMG9UR2pSdVgrL0h5OHNKb05HSXdHSEJ6YzNNK3VybTVBU1hUOFJZVkZXRzMyNTJQaFlXRjVPVGtrSjJkWGU3bjNMbHpaR1ptWG00V25TeGdsNnFxaVlxaUpOcnQ5c1E5ZS9ZY3I2YjNxMTRJRGc0bU5qYTIwbU81dWJuOCtlZWZIRGx5aFBidDI5TzFhOWNhVHVjNnhvOGZUMlYvTjRRMkxCWUw3Nzc3cnRZeGF0eVpNMmNZTjI0Y1dWbFo3Tnk1aysrKys0N0N3a0srK3Vvck5tL2VUTHQyN2VqU3BRdS8vdm9ySGg0ZTZQVjZyU01MSVVTZEpRV01Cdjc2NEg4YzJQalhMcVZYcjE2MzZIUzZyb3FpZEZCVnRTUFFBZWlvcW1ySE0yZk9lSjQ1VXlPOXN2S0FJOEJ2d0JGRlVYNVRWZlVJc0Q4cEtTa1ZhV0dwVmlFaElWeTRjSUh6NTgvVG9FRURmSDE5YWRHaUJVT0hEcTNYQll3VUw2Nmx2cmFlYmQ2ODJibDk3NzMzQXZESUk0OFFGaGJHcVZPbk9IandJRjI2ZE9IRER6OWsrUERodEczYlZxdW9RZ2hSNTBrQjR4clU1T1RrUThDaFNvNHBmZnYyOVhJNEhNMktpb3A4ZFRxZEwrQ3JLSXF2cXFvK3Fxb2FBYU5PcHpPV2JxdXEyZ0JBVVpRQ29GQlJsRUtIdzFGWXVxMG9TcWFxcW1lQU13Nkg0NHlibTlzWm5VNlhzV1BIamh5a1NOSE15Wk1uaVkrUHgyZzBhaDNGSmRYWEQ4NnV4R0t4YUIxQkU2ZFBuOFpxdGJKMzc5NXlDOHplZGRkZHhNVEVNR0xFQ09iT25jdmpqei9PN3QyN21UdDNyblpoaFJDaUhwQUN4dldwTzNic3lBYXlLV2taRWJYY1J4OTl4Q2VmZkVKMmRqYkRodzhINEt1dnZnS1E0a1VJRjdSbnp4NzI3dDJMeFdLaFI0OGV6cit2ZDk5OU4wOC8vVFRQUFBNTVRaczJKUzR1RHJQWlhHUGpGb1VRb3I2Uy84c0tVY1BHalJ2SDRNR0RHVDU4T0pHUmtWSzBDT0hpQmc4ZXpPREJnd0g0L2ZmZm5kTW9kK2pRZ2FWTGw2TFQ2WGp6elRkNTVwbG5HRDE2dEpaUkw4dHNOczlXVlRWTnA5TkZXYTNXakNzL3cvVTVIQTZnL0JUMDU4NmRvMG1USnVYT3k4ek14TWZIeC9uNzFxMWI2ZEdqaDNNR09ZQ0RCdytTbFpWRjM3NTlxem0xRU9KR1NRRWpoQVorK09FSEFCNTY2Q0htelp1SHlXU2lzTENRb0tBZzV6bTV1YmswYXRRSWdMVnIxOUtoUXdkTnNnb2hTbHBPMTYxYlIyRmhJYzg4OHd4VHAwN2x0OS9LTjRxbnA2Zno2Nisvb3RQcG5LMDBMdVoyUlZIdVVWWDEzMmF6T1ZaUmxBM0FScXZWZWxMcllOZHJ5NVl0L09jLy8ySFJva1hPbWQvdXUrOCt0bTdkU3YvKy9VbElTSER1SzkwK2NlSUVyN3p5Q2g5Ly9IRzVhNzMzM251MGI5OWVDaGdoYWdFcFlJU29ZUTZIZysrLy81NkdEUnN5ZS9acy91Ly8vbyszMzM0YmQzZDM0dVBqbmVmMTc5Ky8zTzlDQ08yTUd6ZU9SeDU1QkVWUkFCZ3hZb1RHaWE2TFVtWTdXRlhWWUdDNXlXVGFyaWpLQmxWVkkyMDIyMUd0d2wyUG9LQWdjbkp5V0xCZ0FXKysrZVpWUGVmMTExOW54b3daTkdyVWlGZGVlWVdmZi82Wm9xSWlUcDgrVGF0V3JZaU9qbmFlR3hVVlZWM1JoUkEzUUFvWUlXcll0OTkrUzBCQUFILzg4UWQ5Ky9ibDFWZGZwV0hEaGpSczJGRHJhRUtJeXlndFhtcXh5aVpwVVJSRitSdndOMFZSWGplYnpic1VSZGxRWEZ5ODRhL0paVnplOE9IRG5UUERYVWwwZERSZVhsN2NmdnZ0UFBYVVUzaDZlaElWRmNYYmI3L05xVk9uQ0FzTHErYTBRb2lxSUFXTUVEWHMyTEZqakJzM2p1KysrdzZBdm4zN3NuMzdkdHExYTZkeHNocGhEUWdJcUo5VFdkVWpNVEV4REJzMnJLWFdPWVJURTR2RjhweXFxdTJ2NHR4QVZWVURkVHJkSzJhekdXQ2xUcWQ3dTNTc2lTdjU5Ny8vemZyMTYyblFvQUhmZnZ2dFZUMW4rZkxsNkhRNjdyLy9makl6TS9uZ2d3OFlNMllNdi8zMkc3Nit2b3dZTVFLOVhrOWtaR1ExcHhkQzNBZ3BZSVNvWVpNblR5NDM0QlJLUHZEMTY5ZFBvMFExSnlrcEtkQnF0Y3BVM1hXY3I2OHZpWW1KYVZybnFPOGFObXhZZlA3OGVRQlVWVjE4blpkNTB1RndQRmwxcWFyT3BFbVRtRFJwRXYzNzl5KzMvM0l0WlI5OTlCRTVPVG1NR2pXS0o1NTRnaTVkdW5EZmZmZXhhOWN1bGk1ZENsQnVMS0lRd2pYcHJueUtFS0lxWFZ5OEhEeDRrTmpZMk5yYXAxNkllbUhmdm4yNFlpdkU1V3pidGkxSFZkV3hxcXFHcTZvYUR2eCtyZGRRVmZWTm9GT1ZoNnNtZHJzZHZWNS95ZVBlM3Q2c1dMR0N2bjM3TW43OGVPeDJPK3ZYcitmaGh4K3V3WlJDaUJzbExUQkNhS2lvcUlnWk0yYnc1Sk5QT21mUUVVSzRGbFZWV2Jac0dYNStmaXhZc0lCMTY5YXhldlZxNS9IejU4L2o0ZUZSN2psYnQyNnQ2WmlWc3Rsc0h3TWZBNWpONXU1QSs4dWNycXFxdWwxUmxNOFZSWW0wV3ExL2xCNzRxenVaeTh2UHo4ZmQzZjJTeCtQajQ3RmFyY3lmUDUrdnYvNmFwazJiNHVibXhpdXZ2Rkx1R3FWZktIMzY2YWVYdlo0UVFodFN3QWloa1RsejV1RG01c1liYjd5QnY3OS9oZU1MRml6UUlGWDFNcGxNZ1NrcEtYVHIxazNyS0tJYURSa3lCSlBKbEdhejJWcG9uYVVxS0lyQzBxVkxtVFJwRW0rLy9UWlRwa3hod29RSnp1TVdpNFg0K1BqTGZ2UHZJaXJyVytVQTRoVkYrUnpZbUpTVVZDdW5WUDd6eno4NWVQQWdiZHUyTGJmZXk4VysrZVliOHZMeVdMRmlCUjA3ZG1UeTVNbEVSVVd4Yjk4K09uYnNpSWVIQjBGQlFheGJ0KzZLeFpBUVFqdFN3QWloa1VHREJnRlVXcndBM0hYWFhUVVpwMFlvaXBJWUdocUsxV3JWT29xb1JwbVptU2lLMGx6ckhGWEowOU9UNWN1WDEvWVB0R1hIbjMybktNcm5Eb2NqeW1hem5kWXMwUTBxTGk3R2JyZnorT09QTTNQbVRQYnQyM2ZaTmJQbXpKbURwNmRudWE2OCtmbjVUSjA2bFRmZmZKTmJiNzBWQUp2TnhsZGZmY1hpeGRjN2RFZ0lVWjJrZ0JGQ0NDRXVZODJhTlh6eXlTY1lEQWJuYkZkQlFVRzFicDBtUlZIaWdJOExDd3MzL2ZMTEwyZTF6bE1Wa3BPVDBldjFQUGZjY3d3WU1JRHg0OGN6YXRTb1M1N3Y3dTdPd1lNSDJiTm5EN3QzN3lZa0pJVGs1R1FHREJqZ0xGNEE3cmpqRGxhc1dJRzBHQXZobXFTQUVVSUlJUzVqNHNTSlRKdzRrZDY5ZXp2M0ZSWVdhcGpvK2xpdDFsZTF6bERWdW5idHlySmx5K2pkdXpkTGxpd2hPenVib1VPSEF0Q3laY1dadkVOQ1FtalFvQUZtczVuKy9mdmo1ZVZGWkdRazc3MzNIa1ZGUlp3NmRZb0dEUnFnS0Fwang0N2x5eSsvbEFKR0NCY2tCWXdRUWdBWExseW83ZDJEaElhQ2c0TUJNQnFOYk42OFdlTTA5VWZEaGczcDI3Y3ZWcXVWNzcvL25wVXJWMkkwR2dFcVhjc2xJaUtpM04vejgrZlA4OG9ycjVDWm1VbG9hQ2hHbzlFNXZ1bSsrKzVqK1BEaE5mTkNoQkRYUktaUkZrTFVDK25wNmZ6NTU1L0FmOWQ1U0UxTkpTTWpnL3o4Zk82ODg4NUxmcXQrdlROS09Sd09oZzBiZG4yQnI1S3Fxb3dmUDU3ZHUzY0RrSjJkWFc2QXVhZ1pzYkd4eE1mSFMvR2lFWXZGd3FaTm03amxsbHNxUFo2UWtBQlE0VXNLRHc4UGV2YnNTYmR1M2RpOGVUTmZmLzAxanp6eUNBQnVibTRZRFBJOXJ4Q3VTUDVtQ2lIcWhTMWJ0ckI1ODJaV3JWb0ZsSHp3WDdSb0VWT21UTUZ1dDlPdVhUdm5ON2NYbXoxN052SHg4WVNFaE9Cd09DcXM1UU9RbFpWRmJHd3NBTC8rK2l1ZE8zZEdWVlV5TWpJSUR3L242NisvcnZUYXBjKzVYcnQyN2VMRWlSTUVCQVFBSlZOejc5Mjd0OXc1cWFtcGw1d3NvamJvMWF1WE4wQnljbktXMWxteXM3UFp0bTJiMWpGRUphUUZWWWo2UXdvWUlVUzlFQklTUWx4Y0hDZFBsc3dTbTVLU1FvY09IYkJZTElTSGg5T2pSNCtydXM3YXRXdng5dmF1c0wrMEN4SEFJNDg4UW1KaW92UDM2ZE9uTTMzNjlBclBzVmdzMS9veUtsaTNiaDNqeG8yN1pQRVZGeGZIaXkrK1NFUkVCRzNhdExuaCsybkJZREQwY2pnY01TYVRhVE93d2MzTkxXcm56cDFuYWpKRFFVRUJBUC80eHorWU1tVktUZDVhQ0NIRVJhU0FFVUxVQ3c4OTlCQUFVNlpNSVQ4L256bHo1Z0N3ZmZ0MnZ2bm1HNHhHSThPSER5Y3ZMNCtpb2lLbVQ1L091blhyeU1yS0lpOHZqK0RnWUx5OXZaazRjYUxMclBleGI5OCt0bTNieHR5NWN5czl2bmZ2WHViTW1jT0xMNzVZYTR1WE10d1VSYmtYdU5kdXQ3OXJOcHZqVkZYOTNHQXdmSkdZbUpoVzNUYy9lUEFnYm01dVBQdnNzL1RyMTYrNmJ5ZUVFT0l5cElBUlF0UUxrWkdSSEQxNmxFV0xGbkhpeEFtR0RoM0t1SEhqMkxoeEkxbFpXVVJIUitQbjU4ZnExYXZKemMzbGdRY2U0SUVISGdCS3hzekV4c1lTRWhMQ21qVnJuQzB3cjd6eUNyTm16UUxnNVpkZnJ0SFhvNnFxYzQwS056ZTNDc2QzN05qQmM4ODl4NVFwVStyaVFHUTlNRmhSbE1IRnhjVXJ6V2J6VmtWUk5nQWJ5NjRlWDVWNjlPakJKNTk4d3RHalJ4azRjQ0NGaFlVTUhEalFlYngwWEZXcDZPaG9HalZxVkIxUmhCQ2kzcE1DUmdoUms2d0JBUUUzM20vcUdoVVdGckpxMVNxU2s1TUpDd3NqTkRTVVRwMDY4ZmpqajlPelowOENBd05KVFUzRno4K1AxTlJVQmd3WWNGWFgzYng1czdPQW1UOS9mcVhuWEUxclRYWjJOdWZQbjcvNkYvVFh2ZTEyK3lXUFAvZmNjOHljT1ZPVDRpVW1Kb1podzRaVm5NTzJlaWpBN2FxcTNnNHNOWmxNT3hWRjJhQW95Z2FyMVpwYWxUZHExNjRkN2RxMXUrNUpIWVFRUWxRTktXQ0VFRFVtS1NrcDBHcTFxbGMrczJxNXVia1JFQkRBbENsVENBOFBaODZjT1F3YU5JakF3RUM4dkx6NDlOTlAyYkpsQzcxNzkyYlhybDA4L2ZUVEFOanRkZzRkT2tSQlFRRVRKa3dnTFMyTjhlUEhveWdLQURrNU9Zd1lNY0o1bjdsejUySXltWnkvRnhRVVlEUWFTVWhJdUdTQkF4QWVIczVYWDMxMVRhK3BTNWN1eko4L245R2pSenYzSFR0MnpOa3E4ODQ3NzVSYm1LOG0rZnI2Y3FWdVhXYXp1Uml3QStVZVZWVXRWaFRGWHJwUFVSUzd3K0ZvY0xYM1ZoU2xEOUJIVmRYWHpHYnpia1ZSTnFocWpmOG5WeVhNWm5QcCsxSjBpWi9DeXh3cmV6dzJLU2xwZFUzbkYwS0k2aUlGakJDaXpsTVVoWlVyVjdKOCtYS09IVHRHUWtJQ0sxZXVCT0M5OTk1ajBLQkJqQmt6aHJadDI5S3FWU3RhdDI2TjNXNG5KQ1NFTGwyNllEQVlXTGh3SVpNblQyYmp4bzNPVnBYZzRHQ2lvcUl1ZWQvVHAwL2o0K05ELy83OW5TdTRsMVU2aUgvZXZIbk1temZ2bWw3VDJiTm5hZHEwS1FDWm1aa3NXN2FNNk9obzdycnJMZ0ROaXBkcm9BSnVRTG5aQjBxTFErZEpOMWg4T0J3TzllSnIxZ2FxcWlxS291Z3A2UzVYK1F3TlYyOHdJQVdNRUtMT2tBSkdDRkV2ckYyN2xyRmp4eElaR2NuTk45L00vdjM3Q1FzTG8zSGp4dWgwT2dZT0hNaml4WXQ1NDQwM0FEQVlER3phdEFrb0dkL1FwazBiQ2dzTDBldjFqQm8xQ2locGdTbmRidDI2dGZPNXBmYnQyMGY3OXUycjVmV1VGaTlRc3BaRjQ4YU4rZlRUVDNGM2QrZkxMNytza0dQSGpoMDg5dGhqMVpMbGVpUWxKUmtBeFdLeEdJeEdveUU3TzF2djV1Wm0wT3YxQm9QQm9MOXc0WUpCcDlNWkRBYUR2cmk0ZUFDdzdtcXVxNnJxcjRxaTdGQlY5VnViemZZeGdObHNYbENkcjZVNkZrRlZGRVgxOS9jM25ENTkycTJvcU1qTjRYQzRPUndPdC9Qbno3c0Jic2FTYWVmY0x2V2pxcW9SYUttcTZrcGt6VGNoUkIwakJZd1Fvc2FZVEtiQWxKUVV1blhyVnVQM3pzM05wWHYzN29TRmhURnk1RWcrK09BRHdzTEMwT2wwT0J3T2NuTnpBUzY1bUdWYVdocCtmbjRBWkdSa2xGdS9KU3NycTlMaUlDWW1wa3FtU3I0U0R3OFBwazZkQ3NDWk14Vm5GLzc5OTkvWnRtMWJqUlV3UTRZTXdXUXlwZGxzdGhaWE9GVzFXcTJsM1owdUtUQXdzSjNENGJqa05ZQXRpcUpzME9sMEd4TVRFNDlkUitUTFNrOVB4MjYzMDdwMWE0S0Nnb2lQanljMU5aVW1UWnJnNmVsSmNIQXdQLzMwMHlXbnNyNWVuMzMyV1RFbFhjZ3VYTS96TFJaTE0yQmxsWVlTUWdnWElBV01FS0xHS0lxU0dCb2FpdFZxcmZGN3QyclZpdm56NTdOczJUTEN3OE54ZDNmbjRNR0RkTy9lblFVTEZwQ1ZsVVY0ZURndnZmUVMyZG5aaElTRWxIdis3dDI3cjNveHlNVEVSS3hXS3p0MjdHRG16SmtNR3phc09sNVNwUm8wS0JrdWtwYVdSb3NXTFZCVmxaMDdkOWJvUXBhWm1aa29pdEs4R205UkRQd0lmTzdtNXZiRmpoMDcwcXZ4WGplMENLb1FRb2lxSndXTUVLTE95ODNOWmZIaXhWaXRWb0tDZ29pS2l1THMyYk5zMjdhTko1OThFZzhQRDk1NjZ5MDhQVDFac21RSk0yZk9kSFlyS3lvcXdtZzBFaDBkN1p3cXQyelhNWURpNHVKeTk4dk16R1RtekptTUd6ZU9saTFiVmpyK0JhcG1JY3VMTldyVWlKRWpSenFuZ0hZNEhMUnMyWkx3OFBBcXYxY05Ld1EyQXhzTUJzT21tbHpJc3FvV1FSVkNDRkUxcElBUlF0UjVqUm8xWXZEZ3djeWFOY3M1VnNISHh3ZC9mMys2ZCsrT3lXUnlEaDd2MTY4ZkVSRVJORzNhbEVjZmZaUVRKMDR3ZXZSbzdIWTd3Y0hCQUhoNWVSRVJFZUc4L3Iyblo5NEFBQ0FBU1VSQlZNVmR5SHg4ZkhqaGhSZWM1MTlLUWtMQ0RiKzJzcStwMUp3NWM1d0xkZFlGZHJzOVdhL1gzMlMxV3M5cGNmL3JXUVMxdElBVVFnaFI5YVNBRVVMVUMzZmNjVWVsKzgxbWM0Vjl6WnVYOUg1YXYzNjljNStxcXM0aXArejRGd0J2YjI4aUl5UEw3U3VkRGV4eXFxTGJVZW1INjdvc09UazVTOHY3WDg4aXFFSUlJYXFQRkRCQ0NIRVZhdU5Vdk9MR1ZkY2lxTFZWVFV4S0lZUVFWeUpUS3dvaGhCQ1hVTG9JNnVyVnEvbjAwMCtkaTZDdVdMR0M2ZE9uRXh3Y3pKWXRXeWd1TG1iWHJsMTE5Z08rcXFweFdtY1EveVYvSHFLK2t4WVlJWVFRNGhLdVp4SFV1c2htc3czU09rTlZNSnZOS2tCU1VwSTBxUXBSaTBrTGpCQkNDSEVaYTlldXhXNjNFeGtaU1dSa0pJc1dMY0pnTU5DNGNXTnV1dWttNXlLb2t5Wk4wanFxRUVMVUM5SUNJNFFRUWx6R2pTNkNLb1FRb21wSkM0d1FvaVpaQXdJQ3RNNGdxbGxNVEF4NnZiNmwxam1xU3VraXFMZmVlaXZoNGVIazV1Wnk4T0JCN0hZNzgrYk5jeTZDT25mdTNBcXowUWtoaEtoNjBnSWpSQlVZT0hDZzFoSEtPWC8rdk5ZUktwV1VsQlJvdFZwVnJYT0k2dVhyNjB0aVltS2Exam1xd3ZVdWdqcHk1RWl0bzlkN3Q5MTJXMU9Ed1ZEcHJBb21rNm5jUE9kMnU5MzZ5eSsvbksyWlpFS0lHeVVGakJBM0poSG83YUlGUTFhREJnMSswenFFRUxYWjlTNkNLclJuTkJvZHFxcCtEVlJZY0VsUmxNMWxmaTAwR28wMzFWd3lJY1NOa2dKR2lCdmc3Ky9mUHlVbHhVUHJISlZ4ZDNjdjJMRmpSNUhXT1lTbzdhNW5FVlNoUGF2VmVzNXNOc2NBdzY5dzZuZFdxL1ZjVFdRU1FsUU5LV0NFdUFHZmZmWlpNWkNyZFk3YXdtUXlCYWFrcE5DdFd6ZXRvNGhxTkdUSUVFd21VNXJOWm11aGRSWlI3MjNnQ2dXTW9pZ2JhaWlMRUtLS3lDQitJVVNOVVJRbE1UUTBWT3NZb3BwbFptYWlLSW8wUlFqTk5XalFZQk5ndjh3cDlzTEN3azAxbFVjSVVUV2tnQkZDQ0NHdXd0YXRXN1dPSUs1UlFrSkNwcXFxUDE3bWxGZ1p2QzlFN1NOZHlJUVFRb2lyTUh2MmJPTGo0d2tKQ2NIaGNLRFRWZndPTUNzcmk5allXQTNTaVV2NXE0dllrRXNjbHU1alF0UkNVc0FJSVlRUTEyanQyclY0ZTN0WDJCOGNIS3hCR25FNWJtNXVYeFFWRmIwTktCY2RjdGp0OWkrMHlDU0V1REZTd0FnaGFnV0xwZExsSElTb2RpRWhJV1JsWlpHWGwwZHdjRERlM3Q1TW5EZ1J2VjZ2ZFRSeEZYYnMySkZ1TnB1M0FCZFBKN2RsejU0OXA3VElKR292czlsOEQrQVBvTlBwZWdPcGdLeHZWc05rREl3UXdxVko0ZUphNnVPZlIyUmtKTEd4c1RSczJORFpQV3pObWpWRVJFUVFFUkdCeVdSeWJydmFvcmFpUkdVemphbXFLdDNIeEZVTERBenNZaktadmdhaVMvYzVISTcxWnJNNUxqQXcwS1JodEhwSldtQ0VFQzd0M1hmZjFUcUNFSmUxZWZObVpzMmFCY0Q4K2ZNMVRpTXFVMVJVRkdrd0dKYVYzZWR3T0NLMXlpTnFqOXR1dTYycG01dmJ5dzZINHlsRlVRd2VIaDVNbURBQmQzZDMzbnZ2UGJLenMrOXdPQnhXaThYeW5zRmdtTDFqeDQ1MHJUUFhCMUxBQ0NHRUVKZGh0OXM1ZE9nUUJRVUZUSmd3Z2JTME5NYVBINCtpbEF5cHlNbkpZY1NJRWM3ejU4NmRpOGtrWDhpNmtqMTc5aHczbTgwN2dMNS83ZnA1OSs3ZGYycVpTYmkyTysrODAzRHUzTGxKaXFJc0JId0I3ci8vZnA1NjZpbWFOV3NHd0lnUkkxaTFhaFVSRVJHS3crR1lXRlJVTk1wc05pL016czVlZHZqdzRRSXQ4OWQxVXNBSUlZUVFsMkMzMndrSkNhRkxseTRZREFZV0xsekk1TW1UMmJoeG8zTU1USEJ3TUZGUlVSb25GVmRoQTM4Vk1MSjRwYmdjczlrY25KMmR2VlJSbE5zQWV2YnN5WFBQUFZkaEVlYkdqUnN6WThZTUhuendRVjUvL1hVU0VoSzhnTmNhTjI0ODJXS3hQR2UxV3FPUThUSFZRZ29ZSVVSTnNnWUVCTlMvUVJUMVRFeE1ETU9HRFd1cGRZNnFZREFZMkxTcFpKM0RvS0FnMnJScFEyRmhJWHE5bmxHalJnRWxMVENsMjYxYnQrYU5OOTdRTEsrNE5MMWV2Nkc0dVBoZkFFVkZSVkxBaUFyTVp2TXR3R0pnSkVEejVzMlpObTBhZDk5OXQ3UEZ0VElkTzNia3JiZmVZdHUyYmJ6Kyt1c2NQWHJVWDFYVmpXYXorUWRGVVo2MVdxMi8xTkJMcURla2dCRkMxSmlrcEtSQXE5VXEzMGJWY2I2K3ZpUW1KcVpwbmFNNnBLV2w0ZWZuQjBCR1JrYTVOVit5c3JKNDdMSEh0SW9tcmlBeE1mRTNpOFdTcktxcXVtZlBuaU5hNXhHdW8yL2Z2bzJMaW9wZUFxWUJSbmQzZHg1OTlGRkNRME54ZDNlL3Ftc29pc0xBZ1FQcCsvL2J1L2U0cU9yOGYrQ3Z6d0FEZUVGbGE2MXNLNE4welV6blRHUm0zeVJObzlRU3hCdWlxWXN1cGhpaVlva3R1dTVtcTJsNFNkTnlOVVhYUUlnTVYxSlQ3S0xyWmM0Qk45d3cyZFkwcjNnanhHRmd6dWYzUnpJL1NGTkU4SEI1UFI4UEh4N096UG1jMTJHR3k1dlA1WFR1ak9Ua1pDeGJ0Z3lGaFlVOXBKUlpWcXQxdWE3cmY5STA3VXlOWGtnRHdsWElpSWlJS2lrN094dCtmbjVHeDZBcWtsSnVBTERCNkJ4VU93d1lNTUROYXJWR2xKU1VmQWRnQ2dEejg4OC9qOVRVVkl3ZVBiclN4VXQ1SGg0ZUNBc0x3eWVmZklMUTBGQ1lUQ2FUbERKU0NQR2RvaWdUMjdkdmI2NzJDMm1BMkFORFJFUjBIZm41K1NncEtZSFpiRVpHUmdhNmRlc0dvT0xRTVFCd09wMUdSYXh4Rm90bGp4RGljYU56VkJkRlVmNXFkSVpiSWFYTTFEVHRHYU56MUdVV2krWHB2THk4QkFBV0FHamZ2ajJtVEptQ0RoMDZWRXY3elpzM3grdXZ2NDRCQXdaZzNyeDUyTHQzYnpNQTg3Mjh2Q0t0Vm11TXpXYjdKemcvcHNwWXdCRFJiV094V0I0N2VQRGdWUk1ocVg3cDJiTW5MQmJMU1UzVDdqSTZTM1dZTUdFQ2poOC9qa0dEQnFHMHRCVGR1M2NIQURSdDJoUkpTVW11NTlYbklXVDFxWGlwRDRRUWdVWm5xS3M2ZGVyMGdKdWIyMXdwWlNnQS9QYTN2MFZVVkJTQ2dvSmdNbFgvd0NSL2YzOHNXYklFTzNmdXhEdnZ2SU5qeDQ2MUFaQ3VLTXBuVXNvWVRkTU9WdnRKR3dBV01FUjAyd2doOWcwYk5ndzJtODNvS0ZTRHpwMDdCeUZFUzZOelZKZDE2OWE1dHFXVXJzbTg1ZWUvQUQvL3hUVTF0WDdmV29SZnU4WnJpRGVUclE3dDI3ZHY0dW5wK1RxQVNWSktUN1Baak9IRGgyUEVpQkh3OXZhdTBYTUxJUkFZR0lnbm4zd1NIMzMwRWQ1Ly8zMWN1blRwT1NIRUFhdlZ1c1JzTnMvWXZYdjN1Um9OVWM5d0Rnd1JFVkVsWFc4bElpS3FsVXhXcS9WbFQwL1BRd0NtQWZEczFhc1hVbE5UTVhiczJCb3ZYc296bTgwWU5td1kwdExTRUJ3Y0RDR0VtNVF5eW02M2Y2Y295dmpBd0VCMkxGUVNDeGdpSWlJaXFuYzZkZXIwcEtJby81SlNyZ0p3ZDd0MjdiQml4UXJNbmowYmQ5OXQzRXJ2dnI2K21ENTlPdGF1WFF1cjFRb2hoQytBUlFVRkJkbFdxN1dYWWNIcUVGWjZSSFRibFIrR1EvV0xsSnlUU2tUR0NnZ0krSjJ1NjMrVFVnNEJmbDdhUFNvcUNyMTc5NjZSZVM1VjFiWnRXeXhidGd6YnQyOUhRa0lDamg4Ly9yQ1U4ak5GVWRLZFR1ZWs3T3pzUTBabnJLMXF6NnRJUkEzQkJRQW9LQ2d3T2dmVmtJc1hMNVp0WGpBeUJ4RTFQRmFydFpHaUtET2NUbWV1bEhLSTJXekd5SkVqa1phV2hyNTkrOWFxNHFXTUVBSTlldlJBU2tvS3hvOGZYemFrclkrYm0xdU9vaWp6TzNYcTFOem9qTFZSN1hzbGlhZytPd3dBWDN6eGhkRTVxSWFVZTIyL016SUhFVFVvUWxHVW9RQnlBY1FEOE83Um93YzJiTmlBOGVQSG8xR2pSZ2JIdTdIeXhkYUxMNzRJSVlRN2dJa21rK2s3aThVU09XREFBRGVqTTlZbUxHQ0k2TGE1Y2hNNXpKZ3hBeHMzYmtSaFlhSFJrYWdhWldSa1lPYk1tUUFBS1dXS3dYR0lxQUY0N0xISEhsY1VaUmVBUkNubHZXM2F0TUh5NWNzeFo4NGN0R3JWeXVoNE4rMk9PKzVBZkh3ODFxeFpnNDRkT3dMQUhVS0lwWGw1ZVpxaUtOMk56bGRiY0E0TUVkMDJQLzMwVTRLUGo4OEFBTmFaTTJlaXNMQ3dLQ3dzelBXbnNlblRwMlB6NXMwM2JHZldyRmw0NFlVWFhCL3p1RnB4M1BtbFM1ZDZBZkFHWUhNNEhPL2NzQUVpb2lycTJMRmpLemMzdDltNnJnOERmcDRZUDI3Y09MejQ0b3UxY3FqWXpTcGJjR0RyMXExWXNHQUJUcDQ4MlFIQTU0cWlwQWtoSnR0c3RqeWpNeHFwN3IvQ1JGUm5IRDU4dUxpZ29LQ3JsUEkxQUxiNTgrZjNFZVZzM3J4NWJXWGFlZU9OTjRieHVGcDNuTyt4WThlbVNTbGZLeWdvNkpxVGsrT29UQnRFUkRlalM1Y3Uzb3FpeExtNXVSMENNTXpkM1IzRGh3L0h4eDkvakg3OSt0V0w0cVdNRUFMbGwzejI4dklDZ0g1U3lvT0tvdnl0YytmT1BrWm5OQXA3WUlqb3RqcDgrSEF4Z0w5ZCtWZUJxcXJoQU1KdnRrMGVWMnVPUzdqWlk0aUlLa2xZcmRiUTR1TGl1UUR1QjREQXdFQkVSMGZqZDcvN25jSFJhcGFucHljaUlpTFF0MjlmTEY2OEdQLzg1ei9OQUdJZERzZkxGb3NsenQvZmYxVnljckxUNkp5M1UvMHBVNG1JaUlpbzNubnNzY2NzaXFMc2xGSW1BYmpmejg4UFM1Y3V4Yng1OCtwOThWSmV5NVl0TVd2V0xLeGF0UXFQUFBJSWhCQXRoUkFmNU9YbDdWTVU1ZitNem5jN3NRZUdpSWlJaUdxZGdJQ0F1NXhPNTE5MVhSOEpRRFJyMWd5dnZQSUtnb09ENGViV2NCZmw2dENoQTFhdVhJbU1qQXdzV3JRSXAwK2Z0Z0Q0UWxHVVpGM1hZN095c3Y1bmRNYWF4aDRZSWlJaUlxbzEvUDM5UFMwV3kxU24wM2tJd0NnM056Y3hkT2hRcEtXbElUUTB0RUVYTDJWTUpoTmVlT0VGcEthbVl2VG8wVENielFBd3dHUXlmYXNveWwvYXQyL2Z4T2lNTllrRkRCRVJFUkhWQmtKUmxHQWZINStEUW9pM0FEUjk2cW1ua0p5Y2pKaVlHUGo0Tk5nNTY3L0syOXNia1pHUitQampqL0hjYzg4QmdDZUFPRTlQejF5THhUSWM5ZlIzL1hwNVVVUkVSRVJVZHlpSzhxaWlLSjhEU0FYd1lPdldyYkY0OFdJc1dMQUE5OTkvdjlIeGFyMjc3cm9MYjc3NUp2Nys5NytqWGJ0MkFIQ1BFT0pEaThXeTIyS3hkREU2WDNYakhCZ2lJaUlpTW9URllybFRDREVMd0dnQUpoOGZIL3p4ajM5RWFHZ28zTjJyNzlkVVhkZnIxUkxMdjZaang0NVl2WG8xTm0zYWhFV0xGdUhzMmJPUEE5aGxzVmpXdWJ1N3Y3WnYzNzZqUm1lc0R2WC9sU1FpSWlKWUxKWklSVkc2QndZR05vZy9YdWJsNVNFK1BoNVN5Z3I3YzNKeW9PdTZRYW5xSG92RlVpUGRIKzNidHpkYkxKWVlJY1IzQVA1b01wbE1nd1lOUWxwYUdnWVBIbnpMeGN2enp6OWY0ZVBldlh2LzZtTTM0NXR2dnJubWZrM1RVRkpTQWdCWXVYSWxpb3FLZnJXTjd0MjcvK3BqaFlXRnlNM05SVVpHQnI3OTl0c3FaVFNaVE9qYnR5L1MwdEl3Y3VSSW1NMW1DQ0hDbkU1bnJxSW84VmFydGRHTlc2bmRHc1EzTVNJaW9zek1US01qM05DT0hUdHFyRzBoeEdBQTNRb0tDblNMeGZKM0lVUktjWEh4OXJwNjA5R0RCdzhpTmpZV0FIRDU4bVVFQlFWaHlwUXBBSDcrYS90YmI3MkZZOGVPNGNzdnY4VFRUejhOQUpCU1lzR0NCYmp6empzeGE5WXNyRm16QnUrLy83NnJ6Y3VYTDhQYjI3dkNlYjc2NnF2YmRFVzExaDVGVVU0SklWSktTMHRUc3JPekR3S1FOenpxMXdsRlVYb0xJZVpKS2RzQXdCTlBQSUdZbUJqNCtmbFZUK0p5SmsyYUJBQzRjT0hDTmJjblRKaUFqUnMzWXNlT0hUaDY5S2hyV2VheTdkVFVWUFRzMlJOYnQyNTFQWC83OXUwVnpuSDQ4R0hFeE1SZzNicDF1UHZ1dTNINDhHR3NXN2NPRVJFUmxjb1lFaElDdTkyT3k1Y3Z3OVBURTcvNXpXOXcxMTEzSVNnb0NMLy8vZStyZk8yTkdqWEMrUEhqRVJ3Y2pBVUxGdUR6enovM0JqQkRTdmtIaThVeVZkTzA5YmkxMTlJd0xHQ0lpS2hCS1B1RnBZNm9pVjhxeWtaZG1JUVFFUUFpUEQwOUwxaXQxbzI2cnFjMGE5WnNTMlptcHIwR3psc2pIbjc0WWN5ZE94ZSt2cjdZdFdzWDh2UHpYWTh0VzdZTTN0N2VlUC85OXpGaHdnUjA2TkFCTFZxMGdCQUNDUWtKaUlpSXdOS2xTekZ1M0RpOC9QTExydU9zVml0Mjd0ekpWYTdLRVVLMEFOQlNTdm1vbTV2YlRFVlJjZ0drQ0NGU2JEYWJocHQ0cjFvc2xvZUZFTzhBNkNXbHhQMzMzNCtZbUJoMDdkb1ZRb2dheVQ5bXpCZ0F3SUVEQjY2NTNiSmxTMFJGUlNFcUtncmR1M2RIYW1vcUFGVFl2aDY3M1k2NHVEaU1HVE1HZDk5OU53RGdsVmRld2JCaHcvRDAwMCtqVFpzMk4yemp4SWtUMkxselo5bEtZdFd1VmF0V21ETm5EbXcyRytiTm00ZmMzTnpmQ1NIV0tZb3lYdGYxNkt5c3JIMDFjdUlheEFLR2lJanFOU25sSkpQSjlMVFJPU3BMU25uYXc4TWpzd2FhdnRhNHFlWlN5dUZDaU9FRkJRV0ZpcUtrU3lsVG5FN241Z01IRGx5cWdRelZhdjM2OWVqYnR5L09ueitQNXMyYkF3RFdyRm1EclZ1M1l0V3FWZkR4OGNHWU1XTVFIUjJOeFlzWG8yblRwbWpVcUJFV0wxNE1MeTh2ZzlQWERWTEtRaUdFYjdsZGJRRk1rMUpPczFxdDMrdTZuZ29nUmRPMFBiajJld3lQUC83NGIwcExTMmNBR0F2QXJVbVRKaGd6Wmd3R0Rod0lEdytQYXMwYkVoS0MwdEpTbkQxN0ZpRWhJWWlMaTRQVmFzV25uMzdxZXMzTGI1ZDNzMFdVcnV0NDQ0MDNjTys5OTJMSWtDR3UvYTFhdGNMRWlSUHg2cXV2NHIzMzNuTXRRcENZbUlqMTY5ZWpvS0FBZmZyMEFRQ2twNmNEUUkwVkwrVlpyVllrSmlaaTQ4YU5lUGZkZDNIdTNMa25UU2JUWHF2VnVsclg5ZGMxVFR0ZTR5R3FDUXNZSWlLcTF6Uk5tdzlndnRFNURQUWJSVkVTQWJTN3dmT2FBQmdzaEJqczd1N3V0RmdzbDRVUWYvYnc4RmhXTnJhL3RzblB6MGVMRmkxdzRjSUYxN0F3VGRPd2JOa3kxNUs3UVVGQnlNL1B4L0Rod3hFWUdJajA5SFM0dTd0ajgrYk5BSUJ1M2JwaDU4NmRSbDVHVlFrQUlqQXcwSFRtekJuVG5YZmVhZnJwcDU5TWRydmQxTHg1YzJHMzIwME9oOFBrN2UxdEtpa3BNWm5OWnBPdTY2SzB0TlRrZERwTkhoNGU1Zjh2YS9OK1JWRXVPWjFPazd1N3UwbEtLWENkSGhZcFpXc2h4Q1FBa3hSRnlSZENmQTNncTZaTm15NHU2ODJ6V0N5alNrdExWd0EvejgwSUNRbEJaR1FrV3JSb1VTT2ZsTlRVVktTbHBXSFpzbVd1SHBTQWdBRDQrL3RmOWR4VHAwNWgrL2J0R0Rod0lFcExTM0hwMGlVTUhEZ1FBUERUVHo5aDRNQ0JDQW9LdXVaNUhBNEg0dVBqY2VyVUtiejMzbnRYUGQ2M2IxL2s1K2RqeElnUm1ENTlPbnIwNklIdzhIRDA2TkVEZmZyMFFXcHE2bTBwV243SlpES2hYNzkrNk5tekp6NzQ0QU9zVzdjT3BhV2x3NFVRdzYxVzZ4U2J6ZmIyYlE5VkJTeGdpSWlJNmlHNzNXNzM5UFFzKzNEb1RSN3VKb1JvQW1CT1NVbkpYNm8zV2ZVNWUvWXNmSDE5Y2Y3OGVmajYrdUtPTys3QTFLbFRNWExreUt1ZUd4c2JpNjVkdStMVlYxOUZRRUNBYTcvRFVTZW5BRUZSRkIwQUNnb0s0T25waVlLQ0FnQ0FwNmNuTGwrK0RBRHc4UEJBYVdrcGhCQ3VDZVpDQ0xpN3UwTktDWlBKaEhMRkM0UVFHd0RBemMzdHFzVVBLdUVPS2VWTEFGNjZlUEZpbktJb1NVS0lGQ25sd3JJblRKZ3dBY09HRGF2eU5WZFdabVltN0hZNzVzeVpnOWpZV0FnaHJqc3NNQ2twQ1h2MjdNSGF0V3V4Y09IUGNidDM3NDZrcENRQXdEMzMzSFBWTWErOTlob3VYTGlBeFlzWG8xR2phOCtKSHpseUpGcTJiSWtaTTJiZysrKy9SMFJFQkQ3Ly9ITUFRR2hvS0diT25BbUx4UUtIdzRGdTNicTVqaXNzTEVTVEpqL2ZoM0xWcWxWbzNicDExVDRSMTlHNGNXTzgrdXFyOFBQelEzeDhQQUJBU2puWGFyVytiN1BaTGxiN0Nhc1pDeGdpSXFKNktDY25wOUJxdFQ0aHBYem95cTQ0QURjN0kvZ2prOG0wUXRmMUxkVWNyMXFjUFhzVzRlSGh1SERoQXZidTNZdlBQdnNNRG9jRDZlbnAyTHAxSys2Nzd6NjBiZHNXaHc0ZGdyZTNkNlhtdHBTdEVHVTJtMTBUdDJ1cEV2dzhaS3Zzbnl6YmxsTHFRZ2o1eTIwaGhDNmwxQUhJY3RzNmdJY0FRQWp4UFlDaWN2dDFBSThBdU5seFh2TEtPYVFRSWt6WDlRMEFQQklTRXJCLy8zN0V4TVRVMkwxZGpoNDlDbmQzZDNoNWVjSGQzUjFidDI1Rmt5Wk5rSmlZZU5WenkxNXJoOE9CcFV1WElpb3E2cHB0OXVyVkN3Qnc1c3daMTN0b3dvUUpPSEhpQlByMjdRc0FLQ29xZ3BlWFY0V2xtaTlkdW9TVWxCUWtKeWZEeDhjSHVxNWoyN1p0YU55NE1lTGk0aEFURTRPbFM1ZkN5OHVyUWk5Z2x5NWRhcnhYOE9USmsxaTRjQ0UrKyt3ejF6NHBaWmlxcXJXK2VBRll3QkFSRWRWYk5wdHRENEE5QUtBb1NnUnVYTUQ4S0lSSTFYVTl4ZC9mLzZ2azVHVG5sV05yT0duVmxDOHdYbmpoQlFEQTBLRkRFUjhmajlPblR5TTNOeGR0MjdiRjZ0V3IwYWRQSDljS1U5ZXpmZnYyT2pHSlgxWFZhaHQvcENpS0JBQmQxd2RxbXJhLy9HTVdpK1drRUtKbEpacTU1bnNIQVB6OS9adjYrUGk4Q21ENlYxOTkxWFQzN3QwWVBIZ3dSbzhlamFaTm0xYlhaUUQ0ZVFuajRPQmc1T1RrWU96WXNmRHc4TUMwYWROY2MxUk9uVHFGbGkwclhrNVNVaEw2OSs4UHE5WHEydWZ2NzQvRXhFU0VoNGZqN2JmZlJrcEtDanc4UEJBU0VnSUFlT0NCQi9EQUF3KzRDbzJnb0NBc1g3NGM5OTEzbjZ1TjU1NTdEbDVlWHE3emJkcTBDZTNhdGNNUFAveUF6cDA3NDYyMzNrTGp4bzNSdUhIamF2MGNYSS9kYnNlSEgzNklEei84RU1YRnhRQmdGMEs4YmJmYi81YVRrMU40MjRMY0loWXdSRVJFRGNNMTcvMG1oUGhlU3BrQ0lFVlYxYjI0TWhGYjA3VGJtZTJtblRsekJqYWJEZDk4ODAyRklUelBQdnNzdG16WmdwZGVlZ2t6WnN4QVpHUWtzck96TVdQR2pBckhGeFFVNE91dnY3N05xZXVrWCsxOXFleDc1L0RodzhVQTVnUUVCS3pXZGYwdlRxZHoxTnExYThXbVRac3dkdXhZaElTRVZNdE5KdTEyTzQ0ZE80YXVYYnNDZ0d0SjdBRURCaUEyTmhhRmhZVVlOV29VL3ZHUGZ3QUE1c3laQXdBSUR3Ky9xcTNseTVjaklDQUE0ZUhoaUkyTmRTM1pmUzBuVHB4QVVWRVI3cjMzM2dyN2k0cUtLaFFuUjQ4ZVJYaDR1S3ZYbzNQbnp0aTFhMWVGb3FlbVNDbVJrWkdCUllzVzRkU3BVMlc3azZTVXNhcXFIcW54QU5XTUJRd1JFVkhEVUg2RnFHOEJwSmhNcHBUOSsvZG5vUTdlQytMQWdRUDQ1cHR2WUxWYThlaWpqN3BXYytyVnF4ZWlvcUlRSFIyTkZpMWFJRE16RTRxaXVHNk1lT1d2emhnOWVqVEdqUnRuV1A2NjRzcGNxUEtxL043WnQyL2ZTUUFSVnF0MWlaUXk0Y0tGQy84M2UvWnNKQ2NuWS9Ma3lSWG1KbFdGbDVlWGF3NUxtYkpKK1FNSERuUVZHdjM3OTNmMXNxMWJ0dzVoWVdHdVZjSEswM1g5cXYzdnZ2dnVWY1BmUHZqZ0EvVHMyYk5DRVZaU1VnSzczVjZodUI0elpzeFZoZHFXTFZ2d3hCTlBWT0ZxS3k4bkp3ZHo1ODdGdi8vOTc3SmRLb0JvVlZXL3JORVQxeUFXTUVSRVJBM0ROMEtJejNWZFQ5RTA3YURSWVc1Vmp4NDkwS05IRHdEQS8vNzNQOWN5eXExYnQwWkNRZ0pNSmhNV0xseUk2T2hvREJvMHlIVmNibTR1UER3OE1ISGl4QnIveGJFK2tGS2VGMEtjRWtKc3FLNzNqczFtVXdGMHMxcXRvVkxLdVljUEg3NC9NaklTZ1lHQm1EaHg0bFU5R1Rmamw4c2pKeVVsUVVxSnpaczNZK0hDaFpnMmJSb3lNek1SRXhOVFlTaFpXUUZjWGtCQXdEWDNsM0U0SEZpeVpBbDI3OTZOeE1URUN2Tmd0bXpaZ252dXVhZEN3ZkxMNGlVM054ZmJ0MjlIU2twS1ZTLzN1azZmUG8zRml4ZGowNlpOQUFBcDVTa0EwL3o5L1Q4c1A4U3ZMbUlCUTBSRTFBQ29xanJlNkF6VkxURXhFV3ZXcklIRDRVQjBkRFFtVEppQS8vNzN2eFdlYytyVUtSdzZkQWdta3ducDZlbDQ5TkZIc1g3OWVodzVjZ1JQUGZVVUhBNEhubnJxS2Rmenk2OEdCUUFaR1JtdUZhRWFxTTQxTk1SSTJteTI1QzVkdXFRWEZ4ZkhBSGc5TXpPejhkZGZmNDJ3c0REODRROS91T1c1SVNkUG5zU0dEUnV3YytkT1BQamdnMWl4WWdWYXRXcUZObTNhNFBYWFgwZXpaczBRRmhhR21UTm5YdlA0YS9YQUFFQmtaQ1JhdG15Sm1UTm40dDU3NzhYS2xTdmg2K3VMRHo3NEFPKzk5eDVNSmhPYU5XdUdOOTU0NDFlemxaU1VZTXFVS1hqbGxWZHc1NTEzM3RKMS9sSnhjVEhXckZtRGxTdFh3bTYzQTRCRENQR09oNGZIbTN2MjdDbW83Y05ESzZObWJudDZtNVJOT2xOVnRVNWZCOTBlWmU4WEtXWEFMeWNwRWxITnMxcXR2NWRTL2dmZzkrMjZwdXo3cDgxbU16cktWYVNVTlhZWDk5cW9iS0o1ZFg0TjFZYWZqeGFMNVI2VHlUUmJTamtjQUh4OWZURnUzRGk4K09LTFZab2ZrNUtTZ3FDZ0lPellzUU5QUHZra2ZIMTlLend1cFlTbWFXamR1bldWN2tsVFhGeU0vL3puUCtqVXFkTlZqK202ZnQzTU8zYnN3RFBQUElPOHZEejQrZmxkOWZpMmJkdnc3TFBQM25RbUtTVzJiZHVHQlFzVzRNU0pFMlc3UHhaQ1RMSFpiSGszM2VDdlVCUmxQd0Nya2U4WDlzQVFFUkZSbmRXUWlwZjY3TXBkNEY5KzdMSEgzdFYxUGVIY3VYTmRaczJhaGFTa0pFeVpNZ1VXaStXbTJ1dmZ2ejhBWExNSEJmajVmWE1ycSt0NWVucGVzM2dCcmg0cTlrdlBQUE1NQUZ5emVBRlFwZUxsMjIrL3hkdHZ2MTErQVlVRFFvaG9tODIyNDZZYnF3TnVmY2tISWlJaUlxSnFzSC8vL3IycXFuWVZRZ3dWUWh6THpjMUZSRVFFcGs2ZGl1UEhqeHNkcjlZNWUvWXMvdnpuUHlNOFBMeXNlTWtIRU9ubjU2ZlUxK0lGWUFGRFJFUkVSTFdMdE5sczZ3QzBCVEFUd09WdDI3YWhmLy8rV0xKa0NZcUtpZ3lPWnp5SHc0RlZxMWFoWDc5KytPU1RUeUNsTEJWQ3pOZDEvU0ZWVlpmVjlVbjZOOElDaG9pSWlJaHFIWnZOVnFTcTZndzNON2UyUW9oL09Cd09yRml4QXNIQndVaFBUNGV1NnpkdXBKNlJVbUxIamgwSURRM0Zva1dMeW9xNWRLZlQyZDVtczAzS3lzcTZZSFRHMjRFRkRCRVJFUkhWV3Z2MjdUdHFzOW5DZEYzdkNtQi9mbjQrNHVQak1XTEVDR1JuWnhzZDc3YjU3cnZ2RUJrWmljbVRKK1BISDM4RWdJTkNpT2RVVmUyYm5aMTl5T2g4dHhNTEdDSWlJaUtxOWJLeXNuYXBxdHBaQ0RFQ3dJbWNuQnlNR2pVS2NYRng1ZTh1WCsrY1AzOGVmLzNyWHhFV0ZvYjkrL2REU25rT1FKU1BqMDlIbTgyMnhlaDhSbUFCUTBSRVJFUjFoVzZ6MlQ0c0xpNXVBK0JOQU1VWkdSa0lEZzdHc21YTHl1NTdVaStVbEpRZ01URVJMNzMwRWxKVFU2SHJ1bE1Jc2NqTHkrc2hWVlVYWjJabWxocWQwU2dzWUlpSWlJaW9Uc25KeVNsVVZUV3V0TFMwSFlEazR1SmlMRisrSENFaEljakl5SUNVMHVpSVZTYWx4QmRmZklHQkF3ZmluWGZld2FWTGx3RGdNeW5sb3phYmJjTHUzYnZQR1ozUmFDeGdpSWlJaUtoT09uRGd3UGVxcWc2VVVuWURvSjA2ZFFweGNYRVlOV29VY25KeWpJNTMwL0x5OGpCdTNEaE1uRGdSUC96d0E0UVFoNFFRZlZSVmZWN1R0SU5HNTZzdFdNQVFFUkVSVVoybWFkb1hmbjUrQVZMS0NBQ25EeHc0Z09IRGh5TStQaDVuenB3eE90NE5YYng0RVhQbXpNSGd3WU94Wjg4ZUFMZ0lZS0xkYnU5Z3M5azJBYWk3WFVvMWdBVU1FUkVSRWRWNXljbkpUazNUVm5oNGVEd0VZQTRBUjNwNk9vS0RnN0ZpeFFvVUZ4Y2JIZkVxcGFXbFdMOStQZnIxNjRlUFB2b0l1cTdyVXNxbFFnaC9WVlVUY25KeUhFWm5ySTFZd0JBUkVSRlJ2YkZuejU0Q1ZWV25DaUVlQnBCMitmSmxMRm15QlAzNzk4ZTJiZHRxemZ5WVhidDJZZkRnd1pnN2R5NEtDZ29BNEhNaFJDZE4wMTZ4Mld6NVJ1ZXJ6ZHlORGtCRVJFUkVWTjFzTmxzZWdHQkZVYm9EU0RoeDRrU0hxVk9uUWxFVVRKNDhHVzNidGpVazE1RWpaZ29MY3dBQUJFWkpSRUZVUnpCdjNqeDgvZlhYWmJ2eWRGMmZsSldWdFJFY0tsWXA3SUVoSWlJaW9ucExWZFh0UGo0K2lwUnlMSUI4VlZVeGRPaFF6Sm8xQytmTzNiNEZ2UW9LQ2pCdjNqd01HRENnckhqNUNVQnNRVUZCKzZ5c3JFL0E0cVhTMkFORFJFUkVsV0sxV28yT1FGUWxWKzZaOGw2blRwM1dtMHltUDBrcG85TFMwdHkzYk5tQ2lJZ0lEQmt5QkdhenVVYk83WFE2OGZISEgyUEpraVc0ZVBFaUFFZ3A1UXF6MlR4OXo1NDk5ZmNPbkRXSVBUQkVSRVIwWFZMS1RLTXowUC9IMTZQcXNyS3lMcWlxR21NeW1SNEJzS21vcUFnTEZ5N0VnQUVEa0ptWldlM3pZL2J1M1lzaFE0Wmc5dXpaWmNYTEZ5YVR5YXBwMm1nV0wxWEhIaGdpSWlLNkxrM1RuakU2QTFGMTJyOS9meTZBUG9xaVBBZmduV1BIanJXYk5Ha1NBZ0lDTUhueVpQajcrOTlTKzBlUEhrVkNRZ0l5TXpQTGR2MVBTamxGMDdRVWNLallMV01QREJFUkVSRTFTS3FxZmlhRTZDaWxuQURnL0w1OSsxdzlKdWZQbjcvcDlpNWR1b1FGQ3hZZ05EUzBySGk1QkNET3g4ZW5uYVpwRzhEaXBWcXdnQ0VpSWlLaUJzdG1zNVZvbXJiSTNkMzlJUUNMZFYxM2J0aXdBZjM2OWNQYXRXdFJVbEp5d3paMFhVZGFXaHI2OWV1SDFhdFhvN1MwRkZMS0Q2V1ViVlJWZlRNek05TmU4MWZTY0xDQUlTSWlJcUlHYisvZXZXZFZWWTF5T3AwZEFXd3BMQ3pFL1Buek1XalFJSHo1NVplL09qOUdWVldFaDRlWFg5VnNsNjdyajJ1YU5rTFR0T08zOHhvYUNzNkJJU0lpSWlLNklqczdPd2RBa0tJb3ZRSE1QM0xreUVQUjBkRjQ0b2tuTUduU0pEejQ0SU1BZ0I5Ly9CRUxGeTdFdG0zYkFBQkNpR082cnNkcW1yWWVIQ3BXbzFqQUVCRVJFUkZWSkZWVlRXL2Z2djBXczlrOFhnanhwMy85NjEvTkJnMGFoTjY5ZThOc051UFRUeitGdytFQWdNc0EvZ1pncnFacFJjYkdiaGhZd0JBUkVSRVJYVU5PVG80RHdIeUx4YkpHQ0RGTDEvWFJuMzc2cVdzS2hwUnluYnU3KzJ2Nzl1MDdhbURNQm9jRkRCRVJFUkhSZFdpYWRnWkFwS0lvU3dETUFkQllTaG1yYWRwdWc2TTFTQ3hnaUlpSWlJZ3FRVlhWQXdDQ2pNN1IwSEVWTWlJaUlpSWlxak5Zd0JBUkVSRVJVWjFSTDRhUUtZb3l3dWdNVkhjSUlmb29pdktJMFRtSUdxRGZsMjN3K3paUjdjT2ZqMVJKVnFNRENLTUQzQXBGVVlvQm1JM09RVVJFUkVUVWtBZ2hyRGFiVFRYaTNIVzlCMmFDbExLTDBTR296bWdqaEdncXBkUUE2RWFISVdxZzJnQW9CbkRFNkNCRTVNS2ZqM1JUVENiVFNRRC9Oam9I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VFg1ZjBpSXNQUXR4aFYwQUFBQUFFbEZUa1N1UW1DQyIsCiAgICJUaGVtZSIgOiAiIiwKICAgIlR5cGUiIDogImZsb3ciLAogICAiVmVyc2lvbiIgOiAiODQiCn0K"/>
    </extobj>
    <extobj name="ECB019B1-382A-4266-B25C-5B523AA43C14-5">
      <extobjdata type="ECB019B1-382A-4266-B25C-5B523AA43C14" data="ewogICAiRmlsZUlkIiA6ICIxMjMxNzk5NDI1MTkiLAogICAiR3JvdXBJZCIgOiAiNDk5MTE0MjMiLAogICAiSW1hZ2UiIDogImlWQk9SdzBLR2dvQUFBQU5TVWhFVWdBQUF6QUFBQUdkQ0FZQUFBRE5GWllDQUFBQUNYQklXWE1BQUFzVEFBQUxFd0VBbXB3WUFBQWdBRWxFUVZSNG5PemRkMWhUWjhNRzhQc2tiQm1DQXhXdFcycHJ0UkJ4VmFYdVhRWDljT0tnVlF1SVZxMVV0TGdWOTBaYnJhdHVLbG8zcjFqUlY2dFZsZ3V0ZmV1Z1ZCRUhLc2dRU003M0I4MXBBZ0ZSa1FTNWY5ZmxaWEp5eGhPeXp2MnNBeE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YjB6QkgwWDRFMDRPVGs5RndTaG5MN0xRYVdES0lvUWhGTDlsaWNpSWlJeUJObWlLSDRjR3h0N1RSOEhsK25qb01XRjRZVmVCY01MRVJFUlViRXdsc3ZsLzZldmd4dnA2OEJFUkZSMmJkNjhHUjk5OUpHK2kwRkVHbjc3N1RlTUh6OGVXVmxaOFBEd2dMKy9QeXYvS0o4aFE0YmcrdlhyVUNxVnQvUlZobmNtd0VSSFIrdTdDRlFLSkNZbVl2VG8wYmg3OXk0Ky9QQkRCQWNIdzhyS1N0L0ZJaW9UbEVvbHBrMmJockN3TVBqNitpSTRPSmdoaHNpQXRHalJBc3VXTGNQNDhlTVJFaElDQUF3eFpKQktkUmN5b2xkVnRXcFZmUC85OTNCd2NFQmNYQng4ZlgyUm1wcXE3MklSbFFseXVSeXpaczFDMTY1ZGtaYVdCbDlmWDF5NWNrWGZ4U0lpRGVvUVkySmlncENRRUN4Y3VCQ2lLT3E3V0VSYUdHQ296R0dJSWRJZmhoZ2l3OGNRUTRhT0FZYktKSVlZSXYzSkcySjhmSHdZWW9nTURFTU1HVElHR0NxekdHS0k5RWNkWXJwMDZZTDA5SFNHR0NJRHhCQkRob29CaHNvMGhoZ2kvWkhMNVpnOWV6WkRESkVCWTRnaFE4UUFRMlVlUXd5Ui9qREVFQmsraGhneU5Bd3dSR0NJSWRJblhTSG04dVhMK2k0V0VXbGdpQ0ZEd2dCRDlBK0dHQ0w5eVJ0aWZIMTlHV0tJREF4RERCa0tCaGdpRFF3eFJQckRFRU5rK0JoaXlCQXd3QkRsd1JCRHBEL3FFTk81YzJlR0dDSURWVnBEVEdKaUlwUktwYzdIYnR5NGdheXNyQkl1RWIwdUJwZ1NkdTNhdFh3ZmtPenNiTnk4ZWZPMTltY0lIN1lYTDE0VVdvNzA5UFJTOGNXbTZWMEtNYVh4OVZFcWxVaEtTaXJ5K3IvOTloc09Iejc4Rmt0VU9KVktwYmRqdjR2a2Nqbm16Sm5ERVBPS3pwNDlpNHlNakpldWs1MmRuVzk1UVNkMWI5T0xGeThRRnhkWDRzZWw0bEhhUW94S3BZSzN0emUyYmR1bTgvRkJnd2JoM3IxN0JXNS81ODRkS0JTS0l2KzdjK2ZPVzNvbUJEREF2RlJDUW9MV1A1VktCWlZLaGFkUG54YjRUL09ISURrNUdiZHYzNWJ1ZTNwNjV2dUEzTDE3Rng0ZUhpOHRTM3A2T2laT25JaUVoQVFBd0tGRGh6QnMyTENYZm1Hb1ZDcjg4c3N2V3V1cFA0aWFNakl5Y1Bic1dhMWw5Ky9mbDhxcitZSDg3My8vaTk5Ly94MEFzRy9mUG56NTVaY0ZIcjlObXphSWo0OEhrQnU0aXZMUEVKU0dFR01JcjQrTGk0dTB2U2lLUmRyK1plL1poSVFFZE8vZXZjaC9oNE1IRCtMRWlSTkZYaDhBbmo1OWlzZVBIK2Y3cHo1K1lmOFNFeE9sL2FoVUtuVHMyQkhIamgzTGR3eGRuN09YVWFsVVNFMU5MZlNmSVo4a0ZCZGRJZWJTcFV2NkxwWkI4L1B6ZTJudzkvUHpRMHBLaXRheXg0OGZvMW16WnRKOWhVSWhmUmJlcHA5Ly9obWpSbzJTdmo4S2MrZk9uVmYrUjI5ZmFRb3h2L3p5QzlMUzB2Qi8vL2QvYjdTZmt5ZFBTdjkrK3VrbkFNRFJvMGUxbHRQYlo2VHZBaGk2UG4zNndON2VIaktaREltSmlUaHk1QWd5TWpMUXQyL2ZBcmZadlhzMzZ0V3JCd0RZdjM4L05tM2FoSVVMRjZKRml4WUFJQVVnTmZWSnNlWXlBQ2hmdnJ6Vy9WV3JWdUgzMzM5SHhZb1ZBUUF0VzdaRVVGQVFqaHc1Z2g0OWVoUllub1NFQkN4WXNBQUhEaHpBN05tellXMXRuVytkQnc4ZTRLdXZ2a0oyZGpZVUNnVk1UVTBCNU5iVy9lYy8vOEgzMzM4dnJYdjU4bVY4ODgwM0dEWnNHTjUvLzMxY3VuUUpIMzMwVVlISDE5U3laY3NpclJjZEhWMms5ZDQyZFlnWlBYcTBGR0tDZzROaFpXV2w3NklCTUl6WFI2VlNTVDlZaVltSjZOV3IxMHUzUDNqd0lLcFZxNGJGaXhkajU4NmRCYTVYME1sLzN2Zkh3NGNQVWF0V3JTS1UvRjllWGw0NlQ1eWlvNk14Y09CQUFMbUJMRE16RTJabVpoQUVRVnFuYXRXcTBnL1h6WnMzOGV6Wk03ei8vdnV2ZFB5REJ3OWl4b3daK1phSGhvWVcrdjBDNVA0UTUvMStlQmVwUXd3QUhEdDJER1BHak1IcTFhdlJwRWtUUFplczVBVUZCU0VzTEV4cjJmVHAwekZ6NWt5dFpaNmVucERKL3EyYlBIWHFWSUg3SERkdUhBQklMVExxK3dBUUdCZ0lZMk5qNlRoMmRuYlNZd2NPSE1EbXpadng5OTkvbzJMRmloZzBhQkNHREJsU2FQblZGVythV3JSb2daMDdkMkwvL3Yxd2MzUEw5M2pseXBXbDM2S1hmU1owTVpUZmtYZWRPc1NNSHo4ZUlTRWhBQUIvZjMrdDcweDlVNmxVMG0rNWlZa0psRXFsVm1oWHkvcytNemMzeDVrelo3U1dhZjcrcDZlbkF3QXNMUzFoWVdIeEZrcE9CV0dBS1lKTm16YkIzdDQrMzhsVTNpL0hGeTllb0ZXclZscHY3aEVqUmlBakl3TXpac3pBdm4zN0FPUzJ1T2lxQWVqUW9VT0Irejk1OGlUMjdObUQ1Y3VYdzl6Y0hBQlFvVUlGZUhsNVlmSGl4V2phdENuczdlMTFscjltelpyWXZuMDdKazZjQ0M4dnIzd25qSC8rK1NlOHZiM1J1SEZqekpvMVMvckJBQUEzTnpkY3VIQUJqeDQ5a3BadDNib1ZYMy85TmZyMjdZdXNyQ3ljT1hNR2dZR0JXcTBUSmlZbVNFbEprWDRZSHp4NEFCTVRFd0QvbnJ6cWN1L2V2U0tkQUpja1F3NHgrbng5bmp4NUluVlgwZHdleUgzdnFsUXE2VVFxT3p0Yk9oblMvQno1K2ZsaDlPalIrWTd6MTE5L1llalFvVVd1eVhyNDhDR2lvNk1SR2hwYXBQVTlQRHl3ZCs5ZUFMa2hSUkFFQkFRRXdNek1EQUNrSDZ5WW1CaU1HVE1HcDA2ZGdwR1I3cS9MeU1oSTJOdmJ3OXJhV3FxRWtNbGtPaXNLTkhYdTNCbXRXclZDUWtJQ1B2LzhjNmtGUi8wNnFULy9Db1VDb2FHaHFGV3JGcDQrZlpydmUrSmRwdzR4b2lnaVBEeTh6SVlZYjI5dkRCczJEQUF3ZGVwVUdCc2JvMzM3OW1qZnZyMjBqa0tod05hdFcxR3JWcTBpZlplT0hUc1dRRzdsMmZuejU2WDdaODZjd2VlZmZ5NkZaTTMzOG0rLy9ZYVpNMmZDMWRVVnZyNitDQThQeDdKbHkxQzFhdFZDMzV0OSt2UXA4TEV0VzdaZ3k1WXQrWmF2V2JNR3paczNsKzduL1c2NmMrY08rdmJ0bSsrM1dMMmNTbzZoaDVpOWUvZENKcFBCM2QwZElTRWhPSDc4T0E0ZVBLaTFUcTlldmJCMjdWcFVyMTVkV3FaWkdhQ21xMkt0VFpzMnhWOW9LaFFEekJ0Njh1UUprcE9UWVc1dWpoTW5Uc0RDd2tKcUlWSHo4ZkZCang0OXNISGpSZ0JBalJvMXRMNXdDL29TVnJ0MTZ4YW1UWnVHUVlNRzRaTlBQdEY2YlBqdzRUaHo1Z3pHamgyTGRldld3Y2JHUnV2eHpNeE1xRlFxbEN0WERzdVhMOGVsUzVlUW5aMk56TXhNQUxtMUI1VXJWNGEzdHplNmR1MHFMVE0yTm9heHNUR2FObTBLQUFnUER3ZndiKzNFaVJNbjhKLy8vQWR1Ym01SVQwOUhRRUNBMW5FSERoeUlDeGN1U0dON3ZMMjlwY2V5czdNTDdDYW1xMisySVREVUVLUFAxMmZod29YU1NiZDYrNGlJQ0hoNGVDQTlQUjFmZlBFRkprK2VqTWFORzJQbXpKa3dOVFhGbENsVDRPSGhBVXRMUzZoVXF0ZnVMcWdaamdEZzBhTkg4UFgxMVRxWks0ejZoT3k3Nzc3RDFhdFg0ZWpvaU51M2Iwc25VZW9nY3VYS0ZUUm8wQURQbnovWDJsNno5U01pSWdKSlNVbGFKMjgyTmpZdjdkSm1hbW9LVTFOVEtiQlVxRkFCd0w4QlJ2TnZvMzVOREtWN1pVbVR5K1dZTzNjdUFKVFpFRk8rZkhtVUwxOGUyN1p0dzk5Ly8xMW95NlV1bWlkZG5UdDNCZ0FzWDc0Y2JkcTBRVXBLQ3BvMGFZSzZkZXNDQUpvMGFZTDY5ZXZyRE9HUmtaRUFnSmt6WjhMS3lnb3RXclJBZUhnNDR1TGkwS0ZEQjJSblorT3Z2LzVDeFlvVjgvMGVoWVNFdkZKTHFhNlRSekpjaGhwaWtwS1NFQndjak1XTEZ5TWpJd09iTm0yQ3Q3ZTN6b3E2eXBVckYxaUJwM2Jod2dYcDlvTUhEOUN6WjArY09uVktxbHdHb0xOMWg0b1hBOHdidW5YckZueDhmSkNUa3dOcmEydjQrL3RETHBkTGo2ZWtwR0RuenAzWXVYT24xSzBNd0V1N2tOblkyRUFRQk1USHgrUExMNy9FaHg5K0tOV09hWkxMNVZpMGFCRzh2THp3K2VlZlk4bVNKYWhaczZiMGVMOSsvYlQ2NitlbFdXdWdQa0VBZ0ZHalJtSDA2TkU0ZCs0Y3NyT3pNV0hDQkVSRlJXSHExS25vMkxFanpNek1JSW9pUEQwOTBiWnRXeXhidGd3QXNHelpNcVNucCtQcnI3K1c5cVZaZzZ4UUtPRHU3bDc0SDlWQUdXS0kwZWZyRXhRVWhLQ2dJSzN0QWVDYmI3N0IxS2xUa1oyZERVZEhSd0M1UVh2MDZORklURXpFNHNXTFlXRmhVYVJhMGs4Ly9WVG5jczNqcGFlbkl6MDlIZlhyMTMvbGJtU0RCZzNDNk5HanNYbnpabXpidGsxcWZjeGJrMXhRNitqRGh3OXg4ZUpGckZxMUNoOTg4QUdBM0xGcDZ0WWR0VDE3OXNESnlVazZRU3dLemU1OEF3WU1LUHFUZWtjeHhBQnhjWEVJRGc3Rzh1WExVYkZpUloxZFBnY01HQUJCRUtSdW5TMWJ0cFMreTArZE9vWEpreWZqMEtGRHFGQ2hBcDQ5ZXdhRlFpRzFubXJ1cjB1WExzakt5c3JYNnZIZWUrOEJ5RDBwdExLeXdwVXJWd0FBalJvMUFwQTdHWUNIaHdlR0R4OE9QejgvcmJMSjVYTEk1WEtwMVRNK1BoN3IxcTNEbkRsenBKUGN4TVJFWExseUJlM2F0ZFA2TFFWeVR4WjEzYzg3cmpUdmVsUnlEREhFUkVaR0lpVWxCYU5IajRZb2luQjBkTVJubjMyR3BLU2tmSk5YNU8xTm9Ddk1hRzZqdnExVUt2VXlFVVpaeGdCVEJJVTFmU3NVQ3B3L2YxNzZRdGFVbnA2T1BuMzZ3TVRFQkpNblQwYlhybDJsV2pCZFRlMmF5MDZlUEluLy9lOS8rT2FiYjFDOWVuVXNXYklrMzVlNVdzV0tGYkZ1M1RyNCtmbGg4T0RCR0QxNk5QcjM3dzhURXhNY09uUklhOTBiTjI1Zzl1elorUERERDdGbnp4NzQrUGpnbzQ4K2dvdUxpODR2R0tWU2lZQ0FBRmhhV2dJQTFxMWJoKzNidDJQQmdnVTRmLzQ4YnQ2OEtUMEc1SDc0TllPYUxubC9FTWVNR1lOWnMyYkJ6czRPcWFtcDJMRmpSNkhiNjVNNnhQVHMyUk54Y1hGWXQyNGRKazZjcUxmeUdPTHJFeHdjakpNblQrTEhIMzlFYW1vcVpzK2VqVGx6NW1ETm1qVVlOV29VZkgxOXBkWklRTHVyNU1PSER4RVVGQVJiVzF0TW5EZ1JGaFlXZVBUb0VTcFVxQ0M5UC9NMjN6OTgrQkJBYml1RnJuNzJlZG5hMnNMUzBsSWFwRHhqeGd5TUhUc1dqeDQ5d3VQSGoxR3VYRGtBdVFPTWE5U29nWnMzYitLOTk5NkRzYkV4RWhJU3RMNFA5dS9mRDVWS2hZWU5HMHF0TW84ZlAwYnQyclcxamhrWkdZbWxTNWRpd29RSjZOZXYzMHZMcVBsM0tldGR5RFNwUTR4NllwS1JJMGRpLy83OXFGcTFxcjZMOXRhbHBxWmk4dVRKR0Q1OHVOU3Q2dHk1YzFycktCUUs3TnExUzZzTG1lWTY2dmRVZG5ZMlRFeE1wQmFPVTZkT2FaMjBhZTR2cng0OWV1RFlzV09ZTkdrUzJyVnJoOURRVUl3Y09WSnEvVlRQeUtlcnk2VlNxVVNmUG4wUUVCQ0E1czJidzhqSUNHRmhZUmc2ZEtoVTJSRVJFWUUxYTlib3JMejQvUFBQZGY1dERLM2JjVm5Yb2tVTEJBVUZZZUxFaVFnSkNZRkNvVURIamgzMVZwNk9IVHZDeWNrSmFXbHBHRDU4T1B6OS9TR1R5VEI4K1BCOFlWZXpOd0tnZXh5VnJvcURvcmIrVS9GaGdDbUNuMy8rV2VjWW1JSUdHSzlldlJvdFc3YUVoWVVGcGsyYmhtYk5tdVViM0RWcTFDalkyOXNYR0k2eXNySVFHQmlJQmcwYXdNZkhwMGcxU212V3JNR0tGU3V3WnMwYU5HN2NXS3RtTWo0K0hwczJiY0t0VzdjUUVCQ0FjdVhLWWMrZVBhaGV2VHAyN2RxRitmUG5vM3YzN3Zqc3M4OVF1WEpsYVp2Smt5ZERxVlJpOCtiTmFOT21EUll2WG93MWE5WmcyTEJoNk4yN045emMzUERMTDc5SXg3bDkremJhdFd0WGFEblQwdEsweG1PY08zY09qeDgvbHNaSURCbzA2S1hQVlo4MFo1dHljbkxTV3prTTdmVVJSUkdpS0NJdUxnNVRwMDVGM2JwMWNlZk9IUnc5ZWhSejVzeUJvNk1qbGk5ZmpxdFhyMElRQkppYW1xSmh3NFlBY2svT1FrTkRFUllXQmo4L1B6UnYzaHlabVprSURRM0Z5cFVyRVJBUUlIVnhiTml3b2RZNExYVjN5RW1USmhYcDcvYnR0OS9DemMxTjZrYWo5dFZYWHdISWJVSFM1T0hob2RYaW81YVZsWVU5ZS9ZQXlCMHJvdzRXVjY1Y3lmY0R0MkRCQW16ZnZoMExGeTdFcFV1WDhPMjMzK0tQUC83QThPSERwWFVVQ2dXcVZxMksxYXRYUzM4VE5mVnJrcGFXVnFUbitLNVRuM2diNm14SGI4UEZpeGR4Nzk0OWJOKytIVHQyN0lBZ0NKZzJiVnFCZy9qelR1MHRpcUkweStUNDhlUHg2YWVmU3AvbFRwMDZGYmtjU1VsSnNMUzB4TU9IRDdGanh3NDBidHhZSzBDb0t4SHExNitmYjFzakl5TlVyRmdSSjA2Y1FQUG16ZUhnNEFBN096dEVSVVZKQWViOCtmTndjWEhSR2FnT0hEZ0FCd2NINlQ3SHdCaW16TXhNcWZYRnpzNU9hcDNXRnpNek16ZzRPR0RzMkxIbzFxMGJQdjc0WXdDNU00ZTlpbXJWcW1ISGpoMWFGVlFQSGp4QTc5NjljZUxFQ2EwdVpMZHYzMzVwVnpSNk13d3diMkRqeG8yWVAzKytOS2Y0czJmUDBMbHpaNm1KUFRzN0d4OTk5QkV5TWpLa3djN3FrOThuVDU1ZysvYnRjSEp5MHFvaDE3UnUzVHBZV2xvV09ka3ZXN1lNYytiTWdaK2ZIK3p0N1pHZW5vNGpSNDRnUER3Y3FhbXA4UFQweExScDB5Q1R5WEQvL24wMGFkSUVYYnAwUVpjdVhmRHMyVE9FaFlWaC9QanhxRktsQ2dZTUdJQzB0RFFZR3h0ajdkcTFlUERnQVRwMjdBaDdlM3VzV0xFQzI3ZHZ4NkJCZ3lDWHkzSDI3Rm5FeDhmRDN0NGV0Mi9mbGs1SzFYOFRJTGQ3bXJxV1ZGZDNtTHpMREhYMm1DMWJ0bURseXBVUUJBR0JnWUY2clhXNWZmdTJ3YncrNjlldlIwSkNBb0tEZ3pGMzdsd1lHUmxwblhDclQ4YnIxYXVIZXZYcVFhbFVvbXJWcXRKblo4bVNKVGg0OENBcVZxeUlKVXVXSURVMUZjbkp5V2pZc0NGV3JGZ0JXMXRiNlZoNTUvQjNkSFRVNnBOY21OYXRXMHVmTi9WejBEd0o4dkx5MGpwQktzemV2WHVSbHBhR1hyMTY0Yi8vL1M4NmRPaUExTlJVWEwxNlZRcERtZ1lQSG93R0RScGcwcVJKQ0EwTmhZZUhCNDRkTzZZMWlGOG1rMG12aVdZTjlOQ2hRNHRVcG5lZFVxbkV0R25URUI0ZURuTnpjNnhldmJwTXRMNEF1ZVBkdG0zYkJoc2JHMXk3ZGcxQlFVR0ZEdUovOGVLRjF1ZjAvUG56cUZxMUt1N2V2WXQ1OCtaaDZ0U3AwbTlWZUhoNGtWcGdybCsvanRHalI2TlRwMDQ0ZXZRb01qSXlzSFRwVWd3WU1BRExsaTFEMDZaTkVSRVJnWExseXFGVnExYlNkdXF1TlhLNUhLMWJ0OGJ1M2JzeGVmSmtDSUtBeG8wYjQ5S2xTeGc4ZURDeXM3TVJFeE9EOGVQSGF4MlhYWE5Lajh6TVRFeVlNQUhuejUrWGVvY1l3b244dm4zN2NQMzZkY3laTXdjdlhyekEzMy8vamRxMWErUEpreWVGYm1kblp3ZEJFS1J1aWxaV1ZscVQ1cWkzZi96NHNUUUpqT1o2Z2lDVW1lK29rc1lBOHdiZWYvOTlKQ1FrSUMwdERkYlcxb2lNakVUMTZ0V2xFNkRJeU1oOGZZRHpLbXk4Z2ZySFIvMy9vMGVQMEtWTEY2MXBtdFZjWEZ5a1dtbjFiR1RxcVY4blRKZ2cxVzZwM2IxN1YrdEh3Y2JHQnYzNzkwZi8vdjF4OGVKRlBIMzZGRzNhdEVHTEZpMlFrNU9ETDc3NEFpdFhyb1NOalExRVVjU2dRWU9rSHp3bkp5ZWNQbjBhdFdyVmdxMnRyVFNEaDdlM3QxVDI5OTU3RHgwN2RzVGh3NGZ6VFFHclVDZ0tuZm5LVU9RTkw3MTc5OVpyZWZUOSt1emF0UXMvLy93emdOd3cxYUZEaHdMSHJPUmR2bTdkT3EyVG8wbVRKaUVnSUFEUG5qM0RoZzBiY1ByMGFRUUdCdUt6eno1RFJFUUUvUHo4TUhQbXpBSURZMEhkS3pYbDVPUWdLeXVyd0RGTEdSa1orUFBQUDdWYTFkU0Q1blh0djFHalJoZ3laQWlhTjI4T1B6OC8rUHY3SXl3c0RKVXJWOGFISDM2bzh4Z3VMaTdZdm4wN3FsYXRDcGxNaGdvVkt1UWJ4SzhPTU94Q3BrMGRYc0xDd3FUd29xNUpMUXYyNzkrUHMyZlBZdVhLbFRoOStqVHExNitQVmF0V1NhMkFhZ1ZObzd4NzkyNjBidDBhVVZGUnFGaXhJalpzMklBWEwxNEFBRnhkWFl0VWhnVUxGcUJXclZvSURBd0VrSHVTTm4vK2ZDeGJ0Z3hmZmZVVmxpNWRpdDI3ZDJQdzRNRmF2UTdVVTgxYVdGaWdWYXRXV0xWcUZmNzQ0dzg0T2pxaWZ2MzZPSERnQUFBZ05qWVdHUmtaK1daMFVyZXlQbjM2Vkt1ck04ZkFHQlpkNFVWelRLNitKQ2NuWStIQ2hiQzB0TVRBZ1FPUmxKU0VCZzBhWU1HQ0JZVU9FUUNBMDZkUHc4TEM0cVhkRkF1NnRveUppVW0rcnA1VVBCaGdpcUNnTjdpcHFTa1VDZ1YrK2VVWHVMbTU0ZkRodzFyWFkyblZxbFcrbXVxc3JDek1uRGtUVVZGUlNFbEp3Ylp0MjZTQnZhSW80dGl4WStqVXFaUE8yVmZpNCtNaGs4bnluVWptNU9SQXBWSnBwWDhndDV2RnZIbnpDbjF1QlhXRDY5bXpKMjdjdUlGMTY5Wkp5enc5UGJYV1VUKzN0bTNiWXNPR0RhaGR1elpjWFYybEg1Z1BQdmdBWDM3NUpieTh2T0RwNlFsQkVLVHBaZlBPcHBSMzVpdGR0WUg2dEhuelpxeGF0Y3Bnd2dzQS9QREREM3A5ZlJJU0V0Q3paMDhzVzdZTTgrYk5RNjFhdGJUNnFQL3d3dytJaUlqQTc3Ly9qbnIxNm1IcTFLbG8zTGl4enVmeTExOS9ZZS9ldllpSWlFRC8vdjJ4Wjg4ZW1KdWJJek16RXg5Ly9ESGMzZDNoNys4UEh4OGZlSGw1QWNqOVVjcDdRYjdDcUVOWlFRRW1PenNiWDMzMWxkYUpsN3FtVGJNRlNLMVJvMGJTd09VcVZhcGcyN1p0T0hUb0VQcjI3VnZvZ05XWHRmRFVxbFdyd0JiSTh1WExHMnpyNU50VTFzTUxBTFJyMXc3TGx5OUhmSHc4SWlJaTBLeFpNM2g1ZVdsVmttbTJ3R2hLVGs3R21UTm5NR25TSkN4ZnZoeEFicVhWOCtmUDBibHpaOHllUFJ0R1JrWm8yclFwVHB3NEljMCtGaEFRb05VdDV2cjE2enF2MXpKdTNEamN1SEVEUGo0K3FGT25qbGJYU0NEM2N5U1R5V0JqWXdOYlcxdlkyTmpnM0xsemNIUjBSTDE2OVpDVWxJVGs1R1NjUG4wYUgzendBU3BWcXFTMXZmcHpYbEJMSk1mQTZKK2hoaGNnOTN2VHc4TUQ3NzMzSG1yVnFvV2FOV3VpWXNXS1VuZkhDeGN1NUt1a1NrcEswcnFZY3Q3djNidDM3Mkx5NU1sbzBLQUJmdjc1WjNUdDJoV0NJT0RiYjcvTmR5NUdid2NEVENIVXRUNUhqaHlCcmEydHpwTjlOemMzQkFjSG8ySERob2lOamNXc1diTUszTi9WcTFlbEg0cVFrQkQ0Ky92RDM5OGYzMy8vUGVMajQ3RjgrWElrSkNTZ2R1M2FhTkNnUWI3dEwxeTRnTHAxNitZYlQ2T3UzVklQUHRhazYrcmd6NTgvaDZlbkorenM3R0JqWTRORml4YmwrL0NhbXByQzB0SVNJMGFNUU4rK2ZiRnExU3JwUjNIR2pCbGFWM3QyZFhYRi9QbnpjZXZXTFd6ZnZsMWFucmYxNmErLy9rTFZxbFVoaW1LK01RS2FMVkYyZG5iU3RNQ0d3QkREQ3dDTUhqMWFyNitQZXN5SmVvWXpUV2ZPbk1HQkF3Y3daODRjakJneEFyNit2Z2dLQ3NLV0xWdnloZE9sUzVkSzViSzF0Y1dlUFh2dzQ0OC9Jak16RXpZMk5yQ3dzSUNabVJrKytPQURyRisvSGtsSlNRZ0lDTUQ2OWV1bGZ0WkZvWjRacktBTFFGcGJXK2RyRVkyTmpZV0RnME9CM1R6VlJvNGNpU2xUcHNEVzFoYjkrL2N2Y3BueUVrVlJtaHBiVTk3Ky9LV2h4Yks0TUx6a3NyZTNSNmRPblRCcDBpVGN2bjBiMDZaTncrZWZmNDQvLy94VGE3MjhMVEJBYml2TVo1OTlsdTg5WTJscGlhQ2dJT20rSUFoYTczWE54NERjQ1dOaVkyTzFydXNFNVA0R3FXYytyRjI3ZHI3UCtLMWJ0K0RnNENEOXpqZzdPK08zMzM3RDhPSEQ0ZWpvaU5hdFd5TWpJd01uVDU3VU9YYmwvdjM3c0xhMlJrUkVoTlp5am9FeERJWWNYb0RjeWx6TmJvbnA2ZW1Jakl5VXh2dStpcXlzTE96WXNRUGJ0Mi9IdUhIajRPTGlncDkvL2hsVHAwN0Z4bzBiNGVIaEFSOGZIM1RxMUtsSVBRUG85VEhBRkVMZGYxRlhNRkJyMjdZdGZ2amhCL2o0K0dEa3lKRTZUNDcrL1BOUGJOaXdBY2VQSDRkS3BaS2FKT2ZObXllZGdNcmxjdW0ycnF1NXBxZW5ZOSsrZlRySEo2aXZVYUdybk9wdUtXcFpXVm1ZTTJjT0hCd2NzSGJ0V25oNWVXSHAwcVhTZFRyeXVuNzlPdExTMG5EbzBDRU1IVG9VUjQ4ZXhZa1RKN0IxNjFacEhabE1oa3FWS2tHbFVoWGExMU45VFEyMUkwZU81THY0NXBVclZ6Qmh3b1FDOTFIU0REVzhxQm5pNjNQcTFDbk1uVHNYYTlldWxiN0EyN1p0aS9Ed2NFeWZQaDF6NXN6UittSWZQSGd3bWpWcmhwaVlHSFRxMUFsVnFsVEJnd2NQTUdqUUlCdy9maHdwS1NtNGUvY3VHalpzaVBQbnowdmRYcjc1NXB0OEErNExjL0hpUlFESWQyMEtYZnIwNlFOVFUxTnMyN1lOS1NrcDJMVnJGL3IxNndkTFMwdWRMYkxxVmhWcmErdDhnNmNMazVPVGcvajRlQUM1eitmcTFhdjR6My8rbzlXQzA3bHpaMnpZc0FFMWF0U1FsdWxxRVhvWHFWUXFLYnhZV0ZoZzFhcFZaVEs4cUkwYk53NmZmZllaR2pac0NIdDdlMnpZc0VIcjhZSmFZSURjcVd6ejBsVXA1K0xpa20rWmVscjlvVU9IWXVIQ2hSZzJiQmk2ZHUwS1UxTlQzTDU5RzhlT0hZTzV1VG5HalJ1SGxTdFhZdno0OFdqWnNpVnExcXlKRmkxYUlDWW1ScXRiWmE5ZXZhVFpBMnZVcUlFVksxYmcyclZydUhmdm5zNEpCVzdjdUtIMS9pZkRZZWpoQmNpZFdPTHMyYlA0L2ZmZmNlM2FOZHk2ZFF2VnExZVhXaU9MSWprNUdRY09ITUNPSFR2dy92dnZZOU9tVGFoZXZicFdaZUdZTVdQUW9rVUxMRnk0RUV1WExrWFhybDNSckZrenJTNytWSHdZWUFweC9mcDFWS2xTcGREdVRNK2VQWU9Sa1JGU1VsTHcvUGx6S0pWSzZlVHNqei8rd0x4NTgzRGx5aFcwYU5FQzA2ZFB4L1RwMDZXQTh1elpNM2g3ZTJQbnpwMjRmdjA2YnQrK2pZU0VoSHpqVlpSS0phWlBudzZaVEthem4yVkNRZ0lFUVNpd1psa3RPam9hUzVZc1FWcGFHcjc3N2p1VUwxOGVhOWV1eGRpeFk5Ry9mMy80K1BpZ1E0Y09XaWVYVFpvMHdhNWR1N0Jnd1FKMDc5NGRHUmtabURsenB2UUZsWjJkamNtVEp5TTVPUmtWSzFhRXY3OC9WcTVjcWZOdkZoRVJVZVFwWkEyQm9ZY1h3TEJlbjZ5c0xLeGZ2eDc3OSsvSHlwVXJwVm5JMUtaT25RcHZiMitNR1RNRzA2Wk5rOExVL2Z2M3NYNzllaVFtSnFKVnExYXd0YldWeG9FQXdPWExsekZ6NWt6VXFsVUxucDZlcjMzRjQvajRlRmhZV0x5ME5RWElEUk9CZ1lGSVMwdkRsQ2xUc0hMbFNvU0VoR0RDaEFsUy8zKzFwS1FrVEpvMENhNnVybmo4K0RGR2poeUpvS0FnMUt4WkUyWm1aZ1ZlcDJULy92MllQMzgrcksydDBiMTdkemc3TzhQSHh5ZmZoWENCM0ZhanZKVVI3enFWU29YQXdFQ0dGdzFIang1RmRuWTJybCsvamdFREJxQlBuejV3Y25MQ2UrKzlWMkJGVzNaMk5rUlIxSGtDcFc2NUVFVVJHemR1UkZKU0VzNmRPNGV4WThmcURCTDkrL2VIalkwTmR1L2VqZSsvL3g0cWxRbzFhdFJBLy83OU1XVElFSlFyVnc1MmRuWllzMllOTGx5NGdBa1RKaUFyS3d2SGpyZ1p3MzRBQUNBQVNVUkJWQjNUcXZqUU5lYm15SkVqYU55NHNjNHVsaEVSRVhCMmRpN3kzNGxLaG1aNHFWQ2hna0dHRnlBM0FCODhlQkFLaFFLK3ZyNW8wcVFKYkd4c3BDNWtMN3ZvWkVwS0NrYU9ISWtLRlNwZzl1elowalRtdWpSdDJoUzdkdTFDUkVRRURoMDZoTWVQSDZORml4YkYrbndvRndOTUlZNGVQWXBXclZvaFBqNWU2b05yWm1ZbXpTZ1dGaGFHNWN1WG8yM2J0bEp0Y0VSRUJFYU1HSUdPSFR1aVZxMWFhTktrQ2FaT25ZcjY5ZXZqK3ZYckFISzd6SncrZlJwLy8vMDNSbzhlalUyYk51R25uMzdDbGkxYnNILy9mbFNwVWdXZE8zZkd1SEhqY1AvK2ZjeWFOUXRYcmx6QjZ0V3JZV1ZsaFpzM2J5SWxKUVdXbHBiSXlNaEFjSEF3UHZyb0k2Mit5a0R1aCs3Q2hRdTRjdVVLVHA4K2pYdjM3cUZQbno3dzgvT1RmdXpzN2UyeGRldFdiTml3QWJObno4YjgrZlBSdkhsek5HellFSU1IRDRaU3FVUmtaS1IwTFF4cmEydk1uRGtUY1hGeEdEVnFGUHo5L1JFWEY0YzFhOWFnZlBueUdERmlCTDc4OGt2TW56OGZUNTQ4a1FZb1IwVkY0YSsvL3RMNlVkVHNYNnJKenM2dWVGL0kxMUFhd2d1UUd4cjA5ZnJFeDhjak9Ua1pBR0JzYkl5ZE8zZml3b1VMMkx4NXM4N3VUV1ptWmxpOWVqV21UWnVHcEtRazNMdDNEMnZXckVGY1hCejY5ZXVISlV1VzROR2pSNGlQajhmSmt5ZWxFNjdXclZ2ajBLRkQyTE5uRDJiTm1vVktsU3Bod29RSk9tdUsxY0xEdzJGaFlZRnk1Y3JCeE1RRVNVbEpXTGR1bmRZUHo0MGJOMkJzYkl6VHAwOXI5Vm1Pam83R2dnVUw4T0xGQ3dRSEI2TkdqUnBvMDZZTnZ2dnVPNHdmUHg2dFdyV0N2NzgvSEJ3Y2NQLytmWGg3ZTZOOCtmS1lQWHMyQUdEeDRzVVlNR0FBV3JWcUJXZG5ad3dkT2hTeHNiRXdNek9UcHJlVnlXVDQ5Tk5QMGFoUkk2MkxXNDRaTTBibmdFOWQzV0hlNWJFd0RDLzViZDY4R2NIQndaZzJiUm8rK3VnajdONjlHei85OUJPV0xWdW1kUjJ5Z1FNSEFzajlHK2JrNUFESTdTNmFkMXdLQUduY3laNDllOUNpUlF0TW1USUZOMi9leExScDA3Qng0MGIwNk5FRHpabzFRNjFhdGFSS2o2NWR1MHBUbXV2U3MyZFA5T3paVTdxL2R1MWFLSlZLdEcvZnZzQXhsNW8wMTVrNGNTS2FOR21DcUtnb25UUDc1WDB1ejU4L2g2bXBLWDc3N2JkOHY0ZFV2UEtHbC9YcjF4dGtlQUZ5cndOVDJIVm9qaDQ5bXErNzE2TkhqNlJweHEydHJiRnIxeTZ0YnBOcTV1Ym02Tnk1czlaMWoyUXlHVHAwNkZCbUoxd3BLUXd3aFRBeE1jSGd3WU1SSGg2T2lJZ0lEQjQ4R0RZMk50SzBlWGZ1M01IWFgzOHRmVEIyN2RxRjc3Ly9IcnQyN1lLcnF5dktsU3VuMWUveTd0MjdrTXZsK1B2dnZ6Rnk1RWkwYnQxYUdpdzVZTUFBZUhoNElESXlFcEdSa1hCM2Q4ZkJnd2N4Yjk0ODFLaFJBeHMyYkpDNjkxeThlQkh6NTgrWHVxbzRPanBpeG93WitjcHZaR1NFZGV2V29VcVZLdkR3OEVEbnpwMTFoZ01URXhONGUzdGoyTEJoK09XWFgzRG16QmxrWm1iaThPSERXTHg0TVl5TWpEQjA2RkJwWnF0TGx5NGhMUzBObnA2ZWVQYnNHWll2WHk2ZFhIejMzWGZ3OC9QRHpwMDdjZlBtVFZ5NWNnWGR1M2RIeFlvVjRlYm1CanM3TzJuMnMwT0hEdVhyZzNyMTZsV3RxOFRyUTJrSkx3Y09ITkRyNjdOaHd3WWNQbnhZdW42SnA2Y25CZzhlclBNQ2Rtcmx5cFhEa2lWTEFPUzJVTmFwVXdkejU4NUZsU3BWa0ptWmllN2R1ME9wVk1MVTFCUWpSNDZVdGpNMU5jWGd3WVBoNXVhR3paczN2L1NxemovKytDT3VYNzh1WFNmRXlNZ0lUWm8wMGFvRm5qdDNMdUxpNG1CaFlTRk5EQkFWRlFWdmIyLzA2ZE1INDhhTmsxcHJ6TTNOTVg3OGVIVG8wQUhUcDAvSHZuMzcwS3RYTDN6eHhSZW9WS2tTZ29PRHBaYlZhZE9tWWZqdzRUaHg0Z1F1WGJxRXc0Y1A0OG1USjhqSXlFQk9UZzVrTWhuNjl1MkxjZVBHNWV2T05tL2VQR1JuWnhmNjNONTFEQys2T1RvNll2WHExVklJVjNlZnpNckt3ck5uei9EaXhRdW9WQ3JwZWt5YS8zUlZLQnc5ZWhUejVzMUQyN1p0OGUyMzMwb3QvM1hyMXNYV3JWc1JFUkdCL2Z2M1k4ZU9IVml5WkluVzlPdXZ3c2JHQnQ3ZTNqQTFOVVZvYU9ncmJXdG5aNGVRa0JDcFVpMHZRUkNrb0JJWkdZa3BVNllBeUsxUUdURml4R3VWbDE2dU5JV1h3bFN1WEJscjFxeEJwVXFWOHYybVdGbFpZYzJhTlZMbGxxN3dBdVNHbTd4anhhaGtGSDRXWU9DY25aMmxxNWlWbHRySUJ3OGVGSG5nV0hwNk9zNmNPWU9PSFR2cW5KVXNPenNiTXBuc3JRMFV5OGpJd0prelo5QzJiVnVkM1ErdVhic0djM1B6ZkZjZGYvVG9FU3dzTFBLTjVkSHNYbWVvU2t0NEFkN2QxMGZkUWxGYys4ckp5WUd4c2ZGTFE0L2F3NGNQODgyQ3BDa3JLd3NtSmlZUVJSSDc5dTFEMTY1ZGRZNWJvMWVuSHZOeTlPaFJocGUzSkRVMVZRcm0yZG5aQmpmalkxNHFsUXBQbmp3cFVoZEtVUlNSazVNRHVWeGViTjhocE8xZENTLzBab1lNR2FLdUpCd2FHeHU3OWVWYkZEOEdHS0ovbEtid1F2U3V5UnRlVnE5ZVhlRDRJU0lxZVF3dnBHWUlBWVpWRkVSZ2VDSFNKNFlYSXNOV1dnYnNVOW5CQUVObEhzTUxrZjR3dkJBWk5sM2hSZGRVM1VRbGlZUDRxVXpidEdrVFZxOWV6ZkJDcEFjTUwwU0dqZUdGREJWYllLak1ZbmdoMGgrVlNvWHAwNmN6dkJBWktJWVhNbVFNTUZRbU1id1E2WTg2dkJ3NWNvVGhoY2dBTWJ5UW9XT0FvVEtINFlWSWZ4aGVpQXliWm5peHM3TmplQ0dEOU02TWdkbThlYk8raTBDbHdKNDllNUNZbU1qd1FxUUhEQzlFaGkxdmVGbS9majNEQ3hta2QrWTZNRVN2UWhDRUlsL1lrSWlLaDBxbEFwQjdWZXRPblRvVithSytSUFQyaWFLSUxWdTJBQUREQ3hYS0VLNERVNnJQNEJoZ2lJaUlpSWhLSGk5a1NVUkVSRVJFcFlaS3BVclMxN0hmaVRFd01URXhwYm9saVVxR3VzVk9GRVdYMk5qWUtIMlhoNmlzVVNnVTc0dWllQjNnOXphUkllSHZJNzBLWjJmbktBQUttVXlXcks4eXNBV0dpSWlJaUloS0RRWVlJaUlpSWlJcU5SaGdpSWlJaUlpbzFHQ0FJU0lpSWlLaVVvTUJob2lJaUlpSVNnMEdHQ0lpSWlJaUtqVVlZSWlJaUlpSXFOUmdnQ0VpSWlJaW9sS0RBWWFJaUlpSWlFb05CaGdpSWlJaUlpbzFHR0NJaUlpSWlLalVNTkozQVlpSWlNaXdPVGs1blJjRW9abSt5MEc1UkZFOEdSc2IyMDdmNVNEU0Y3YkFFQkVSVWFFWVhneUxJQWlmNnJzTVJQckVGaGdpSWlJcWt1am9hSDBYb2N4VEtCVDZMZ0tSM3JFRmhvaUlpSWlJU2cwR0dDSWlJaUlpS2pVWVlJaUlpSWlJcU5SZ2dDRWlJaUlpb2xLREFZYUlpSWlJaUVvTkJoZ2lJaUlpSWlvMUdHQ0lpSWlJaUtqVVlJQWhJaUlpSXFKU2d3R0dpSWlJaUloS0RRWVlJaUlpSWlJcU5SaGdpSWlJaUlpbzFERFNkd0dJaUlqZUppY25wL09DSURUVGR6bGVRYXBjTHY4NE1qTHlscjRMUWtSa2lCaGdpSWpvblZiS3dnc0FXQ21WeW40QUZ1cTdJRVNsaVNpS29yN0w4RFlJZ2lEb3V3eUdoZ0dHaUlqS2hPam9hSDBYNGFYOC9mM3h5eSsvUUJSRnRyNlVJSlZLQlptTXZlcUpTZ3QrV29tSWlNaGdqUm8xcXNqckppVWw0ZGRmZjMzcGV0MjZkZE82MzZOSGp3SWZleFZYcjE1OTdXMUxrcE9UVTAxOWw2R2txVlFxZlJlQmloRmJZSWlJaUVpdjVzNmRpK3ZYcjB2M3QyM2JocWxUcHlJK1BoNDNidHpBa0NGRHRCNHJTRkpTRWlaUG5veGR1M2JCd2NIaHBjZWRPSEVpQU9EcDA2YzZiNDhkT3hZSERoeEFSRVFFRWhJU1VLTkdEUUNRYnUvZHV4ZWRPblZDZUhpNHRQNkpFeWRlOGRtWERHZG41M3FpS1BZRjRQNVB0OHAzdWx0U3QyN2RjUFRvVWVsK2p4NDlwUHQ1SDNzVlY2OWVSYU5HamJTV3hjYkdvbmJ0MmloZnZqd0E0TkNoUStqZXZUc3lNek5oWVdHUmJ4K2lLR0xZc0dHWU9IRWltalJwZ3BTVUZQajUrV0hMbGkydlZhYXlpQUdHaUlpSTlNckh4d2RaV1ZuWXNXTUgvdnJyTHdDNW9RWUFYRjFkcGREU3FWT25RdmZUdUhGanVMdTc0ODgvL3l4U2dGRzM3bHkrZkZubmJYdDdlL2o1K2NIUHp3L3QyN2ZIM3IxN0FVRHJ0aUZ6Y25MNlFDYVQ5ZnNudURRdWkwTXAzblpJemNyS3dyaHg0N0I0OFdJMGE1WTczRzdHakJsbzJiSWxoZzRkaW43OSttSFlzR0ZhWFJTam9xSnc3OTQ5Tkd6WUVBQ1FuWjJkci9YdTVzMmJxRnUzN3R2NGs3d1RHR0NJaUloSXIyeHRiWEhwMGlXY09uVUtQLzc0SXdZT0hDZzlscDZlTHQxLzl1d1pCZzRjQ0RjM04zaDRlS0JseTVZNjl4Y1NFcEp2V2FkT25YRDE2bFhrNU9UZzhlUEhjSGQzeDlTcFU2RlFLSER3NEVHWW1aa0JnTlp0VGFYazVGOVFLQlJPNnBZV0FPKy9vK1BhaSt4dGg5Ump4NDdCd2NGQkNpK2lLRUlVUmRqYTJtTHo1czJZTW1VS01qTXo0ZTN0TFcyemRldFdEQmt5QkNZbUpqcjNlZkxrU1V5Wk1nVWhJU0dvWHIzNjZ6LzVkeGdEREJFUkVlblZreWRQRUJnWWlLQ2dJRmhiVzJQbnpwM1NZNjZ1cnRMOVRwMDZhVDEyN3R3NVpHUms0TysvLzBiOSt2WHo3VGM3T3h2SGp4OUhodzRkcEpQRm4zLytHZDkvLzcxMGN1cmk0b0o2OWVybDJ6WXBLUWtuVHB5QWg0Y0hjbkp5a0phV0JnOFBEd0JBYW1vcVBEdzgwTFZyMStMN0k3dyttYk96Y3pOUkZQdkpaREozVVJScjY3dEErdVR1N2w1aUlWV2xVdUhISDMrRXI2K3Z0Q3c3T3h0eXVSd3ltUXlWS2xYQ2Q5OTlCNlZTS1QwZUZ4ZUhYMy85RlRObXpOQzV6NnRYcnlJd01CQlRwa3hoZUNrRUF3d1JFUkhwVldob0tGSlRVN0ZpeFFvQXdMcDE2NlF4TU9ucDZkSVltR2ZQbnVYYjl2TGx5NWc1Y3lZT0hqd0l1Vnl1OWRqcDA2ZXhhTkVpZE9qUVFWcDI4dVJKWkdabVl1SENoZkQzOTRjZ0NQbTIweFFTRW9MejU4OWorL2J0V0xseUpZRGMybmwxSzArMWF0WGU3TW0vSmljbnA3Yi9kQTl6QitBZ0NBSmVwYlhGMmRrNUxPOHlRUkJXT2pzN3B4Um5PVXZhM3IxN1N5eWtIamh3QUhmdjNvV3JxeXZhdDI4UElMY0ZScVZTUWFGUXdNYkdSbHEzZXZYcTJMSmxDeFl0V2dRQU1EWTJ6cmUvOCtmUDQrdXZ2NGF2cnk5Njl1ejUrbitFTW9BQmhvaUlpUFNxZCsvZWFOZXVIZVJ5T2J5OHZBRG9IZ056K3ZUcGZOczJiOTRjNXVibU9INzhPTHAwNmFMMTJPSERoOUd6WjArcDlTVWhJUUZHUmtZd016T0RrWkVSd3NQRFlXbHBxWE5pQVBVSmFWWldGdGF1WFFzL1B6K2RaZS9jdVRNQTRPSERoNFVHb2VJbUNJS29VcWxFbVV6MnVwYy82YUpqbWU0K2VhVk1TWVRVeDQ4Zkl6ZzRXR3ExVVkrTFNVaElnTGUzTnhJVEV4RVdGcWJWVFd6YnRtM0l5Y2twc0J4ZmYvMDF2dm5tRzRhWEltQ0FJU0lpSXIzYXVIRWpYRnhjVUxObVRkU3FWUXNBcEZZWHpSWVlBTmkwYVJNMmJ0eW90WDIvZnYyd2MrZE9yUUR6OE9GRG5EbHpCbnYyN05IYTFzM05EWEZ4Y2ZEMjlvYXhzVEdtVEpraWpiRkpTa3FDdmIyOTFyNURRa0xRdDI5ZktCUUthVm05ZXZXd2JkczJEQmt5QklzWEwwWm9hQ2lNalkzaDd1NWVQSCtRSW9pSmlUa040RFNBOFFxRndrK2xVcldSeVdTZmlLSllwWWk3MEp3ditpZ0FpS0k0VmhDRS94VjNXVXZRMFpJS3FWdTJiSUc3dXp1MmI5K3V0ZTZkTzNkUXJWbzFKQ1ltNXR2UGtTTkhNR3ZXTFBUdjMxOWFscENRSUxYS2ZQZmRkL2p3d3c5ZjQybVhQUXd3UkVSRXBGY2RPM2JFOXUzYjRlenNEQmNYRndEL1RwZXMyUUpUa083ZHUyUEZpaFc0Y2VNR0hCMGRBUUEvL2ZRVFdyWnNLYzBxbFptWmliLy8vaHVmZlBJSkFNRGMzQndBOEgvLzkzL3c5L2ZIOCtmUDRlWGxKWTJ4V2Jod0lRQm9oU2UxZGV2V3djWEZCVU9HRElHL3Z6LzgvZjNmOUUvd0psVFIwZEVyQUt3QUlEUnQydlJqbFVyVkYwQmZBTzhYdEZGTVRJelVoY3paMlZsOTgxeE1URXpVMnl6czIxWlNJYlYvLy82b1dyVnF2Z0J6N3R3NU9EazU2Ynh3Ym5Cd01HeHRiUUVBeWNuSldMRmlCY0xDd3RDeFkwY0FZSGg1QlF3d1JFUkVwRmNLaFFMQndjSDQ4Y2Nmc1g3OWVuaDVlU0VyS3d0QS9oWVlJUCsxWUd4c2JOQ21UUnNjT1hJRWpvNk95TWpJd0o0OWU3QjQ4V0pwSFRNek02bDdrSnA2dklPSGh3Y1NFeE9SbnA2T3ZuMzdTclhzTzNic3dLQkJnM1IyNlZHcFZQbVdCd2NIbzJaTnZWNGpVb3lLaW9vRkVBdmcyMyttVWU3N3o2eGtUZlJac0pKU1VpRlYxelRkcWFtcE9IejRNRFp0Mm9RZmZ2aEJXcDZabVludzhIQ3RDNmFhbTV2RDJ0b2F1M2Z2aHBtWkdRNGVQS2kxcjdpNE9Kdy9mMTdxVWtuYUdHQ0lpSWhJNytyWHI0OGJOMjdnMEtGRDhQZjNSNTA2ZFdCaVlsS2tGaGdBQ0FnSWtDNGt1SHYzYnRTcFUwZXpaUUVBOHMwOEZSSVNBbEVVY2ZUb1VheGN1UkpUcGt6QnlaTW5NV0hDQksxYStrT0hEdVU3bm91TGk4N2xoaVEyTnZZYWdHc0FaaXNVaXJxaUtQWVZSYkh2UHhleWZDZnBNNlF1WDc0Y0xpNHVxRk9uanRieVI0OGVZZGFzV2ZrQ3pOaXhZd0hranFmSjY4NmRPL2oxMTE4WllBckFBRU5FUkVSNnRYRGhRdHkrZlJzSERoekFnUU1Ic0hEaFFpUWtKRUNwVk1MRXhBU2RPM2VHS0lySXljbEJUazRPZkgxOVVhOWV2UUxITEtqbHZVN011WFBucE52Mzc5L0huajE3Y09yVUtkU3BVd2NiTm15QWc0TURHalJvZ0lDQUFOalkyR0RRb0VHWU9YT216bjNyT3JrRmdDKy8vTklnQjJGSFIwZmZCTEFRd0VJbkp5ZTlOaE85VGZvS3FidDM3MFpFUkFSMjdkb0ZJSGRLNWlkUG5zRGUzaDRYTDE3RWUrKzlwM1V4UzAybXBxWUFjdCtUVmFwVWdTaUt1SERoQWk5a1dRZ0dHQ0lpSXRLclhyMTZvWDc5K2pBeU1zS0lFU013WXNRSW5ldXBWQ29Ba0U0RU5RUEpxL2ppaXk5Z1pXV0ZXclZxWWRDZ1FiQ3pzNU1lcTF1M0xqWnMySURZMkZqVXJsM2I0RnRaWGtkc2JHeTh2c3RRRWtvcXBQNzN2Ly9GcWxXcnNHclZLbFN1WEJrQTBLVkxGL1R1M1J1Q0lNREV4QVNUSmswcXNKeVdscGJvMDZjUDNOemNwT05XclZvVlM1WXNlWk9uLzA1amdDRWlJaUs5YXRpd1laSFdLNmdHKzFYMTdkc1hBQXBzS1JFRUlWLzNNeXBkU2lxa1RwZ3dBYTFidDhiV3JWdFJ1L2EvMXhDZE8zZXVOQlY0WGdFQkFmbGFpZ0lEQXhFWUdQamE1U2hyR0dDSWlJaUk2SjFTVWlGVlBTdVpabmg1bVg3OStyM3hjY3U2NHFuS0lDSWlJaUlpS2dGc2dTRWlJaUtpVWs4UUJLRWtqdVBzN1B3bmdMb0E2c2ZFeFB4WkVzY2tiV3lCSVNJaWVnbVZTaVVOSUZkNzl1eFp2dldTazVOTHFraEVSR1VXVzJDSXFFVFZxMWZQMU1ySzZpdEJFUG9CcUFlZ3ZQb3hVUlNYeE1iR2ZxMityMUFvdmhaRmNkSEw5c250REdhNzJiR3hzZE5ldGw1cGRQcjBhV3pmdmgxejU4NUZwVXFWQUFBOWV2VEFtVE5uMExKbFMyazJyQjQ5ZXJ6MnpGaEVSRlEwYklFaG9oSlRyMTQ5VTJ0cjY3T0NJTXdIMEJRYTRRVUFQRDA5SjRvYXhvMGI5OUtUWm01bk9Oc05HVEprdUNpS3ZZcXlibW5qNnVxS3p6NzdETE5uejlaM1VZaUl5ankyd0JCUmliR3lzdm9LZ0RNQXpKZ3hBMjNidG9XMXRUVUs2cmJzNmVrSlQwL1BWejRPdHl2WjdVUlJSRXBLQ2dEVUFIQkFGTVhQQkVFNCtNb0hNbkE5ZS9aRTkrN2Q5VjBNSXFJeWp5MHdSRlJpL3VrMmhoa3pacUJYcjE2d3NiRXBNTHhRNlNFSUFteHNiR0JqWTZOZUZBRGduWGxoZi9qaEI3UnYzeDdkdW5VcnR1dVFFQkhSNitNM01SR1ZKRHNBYU51MnJiN0xRVzlKV2xvYTNOemNtams1T1NYcXV5ekY1WXN2dnNDSkV5Znc5T2xUcmVVTTMwUkUrc0VBUTBRbHFRNEFXRnRiNjdzYzlKWllXRmpncjcvK2tndUNZSy92c3J4Tk9UazVrTXZsK2k0R0VWR1p4QUJEUkNXT05kZnZyckx5MnFhbnA4UE16RXpmeFNBaUtwTTRpSitJaUtpSTd0NjlpeHMzYnFCR2pScXdzN1BUZDNHSWlNb2t0c0FRRVJHOWhGS3BSRTVPRHI3ODhrdVltSmdnTGk0T3RXdlgxbmV4aUlqS0pBWVlJaUtpbDdoNDhTTGtjam0rL3ZwcnRHclZDbnYyN0VIejVzMzFYU3dpb2pLSlhjaUlpSWhlNHYzMzM4ZUtGU3ZnNHVLQ3hZc1hJeVVsQlYyN2RnVUFWSzFhVmMrbEt6a0toVUxmUlNBaVlnc01FUkhSeTVRclZ3N05temRIYkd3c2poOC9qcVZMbDhMRXhBUUFzSGZ2WGoyWDd1MFRSZkdrdnN0QS8rTHJRV1VkVzJDSWlJaUtTS0ZRNE1DQkF3WE9RSGJ1M0xrU0xsSEppSTJOYmFmdk1oUUhaMmRuRVFCaVltTEt4blI1Uk84b0JoZ2lNbGhEaHc1RlhGeWN2b3RCLzFBb0ZGaTNicDIraTZGM25ENlppRWkvMklXTWlFcFNkTU9HRFl1OE1zT0xZWW1Pamk3U2VzZU9IWU5jTGk4N0EwT0lpS2hFc1FXR2lFcE1URXhNMCtqb2FQRlZ0eXZxaVRPOVBhOHllTHRDaFFxSWpJeTgveGFMb3hkbnpweEI0OGFOWVcxdExTMjdjZU1Hbmo1OXlobkppSWhLRUZ0Z2lJaUlYdUxldlhzSUNnckt0M3pqeG8ySWlZblJRNG1JaU1vdXRzQVFFUkc5eE5LbFN6RnAwaVJZV2xvaUtDZ0l2LzMyRzdLenMvSHc0VU5VcTFZTllXRmgwcnI3OSsvWFkwbUppTjU5RERCRVZHS2NuSnlhWHJ0MkRSOTg4SUcraTBKdlVhZE9uZURrNUhRL05qYTJpcjdMVWh6Q3dzSmdaV1dGTm0zYVlNeVlNYkN3c01EKy9mdXhkdTFhUEhqd0FOT25UOWQzRVltSXloUUdHQ0lxTVlJZ1JIcDZlbkpNeXpzdU9Ua1pnaURZNjdzY3hXWDE2dFdReVdUbzFhc1hrcE9Uc1dYTEZnd2NPQkMzYnQxQ2hRb1YwTHQzYjhqbDhqSnhQUmdpSWtQQUFFTkVSRlNJYmR1MklUVTFGUjRlSHZEMjlvYWpveU42OU9pQnFLZ29MRisrSEFEZzZ1cXE1MUlTRVpVZEhNUlBSRVJVaVBMbHl5TTRPQmpObXpmSDBLRkRrWk9UZ3gwN2RtREFnQUg2TGhvUlVabkVGaGdpSXFKQ25EcDFDdEhSMFpnMWF4WU9IejRNVzF0YkdCc2JhODFLbHA2ZWp0Njlld01BZHUvZXpZdGRFaEc5UlF3d1JFUmswSnljbkQ2UXlXU2ZBdGdYSFIyZFdOTEhQM0xrQ05MUzBoQWNISXc2ZGVwZzFLaFIyTDkvUCtMaTRsQ25UaDJZbTV2RDFkVVZXN2R1UlhwNk9zTUxFZEZieGdCRFJFU0dycG9vaXNFQWdwMmNuSDRWQkNGVUZNVzlzYkd4OFNWeDhNREFRRmhZV0VBbSs3ZlhkWHA2T3NhT0hZdVZLMWZpd3c4L0JBREV4c2JpMEtGRFdMUm9VVWtVaTE1Q29WQVlLNVhLY3JvZSsvampqOHRyM3BmTDVXblIwZEhaSlZNeUlucFREREJFUkZScUNJTHdDWUJQQkVGWTZ1enNIQ1VJUXFoU3FReTllUEhpLzk3V01jM016SERqeGcxY3Zud1pseTVkZ3J1N095NWV2SWhXclZwSjRRVUEyclp0aStEZ1lIQ3FjSU5SVVNhVDNRVWc1SDFBSnBNOTBieWZrNU5USGNEZGtpb1lFYjBaQmhpaU4rRGs1SFJlRUlSbStpNUhBZTdtNU9RNFhyNThPVTNmQlNIS3k5blpXUWxBQktEVS9DZUtvbElRQkNVQXBTQUlPYUlvS2dHWUZMQ2JwcUlvTnBYSlpFSE96czVYQUlUS1pMTFFxS2lvdUgvMlhTemMzZDFoYW1vS1oyZG50R3paRWxaV1Z0aTdkeTgyYnR5STdPeHNQSGp3QUthbXBoQUVBWU1HRGNMQmd3Y1pZQXhBZEhSMG9wT1QwOWwvUW05aGZydDA2UkxEQzFFcHdnQkQ5QVlNT0x3QWdJT0ppY25IQUg3VmQwR0lkRkQzeDVKckxoU0VmeXZMUmZHVk1zaEhBRDVTcVZRem5KMmRjMFJSVEJBRTRmOWlZbUppM3JTZ0lTRWhXdU5hTWpJeUVCUVVoT1RrWkhoNmVzTEV4QVREaGcwREFQVG8wUU05ZS9aODAwTkNGRVhoMDA4L05VcE9UallWUmRIRXpNek1WS1ZTbVNpVlNsTlJGRTJNalkxTlZDcVZxU2lLSm5LNTNGUVVSUk5SRkUxRlVUU1J5V1Ntb2lpYUFGQS9majRxS3FwTWZnOElnaEFLb05BQTg4ODZSRlNLTU1BUUZRTkR1ekRqd0lFRDhjY2ZmeUFuSjhmUVdsK2lHelpzcU5CM0llanRPbmJzR0xwMTYxYTFzSFZpWW1Ma0NvVkNibVZsSlU5T1RwYWJtNXZMMDlQVDVTWW1KbklqSXlONVZsYVczTWpJU1A3aXhRc2p1VnplUmhDRUxhOVFCQ05CRUdvRGlISjJkcjc1WnM4RytRYmxtNXVibzBtVEpnQ0E4UEJ3cmNlTWpZM2Y5SEFBQUpsTUprdEpTY2syTXNyOW1WWXFsZXJsQUFDVlNnVWdOL0NwYjZ2dmF3WS9qY2Z6ZGFNcUMwUlIzQ3NJd3RMQzFzbk96bWFBSVNwbEdHQ0lxTVRFeE1RMGpZNk9McmF1UFdTWUtsU29nTWpJeVBzdldVMFZIUjJ0QXZEU2dkTk9UazUxWDZjY2dpRDRBdGduaXVLOTE5bGVuLzdwU3BlRjNLNTFXUUJlQ0lLUUpZcmlDd0JaZ2lDOFVLbFVXZitzODBLOWp1YTZLcFhLWEJDRVFYcDdFZ1lnTmpZMjN0blpPUXBBMHdKV2libDgrZkx0a2l3VEViMDVCaGdpb2dKa1ptYVd5SlM0b2locWRaMmkxNUlENExnZ0NLRXFsV3AvYkd6c1EvVUR6czdPYi9YQWIrdDlFaE1UWS9vbTIzLzg4Y2ZsL3drd3o0cXBTS1hTUDdQV0ZSUmcyUHBDVkFySlhyNEtFZEc3S1NrcENYZnY1bzdkZFhWMUJRRGN2SGtUang0OVFucDZPajc5OUZOa1pXWHAzUGJNbVRPdmRVeDNkM2V0K3lxVkN2MzY5Y09USjA4SzJJSUs4UUxBQVZFVWgyVm5aMWVPaVlucEZoMGQvWU5tZUNrT2IvSStJZjFUS3BVRmhoU2xVcm1uSk10Q1JNV0RMVEJFVkdLY25KeWFHdElVczZkUG4wWjRlRGkrLy81N0FMa3RJWFBuem9XdnJ5OXljbkx3M252dndjUkU5d1JZVTZkT3hhbFRwK0R1N2c2VlNxVjFqUkMxcDArZjRzU0pFeGd5WklpMExERXhVYm8vWk1nUW1KbVpRYVZTd2RiV1ZtdmI0OGVQWThtU0pWckwwdFBUVWI1ODd1VXI3dDY5Q3djSEJ3REF2WHYzRUJrWitacC9oZUxYcVZNbk9EazUzWStOamEzeUZuYWZMZ2pDRVpWS0ZXcGhZWEg0MTE5L1RYMEx4OUR5SnU4VDByK0xGeS8rNzU5WjZqN0s4OURWUzVjdS9hR1BNaEhSbTJHQUlhSVNJd2hDcEtlbnA4Rk1ldUR1N282VEowOGlNVEgzNHU3WHJsMUQ3ZHExb1ZBb3NHVEpFalJ1M0xoSSs5bThlYk1VTERTMWI5OGVBTEJ0MnphdFk2cnZxMVFxREJvMENNK2ZQNGVIaHdkZXZIaUI1T1JrQkFRRW9IdjM3dWpZc1NOY1hWMXg2dFFwQUxtMS8vdjM3d2NBdEc3ZFdycXRiaFV3Rk1uSnlSQUV3YjY0OWllS1lqcUFIWUlnaEFxQ0VCWWRIWjFlWFBzdWl1SjZuNUJlaFNKL2dHSDNNYUpTaWdHR2lNcXNmdjM2QVFCOGZYMlJucDZPd01CQUFNRFpzMmR4NU1nUm1KaVlvR2ZQbmtoTFMwTjJkalltVHB5SXJWdTM0dW5UcDBoTFMwUDc5dTFSdm54NWZQNzU1NURMNVlVZENwOTg4Z2tjSFIxeC8vNTllSGw1NGNhTkd4ZytmRGp1M0xrRGhVS0I0T0JnN05peEE0OGVQVUwzN3QwTDNJK0hod2NBNE1XTEY5THQ5UFFTUFo4dmNSY3ZYandMNEt5K2p2ODY3eE0zTnpkOUZaZDBrTWxrb1NxVmFrYWVaZXcrUmxSS01jQVFVWm0xZCs5ZXhNZkhZKzdjdWJoMzd4NjZkdTJLSVVPR1lOKytmWGo2OUNuQ3dzSlFxVklsckYrL0hzK2ZQNGVibTV0MFl1cnE2b29USjA3QTNkMGRHelpza0ZwZ2dvS0NFQkFRQUFDWU5tMmFkQ3hSRktGVUtyWCs3OWl4SXpwMjdJaHZ2dmtHSzFldXhMNTkrN0J4NDhaQ3l4d1NFZ0lndHdWR2ZkdlFXbURlTmEvelBpSERFaFVWRmFkUUtQNFFSYkVCQUFpQzhNYy9Gendsb2xLSWcvaUpxRXpLeXNyQ3FsV3JNR3ZXTEh6NzdiY3dOVFZGL2ZyMThlV1hYK0wrL2Z0bzJyUXBidDdNdllUSXpaczNVYmR1MFdieTFid3V5S3haczZUYnRXclZRa1pHQml3c0xMQjY5V3E0dXJxaWR1M2FxRjI3TnZ6OS9iRmx5eFo4OHNrbnFGMjdOZ0RnOHVYTDZOYXRHOUxTMHRDdFd6ZDRlbm9XNDdPbm9ucGI3eE1xcGxQTTRRQUFJQUJKUkVGVWNhSktwWks2alAxem0xTzZFNVZTYklFaG9qTEoyTmdZRFJzMmhLK3ZMNVlzV1lMQXdFQzBhOWNPVFpzMmhaV1ZGWGJ2M28zVHAwL0R4Y1VGVVZGUjhQUHpBd0RrNU9UZ2YvLzdIMTY4ZUlGaHc0YmgvdjM3R0RwMHFEUU5jbXBxS25yMzdpMGRaOHFVS2JoNDhTSlNVMU14ZHV4WXJGNjlHcUdob2FoU3BRb3VYYnFFNDhlUDQ4S0ZDeGc3ZGl6KytPTVBqQmt6Qmo0K1BtamN1REdPSGowS1YxZFhIRDE2RkVCdVM0dDYzNW1abWRMdGQ3MExtVDY5N3Z1RURJOGdDS0VBQWdCMkh5TXE3UmhnaUtoTUVnUUJhOWFzd2VyVnE1R1FrSUJ6NTg1aHpabzFBSUNOR3plaVhidDJHRGh3SUdyVXFJRnExYXJCd2NFQk9UazVjSGQzaDZPakk0eU1qREJuemh5TUdqVUsrL2J0azhiQXRHL2ZYaHBjRCtUVzROKzZkUXNoSVNFd056ZEh0V3JWOE9HSEh3TElEUjczNzkrSHI2K3ZkQjJSakl3TW1KcnF2dnpIZ0FFRDRPM3REVUI3RVAvYXRXdmZ6aCtKWHV0OVFvWXBKaVlteHRuWitRNEFSRWRIeCtxNU9FVDBCaGhnaUtqTTJyeDVNd1lOR29TOWUvZWlaczJhdUg3OU9xWlBudzVyYTJ2SVpESzBidDBhaXhZdHdySmx5d0FBUmtaR09IRGdBSURjMXBEcTFhc2pLeXNMY3JsY0dsQ2ZtcG9xM1had2NNQ3laY3N3Y09CQWVIaDQ0T0hEaDZoVXFaSjAvTnUzYjZOMjdkcllzR0dEdEt4VnExYjQ2cXV2ZEpaWEhWNkt1cHlLeDZ1K1Q4aGdpYUlvaGdxQ0lJTGR4NGhLTlFZWUlpcXpuajkvamthTkdtSDY5T25vMDZjUHRtelpndW5UcDBNbWswR2xVdUg1OCtjQVVPQkZDdS9mdnk4RmtrZVBIdUhFaVJQU1kwK2ZQb1dYbDVkMFB5UWtCTzNidDVjRzNnT0FpNHRMdm4xKy92bm4rWmFwVkNva0pTVnA3Uzh6TXhQZHVuV1Q3dnY0K0tCWHIxNUZmZXIwQ3Q3MGZmSXVjSEp5T2k4SVFqTjlsNk80T0RzN2Y2M3ZNcndKVVJSUHhzYkd0dE4zT1lqMGhRR0dpTXFzYXRXcVlkYXNXVml4WWdXV0xGa0NNek16M0xoeEE0MGFOY0xzMmJQeDlPbFRMRm15Qk45Kyt5MVNVbExnN3U2dXRmMmxTNWZlYU5DMmxaV1ZWcURSZE8zYU5lemZ2eDlaV1Zudzh2SkMvZnIxcGJFd1FHNFhNczM3OVBhODZmdmtYZkF1aFpkM2dTQUluK3E3REVUNnhBQkRSQ1VwdW1IRGhncDlGd0xJclZWZnRHZ1JvcU9qcFF0RVBubnlCTC8rK2l0OGZIeGdibTZPVmF0V3djTENBb3NYTDhZMzMzd2pkUmZLenM2R2lZa0p3c0xDcENtTU5idU9BWUJTcVpSdTYrcGVwdXUrbXBlWEZ6NysrR04wN3R3WlgzMzFGY3pOelRGcjFpejA3TmxUV2ljek0xUHJQZ0FjT25Tb2VQNDRiK2pZc1dQbzFxMWJWWDJYb3ppODd2dWtUNTgrK2k3NlcyRW9GNkV0eXhRS2cvZ0tKZElyQmhnaUtqRXhNVEZObzZPakRhTHZ1YVdsSlRwMDZJQ0FnQUJwQUwyZG5SM3ExcTJMUm8wYXdjbkpTWnBackVXTEZnZ0pDWUd0clMyR0R4K09lL2Z1b1gvLy9zakp5VUg3OXUwQjVHOU4wZXhDVmxBcnk4dFVxVkpGdXExNVRSbERWNkZDQlVSR1J0N1hkem1Ldyt1K1Q0aUk2TzFoZ0NHaU1xdHQyN1k2bHpzN08rZGJabTl2RHdEWXNXT0h0T3ovMmJ2M3NLanF0Zi9qN3pVempJQ2lDSkpuVThrRFp1ck00SEZiSkdacDJhTlJqNmFKdHRQdHI3SzBIak16TXp6dWFpdWxwWmE1TGN1MkZTV0duUWlMSUEra09BeWFvcVprcGlrb0luSlNZSmoxKzRPWURZSm5ZQTF3djY2TGF4WnJyVm5yTTJQbTNQTTlxYXJxL1BCYWR2d0xnTGUzTjVHUmtWVVZWV2pvZXY0N0VVSUlVWDFrSVVzaGhMaE9wY1dMRUVJSUlXcU9GREJDaUJwak1wa0NVMUpTdEk0aHF0bVFJVU13bVV4MW9ndVpFRUlJMXlNRmpCQ2l4aWlLa2hnYUdxcDFERkhOTWpNelVSU2x6dldsMnJwMXE5WVJoQkJDSUdOZ2hCQkNpS3N5ZS9aczR1UGpDUWtKd2VGd29OTlYvQTR3S3l1cnduZ29JWVFRVlVzS0dDR0VFT0lhclYyN0ZtOXY3d3I3UzJlbEUwSUlVWDJrZ0JGQ0NDRXVJeVFraEt5c0xQTHk4Z2dPRHNiYjI1dUpFeWVpMSt1MWppYUVFUFdTaklFUndzVmN1SEJCNndoQ2lESWlJeU9KalkybFljT0d6dTVoYTlhc0lTSWlnb2lJQ0V3bWszTjc0TUNCR3FjVlFvaTZUd29ZSVdwWWVubzZmLzc1SjRCekZmZlUxRlF5TWpMSXo4L256anZ2cExDd1VNdUlRb2hyc0huelp1ZjIvUG56TlV3aWhCRDFnM1FoRTZLR2JkbXloYzJiTjdOcTFTcWdaREhFUllzV01XWEtGT3gyTyszYXRjTm9OR3FjVWdoUnltNjNjK2pRSVFvS0NwZ3dZUUpwYVdtTUh6L2V1UTVRVGs0T0kwYU1jSjQvZCs1Y1RDYVRWbkdGRUtMT2t3SkdpQm9XRWhKQ1hGd2NKMCtlQkNBbEpZVU9IVHBnc1ZnSUR3K25SNDhlR2ljVVFwU3kyKzJFaElUUXBVc1hEQVlEQ3hjdVpQTGt5V3pjdU5FNUJpWTRPSmlvcUNpTmt3b2hSUDBoQll3UU5leWhoeDRDWU1xVUtlVG41ek5uemh3QXRtL2Z6amZmZklQUmFHVDQ4T0hrNWVWUlZGVEU5T25UZWVDQkI3U01MRVM5WlRBWTJMUnBFMURTNWJOTm16WVVGaGFpMStzWk5Xb1VVTklDVTdyZHVuVnIzbmpqRGMzeUNpRkVmU0FGakJBMUxESXlrcU5IajdKbzBTSk9uRGpCMEtGREdUZHVIQnMzYmlRcks0dm82R2o4L1B4WXZYbzF1Ym01ZGExNHNRWUVCRmkwRGlHcVYweE1ETU9HRFd1cGRZN3FrSmFXaHArZkh3QVpHUm5sMW56SnlzcmlzY2NlMHlxYUVFTFVHektJWDRnYVZGaFl5RnR2dmNYOCtmTjU2YVdYYU5DZ0FaMDZkZUx4eHg4bkxTMk53TUJBVWxOVGdaS0IvZjcrL2hvbnJscEpTVW1CSDMzMGtkWXhSRFh6OWZVbE1URXhUZXNjMVdIMzd0MTE3dStsdURFeWM2UVFOVTlhWUlTb1FXNXViZ1FFQkRCbHloVEN3OE9aTTJjT2d3WU5JakF3RUM4dkx6Nzk5Rk8yYk5sQzc5NjkyYlZyRjA4Ly9iVFdrVjJDeFNLTk5rSTdHUmtaRkJVVllUUWFpWTZPZHM0ZVdMYnJHRUJ4Y2JGV0VldTAvUHg4enA4LzcveGRVUlI4Zkh5cTdQcXhzYkg0K3ZyU3MyZlBTbytucDZkanQ5dHAzYm8xUVVGQnhNZkhrNXFhU3BNbVRmRDA5Q1E0T0ppZmZ2cEpKbDhSb2daSkFTTkVEVklVaFpVclY3SjgrWEtPSFR0R1FrSUNLMWV1Qk9DOTk5NWowS0JCakJremhyWnQyOUtxVlN0YXQyNnRjV0p0V1N3V3JGYXIxakhFWCtwcklUbDE2bFJPbkRqQjZOR2pzZHZ0QkFjSEErRGw1VVZFUklUelBPbENkdjNtelp2SDd0MjdPWEhpQksxYXRYSStRc25FSjlIUjBjNXpqeDgvVGx4Y0hBRDMzbnN2YmRxMEFXRGZ2bjNjZXV1dEFPemR1NWZ1M2JzN241T2VubDdwUkF1ZmYvNDVIMzc0SWVIaDRRQ3NXN2NPazhsVTdya3ljNlFRcmtjS0dDRnEyTnExYXhrN2RpeVJrWkhjZlBQTjdOKy9uN0N3TUJvM2JveE9wMlBnd0lFc1hyeTRUZzRFTnBsTWdTa3BLWFRyMXUycXpuLzMzWGVyT1pHb0RrT0dETUZrTXFYWmJMWVdXbWVwQ3V2WHIzZHVxNnJxbkQ2NTdQZ1hBRzl2YnlJakkyczBXMTBSRmhZR3dLaFJvNGlJaUhBK2xobzNicHh6dTdTQUxHVzMyNis0ZmJIejU4L3o1cHR2Y3V6WU1UNzg4RU84dmIyeDIrMTA3dHlaWjU5OWxna1RKamp2S1ROSEN1RjZwSUFSb29ibDV1YlN2WHQzd3NMQ0dEbHlKQjk4OEFGaFlXSG9kRG9jRGdlNXVia0FkWEl4UzBWUkVrTkRRNlZWcFk3THpNeEVVWlRtV3Vlb0RxWEZpNmg2bzBhTjR0aXhZK1VlVzdSb3dadHZ2bm5KNS9qNit2TGVlKytWMjNmZ3dBRzZkdTFhYnQramp6NWE3dmRaczJheFpjc1dtalp0eXYvKzcvOWlOQnJ4OFBEQTA5T1RqaDA3c21IREJrNmVQTW1NR1ROazVrZ2hYSkFVTUVMVXNGYXRXakYvL255V0xWdEdlSGc0N3U3dUhEeDRrTzdkdTdOZ3dRS3lzcklJRHcvbnBaZGVJanM3bTVDUUVLMGpDeUZFdFNzb0tLQnQyN2JsV21ES0xoQjZzUWtUSnFEVDZaZ3dZVUs1L1pVVk1CZWJPM2N1UnFNUlQwOVA1czZkUy92Mjdjc1ZPZm41K1p3NmRRcW85ek5IQ3VHU3BJQnhmWXJGWW1rTU5GTVV4YmU0dU5oWFVSUmZSVkY4VlZWdHFxcHFBNTFPWjFSVjFRZ1lnZEp0RkVVcEJBcUJRa1ZSQ2gwT1I2R2lLQVdLb3B4VlZmV01xcXBuOUhyOUdWVlZ6d0FaVnFzMUcxQTFlNlgxUUc1dUxvc1hMOFpxdFJJVUZFUlVWQlJuejU1bDI3WnRQUG5razNoNGVQRFdXMi9oNmVuSmtpVkxtRGx6SmpxZGpwRWpSMm9kWFFnaHFwM0JVUEt4UkZYTC8xTTBlUEJnNXpnVGg4TUJ3QWNmZkZEcE5ZWU1HWExKWTBDNW91amt5Wk0wYnR3WW04M0d4bzBiT1hQbURPN3U3alJzMkJBb21YZ2xLQ2lJNU9Sa3dzTENDQTBOZGM0YzJiTm5UK2ZNa1g1K2ZxU21wakpnd0lEcmYvRkNpS3NtQll4cjBQWHExY3RmVVpRQW5VN1h3ZUZ3ZEZRVXBZT2lLQjFWVmUyZ3Fxb25sTzk3WGZvL2QwVlJLdnlQdnJJdURwZDZidWsvQkFCbXN6bGZVWlFqcXFyK3BxcnFFWjFPOTV2RDRUaWlxdXIrNU9Ua3cwaHhjOE1hTldyRTRNR0RtVFZyRnU3dTdnRDQrUGpnNys5UDkrN2RNWmxNemorbmZ2MzZFUkVSUWRPbVRiV01MSVFRTmNKdXQrUHA2UW1VZEEwck84T2JxcXA4KysyM0FGdzhGWHUvZnYzS2phdHIyN1p0dWNrVVRwNDg2WHd1UUZSVUZLcXE4czQ3NzVDWW1Nank1Y3R4YzNNak9qcWF0bTNiOHM5Ly9wT0ZDeGZTdVhOblZGWGxoeDkra0pramhYQXhVc0Jvb0VlUEhtME1Ca01mVlZWN0s0clNHd2dFbWtERlFrT24wK0hqNDBPVEprMW8zTGh4dVI4dkx5K01SaU1HZ3dFM043ZHlqMUR5ajBGUlVWRzV4OExDUW5KeWNzak96aTczYys3Y09USXpNejBkRHNldHdLMmxoWkdpS0NpS2d0bHN6Z0tzcXFvbUtvcVNhTGZiZCs3WnMrZTROdTlnN1hiSEhYZFV1dDlzTmxmWTE3eDVuUnhHSUlRUUZlVG01akp3NEVBQTNubm5IWUJLdTVDVkhkQmZxdlRmdmF2eHh4OS9zR2pSSW54OGZGaThlREZmZnZrbEgzLzhNWC83Mjk4SURnNW0vdno1UFAvODh3d2FOSWhISG5sRVpvNFV3Z1ZKQVZNemxNREF3RjRPaDJNRU1CTG9DZjl0S1hGM2QrZVdXMjZoVTZkT3RHblRoaFl0V3RDOGVYTmF0R2lCbjUvZk5mMlArVWJZN1haT256NU5XbG9hYVdscHBLZW5jL3o0Y1E0ZE9zVGh3NGU5TDF5NE1GaFJsTUZROG8rRjJXemVEWHpoY0RpK1NFNU8zbzIwMEFnaGhMaE8zdDdlakIwNzlvcm5sZjJpNzFvZFAzNmMvL2YvL2g4VEowNGtNVEdSUng1NWhMdnV1b3UzMzM2YlU2ZE9NV1BHRElZTkc4Wi8vdk1mVnF4WXdhaFJvM2ovL2ZlWk1tVkt2Wnc1VWdoWEpRVk1OZXJUcDQ5dmNYSHhNOEFFaDhQUnRuUi9RRUFBZmZyMG9XdlhyblRwMG9XMmJkdWkwK2swVEZyQ1lERFFzbVZMV3Jac1dlR1l3K0hnMkxGakhEeDRrQU1IRHJCejUwNzI3OS9mRStpcDArbkNMQmJMSDhDSGVyMSs2YzZkTzgvVWVIZ2hoQkMxV25wNmVvVUIrWlg1L3Z2dk9YTGtDSk1uVHdhZ2FkT21sNTF5ZmRpd1ljN3RObTNhRUJVVmhkRm9wR3ZYcmt5Yk5vMXQyN2J4M0hQUDRlSGh3Y1NKRStuU3BRdWZmLzQ1MDZaTlk5cTBhWnc1YzZiZXpod3BoS3VTQXFZYTlPblR4OWR1dHo5cnQ5dW5BWTNjM2QzVndZTUhNMkRBQVByMjdWc3J4elRvZERwdXZ2bG1icjc1WnU2KysyNEF6cDQ5eTQ0ZE85aStmVHMvL1BCRDJ3c1hMcnhrdDl1Zk1adk55d3dHd3h0U3lGemUxcTFibmQwbGhCQ2l2bXZldkRrZmYveHh1WDJsWGNnY0RnZjUrZmw0ZW5weTRNQ0JjZ3RIbmoxNzFsbk1YQTJqMFVoTVRBenZ2LzgrdWJtNUJBY0hFeFlXUnRPbVRkbXdZUU1MRml4ZzlPalI2SFE2M056Y1pPWklJVnlRRkRCVnpHUXlQV3kzMjFjRGpabzNiNjZPSFR1V0VTTkdLRjVlWGxwSHEzSk5telpsNk5DaERCMDZsQmt6WmloZmZQRUZIMy84Y2NQMDlQVFpkcnQ5bXNsaytvZk5adnRFNjV5dWF2YnMyY1RIeHhNU0VvTEQ0YWkwRlM0cks2dkNZbmxDQ0ZFWHBhZW5seHU0WDlZOTk5ekRQZmZjZzV1YkcrN3U3aXhmdnJ4Y2EwMUJRY0VscjN2MjdGa21USmhBY0hDdzh6bG1zNW11WGJ2U29FRUR0bTNieG9vVksvajExMThaTVdJRUgzMzBFVDQrUG9ETUhDbUVxNUlDcGdxWnplYm5nZGNVUmVHcHA1NGlORFJVMGV2MVdzZXFFVjVlWG9TR2hqSjI3RmhsM2JwMUxGKyt2Qkh3c2Rsc2JwZVVsUFF2cmZPNXVyVnIxK0x0N1YxaC84VXJUdGNCMW9DQUFJdldJVVQxaW9tSllkaXdZUlg3b2dweEdhdFdyYUpuejU3bDl1M2V2UnNvV1hoeTFxeFo1WTVkYnFya0svbm9vNC80N3J2djhQRHdvSGZ2M2p6ODhNTUVCZ2JpNXVaVzdqeVpPVklJMXlRRlRCVXhtVXgzQWE5NWVucXFyNzMybWxKZjU0TFg2L1U4K3VpamRPN2NtWmt6WjZyNStmbXZtVXltSkp2TjlyM1cyVnhGU0VnSVdWbFo1T1hsRVJ3Y2pMZTNOeE1uVHFRK0ZMdEpTVW1CVnF0VkpudW80M3g5ZlVsTVRFelRPb2VvWFM0dVhpNjFyeXFNR3plT3laTW5PNmR0dmh5Wk9WSUkxNlA5eVBHNll4N0FqQmt6Nm0zeFV0YUFBUU9ZTVdPR0FxQW95a0t0ODdpU3lNaElZbU5qYWRpd29iTjcySm8xYTRpSWlDQWlJZ0tUeWVUY2xqRXlRZ2hSOVpvMWEzWlZ4WXNRd2pWSkFWTkZGRVVaQUhEbm5YZHFuTVIxbEhrdittb1lvOWJadkhtemMzdisvUGthSmhGQ0NDR0VjRDNTaGF5S25UNTltc2FORzJzZHd5V2NQbjFhNndndXlXNjNjK2pRSVFvS0NwZ3dZUUpwYVdtTUh6L2UyWTg2SnllbjNPSnRjK2ZPeFdReWFSVzNTcGxNcHNDVWxKUnlxMmFMdW1mSWtDR1lUS1kwbTgzV1F1c3NRZ2doNmg0cFlLclluRGx6Q0E4UHIzUXRsZnJrNU1tVHpKa3pSK3NZTHNkdXR4TVNFa0tYTGwwd0dBd3NYTGlReVpNbnMzSGpSdWNZbU9EZ1lLS2lvalJPV2owVVJVa01EUTNGYXJWcUhVVlVvOHpNVEJSRmtjRUFRZ2docW9VVU1GWHM0TUdEUFB6d3c4N1ZmT3ZEd095eWlvdUwrZmJiYjFtOGVMRnpjUy94WHdhRGdVMmJOZ0VRRkJSRW16WnRLQ3dzUksvWE82Y1B6Y25KY1c2M2J0MWFWbmNXUWdnaGhDaERDcGdxTm5Ma1NMNzQ0Z3ZDd3NKWXZudzUvL00vLzhPSUVTTm8zYnExMXRHcTFaOS8va2xVVkJTYk5tMXlkaDByZlMvRXBhV2xwZUhuNXdkQVJrWkd1VFZmc3JLeWVPeXh4N1NLSmtTZEV4Y1hwM1dFSy9yeHh4KzFqaUNFRUM1UENwZ3E5c1FUVHpCOCtIRFdyVnZIVHovOXhKbzFhMWl6WmcyZE9uV2lkKy9lOU83ZEc3UFpUS05HamJTT2VrTnljM05KU2tvaU1UR1J4TVJFRGgwNkJJQ2lLQVFGQlJFYUdrcmJ0bTJsZ0xtQzNidDM0Ky92cjNVTUllcUY2ZE9uYXgzaFdzaDA0MElJY1FsU3dGU3hWMTU1aFgvKzg1KzgvdnJyL1BISEgzenl5U2Q4ODgwM0hEcDBpRU9IRHJGKy9YcDBPaDMrL3Y3NCsvdlRxVk1uNTNhTEZpMHFYWTFkU3c2SGc3UzBORkpUVTBsTlRlWFFvVVBPYllmRDRUelB5OHVMZSsrOWx6Rmp4dEMyYlZzS0NncDQ4Y1VYTlV6dXVqSXlNaWdxS3NKb05CSWRIVTFRVUJCUXZ1c1lsSFRIRTBMY09GVlZwK3QwdXNvWDgzQkJxcXFlY25Oemk5TTZoeEJDdUNvcFlLcFlYRndjNDhhTlkrSENoWFRwMG9Ybm4zK2U1NTU3anYzNzk3Tmp4dzUrL3ZsbmR1L2U3U3hvb3FPam5jOXQwS0FCTFZxMG9Ibno1dHgwMDAzTzdXYk5tdEdvVVNPOHZMeG8xS2dSalJvMW9tSERodGRkN0RnY0R2THk4c2pOelNVM041ZWNuQnh5YzNQSnlNZ2dQVDJkdExRMFRwMDY1ZHd1S0Npb2NBMkR3WURKWktKZnYzNzA3ZHVYZ0lBQVo1NkRCdzh5ZS9ac2podzVjbjF2WWgwM2RlcFVUcHc0d2VqUm83SGI3UVFIQndNbFJXQkVSSVR6UE9sQ0prVFZzTmxzcndPdmE1MURDQ0ZFMVpBQ3BvcDE2OWFObEpRVUhubmtFZnIzNzA5SVNBaTMzMzQ3dDk1Nks3ZmVlaXVQUGZZWUZ5NWNJRFUxbGNPSEQ1ZDd6TWpJNE9qUm94dzlldlNLOTFFVUJROFBENHhHSXdhREFUYzNOK2VqbTVzYkFFVkZSUlFWRldHMzI1MlBoWVdGbkQ5L0hsVzkrdDRKelpvMXc5L2ZuMXR1dWFYY283dTd1L01jdTkxT2ZIdzhrWkdSSkNRa29LcXE4NzBRNWExZnY5NjVyYXFxYy9ya3N1TmZBTHk5dlltTWpLelJiRUlJSVlRUXJrNEttQ3EyWk1rU2Z2amhCOWF2WDgvMjdkdlp2bjA3dnI2K0RCdzRrTjY5ZXhNWUdJaWZuNSt6b0NrclB6K2Y5UFQwQ3EwZ1o4NmNjYmFVbExhVzVPWGxrWitmVDM1Ky9uWGxiTml3b2JOVnA3Umx4OWZYdDBMclQvUG16Uys1V3ZIcDA2Zlp0V3NYaVltSmJObXloY3pNVEFCYXRtekoyTEZqR1R4NE1QZmVlKzkxNWFzdlNvc1hJWVFRUWdoeGRhU0FxV0wzM25zdnUzYnRZdlRvMGNURnhiRisvWHFTazVPSmlvcHlydTNSdm4xN2V2YnM2V3pOdU9XV1cvRHg4Y0hUMDVNT0hUclFvVU9ISzk2bnRCdll4UzBzcFQ5UTBzMnI5S2RzQzgyMWRqOVRWWlhNekV3T0h6N3NiQzNhdlhzM3YvLytlN256ZXZYcXhkaXhZN256emp2UjZYUUVCZ1plL1JzbmhCQkNDQ0hFVlpBQ3Bob0VCZ1lTRlJYRjRNR0RHVHg0TUgvKytTYy8vL3d6TzNic1lPZk9uZnorKys4VlB2dzNhZEtFRGgwNmxCc0RVL3JZckZrenZMeTg4UER3Y0g1anI5UHA4UEx5dXVHc3FxcHkvdng1Y25KeXlNakljTGI2bEIwRGMrVElFYzZkTzFmaHVWNWVYdlRwMDRlK2ZmdlNyMTgvNTFUUng0OGZMN2VTdktoY1BWMlIzaG9RRUdEUk9vU29YakV4TVF3Yk5xeCtyK1lyaEJDaTJrZ0JVMDFLUDhDLysrNjdXQ3dXSG56d1FSNTg4RUdLaTR2WnYzOC9CdzRjY003b2RmandZYzZkTzBkeWN2SmxyNm5UNlNwMCs2cHNESXpCVVBMSFdyWmxwdXdZbUl1N281V2RUZXhTR2pkdVhHN210SzVkdTlLdFc3ZHlMVGxXcTVYSmt5ZmZ3THRXdnp6eHhCUEV4OGN6ZnZ6NFN5NzY2WEE0NnRSVTFFbEpTWUZXcTFXbWg2M2pmSDE5U1V4TVROTTZoNmg2Rm90OC95Q0UwSjRVTUZYczQ0OC9ac3lZTWM3ZlN6L1ErL3Y3ODhRVFQzRG5uWGZTdlh0M3VuZnY3anhIVlZVeU1qTDQ0NDgvU0V0TGM0NkRLZjBwSFFOVFVGQkFkblkyMmRuWlZacTVRWU1HNWNiQWxQMXAwYUlGN2RxMW8xbXpaaFhHYTZpcXlvOC8vc2piYjc5TmFtcHFoZXQrOHNrblBQend3MVdhdFM0NmZ2eDRoUUg4cFlZTUdWTERhWVFRb2lKVlZlTVVSYmxUNnh5aWhLcXFjVnBuRUVKTFVzQlVzYzZkTzJPMVd0bXpadzkvLy92Zm5mdFRVMU41N3Jubm5ML2ZmUFBOREIwNmxLRkRoOUt1WFR2OC9QeWNLN0pmU21uclNkbXBqeThlLzFLNkRaUnJrU203ZmZHVXpFYWo4YXBlMng5Ly9FRjBkRFRSMGRHWG5TbnQvZmZmcDBlUEhsZDF6ZnJvcWFlZUlpVWxoYnk4UElLRGcxbXlaQWw1ZVhsTW5UcVZKNTU0Z3NEQVFHYlBuczJvVWFQNDE3LytwWFZjSVlUQVpyTU4wanBEVlRDYnpTcEFVbEtTektBaVJDMG1CVXcxNmRHakIxYXJsYk5uei9McXE2L3kvZmZmbHp0KzlPaFJWcTFheGFwVnE4cnRiOTY4T2JmZGRwdnpwMnZYcmpSbzBBQUFvOUdJajQ4UFBqNCsxWks1b0tDQS9mdjM4OHN2djdCMzcxNSsrZVVYMHRQVHIrcTVkOTExRjdObXpjTGIyN3Rhc3RVbHk1Y3ZCeUFvS0lqWTJGak9uRG5EVTA4OXhZZ1JJNXdUSDB5ZlBwMXAwNll4YWRJa0xhTldPWlBKRkZoUHgvN1VLME9HRE1Ga01xWFpiTFlXV21jUlFnaFI5MGdCVTgyYU5tM0thNis5QnBSMHVkcTJiUnZMbGkzanQ5OStxL1Q4MG01akZ4YzhsNlBUNlhCM2R5LzNBM0Rod29WeVAxY3oxdVZxZGV6WWtXblRwdkczdi8xTnBnSytBVWVQSGlVK1BwNS8vT01mREJnd0FDZ3BiT0xqNDFtNmRDbWJOMi9XT0dIVlVoUWxNVFEwRkt2VnFuVVVVWTB5TXpOUkZLVzUxam1FRUVMVVRWTEExQ0JGVVJnNGNDQURCdzUwN2lzdUxtYlhybDNFeE1Td1pjc1d6cHc1YzgzWGRUZ2NON1Ftek9YNCt2cHkrKzIzYy9mZGR4TVlHSWhlcjYveWU5UTNYM3p4QlFrSkNlVGw1Zkh1dSsreWQrL2Vjc2Z6OC9QTHplTFdybDA3WjNFamhCQkNDRkhmU1FHak1iMWVUOSsrZmVuYnQyK2x4d3NMQy9uOTk5ODVlZklrSjA2YzRNOC8vM1J1cDZXbGNmNzhlWXFLaXE3cVhtNXVibmg0ZU5DaVJRdGF0V3BGeTVZdGFkMjZ0WE83ZmZ2MlZ6MGVSbHkvaElRRWV2VG93YzgvLzh5aVJZdWMrN2R2Mzg3cnI3OU9nd1lOdU9tbW0xaTllcldHS1lVUVFnZ2hYSk1VTUM3T2FEVFN1WE5uT25mdXJIV1VPcWx2Mzc3TlBUdzh6c1hGeFYyb3FYdVdkaWw4OTkxM25mdUtpb3BZdG13WjA2ZFA1NFVYWHFCejU4N0V4c1lTSEJ4Y1U3R3V5R1F5K1RWcDB1UnNYRnljWGVzc1FnZ2hoS2kvcm40NWRpSHFvTUxDd2dleXM3TlBXU3lXOVNhVDZjRWVQWG8wMUNMSGloVXI2TkdqQi8zNzl3Y2dORFNVcFV1WGtwV1ZwVVdjU3VsMHVvbloyZGxwWnJONWpjVml1ZStXVzI1cG9IVW1JWVFRUXRRL1VzQUlBVjZxcW81UkZPVnpnOEZ3Mm13MmI3QllMR1A3OXUzYnVDWnV2bjc5ZXZiczJjT01HVE9jKzFxMGFNR3dZY09ZT25VcW1abVpOUkhqYXZrQ2o2bXErbFhqeG8xUGExMzRDU0dFRUtMK2tRSkdpUEk4Z0JCVlZmOVRWRlIwMm13MmYyVTJtLy9lcDA4ZjM2cTZ3Zm56NThuTXpNUm9OR0sxV3ZudXUrOVl1blJwaGZGSC8vakhQL0QwOU9UQWdRTlZkZXVxZG5IaEYyazJteCt4V0N4TnRBNG1oQkJDaUxwTHhzQUljV2xHNEQ3Z1BydmRYbXcybTM5VVZYV0R3V0Q0SWpFeE1lMTZMenB0MmpUMjdObkQ2TkdqNmRXckYrKzg4dzRlSGg3TzR4MDdkZ1JLRmlKZHZudzVCa090K0d2cUFUd0FQS0NxYXBIWmJQNWVWZFVOd0NhYnpYWmE0MnhDQ0NHRXFFTnF4U2NqVWZ0WkxKWXZ0TTZncWlvQWlxSXNzVmdzV1gvdGEzK1ZUOWNEZHltS2NsZHhjZkhiWnJONWk2SW9HMHF2ZVMzS0R0NEh5aFV2QU8rLy83NXorMGFMRjBWUnRwck41aUtnR0hEODlWaDIrK0xIU3g1VFZiWFZWZDdXRFJpbUtNb3dBTFBaL0tPaUtKOERHNi9uL1JKQ0NDR0VLRXNLR0ZFalZGVWRjZVd6YWt4UUZYeVFWdi82Y1dtS29yakMySlN5NzVVMUlDREFvbVVZVWYxaVltSVlObXhZUzYxekNDR0VxSnVrZ0JFMVFsR1VCN1RPb0tycXhyK3l6QUFPQXpnY2puc1VSWG44S3A3ckFIN1I2WFFKRG9mamM1dk45Z09BMld4ZVZsWDVqaDA3UnBzMmJWQVVwYW91aVU2bkc2aXE2bDZqMGFndkxDelVHUXdHZldGaG9iNjR1RmluMSt2MXhjWEZPb1BCNFB4ZHA5UHBIUTZIcnV4amNYR3hYcS9YNjRxTGk4ZGR6WHRGU2F2TlBtQVg4SitrcEtUWU1zY0NyVmFyeXhkKzRzYjQrdnB5STkwc2hSQkNpTXVSQWtiVUNLdlZxbmtYTXJQWkRJREQ0WWl6Mld5N0FFd21VNHZMUEtVUWlBRTJ1THU3YjBwSVNLalc2Y0JHamh4SlFrSkNsUzRtYXJmYjg1S1RrODlWeGJYTVp2T0F5eHd1QkdJVVJmbmNhRFIrV2QzdmxSQkNDQ0hxTHlsZ2hDanZQUENOcXFvYmpFYmoxenQyN01pdWpwc01IejY4MHYwUFBQQkFoUmFZVFpzMm9kTzU1SVNCRjRCdmdRMktvbnhsdFZxcnBGQVNRZ2doaExnY0tXQ0VnQnhWVmI5VUZHV0RvaWpSVnFzMXY3cHYrTlZYWDFYWVo3RlkyTGh4WTVXMndGUWxSVkZVVlZYemdhK0J6d3NLQ3I3WnQyOWY3clZjdzJReUJhYWtwTkN0VzdmcUNTbGN3cEFoUXpDWlRHazJtKzF5TFp4Q1ZDdVR5WFN6b2lpN2dTYVVmRGxWV0hyTWJEWm5VVExUcEFkd1RsWFZuamFiN2FnMlNZVVExMG9LbUZyaXdvVUx1THU3YXgyanppa3VMbzcwOGZGWkd4Y1hkNkVtN3p0aVJPVnpHanowMEVPVmpvRjV1V05DQUFBZ0FFbEVRVlNKaW9xcTdraFg1SEE0MXJ1N3U2OUlTRWc0ZjczWFVCUWxNVFEwRkt2VldwWFJoSXZKek14RVVaVG1XdWNROVp2TlpqdHFzVmlPcUtyYWk1SkNwZXlVajJYWHEvcE5paGNoYWhjcFlGeEVlbm82ZHJ1ZDFxMWJFeFFVUkh4OFBLbXBxVFJwMGdSUFQwK0NnNFA1NmFlZkt2MTJmdXZXclF3Y09QQ3E3bU8zMi9ueXl5OFpNV0tFcTNaTHFsRjc5dXc1cGNWOWp4OC83dndRZitEQUFaNTU1aGxlZlBGRkhuendRZXgyTy92MzcrZTIyMjREU2xwbVhJSE5aanVoZFFZaGhMZ1dEb2RqZzZJb3ZhNXcyb1lhQ1NPRXFESlN3TGlJTFZ1MnNIbnpabGF0V2dXVXJGbXlhTkVpcGt5Wmd0MXVwMTI3ZHBmc1dqUjc5bXppNCtNSkNRbkI0WEJVV3Boa1pXVVJHeHRMVVZFUlc3ZHU1WWNmZnVDMTExNWo2TkNoK1BqNEFPQndPRGgzN2h4Tm16WjFQcTlqeDQ2ODhjWWIxZkNLNjdlbm4zNGFnTysvLzU0UFAveVFwVXVYNHUvdno3WnQyM2pycmJmbzNiczMzYnAxUTYvWE84OFZRZ2h4YlJSRjJRQXN1SXB6aEJDMWlCUXdMaUlrSklTNHVEaE9uandKUUVwS0NoMDZkTUJpc1JBZUhrNlBIajJ1NmpwcjE2N0YyOXU3d3Y3ZzRHQ2daTkhFeFlzWDgrR0hINUtYbDRkT3AzTjJUOXF5WlF0YnQyNWwxcXhaVmZTcXhLVTgrdWlqNU9UazhLOS8vWXRXclZyeDBrc3ZjZVRJRVFZTkdzUnJyNzNHaFFzWHlwMHJoTGgrSnBOcGg2SW9mYlRPY1ExeTlIcDlyOFRFeE4rMERsTGJKU1VsN1RlYnpmdUJnRXVja21LMVdnL1VaQ1loeEkyVEFzWkZQUFRRUXdCTW1US0YvUHg4NXN5WkE4RDI3ZHY1NXB0dk1CcU5EQjgrbkx5OFBJcUtpcGcrZlRycjFxMGpLeXVMdkx3OGdvT0Q4ZmIyWnVMRWllajEra3ZleDJxMTR1Zm5WK0ZEOGFoUm96aDc5aXp1N3U2TUdqVUtBQzh2TDlhc1dWTTlMMWpnNWVWRlJFUUU2OWF0NC9mZmYyZmV2SG5jZXV1dEFIeisrZWVzV2JPR2hRc1h1dXlnZmlGcWkxcFd2QUI0RlJjWFB3VDhTK3NnZFlHaUtCdFVWWDJwc21PcXFrcnJpeEMxa0JRd0xpSXlNcEtqUjQreWFORWlUcHc0d2RDaFF4azNiaHdiTjI0a0t5dUw2T2hvL1B6OFdMMTZOYm01dVR6d3dBTTg4RURKMnBCQlFVSEV4c1lTRWhMQ21qVnJuQzB3cjd6eWlyTTE1ZVdYWHdZZ0xTMk41NTkvbmhkZWVJRWhRNFk0NzUrUmtVRnNiR3k1VEtXdE5xSjZMRjI2bEU4Ly9aVG16WnZUc1dOSFZxeFl3Zm56NThuUHorZkNoUXVjTzNlT1diTm04ZHBycjJFd3lGOVZJVzVVYlpnODR2bm5uK2VISDM1QVZWVnBmYWtpeGNYRkczUTZYYVVGRERMK1JZaGFTVDRWdVlEQ3drSldyVnBGY25JeVlXRmhoSWFHMHFsVEp4NS8vSEY2OXV4SllHQWdxYW1wK1BuNWtacWF5b0FCbDF0UDhMODJiOTdzTEdEbXo1OFB3SDMzM1VlclZxMklqSXprcnJ2dWNzNTRsWk9UNDJ4NUVUWGo5dHR2eDhQRGc0Q0FBUHo4L1BEMDlPU2hoeDRpTGk2T3JLd3NXclpzeVpZdFc4akp5U2szTGtrSUljVFZTMDVPM20wMm0zOERPbDUwS05WbXMrM1JJcE1RNHNaSUFlTUMzTnpjQ0FnSVlNcVVLWVNIaHpObnpod0dEUnBFWUdBZ1hsNWVmUHJwcDJ6WnNvWGV2WHV6YTljdTU2QnV1OTNPb1VPSEtDZ29ZTUtFQ2FTbHBURisvUGh5UlVuWjZYcm56cDJMeVdTaVo4K2VtRXdtaW9xS2NITnpBLzdibmFrc2FZR3BYdG5aMlh6KytlY3NXYktFZ0lEL2RzOXUyTEFoLy96blAvbnR0OTk0OXRsbnBYZ1JRb2dibzFMUzBqTGpvdjBiL2pvbWhLaGxwSUJ4QVlxaXNITGxTcFl2WDg2eFk4ZElTRWhnNWNxVkFMejMzbnNNR2pTSU1XUEcwTFp0VzFxMWFrWHIxcTJ4MisyRWhJVFFwVXNYREFZREN4Y3VaUExreVd6Y3VORTVCaVk0T0xqUzlVTTJiTmhBY1hFeGQ5OTlONDBhTlFKS2lwMlFrSkNhZTlIMTJKa3paMWl5WkFtLy9mWWJLMWV1cEhuejVqZ2NEbjc5OVZmbm44ZkNoUXVKakl4ayt2VHBEQnc0a0JrelpqaG5peE5DQ0hGdC9ob0hVNjZBMGVsMDBuMU1pRnBLQ2hnWHNYYnRXc2FPSFV0a1pDUTMzM3d6Ky9mdkp5d3NqTWFORzZQVDZSZzRjQ0NMRnk5MlRtbHNNQmpZdEdrVFVESUdwazJiTmhRV0ZxTFg2NTFkd2NwMkMydmR1clh6dVh2MzdxVi8vLzRjUDM2YzVzMUwxcG9MQ3d0aitQRGhEQmt5aE0yYk41T2RuVTFDUWtKTnZ3MzFRbloyTmwyNmRHSEJnZ1hvOVhxR0RoMUtmbjQrWGw1ZVRKa3lCU2dwYWg5ODhFSDY5ZXZIaHg5K2lJZUh4eFd1V210WUF3SUNYR05oRzFGdFltSmlHRFpzV0V1dGN3aFJ5bXExSmxvc2x1T3FxcmI1YTlleFhidDJKV29hU2doeDNhU0FjUkc1dWJsMDc5NmRzTEF3Um80Y3lRY2ZmRUJZV0JnNm5RNkh3MEZ1Ymk1UU1sNm1NbWxwYWZqNStRRVZCK1JuWldYeDJHT1BPWDlQU1VsaDh1VEp4TVhGMGFsVEp3QVNFeE5wMjdZdEFNWEZ4WXdiTjQ3bm4zKytXbDVyZmRlaFF3YzZkT2pnL1AyNzc3Njc1TG10VzdldVU5TmFKeVVsQlZxdFZ1bXlVY2Y1K3ZxU21KaVlwblVPSWNwd09CeU9TRVZScHY3MWV5VFNmVXlJV2t1V1luY1JyVnExWXY3OCtkeDY2NjJFaDRlVG01dkx3WU1Ic2R2dHpKczNqNnlzTE1MRHc1azdkeTZSa1pFVm5yOTc5Mjc4L2YydmVKK3NyQ3l5c3JKbzNibzEzMy8vUGYzNjlTTXBLWW5mZi8vZHVkYU1YcS9ucFpkZVl0NjhlWnc5ZTdiS1g2c1FRZ2loZ1EyWDJCWkMxRExTQXVNQ2NuTnpXYng0TVZhcmxhQ2dJS0tpb2poNzlpemJ0bTNqeVNlZnhNUERnN2ZlZWd0UFQwK1dMRm5Dekprem5kM0tpb3FLTUJxTlJFZEhFeFFVQkZTY1VheTR1Tmk1YmJQWjZOYXRHMXUzYmlVakl3T1R5Y1RERHovTXE2KytTbEZSRVE2SEE0QStmZm93ZlBody92M3Zmek5qeHNYakhvVVFRb2phNVpaYmJ0bVdtcHA2RnNEZjMzOTdVbEtTMXBHRUVOZEpDaGdYMEtoUkl3WVBIc3lzV2JOd2QzY0h3TWZIQjM5L2Y3cDM3NDdKWkhMT0xOYXZYejhpSWlKbzJyUXBqejc2S0NkT25HRDA2TkhZN1hibnJHRVh6eWhXdGd1WnA2Y25kOTk5TjJmT25HSEdqQmw0ZW5yeTVwdHY0dUhod2RpeFl4aytmTGp6ZVU4ODhRUUZCUVUxOVRiVVd6YWJqZTdkdStQbTVzYjc3Ny9QNk5HajhmVDAxRHBXdFRDWlRJRXBLU2wwNjlaTjZ5aWlHZzBaTWdTVHlaUm1zOWxhYUoxRmlGS2ZmZlpac2NWaStkVGhjS2lmZmZaWjhaV2ZJWVJ3VlZMQXVJZzc3cmlqMHYxbXM3bkN2dEtCOSt2WHIzZnVVMVhWV2VSY3ZDQ2x0N2Uzczl0WjM3NTlLMXl2ZmZ2MlFNbnE3MlVaalVaWkJiNmFIVDU4bVAvN3YvOWovZnIxdEd6WmtzT0hEN04rL1hvbVRacWtkYlJxb1NoS1ltaG9hSzFZVUZCY3Y4ek1UQlJGYWE1MURpRXU1bkE0UGxjVVJjYStDRkhMU1FGVFI1UVdMNkwydUhEaEFyTm56MmJ5NU1tMGJGa3lZZE9UVHo1SmFHZ29kOXh4QjUwN2Q5WTRvUkJDbERDWlREc1VSZW1qZFk2cVV0bVhnN1dKcXFweE5wdHRrTlk1aE5DS0RPSVhRZ01PaDRNNWMrYlFwazBieG93WjQ5emZ1blZybm4zMldhWk5tOGJSbzBjMVRDaUVFUDlWbDRxWHVrQlJsRHUxemlDRWxxUUZSb2dhVmxoWVNGaFlHT25wNmJ6enpqc1ZqdDkvLy8xa1pHVHc2S09QOHRKTEx6RjQ4R0FOVWdvaFJFWFMvVk43Rm9zc3BTV0VGREJDMUxBWFhuaUJyS3dzbGk5ZmZzbkIrbi8vKzk5cDNydzVjK2ZPNWNpUkkzVjJUSXdRUWdnaHhMV1NBa2FJR2paMTZsUk9uanpKL2ZmZkQwQitmajd1N3U3b2RQL3QwWm1YbDhlR0RSdjQ3TFBQYU55NHNWWlJoUkJDQ0NGY2poUXdRdFN3OXUzYjA3NTllK0xqNHdFWU9uUW83Nzc3THUzYXRYT2VjODg5OStEdTd1NmNjVTRJSVlRUVFwU1FRZnhWSnhkS0ZwRVVKY3E4RjdsYTVuQmxKMCtlSkQ4L256WnQycFRibjUrZlQ4T0dEVFZLSllRUVFnamh1cVNBcVRxSkFELysrS1BXT1Z4R21mZGlwNVk1WE5tLy8vMXZoZ3daVXE3N1dGRlJFUmN1WEtpemkxa0tJWVFRUXR3SUtXQ3FpS3FxL3dSWXZIaXh1bjM3ZHEzamFHN2J0bTBzWHJ4WUJWQlY5Uld0ODdpYXdzSkNsaTVkU2tKQ0FsT21UQ0UvUHgrSHd3RkFURXdNclZxMUtsZlUxQ0hXZ0lBQXJUT0lhaFlURTROZXIyK3BkWTZha3BxYVNsaFlHS29xNnlNS0lVUk5xSk9ma0xSZ3M5bStCMmJtNStjclU2ZE9aZTNhdFJRWEYyc2RxOFlWRnhlemR1MWFwazJiUm41K3ZnTE0vT3U5RVg5SlRFd2tKQ1NFQXdjTzhQNzc3K1BqNDhQNjlldnAwNmNQZmZyMFllblNwVXlmUGwzcm1OVWlLU2twOEtPUFB0STZocWhtdnI2K0pDWW1wbW1kbzZxa3BLUXdmUGh3aGc4Znp1REJnMW04ZUxIem1NUGg0TlZYWDJYbnpwMXMyYkpGdzVSQ0NGRi95Q0QrS3BTVWxQUXZrOG4wQjdENnJiZmVhaFFSRWFHT0dUTkdHVGx5SkY1ZVhsckhxMVk1T1RsczNMaVJqei8rV0QxMTZwUUM1S3FxK2crYnpmYUoxdGxjVFk4ZVBWaTRjQ0c5ZXZWeTdwczBhUktUSmszQzRYRFUxWllYSVdxdGJ0MjZzWGp4WW54OGZOaStmVHNaR1JuT1k2dFdyY0xEdzRQVnExY3pkZXBVYnJ2dE5wbzJiYXBoV2lHRXFQdmtrMUlWczlsc254Z01odmJBb3ZUMDlMeWxTNWN5ZE9oUTllV1hYK2JiYjc4bE16TlQ2NGhWSmpNemsyKy8vWmFYWDM2Wm9VT0hxc3VXTGVQVXFWTjV3Q0tEd2RCZWlwZktOV2pRb0Z6eFVwWVVMMEs0cGs4KytZUmp4NDV4OXV4WnZMMjlBVmkzYmgyYk4yOW00Y0tGdEduVGhzbVRKL1BNTTgvSVpDNUNDRkhOcEFXbUd1emN1Zk1NOEZLZlBuM2VLQzR1ZnFhZ29HRDgxMTkvM2U3cnI3OEdvR3ZYcnZUcDA0ZXVYYnZTcFVzWDJyVnI1L0lmWEIwT0IzLzg4UWNIRHg3a3dJRUQ3Tnk1a3dNSERqaVBLNHB5VEZHVUQvVjYvZEsvWHI4UUZaaE1wc0NVbEJTNmRldW1kUlJSallZTUdZTEpaRXF6Mld3dHRNNVNWVEl5TW1qYXRDbFpXVm40K2ZteFlNRUNiRFlicTFhdGNxN1ZOSFRvVURJeU1oZy9manh2di8wMkxWclVtWmN2aEJBdVJRcVlhdlRYQi9rNXdNdTlldlhxcWRQcFJpaUtNdkxBZ1FPOXluNzRiOUNnQWJmY2NndWRPbldpVFpzMnRHalJndWJObTlPaVJRdHV1dWttRElhYStXT3kyKzJjT25XS3RMUTAwdExTU0U5UDUvang0eHc2ZElqRGh3OVRVRkJRN254RlVaSlZWZjFDVmRVdmtwS1M5Z0F5Z2xWY2xxSW9pYUdob1ZpdFZxMmppR3FVbVptSm9paDFhaEdqTTJmTzRPUGp3OW16Wi9IeDhhRlpzMmJNbkRtVHYvLzk3eFhPZmY3NTUvSHo4OU1ncFJCQzFBOVN3TlFNTlRrNU9SbElCdWIxNk5HampjRmc2SzJxYW05RlVYb1hGQlFFN3R1M3ozdmZ2bjBWbnFnb0NqNCtQalJwMG9UR2pSdVgrL0h5OHNKb05HSXdHSEJ6YzNNK3VybTVBU1hUOFJZVkZXRzMyNTJQaFlXRjVPVGtrSjJkWGU3bjNMbHpaR1ptWG00V25TeGdsNnFxaVlxaUpOcnQ5c1E5ZS9ZY3I2YjNxMTRJRGc0bU5qYTIwbU81dWJuOCtlZWZIRGx5aFBidDI5TzFhOWNhVHVjNnhvOGZUMlYvTjRRMkxCWUw3Nzc3cnRZeGF0eVpNMmNZTjI0Y1dWbFo3Tnk1aysrKys0N0N3a0srK3Vvck5tL2VUTHQyN2VqU3BRdS8vdm9ySGg0ZTZQVjZyU01MSVVTZEpRV01Cdjc2NEg4YzJQalhMcVZYcjE2MzZIUzZyb3FpZEZCVnRTUFFBZWlvcW1ySE0yZk9lSjQ1VXlPOXN2S0FJOEJ2d0JGRlVYNVRWZlVJc0Q4cEtTa1ZhV0dwVmlFaElWeTRjSUh6NTgvVG9FRURmSDE5YWRHaUJVT0hEcTNYQll3VUw2Nmx2cmFlYmQ2ODJibDk3NzMzQXZESUk0OFFGaGJHcVZPbk9IandJRjI2ZE9IRER6OWsrUERodEczYlZxdW9RZ2hSNTBrQjR4clU1T1RrUThDaFNvNHBmZnYyOVhJNEhNMktpb3A4ZFRxZEwrQ3JLSXF2cXFvK3Fxb2FBYU5PcHpPV2JxdXEyZ0JBVVpRQ29GQlJsRUtIdzFGWXVxMG9TcWFxcW1lQU13Nkg0NHlibTlzWm5VNlhzV1BIamh5a1NOSE15Wk1uaVkrUHgyZzBhaDNGSmRYWEQ4NnV4R0t4YUIxQkU2ZFBuOFpxdGJKMzc5NXlDOHplZGRkZHhNVEVNR0xFQ09iT25jdmpqei9PN3QyN21UdDNyblpoaFJDaUhwQUN4dldwTzNic3lBYXlLV2taRWJYY1J4OTl4Q2VmZkVKMmRqYkRodzhINEt1dnZnS1E0a1VJRjdSbnp4NzI3dDJMeFdLaFI0OGV6cit2ZDk5OU4wOC8vVFRQUFBNTVRaczJKUzR1RHJQWlhHUGpGb1VRb3I2Uy84c0tVY1BHalJ2SDRNR0RHVDU4T0pHUmtWSzBDT0hpQmc4ZXpPREJnd0g0L2ZmZm5kTW9kK2pRZ2FWTGw2TFQ2WGp6elRkNTVwbG5HRDE2dEpaUkw4dHNOczlXVlRWTnA5TkZXYTNXakNzL3cvVTVIQTZnL0JUMDU4NmRvMG1USnVYT3k4ek14TWZIeC9uNzFxMWI2ZEdqaDNNR09ZQ0RCdytTbFpWRjM3NTlxem0xRU9KR1NRRWpoQVorK09FSEFCNTY2Q0htelp1SHlXU2lzTENRb0tBZzV6bTV1YmswYXRRSWdMVnIxOUtoUXdkTnNnb2hTbHBPMTYxYlIyRmhJYzg4OHd4VHAwN2x0OS9LTjRxbnA2Zno2Nisvb3RQcG5LMDBMdVoyUlZIdVVWWDEzMmF6T1ZaUmxBM0FScXZWZWxMcllOZHJ5NVl0L09jLy8ySFJva1hPbWQvdXUrOCt0bTdkU3YvKy9VbElTSER1SzkwK2NlSUVyN3p5Q2g5Ly9IRzVhNzMzM251MGI5OWVDaGdoYWdFcFlJU29ZUTZIZysrLy81NkdEUnN5ZS9acy91Ly8vbyszMzM0YmQzZDM0dVBqbmVmMTc5Ky8zTzlDQ08yTUd6ZU9SeDU1QkVWUkFCZ3hZb1RHaWE2TFVtWTdXRlhWWUdDNXlXVGFyaWpLQmxWVkkyMDIyMUd0d2wyUG9LQWdjbkp5V0xCZ0FXKysrZVpWUGVmMTExOW54b3daTkdyVWlGZGVlWVdmZi82Wm9xSWlUcDgrVGF0V3JZaU9qbmFlR3hVVlZWM1JoUkEzUUFvWUlXcll0OTkrUzBCQUFILzg4UWQ5Ky9ibDFWZGZwV0hEaGpSczJGRHJhRUtJeXlndFhtcXh5aVpwVVJSRitSdndOMFZSWGplYnpic1VSZGxRWEZ5ODRhL0paVnplOE9IRG5UUERYVWwwZERSZVhsN2NmdnZ0UFBYVVUzaDZlaElWRmNYYmI3L05xVk9uQ0FzTHErYTBRb2lxSUFXTUVEWHMyTEZqakJzM2p1KysrdzZBdm4zN3NuMzdkdHExYTZkeHNocGhEUWdJcUo5VFdkVWpNVEV4REJzMnJLWFdPWVJURTR2RjhweXFxdTJ2NHR4QVZWVURkVHJkSzJhekdXQ2xUcWQ3dTNTc2lTdjU5Ny8vemZyMTYyblFvQUhmZnZ2dFZUMW4rZkxsNkhRNjdyLy9makl6TS9uZ2d3OFlNMllNdi8zMkc3Nit2b3dZTVFLOVhrOWtaR1ExcHhkQzNBZ3BZSVNvWVpNblR5NDM0QlJLUHZEMTY5ZFBvMFExSnlrcEtkQnF0Y3BVM1hXY3I2OHZpWW1KYVZybnFPOGFObXhZZlA3OGVRQlVWVjE4blpkNTB1RndQRmwxcWFyT3BFbVRtRFJwRXYzNzl5KzMvM0l0WlI5OTlCRTVPVG1NR2pXS0o1NTRnaTVkdW5EZmZmZXhhOWN1bGk1ZENsQnVMS0lRd2pYcHJueUtFS0lxWFZ5OEhEeDRrTmpZMk5yYXAxNkllbUhmdm4yNFlpdkU1V3pidGkxSFZkV3hxcXFHcTZvYUR2eCtyZGRRVmZWTm9GT1ZoNnNtZHJzZHZWNS95ZVBlM3Q2c1dMR0N2bjM3TW43OGVPeDJPK3ZYcitmaGh4K3V3WlJDaUJzbExUQkNhS2lvcUlnWk0yYnc1Sk5QT21mUUVVSzRGbFZWV2Jac0dYNStmaXhZc0lCMTY5YXhldlZxNS9IejU4L2o0ZUZSN2psYnQyNnQ2WmlWc3Rsc0h3TWZBNWpONXU1QSs4dWNycXFxdWwxUmxNOFZSWW0wV3ExL2xCNzRxenVaeTh2UHo4ZmQzZjJTeCtQajQ3RmFyY3lmUDUrdnYvNmFwazJiNHVibXhpdXZ2Rkx1R3FWZktIMzY2YWVYdlo0UVFodFN3QWloa1RsejV1RG01c1liYjd5QnY3OS9oZU1MRml6UUlGWDFNcGxNZ1NrcEtYVHIxazNyS0tJYURSa3lCSlBKbEdhejJWcG9uYVVxS0lyQzBxVkxtVFJwRW0rLy9UWlRwa3hod29RSnp1TVdpNFg0K1BqTGZ2UHZJaXJyVytVQTRoVkYrUnpZbUpTVVZDdW5WUDd6eno4NWVQQWdiZHUyTGJmZXk4VysrZVliOHZMeVdMRmlCUjA3ZG1UeTVNbEVSVVd4Yjk4K09uYnNpSWVIQjBGQlFheGJ0KzZLeFpBUVFqdFN3QWloa1VHREJnRlVXcndBM0hYWFhUVVpwMFlvaXBJWUdocUsxV3JWT29xb1JwbVptU2lLMGx6ckhGWEowOU9UNWN1WDEvWVB0R1hIbjMybktNcm5Eb2NqeW1hem5kWXMwUTBxTGk3R2JyZnorT09QTTNQbVRQYnQyM2ZaTmJQbXpKbURwNmRudWE2OCtmbjVUSjA2bFRmZmZKTmJiNzBWQUp2TnhsZGZmY1hpeGRjN2RFZ0lVWjJrZ0JGQ0NDRXVZODJhTlh6eXlTY1lEQWJuYkZkQlFVRzFicDBtUlZIaWdJOExDd3MzL2ZMTEwyZTF6bE1Wa3BPVDBldjFQUGZjY3d3WU1JRHg0OGN6YXRTb1M1N3Y3dTdPd1lNSDJiTm5EN3QzN3lZa0pJVGs1R1FHREJqZ0xGNEE3cmpqRGxhc1dJRzBHQXZobXFTQUVVSUlJUzVqNHNTSlRKdzRrZDY5ZXp2M0ZSWVdhcGpvK2xpdDFsZTF6bERWdW5idHlySmx5K2pkdXpkTGxpd2hPenVib1VPSEF0Q3laY1dadkVOQ1FtalFvQUZtczVuKy9mdmo1ZVZGWkdRazc3MzNIa1ZGUlp3NmRZb0dEUnFnS0Fwang0N2x5eSsvbEFKR0NCY2tCWXdRUWdBWExseW83ZDJEaElhQ2c0TUJNQnFOYk42OFdlTTA5VWZEaGczcDI3Y3ZWcXVWNzcvL25wVXJWMkkwR2dFcVhjc2xJaUtpM04vejgrZlA4OG9ycjVDWm1VbG9hQ2hHbzlFNXZ1bSsrKzVqK1BEaE5mTkNoQkRYUktaUkZrTFVDK25wNmZ6NTU1L0FmOWQ1U0UxTkpTTWpnL3o4Zk82ODg4NUxmcXQrdlROS09Sd09oZzBiZG4yQnI1S3Fxb3dmUDU3ZHUzY0RrSjJkWFc2QXVhZ1pzYkd4eE1mSFMvR2lFWXZGd3FaTm03amxsbHNxUFo2UWtBQlE0VXNLRHc4UGV2YnNTYmR1M2RpOGVUTmZmLzAxanp6eUNBQnVibTRZRFBJOXJ4Q3VTUDVtQ2lIcWhTMWJ0ckI1ODJaV3JWb0ZsSHp3WDdSb0VWT21UTUZ1dDlPdVhUdm5ON2NYbXoxN052SHg4WVNFaE9Cd09DcXM1UU9RbFpWRmJHd3NBTC8rK2l1ZE8zZEdWVlV5TWpJSUR3L242NisvcnZUYXBjKzVYcnQyN2VMRWlSTUVCQVFBSlZOejc5Mjd0OXc1cWFtcGw1d3NvamJvMWF1WE4wQnljbktXMWxteXM3UFp0bTJiMWpGRUphUUZWWWo2UXdvWUlVUzlFQklTUWx4Y0hDZFBsc3dTbTVLU1FvY09IYkJZTElTSGg5T2pSNCtydXM3YXRXdng5dmF1c0wrMEN4SEFJNDg4UW1KaW92UDM2ZE9uTTMzNjlBclBzVmdzMS9veUtsaTNiaDNqeG8yN1pQRVZGeGZIaXkrK1NFUkVCRzNhdExuaCsybkJZREQwY2pnY01TYVRhVE93d2MzTkxXcm56cDFuYWpKRFFVRUJBUC80eHorWU1tVktUZDVhQ0NIRVJhU0FFVUxVQ3c4OTlCQUFVNlpNSVQ4L256bHo1Z0N3ZmZ0MnZ2bm1HNHhHSThPSER5Y3ZMNCtpb2lLbVQ1L091blhyeU1yS0lpOHZqK0RnWUx5OXZaazRjYUxMclBleGI5OCt0bTNieHR5NWN5czl2bmZ2WHViTW1jT0xMNzVZYTR1WE10d1VSYmtYdU5kdXQ3OXJOcHZqVkZYOTNHQXdmSkdZbUpoVzNUYy9lUEFnYm01dVBQdnNzL1RyMTYrNmJ5ZUVFT0l5cElBUlF0UUxrWkdSSEQxNmxFV0xGbkhpeEFtR0RoM0t1SEhqMkxoeEkxbFpXVVJIUitQbjU4ZnExYXZKemMzbGdRY2U0SUVISGdCS3hzekV4c1lTRWhMQ21qVnJuQzB3cjd6eUNyTm16UUxnNVpkZnJ0SFhvNnFxYzQwS056ZTNDc2QzN05qQmM4ODl4NVFwVStyaVFHUTlNRmhSbE1IRnhjVXJ6V2J6VmtWUk5nQWJ5NjRlWDVWNjlPakJKNTk4d3RHalJ4azRjQ0NGaFlVTUhEalFlYngwWEZXcDZPaG9HalZxVkIxUmhCQ2kzcE1DUmdoUms2d0JBUUUzM20vcUdoVVdGckpxMVNxU2s1TUpDd3NqTkRTVVRwMDY4ZmpqajlPelowOENBd05KVFUzRno4K1AxTlJVQmd3WWNGWFgzYng1czdPQW1UOS9mcVhuWEUxclRYWjJOdWZQbjcvNkYvVFh2ZTEyK3lXUFAvZmNjOHljT1ZPVDRpVW1Kb1podzRaVm5NTzJlaWpBN2FxcTNnNHNOWmxNT3hWRjJhQW95Z2FyMVpwYWxUZHExNjRkN2RxMXUrNUpIWVFRUWxRTktXQ0VFRFVtS1NrcDBHcTFxbGMrczJxNXVia1JFQkRBbENsVENBOFBaODZjT1F3YU5JakF3RUM4dkx6NDlOTlAyYkpsQzcxNzkyYlhybDA4L2ZUVEFOanRkZzRkT2tSQlFRRVRKa3dnTFMyTjhlUEhveWdLQURrNU9Zd1lNY0o1bjdsejUySXltWnkvRnhRVVlEUWFTVWhJdUdTQkF4QWVIczVYWDMxMVRhK3BTNWN1eko4L245R2pSenYzSFR0MnpOa3E4ODQ3NzVSYm1LOG0rZnI2Y3FWdVhXYXp1Uml3QStVZVZWVXRWaFRGWHJwUFVSUzd3K0ZvY0xYM1ZoU2xEOUJIVmRYWHpHYnpia1ZSTnFocWpmOG5WeVhNWm5QcCsxSjBpWi9DeXh3cmV6dzJLU2xwZFUzbkYwS0k2aUlGakJDaXpsTVVoWlVyVjdKOCtYS09IVHRHUWtJQ0sxZXVCT0M5OTk1ajBLQkJqQmt6aHJadDI5S3FWU3RhdDI2TjNXNG5KQ1NFTGwyNllEQVlXTGh3SVpNblQyYmp4bzNPVnBYZzRHQ2lvcUl1ZWQvVHAwL2o0K05ELy83OW5TdTRsMVU2aUgvZXZIbk1temZ2bWw3VDJiTm5hZHEwS1FDWm1aa3NXN2FNNk9obzdycnJMZ0ROaXBkcm9BSnVRTG5aQjBxTFErZEpOMWg4T0J3TzllSnIxZ2FxcWlxS291Z3A2UzVYK1F3TlYyOHdJQVdNRUtMT2tBSkdDRkV2ckYyN2xyRmp4eElaR2NuTk45L00vdjM3Q1FzTG8zSGp4dWgwT2dZT0hNaml4WXQ1NDQwM0FEQVlER3phdEFrb0dkL1FwazBiQ2dzTDBldjFqQm8xQ2locGdTbmRidDI2dGZPNXBmYnQyMGY3OXUycjVmV1VGaTlRc3BaRjQ4YU4rZlRUVDNGM2QrZkxMNytza0dQSGpoMDg5dGhqMVpMbGVpUWxKUmtBeFdLeEdJeEdveUU3TzF2djV1Wm0wT3YxQm9QQm9MOXc0WUpCcDlNWkRBYUR2cmk0ZUFDdzdtcXVxNnJxcjRxaTdGQlY5VnViemZZeGdObHNYbENkcjZVNkZrRlZGRVgxOS9jM25ENTkycTJvcU1qTjRYQzRPUndPdC9Qbno3c0Jic2FTYWVmY0x2V2pxcW9SYUttcTZrcGt6VGNoUkIwakJZd1Fvc2FZVEtiQWxKUVV1blhyVnVQM3pzM05wWHYzN29TRmhURnk1RWcrK09BRHdzTEMwT2wwT0J3T2NuTnpBUzY1bUdWYVdocCtmbjRBWkdSa2xGdS9KU3NycTlMaUlDWW1wa3FtU3I0U0R3OFBwazZkQ3NDWk14Vm5GLzc5OTkvWnRtMWJqUlV3UTRZTXdXUXlwZGxzdGhaWE9GVzFXcTJsM1owdUtUQXdzSjNENGJqa05ZQXRpcUpzME9sMEd4TVRFNDlkUitUTFNrOVB4MjYzMDdwMWE0S0Nnb2lQanljMU5aVW1UWnJnNmVsSmNIQXdQLzMwMHlXbnNyNWVuMzMyV1RFbFhjZ3VYTS96TFJaTE0yQmxsWVlTUWdnWElBV01FS0xHS0lxU0dCb2FpdFZxcmZGN3QyclZpdm56NTdOczJUTEN3OE54ZDNmbjRNR0RkTy9lblFVTEZwQ1ZsVVY0ZURndnZmUVMyZG5aaElTRWxIdis3dDI3cjNveHlNVEVSS3hXS3p0MjdHRG16SmtNR3phc09sNVNwUm8wS0JrdWtwYVdSb3NXTFZCVmxaMDdkOWJvUXBhWm1aa29pdEs4R205UkRQd0lmTzdtNXZiRmpoMDcwcXZ4WGplMENLb1FRb2lxSndXTUVLTE95ODNOWmZIaXhWaXRWb0tDZ29pS2l1THMyYk5zMjdhTko1OThFZzhQRDk1NjZ5MDhQVDFac21RSk0yZk9kSFlyS3lvcXdtZzBFaDBkN1p3cXQyelhNWURpNHVKeTk4dk16R1RtekptTUd6ZU9saTFiVmpyK0JhcG1JY3VMTldyVWlKRWpSenFuZ0hZNEhMUnMyWkx3OFBBcXYxY05Ld1EyQXhzTUJzT21tbHpJc3FvV1FSVkNDRkUxcElBUlF0UjVqUm8xWXZEZ3djeWFOY3M1VnNISHh3ZC9mMys2ZCsrT3lXUnlEaDd2MTY4ZkVSRVJORzNhbEVjZmZaUVRKMDR3ZXZSbzdIWTd3Y0hCQUhoNWVSRVJFZUc4L3Iyblo5NEFBQ0FBU1VSQlZNVmR5SHg4ZkhqaGhSZWM1MTlLUWtMQ0RiKzJzcStwMUp3NWM1d0xkZFlGZHJzOVdhL1gzMlMxV3M5cGNmL3JXUVMxdElBVVFnaFI5YVNBRVVMVUMzZmNjVWVsKzgxbWM0Vjl6WnVYOUg1YXYzNjljNStxcXM0aXArejRGd0J2YjI4aUl5UEw3U3VkRGV4eXFxTGJVZW1INjdvc09UazVTOHY3WDg4aXFFSUlJYXFQRkRCQ0NIRVZhdU5Vdk9MR1ZkY2lxTFZWVFV4S0lZUVFWeUpUS3dvaGhCQ1hVTG9JNnVyVnEvbjAwMCtkaTZDdVdMR0M2ZE9uRXh3Y3pKWXRXeWd1TG1iWHJsMTE5Z08rcXFweFdtY1EveVYvSHFLK2t4WVlJWVFRNGhLdVp4SFV1c2htc3czU09rTlZNSnZOS2tCU1VwSTBxUXBSaTBrTGpCQkNDSEVaYTlldXhXNjNFeGtaU1dSa0pJc1dMY0pnTU5DNGNXTnV1dWttNXlLb2t5Wk4wanFxRUVMVUM5SUNJNFFRUWx6R2pTNkNLb1FRb21wSkM0d1FvaVpaQXdJQ3RNNGdxbGxNVEF4NnZiNmwxam1xU3VraXFMZmVlaXZoNGVIazV1Wnk4T0JCN0hZNzgrYk5jeTZDT25mdTNBcXowUWtoaEtoNjBnSWpSQlVZT0hDZzFoSEtPWC8rdk5ZUktwV1VsQlJvdFZwVnJYT0k2dVhyNjB0aVltS2Exam1xd3ZVdWdqcHk1RWl0bzlkN3Q5MTJXMU9Ed1ZEcHJBb21rNm5jUE9kMnU5MzZ5eSsvbksyWlpFS0lHeVVGakJBM0poSG83YUlGUTFhREJnMSswenFFRUxYWjlTNkNLclJuTkJvZHFxcCtEVlJZY0VsUmxNMWxmaTAwR28wMzFWd3lJY1NOa2dKR2lCdmc3Ky9mUHlVbHhVUHJISlZ4ZDNjdjJMRmpSNUhXT1lTbzdhNW5FVlNoUGF2VmVzNXNOc2NBdzY5dzZuZFdxL1ZjVFdRU1FsUU5LV0NFdUFHZmZmWlpNWkNyZFk3YXdtUXlCYWFrcE5DdFd6ZXRvNGhxTkdUSUVFd21VNXJOWm11aGRSWlI3MjNnQ2dXTW9pZ2JhaWlMRUtLS3lDQitJVVNOVVJRbE1UUTBWT3NZb3BwbFptYWlLSW8wUlFqTk5XalFZQk5ndjh3cDlzTEN3azAxbFVjSVVUV2tnQkZDQ0NHdXd0YXRXN1dPSUs1UlFrSkNwcXFxUDE3bWxGZ1p2QzlFN1NOZHlJUVFRb2lyTUh2MmJPTGo0d2tKQ2NIaGNLRFRWZndPTUNzcmk5allXQTNTaVV2NXE0dllrRXNjbHU1alF0UkNVc0FJSVlRUTEyanQyclY0ZTN0WDJCOGNIS3hCR25FNWJtNXVYeFFWRmIwTktCY2RjdGp0OWkrMHlDU0V1REZTd0FnaGFnV0xwZExsSElTb2RpRWhJV1JsWlpHWGwwZHdjRERlM3Q1TW5EZ1J2VjZ2ZFRSeEZYYnMySkZ1TnB1M0FCZFBKN2RsejU0OXA3VElKR292czlsOEQrQVBvTlBwZWdPcGdLeHZWc05rREl3UXdxVko0ZUphNnVPZlIyUmtKTEd4c1RSczJORFpQV3pObWpWRVJFUVFFUkdCeVdSeWJydmFvcmFpUkdVemphbXFLdDNIeEZVTERBenNZaktadmdhaVMvYzVISTcxWnJNNUxqQXcwS1JodEhwSldtQ0VFQzd0M1hmZjFUcUNFSmUxZWZObVpzMmFCY0Q4K2ZNMVRpTXFVMVJVRkdrd0dKYVYzZWR3T0NLMXlpTnFqOXR1dTYycG01dmJ5dzZINHlsRlVRd2VIaDVNbURBQmQzZDMzbnZ2UGJLenMrOXdPQnhXaThYeW5zRmdtTDFqeDQ1MHJUUFhCMUxBQ0NHRUVKZGh0OXM1ZE9nUUJRVUZUSmd3Z2JTME5NYVBINCtpbEF5cHlNbkpZY1NJRWM3ejU4NmRpOGtrWDhpNmtqMTc5aHczbTgwN2dMNS83ZnA1OSs3ZGYycVpTYmkyTysrODAzRHUzTGxKaXFJc0JId0I3ci8vZnA1NjZpbWFOV3NHd0lnUkkxaTFhaFVSRVJHS3crR1lXRlJVTk1wc05pL016czVlZHZqdzRRSXQ4OWQxVXNBSUlZUVFsMkMzMndrSkNhRkxseTRZREFZV0xsekk1TW1UMmJoeG8zTU1USEJ3TUZGUlVSb25GVmRoQTM4Vk1MSjRwYmdjczlrY25KMmR2VlJSbE5zQWV2YnN5WFBQUFZkaEVlYkdqUnN6WThZTUhuendRVjUvL1hVU0VoSzhnTmNhTjI0ODJXS3hQR2UxV3FPUThUSFZRZ29ZSVVSTnNnWUVCTlMvUVJUMVRFeE1ETU9HRFd1cGRZNnFZREFZMkxTcFpKM0RvS0FnMnJScFEyRmhJWHE5bmxHalJnRWxMVENsMjYxYnQrYU5OOTdRTEsrNE5MMWV2Nkc0dVBoZkFFVkZSVkxBaUFyTVp2TXR3R0pnSkVEejVzMlpObTBhZDk5OXQ3UEZ0VElkTzNia3JiZmVZdHUyYmJ6Kyt1c2NQWHJVWDFYVmpXYXorUWRGVVo2MVdxMi8xTkJMcURla2dCRkMxSmlrcEtSQXE5VXEzMGJWY2I2K3ZpUW1KcVpwbmFNNnBLV2w0ZWZuQjBCR1JrYTVOVit5c3JKNDdMSEh0SW9tcmlBeE1mRTNpOFdTcktxcXVtZlBuaU5hNXhHdW8yL2Z2bzJMaW9wZUFxWUJSbmQzZHg1OTlGRkNRME54ZDNlL3Ftc29pc0xBZ1FQcCsvL2J1L2U0cU9yOGYrQ3Z6d0FEZUVGbGE2MXNLNE4welV6blRHUm0zeVJObzlRU3hCdWlxWXN1cGhpaVlva3R1dTVtcTJsNFNkTnlOVVhYUUlnTVYxSlQ3S0xyWmM0Qk45d3cyZFkwcjNnanhHRmd6dWYzUnpJL1NGTkU4SEI1UFI4UEh4N096UG1jMTJHR3k1dlA1WFR1ak9Ua1pDeGJ0Z3lGaFlVOXBKUlpWcXQxdWE3cmY5STA3VXlOWGtnRHdsWElpSWlJS2lrN094dCtmbjVHeDZBcWtsSnVBTERCNkJ4VU93d1lNTUROYXJWR2xKU1VmQWRnQ2dEejg4OC9qOVRVVkl3ZVBiclN4VXQ1SGg0ZUNBc0x3eWVmZklMUTBGQ1lUQ2FUbERKU0NQR2RvaWdUMjdkdmI2NzJDMm1BMkFORFJFUjBIZm41K1NncEtZSFpiRVpHUmdhNmRlc0dvT0xRTVFCd09wMUdSYXh4Rm90bGp4RGljYU56VkJkRlVmNXFkSVpiSWFYTTFEVHRHYU56MUdVV2krWHB2THk4QkFBV0FHamZ2ajJtVEptQ0RoMDZWRXY3elpzM3grdXZ2NDRCQXdaZzNyeDUyTHQzYnpNQTg3Mjh2Q0t0Vm11TXpXYjdKemcvcHNwWXdCRFJiV094V0I0N2VQRGdWUk1ocVg3cDJiTW5MQmJMU1UzVDdqSTZTM1dZTUdFQ2poOC9qa0dEQnFHMHRCVGR1M2NIQURSdDJoUkpTVW11NTlYbklXVDFxWGlwRDRRUWdVWm5xS3M2ZGVyMGdKdWIyMXdwWlNnQS9QYTN2MFZVVkJTQ2dvSmdNbFgvd0NSL2YzOHNXYklFTzNmdXhEdnZ2SU5qeDQ2MUFaQ3VLTXBuVXNvWVRkTU9WdnRKR3dBV01FUjAyd2doOWcwYk5ndzJtODNvS0ZTRHpwMDdCeUZFUzZOelZKZDE2OWE1dHFXVXJzbTg1ZWUvQUQvL3hUVTF0WDdmV29SZnU4WnJpRGVUclE3dDI3ZHY0dW5wK1RxQVNWSktUN1Baak9IRGgyUEVpQkh3OXZhdTBYTUxJUkFZR0lnbm4zd1NIMzMwRWQ1Ly8zMWN1blRwT1NIRUFhdlZ1c1JzTnMvWXZYdjN1Um9OVWM5d0Rnd1JFVkVsWFc4bElpS3FsVXhXcS9WbFQwL1BRd0NtQWZEczFhc1hVbE5UTVhiczJCb3ZYc296bTgwWU5td1kwdExTRUJ3Y0RDR0VtNVF5eW02M2Y2Y295dmpBd0VCMkxGUVNDeGdpSWlJaXFuYzZkZXIwcEtJby81SlNyZ0p3ZDd0MjdiQml4UXJNbmowYmQ5OXQzRXJ2dnI2K21ENTlPdGF1WFF1cjFRb2hoQytBUlFVRkJkbFdxN1dYWWNIcUVGWjZSSFRibFIrR1EvV0xsSnlUU2tUR0NnZ0krSjJ1NjMrVFVnNEJmbDdhUFNvcUNyMTc5NjZSZVM1VjFiWnRXeXhidGd6YnQyOUhRa0lDamg4Ly9yQ1U4ak5GVWRLZFR1ZWs3T3pzUTBabnJLMXF6NnRJUkEzQkJRQW9LQ2d3T2dmVmtJc1hMNVp0WGpBeUJ4RTFQRmFydFpHaUtET2NUbWV1bEhLSTJXekd5SkVqa1phV2hyNTkrOWFxNHFXTUVBSTlldlJBU2tvS3hvOGZYemFrclkrYm0xdU9vaWp6TzNYcTFOem9qTFZSN1hzbGlhZytPd3dBWDN6eGhkRTVxSWFVZTIyL016SUhFVFVvUWxHVW9RQnlBY1FEOE83Um93YzJiTmlBOGVQSG8xR2pSZ2JIdTdIeXhkYUxMNzRJSVlRN2dJa21rK2s3aThVU09XREFBRGVqTTlZbUxHQ0k2TGE1Y2hNNXpKZ3hBeHMzYmtSaFlhSFJrYWdhWldSa1lPYk1tUUFBS1dXS3dYR0lxQUY0N0xISEhsY1VaUmVBUkNubHZXM2F0TUh5NWNzeFo4NGN0R3JWeXVoNE4rMk9PKzVBZkh3ODFxeFpnNDRkT3dMQUhVS0lwWGw1ZVpxaUtOMk56bGRiY0E0TUVkMDJQLzMwVTRLUGo4OEFBTmFaTTJlaXNMQ3dLQ3dzelBXbnNlblRwMlB6NXMwM2JHZldyRmw0NFlVWFhCL3p1RnB4M1BtbFM1ZDZBZkFHWUhNNEhPL2NzQUVpb2lycTJMRmpLemMzdDltNnJnOERmcDRZUDI3Y09MejQ0b3UxY3FqWXpTcGJjR0RyMXExWXNHQUJUcDQ4MlFIQTU0cWlwQWtoSnR0c3RqeWpNeHFwN3IvQ1JGUm5IRDU4dUxpZ29LQ3JsUEkxQUxiNTgrZjNFZVZzM3J4NWJXWGFlZU9OTjRieHVGcDNuTyt4WThlbVNTbGZLeWdvNkpxVGsrT29UQnRFUkRlalM1Y3Uzb3FpeExtNXVSMENNTXpkM1IzRGh3L0h4eDkvakg3OSt0V0w0cVdNRUFMbGwzejI4dklDZ0g1U3lvT0tvdnl0YytmT1BrWm5OQXA3WUlqb3RqcDgrSEF4Z0w5ZCtWZUJxcXJoQU1KdnRrMGVWMnVPUzdqWlk0aUlLa2xZcmRiUTR1TGl1UUR1QjREQXdFQkVSMGZqZDcvN25jSFJhcGFucHljaUlpTFF0MjlmTEY2OEdQLzg1ei9OQUdJZERzZkxGb3NsenQvZmYxVnljckxUNkp5M1UvMHBVNG1JaUlpbzNubnNzY2NzaXFMc2xGSW1BYmpmejg4UFM1Y3V4Yng1OCtwOThWSmV5NVl0TVd2V0xLeGF0UXFQUFBJSWhCQXRoUkFmNU9YbDdWTVU1ZitNem5jN3NRZUdpSWlJaUdxZGdJQ0F1NXhPNTE5MVhSOEpRRFJyMWd5dnZQSUtnb09ENGViV2NCZmw2dENoQTFhdVhJbU1qQXdzV3JRSXAwK2Z0Z0Q0UWxHVVpGM1hZN095c3Y1bmRNYWF4aDRZSWlJaUlxbzEvUDM5UFMwV3kxU24wM2tJd0NnM056Y3hkT2hRcEtXbElUUTB0RUVYTDJWTUpoTmVlT0VGcEthbVl2VG8wVENielFBd3dHUXlmYXNveWwvYXQyL2Z4T2lNTllrRkRCRVJFUkhWQmtKUmxHQWZINStEUW9pM0FEUjk2cW1ua0p5Y2pKaVlHUGo0Tk5nNTY3L0syOXNia1pHUitQampqL0hjYzg4QmdDZUFPRTlQejF5THhUSWM5ZlIzL1hwNVVVUkVSRVJVZHlpSzhxaWlLSjhEU0FYd1lPdldyYkY0OFdJc1dMQUE5OTkvdjlIeGFyMjc3cm9MYjc3NUp2Nys5NytqWGJ0MkFIQ1BFT0pEaThXeTIyS3hkREU2WDNYakhCZ2lJaUlpTW9URllybFRDREVMd0dnQUpoOGZIL3p4ajM5RWFHZ28zTjJyNzlkVVhkZnIxUkxMdjZaang0NVl2WG8xTm0zYWhFV0xGdUhzMmJPUEE5aGxzVmpXdWJ1N3Y3WnYzNzZqUm1lc0R2WC9sU1FpSWlKWUxKWklSVkc2QndZR05vZy9YdWJsNVNFK1BoNVN5Z3I3YzNKeW9PdTZRYW5xSG92RlVpUGRIKzNidHpkYkxKWVlJY1IzQVA1b01wbE1nd1lOUWxwYUdnWVBIbnpMeGN2enp6OWY0ZVBldlh2LzZtTTM0NXR2dnJubWZrM1RVRkpTQWdCWXVYSWxpb3FLZnJXTjd0MjcvK3BqaFlXRnlNM05SVVpHQnI3OTl0c3FaVFNaVE9qYnR5L1MwdEl3Y3VSSW1NMW1DQ0hDbkU1bnJxSW84VmFydGRHTlc2bmRHc1EzTVNJaW9zek1US01qM05DT0hUdHFyRzBoeEdBQTNRb0tDblNMeGZKM0lVUktjWEh4OXJwNjA5R0RCdzhpTmpZV0FIRDU4bVVFQlFWaHlwUXBBSDcrYS90YmI3MkZZOGVPNGNzdnY4VFRUejhOQUpCU1lzR0NCYmp6empzeGE5WXNyRm16QnUrLy83NnJ6Y3VYTDhQYjI3dkNlYjc2NnF2YmRFVzExaDVGVVU0SklWSktTMHRUc3JPekR3S1FOenpxMXdsRlVYb0xJZVpKS2RzQXdCTlBQSUdZbUJqNCtmbFZUK0p5SmsyYUJBQzRjT0hDTmJjblRKaUFqUnMzWXNlT0hUaDY5S2hyV2VheTdkVFVWUFRzMlJOYnQyNTFQWC83OXUwVnpuSDQ4R0hFeE1SZzNicDF1UHZ1dTNINDhHR3NXN2NPRVJFUmxjb1lFaElDdTkyT3k1Y3Z3OVBURTcvNXpXOXcxMTEzSVNnb0NMLy8vZStyZk8yTkdqWEMrUEhqRVJ3Y2pBVUxGdUR6enovM0JqQkRTdmtIaThVeVZkTzA5YmkxMTlJd0xHQ0lpS2hCS1B1RnBZNm9pVjhxeWtaZG1JUVFFUUFpUEQwOUwxaXQxbzI2cnFjMGE5WnNTMlptcHIwR3psc2pIbjc0WWN5ZE94ZSt2cjdZdFdzWDh2UHpYWTh0VzdZTTN0N2VlUC85OXpGaHdnUjA2TkFCTFZxMGdCQUNDUWtKaUlpSXdOS2xTekZ1M0RpOC9QTExydU9zVml0Mjd0ekpWYTdLRVVLMEFOQlNTdm1vbTV2YlRFVlJjZ0drQ0NGU2JEYWJocHQ0cjFvc2xvZUZFTzhBNkNXbHhQMzMzNCtZbUJoMDdkb1ZRb2dheVQ5bXpCZ0F3SUVEQjY2NTNiSmxTMFJGUlNFcUtncmR1M2RIYW1vcUFGVFl2aDY3M1k2NHVEaU1HVE1HZDk5OU53RGdsVmRld2JCaHcvRDAwMCtqVFpzMk4yemp4SWtUMkxselo5bEtZdFd1VmF0V21ETm5EbXcyRytiTm00ZmMzTnpmQ1NIV0tZb3lYdGYxNkt5c3JIMDFjdUlheEFLR2lJanFOU25sSkpQSjlMVFJPU3BMU25uYXc4TWpzd2FhdnRhNHFlWlN5dUZDaU9FRkJRV0ZpcUtrU3lsVG5FN241Z01IRGx5cWdRelZhdjM2OWVqYnR5L09ueitQNXMyYkF3RFdyRm1EclZ1M1l0V3FWZkR4OGNHWU1XTVFIUjJOeFlzWG8yblRwbWpVcUJFV0wxNE1MeTh2ZzlQWERWTEtRaUdFYjdsZGJRRk1rMUpPczFxdDMrdTZuZ29nUmRPMFBiajJld3lQUC83NGIwcExTMmNBR0F2QXJVbVRKaGd6Wmd3R0Rod0lEdytQYXMwYkVoS0MwdEpTbkQxN0ZpRWhJWWlMaTRQVmFzV25uMzdxZXMzTGI1ZDNzMFdVcnV0NDQ0MDNjTys5OTJMSWtDR3UvYTFhdGNMRWlSUHg2cXV2NHIzMzNuTXRRcENZbUlqMTY5ZWpvS0FBZmZyMEFRQ2twNmNEUUkwVkwrVlpyVllrSmlaaTQ4YU5lUGZkZDNIdTNMa25UU2JUWHF2VnVsclg5ZGMxVFR0ZTR5R3FDUXNZSWlLcTF6Uk5tdzlndnRFNURQUWJSVkVTQWJTN3dmT2FBQmdzaEJqczd1N3V0RmdzbDRVUWYvYnc4RmhXTnJhL3RzblB6MGVMRmkxdzRjSUYxN0F3VGRPd2JOa3kxNUs3UVVGQnlNL1B4L0Rod3hFWUdJajA5SFM0dTd0ajgrYk5BSUJ1M2JwaDU4NmRSbDVHVlFrQUlqQXcwSFRtekJuVG5YZmVhZnJwcDU5TWRydmQxTHg1YzJHMzIwME9oOFBrN2UxdEtpa3BNWm5OWnBPdTY2SzB0TlRrZERwTkhoNGU1Zjh2YS9OK1JWRXVPWjFPazd1N3UwbEtLWENkSGhZcFpXc2h4Q1FBa3hSRnlSZENmQTNncTZaTm15NHU2ODJ6V0N5alNrdExWd0EvejgwSUNRbEJaR1FrV3JSb1VTT2ZsTlRVVktTbHBXSFpzbVd1SHBTQWdBRDQrL3RmOWR4VHAwNWgrL2J0R0Rod0lFcExTM0hwMGlVTUhEZ1FBUERUVHo5aDRNQ0JDQW9LdXVaNUhBNEg0dVBqY2VyVUtiejMzbnRYUGQ2M2IxL2s1K2RqeElnUm1ENTlPbnIwNklIdzhIRDA2TkVEZmZyMFFXcHE2bTBwV243SlpES2hYNzkrNk5tekp6NzQ0QU9zVzdjT3BhV2x3NFVRdzYxVzZ4U2J6ZmIyYlE5VkJTeGdpSWlJNmlHNzNXNzM5UFFzKzNEb1RSN3VKb1JvQW1CT1NVbkpYNm8zV2ZVNWUvWXNmSDE5Y2Y3OGVmajYrdUtPTys3QTFLbFRNWExreUt1ZUd4c2JpNjVkdStMVlYxOUZRRUNBYTcvRFVTZW5BRUZSRkIwQUNnb0s0T25waVlLQ0FnQ0FwNmNuTGwrK0RBRHc4UEJBYVdrcGhCQ3VDZVpDQ0xpN3UwTktDWlBKaEhMRkM0UVFHd0RBemMzdHFzVVBLdUVPS2VWTEFGNjZlUEZpbktJb1NVS0lGQ25sd3JJblRKZ3dBY09HRGF2eU5WZFdabVltN0hZNzVzeVpnOWpZV0FnaHJqc3NNQ2twQ1h2MjdNSGF0V3V4Y09IUGNidDM3NDZrcENRQXdEMzMzSFBWTWErOTlob3VYTGlBeFlzWG8xR2phOCtKSHpseUpGcTJiSWtaTTJiZysrKy9SMFJFQkQ3Ly9ITUFRR2hvS0diT25BbUx4UUtIdzRGdTNicTVqaXNzTEVTVEpqL2ZoM0xWcWxWbzNicDExVDRSMTlHNGNXTzgrdXFyOFBQelEzeDhQQUJBU2puWGFyVytiN1BaTGxiN0Nhc1pDeGdpSXFKNktDY25wOUJxdFQ0aHBYem95cTQ0QURjN0kvZ2prOG0wUXRmMUxkVWNyMXFjUFhzVzRlSGh1SERoQXZidTNZdlBQdnNNRG9jRDZlbnAyTHAxSys2Nzd6NjBiZHNXaHc0ZGdyZTNkNlhtdHBTdEVHVTJtMTBUdDJ1cEV2dzhaS3Zzbnl6YmxsTHFRZ2o1eTIwaGhDNmwxQUhJY3RzNmdJY0FRQWp4UFlDaWN2dDFBSThBdU5seFh2TEtPYVFRSWt6WDlRMEFQQklTRXJCLy8zN0V4TVRVMkwxZGpoNDlDbmQzZDNoNWVjSGQzUjFidDI1Rmt5Wk5rSmlZZU5WenkxNXJoOE9CcFV1WElpb3E2cHB0OXVyVkN3Qnc1c3daMTN0b3dvUUpPSEhpQlByMjdRc0FLQ29xZ3BlWFY0V2xtaTlkdW9TVWxCUWtKeWZEeDhjSHVxNWoyN1p0YU55NE1lTGk0aEFURTRPbFM1ZkN5OHVyUWk5Z2x5NWRhcnhYOE9USmsxaTRjQ0UrKyt3ejF6NHBaWmlxcXJXK2VBRll3QkFSRWRWYk5wdHRENEE5QUtBb1NnUnVYTUQ4S0lSSTFYVTl4ZC9mLzZ2azVHVG5sV05yT0duVmxDOHdYbmpoQlFEQTBLRkRFUjhmajlPblR5TTNOeGR0MjdiRjZ0V3IwYWRQSDljS1U5ZXpmZnYyT2pHSlgxWFZhaHQvcENpS0JBQmQxd2RxbXJhLy9HTVdpK1drRUtKbEpacTU1bnNIQVB6OS9adjYrUGk4Q21ENlYxOTkxWFQzN3QwWVBIZ3dSbzhlamFaTm0xYlhaUUQ0ZVFuajRPQmc1T1RrWU96WXNmRHc4TUMwYWROY2MxUk9uVHFGbGkwclhrNVNVaEw2OSs4UHE5WHEydWZ2NzQvRXhFU0VoNGZqN2JmZlJrcEtDanc4UEJBU0VnSUFlT0NCQi9EQUF3KzRDbzJnb0NBc1g3NGM5OTEzbjZ1TjU1NTdEbDVlWHE3emJkcTBDZTNhdGNNUFAveUF6cDA3NDYyMzNrTGp4bzNSdUhIamF2MGNYSS9kYnNlSEgzNklEei84RU1YRnhRQmdGMEs4YmJmYi81YVRrMU40MjRMY0loWXdSRVJFRGNNMTcvMG1oUGhlU3BrQ0lFVlYxYjI0TWhGYjA3VGJtZTJtblRsekJqYWJEZDk4ODAyRklUelBQdnNzdG16WmdwZGVlZ2t6WnN4QVpHUWtzck96TVdQR2pBckhGeFFVNE91dnY3N05xZXVrWCsxOXFleDc1L0RodzhVQTVnUUVCS3pXZGYwdlRxZHoxTnExYThXbVRac3dkdXhZaElTRVZNdE5KdTEyTzQ0ZE80YXVYYnNDZ0d0SjdBRURCaUEyTmhhRmhZVVlOV29VL3ZHUGZ3QUE1c3laQXdBSUR3Ky9xcTNseTVjaklDQUE0ZUhoaUkyTmRTM1pmUzBuVHB4QVVWRVI3cjMzM2dyN2k0cUtLaFFuUjQ4ZVJYaDR1S3ZYbzNQbnp0aTFhMWVGb3FlbVNDbVJrWkdCUllzVzRkU3BVMlc3azZTVXNhcXFIcW54QU5XTUJRd1JFVkhEVUg2RnFHOEJwSmhNcHBUOSsvZG5vUTdlQytMQWdRUDQ1cHR2WUxWYThlaWpqN3BXYytyVnF4ZWlvcUlRSFIyTkZpMWFJRE16RTRxaXVHNk1lT1d2emhnOWVqVEdqUnRuV1A2NjRzcGNxUEtxL043WnQyL2ZTUUFSVnF0MWlaUXk0Y0tGQy84M2UvWnNKQ2NuWS9Ma3lSWG1KbFdGbDVlWGF3NUxtYkpKK1FNSERuUVZHdjM3OTNmMXNxMWJ0dzVoWVdHdVZjSEswM1g5cXYzdnZ2dnVWY1BmUHZqZ0EvVHMyYk5DRVZaU1VnSzczVjZodUI0elpzeFZoZHFXTFZ2d3hCTlBWT0ZxS3k4bkp3ZHo1ODdGdi8vOTc3SmRLb0JvVlZXL3JORVQxeUFXTUVSRVJBM0ROMEtJejNWZFQ5RTA3YURSWVc1Vmp4NDkwS05IRHdEQS8vNzNQOWN5eXExYnQwWkNRZ0pNSmhNV0xseUk2T2hvREJvMHlIVmNibTR1UER3OE1ISGl4QnIveGJFK2tGS2VGMEtjRWtKc3FLNzNqczFtVXdGMHMxcXRvVkxLdVljUEg3NC9NaklTZ1lHQm1EaHg0bFU5R1Rmamw4c2pKeVVsUVVxSnpaczNZK0hDaFpnMmJSb3lNek1SRXhOVFlTaFpXUUZjWGtCQXdEWDNsM0U0SEZpeVpBbDI3OTZOeE1URUN2Tmd0bXpaZ252dXVhZEN3ZkxMNGlVM054ZmJ0MjlIU2twS1ZTLzN1azZmUG8zRml4ZGowNlpOQUFBcDVTa0EwL3o5L1Q4c1A4U3ZMbUlCUTBSRTFBQ29xanJlNkF6VkxURXhFV3ZXcklIRDRVQjBkRFFtVEppQS8vNzN2eFdlYytyVUtSdzZkQWdta3ducDZlbDQ5TkZIc1g3OWVodzVjZ1JQUGZVVUhBNEhubnJxS2Rmenk2OEdCUUFaR1JtdUZhRWFxTTQxTk1SSTJteTI1QzVkdXFRWEZ4ZkhBSGc5TXpPejhkZGZmNDJ3c0REODRROS91T1c1SVNkUG5zU0dEUnV3YytkT1BQamdnMWl4WWdWYXRXcUZObTNhNFBYWFgwZXpaczBRRmhhR21UTm5YdlA0YS9YQUFFQmtaQ1JhdG15Sm1UTm40dDU3NzhYS2xTdmg2K3VMRHo3NEFPKzk5eDVNSmhPYU5XdUdOOTU0NDFlemxaU1VZTXFVS1hqbGxWZHc1NTEzM3RKMS9sSnhjVEhXckZtRGxTdFh3bTYzQTRCRENQR09oNGZIbTN2MjdDbW83Y05ESzZObWJudDZtNVJOT2xOVnRVNWZCOTBlWmU4WEtXWEFMeWNwRWxITnMxcXR2NWRTL2dmZzkrMjZwdXo3cDgxbU16cktWYVNVTlhZWDk5cW9iS0o1ZFg0TjFZYWZqeGFMNVI2VHlUUmJTamtjQUh4OWZURnUzRGk4K09LTFZab2ZrNUtTZ3FDZ0lPellzUU5QUHZra2ZIMTlLend1cFlTbWFXamR1bldWN2tsVFhGeU0vL3puUCtqVXFkTlZqK202ZnQzTU8zYnN3RFBQUElPOHZEejQrZmxkOWZpMmJkdnc3TFBQM25RbUtTVzJiZHVHQlFzVzRNU0pFMlc3UHhaQ1RMSFpiSGszM2VDdlVCUmxQd0Nya2U4WDlzQVFFUkZSbmRXUWlwZjY3TXBkNEY5KzdMSEgzdFYxUGVIY3VYTmRaczJhaGFTa0pFeVpNZ1VXaStXbTJ1dmZ2ejhBWExNSEJmajVmWE1ycSt0NWVucGVzM2dCcmg0cTlrdlBQUE1NQUZ5emVBRlFwZUxsMjIrL3hkdHZ2MTErQVlVRFFvaG9tODIyNDZZYnF3TnVmY2tISWlJaUlxSnFzSC8vL3IycXFuWVZRZ3dWUWh6THpjMUZSRVFFcGs2ZGl1UEhqeHNkcjlZNWUvWXMvdnpuUHlNOFBMeXNlTWtIRU9ubjU2ZlUxK0lGWUFGRFJFUkVSTFdMdE5sczZ3QzBCVEFUd09WdDI3YWhmLy8rV0xKa0NZcUtpZ3lPWnp5SHc0RlZxMWFoWDc5KytPU1RUeUNsTEJWQ3pOZDEvU0ZWVlpmVjlVbjZOOElDaG9pSWlJaHFIWnZOVnFTcTZndzNON2UyUW9oL09Cd09yRml4QXNIQndVaFBUNGV1NnpkdXBKNlJVbUxIamgwSURRM0Zva1dMeW9xNWRLZlQyZDVtczAzS3lzcTZZSFRHMjRFRkRCRVJFUkhWV3Z2MjdUdHFzOW5DZEYzdkNtQi9mbjQrNHVQak1XTEVDR1JuWnhzZDc3YjU3cnZ2RUJrWmljbVRKK1BISDM4RWdJTkNpT2RVVmUyYm5aMTl5T2g4dHhNTEdDSWlJaUtxOWJLeXNuYXBxdHBaQ0RFQ3dJbWNuQnlNR2pVS2NYRng1ZTh1WCsrY1AzOGVmLzNyWHhFV0ZvYjkrL2REU25rT1FKU1BqMDlIbTgyMnhlaDhSbUFCUTBSRVJFUjFoVzZ6MlQ0c0xpNXVBK0JOQU1VWkdSa0lEZzdHc21YTHl1NTdVaStVbEpRZ01URVJMNzMwRWxKVFU2SHJ1bE1Jc2NqTHkrc2hWVlVYWjJabWxocWQwU2dzWUlpSWlJaW9Uc25KeVNsVVZUV3V0TFMwSFlEazR1SmlMRisrSENFaEljakl5SUNVMHVpSVZTYWx4QmRmZklHQkF3ZmluWGZld2FWTGx3RGdNeW5sb3phYmJjTHUzYnZQR1ozUmFDeGdpSWlJaUtoT09uRGd3UGVxcWc2VVVuWURvSjA2ZFFweGNYRVlOV29VY25KeWpJNTMwL0x5OGpCdTNEaE1uRGdSUC96d0E0UVFoNFFRZlZSVmZWN1R0SU5HNTZzdFdNQVFFUkVSVVoybWFkb1hmbjUrQVZMS0NBQ25EeHc0Z09IRGh5TStQaDVuenB3eE90NE5YYng0RVhQbXpNSGd3WU94Wjg4ZUFMZ0lZS0xkYnU5Z3M5azJBYWk3WFVvMWdBVU1FUkVSRWRWNXljbkpUazNUVm5oNGVEd0VZQTRBUjNwNk9vS0RnN0ZpeFFvVUZ4Y2JIZkVxcGFXbFdMOStQZnIxNjRlUFB2b0l1cTdyVXNxbFFnaC9WVlVUY25KeUhFWm5ySTFZd0JBUkVSRlJ2YkZuejU0Q1ZWV25DaUVlQnBCMitmSmxMRm15QlAzNzk4ZTJiZHRxemZ5WVhidDJZZkRnd1pnN2R5NEtDZ29BNEhNaFJDZE4wMTZ4Mld6NVJ1ZXJ6ZHlORGtCRVJFUkVWTjFzTmxzZWdHQkZVYm9EU0RoeDRrU0hxVk9uUWxFVVRKNDhHVzNidGpVazE1RWpaZ29MY3dBQUJFWkpSRUZVUnpCdjNqeDgvZlhYWmJ2eWRGMmZsSldWdFJFY0tsWXA3SUVoSWlJaW9ucExWZFh0UGo0K2lwUnlMSUI4VlZVeGRPaFF6Sm8xQytmTzNiNEZ2UW9LQ2pCdjNqd01HRENnckhqNUNVQnNRVUZCKzZ5c3JFL0E0cVhTMkFORFJFUkVsV0sxV28yT1FGUWxWKzZaOGw2blRwM1dtMHltUDBrcG85TFMwdHkzYk5tQ2lJZ0lEQmt5QkdhenVVYk83WFE2OGZISEgyUEpraVc0ZVBFaUFFZ3A1UXF6MlR4OXo1NDk5ZmNPbkRXSVBUQkVSRVIwWFZMS1RLTXowUC9IMTZQcXNyS3lMcWlxR21NeW1SNEJzS21vcUFnTEZ5N0VnQUVEa0ptWldlM3pZL2J1M1lzaFE0Wmc5dXpaWmNYTEZ5YVR5YXBwMm1nV0wxWEhIaGdpSWlLNkxrM1RuakU2QTFGMTJyOS9meTZBUG9xaVBBZmduV1BIanJXYk5Ha1NBZ0lDTUhueVpQajcrOTlTKzBlUEhrVkNRZ0l5TXpQTGR2MVBTamxGMDdRVWNLallMV01QREJFUkVSRTFTS3FxZmlhRTZDaWxuQURnL0w1OSsxdzlKdWZQbjcvcDlpNWR1b1FGQ3hZZ05EUzBySGk1QkNET3g4ZW5uYVpwRzhEaXBWcXdnQ0VpSWlLaUJzdG1zNVZvbXJiSTNkMzlJUUNMZFYxM2J0aXdBZjM2OWNQYXRXdFJVbEp5d3paMFhVZGFXaHI2OWV1SDFhdFhvN1MwRkZMS0Q2V1ViVlJWZlRNek05TmU4MWZTY0xDQUlTSWlJcUlHYisvZXZXZFZWWTF5T3AwZEFXd3BMQ3pFL1Buek1XalFJSHo1NVplL09qOUdWVldFaDRlWFg5VnNsNjdyajJ1YU5rTFR0T08zOHhvYUNzNkJJU0lpSWlLNklqczdPd2RBa0tJb3ZRSE1QM0xreUVQUjBkRjQ0b2tuTUduU0pEejQ0SU1BZ0I5Ly9CRUxGeTdFdG0zYkFBQkNpR082cnNkcW1yWWVIQ3BXbzFqQUVCRVJFUkZWSkZWVlRXL2Z2djBXczlrOFhnanhwMy85NjEvTkJnMGFoTjY5ZThOc051UFRUeitGdytFQWdNc0EvZ1pncnFacFJjYkdiaGhZd0JBUkVSRVJYVU5PVG80RHdIeUx4YkpHQ0RGTDEvWFJuMzc2cVdzS2hwUnluYnU3KzJ2Nzl1MDdhbURNQm9jRkRCRVJFUkhSZFdpYWRnWkFwS0lvU3dETUFkQllTaG1yYWRwdWc2TTFTQ3hnaUlpSWlJZ3FRVlhWQXdDQ2pNN1IwSEVWTWlJaUlpSWlxak5Zd0JBUkVSRVJVWjFSTDRhUUtZb3l3dWdNVkhjSUlmb29pdktJMFRtSUdxRGZsMjN3K3paUjdjT2ZqMVJKVnFNRENLTUQzQXBGVVlvQm1JM09RVVJFUkVUVWtBZ2hyRGFiVFRYaTNIVzlCMmFDbExLTDBTR296bWdqaEdncXBkUUE2RWFISVdxZzJnQW9CbkRFNkNCRTVNS2ZqM1JUVENiVFNRRC9Oam9I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VFg1ZjBpSXNQUXR4aFYwQUFBQUFFbEZUa1N1UW1DQyIsCiAgICJUaGVtZSIgOiAiIiwKICAgIlR5cGUiIDogImZsb3ciLAogICAiVmVyc2lvbiIgOiAiODQiCn0K"/>
    </extobj>
  </extobjs>
</s:customData>
</file>

<file path=customXml/itemProps59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4133</Words>
  <Application>WPS 演示</Application>
  <PresentationFormat>宽屏</PresentationFormat>
  <Paragraphs>329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Office 主题</vt:lpstr>
      <vt:lpstr>1_Office 主题​​</vt:lpstr>
      <vt:lpstr>2_Office 主题​​</vt:lpstr>
      <vt:lpstr>——服装分类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浮白</cp:lastModifiedBy>
  <cp:revision>15</cp:revision>
  <dcterms:created xsi:type="dcterms:W3CDTF">2021-07-06T13:28:00Z</dcterms:created>
  <dcterms:modified xsi:type="dcterms:W3CDTF">2021-07-07T14:57:42Z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3A8D0F080EA745B586FC70B1532197C0</vt:lpwstr>
  </property>
  <property fmtid="{D5CDD505-2E9C-101B-9397-08002B2CF9AE}" pid="3" name="KSOProductBuildVer">
    <vt:lpwstr>2052-11.1.0.10578</vt:lpwstr>
  </property>
</Properties>
</file>