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3" r:id="rId4"/>
    <p:sldId id="274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C48"/>
    <a:srgbClr val="213991"/>
    <a:srgbClr val="2F51CF"/>
    <a:srgbClr val="7683E4"/>
    <a:srgbClr val="D0D8F4"/>
    <a:srgbClr val="768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89C48">
                <a:alpha val="45000"/>
              </a:srgbClr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13991">
                  <a:alpha val="89000"/>
                </a:srgbClr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>
                      <a:solidFill>
                        <a:srgbClr val="FF6600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B42-4D07-83B4-D10C63A65F45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623-45AF-A75A-0201E1E1CA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363405680"/>
        <c:axId val="363404000"/>
      </c:barChart>
      <c:catAx>
        <c:axId val="36340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3404000"/>
        <c:crosses val="autoZero"/>
        <c:auto val="1"/>
        <c:lblAlgn val="ctr"/>
        <c:lblOffset val="100"/>
        <c:noMultiLvlLbl val="0"/>
      </c:catAx>
      <c:valAx>
        <c:axId val="3634040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6340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89C48"/>
            </a:solidFill>
            <a:ln w="28575" cap="rnd">
              <a:noFill/>
              <a:round/>
            </a:ln>
            <a:effectLst/>
          </c:spP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E7-4250-8CB7-910E4E58EF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213991"/>
            </a:solidFill>
            <a:ln>
              <a:noFill/>
            </a:ln>
          </c:spP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5.2</c:v>
                </c:pt>
                <c:pt idx="5">
                  <c:v>3.8</c:v>
                </c:pt>
                <c:pt idx="6">
                  <c:v>4.3</c:v>
                </c:pt>
                <c:pt idx="7">
                  <c:v>2.1</c:v>
                </c:pt>
                <c:pt idx="8">
                  <c:v>2</c:v>
                </c:pt>
                <c:pt idx="9">
                  <c:v>1.6</c:v>
                </c:pt>
                <c:pt idx="10">
                  <c:v>4.9000000000000004</c:v>
                </c:pt>
                <c:pt idx="11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E7-4250-8CB7-910E4E58E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049088"/>
        <c:axId val="201050208"/>
      </c:areaChart>
      <c:catAx>
        <c:axId val="20104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050208"/>
        <c:crosses val="autoZero"/>
        <c:auto val="1"/>
        <c:lblAlgn val="ctr"/>
        <c:lblOffset val="100"/>
        <c:noMultiLvlLbl val="0"/>
      </c:catAx>
      <c:valAx>
        <c:axId val="201050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1049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8465104684964"/>
          <c:y val="4.9927771272187976E-2"/>
          <c:w val="0.6304003485900358"/>
          <c:h val="0.906662878796627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rgbClr val="21399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28-48FB-9144-592920F13C69}"/>
              </c:ext>
            </c:extLst>
          </c:dPt>
          <c:dPt>
            <c:idx val="1"/>
            <c:bubble3D val="0"/>
            <c:spPr>
              <a:solidFill>
                <a:srgbClr val="2F51C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28-48FB-9144-592920F13C69}"/>
              </c:ext>
            </c:extLst>
          </c:dPt>
          <c:dPt>
            <c:idx val="2"/>
            <c:bubble3D val="0"/>
            <c:spPr>
              <a:solidFill>
                <a:srgbClr val="768DE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28-48FB-9144-592920F13C69}"/>
              </c:ext>
            </c:extLst>
          </c:dPt>
          <c:dPt>
            <c:idx val="3"/>
            <c:bubble3D val="0"/>
            <c:spPr>
              <a:solidFill>
                <a:srgbClr val="D0D8F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28-48FB-9144-592920F13C69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828-48FB-9144-592920F13C69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828-48FB-9144-592920F13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1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7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981A-128B-499D-A1BD-52947A59EC4D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97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981A-128B-499D-A1BD-52947A59EC4D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41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97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4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0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32328" y="4983651"/>
            <a:ext cx="9906000" cy="1874349"/>
          </a:xfrm>
          <a:prstGeom prst="rect">
            <a:avLst/>
          </a:prstGeom>
          <a:solidFill>
            <a:srgbClr val="F89C48"/>
          </a:solidFill>
          <a:ln>
            <a:solidFill>
              <a:srgbClr val="F89C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934456" y="814053"/>
            <a:ext cx="83017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505941" y="1088445"/>
            <a:ext cx="9113392" cy="1169551"/>
            <a:chOff x="1114960" y="1685964"/>
            <a:chExt cx="9113392" cy="1169551"/>
          </a:xfrm>
        </p:grpSpPr>
        <p:sp>
          <p:nvSpPr>
            <p:cNvPr id="7" name="TextBox 6"/>
            <p:cNvSpPr txBox="1"/>
            <p:nvPr/>
          </p:nvSpPr>
          <p:spPr>
            <a:xfrm>
              <a:off x="1114960" y="1685964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213991"/>
                  </a:solidFill>
                </a:rPr>
                <a:t>국면분석</a:t>
              </a:r>
              <a:endParaRPr lang="en-US" altLang="ko-KR" sz="2800" b="1" spc="-150" dirty="0">
                <a:solidFill>
                  <a:srgbClr val="21399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4960" y="2209184"/>
              <a:ext cx="91133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-150" dirty="0">
                  <a:solidFill>
                    <a:srgbClr val="F89C48"/>
                  </a:solidFill>
                </a:rPr>
                <a:t>LSTM</a:t>
              </a:r>
              <a:r>
                <a:rPr lang="ko-KR" altLang="en-US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과 </a:t>
              </a:r>
              <a:r>
                <a:rPr lang="ko-KR" altLang="en-US" sz="3600" b="1" spc="-150" dirty="0">
                  <a:solidFill>
                    <a:srgbClr val="F89C48"/>
                  </a:solidFill>
                </a:rPr>
                <a:t>앙상블</a:t>
              </a:r>
              <a:r>
                <a:rPr lang="ko-KR" altLang="en-US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 기법을 활용한 주가변동 예측</a:t>
              </a:r>
              <a:endParaRPr lang="en-US" altLang="ko-KR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31364" y="5343744"/>
            <a:ext cx="750792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강진희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중앙대학교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응용통계학과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010-6535-0736</a:t>
            </a:r>
          </a:p>
          <a:p>
            <a:endParaRPr lang="en-US" altLang="ko-KR" sz="7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김세희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중앙대학교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응용통계학과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010-2750-5675</a:t>
            </a:r>
          </a:p>
          <a:p>
            <a:endParaRPr lang="en-US" altLang="ko-KR" sz="7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이영현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중앙대학교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응용통계학과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010-9482-3415</a:t>
            </a:r>
            <a:endParaRPr lang="ko-KR" altLang="en-US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45487" y="2532506"/>
            <a:ext cx="1264920" cy="171166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89C48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211783-2A4D-436F-9226-6F4B4F321CE7}"/>
              </a:ext>
            </a:extLst>
          </p:cNvPr>
          <p:cNvSpPr/>
          <p:nvPr/>
        </p:nvSpPr>
        <p:spPr>
          <a:xfrm>
            <a:off x="1645487" y="3582051"/>
            <a:ext cx="6035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TEAM </a:t>
            </a:r>
            <a:r>
              <a:rPr lang="ko-KR" altLang="en-US" sz="2800" b="1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복학러들</a:t>
            </a:r>
            <a:endParaRPr lang="ko-KR" altLang="en-US" sz="1100" b="1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90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38605" y="1553029"/>
            <a:ext cx="8404225" cy="3904343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19251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00183" y="120508"/>
            <a:ext cx="5991635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ko-KR" altLang="en-US" sz="2800" b="1" i="1" dirty="0">
                <a:solidFill>
                  <a:srgbClr val="F89C48"/>
                </a:solidFill>
              </a:rPr>
              <a:t>모델 별 예측 정확도 비교</a:t>
            </a:r>
            <a:endParaRPr lang="en-US" altLang="ko-KR" sz="2800" b="1" i="1" dirty="0">
              <a:solidFill>
                <a:srgbClr val="F89C4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41146" y="2422245"/>
            <a:ext cx="2510190" cy="2452379"/>
            <a:chOff x="1362414" y="2379254"/>
            <a:chExt cx="2292884" cy="229288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6D9BE57-D8AD-4CA7-96F5-04EC40856240}"/>
                </a:ext>
              </a:extLst>
            </p:cNvPr>
            <p:cNvSpPr/>
            <p:nvPr/>
          </p:nvSpPr>
          <p:spPr>
            <a:xfrm>
              <a:off x="1362414" y="2379254"/>
              <a:ext cx="2292884" cy="2292884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2B5DEDC9-2E6E-4D6A-8CED-20C761C84604}"/>
                </a:ext>
              </a:extLst>
            </p:cNvPr>
            <p:cNvSpPr/>
            <p:nvPr/>
          </p:nvSpPr>
          <p:spPr>
            <a:xfrm>
              <a:off x="1362414" y="2379254"/>
              <a:ext cx="2292884" cy="2292884"/>
            </a:xfrm>
            <a:prstGeom prst="arc">
              <a:avLst>
                <a:gd name="adj1" fmla="val 16200000"/>
                <a:gd name="adj2" fmla="val 13467460"/>
              </a:avLst>
            </a:prstGeom>
            <a:noFill/>
            <a:ln w="127000" cap="rnd">
              <a:solidFill>
                <a:srgbClr val="F89C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89C48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C0268C-7D34-42D2-8605-B00D3B58984E}"/>
                </a:ext>
              </a:extLst>
            </p:cNvPr>
            <p:cNvSpPr/>
            <p:nvPr/>
          </p:nvSpPr>
          <p:spPr>
            <a:xfrm>
              <a:off x="1935835" y="3118737"/>
              <a:ext cx="1286375" cy="7193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213991"/>
                  </a:solidFill>
                </a:rPr>
                <a:t>85</a:t>
              </a:r>
              <a:r>
                <a:rPr lang="en-US" altLang="ko-KR" sz="2400" dirty="0">
                  <a:solidFill>
                    <a:srgbClr val="213991"/>
                  </a:solidFill>
                </a:rPr>
                <a:t>%</a:t>
              </a: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9143217" y="1553029"/>
            <a:ext cx="2620614" cy="1828801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4" name="원호 83"/>
          <p:cNvSpPr/>
          <p:nvPr/>
        </p:nvSpPr>
        <p:spPr>
          <a:xfrm>
            <a:off x="3976028" y="2167568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213991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원호 84"/>
          <p:cNvSpPr/>
          <p:nvPr/>
        </p:nvSpPr>
        <p:spPr>
          <a:xfrm>
            <a:off x="4003346" y="2214136"/>
            <a:ext cx="945038" cy="945038"/>
          </a:xfrm>
          <a:prstGeom prst="arc">
            <a:avLst>
              <a:gd name="adj1" fmla="val 18092850"/>
              <a:gd name="adj2" fmla="val 8777927"/>
            </a:avLst>
          </a:prstGeom>
          <a:solidFill>
            <a:srgbClr val="F89C48">
              <a:alpha val="80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45716" y="2119422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01" name="원호 100"/>
          <p:cNvSpPr/>
          <p:nvPr/>
        </p:nvSpPr>
        <p:spPr>
          <a:xfrm>
            <a:off x="5615040" y="2172390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89C48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2" name="원호 101"/>
          <p:cNvSpPr/>
          <p:nvPr/>
        </p:nvSpPr>
        <p:spPr>
          <a:xfrm>
            <a:off x="5642358" y="2199708"/>
            <a:ext cx="945038" cy="945038"/>
          </a:xfrm>
          <a:prstGeom prst="arc">
            <a:avLst>
              <a:gd name="adj1" fmla="val 14923522"/>
              <a:gd name="adj2" fmla="val 8777927"/>
            </a:avLst>
          </a:prstGeom>
          <a:solidFill>
            <a:srgbClr val="213991">
              <a:alpha val="80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84728" y="2131682"/>
            <a:ext cx="725856" cy="5006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70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04" name="원호 103"/>
          <p:cNvSpPr/>
          <p:nvPr/>
        </p:nvSpPr>
        <p:spPr>
          <a:xfrm>
            <a:off x="7254052" y="2177212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213991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5" name="원호 104"/>
          <p:cNvSpPr/>
          <p:nvPr/>
        </p:nvSpPr>
        <p:spPr>
          <a:xfrm>
            <a:off x="7281370" y="2204530"/>
            <a:ext cx="945038" cy="945038"/>
          </a:xfrm>
          <a:prstGeom prst="arc">
            <a:avLst>
              <a:gd name="adj1" fmla="val 16200000"/>
              <a:gd name="adj2" fmla="val 5388924"/>
            </a:avLst>
          </a:prstGeom>
          <a:solidFill>
            <a:srgbClr val="F89C48">
              <a:alpha val="80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923740" y="2129066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07" name="원호 106"/>
          <p:cNvSpPr/>
          <p:nvPr/>
        </p:nvSpPr>
        <p:spPr>
          <a:xfrm>
            <a:off x="3976028" y="3933746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89C48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8" name="원호 107"/>
          <p:cNvSpPr/>
          <p:nvPr/>
        </p:nvSpPr>
        <p:spPr>
          <a:xfrm>
            <a:off x="4003346" y="3961064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213991">
              <a:alpha val="80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45716" y="3885600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10" name="원호 109"/>
          <p:cNvSpPr/>
          <p:nvPr/>
        </p:nvSpPr>
        <p:spPr>
          <a:xfrm rot="-5400000">
            <a:off x="5615040" y="3938568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213991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1" name="원호 110"/>
          <p:cNvSpPr/>
          <p:nvPr/>
        </p:nvSpPr>
        <p:spPr>
          <a:xfrm>
            <a:off x="5642358" y="3965886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89C48">
              <a:alpha val="80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728" y="3890422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13" name="원호 112"/>
          <p:cNvSpPr/>
          <p:nvPr/>
        </p:nvSpPr>
        <p:spPr>
          <a:xfrm>
            <a:off x="7254052" y="3943390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89C48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4" name="원호 113"/>
          <p:cNvSpPr/>
          <p:nvPr/>
        </p:nvSpPr>
        <p:spPr>
          <a:xfrm>
            <a:off x="7281370" y="3970708"/>
            <a:ext cx="945038" cy="945038"/>
          </a:xfrm>
          <a:prstGeom prst="arc">
            <a:avLst>
              <a:gd name="adj1" fmla="val 16200000"/>
              <a:gd name="adj2" fmla="val 6909676"/>
            </a:avLst>
          </a:prstGeom>
          <a:solidFill>
            <a:srgbClr val="213991">
              <a:alpha val="80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923740" y="3895244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9143217" y="3793577"/>
            <a:ext cx="2620614" cy="1663795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75740" y="5597950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Microsoft Office PowerPoint is the presentation program 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237250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492034" y="1663700"/>
            <a:ext cx="4051478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38250" y="2335074"/>
            <a:ext cx="1231357" cy="291584"/>
          </a:xfrm>
          <a:prstGeom prst="roundRect">
            <a:avLst>
              <a:gd name="adj" fmla="val 50000"/>
            </a:avLst>
          </a:prstGeom>
          <a:solidFill>
            <a:srgbClr val="F89C48">
              <a:alpha val="90000"/>
            </a:srgb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62500" y="1663700"/>
            <a:ext cx="6908800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차트 7"/>
          <p:cNvGraphicFramePr/>
          <p:nvPr/>
        </p:nvGraphicFramePr>
        <p:xfrm>
          <a:off x="4895335" y="26076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150966" y="1859418"/>
            <a:ext cx="112806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00183" y="120508"/>
            <a:ext cx="5991635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752657" y="5514941"/>
            <a:ext cx="3093890" cy="230948"/>
            <a:chOff x="2736652" y="5441605"/>
            <a:chExt cx="3906195" cy="29158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736654" y="5441605"/>
              <a:ext cx="1771084" cy="291584"/>
            </a:xfrm>
            <a:prstGeom prst="roundRect">
              <a:avLst>
                <a:gd name="adj" fmla="val 50000"/>
              </a:avLst>
            </a:prstGeom>
            <a:solidFill>
              <a:srgbClr val="213991">
                <a:alpha val="90000"/>
              </a:srgbClr>
            </a:solidFill>
            <a:ln w="9525">
              <a:solidFill>
                <a:srgbClr val="EEF2F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736652" y="5441605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EEF2F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7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</a:t>
              </a:r>
              <a:endPara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871763" y="5441605"/>
              <a:ext cx="1771084" cy="291584"/>
            </a:xfrm>
            <a:prstGeom prst="roundRect">
              <a:avLst>
                <a:gd name="adj" fmla="val 50000"/>
              </a:avLst>
            </a:prstGeom>
            <a:solidFill>
              <a:srgbClr val="F89C48">
                <a:alpha val="90000"/>
              </a:srgbClr>
            </a:solidFill>
            <a:ln w="9525">
              <a:solidFill>
                <a:srgbClr val="EEF2F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871762" y="5441605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EEF2F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7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</a:t>
              </a:r>
              <a:endPara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969671" y="2754003"/>
          <a:ext cx="3096203" cy="310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7081570" y="3201406"/>
            <a:ext cx="235390" cy="235390"/>
          </a:xfrm>
          <a:prstGeom prst="ellipse">
            <a:avLst/>
          </a:prstGeom>
          <a:noFill/>
          <a:ln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43642" y="4134856"/>
            <a:ext cx="235390" cy="235390"/>
          </a:xfrm>
          <a:prstGeom prst="ellipse">
            <a:avLst/>
          </a:prstGeom>
          <a:noFill/>
          <a:ln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304492" y="3215552"/>
            <a:ext cx="235390" cy="235390"/>
          </a:xfrm>
          <a:prstGeom prst="ellipse">
            <a:avLst/>
          </a:prstGeom>
          <a:noFill/>
          <a:ln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752042" y="4213948"/>
            <a:ext cx="235390" cy="235390"/>
          </a:xfrm>
          <a:prstGeom prst="ellipse">
            <a:avLst/>
          </a:prstGeom>
          <a:noFill/>
          <a:ln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꺾인 연결선 5"/>
          <p:cNvCxnSpPr>
            <a:endCxn id="26" idx="0"/>
          </p:cNvCxnSpPr>
          <p:nvPr/>
        </p:nvCxnSpPr>
        <p:spPr>
          <a:xfrm>
            <a:off x="3975722" y="3114675"/>
            <a:ext cx="6446465" cy="100877"/>
          </a:xfrm>
          <a:prstGeom prst="bentConnector2">
            <a:avLst/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3" idx="4"/>
          </p:cNvCxnSpPr>
          <p:nvPr/>
        </p:nvCxnSpPr>
        <p:spPr>
          <a:xfrm flipV="1">
            <a:off x="3975722" y="3436796"/>
            <a:ext cx="3223543" cy="474804"/>
          </a:xfrm>
          <a:prstGeom prst="bentConnector2">
            <a:avLst/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5" idx="4"/>
          </p:cNvCxnSpPr>
          <p:nvPr/>
        </p:nvCxnSpPr>
        <p:spPr>
          <a:xfrm flipV="1">
            <a:off x="3975722" y="4370246"/>
            <a:ext cx="2185615" cy="318506"/>
          </a:xfrm>
          <a:prstGeom prst="bentConnector2">
            <a:avLst/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27" idx="2"/>
          </p:cNvCxnSpPr>
          <p:nvPr/>
        </p:nvCxnSpPr>
        <p:spPr>
          <a:xfrm flipV="1">
            <a:off x="3975722" y="4331643"/>
            <a:ext cx="5776320" cy="1125207"/>
          </a:xfrm>
          <a:prstGeom prst="bentConnector3">
            <a:avLst>
              <a:gd name="adj1" fmla="val 56200"/>
            </a:avLst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890210" y="2335074"/>
            <a:ext cx="1085512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89C48">
                <a:alpha val="9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31961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3975710855"/>
              </p:ext>
            </p:extLst>
          </p:nvPr>
        </p:nvGraphicFramePr>
        <p:xfrm>
          <a:off x="-108802" y="1773776"/>
          <a:ext cx="6158333" cy="428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직사각형 67"/>
          <p:cNvSpPr/>
          <p:nvPr/>
        </p:nvSpPr>
        <p:spPr>
          <a:xfrm>
            <a:off x="2688441" y="3409801"/>
            <a:ext cx="1383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first quarter</a:t>
            </a:r>
          </a:p>
          <a:p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9" name="설명선 2(테두리 없음) 68"/>
          <p:cNvSpPr/>
          <p:nvPr/>
        </p:nvSpPr>
        <p:spPr>
          <a:xfrm flipH="1">
            <a:off x="34262" y="2269209"/>
            <a:ext cx="981943" cy="358049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93637"/>
              <a:gd name="adj6" fmla="val -87892"/>
            </a:avLst>
          </a:prstGeom>
          <a:noFill/>
          <a:ln>
            <a:solidFill>
              <a:srgbClr val="FF660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u="sng" kern="0" dirty="0">
                <a:solidFill>
                  <a:srgbClr val="FF3300"/>
                </a:solidFill>
              </a:rPr>
              <a:t>Check Point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5556129" y="4941029"/>
            <a:ext cx="6356666" cy="747877"/>
            <a:chOff x="1300234" y="4253969"/>
            <a:chExt cx="5979294" cy="7478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1" name="양쪽 모서리가 둥근 사각형 70"/>
            <p:cNvSpPr/>
            <p:nvPr/>
          </p:nvSpPr>
          <p:spPr>
            <a:xfrm>
              <a:off x="1300234" y="4253969"/>
              <a:ext cx="5979294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rgbClr val="F89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Check</a:t>
              </a:r>
            </a:p>
          </p:txBody>
        </p:sp>
        <p:sp>
          <p:nvSpPr>
            <p:cNvPr id="72" name="양쪽 모서리가 둥근 사각형 71"/>
            <p:cNvSpPr/>
            <p:nvPr/>
          </p:nvSpPr>
          <p:spPr>
            <a:xfrm>
              <a:off x="1300234" y="4544646"/>
              <a:ext cx="5979294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원호 74"/>
          <p:cNvSpPr/>
          <p:nvPr/>
        </p:nvSpPr>
        <p:spPr>
          <a:xfrm>
            <a:off x="5693722" y="1983125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F89C4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851813" y="2287985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1399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414344" y="3674339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399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213991"/>
                </a:solidFill>
              </a:rPr>
              <a:t>컨텐츠에 대한 내용을 적어요</a:t>
            </a:r>
            <a:endParaRPr lang="en-US" altLang="ko-KR" sz="1050" dirty="0">
              <a:solidFill>
                <a:srgbClr val="21399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7" name="원호 86"/>
          <p:cNvSpPr/>
          <p:nvPr/>
        </p:nvSpPr>
        <p:spPr>
          <a:xfrm>
            <a:off x="7950233" y="1983125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F89C4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97FA3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108324" y="2287985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1399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670855" y="3674339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399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213991"/>
                </a:solidFill>
              </a:rPr>
              <a:t>컨텐츠에 대한 내용을 적어요</a:t>
            </a:r>
            <a:endParaRPr lang="en-US" altLang="ko-KR" sz="1050" dirty="0">
              <a:solidFill>
                <a:srgbClr val="21399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0" name="원호 89"/>
          <p:cNvSpPr/>
          <p:nvPr/>
        </p:nvSpPr>
        <p:spPr>
          <a:xfrm>
            <a:off x="10206744" y="1983125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F89C4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364835" y="2287985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1399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927366" y="3674339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399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213991"/>
                </a:solidFill>
              </a:rPr>
              <a:t>컨텐츠에 대한 내용을 적어요</a:t>
            </a:r>
            <a:endParaRPr lang="en-US" altLang="ko-KR" sz="1050" dirty="0">
              <a:solidFill>
                <a:srgbClr val="21399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srgbClr val="F89C48"/>
                </a:solidFill>
              </a:rPr>
              <a:t>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1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24296"/>
              </p:ext>
            </p:extLst>
          </p:nvPr>
        </p:nvGraphicFramePr>
        <p:xfrm>
          <a:off x="678409" y="1601603"/>
          <a:ext cx="10665096" cy="3625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9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9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9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9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9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55F7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5F7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srgbClr val="F89C48"/>
                </a:solidFill>
              </a:rPr>
              <a:t>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35429" y="5605363"/>
            <a:ext cx="9008076" cy="888541"/>
          </a:xfrm>
          <a:prstGeom prst="rect">
            <a:avLst/>
          </a:prstGeom>
          <a:solidFill>
            <a:srgbClr val="D0D8F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000" b="1" dirty="0" err="1">
                <a:solidFill>
                  <a:prstClr val="white"/>
                </a:solidFill>
              </a:rPr>
              <a:t>컨텐츠에</a:t>
            </a:r>
            <a:r>
              <a:rPr lang="ko-KR" altLang="en-US" sz="1000" b="1" dirty="0">
                <a:solidFill>
                  <a:prstClr val="white"/>
                </a:solidFill>
              </a:rPr>
              <a:t> 대한 내용을 적어요</a:t>
            </a:r>
            <a:r>
              <a:rPr lang="en-US" altLang="ko-KR" sz="1000" b="1" dirty="0">
                <a:solidFill>
                  <a:prstClr val="white"/>
                </a:solidFill>
              </a:rPr>
              <a:t> </a:t>
            </a: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78409" y="5605362"/>
            <a:ext cx="1657020" cy="888541"/>
          </a:xfrm>
          <a:prstGeom prst="rect">
            <a:avLst/>
          </a:prstGeom>
          <a:solidFill>
            <a:srgbClr val="21399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</p:spTree>
    <p:extLst>
      <p:ext uri="{BB962C8B-B14F-4D97-AF65-F5344CB8AC3E}">
        <p14:creationId xmlns:p14="http://schemas.microsoft.com/office/powerpoint/2010/main" val="241211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srgbClr val="F89C48"/>
                </a:solidFill>
              </a:rPr>
              <a:t>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720049" y="1778374"/>
            <a:ext cx="2501152" cy="2501152"/>
            <a:chOff x="8966948" y="1450040"/>
            <a:chExt cx="2501152" cy="2501152"/>
          </a:xfrm>
        </p:grpSpPr>
        <p:sp>
          <p:nvSpPr>
            <p:cNvPr id="7" name="도넛 6"/>
            <p:cNvSpPr/>
            <p:nvPr/>
          </p:nvSpPr>
          <p:spPr>
            <a:xfrm>
              <a:off x="9841007" y="2324099"/>
              <a:ext cx="753035" cy="753035"/>
            </a:xfrm>
            <a:prstGeom prst="donut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도넛 7"/>
            <p:cNvSpPr/>
            <p:nvPr/>
          </p:nvSpPr>
          <p:spPr>
            <a:xfrm>
              <a:off x="9386048" y="1869140"/>
              <a:ext cx="1662953" cy="1662953"/>
            </a:xfrm>
            <a:prstGeom prst="donut">
              <a:avLst>
                <a:gd name="adj" fmla="val 13542"/>
              </a:avLst>
            </a:prstGeom>
            <a:noFill/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도넛 8"/>
            <p:cNvSpPr/>
            <p:nvPr/>
          </p:nvSpPr>
          <p:spPr>
            <a:xfrm>
              <a:off x="8966948" y="1450040"/>
              <a:ext cx="2501152" cy="2501152"/>
            </a:xfrm>
            <a:prstGeom prst="donut">
              <a:avLst>
                <a:gd name="adj" fmla="val 7547"/>
              </a:avLst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0127877" y="2608282"/>
              <a:ext cx="179293" cy="17929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원호 10"/>
          <p:cNvSpPr/>
          <p:nvPr/>
        </p:nvSpPr>
        <p:spPr>
          <a:xfrm>
            <a:off x="2274425" y="381000"/>
            <a:ext cx="5295900" cy="5295900"/>
          </a:xfrm>
          <a:prstGeom prst="arc">
            <a:avLst>
              <a:gd name="adj1" fmla="val 3897650"/>
              <a:gd name="adj2" fmla="val 9491915"/>
            </a:avLst>
          </a:prstGeom>
          <a:ln w="704850">
            <a:solidFill>
              <a:srgbClr val="D0D8F4"/>
            </a:solidFill>
          </a:ln>
          <a:scene3d>
            <a:camera prst="orthographicFront">
              <a:rot lat="20399999" lon="0" rev="0"/>
            </a:camera>
            <a:lightRig rig="flat" dir="t"/>
          </a:scene3d>
          <a:sp3d prstMaterial="matte">
            <a:extrusionClr>
              <a:srgbClr val="91BAD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원호 11"/>
          <p:cNvSpPr/>
          <p:nvPr/>
        </p:nvSpPr>
        <p:spPr>
          <a:xfrm>
            <a:off x="2483975" y="266700"/>
            <a:ext cx="5295900" cy="5295900"/>
          </a:xfrm>
          <a:prstGeom prst="arc">
            <a:avLst>
              <a:gd name="adj1" fmla="val 1897241"/>
              <a:gd name="adj2" fmla="val 3961466"/>
            </a:avLst>
          </a:prstGeom>
          <a:ln w="704850">
            <a:solidFill>
              <a:srgbClr val="7683E4"/>
            </a:solidFill>
          </a:ln>
          <a:scene3d>
            <a:camera prst="orthographicFront">
              <a:rot lat="20399999" lon="0" rev="0"/>
            </a:camera>
            <a:lightRig rig="flat" dir="t"/>
          </a:scene3d>
          <a:sp3d prstMaterial="matte">
            <a:extrusionClr>
              <a:srgbClr val="5697BF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07587" y="3403280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27176" y="1155126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868181" y="4563709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471128" y="2641312"/>
            <a:ext cx="0" cy="18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>
            <a:off x="7128799" y="3028950"/>
            <a:ext cx="5276850" cy="5295900"/>
          </a:xfrm>
          <a:prstGeom prst="arc">
            <a:avLst>
              <a:gd name="adj1" fmla="val 12806578"/>
              <a:gd name="adj2" fmla="val 16294165"/>
            </a:avLst>
          </a:prstGeom>
          <a:ln w="704850">
            <a:solidFill>
              <a:srgbClr val="2F51CF"/>
            </a:solidFill>
            <a:tailEnd type="triangle" w="sm" len="sm"/>
          </a:ln>
          <a:scene3d>
            <a:camera prst="orthographicFront">
              <a:rot lat="20399999" lon="0" rev="0"/>
            </a:camera>
            <a:lightRig rig="flat" dir="t"/>
          </a:scene3d>
          <a:sp3d prstMaterial="matte">
            <a:extrusionClr>
              <a:schemeClr val="accent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95883" y="1862393"/>
            <a:ext cx="2365372" cy="1336203"/>
            <a:chOff x="1300234" y="4253969"/>
            <a:chExt cx="5979294" cy="13362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양쪽 모서리가 둥근 사각형 23"/>
            <p:cNvSpPr/>
            <p:nvPr/>
          </p:nvSpPr>
          <p:spPr>
            <a:xfrm>
              <a:off x="1300234" y="4253969"/>
              <a:ext cx="5979294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rgbClr val="213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START</a:t>
              </a:r>
            </a:p>
          </p:txBody>
        </p:sp>
        <p:sp>
          <p:nvSpPr>
            <p:cNvPr id="25" name="사각형 설명선 24"/>
            <p:cNvSpPr/>
            <p:nvPr/>
          </p:nvSpPr>
          <p:spPr>
            <a:xfrm>
              <a:off x="1300234" y="4544645"/>
              <a:ext cx="5979294" cy="1045527"/>
            </a:xfrm>
            <a:prstGeom prst="wedgeRectCallout">
              <a:avLst>
                <a:gd name="adj1" fmla="val 34440"/>
                <a:gd name="adj2" fmla="val 116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100" kern="0" dirty="0">
                  <a:solidFill>
                    <a:prstClr val="white"/>
                  </a:solidFill>
                </a:rPr>
                <a:t>Enjoy your stylish business and campus life with BIZCAM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7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143000" y="4129323"/>
            <a:ext cx="9906000" cy="2728678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078480" y="2169464"/>
            <a:ext cx="6035040" cy="2825449"/>
            <a:chOff x="1935480" y="1120428"/>
            <a:chExt cx="6035040" cy="282544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498145" y="2509503"/>
              <a:ext cx="290971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09528" y="1120428"/>
              <a:ext cx="28869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spc="-15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CONTACT US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8189" y="1624005"/>
              <a:ext cx="47096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BIRHGTWORKS.CO.KR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35480" y="3345713"/>
              <a:ext cx="603504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FACEBOOK PAGE: PRESENTATION MASTER</a:t>
              </a:r>
            </a:p>
            <a:p>
              <a:pPr algn="ctr"/>
              <a:r>
                <a:rPr lang="en-US" altLang="ko-KR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SITE: FACEBOOK.COM/POWERPNT82</a:t>
              </a:r>
            </a:p>
            <a:p>
              <a:pPr algn="ctr"/>
              <a:r>
                <a:rPr lang="en-US" altLang="ko-KR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</a:t>
              </a:r>
              <a:r>
                <a:rPr lang="en-US" altLang="ko-KR" sz="11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BRIGHTWORKS.CO.KR</a:t>
              </a:r>
              <a:endParaRPr lang="ko-KR" altLang="en-US" sz="11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78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30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561" y="5180382"/>
            <a:ext cx="217559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5400" dirty="0">
                <a:solidFill>
                  <a:srgbClr val="21399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IN</a:t>
            </a:r>
            <a:r>
              <a:rPr lang="en-US" altLang="ko-KR" sz="5400" dirty="0">
                <a:solidFill>
                  <a:srgbClr val="21399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DEX</a:t>
            </a:r>
            <a:endParaRPr lang="ko-KR" altLang="en-US" sz="5400" dirty="0">
              <a:solidFill>
                <a:srgbClr val="21399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294184" y="861839"/>
            <a:ext cx="7246350" cy="5134322"/>
            <a:chOff x="4972635" y="1387413"/>
            <a:chExt cx="6419265" cy="4374076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5089767" y="2627556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089767" y="4192343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/>
            <p:cNvGrpSpPr/>
            <p:nvPr/>
          </p:nvGrpSpPr>
          <p:grpSpPr>
            <a:xfrm>
              <a:off x="4972635" y="1387413"/>
              <a:ext cx="6419265" cy="1052065"/>
              <a:chOff x="4972635" y="1992452"/>
              <a:chExt cx="6419265" cy="10520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72635" y="1992452"/>
                <a:ext cx="4518122" cy="35738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01 </a:t>
                </a:r>
                <a:r>
                  <a:rPr lang="ko-KR" altLang="en-US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문제 접근</a:t>
                </a:r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: </a:t>
                </a:r>
                <a:r>
                  <a:rPr lang="ko-KR" altLang="en-US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국면 분석 문제에 대한 이해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972635" y="2384732"/>
                <a:ext cx="6419265" cy="6597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데이터 접근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: 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데이터 구조 파악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주제 접근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: ‘5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일 후 코스피 지수의 상승 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/ 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하락 예측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’ 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에 대한 이해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분석 방향 설정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972635" y="2952200"/>
              <a:ext cx="6419265" cy="1052065"/>
              <a:chOff x="4972635" y="1992452"/>
              <a:chExt cx="6419265" cy="10520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972635" y="1992452"/>
                <a:ext cx="3965607" cy="35738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02 </a:t>
                </a:r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Medium" panose="02020603020101020101" pitchFamily="18" charset="-127"/>
                  </a:rPr>
                  <a:t>EDA(Exploratory Data Analysis)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72635" y="2384732"/>
                <a:ext cx="6419265" cy="6597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KOSPI, ECONOMIC, EXCHANGE, MARKET, PER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 데이터의 각 칼럼에 대한 이해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각 칼럼과 코스피 </a:t>
                </a:r>
                <a:r>
                  <a:rPr lang="ko-KR" altLang="en-US" sz="1400" dirty="0" err="1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지수종가의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 관계에 대한 이해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분석 사용 변수와 분석 시 제거 변수의 구분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972635" y="4516987"/>
              <a:ext cx="6419265" cy="1244502"/>
              <a:chOff x="4972635" y="1992452"/>
              <a:chExt cx="6419265" cy="124450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972635" y="1992452"/>
                <a:ext cx="3948025" cy="35738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03 Data Preprocessing &amp; Cleaning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972635" y="2384732"/>
                <a:ext cx="6419265" cy="85222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데이터의 이상치 처리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데이터의 </a:t>
                </a:r>
                <a:r>
                  <a:rPr lang="ko-KR" altLang="en-US" sz="1400" dirty="0" err="1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결측치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 처리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  <a:p>
                <a:pPr marL="628650" lvl="1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VAR 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분석기법을 활용한 </a:t>
                </a:r>
                <a:r>
                  <a:rPr lang="ko-KR" altLang="en-US" sz="1400" dirty="0" err="1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결측치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 처리 알고리즘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KOSPI 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데이터를 기준으로 날짜 인덱스 정리하기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80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561" y="5180382"/>
            <a:ext cx="217559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5400" dirty="0">
                <a:solidFill>
                  <a:srgbClr val="21399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IN</a:t>
            </a:r>
            <a:r>
              <a:rPr lang="en-US" altLang="ko-KR" sz="5400" dirty="0">
                <a:solidFill>
                  <a:srgbClr val="21399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DEX</a:t>
            </a:r>
            <a:endParaRPr lang="ko-KR" altLang="en-US" sz="5400" dirty="0">
              <a:solidFill>
                <a:srgbClr val="21399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A5B44C5-7060-46A1-B81D-099DDF8F5374}"/>
              </a:ext>
            </a:extLst>
          </p:cNvPr>
          <p:cNvGrpSpPr/>
          <p:nvPr/>
        </p:nvGrpSpPr>
        <p:grpSpPr>
          <a:xfrm>
            <a:off x="4354089" y="861839"/>
            <a:ext cx="7246350" cy="5134322"/>
            <a:chOff x="4972635" y="1387413"/>
            <a:chExt cx="6419265" cy="382128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B6F0F1F-5CA4-4469-8089-571D423059AA}"/>
                </a:ext>
              </a:extLst>
            </p:cNvPr>
            <p:cNvCxnSpPr/>
            <p:nvPr/>
          </p:nvCxnSpPr>
          <p:spPr>
            <a:xfrm>
              <a:off x="5089767" y="2627556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2CBA7ED-4ECE-472F-AD6A-97BCE4A34F27}"/>
                </a:ext>
              </a:extLst>
            </p:cNvPr>
            <p:cNvCxnSpPr/>
            <p:nvPr/>
          </p:nvCxnSpPr>
          <p:spPr>
            <a:xfrm>
              <a:off x="5089767" y="4192343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ADCA096-B43B-4FE7-A097-B75F6710B06B}"/>
                </a:ext>
              </a:extLst>
            </p:cNvPr>
            <p:cNvGrpSpPr/>
            <p:nvPr/>
          </p:nvGrpSpPr>
          <p:grpSpPr>
            <a:xfrm>
              <a:off x="4972635" y="1387413"/>
              <a:ext cx="6419265" cy="1423650"/>
              <a:chOff x="4972635" y="1992452"/>
              <a:chExt cx="6419265" cy="1423650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80578EF-2AB3-4D43-8B82-C884B4FEA8B8}"/>
                  </a:ext>
                </a:extLst>
              </p:cNvPr>
              <p:cNvSpPr txBox="1"/>
              <p:nvPr/>
            </p:nvSpPr>
            <p:spPr>
              <a:xfrm>
                <a:off x="4972635" y="1992452"/>
                <a:ext cx="2826445" cy="43251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04 Feature Engineering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284C5DF-25B4-43CE-A810-EA9419540E5E}"/>
                  </a:ext>
                </a:extLst>
              </p:cNvPr>
              <p:cNvSpPr txBox="1"/>
              <p:nvPr/>
            </p:nvSpPr>
            <p:spPr>
              <a:xfrm>
                <a:off x="4972635" y="2384732"/>
                <a:ext cx="6419265" cy="10313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그래프에 따른 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Grouping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변수 스케일링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(Scaling) 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정규화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(Standardization)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PCA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11CAAA7-78DC-435C-9D74-57771FA16730}"/>
                </a:ext>
              </a:extLst>
            </p:cNvPr>
            <p:cNvGrpSpPr/>
            <p:nvPr/>
          </p:nvGrpSpPr>
          <p:grpSpPr>
            <a:xfrm>
              <a:off x="4972635" y="2952200"/>
              <a:ext cx="6419265" cy="957870"/>
              <a:chOff x="4972635" y="1992452"/>
              <a:chExt cx="6419265" cy="95787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E6D8EDC-A376-4C94-81F4-DEB127747374}"/>
                  </a:ext>
                </a:extLst>
              </p:cNvPr>
              <p:cNvSpPr txBox="1"/>
              <p:nvPr/>
            </p:nvSpPr>
            <p:spPr>
              <a:xfrm>
                <a:off x="4972635" y="1992452"/>
                <a:ext cx="2361488" cy="43251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05 Model Variation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0933729-D32E-489E-9D17-02DDA8819A77}"/>
                  </a:ext>
                </a:extLst>
              </p:cNvPr>
              <p:cNvSpPr txBox="1"/>
              <p:nvPr/>
            </p:nvSpPr>
            <p:spPr>
              <a:xfrm>
                <a:off x="4972635" y="2384732"/>
                <a:ext cx="6419265" cy="56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Classification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Time Series Regression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53A0506-44BA-4AA5-9CD0-9EF995AF78E1}"/>
                </a:ext>
              </a:extLst>
            </p:cNvPr>
            <p:cNvGrpSpPr/>
            <p:nvPr/>
          </p:nvGrpSpPr>
          <p:grpSpPr>
            <a:xfrm>
              <a:off x="4972635" y="4516987"/>
              <a:ext cx="6419265" cy="691710"/>
              <a:chOff x="4972635" y="1992452"/>
              <a:chExt cx="6419265" cy="691710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1D40B5E-350E-4F41-892C-772CDB2A82C4}"/>
                  </a:ext>
                </a:extLst>
              </p:cNvPr>
              <p:cNvSpPr txBox="1"/>
              <p:nvPr/>
            </p:nvSpPr>
            <p:spPr>
              <a:xfrm>
                <a:off x="4972635" y="1992452"/>
                <a:ext cx="4038138" cy="43251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06 Hyper Parameter Optimization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C27D8EF-7AF6-4FA6-B8B2-76CE17D9C394}"/>
                  </a:ext>
                </a:extLst>
              </p:cNvPr>
              <p:cNvSpPr txBox="1"/>
              <p:nvPr/>
            </p:nvSpPr>
            <p:spPr>
              <a:xfrm>
                <a:off x="4972635" y="2384732"/>
                <a:ext cx="6419265" cy="2994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	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666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561" y="5180382"/>
            <a:ext cx="217559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5400" dirty="0">
                <a:solidFill>
                  <a:srgbClr val="21399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IN</a:t>
            </a:r>
            <a:r>
              <a:rPr lang="en-US" altLang="ko-KR" sz="5400" dirty="0">
                <a:solidFill>
                  <a:srgbClr val="21399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DEX</a:t>
            </a:r>
            <a:endParaRPr lang="ko-KR" altLang="en-US" sz="5400" dirty="0">
              <a:solidFill>
                <a:srgbClr val="21399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8E7EEB4-5EB4-45CF-A081-406AE3761D87}"/>
              </a:ext>
            </a:extLst>
          </p:cNvPr>
          <p:cNvGrpSpPr/>
          <p:nvPr/>
        </p:nvGrpSpPr>
        <p:grpSpPr>
          <a:xfrm>
            <a:off x="4354089" y="861839"/>
            <a:ext cx="7246350" cy="5134322"/>
            <a:chOff x="4972635" y="1387413"/>
            <a:chExt cx="6419265" cy="3821284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448F0E4-58AF-41F6-AA91-99541E27360E}"/>
                </a:ext>
              </a:extLst>
            </p:cNvPr>
            <p:cNvCxnSpPr/>
            <p:nvPr/>
          </p:nvCxnSpPr>
          <p:spPr>
            <a:xfrm>
              <a:off x="5089767" y="2627556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A9DCC3E-1E2D-499C-A1FD-22D7724D6405}"/>
                </a:ext>
              </a:extLst>
            </p:cNvPr>
            <p:cNvCxnSpPr/>
            <p:nvPr/>
          </p:nvCxnSpPr>
          <p:spPr>
            <a:xfrm>
              <a:off x="5089767" y="4192343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F4698ED-463F-4751-8674-0FD9782A7221}"/>
                </a:ext>
              </a:extLst>
            </p:cNvPr>
            <p:cNvGrpSpPr/>
            <p:nvPr/>
          </p:nvGrpSpPr>
          <p:grpSpPr>
            <a:xfrm>
              <a:off x="4972635" y="1387413"/>
              <a:ext cx="6419265" cy="1423650"/>
              <a:chOff x="4972635" y="1992452"/>
              <a:chExt cx="6419265" cy="142365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B21BA9-F606-4D92-A439-3E786AA76D72}"/>
                  </a:ext>
                </a:extLst>
              </p:cNvPr>
              <p:cNvSpPr txBox="1"/>
              <p:nvPr/>
            </p:nvSpPr>
            <p:spPr>
              <a:xfrm>
                <a:off x="4972635" y="1992452"/>
                <a:ext cx="4461410" cy="43251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07 Validation &amp; Best Model Selection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A201D-91FA-492A-93F8-E1CFB1F4A83A}"/>
                  </a:ext>
                </a:extLst>
              </p:cNvPr>
              <p:cNvSpPr txBox="1"/>
              <p:nvPr/>
            </p:nvSpPr>
            <p:spPr>
              <a:xfrm>
                <a:off x="4972635" y="2384732"/>
                <a:ext cx="6419265" cy="10313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Classification 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예측 결과와 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Time Series Regression 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예측 결과의 비교 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변수 스케일링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(Scaling) 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정규화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(Standardization)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PCA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E55444B-C497-4374-811E-6DFCFABEF23F}"/>
                </a:ext>
              </a:extLst>
            </p:cNvPr>
            <p:cNvGrpSpPr/>
            <p:nvPr/>
          </p:nvGrpSpPr>
          <p:grpSpPr>
            <a:xfrm>
              <a:off x="4972635" y="2952200"/>
              <a:ext cx="6419265" cy="957870"/>
              <a:chOff x="4972635" y="1992452"/>
              <a:chExt cx="6419265" cy="95787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8B0905-7FCA-4F69-AE6A-4C56F0989CA1}"/>
                  </a:ext>
                </a:extLst>
              </p:cNvPr>
              <p:cNvSpPr txBox="1"/>
              <p:nvPr/>
            </p:nvSpPr>
            <p:spPr>
              <a:xfrm>
                <a:off x="4972635" y="1992452"/>
                <a:ext cx="1597538" cy="43251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08 Inference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38AADA-73C8-4568-8D1E-D87428F1D52E}"/>
                  </a:ext>
                </a:extLst>
              </p:cNvPr>
              <p:cNvSpPr txBox="1"/>
              <p:nvPr/>
            </p:nvSpPr>
            <p:spPr>
              <a:xfrm>
                <a:off x="4972635" y="2384732"/>
                <a:ext cx="6419265" cy="56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Classification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Time Series Regression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7D7BB8C-25D3-464F-A971-B2AF65D35752}"/>
                </a:ext>
              </a:extLst>
            </p:cNvPr>
            <p:cNvGrpSpPr/>
            <p:nvPr/>
          </p:nvGrpSpPr>
          <p:grpSpPr>
            <a:xfrm>
              <a:off x="4972635" y="4516987"/>
              <a:ext cx="6419265" cy="691710"/>
              <a:chOff x="4972635" y="1992452"/>
              <a:chExt cx="6419265" cy="69171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D1877E1-F523-41A2-B297-6270151226AE}"/>
                  </a:ext>
                </a:extLst>
              </p:cNvPr>
              <p:cNvSpPr txBox="1"/>
              <p:nvPr/>
            </p:nvSpPr>
            <p:spPr>
              <a:xfrm>
                <a:off x="4972635" y="1992452"/>
                <a:ext cx="4298987" cy="43251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09 Continuous Training &amp; Modeling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ED6B0F-63AA-4AE7-B0FB-450F08CEB0D0}"/>
                  </a:ext>
                </a:extLst>
              </p:cNvPr>
              <p:cNvSpPr txBox="1"/>
              <p:nvPr/>
            </p:nvSpPr>
            <p:spPr>
              <a:xfrm>
                <a:off x="4972635" y="2384732"/>
                <a:ext cx="6419265" cy="2994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	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259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91457" y="1421583"/>
            <a:ext cx="11009086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40407" y="4551645"/>
            <a:ext cx="2385785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주말 및 공휴일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사용하지 않는다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영업일 기준에 포함하지 않음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83020" y="2958661"/>
            <a:ext cx="3047508" cy="291584"/>
          </a:xfrm>
          <a:prstGeom prst="roundRect">
            <a:avLst>
              <a:gd name="adj" fmla="val 50000"/>
            </a:avLst>
          </a:prstGeom>
          <a:solidFill>
            <a:srgbClr val="F89C48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339071" y="1741323"/>
          <a:ext cx="4329235" cy="3375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71048" y="2249971"/>
            <a:ext cx="2061293" cy="89090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Train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월요일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~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금요일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영업일 기준 </a:t>
            </a: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5</a:t>
            </a: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06834" y="4225490"/>
            <a:ext cx="1967140" cy="772904"/>
          </a:xfrm>
          <a:prstGeom prst="rect">
            <a:avLst/>
          </a:prstGeom>
          <a:ln w="28575">
            <a:solidFill>
              <a:srgbClr val="21399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Target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Day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5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일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후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KOSPI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지수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090098" y="295866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13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00182" y="371881"/>
            <a:ext cx="599163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F89C48"/>
                </a:solidFill>
              </a:rPr>
              <a:t>문제 정의</a:t>
            </a:r>
            <a:endParaRPr lang="en-US" altLang="ko-KR" sz="900" dirty="0">
              <a:solidFill>
                <a:srgbClr val="F89C48"/>
              </a:solidFill>
            </a:endParaRPr>
          </a:p>
        </p:txBody>
      </p:sp>
      <p:sp>
        <p:nvSpPr>
          <p:cNvPr id="32" name="모서리가 둥근 직사각형 29">
            <a:extLst>
              <a:ext uri="{FF2B5EF4-FFF2-40B4-BE49-F238E27FC236}">
                <a16:creationId xmlns:a16="http://schemas.microsoft.com/office/drawing/2014/main" id="{F0491F67-87EE-4420-B1EB-24EA425F0900}"/>
              </a:ext>
            </a:extLst>
          </p:cNvPr>
          <p:cNvSpPr/>
          <p:nvPr/>
        </p:nvSpPr>
        <p:spPr>
          <a:xfrm>
            <a:off x="7457453" y="295866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모서리가 둥근 직사각형 29">
            <a:extLst>
              <a:ext uri="{FF2B5EF4-FFF2-40B4-BE49-F238E27FC236}">
                <a16:creationId xmlns:a16="http://schemas.microsoft.com/office/drawing/2014/main" id="{97BB9BA8-2CB3-4FCA-BF38-349E5DF6F7D3}"/>
              </a:ext>
            </a:extLst>
          </p:cNvPr>
          <p:cNvSpPr/>
          <p:nvPr/>
        </p:nvSpPr>
        <p:spPr>
          <a:xfrm>
            <a:off x="4901737" y="3523691"/>
            <a:ext cx="473075" cy="291584"/>
          </a:xfrm>
          <a:prstGeom prst="roundRect">
            <a:avLst>
              <a:gd name="adj" fmla="val 50000"/>
            </a:avLst>
          </a:prstGeom>
          <a:solidFill>
            <a:srgbClr val="213991">
              <a:alpha val="87000"/>
            </a:srgbClr>
          </a:solidFill>
          <a:ln w="9525">
            <a:solidFill>
              <a:srgbClr val="2139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bg1"/>
                </a:solidFill>
              </a:rPr>
              <a:t>15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29">
            <a:extLst>
              <a:ext uri="{FF2B5EF4-FFF2-40B4-BE49-F238E27FC236}">
                <a16:creationId xmlns:a16="http://schemas.microsoft.com/office/drawing/2014/main" id="{2DBDE454-0B5B-4A62-B5E6-BDCFCFDF3F4B}"/>
              </a:ext>
            </a:extLst>
          </p:cNvPr>
          <p:cNvSpPr/>
          <p:nvPr/>
        </p:nvSpPr>
        <p:spPr>
          <a:xfrm>
            <a:off x="4339071" y="352369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14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4903385-58B5-47EC-823E-BFAE905E1AA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832341" y="2695422"/>
            <a:ext cx="1066068" cy="42799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68874C2-F8BA-4843-B3C4-547B89F8261F}"/>
              </a:ext>
            </a:extLst>
          </p:cNvPr>
          <p:cNvCxnSpPr>
            <a:cxnSpLocks/>
            <a:stCxn id="28" idx="3"/>
            <a:endCxn id="33" idx="2"/>
          </p:cNvCxnSpPr>
          <p:nvPr/>
        </p:nvCxnSpPr>
        <p:spPr>
          <a:xfrm flipV="1">
            <a:off x="3373974" y="3815275"/>
            <a:ext cx="1764301" cy="796667"/>
          </a:xfrm>
          <a:prstGeom prst="bentConnector2">
            <a:avLst/>
          </a:prstGeom>
          <a:ln w="28575">
            <a:solidFill>
              <a:srgbClr val="213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C0E9D4D-FF00-495C-8C56-296634E2FF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4273" y="3658723"/>
            <a:ext cx="1117800" cy="51212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9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4565" y="1697404"/>
            <a:ext cx="3344779" cy="3344779"/>
            <a:chOff x="970965" y="2154604"/>
            <a:chExt cx="3344779" cy="3344779"/>
          </a:xfrm>
        </p:grpSpPr>
        <p:sp>
          <p:nvSpPr>
            <p:cNvPr id="5" name="직사각형 4"/>
            <p:cNvSpPr/>
            <p:nvPr/>
          </p:nvSpPr>
          <p:spPr>
            <a:xfrm>
              <a:off x="970965" y="2154604"/>
              <a:ext cx="3344779" cy="3344779"/>
            </a:xfrm>
            <a:prstGeom prst="rect">
              <a:avLst/>
            </a:prstGeom>
            <a:gradFill>
              <a:gsLst>
                <a:gs pos="55000">
                  <a:srgbClr val="213991"/>
                </a:gs>
                <a:gs pos="54000">
                  <a:srgbClr val="213991"/>
                </a:gs>
                <a:gs pos="54000">
                  <a:srgbClr val="213991"/>
                </a:gs>
                <a:gs pos="55000">
                  <a:srgbClr val="F89C48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srgbClr val="5B9BD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11909" y="2395548"/>
              <a:ext cx="2862890" cy="2862890"/>
            </a:xfrm>
            <a:prstGeom prst="rect">
              <a:avLst/>
            </a:prstGeom>
            <a:solidFill>
              <a:schemeClr val="bg1"/>
            </a:solidFill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IMG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73432" y="262971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srgbClr val="515560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F89C48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15560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srgbClr val="5155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9471" y="5268521"/>
            <a:ext cx="27349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89C48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4362345" y="1697404"/>
            <a:ext cx="3344779" cy="3344779"/>
            <a:chOff x="970965" y="2154604"/>
            <a:chExt cx="3344779" cy="3344779"/>
          </a:xfrm>
        </p:grpSpPr>
        <p:sp>
          <p:nvSpPr>
            <p:cNvPr id="15" name="직사각형 14"/>
            <p:cNvSpPr/>
            <p:nvPr/>
          </p:nvSpPr>
          <p:spPr>
            <a:xfrm>
              <a:off x="970965" y="2154604"/>
              <a:ext cx="3344779" cy="3344779"/>
            </a:xfrm>
            <a:prstGeom prst="rect">
              <a:avLst/>
            </a:prstGeom>
            <a:gradFill>
              <a:gsLst>
                <a:gs pos="56000">
                  <a:srgbClr val="213991"/>
                </a:gs>
                <a:gs pos="55000">
                  <a:srgbClr val="F89C48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srgbClr val="5B9BD5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11909" y="2395548"/>
              <a:ext cx="2862890" cy="2862890"/>
            </a:xfrm>
            <a:prstGeom prst="rect">
              <a:avLst/>
            </a:prstGeom>
            <a:solidFill>
              <a:schemeClr val="bg1"/>
            </a:solidFill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667251" y="5268521"/>
            <a:ext cx="27349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89C48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8160125" y="1697404"/>
            <a:ext cx="3344779" cy="3344779"/>
            <a:chOff x="970965" y="2154604"/>
            <a:chExt cx="3344779" cy="3344779"/>
          </a:xfrm>
        </p:grpSpPr>
        <p:sp>
          <p:nvSpPr>
            <p:cNvPr id="20" name="직사각형 19"/>
            <p:cNvSpPr/>
            <p:nvPr/>
          </p:nvSpPr>
          <p:spPr>
            <a:xfrm>
              <a:off x="970965" y="2154604"/>
              <a:ext cx="3344779" cy="3344779"/>
            </a:xfrm>
            <a:prstGeom prst="rect">
              <a:avLst/>
            </a:prstGeom>
            <a:gradFill>
              <a:gsLst>
                <a:gs pos="55000">
                  <a:srgbClr val="213991"/>
                </a:gs>
                <a:gs pos="55000">
                  <a:srgbClr val="F89C48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srgbClr val="5B9BD5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11909" y="2395548"/>
              <a:ext cx="2862890" cy="2862890"/>
            </a:xfrm>
            <a:prstGeom prst="rect">
              <a:avLst/>
            </a:prstGeom>
            <a:solidFill>
              <a:schemeClr val="bg1"/>
            </a:solidFill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465031" y="5268521"/>
            <a:ext cx="27349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89C48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2D2327-03EF-4F3E-8538-86C1B61DA690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73432" y="262971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srgbClr val="515560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F89C48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15560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73313" y="2485439"/>
            <a:ext cx="1734937" cy="1734937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5000">
                  <a:srgbClr val="213991"/>
                </a:gs>
                <a:gs pos="54000">
                  <a:srgbClr val="F89C48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" name="자유형 2"/>
          <p:cNvSpPr/>
          <p:nvPr/>
        </p:nvSpPr>
        <p:spPr>
          <a:xfrm>
            <a:off x="998537" y="3600450"/>
            <a:ext cx="2665413" cy="776288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663950" y="2485439"/>
            <a:ext cx="1734937" cy="1734937"/>
            <a:chOff x="4369564" y="1893159"/>
            <a:chExt cx="3344779" cy="3344779"/>
          </a:xfrm>
        </p:grpSpPr>
        <p:sp>
          <p:nvSpPr>
            <p:cNvPr id="33" name="직사각형 32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rgbClr val="213991"/>
                </a:gs>
                <a:gs pos="50000">
                  <a:srgbClr val="F89C48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srgbClr val="5B9BD5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6" name="자유형 35"/>
          <p:cNvSpPr/>
          <p:nvPr/>
        </p:nvSpPr>
        <p:spPr>
          <a:xfrm>
            <a:off x="3889174" y="3600450"/>
            <a:ext cx="2665413" cy="776288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554587" y="2485439"/>
            <a:ext cx="1734937" cy="1734937"/>
            <a:chOff x="4369564" y="1893159"/>
            <a:chExt cx="3344779" cy="3344779"/>
          </a:xfrm>
        </p:grpSpPr>
        <p:sp>
          <p:nvSpPr>
            <p:cNvPr id="38" name="직사각형 37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2000">
                  <a:srgbClr val="213991"/>
                </a:gs>
                <a:gs pos="50000">
                  <a:srgbClr val="F89C48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srgbClr val="5B9BD5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1" name="자유형 40"/>
          <p:cNvSpPr/>
          <p:nvPr/>
        </p:nvSpPr>
        <p:spPr>
          <a:xfrm>
            <a:off x="6779811" y="3600450"/>
            <a:ext cx="2665413" cy="776288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9445224" y="2485438"/>
            <a:ext cx="1734937" cy="1734937"/>
            <a:chOff x="4369564" y="1893159"/>
            <a:chExt cx="3344779" cy="3344779"/>
          </a:xfrm>
        </p:grpSpPr>
        <p:sp>
          <p:nvSpPr>
            <p:cNvPr id="43" name="직사각형 42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5000">
                  <a:srgbClr val="213991"/>
                </a:gs>
                <a:gs pos="55000">
                  <a:srgbClr val="F89C48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srgbClr val="5B9BD5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484841" y="5005221"/>
            <a:ext cx="2311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89C48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375478" y="5005221"/>
            <a:ext cx="2311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89C48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266115" y="5005221"/>
            <a:ext cx="2311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89C48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156752" y="5005221"/>
            <a:ext cx="2311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89C48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5" name="모서리가 둥근 직사각형 54"/>
          <p:cNvSpPr/>
          <p:nvPr/>
        </p:nvSpPr>
        <p:spPr>
          <a:xfrm rot="1800000">
            <a:off x="1752557" y="1965180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 rot="1800000">
            <a:off x="4591618" y="1996193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 rot="1800000">
            <a:off x="4732894" y="1935918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 rot="1800000">
            <a:off x="7460357" y="1914299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 rot="1800000">
            <a:off x="7485003" y="2027206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 rot="1800000">
            <a:off x="7626279" y="1966931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 rot="1800000">
            <a:off x="10217939" y="1945312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 rot="1800000">
            <a:off x="10242586" y="2058218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 rot="1800000">
            <a:off x="10383862" y="1997944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 rot="1800000">
            <a:off x="10525139" y="1917179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F5FCB6-A11B-48E0-AC89-B59601D984BA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73432" y="262971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srgbClr val="515560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F89C48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15560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srgbClr val="515560"/>
              </a:solidFill>
            </a:endParaRPr>
          </a:p>
        </p:txBody>
      </p:sp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5877678"/>
              </p:ext>
            </p:extLst>
          </p:nvPr>
        </p:nvGraphicFramePr>
        <p:xfrm>
          <a:off x="1118737" y="1517126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673768" y="1517126"/>
            <a:ext cx="11008895" cy="3833919"/>
          </a:xfrm>
          <a:prstGeom prst="rect">
            <a:avLst/>
          </a:prstGeom>
          <a:noFill/>
          <a:ln w="31750">
            <a:gradFill>
              <a:gsLst>
                <a:gs pos="50000">
                  <a:srgbClr val="F89C48"/>
                </a:gs>
                <a:gs pos="50000">
                  <a:srgbClr val="213991"/>
                </a:gs>
              </a:gsLst>
              <a:lin ang="14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37970"/>
              </p:ext>
            </p:extLst>
          </p:nvPr>
        </p:nvGraphicFramePr>
        <p:xfrm>
          <a:off x="673762" y="5567891"/>
          <a:ext cx="110088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월 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8AFFEC0-505C-43AB-8EC3-0C88B702E0EA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2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73432" y="262971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srgbClr val="515560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F89C48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15560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srgbClr val="5155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627" y="2204045"/>
            <a:ext cx="6541547" cy="271095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49000">
                <a:srgbClr val="213991"/>
              </a:gs>
              <a:gs pos="50000">
                <a:srgbClr val="213991"/>
              </a:gs>
              <a:gs pos="50000">
                <a:srgbClr val="F89C48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50%                                                                                                      50%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3628" y="1638361"/>
            <a:ext cx="703496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89C48"/>
                </a:solidFill>
              </a:rPr>
              <a:t>남성</a:t>
            </a:r>
            <a:r>
              <a:rPr lang="ko-KR" altLang="en-US" sz="1400" b="1" dirty="0">
                <a:solidFill>
                  <a:srgbClr val="7AB9DF"/>
                </a:solidFill>
              </a:rPr>
              <a:t>                               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여성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61939" y="2221224"/>
            <a:ext cx="508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3627" y="2785070"/>
            <a:ext cx="6541547" cy="271095"/>
          </a:xfrm>
          <a:prstGeom prst="rect">
            <a:avLst/>
          </a:prstGeom>
          <a:gradFill>
            <a:gsLst>
              <a:gs pos="66000">
                <a:schemeClr val="tx1">
                  <a:lumMod val="75000"/>
                  <a:lumOff val="25000"/>
                </a:schemeClr>
              </a:gs>
              <a:gs pos="65000">
                <a:srgbClr val="213991"/>
              </a:gs>
              <a:gs pos="66000">
                <a:srgbClr val="F89C48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44%                                                                                                      66%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61938" y="2802249"/>
            <a:ext cx="508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43627" y="3366095"/>
            <a:ext cx="6541547" cy="271095"/>
          </a:xfrm>
          <a:prstGeom prst="rect">
            <a:avLst/>
          </a:prstGeom>
          <a:gradFill>
            <a:gsLst>
              <a:gs pos="66000">
                <a:schemeClr val="tx1">
                  <a:lumMod val="75000"/>
                  <a:lumOff val="25000"/>
                </a:schemeClr>
              </a:gs>
              <a:gs pos="65000">
                <a:srgbClr val="213991"/>
              </a:gs>
              <a:gs pos="66000">
                <a:srgbClr val="F89C48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58%                                                                                                      42%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61938" y="3383274"/>
            <a:ext cx="508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3627" y="3947120"/>
            <a:ext cx="6541547" cy="271095"/>
          </a:xfrm>
          <a:prstGeom prst="rect">
            <a:avLst/>
          </a:prstGeom>
          <a:gradFill>
            <a:gsLst>
              <a:gs pos="72000">
                <a:schemeClr val="tx1">
                  <a:lumMod val="75000"/>
                  <a:lumOff val="25000"/>
                </a:schemeClr>
              </a:gs>
              <a:gs pos="71000">
                <a:srgbClr val="213991"/>
              </a:gs>
              <a:gs pos="72000">
                <a:srgbClr val="F89C48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28%                                                                                                      72%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61938" y="3964299"/>
            <a:ext cx="508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627" y="4528145"/>
            <a:ext cx="6541547" cy="271095"/>
          </a:xfrm>
          <a:prstGeom prst="rect">
            <a:avLst/>
          </a:prstGeom>
          <a:gradFill>
            <a:gsLst>
              <a:gs pos="15000">
                <a:schemeClr val="tx1">
                  <a:lumMod val="75000"/>
                  <a:lumOff val="25000"/>
                </a:schemeClr>
              </a:gs>
              <a:gs pos="14000">
                <a:srgbClr val="213991"/>
              </a:gs>
              <a:gs pos="15000">
                <a:srgbClr val="F89C48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85%                                                                                                      15%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1938" y="4545324"/>
            <a:ext cx="508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43627" y="5109170"/>
            <a:ext cx="6541547" cy="271095"/>
          </a:xfrm>
          <a:prstGeom prst="rect">
            <a:avLst/>
          </a:prstGeom>
          <a:gradFill>
            <a:gsLst>
              <a:gs pos="22000">
                <a:schemeClr val="tx1">
                  <a:lumMod val="75000"/>
                  <a:lumOff val="25000"/>
                </a:schemeClr>
              </a:gs>
              <a:gs pos="21000">
                <a:srgbClr val="213991"/>
              </a:gs>
              <a:gs pos="22000">
                <a:srgbClr val="F89C48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78%                                                                                                      22%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61938" y="5126349"/>
            <a:ext cx="508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84888" y="5690195"/>
            <a:ext cx="334762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89C48"/>
                </a:solidFill>
              </a:rPr>
              <a:t>50</a:t>
            </a:r>
            <a:r>
              <a:rPr lang="ko-KR" altLang="en-US" sz="1400" b="1" dirty="0">
                <a:solidFill>
                  <a:srgbClr val="F89C48"/>
                </a:solidFill>
              </a:rPr>
              <a:t>대 이상 남성</a:t>
            </a:r>
            <a:endParaRPr lang="en-US" altLang="ko-KR" sz="1400" b="1" dirty="0">
              <a:solidFill>
                <a:srgbClr val="F89C48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19300" y="4369062"/>
            <a:ext cx="7859296" cy="1174487"/>
          </a:xfrm>
          <a:prstGeom prst="rect">
            <a:avLst/>
          </a:prstGeom>
          <a:noFill/>
          <a:ln w="15875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A83D0E-4DF6-42E5-94B9-F452004671A3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55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884</Words>
  <Application>Microsoft Office PowerPoint</Application>
  <PresentationFormat>와이드스크린</PresentationFormat>
  <Paragraphs>280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나눔바른고딕</vt:lpstr>
      <vt:lpstr>맑은 고딕</vt:lpstr>
      <vt:lpstr>아리따-돋움(TTF)-Bold</vt:lpstr>
      <vt:lpstr>아리따-돋움(TTF)-Medium</vt:lpstr>
      <vt:lpstr>아리따-돋움(TTF)-SemiBold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Jinhee Kang</cp:lastModifiedBy>
  <cp:revision>29</cp:revision>
  <dcterms:created xsi:type="dcterms:W3CDTF">2019-09-27T04:14:09Z</dcterms:created>
  <dcterms:modified xsi:type="dcterms:W3CDTF">2019-11-07T19:50:49Z</dcterms:modified>
</cp:coreProperties>
</file>