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70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ABD8CD-E68D-4343-9D82-9E3CB125DF41}">
  <a:tblStyle styleId="{2DABD8CD-E68D-4343-9D82-9E3CB125D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NIL%20AMIN\Downloads\bank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[bank.csv]Sheet1!PivotTable1</c:name>
    <c:fmtId val="-1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Sheet1!$G$4:$G$5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Sheet1!$F$6:$F$11</c:f>
              <c:strCache>
                <c:ptCount val="5"/>
                <c:pt idx="0">
                  <c:v>1-20</c:v>
                </c:pt>
                <c:pt idx="1">
                  <c:v>21-40</c:v>
                </c:pt>
                <c:pt idx="2">
                  <c:v>41-60</c:v>
                </c:pt>
                <c:pt idx="3">
                  <c:v>61-80</c:v>
                </c:pt>
                <c:pt idx="4">
                  <c:v>81-100</c:v>
                </c:pt>
              </c:strCache>
            </c:strRef>
          </c:cat>
          <c:val>
            <c:numRef>
              <c:f>Sheet1!$G$6:$G$11</c:f>
              <c:numCache>
                <c:formatCode>General</c:formatCode>
                <c:ptCount val="5"/>
                <c:pt idx="0">
                  <c:v>8</c:v>
                </c:pt>
                <c:pt idx="1">
                  <c:v>3230</c:v>
                </c:pt>
                <c:pt idx="2">
                  <c:v>2526</c:v>
                </c:pt>
                <c:pt idx="3">
                  <c:v>97</c:v>
                </c:pt>
                <c:pt idx="4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09-4EEB-BF7E-6F3785DA7E69}"/>
            </c:ext>
          </c:extLst>
        </c:ser>
        <c:ser>
          <c:idx val="1"/>
          <c:order val="1"/>
          <c:tx>
            <c:strRef>
              <c:f>Sheet1!$H$4:$H$5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Sheet1!$F$6:$F$11</c:f>
              <c:strCache>
                <c:ptCount val="5"/>
                <c:pt idx="0">
                  <c:v>1-20</c:v>
                </c:pt>
                <c:pt idx="1">
                  <c:v>21-40</c:v>
                </c:pt>
                <c:pt idx="2">
                  <c:v>41-60</c:v>
                </c:pt>
                <c:pt idx="3">
                  <c:v>61-80</c:v>
                </c:pt>
                <c:pt idx="4">
                  <c:v>81-100</c:v>
                </c:pt>
              </c:strCache>
            </c:strRef>
          </c:cat>
          <c:val>
            <c:numRef>
              <c:f>Sheet1!$H$6:$H$11</c:f>
              <c:numCache>
                <c:formatCode>General</c:formatCode>
                <c:ptCount val="5"/>
                <c:pt idx="0">
                  <c:v>33</c:v>
                </c:pt>
                <c:pt idx="1">
                  <c:v>2924</c:v>
                </c:pt>
                <c:pt idx="2">
                  <c:v>1830</c:v>
                </c:pt>
                <c:pt idx="3">
                  <c:v>459</c:v>
                </c:pt>
                <c:pt idx="4">
                  <c:v>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09-4EEB-BF7E-6F3785DA7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gapDepth val="152"/>
        <c:shape val="box"/>
        <c:axId val="143244640"/>
        <c:axId val="143245032"/>
        <c:axId val="0"/>
      </c:bar3DChart>
      <c:catAx>
        <c:axId val="143244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5032"/>
        <c:crosses val="autoZero"/>
        <c:auto val="1"/>
        <c:lblAlgn val="ctr"/>
        <c:lblOffset val="100"/>
        <c:noMultiLvlLbl val="0"/>
      </c:catAx>
      <c:valAx>
        <c:axId val="143245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8845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06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36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05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1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86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8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30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96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75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85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4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06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81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9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»"/>
              <a:defRPr sz="1800"/>
            </a:lvl1pPr>
            <a:lvl2pPr lvl="1">
              <a:spcBef>
                <a:spcPts val="0"/>
              </a:spcBef>
              <a:buSzPts val="1800"/>
              <a:buChar char="⋄"/>
              <a:defRPr sz="1800"/>
            </a:lvl2pPr>
            <a:lvl3pPr lvl="2">
              <a:spcBef>
                <a:spcPts val="0"/>
              </a:spcBef>
              <a:buSzPts val="1800"/>
              <a:buChar char="⋄"/>
              <a:defRPr sz="1800"/>
            </a:lvl3pPr>
            <a:lvl4pPr lvl="3">
              <a:spcBef>
                <a:spcPts val="0"/>
              </a:spcBef>
              <a:buSzPts val="1800"/>
              <a:buChar char="⋄"/>
              <a:defRPr sz="1800"/>
            </a:lvl4pPr>
            <a:lvl5pPr lvl="4">
              <a:spcBef>
                <a:spcPts val="0"/>
              </a:spcBef>
              <a:buSzPts val="1800"/>
              <a:buChar char="⋄"/>
              <a:defRPr sz="1800"/>
            </a:lvl5pPr>
            <a:lvl6pPr lvl="5">
              <a:spcBef>
                <a:spcPts val="0"/>
              </a:spcBef>
              <a:buSzPts val="1800"/>
              <a:buChar char="⋄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»"/>
              <a:defRPr sz="1800"/>
            </a:lvl1pPr>
            <a:lvl2pPr lvl="1">
              <a:spcBef>
                <a:spcPts val="0"/>
              </a:spcBef>
              <a:buSzPts val="1800"/>
              <a:buChar char="⋄"/>
              <a:defRPr sz="1800"/>
            </a:lvl2pPr>
            <a:lvl3pPr lvl="2">
              <a:spcBef>
                <a:spcPts val="0"/>
              </a:spcBef>
              <a:buSzPts val="1800"/>
              <a:buChar char="⋄"/>
              <a:defRPr sz="1800"/>
            </a:lvl3pPr>
            <a:lvl4pPr lvl="3">
              <a:spcBef>
                <a:spcPts val="0"/>
              </a:spcBef>
              <a:buSzPts val="1800"/>
              <a:buChar char="⋄"/>
              <a:defRPr sz="1800"/>
            </a:lvl4pPr>
            <a:lvl5pPr lvl="4">
              <a:spcBef>
                <a:spcPts val="0"/>
              </a:spcBef>
              <a:buSzPts val="1800"/>
              <a:buChar char="⋄"/>
              <a:defRPr sz="1800"/>
            </a:lvl5pPr>
            <a:lvl6pPr lvl="5">
              <a:spcBef>
                <a:spcPts val="0"/>
              </a:spcBef>
              <a:buSzPts val="1800"/>
              <a:buChar char="⋄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0" y="1740365"/>
            <a:ext cx="9144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/>
              <a:t>BANK MARKETING ANALYSIS</a:t>
            </a:r>
            <a:endParaRPr lang="en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5659E2-AAAF-4243-8B3D-7823FD02ECFA}"/>
              </a:ext>
            </a:extLst>
          </p:cNvPr>
          <p:cNvSpPr txBox="1"/>
          <p:nvPr/>
        </p:nvSpPr>
        <p:spPr>
          <a:xfrm>
            <a:off x="92438" y="4309239"/>
            <a:ext cx="2865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>
                <a:solidFill>
                  <a:schemeClr val="bg1"/>
                </a:solidFill>
              </a:rPr>
              <a:t>: -  </a:t>
            </a:r>
            <a:r>
              <a:rPr lang="en-US" dirty="0" smtClean="0">
                <a:solidFill>
                  <a:schemeClr val="bg1"/>
                </a:solidFill>
              </a:rPr>
              <a:t>Anupam Tiwari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Jinil</a:t>
            </a:r>
            <a:r>
              <a:rPr lang="en-US" dirty="0" smtClean="0">
                <a:solidFill>
                  <a:schemeClr val="bg1"/>
                </a:solidFill>
              </a:rPr>
              <a:t> Amin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dirty="0" err="1" smtClean="0">
                <a:solidFill>
                  <a:schemeClr val="bg1"/>
                </a:solidFill>
              </a:rPr>
              <a:t>Prachi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D6CF71-F637-4789-A424-1112DB7FF806}"/>
              </a:ext>
            </a:extLst>
          </p:cNvPr>
          <p:cNvSpPr txBox="1"/>
          <p:nvPr/>
        </p:nvSpPr>
        <p:spPr>
          <a:xfrm>
            <a:off x="5486400" y="128898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Course: Data </a:t>
            </a:r>
            <a:r>
              <a:rPr lang="en-IN" dirty="0">
                <a:solidFill>
                  <a:schemeClr val="bg1"/>
                </a:solidFill>
              </a:rPr>
              <a:t>Analysis and Decision Making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Instructor: Prof. </a:t>
            </a:r>
            <a:r>
              <a:rPr lang="en-US" dirty="0">
                <a:solidFill>
                  <a:schemeClr val="bg1"/>
                </a:solidFill>
              </a:rPr>
              <a:t>Douglas H. Jones 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Period: Fall 2017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ate:12/04/2017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7" y="242510"/>
            <a:ext cx="6274289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/>
              <a:t>Software and Installed Packages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24" y="1471004"/>
            <a:ext cx="6699054" cy="3064800"/>
          </a:xfrm>
        </p:spPr>
        <p:txBody>
          <a:bodyPr/>
          <a:lstStyle/>
          <a:p>
            <a:pPr marL="342900" lvl="3" indent="-34290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Software: </a:t>
            </a:r>
          </a:p>
          <a:p>
            <a:pPr lvl="3">
              <a:buClr>
                <a:srgbClr val="4BB5D9"/>
              </a:buClr>
              <a:buSzPts val="2000"/>
              <a:buNone/>
            </a:pPr>
            <a:r>
              <a:rPr lang="en-IN" sz="2000" dirty="0">
                <a:solidFill>
                  <a:schemeClr val="tx1"/>
                </a:solidFill>
              </a:rPr>
              <a:t>	   	</a:t>
            </a:r>
            <a:r>
              <a:rPr lang="en-IN" sz="1400" dirty="0">
                <a:solidFill>
                  <a:schemeClr val="tx1"/>
                </a:solidFill>
              </a:rPr>
              <a:t>R Studio</a:t>
            </a:r>
          </a:p>
          <a:p>
            <a:pPr lvl="3">
              <a:buClr>
                <a:srgbClr val="4BB5D9"/>
              </a:buClr>
              <a:buSzPts val="2000"/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342900" lvl="3" indent="-34290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342900" lvl="3" indent="-34290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Installed Packages</a:t>
            </a:r>
            <a:r>
              <a:rPr lang="en-IN" sz="2000" dirty="0" smtClean="0">
                <a:solidFill>
                  <a:schemeClr val="tx1"/>
                </a:solidFill>
              </a:rPr>
              <a:t>:</a:t>
            </a:r>
          </a:p>
          <a:p>
            <a:pPr lvl="3">
              <a:buClr>
                <a:srgbClr val="4BB5D9"/>
              </a:buClr>
              <a:buSzPts val="2000"/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lvl="3">
              <a:buClr>
                <a:srgbClr val="4BB5D9"/>
              </a:buClr>
              <a:buSzPts val="2000"/>
              <a:buNone/>
            </a:pPr>
            <a:r>
              <a:rPr lang="en-IN" sz="2000" dirty="0">
                <a:solidFill>
                  <a:schemeClr val="tx1"/>
                </a:solidFill>
              </a:rPr>
              <a:t>		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aret</a:t>
            </a:r>
            <a:r>
              <a:rPr lang="en-US" sz="1400" dirty="0">
                <a:solidFill>
                  <a:schemeClr val="tx1"/>
                </a:solidFill>
              </a:rPr>
              <a:t>, MASS, ROCR, </a:t>
            </a:r>
            <a:r>
              <a:rPr lang="en-US" sz="1400" dirty="0" err="1">
                <a:solidFill>
                  <a:schemeClr val="tx1"/>
                </a:solidFill>
              </a:rPr>
              <a:t>r</a:t>
            </a:r>
            <a:r>
              <a:rPr lang="en-US" sz="1400" dirty="0" err="1" smtClean="0">
                <a:solidFill>
                  <a:schemeClr val="tx1"/>
                </a:solidFill>
              </a:rPr>
              <a:t>eadr</a:t>
            </a:r>
            <a:r>
              <a:rPr lang="en-US" sz="1400" dirty="0">
                <a:solidFill>
                  <a:schemeClr val="tx1"/>
                </a:solidFill>
              </a:rPr>
              <a:t>, faraway, </a:t>
            </a:r>
            <a:r>
              <a:rPr lang="en-US" sz="1400" dirty="0" err="1" smtClean="0">
                <a:solidFill>
                  <a:schemeClr val="tx1"/>
                </a:solidFill>
              </a:rPr>
              <a:t>pscl</a:t>
            </a:r>
            <a:r>
              <a:rPr lang="en-US" sz="1400" dirty="0" smtClean="0">
                <a:solidFill>
                  <a:schemeClr val="tx1"/>
                </a:solidFill>
              </a:rPr>
              <a:t> and, e1071</a:t>
            </a:r>
            <a:endParaRPr lang="en-US" sz="1400" dirty="0">
              <a:solidFill>
                <a:schemeClr val="tx1"/>
              </a:solidFill>
            </a:endParaRPr>
          </a:p>
          <a:p>
            <a:pPr lvl="8">
              <a:buClr>
                <a:srgbClr val="4BB5D9"/>
              </a:buClr>
              <a:buSzPts val="2000"/>
              <a:buNone/>
            </a:pPr>
            <a:r>
              <a:rPr lang="en-IN" sz="14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4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/>
              <a:t>Data Analysis Procedure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24" y="1471004"/>
            <a:ext cx="6699054" cy="3064800"/>
          </a:xfrm>
        </p:spPr>
        <p:txBody>
          <a:bodyPr/>
          <a:lstStyle/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Data Pre-processing</a:t>
            </a: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Exploratory Analysis </a:t>
            </a: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Model Building</a:t>
            </a: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Diagnostic and Selection</a:t>
            </a: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Prediction</a:t>
            </a: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Conclusion</a:t>
            </a: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7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/>
              <a:t>Data Visualization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24" y="1471004"/>
            <a:ext cx="6699054" cy="3064800"/>
          </a:xfrm>
        </p:spPr>
        <p:txBody>
          <a:bodyPr/>
          <a:lstStyle/>
          <a:p>
            <a:pPr lvl="8">
              <a:buClr>
                <a:srgbClr val="4BB5D9"/>
              </a:buClr>
              <a:buSzPts val="2000"/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2A000D4D-594B-4EE3-AFEA-6D71D01E8718}"/>
              </a:ext>
            </a:extLst>
          </p:cNvPr>
          <p:cNvGraphicFramePr/>
          <p:nvPr/>
        </p:nvGraphicFramePr>
        <p:xfrm>
          <a:off x="1706562" y="1231900"/>
          <a:ext cx="5730875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752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20024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/>
              <a:t>Results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24" y="1471004"/>
            <a:ext cx="6699054" cy="3064800"/>
          </a:xfrm>
        </p:spPr>
        <p:txBody>
          <a:bodyPr/>
          <a:lstStyle/>
          <a:p>
            <a:pPr lvl="8">
              <a:buClr>
                <a:srgbClr val="4BB5D9"/>
              </a:buClr>
              <a:buSzPts val="2000"/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Predicted whether the client will subscribe to the term deposit by creating logistic regression model.</a:t>
            </a: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Using data visualization, we got the leads to target for improving the business.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7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20024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/>
              <a:t>Conclusion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24" y="1471004"/>
            <a:ext cx="6699054" cy="3064800"/>
          </a:xfrm>
        </p:spPr>
        <p:txBody>
          <a:bodyPr/>
          <a:lstStyle/>
          <a:p>
            <a:pPr lvl="8">
              <a:buClr>
                <a:srgbClr val="4BB5D9"/>
              </a:buClr>
              <a:buSzPts val="2000"/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285750" lvl="8" indent="-28575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Applying machine learning techniques to retail banking data, we conclude that these models can be used to conduct further marketing campaign and improve the business.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435" y="1628401"/>
            <a:ext cx="4718446" cy="3064800"/>
          </a:xfrm>
        </p:spPr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Questions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and Installed Packages 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Procedure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24" y="1471004"/>
            <a:ext cx="6699054" cy="30648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Bank marketing data which </a:t>
            </a:r>
            <a:r>
              <a:rPr lang="en-US" dirty="0" smtClean="0"/>
              <a:t>is </a:t>
            </a:r>
            <a:r>
              <a:rPr lang="en-US" dirty="0"/>
              <a:t>derived from the direct marketing campaigns of a Portuguese banking institution. The marketing campaigns were based on phone calls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The </a:t>
            </a:r>
            <a:r>
              <a:rPr lang="en-US" dirty="0"/>
              <a:t>goal </a:t>
            </a:r>
            <a:r>
              <a:rPr lang="en-US" dirty="0" smtClean="0"/>
              <a:t>of our analysis is </a:t>
            </a:r>
            <a:r>
              <a:rPr lang="en-US" dirty="0"/>
              <a:t>to understand the essential features affecting short-term deposit account for sign-ups and to develop a plan to help banks focus on those most promising leads to attract more customer.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None/>
            </a:pP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4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Data Set Description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774" y="1049764"/>
            <a:ext cx="8671388" cy="2967432"/>
          </a:xfrm>
        </p:spPr>
        <p:txBody>
          <a:bodyPr/>
          <a:lstStyle/>
          <a:p>
            <a:r>
              <a:rPr lang="en-US" sz="1400" dirty="0"/>
              <a:t>The dataset used here is from </a:t>
            </a:r>
            <a:r>
              <a:rPr lang="en-US" sz="1400" dirty="0" err="1"/>
              <a:t>Kaggle</a:t>
            </a:r>
            <a:r>
              <a:rPr lang="en-US" sz="1400" dirty="0"/>
              <a:t> however original dataset belongs to UCI machine learning website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The </a:t>
            </a:r>
            <a:r>
              <a:rPr lang="en-US" sz="1400" dirty="0"/>
              <a:t>following categories of information are included in the data set</a:t>
            </a:r>
            <a:r>
              <a:rPr lang="en-US" sz="1400" dirty="0" smtClean="0"/>
              <a:t>: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Consumer data:</a:t>
            </a:r>
            <a:r>
              <a:rPr lang="en-US" sz="1400" dirty="0"/>
              <a:t> Age, sex, job and marital status, education, loan status, and so on.</a:t>
            </a:r>
          </a:p>
          <a:p>
            <a:pPr>
              <a:buNone/>
            </a:pPr>
            <a:r>
              <a:rPr lang="en-US" sz="1400" b="1" dirty="0"/>
              <a:t>Campaign activities:</a:t>
            </a:r>
            <a:r>
              <a:rPr lang="en-US" sz="1400" dirty="0"/>
              <a:t> When and how to contact, times to contact, outcome of previous campaigns.</a:t>
            </a:r>
          </a:p>
          <a:p>
            <a:pPr>
              <a:buNone/>
            </a:pPr>
            <a:r>
              <a:rPr lang="en-US" sz="1400" b="1" dirty="0"/>
              <a:t>Outcome:</a:t>
            </a:r>
            <a:r>
              <a:rPr lang="en-US" sz="1400" dirty="0"/>
              <a:t> A 'yes' for the bank if there is a term deposit subscribed, a 'no' for the other outcome.</a:t>
            </a:r>
          </a:p>
          <a:p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None/>
            </a:pP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7" y="2550346"/>
            <a:ext cx="8848725" cy="17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4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Variable Description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774" y="1049764"/>
            <a:ext cx="8671388" cy="2967432"/>
          </a:xfrm>
        </p:spPr>
        <p:txBody>
          <a:bodyPr/>
          <a:lstStyle/>
          <a:p>
            <a:pPr lvl="3">
              <a:buNone/>
            </a:pPr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74" y="1049764"/>
            <a:ext cx="6498899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Business Questions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24" y="1471004"/>
            <a:ext cx="6699054" cy="3064800"/>
          </a:xfrm>
        </p:spPr>
        <p:txBody>
          <a:bodyPr/>
          <a:lstStyle/>
          <a:p>
            <a:pPr marL="342900" lvl="3" indent="-34290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Can a potential customer’s demographic data be used to predict if he/she will</a:t>
            </a:r>
            <a:r>
              <a:rPr lang="en-US" sz="2000" dirty="0">
                <a:solidFill>
                  <a:schemeClr val="tx1"/>
                </a:solidFill>
              </a:rPr>
              <a:t> subscribe for a term deposit?</a:t>
            </a:r>
          </a:p>
          <a:p>
            <a:pPr marL="342900" lvl="3" indent="-34290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an we arrive at leads that can be targeted for business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5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/>
              <a:t>Model: Data </a:t>
            </a:r>
            <a:r>
              <a:rPr lang="en-IN" dirty="0" smtClean="0"/>
              <a:t>Structure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6" y="1140377"/>
            <a:ext cx="79057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9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/>
              <a:t>Model: Data </a:t>
            </a:r>
            <a:r>
              <a:rPr lang="en-IN" dirty="0" smtClean="0"/>
              <a:t>Summary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5" y="923211"/>
            <a:ext cx="8959065" cy="42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0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71068" y="242510"/>
            <a:ext cx="5760300" cy="680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dirty="0"/>
              <a:t>Model: </a:t>
            </a:r>
            <a:r>
              <a:rPr lang="en-IN" dirty="0" smtClean="0"/>
              <a:t>Methodology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88EFA-EACD-4F91-B7AC-79641FF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24" y="1471004"/>
            <a:ext cx="6699054" cy="3064800"/>
          </a:xfrm>
        </p:spPr>
        <p:txBody>
          <a:bodyPr/>
          <a:lstStyle/>
          <a:p>
            <a:pPr marL="342900" lvl="3" indent="-34290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Logistic Regression Model:</a:t>
            </a:r>
          </a:p>
          <a:p>
            <a:pPr lvl="3" algn="ctr">
              <a:buClr>
                <a:srgbClr val="4BB5D9"/>
              </a:buClr>
              <a:buSzPts val="2000"/>
              <a:buNone/>
            </a:pPr>
            <a:r>
              <a:rPr lang="en-IN" sz="2000" dirty="0">
                <a:solidFill>
                  <a:schemeClr val="tx1"/>
                </a:solidFill>
              </a:rPr>
              <a:t>	         </a:t>
            </a:r>
            <a:r>
              <a:rPr lang="en-US" sz="1400" dirty="0">
                <a:solidFill>
                  <a:schemeClr val="tx1"/>
                </a:solidFill>
              </a:rPr>
              <a:t>This nonlinear function is a sigmoidal function of the model terms and constraints  the probability estimates to between 0 and 1</a:t>
            </a:r>
            <a:endParaRPr lang="en-IN" sz="1400" dirty="0">
              <a:solidFill>
                <a:schemeClr val="tx1"/>
              </a:solidFill>
            </a:endParaRPr>
          </a:p>
          <a:p>
            <a:pPr lvl="3">
              <a:buClr>
                <a:srgbClr val="4BB5D9"/>
              </a:buClr>
              <a:buSzPts val="2000"/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lvl="8" algn="ctr">
              <a:buClr>
                <a:srgbClr val="4BB5D9"/>
              </a:buClr>
              <a:buSzPts val="2000"/>
              <a:buNone/>
            </a:pPr>
            <a:r>
              <a:rPr lang="en-US" sz="1400" dirty="0">
                <a:solidFill>
                  <a:schemeClr val="tx1"/>
                </a:solidFill>
              </a:rPr>
              <a:t>       model3 &lt;- </a:t>
            </a:r>
            <a:r>
              <a:rPr lang="en-US" sz="1400" dirty="0" err="1">
                <a:solidFill>
                  <a:schemeClr val="tx1"/>
                </a:solidFill>
              </a:rPr>
              <a:t>glm</a:t>
            </a:r>
            <a:r>
              <a:rPr lang="en-US" sz="1400" dirty="0">
                <a:solidFill>
                  <a:schemeClr val="tx1"/>
                </a:solidFill>
              </a:rPr>
              <a:t>(deposit ~ job + marital + education +  balance + housing      + loan + contact + month + duration + campaign + </a:t>
            </a:r>
            <a:r>
              <a:rPr lang="en-US" sz="1400" dirty="0" err="1">
                <a:solidFill>
                  <a:schemeClr val="tx1"/>
                </a:solidFill>
              </a:rPr>
              <a:t>poutcome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</a:p>
          <a:p>
            <a:pPr lvl="8" algn="ctr">
              <a:buClr>
                <a:srgbClr val="4BB5D9"/>
              </a:buClr>
              <a:buSzPts val="2000"/>
              <a:buNone/>
            </a:pPr>
            <a:r>
              <a:rPr lang="en-US" sz="1400" dirty="0">
                <a:solidFill>
                  <a:schemeClr val="tx1"/>
                </a:solidFill>
              </a:rPr>
              <a:t>data = </a:t>
            </a:r>
            <a:r>
              <a:rPr lang="en-US" sz="1400" dirty="0" err="1">
                <a:solidFill>
                  <a:schemeClr val="tx1"/>
                </a:solidFill>
              </a:rPr>
              <a:t>trainD</a:t>
            </a:r>
            <a:r>
              <a:rPr lang="en-US" sz="1400" dirty="0">
                <a:solidFill>
                  <a:schemeClr val="tx1"/>
                </a:solidFill>
              </a:rPr>
              <a:t>, family=binomial(link='logit’))</a:t>
            </a:r>
            <a:endParaRPr lang="en-IN" sz="1400" dirty="0">
              <a:solidFill>
                <a:schemeClr val="tx1"/>
              </a:solidFill>
            </a:endParaRPr>
          </a:p>
          <a:p>
            <a:pPr marL="342900" lvl="8" indent="-342900">
              <a:buClr>
                <a:srgbClr val="4BB5D9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 Prediction: </a:t>
            </a:r>
          </a:p>
          <a:p>
            <a:pPr lvl="8">
              <a:buClr>
                <a:srgbClr val="4BB5D9"/>
              </a:buClr>
              <a:buSzPts val="2000"/>
              <a:buNone/>
            </a:pPr>
            <a:r>
              <a:rPr lang="en-IN" sz="2000" dirty="0">
                <a:solidFill>
                  <a:schemeClr val="tx1"/>
                </a:solidFill>
              </a:rPr>
              <a:t>		</a:t>
            </a:r>
            <a:r>
              <a:rPr lang="en-IN" sz="1400" dirty="0">
                <a:solidFill>
                  <a:schemeClr val="tx1"/>
                </a:solidFill>
              </a:rPr>
              <a:t>Predicted the test data on the training data</a:t>
            </a:r>
          </a:p>
          <a:p>
            <a:pPr lvl="8">
              <a:buClr>
                <a:srgbClr val="4BB5D9"/>
              </a:buClr>
              <a:buSzPts val="2000"/>
              <a:buNone/>
            </a:pPr>
            <a:r>
              <a:rPr lang="en-IN" sz="1400" dirty="0">
                <a:solidFill>
                  <a:schemeClr val="tx1"/>
                </a:solidFill>
              </a:rPr>
              <a:t>	model with 95% confidence  interval.</a:t>
            </a:r>
          </a:p>
          <a:p>
            <a:pPr lvl="8">
              <a:buClr>
                <a:srgbClr val="4BB5D9"/>
              </a:buClr>
              <a:buSzPts val="2000"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5143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335</Words>
  <Application>Microsoft Office PowerPoint</Application>
  <PresentationFormat>On-screen Show (16:9)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Oswald</vt:lpstr>
      <vt:lpstr>Roboto Condensed</vt:lpstr>
      <vt:lpstr>Wolsey template</vt:lpstr>
      <vt:lpstr>BANK MARKETING ANALYSIS</vt:lpstr>
      <vt:lpstr>Agenda</vt:lpstr>
      <vt:lpstr>Introduction</vt:lpstr>
      <vt:lpstr>Data Set Description</vt:lpstr>
      <vt:lpstr>Variable Description</vt:lpstr>
      <vt:lpstr>Business Questions</vt:lpstr>
      <vt:lpstr>Model: Data Structure</vt:lpstr>
      <vt:lpstr>Model: Data Summary</vt:lpstr>
      <vt:lpstr>Model: Methodology</vt:lpstr>
      <vt:lpstr>Software and Installed Packages</vt:lpstr>
      <vt:lpstr>Data Analysis Procedure</vt:lpstr>
      <vt:lpstr>Data Visualization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Artificial Intelligence in Intrusion Detection System</dc:title>
  <dc:creator>prachi hota</dc:creator>
  <cp:lastModifiedBy>Anupam Tiwari</cp:lastModifiedBy>
  <cp:revision>40</cp:revision>
  <dcterms:modified xsi:type="dcterms:W3CDTF">2017-12-04T18:50:57Z</dcterms:modified>
</cp:coreProperties>
</file>