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57" r:id="rId4"/>
    <p:sldId id="284" r:id="rId5"/>
    <p:sldId id="281" r:id="rId6"/>
    <p:sldId id="283" r:id="rId7"/>
    <p:sldId id="279" r:id="rId8"/>
    <p:sldId id="282" r:id="rId9"/>
    <p:sldId id="289" r:id="rId10"/>
    <p:sldId id="263" r:id="rId11"/>
    <p:sldId id="265" r:id="rId12"/>
    <p:sldId id="264" r:id="rId13"/>
    <p:sldId id="287" r:id="rId14"/>
    <p:sldId id="266" r:id="rId15"/>
    <p:sldId id="278" r:id="rId16"/>
    <p:sldId id="285" r:id="rId17"/>
    <p:sldId id="275" r:id="rId18"/>
    <p:sldId id="267"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C9BB166-9C97-0967-A4BA-8B6F555E7E94}" name="金明暘" initials="金明暘" userId="金明暘"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6"/>
    <p:restoredTop sz="94575"/>
  </p:normalViewPr>
  <p:slideViewPr>
    <p:cSldViewPr snapToGrid="0">
      <p:cViewPr>
        <p:scale>
          <a:sx n="110" d="100"/>
          <a:sy n="110" d="100"/>
        </p:scale>
        <p:origin x="45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sz="1800" dirty="0">
                <a:latin typeface="+mn-lt"/>
              </a:rPr>
              <a:t>2015〜2021</a:t>
            </a:r>
            <a:r>
              <a:rPr lang="zh-CN" sz="1800" dirty="0">
                <a:latin typeface="+mn-lt"/>
              </a:rPr>
              <a:t>年中国国内</a:t>
            </a:r>
            <a:r>
              <a:rPr lang="ja-JP" sz="1800">
                <a:latin typeface="+mn-lt"/>
              </a:rPr>
              <a:t>の</a:t>
            </a:r>
            <a:r>
              <a:rPr lang="zh-CN" sz="1800" dirty="0">
                <a:latin typeface="+mn-lt"/>
              </a:rPr>
              <a:t>観光総収入</a:t>
            </a:r>
          </a:p>
        </c:rich>
      </c:tx>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zh-CN"/>
        </a:p>
      </c:txPr>
    </c:title>
    <c:autoTitleDeleted val="0"/>
    <c:plotArea>
      <c:layout/>
      <c:barChart>
        <c:barDir val="col"/>
        <c:grouping val="clustered"/>
        <c:varyColors val="0"/>
        <c:ser>
          <c:idx val="0"/>
          <c:order val="0"/>
          <c:tx>
            <c:strRef>
              <c:f>Sheet1!$B$1</c:f>
              <c:strCache>
                <c:ptCount val="1"/>
                <c:pt idx="0">
                  <c:v>2015年</c:v>
                </c:pt>
              </c:strCache>
            </c:strRef>
          </c:tx>
          <c:spPr>
            <a:solidFill>
              <a:schemeClr val="accent2">
                <a:shade val="47000"/>
              </a:schemeClr>
            </a:solidFill>
            <a:ln>
              <a:noFill/>
            </a:ln>
            <a:effectLst/>
          </c:spPr>
          <c:invertIfNegative val="0"/>
          <c:cat>
            <c:strRef>
              <c:f>Sheet1!$A$2</c:f>
              <c:strCache>
                <c:ptCount val="1"/>
                <c:pt idx="0">
                  <c:v>観光収入（億元）1元＝約20円　※2022年9月現在</c:v>
                </c:pt>
              </c:strCache>
            </c:strRef>
          </c:cat>
          <c:val>
            <c:numRef>
              <c:f>Sheet1!$B$2</c:f>
              <c:numCache>
                <c:formatCode>General</c:formatCode>
                <c:ptCount val="1"/>
                <c:pt idx="0">
                  <c:v>30312</c:v>
                </c:pt>
              </c:numCache>
            </c:numRef>
          </c:val>
          <c:extLst>
            <c:ext xmlns:c16="http://schemas.microsoft.com/office/drawing/2014/chart" uri="{C3380CC4-5D6E-409C-BE32-E72D297353CC}">
              <c16:uniqueId val="{00000000-FCF5-9D4B-9B08-07142A7CF35D}"/>
            </c:ext>
          </c:extLst>
        </c:ser>
        <c:ser>
          <c:idx val="1"/>
          <c:order val="1"/>
          <c:tx>
            <c:strRef>
              <c:f>Sheet1!$C$1</c:f>
              <c:strCache>
                <c:ptCount val="1"/>
                <c:pt idx="0">
                  <c:v>2016年</c:v>
                </c:pt>
              </c:strCache>
            </c:strRef>
          </c:tx>
          <c:spPr>
            <a:solidFill>
              <a:schemeClr val="accent2">
                <a:shade val="65000"/>
              </a:schemeClr>
            </a:solidFill>
            <a:ln>
              <a:noFill/>
            </a:ln>
            <a:effectLst/>
          </c:spPr>
          <c:invertIfNegative val="0"/>
          <c:cat>
            <c:strRef>
              <c:f>Sheet1!$A$2</c:f>
              <c:strCache>
                <c:ptCount val="1"/>
                <c:pt idx="0">
                  <c:v>観光収入（億元）1元＝約20円　※2022年9月現在</c:v>
                </c:pt>
              </c:strCache>
            </c:strRef>
          </c:cat>
          <c:val>
            <c:numRef>
              <c:f>Sheet1!$C$2</c:f>
              <c:numCache>
                <c:formatCode>General</c:formatCode>
                <c:ptCount val="1"/>
                <c:pt idx="0">
                  <c:v>34195</c:v>
                </c:pt>
              </c:numCache>
            </c:numRef>
          </c:val>
          <c:extLst>
            <c:ext xmlns:c16="http://schemas.microsoft.com/office/drawing/2014/chart" uri="{C3380CC4-5D6E-409C-BE32-E72D297353CC}">
              <c16:uniqueId val="{00000001-FCF5-9D4B-9B08-07142A7CF35D}"/>
            </c:ext>
          </c:extLst>
        </c:ser>
        <c:ser>
          <c:idx val="2"/>
          <c:order val="2"/>
          <c:tx>
            <c:strRef>
              <c:f>Sheet1!$D$1</c:f>
              <c:strCache>
                <c:ptCount val="1"/>
                <c:pt idx="0">
                  <c:v>2017年</c:v>
                </c:pt>
              </c:strCache>
            </c:strRef>
          </c:tx>
          <c:spPr>
            <a:solidFill>
              <a:schemeClr val="accent2">
                <a:shade val="82000"/>
              </a:schemeClr>
            </a:solidFill>
            <a:ln>
              <a:noFill/>
            </a:ln>
            <a:effectLst/>
          </c:spPr>
          <c:invertIfNegative val="0"/>
          <c:cat>
            <c:strRef>
              <c:f>Sheet1!$A$2</c:f>
              <c:strCache>
                <c:ptCount val="1"/>
                <c:pt idx="0">
                  <c:v>観光収入（億元）1元＝約20円　※2022年9月現在</c:v>
                </c:pt>
              </c:strCache>
            </c:strRef>
          </c:cat>
          <c:val>
            <c:numRef>
              <c:f>Sheet1!$D$2</c:f>
              <c:numCache>
                <c:formatCode>General</c:formatCode>
                <c:ptCount val="1"/>
                <c:pt idx="0">
                  <c:v>39390</c:v>
                </c:pt>
              </c:numCache>
            </c:numRef>
          </c:val>
          <c:extLst>
            <c:ext xmlns:c16="http://schemas.microsoft.com/office/drawing/2014/chart" uri="{C3380CC4-5D6E-409C-BE32-E72D297353CC}">
              <c16:uniqueId val="{00000002-FCF5-9D4B-9B08-07142A7CF35D}"/>
            </c:ext>
          </c:extLst>
        </c:ser>
        <c:ser>
          <c:idx val="3"/>
          <c:order val="3"/>
          <c:tx>
            <c:strRef>
              <c:f>Sheet1!$E$1</c:f>
              <c:strCache>
                <c:ptCount val="1"/>
                <c:pt idx="0">
                  <c:v>2018年</c:v>
                </c:pt>
              </c:strCache>
            </c:strRef>
          </c:tx>
          <c:spPr>
            <a:solidFill>
              <a:schemeClr val="accent2"/>
            </a:solidFill>
            <a:ln>
              <a:noFill/>
            </a:ln>
            <a:effectLst/>
          </c:spPr>
          <c:invertIfNegative val="0"/>
          <c:cat>
            <c:strRef>
              <c:f>Sheet1!$A$2</c:f>
              <c:strCache>
                <c:ptCount val="1"/>
                <c:pt idx="0">
                  <c:v>観光収入（億元）1元＝約20円　※2022年9月現在</c:v>
                </c:pt>
              </c:strCache>
            </c:strRef>
          </c:cat>
          <c:val>
            <c:numRef>
              <c:f>Sheet1!$E$2</c:f>
              <c:numCache>
                <c:formatCode>General</c:formatCode>
                <c:ptCount val="1"/>
                <c:pt idx="0">
                  <c:v>45561</c:v>
                </c:pt>
              </c:numCache>
            </c:numRef>
          </c:val>
          <c:extLst>
            <c:ext xmlns:c16="http://schemas.microsoft.com/office/drawing/2014/chart" uri="{C3380CC4-5D6E-409C-BE32-E72D297353CC}">
              <c16:uniqueId val="{00000003-FCF5-9D4B-9B08-07142A7CF35D}"/>
            </c:ext>
          </c:extLst>
        </c:ser>
        <c:ser>
          <c:idx val="4"/>
          <c:order val="4"/>
          <c:tx>
            <c:strRef>
              <c:f>Sheet1!$F$1</c:f>
              <c:strCache>
                <c:ptCount val="1"/>
                <c:pt idx="0">
                  <c:v>2019年</c:v>
                </c:pt>
              </c:strCache>
            </c:strRef>
          </c:tx>
          <c:spPr>
            <a:solidFill>
              <a:schemeClr val="accent2">
                <a:tint val="83000"/>
              </a:schemeClr>
            </a:solidFill>
            <a:ln>
              <a:noFill/>
            </a:ln>
            <a:effectLst/>
          </c:spPr>
          <c:invertIfNegative val="0"/>
          <c:cat>
            <c:strRef>
              <c:f>Sheet1!$A$2</c:f>
              <c:strCache>
                <c:ptCount val="1"/>
                <c:pt idx="0">
                  <c:v>観光収入（億元）1元＝約20円　※2022年9月現在</c:v>
                </c:pt>
              </c:strCache>
            </c:strRef>
          </c:cat>
          <c:val>
            <c:numRef>
              <c:f>Sheet1!$F$2</c:f>
              <c:numCache>
                <c:formatCode>General</c:formatCode>
                <c:ptCount val="1"/>
                <c:pt idx="0">
                  <c:v>51251</c:v>
                </c:pt>
              </c:numCache>
            </c:numRef>
          </c:val>
          <c:extLst>
            <c:ext xmlns:c16="http://schemas.microsoft.com/office/drawing/2014/chart" uri="{C3380CC4-5D6E-409C-BE32-E72D297353CC}">
              <c16:uniqueId val="{00000004-FCF5-9D4B-9B08-07142A7CF35D}"/>
            </c:ext>
          </c:extLst>
        </c:ser>
        <c:ser>
          <c:idx val="5"/>
          <c:order val="5"/>
          <c:tx>
            <c:strRef>
              <c:f>Sheet1!$G$1</c:f>
              <c:strCache>
                <c:ptCount val="1"/>
                <c:pt idx="0">
                  <c:v>2020年</c:v>
                </c:pt>
              </c:strCache>
            </c:strRef>
          </c:tx>
          <c:spPr>
            <a:solidFill>
              <a:srgbClr val="FF0000"/>
            </a:solidFill>
            <a:ln>
              <a:noFill/>
            </a:ln>
            <a:effectLst/>
          </c:spPr>
          <c:invertIfNegative val="0"/>
          <c:cat>
            <c:strRef>
              <c:f>Sheet1!$A$2</c:f>
              <c:strCache>
                <c:ptCount val="1"/>
                <c:pt idx="0">
                  <c:v>観光収入（億元）1元＝約20円　※2022年9月現在</c:v>
                </c:pt>
              </c:strCache>
            </c:strRef>
          </c:cat>
          <c:val>
            <c:numRef>
              <c:f>Sheet1!$G$2</c:f>
              <c:numCache>
                <c:formatCode>General</c:formatCode>
                <c:ptCount val="1"/>
                <c:pt idx="0">
                  <c:v>22286</c:v>
                </c:pt>
              </c:numCache>
            </c:numRef>
          </c:val>
          <c:extLst>
            <c:ext xmlns:c16="http://schemas.microsoft.com/office/drawing/2014/chart" uri="{C3380CC4-5D6E-409C-BE32-E72D297353CC}">
              <c16:uniqueId val="{00000005-FCF5-9D4B-9B08-07142A7CF35D}"/>
            </c:ext>
          </c:extLst>
        </c:ser>
        <c:ser>
          <c:idx val="6"/>
          <c:order val="6"/>
          <c:tx>
            <c:strRef>
              <c:f>Sheet1!$H$1</c:f>
              <c:strCache>
                <c:ptCount val="1"/>
                <c:pt idx="0">
                  <c:v>2021年</c:v>
                </c:pt>
              </c:strCache>
            </c:strRef>
          </c:tx>
          <c:spPr>
            <a:solidFill>
              <a:srgbClr val="C00000"/>
            </a:solidFill>
            <a:ln>
              <a:noFill/>
            </a:ln>
            <a:effectLst/>
          </c:spPr>
          <c:invertIfNegative val="0"/>
          <c:cat>
            <c:strRef>
              <c:f>Sheet1!$A$2</c:f>
              <c:strCache>
                <c:ptCount val="1"/>
                <c:pt idx="0">
                  <c:v>観光収入（億元）1元＝約20円　※2022年9月現在</c:v>
                </c:pt>
              </c:strCache>
            </c:strRef>
          </c:cat>
          <c:val>
            <c:numRef>
              <c:f>Sheet1!$H$2</c:f>
              <c:numCache>
                <c:formatCode>General</c:formatCode>
                <c:ptCount val="1"/>
                <c:pt idx="0">
                  <c:v>29191</c:v>
                </c:pt>
              </c:numCache>
            </c:numRef>
          </c:val>
          <c:extLst>
            <c:ext xmlns:c16="http://schemas.microsoft.com/office/drawing/2014/chart" uri="{C3380CC4-5D6E-409C-BE32-E72D297353CC}">
              <c16:uniqueId val="{00000007-FCF5-9D4B-9B08-07142A7CF35D}"/>
            </c:ext>
          </c:extLst>
        </c:ser>
        <c:dLbls>
          <c:showLegendKey val="0"/>
          <c:showVal val="0"/>
          <c:showCatName val="0"/>
          <c:showSerName val="0"/>
          <c:showPercent val="0"/>
          <c:showBubbleSize val="0"/>
        </c:dLbls>
        <c:gapWidth val="199"/>
        <c:axId val="1194105792"/>
        <c:axId val="1193770304"/>
      </c:barChart>
      <c:catAx>
        <c:axId val="1194105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zh-CN"/>
          </a:p>
        </c:txPr>
        <c:crossAx val="1193770304"/>
        <c:crosses val="autoZero"/>
        <c:auto val="1"/>
        <c:lblAlgn val="ctr"/>
        <c:lblOffset val="100"/>
        <c:noMultiLvlLbl val="0"/>
      </c:catAx>
      <c:valAx>
        <c:axId val="119377030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941057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sz="1800" dirty="0">
                <a:latin typeface="+mn-lt"/>
              </a:rPr>
              <a:t>2002〜2004</a:t>
            </a:r>
            <a:r>
              <a:rPr lang="zh-CN" sz="1800" dirty="0">
                <a:latin typeface="+mn-lt"/>
              </a:rPr>
              <a:t>年中国</a:t>
            </a:r>
            <a:endParaRPr lang="en-US" altLang="zh-CN" sz="1800" dirty="0">
              <a:latin typeface="+mn-lt"/>
            </a:endParaRPr>
          </a:p>
          <a:p>
            <a:pPr>
              <a:defRPr/>
            </a:pPr>
            <a:r>
              <a:rPr lang="zh-CN" sz="1800" dirty="0">
                <a:latin typeface="+mn-lt"/>
              </a:rPr>
              <a:t>国内</a:t>
            </a:r>
            <a:r>
              <a:rPr lang="ja-JP" sz="1800">
                <a:latin typeface="+mn-lt"/>
              </a:rPr>
              <a:t>の</a:t>
            </a:r>
            <a:r>
              <a:rPr lang="zh-CN" sz="1800" dirty="0">
                <a:latin typeface="+mn-lt"/>
              </a:rPr>
              <a:t>観光総収入</a:t>
            </a:r>
          </a:p>
        </c:rich>
      </c:tx>
      <c:layout>
        <c:manualLayout>
          <c:xMode val="edge"/>
          <c:yMode val="edge"/>
          <c:x val="0.19415717976158076"/>
          <c:y val="2.5102038213530711E-2"/>
        </c:manualLayout>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zh-CN"/>
        </a:p>
      </c:txPr>
    </c:title>
    <c:autoTitleDeleted val="0"/>
    <c:plotArea>
      <c:layout/>
      <c:barChart>
        <c:barDir val="col"/>
        <c:grouping val="clustered"/>
        <c:varyColors val="0"/>
        <c:ser>
          <c:idx val="0"/>
          <c:order val="0"/>
          <c:tx>
            <c:strRef>
              <c:f>Sheet1!$B$1</c:f>
              <c:strCache>
                <c:ptCount val="1"/>
                <c:pt idx="0">
                  <c:v>2002年</c:v>
                </c:pt>
              </c:strCache>
            </c:strRef>
          </c:tx>
          <c:spPr>
            <a:solidFill>
              <a:schemeClr val="accent2">
                <a:shade val="65000"/>
              </a:schemeClr>
            </a:solidFill>
            <a:ln>
              <a:noFill/>
            </a:ln>
            <a:effectLst/>
          </c:spPr>
          <c:invertIfNegative val="0"/>
          <c:cat>
            <c:strRef>
              <c:f>Sheet1!$A$2</c:f>
              <c:strCache>
                <c:ptCount val="1"/>
                <c:pt idx="0">
                  <c:v>2002  2003  2004</c:v>
                </c:pt>
              </c:strCache>
            </c:strRef>
          </c:cat>
          <c:val>
            <c:numRef>
              <c:f>Sheet1!$B$2</c:f>
              <c:numCache>
                <c:formatCode>General</c:formatCode>
                <c:ptCount val="1"/>
                <c:pt idx="0">
                  <c:v>3878</c:v>
                </c:pt>
              </c:numCache>
            </c:numRef>
          </c:val>
          <c:extLst>
            <c:ext xmlns:c16="http://schemas.microsoft.com/office/drawing/2014/chart" uri="{C3380CC4-5D6E-409C-BE32-E72D297353CC}">
              <c16:uniqueId val="{00000000-25F3-6449-98E6-0F37D3BC58C7}"/>
            </c:ext>
          </c:extLst>
        </c:ser>
        <c:ser>
          <c:idx val="1"/>
          <c:order val="1"/>
          <c:tx>
            <c:strRef>
              <c:f>Sheet1!$C$1</c:f>
              <c:strCache>
                <c:ptCount val="1"/>
                <c:pt idx="0">
                  <c:v>2003年</c:v>
                </c:pt>
              </c:strCache>
            </c:strRef>
          </c:tx>
          <c:spPr>
            <a:solidFill>
              <a:srgbClr val="FF0000"/>
            </a:solidFill>
            <a:ln>
              <a:noFill/>
            </a:ln>
            <a:effectLst/>
          </c:spPr>
          <c:invertIfNegative val="0"/>
          <c:cat>
            <c:strRef>
              <c:f>Sheet1!$A$2</c:f>
              <c:strCache>
                <c:ptCount val="1"/>
                <c:pt idx="0">
                  <c:v>2002  2003  2004</c:v>
                </c:pt>
              </c:strCache>
            </c:strRef>
          </c:cat>
          <c:val>
            <c:numRef>
              <c:f>Sheet1!$C$2</c:f>
              <c:numCache>
                <c:formatCode>General</c:formatCode>
                <c:ptCount val="1"/>
                <c:pt idx="0">
                  <c:v>3442.27</c:v>
                </c:pt>
              </c:numCache>
            </c:numRef>
          </c:val>
          <c:extLst>
            <c:ext xmlns:c16="http://schemas.microsoft.com/office/drawing/2014/chart" uri="{C3380CC4-5D6E-409C-BE32-E72D297353CC}">
              <c16:uniqueId val="{00000001-25F3-6449-98E6-0F37D3BC58C7}"/>
            </c:ext>
          </c:extLst>
        </c:ser>
        <c:ser>
          <c:idx val="2"/>
          <c:order val="2"/>
          <c:tx>
            <c:strRef>
              <c:f>Sheet1!$D$1</c:f>
              <c:strCache>
                <c:ptCount val="1"/>
                <c:pt idx="0">
                  <c:v>2004年</c:v>
                </c:pt>
              </c:strCache>
            </c:strRef>
          </c:tx>
          <c:spPr>
            <a:solidFill>
              <a:srgbClr val="C00000"/>
            </a:solidFill>
            <a:ln>
              <a:noFill/>
            </a:ln>
            <a:effectLst/>
          </c:spPr>
          <c:invertIfNegative val="0"/>
          <c:cat>
            <c:strRef>
              <c:f>Sheet1!$A$2</c:f>
              <c:strCache>
                <c:ptCount val="1"/>
                <c:pt idx="0">
                  <c:v>2002  2003  2004</c:v>
                </c:pt>
              </c:strCache>
            </c:strRef>
          </c:cat>
          <c:val>
            <c:numRef>
              <c:f>Sheet1!$D$2</c:f>
              <c:numCache>
                <c:formatCode>General</c:formatCode>
                <c:ptCount val="1"/>
                <c:pt idx="0">
                  <c:v>4710.71</c:v>
                </c:pt>
              </c:numCache>
            </c:numRef>
          </c:val>
          <c:extLst>
            <c:ext xmlns:c16="http://schemas.microsoft.com/office/drawing/2014/chart" uri="{C3380CC4-5D6E-409C-BE32-E72D297353CC}">
              <c16:uniqueId val="{00000002-25F3-6449-98E6-0F37D3BC58C7}"/>
            </c:ext>
          </c:extLst>
        </c:ser>
        <c:dLbls>
          <c:showLegendKey val="0"/>
          <c:showVal val="0"/>
          <c:showCatName val="0"/>
          <c:showSerName val="0"/>
          <c:showPercent val="0"/>
          <c:showBubbleSize val="0"/>
        </c:dLbls>
        <c:gapWidth val="199"/>
        <c:axId val="469620832"/>
        <c:axId val="469553888"/>
      </c:barChart>
      <c:catAx>
        <c:axId val="469620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zh-CN"/>
          </a:p>
        </c:txPr>
        <c:crossAx val="469553888"/>
        <c:crosses val="autoZero"/>
        <c:auto val="1"/>
        <c:lblAlgn val="ctr"/>
        <c:lblOffset val="100"/>
        <c:noMultiLvlLbl val="0"/>
      </c:catAx>
      <c:valAx>
        <c:axId val="46955388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9620832"/>
        <c:crosses val="autoZero"/>
        <c:crossBetween val="between"/>
      </c:valAx>
      <c:spPr>
        <a:noFill/>
        <a:ln>
          <a:noFill/>
        </a:ln>
        <a:effectLst/>
      </c:spPr>
    </c:plotArea>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0.57478</cdr:x>
      <cdr:y>0.93012</cdr:y>
    </cdr:from>
    <cdr:to>
      <cdr:x>1</cdr:x>
      <cdr:y>0.97679</cdr:y>
    </cdr:to>
    <cdr:sp macro="" textlink="">
      <cdr:nvSpPr>
        <cdr:cNvPr id="2" name="文本框 1">
          <a:extLst xmlns:a="http://schemas.openxmlformats.org/drawingml/2006/main">
            <a:ext uri="{FF2B5EF4-FFF2-40B4-BE49-F238E27FC236}">
              <a16:creationId xmlns:a16="http://schemas.microsoft.com/office/drawing/2014/main" id="{61E02A77-11EB-BD4E-803A-E8FB0D3B7EBC}"/>
            </a:ext>
          </a:extLst>
        </cdr:cNvPr>
        <cdr:cNvSpPr txBox="1"/>
      </cdr:nvSpPr>
      <cdr:spPr>
        <a:xfrm xmlns:a="http://schemas.openxmlformats.org/drawingml/2006/main">
          <a:off x="3744037" y="2825505"/>
          <a:ext cx="2438400" cy="1417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7B5CC1-694C-4A24-A36A-FDFD9532541E}" type="datetimeFigureOut">
              <a:rPr kumimoji="1" lang="ja-JP" altLang="en-US" smtClean="0"/>
              <a:t>2022/9/7</a:t>
            </a:fld>
            <a:endParaRPr kumimoji="1" lang="ja-JP"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1DD7CC-2784-4C65-B8B0-6BF5B1EB3496}" type="slidenum">
              <a:rPr kumimoji="1" lang="ja-JP" altLang="en-US" smtClean="0"/>
              <a:t>‹#›</a:t>
            </a:fld>
            <a:endParaRPr kumimoji="1" lang="ja-JP" altLang="en-US"/>
          </a:p>
        </p:txBody>
      </p:sp>
    </p:spTree>
    <p:extLst>
      <p:ext uri="{BB962C8B-B14F-4D97-AF65-F5344CB8AC3E}">
        <p14:creationId xmlns:p14="http://schemas.microsoft.com/office/powerpoint/2010/main" val="7027224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901DD7CC-2784-4C65-B8B0-6BF5B1EB3496}" type="slidenum">
              <a:rPr kumimoji="1" lang="ja-JP" altLang="en-US" smtClean="0"/>
              <a:t>1</a:t>
            </a:fld>
            <a:endParaRPr kumimoji="1" lang="ja-JP" altLang="en-US"/>
          </a:p>
        </p:txBody>
      </p:sp>
    </p:spTree>
    <p:extLst>
      <p:ext uri="{BB962C8B-B14F-4D97-AF65-F5344CB8AC3E}">
        <p14:creationId xmlns:p14="http://schemas.microsoft.com/office/powerpoint/2010/main" val="2370310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ja-JP" altLang="en-US" dirty="0"/>
              <a:t>図のように</a:t>
            </a:r>
          </a:p>
        </p:txBody>
      </p:sp>
      <p:sp>
        <p:nvSpPr>
          <p:cNvPr id="4" name="灯片编号占位符 3"/>
          <p:cNvSpPr>
            <a:spLocks noGrp="1"/>
          </p:cNvSpPr>
          <p:nvPr>
            <p:ph type="sldNum" sz="quarter" idx="5"/>
          </p:nvPr>
        </p:nvSpPr>
        <p:spPr/>
        <p:txBody>
          <a:bodyPr/>
          <a:lstStyle/>
          <a:p>
            <a:fld id="{901DD7CC-2784-4C65-B8B0-6BF5B1EB3496}" type="slidenum">
              <a:rPr kumimoji="1" lang="ja-JP" altLang="en-US" smtClean="0"/>
              <a:t>3</a:t>
            </a:fld>
            <a:endParaRPr kumimoji="1" lang="ja-JP" altLang="en-US"/>
          </a:p>
        </p:txBody>
      </p:sp>
    </p:spTree>
    <p:extLst>
      <p:ext uri="{BB962C8B-B14F-4D97-AF65-F5344CB8AC3E}">
        <p14:creationId xmlns:p14="http://schemas.microsoft.com/office/powerpoint/2010/main" val="570276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ja-JP" altLang="en-US" dirty="0"/>
              <a:t>図のように</a:t>
            </a:r>
          </a:p>
        </p:txBody>
      </p:sp>
      <p:sp>
        <p:nvSpPr>
          <p:cNvPr id="4" name="灯片编号占位符 3"/>
          <p:cNvSpPr>
            <a:spLocks noGrp="1"/>
          </p:cNvSpPr>
          <p:nvPr>
            <p:ph type="sldNum" sz="quarter" idx="5"/>
          </p:nvPr>
        </p:nvSpPr>
        <p:spPr/>
        <p:txBody>
          <a:bodyPr/>
          <a:lstStyle/>
          <a:p>
            <a:fld id="{901DD7CC-2784-4C65-B8B0-6BF5B1EB3496}" type="slidenum">
              <a:rPr kumimoji="1" lang="ja-JP" altLang="en-US" smtClean="0"/>
              <a:t>4</a:t>
            </a:fld>
            <a:endParaRPr kumimoji="1" lang="ja-JP" altLang="en-US"/>
          </a:p>
        </p:txBody>
      </p:sp>
    </p:spTree>
    <p:extLst>
      <p:ext uri="{BB962C8B-B14F-4D97-AF65-F5344CB8AC3E}">
        <p14:creationId xmlns:p14="http://schemas.microsoft.com/office/powerpoint/2010/main" val="2780237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BEA78-CE06-4073-B785-FC54507F49FC}"/>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ja-JP" altLang="en-US"/>
          </a:p>
        </p:txBody>
      </p:sp>
      <p:sp>
        <p:nvSpPr>
          <p:cNvPr id="3" name="副标题 2">
            <a:extLst>
              <a:ext uri="{FF2B5EF4-FFF2-40B4-BE49-F238E27FC236}">
                <a16:creationId xmlns:a16="http://schemas.microsoft.com/office/drawing/2014/main" id="{61533548-695C-4509-950E-82D765ED3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ja-JP" altLang="en-US"/>
          </a:p>
        </p:txBody>
      </p:sp>
      <p:sp>
        <p:nvSpPr>
          <p:cNvPr id="4" name="日期占位符 3">
            <a:extLst>
              <a:ext uri="{FF2B5EF4-FFF2-40B4-BE49-F238E27FC236}">
                <a16:creationId xmlns:a16="http://schemas.microsoft.com/office/drawing/2014/main" id="{61626619-E425-47DD-AE93-4E2DB2E963BD}"/>
              </a:ext>
            </a:extLst>
          </p:cNvPr>
          <p:cNvSpPr>
            <a:spLocks noGrp="1"/>
          </p:cNvSpPr>
          <p:nvPr>
            <p:ph type="dt" sz="half" idx="10"/>
          </p:nvPr>
        </p:nvSpPr>
        <p:spPr/>
        <p:txBody>
          <a:bodyPr/>
          <a:lstStyle/>
          <a:p>
            <a:fld id="{EA013E74-660C-4D79-896E-13B3CEB3DE25}" type="datetime1">
              <a:rPr kumimoji="1" lang="ja-JP" altLang="en-US" smtClean="0"/>
              <a:t>2022/9/7</a:t>
            </a:fld>
            <a:endParaRPr kumimoji="1" lang="ja-JP" altLang="en-US"/>
          </a:p>
        </p:txBody>
      </p:sp>
      <p:sp>
        <p:nvSpPr>
          <p:cNvPr id="5" name="页脚占位符 4">
            <a:extLst>
              <a:ext uri="{FF2B5EF4-FFF2-40B4-BE49-F238E27FC236}">
                <a16:creationId xmlns:a16="http://schemas.microsoft.com/office/drawing/2014/main" id="{AAF5901E-7564-4688-8F44-A040F8756D98}"/>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77979F55-233A-4725-8A36-AB42BFAFD4FD}"/>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2825277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7F748-9544-4A7B-B081-BAA145C55CF7}"/>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竖排文字占位符 2">
            <a:extLst>
              <a:ext uri="{FF2B5EF4-FFF2-40B4-BE49-F238E27FC236}">
                <a16:creationId xmlns:a16="http://schemas.microsoft.com/office/drawing/2014/main" id="{D77DEC8D-FD7F-44A3-87E6-A9FBA64231D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06E32093-3F60-47C8-9B6F-F18F225975A8}"/>
              </a:ext>
            </a:extLst>
          </p:cNvPr>
          <p:cNvSpPr>
            <a:spLocks noGrp="1"/>
          </p:cNvSpPr>
          <p:nvPr>
            <p:ph type="dt" sz="half" idx="10"/>
          </p:nvPr>
        </p:nvSpPr>
        <p:spPr/>
        <p:txBody>
          <a:bodyPr/>
          <a:lstStyle/>
          <a:p>
            <a:fld id="{96DB066C-C5AE-4C24-867E-4F951921581B}" type="datetime1">
              <a:rPr kumimoji="1" lang="ja-JP" altLang="en-US" smtClean="0"/>
              <a:t>2022/9/7</a:t>
            </a:fld>
            <a:endParaRPr kumimoji="1" lang="ja-JP" altLang="en-US"/>
          </a:p>
        </p:txBody>
      </p:sp>
      <p:sp>
        <p:nvSpPr>
          <p:cNvPr id="5" name="页脚占位符 4">
            <a:extLst>
              <a:ext uri="{FF2B5EF4-FFF2-40B4-BE49-F238E27FC236}">
                <a16:creationId xmlns:a16="http://schemas.microsoft.com/office/drawing/2014/main" id="{91EC5A85-5474-466B-B6A5-F5950B5F3239}"/>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B365C495-58D7-447F-BFE9-EAA18046BD13}"/>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304348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AD21F19-D244-4193-9ACB-BCAA54D6426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ja-JP" altLang="en-US"/>
          </a:p>
        </p:txBody>
      </p:sp>
      <p:sp>
        <p:nvSpPr>
          <p:cNvPr id="3" name="竖排文字占位符 2">
            <a:extLst>
              <a:ext uri="{FF2B5EF4-FFF2-40B4-BE49-F238E27FC236}">
                <a16:creationId xmlns:a16="http://schemas.microsoft.com/office/drawing/2014/main" id="{E0173F82-7875-4B96-9262-72E6AC582D3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B1CB344F-407B-481E-9D5A-B25574B354CB}"/>
              </a:ext>
            </a:extLst>
          </p:cNvPr>
          <p:cNvSpPr>
            <a:spLocks noGrp="1"/>
          </p:cNvSpPr>
          <p:nvPr>
            <p:ph type="dt" sz="half" idx="10"/>
          </p:nvPr>
        </p:nvSpPr>
        <p:spPr/>
        <p:txBody>
          <a:bodyPr/>
          <a:lstStyle/>
          <a:p>
            <a:fld id="{06071363-F6A6-4370-9478-44654D4C260D}" type="datetime1">
              <a:rPr kumimoji="1" lang="ja-JP" altLang="en-US" smtClean="0"/>
              <a:t>2022/9/7</a:t>
            </a:fld>
            <a:endParaRPr kumimoji="1" lang="ja-JP" altLang="en-US"/>
          </a:p>
        </p:txBody>
      </p:sp>
      <p:sp>
        <p:nvSpPr>
          <p:cNvPr id="5" name="页脚占位符 4">
            <a:extLst>
              <a:ext uri="{FF2B5EF4-FFF2-40B4-BE49-F238E27FC236}">
                <a16:creationId xmlns:a16="http://schemas.microsoft.com/office/drawing/2014/main" id="{1029EB42-EF00-49A5-9B9D-31F5D69333A0}"/>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214CD66D-A023-4AEA-9BD2-814711E679B6}"/>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141163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2C1B5-3C55-4342-9A36-0B7E7CDE03D1}"/>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5213C675-81F3-4165-84DC-A2A1573880C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17A5E350-C362-4490-B536-7F14F02E58BF}"/>
              </a:ext>
            </a:extLst>
          </p:cNvPr>
          <p:cNvSpPr>
            <a:spLocks noGrp="1"/>
          </p:cNvSpPr>
          <p:nvPr>
            <p:ph type="dt" sz="half" idx="10"/>
          </p:nvPr>
        </p:nvSpPr>
        <p:spPr/>
        <p:txBody>
          <a:bodyPr/>
          <a:lstStyle/>
          <a:p>
            <a:fld id="{96887D78-BE35-4A52-9589-9F1D92B45C42}" type="datetime1">
              <a:rPr kumimoji="1" lang="ja-JP" altLang="en-US" smtClean="0"/>
              <a:t>2022/9/7</a:t>
            </a:fld>
            <a:endParaRPr kumimoji="1" lang="ja-JP" altLang="en-US"/>
          </a:p>
        </p:txBody>
      </p:sp>
      <p:sp>
        <p:nvSpPr>
          <p:cNvPr id="5" name="页脚占位符 4">
            <a:extLst>
              <a:ext uri="{FF2B5EF4-FFF2-40B4-BE49-F238E27FC236}">
                <a16:creationId xmlns:a16="http://schemas.microsoft.com/office/drawing/2014/main" id="{5CFE3FE6-9E7C-4E37-9472-5938063BD7EA}"/>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E581F0D8-5A6D-40BA-91D6-D99A58A9960C}"/>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324508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A3189-6833-424B-8B4D-A1B04330697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FA415E74-DA9C-4FBA-954B-0A37ACDF59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A16FDAA-C55C-43FF-B537-459C6DAB54E0}"/>
              </a:ext>
            </a:extLst>
          </p:cNvPr>
          <p:cNvSpPr>
            <a:spLocks noGrp="1"/>
          </p:cNvSpPr>
          <p:nvPr>
            <p:ph type="dt" sz="half" idx="10"/>
          </p:nvPr>
        </p:nvSpPr>
        <p:spPr/>
        <p:txBody>
          <a:bodyPr/>
          <a:lstStyle/>
          <a:p>
            <a:fld id="{29EC8102-7330-4E2C-92F5-4E8538F55974}" type="datetime1">
              <a:rPr kumimoji="1" lang="ja-JP" altLang="en-US" smtClean="0"/>
              <a:t>2022/9/7</a:t>
            </a:fld>
            <a:endParaRPr kumimoji="1" lang="ja-JP" altLang="en-US"/>
          </a:p>
        </p:txBody>
      </p:sp>
      <p:sp>
        <p:nvSpPr>
          <p:cNvPr id="5" name="页脚占位符 4">
            <a:extLst>
              <a:ext uri="{FF2B5EF4-FFF2-40B4-BE49-F238E27FC236}">
                <a16:creationId xmlns:a16="http://schemas.microsoft.com/office/drawing/2014/main" id="{EE7BC073-2EB7-48C0-AAD4-4E81C01AFE02}"/>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D5E3E707-A838-4E37-AD88-9D95F0880917}"/>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6888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D10EA-9A05-4215-8D45-6A1896A4365F}"/>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7BB86189-3386-4180-B9F4-30BFE83FD201}"/>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内容占位符 3">
            <a:extLst>
              <a:ext uri="{FF2B5EF4-FFF2-40B4-BE49-F238E27FC236}">
                <a16:creationId xmlns:a16="http://schemas.microsoft.com/office/drawing/2014/main" id="{F696BF35-5A5B-4B82-934D-BEEE9A55658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5" name="日期占位符 4">
            <a:extLst>
              <a:ext uri="{FF2B5EF4-FFF2-40B4-BE49-F238E27FC236}">
                <a16:creationId xmlns:a16="http://schemas.microsoft.com/office/drawing/2014/main" id="{DF922BBA-7801-4023-8B14-F6051556F259}"/>
              </a:ext>
            </a:extLst>
          </p:cNvPr>
          <p:cNvSpPr>
            <a:spLocks noGrp="1"/>
          </p:cNvSpPr>
          <p:nvPr>
            <p:ph type="dt" sz="half" idx="10"/>
          </p:nvPr>
        </p:nvSpPr>
        <p:spPr/>
        <p:txBody>
          <a:bodyPr/>
          <a:lstStyle/>
          <a:p>
            <a:fld id="{06021995-6690-4072-98A5-6B2AEE06B021}" type="datetime1">
              <a:rPr kumimoji="1" lang="ja-JP" altLang="en-US" smtClean="0"/>
              <a:t>2022/9/7</a:t>
            </a:fld>
            <a:endParaRPr kumimoji="1" lang="ja-JP" altLang="en-US"/>
          </a:p>
        </p:txBody>
      </p:sp>
      <p:sp>
        <p:nvSpPr>
          <p:cNvPr id="6" name="页脚占位符 5">
            <a:extLst>
              <a:ext uri="{FF2B5EF4-FFF2-40B4-BE49-F238E27FC236}">
                <a16:creationId xmlns:a16="http://schemas.microsoft.com/office/drawing/2014/main" id="{206FFB85-135A-49F0-9F19-BB467E7DD932}"/>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DCE52379-C87E-4F58-BA92-32206E7328C1}"/>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83360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463FF-6CBE-45D9-8955-C1A476359A92}"/>
              </a:ext>
            </a:extLst>
          </p:cNvPr>
          <p:cNvSpPr>
            <a:spLocks noGrp="1"/>
          </p:cNvSpPr>
          <p:nvPr>
            <p:ph type="title"/>
          </p:nvPr>
        </p:nvSpPr>
        <p:spPr>
          <a:xfrm>
            <a:off x="839788" y="365125"/>
            <a:ext cx="10515600" cy="1325563"/>
          </a:xfrm>
        </p:spPr>
        <p:txBody>
          <a:body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5CE0D591-D194-43A6-ACCE-6AF98F948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055DC20-1E2E-4E4E-87DB-EFBC425A2FA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5" name="文本占位符 4">
            <a:extLst>
              <a:ext uri="{FF2B5EF4-FFF2-40B4-BE49-F238E27FC236}">
                <a16:creationId xmlns:a16="http://schemas.microsoft.com/office/drawing/2014/main" id="{E5F7E0EB-B422-47EC-94E1-372809B653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4299844-02CF-4DF3-8645-49849B3EA5B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7" name="日期占位符 6">
            <a:extLst>
              <a:ext uri="{FF2B5EF4-FFF2-40B4-BE49-F238E27FC236}">
                <a16:creationId xmlns:a16="http://schemas.microsoft.com/office/drawing/2014/main" id="{E75D0381-08A7-4E02-8E53-6214BB975CFB}"/>
              </a:ext>
            </a:extLst>
          </p:cNvPr>
          <p:cNvSpPr>
            <a:spLocks noGrp="1"/>
          </p:cNvSpPr>
          <p:nvPr>
            <p:ph type="dt" sz="half" idx="10"/>
          </p:nvPr>
        </p:nvSpPr>
        <p:spPr/>
        <p:txBody>
          <a:bodyPr/>
          <a:lstStyle/>
          <a:p>
            <a:fld id="{D6AD78A4-E22B-4F1B-BF8A-CE81B9C9CD9E}" type="datetime1">
              <a:rPr kumimoji="1" lang="ja-JP" altLang="en-US" smtClean="0"/>
              <a:t>2022/9/7</a:t>
            </a:fld>
            <a:endParaRPr kumimoji="1" lang="ja-JP" altLang="en-US"/>
          </a:p>
        </p:txBody>
      </p:sp>
      <p:sp>
        <p:nvSpPr>
          <p:cNvPr id="8" name="页脚占位符 7">
            <a:extLst>
              <a:ext uri="{FF2B5EF4-FFF2-40B4-BE49-F238E27FC236}">
                <a16:creationId xmlns:a16="http://schemas.microsoft.com/office/drawing/2014/main" id="{B8F28CBF-C0B9-45B4-AD8F-2942879B1E4B}"/>
              </a:ext>
            </a:extLst>
          </p:cNvPr>
          <p:cNvSpPr>
            <a:spLocks noGrp="1"/>
          </p:cNvSpPr>
          <p:nvPr>
            <p:ph type="ftr" sz="quarter" idx="11"/>
          </p:nvPr>
        </p:nvSpPr>
        <p:spPr/>
        <p:txBody>
          <a:bodyPr/>
          <a:lstStyle/>
          <a:p>
            <a:endParaRPr kumimoji="1" lang="ja-JP" altLang="en-US"/>
          </a:p>
        </p:txBody>
      </p:sp>
      <p:sp>
        <p:nvSpPr>
          <p:cNvPr id="9" name="灯片编号占位符 8">
            <a:extLst>
              <a:ext uri="{FF2B5EF4-FFF2-40B4-BE49-F238E27FC236}">
                <a16:creationId xmlns:a16="http://schemas.microsoft.com/office/drawing/2014/main" id="{07704FE7-4C43-4362-898A-D370079B235F}"/>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355490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A0816-0082-4268-B233-D64A9426CE0F}"/>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日期占位符 2">
            <a:extLst>
              <a:ext uri="{FF2B5EF4-FFF2-40B4-BE49-F238E27FC236}">
                <a16:creationId xmlns:a16="http://schemas.microsoft.com/office/drawing/2014/main" id="{7224E2F5-3628-407D-B578-AA243EAC4511}"/>
              </a:ext>
            </a:extLst>
          </p:cNvPr>
          <p:cNvSpPr>
            <a:spLocks noGrp="1"/>
          </p:cNvSpPr>
          <p:nvPr>
            <p:ph type="dt" sz="half" idx="10"/>
          </p:nvPr>
        </p:nvSpPr>
        <p:spPr/>
        <p:txBody>
          <a:bodyPr/>
          <a:lstStyle/>
          <a:p>
            <a:fld id="{2F6E8348-061C-457E-866A-882637EABA70}" type="datetime1">
              <a:rPr kumimoji="1" lang="ja-JP" altLang="en-US" smtClean="0"/>
              <a:t>2022/9/7</a:t>
            </a:fld>
            <a:endParaRPr kumimoji="1" lang="ja-JP" altLang="en-US"/>
          </a:p>
        </p:txBody>
      </p:sp>
      <p:sp>
        <p:nvSpPr>
          <p:cNvPr id="4" name="页脚占位符 3">
            <a:extLst>
              <a:ext uri="{FF2B5EF4-FFF2-40B4-BE49-F238E27FC236}">
                <a16:creationId xmlns:a16="http://schemas.microsoft.com/office/drawing/2014/main" id="{0D861A4F-573D-42F6-B322-B0DB57D7D955}"/>
              </a:ext>
            </a:extLst>
          </p:cNvPr>
          <p:cNvSpPr>
            <a:spLocks noGrp="1"/>
          </p:cNvSpPr>
          <p:nvPr>
            <p:ph type="ftr" sz="quarter" idx="11"/>
          </p:nvPr>
        </p:nvSpPr>
        <p:spPr/>
        <p:txBody>
          <a:bodyPr/>
          <a:lstStyle/>
          <a:p>
            <a:endParaRPr kumimoji="1" lang="ja-JP" altLang="en-US"/>
          </a:p>
        </p:txBody>
      </p:sp>
      <p:sp>
        <p:nvSpPr>
          <p:cNvPr id="5" name="灯片编号占位符 4">
            <a:extLst>
              <a:ext uri="{FF2B5EF4-FFF2-40B4-BE49-F238E27FC236}">
                <a16:creationId xmlns:a16="http://schemas.microsoft.com/office/drawing/2014/main" id="{7EA91BBF-5F27-4132-9485-7AD53CF848FA}"/>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1744558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CC1B1A-B1A7-4F70-A282-15A0933E5DC5}"/>
              </a:ext>
            </a:extLst>
          </p:cNvPr>
          <p:cNvSpPr>
            <a:spLocks noGrp="1"/>
          </p:cNvSpPr>
          <p:nvPr>
            <p:ph type="dt" sz="half" idx="10"/>
          </p:nvPr>
        </p:nvSpPr>
        <p:spPr/>
        <p:txBody>
          <a:bodyPr/>
          <a:lstStyle/>
          <a:p>
            <a:fld id="{6A50084C-4E2A-42CB-9592-3E58B3293CD4}" type="datetime1">
              <a:rPr kumimoji="1" lang="ja-JP" altLang="en-US" smtClean="0"/>
              <a:t>2022/9/7</a:t>
            </a:fld>
            <a:endParaRPr kumimoji="1" lang="ja-JP" altLang="en-US"/>
          </a:p>
        </p:txBody>
      </p:sp>
      <p:sp>
        <p:nvSpPr>
          <p:cNvPr id="3" name="页脚占位符 2">
            <a:extLst>
              <a:ext uri="{FF2B5EF4-FFF2-40B4-BE49-F238E27FC236}">
                <a16:creationId xmlns:a16="http://schemas.microsoft.com/office/drawing/2014/main" id="{57CD89AF-F84C-4F4E-B325-26AA9ACC6AFF}"/>
              </a:ext>
            </a:extLst>
          </p:cNvPr>
          <p:cNvSpPr>
            <a:spLocks noGrp="1"/>
          </p:cNvSpPr>
          <p:nvPr>
            <p:ph type="ftr" sz="quarter" idx="11"/>
          </p:nvPr>
        </p:nvSpPr>
        <p:spPr/>
        <p:txBody>
          <a:bodyPr/>
          <a:lstStyle/>
          <a:p>
            <a:endParaRPr kumimoji="1" lang="ja-JP" altLang="en-US"/>
          </a:p>
        </p:txBody>
      </p:sp>
      <p:sp>
        <p:nvSpPr>
          <p:cNvPr id="4" name="灯片编号占位符 3">
            <a:extLst>
              <a:ext uri="{FF2B5EF4-FFF2-40B4-BE49-F238E27FC236}">
                <a16:creationId xmlns:a16="http://schemas.microsoft.com/office/drawing/2014/main" id="{3CBDDAF8-EDA2-40B2-BDC6-2038DCF4B7CD}"/>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3419238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62983-9B28-4941-91F8-64210E818C2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D547F074-C9E4-4D6E-B03E-093257912D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文本占位符 3">
            <a:extLst>
              <a:ext uri="{FF2B5EF4-FFF2-40B4-BE49-F238E27FC236}">
                <a16:creationId xmlns:a16="http://schemas.microsoft.com/office/drawing/2014/main" id="{80BE77C0-C2EA-4B18-BEA8-510DE49C5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6AE0A5D-3317-4350-953B-08EE90ED4602}"/>
              </a:ext>
            </a:extLst>
          </p:cNvPr>
          <p:cNvSpPr>
            <a:spLocks noGrp="1"/>
          </p:cNvSpPr>
          <p:nvPr>
            <p:ph type="dt" sz="half" idx="10"/>
          </p:nvPr>
        </p:nvSpPr>
        <p:spPr/>
        <p:txBody>
          <a:bodyPr/>
          <a:lstStyle/>
          <a:p>
            <a:fld id="{413B3023-C4A1-476E-93DD-52B2BF36A10D}" type="datetime1">
              <a:rPr kumimoji="1" lang="ja-JP" altLang="en-US" smtClean="0"/>
              <a:t>2022/9/7</a:t>
            </a:fld>
            <a:endParaRPr kumimoji="1" lang="ja-JP" altLang="en-US"/>
          </a:p>
        </p:txBody>
      </p:sp>
      <p:sp>
        <p:nvSpPr>
          <p:cNvPr id="6" name="页脚占位符 5">
            <a:extLst>
              <a:ext uri="{FF2B5EF4-FFF2-40B4-BE49-F238E27FC236}">
                <a16:creationId xmlns:a16="http://schemas.microsoft.com/office/drawing/2014/main" id="{90E970DF-F8ED-4708-885F-97E405BAEE33}"/>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6072D819-3DF0-41D2-A2C7-96E966E98845}"/>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296859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D25E0-A300-4693-919B-76419F5FD7E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ja-JP" altLang="en-US"/>
          </a:p>
        </p:txBody>
      </p:sp>
      <p:sp>
        <p:nvSpPr>
          <p:cNvPr id="3" name="图片占位符 2">
            <a:extLst>
              <a:ext uri="{FF2B5EF4-FFF2-40B4-BE49-F238E27FC236}">
                <a16:creationId xmlns:a16="http://schemas.microsoft.com/office/drawing/2014/main" id="{E3C264C6-595B-45C3-ABFE-FDD0A7FE4F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文本占位符 3">
            <a:extLst>
              <a:ext uri="{FF2B5EF4-FFF2-40B4-BE49-F238E27FC236}">
                <a16:creationId xmlns:a16="http://schemas.microsoft.com/office/drawing/2014/main" id="{8304323B-59A5-4642-9333-602CA462D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A28E411-3CA7-4E42-B3B8-02D2211BA462}"/>
              </a:ext>
            </a:extLst>
          </p:cNvPr>
          <p:cNvSpPr>
            <a:spLocks noGrp="1"/>
          </p:cNvSpPr>
          <p:nvPr>
            <p:ph type="dt" sz="half" idx="10"/>
          </p:nvPr>
        </p:nvSpPr>
        <p:spPr/>
        <p:txBody>
          <a:bodyPr/>
          <a:lstStyle/>
          <a:p>
            <a:fld id="{B757BD77-CCE3-47E2-957E-BD096B383850}" type="datetime1">
              <a:rPr kumimoji="1" lang="ja-JP" altLang="en-US" smtClean="0"/>
              <a:t>2022/9/7</a:t>
            </a:fld>
            <a:endParaRPr kumimoji="1" lang="ja-JP" altLang="en-US"/>
          </a:p>
        </p:txBody>
      </p:sp>
      <p:sp>
        <p:nvSpPr>
          <p:cNvPr id="6" name="页脚占位符 5">
            <a:extLst>
              <a:ext uri="{FF2B5EF4-FFF2-40B4-BE49-F238E27FC236}">
                <a16:creationId xmlns:a16="http://schemas.microsoft.com/office/drawing/2014/main" id="{758310D6-D663-4BFF-8D6D-EBBD07D26B68}"/>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3D3D3EBE-8E49-42AD-86FC-E306CF5FFF60}"/>
              </a:ext>
            </a:extLst>
          </p:cNvPr>
          <p:cNvSpPr>
            <a:spLocks noGrp="1"/>
          </p:cNvSpPr>
          <p:nvPr>
            <p:ph type="sldNum" sz="quarter" idx="12"/>
          </p:nvPr>
        </p:nvSpPr>
        <p:spPr/>
        <p:txBody>
          <a:body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280289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1C8D25B-029C-4C25-B342-87DF976AED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E8B118FB-8927-46BA-9284-555A3FF861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7548D7D1-52C2-4568-BE31-98161287DB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8F33F-7F7B-48EC-B55D-DF7EDC232B57}" type="datetime1">
              <a:rPr kumimoji="1" lang="ja-JP" altLang="en-US" smtClean="0"/>
              <a:t>2022/9/7</a:t>
            </a:fld>
            <a:endParaRPr kumimoji="1" lang="ja-JP" altLang="en-US"/>
          </a:p>
        </p:txBody>
      </p:sp>
      <p:sp>
        <p:nvSpPr>
          <p:cNvPr id="5" name="页脚占位符 4">
            <a:extLst>
              <a:ext uri="{FF2B5EF4-FFF2-40B4-BE49-F238E27FC236}">
                <a16:creationId xmlns:a16="http://schemas.microsoft.com/office/drawing/2014/main" id="{27068569-48B4-4618-9A31-0C71AD7789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灯片编号占位符 5">
            <a:extLst>
              <a:ext uri="{FF2B5EF4-FFF2-40B4-BE49-F238E27FC236}">
                <a16:creationId xmlns:a16="http://schemas.microsoft.com/office/drawing/2014/main" id="{F8F89042-FC72-48B0-A20B-606D056FDC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1FF0C6-5115-4994-A0DE-49F1F4279360}" type="slidenum">
              <a:rPr kumimoji="1" lang="ja-JP" altLang="en-US" smtClean="0"/>
              <a:t>‹#›</a:t>
            </a:fld>
            <a:endParaRPr kumimoji="1" lang="ja-JP" altLang="en-US"/>
          </a:p>
        </p:txBody>
      </p:sp>
    </p:spTree>
    <p:extLst>
      <p:ext uri="{BB962C8B-B14F-4D97-AF65-F5344CB8AC3E}">
        <p14:creationId xmlns:p14="http://schemas.microsoft.com/office/powerpoint/2010/main" val="3408537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F6048904-4EC5-451C-9966-29AD33FD86ED}"/>
              </a:ext>
            </a:extLst>
          </p:cNvPr>
          <p:cNvSpPr>
            <a:spLocks noGrp="1"/>
          </p:cNvSpPr>
          <p:nvPr>
            <p:ph type="subTitle" idx="1"/>
          </p:nvPr>
        </p:nvSpPr>
        <p:spPr>
          <a:xfrm>
            <a:off x="748145" y="3703638"/>
            <a:ext cx="10997012" cy="2954614"/>
          </a:xfrm>
        </p:spPr>
        <p:txBody>
          <a:bodyPr>
            <a:normAutofit fontScale="92500" lnSpcReduction="20000"/>
          </a:bodyPr>
          <a:lstStyle/>
          <a:p>
            <a:pPr algn="l"/>
            <a:endParaRPr kumimoji="1" lang="en-US" altLang="ja-JP" dirty="0"/>
          </a:p>
          <a:p>
            <a:pPr algn="l"/>
            <a:r>
              <a:rPr lang="ja-JP" altLang="en-US" dirty="0">
                <a:solidFill>
                  <a:schemeClr val="bg2">
                    <a:lumMod val="25000"/>
                  </a:schemeClr>
                </a:solidFill>
              </a:rPr>
              <a:t>社会</a:t>
            </a:r>
            <a:r>
              <a:rPr lang="ja-JP" altLang="en-US">
                <a:solidFill>
                  <a:schemeClr val="bg2">
                    <a:lumMod val="25000"/>
                  </a:schemeClr>
                </a:solidFill>
              </a:rPr>
              <a:t>工学     専攻</a:t>
            </a:r>
            <a:endParaRPr lang="en-US" altLang="ja-JP" dirty="0">
              <a:solidFill>
                <a:schemeClr val="bg2">
                  <a:lumMod val="25000"/>
                </a:schemeClr>
              </a:solidFill>
            </a:endParaRPr>
          </a:p>
          <a:p>
            <a:pPr algn="l"/>
            <a:r>
              <a:rPr lang="ja-JP" altLang="en-US"/>
              <a:t>学生名</a:t>
            </a:r>
            <a:r>
              <a:rPr lang="en-US" altLang="ja-JP" dirty="0"/>
              <a:t>         </a:t>
            </a:r>
            <a:r>
              <a:rPr lang="ja-JP" altLang="en-US">
                <a:solidFill>
                  <a:schemeClr val="bg2">
                    <a:lumMod val="25000"/>
                  </a:schemeClr>
                </a:solidFill>
              </a:rPr>
              <a:t>金明暘</a:t>
            </a:r>
            <a:r>
              <a:rPr lang="zh-CN" altLang="en-US" dirty="0">
                <a:solidFill>
                  <a:schemeClr val="bg2">
                    <a:lumMod val="25000"/>
                  </a:schemeClr>
                </a:solidFill>
              </a:rPr>
              <a:t>（</a:t>
            </a:r>
            <a:r>
              <a:rPr lang="en-US" altLang="zh-CN" dirty="0">
                <a:solidFill>
                  <a:schemeClr val="bg2">
                    <a:lumMod val="25000"/>
                  </a:schemeClr>
                </a:solidFill>
              </a:rPr>
              <a:t>JIN MINGYANG)</a:t>
            </a:r>
            <a:endParaRPr lang="en-US" altLang="ja-JP" dirty="0">
              <a:solidFill>
                <a:schemeClr val="bg2">
                  <a:lumMod val="25000"/>
                </a:schemeClr>
              </a:solidFill>
            </a:endParaRPr>
          </a:p>
          <a:p>
            <a:pPr algn="l"/>
            <a:r>
              <a:rPr lang="ja-JP" altLang="en-US" dirty="0"/>
              <a:t>学籍番号     </a:t>
            </a:r>
            <a:r>
              <a:rPr lang="en-US" altLang="ja-JP" dirty="0"/>
              <a:t>202120473</a:t>
            </a:r>
            <a:r>
              <a:rPr lang="en-US" altLang="ja-JP" dirty="0">
                <a:solidFill>
                  <a:schemeClr val="bg2">
                    <a:lumMod val="25000"/>
                  </a:schemeClr>
                </a:solidFill>
              </a:rPr>
              <a:t>           </a:t>
            </a:r>
          </a:p>
          <a:p>
            <a:pPr algn="l"/>
            <a:r>
              <a:rPr lang="ja-JP" altLang="en-US">
                <a:solidFill>
                  <a:schemeClr val="bg2">
                    <a:lumMod val="25000"/>
                  </a:schemeClr>
                </a:solidFill>
              </a:rPr>
              <a:t>指導</a:t>
            </a:r>
            <a:r>
              <a:rPr lang="ja-JP" altLang="en-US" dirty="0">
                <a:solidFill>
                  <a:schemeClr val="bg2">
                    <a:lumMod val="25000"/>
                  </a:schemeClr>
                </a:solidFill>
              </a:rPr>
              <a:t>教員     </a:t>
            </a:r>
            <a:r>
              <a:rPr lang="en-US" altLang="ja-JP" dirty="0">
                <a:solidFill>
                  <a:schemeClr val="bg2">
                    <a:lumMod val="25000"/>
                  </a:schemeClr>
                </a:solidFill>
              </a:rPr>
              <a:t>T</a:t>
            </a:r>
            <a:r>
              <a:rPr lang="en-US" altLang="zh-CN" dirty="0">
                <a:solidFill>
                  <a:schemeClr val="bg2">
                    <a:lumMod val="25000"/>
                  </a:schemeClr>
                </a:solidFill>
              </a:rPr>
              <a:t>urnbull</a:t>
            </a:r>
            <a:r>
              <a:rPr lang="en-US" altLang="ja-JP" dirty="0">
                <a:solidFill>
                  <a:schemeClr val="bg2">
                    <a:lumMod val="25000"/>
                  </a:schemeClr>
                </a:solidFill>
              </a:rPr>
              <a:t> Stephen John</a:t>
            </a:r>
          </a:p>
          <a:p>
            <a:pPr algn="l"/>
            <a:r>
              <a:rPr lang="ja-JP" altLang="en-US">
                <a:solidFill>
                  <a:schemeClr val="bg2">
                    <a:lumMod val="25000"/>
                  </a:schemeClr>
                </a:solidFill>
              </a:rPr>
              <a:t>副指導教員</a:t>
            </a:r>
            <a:r>
              <a:rPr lang="en-US" altLang="ja-JP" dirty="0">
                <a:solidFill>
                  <a:schemeClr val="bg2">
                    <a:lumMod val="25000"/>
                  </a:schemeClr>
                </a:solidFill>
              </a:rPr>
              <a:t>  </a:t>
            </a:r>
            <a:r>
              <a:rPr lang="ja-JP" altLang="en-US"/>
              <a:t>岡本 </a:t>
            </a:r>
            <a:r>
              <a:rPr lang="ja-JP" altLang="en-US" dirty="0"/>
              <a:t>直</a:t>
            </a:r>
            <a:r>
              <a:rPr lang="ja-JP" altLang="en-US"/>
              <a:t>久 </a:t>
            </a:r>
            <a:endParaRPr lang="en-US" altLang="ja-JP" dirty="0"/>
          </a:p>
          <a:p>
            <a:pPr algn="l"/>
            <a:r>
              <a:rPr lang="en-US" altLang="ja-JP" dirty="0"/>
              <a:t>                    </a:t>
            </a:r>
            <a:r>
              <a:rPr lang="ja-JP" altLang="en-US"/>
              <a:t>太田 </a:t>
            </a:r>
            <a:r>
              <a:rPr lang="ja-JP" altLang="en-US" dirty="0"/>
              <a:t>充</a:t>
            </a:r>
            <a:endParaRPr lang="en-US" altLang="ja-JP" dirty="0">
              <a:solidFill>
                <a:schemeClr val="bg2">
                  <a:lumMod val="25000"/>
                </a:schemeClr>
              </a:solidFill>
            </a:endParaRPr>
          </a:p>
          <a:p>
            <a:pPr algn="l"/>
            <a:r>
              <a:rPr kumimoji="1" lang="en-US" altLang="ja-JP" dirty="0">
                <a:solidFill>
                  <a:schemeClr val="bg2">
                    <a:lumMod val="25000"/>
                  </a:schemeClr>
                </a:solidFill>
              </a:rPr>
              <a:t>2022.</a:t>
            </a:r>
            <a:r>
              <a:rPr kumimoji="1" lang="en-US" altLang="zh-CN" dirty="0">
                <a:solidFill>
                  <a:schemeClr val="bg2">
                    <a:lumMod val="25000"/>
                  </a:schemeClr>
                </a:solidFill>
              </a:rPr>
              <a:t>9</a:t>
            </a:r>
            <a:r>
              <a:rPr kumimoji="1" lang="en-US" altLang="ja-JP" dirty="0">
                <a:solidFill>
                  <a:schemeClr val="bg2">
                    <a:lumMod val="25000"/>
                  </a:schemeClr>
                </a:solidFill>
              </a:rPr>
              <a:t>.</a:t>
            </a:r>
            <a:r>
              <a:rPr kumimoji="1" lang="en-US" altLang="zh-CN" dirty="0">
                <a:solidFill>
                  <a:schemeClr val="bg2">
                    <a:lumMod val="25000"/>
                  </a:schemeClr>
                </a:solidFill>
              </a:rPr>
              <a:t>7</a:t>
            </a:r>
            <a:endParaRPr kumimoji="1" lang="en-US" altLang="ja-JP" dirty="0">
              <a:solidFill>
                <a:schemeClr val="bg2">
                  <a:lumMod val="25000"/>
                </a:schemeClr>
              </a:solidFill>
            </a:endParaRPr>
          </a:p>
          <a:p>
            <a:pPr algn="l"/>
            <a:endParaRPr kumimoji="1" lang="ja-JP" altLang="en-US" dirty="0"/>
          </a:p>
        </p:txBody>
      </p:sp>
      <p:grpSp>
        <p:nvGrpSpPr>
          <p:cNvPr id="4" name="组合 3">
            <a:extLst>
              <a:ext uri="{FF2B5EF4-FFF2-40B4-BE49-F238E27FC236}">
                <a16:creationId xmlns:a16="http://schemas.microsoft.com/office/drawing/2014/main" id="{E000E049-E451-4355-B33B-71A0FA909E92}"/>
              </a:ext>
            </a:extLst>
          </p:cNvPr>
          <p:cNvGrpSpPr/>
          <p:nvPr/>
        </p:nvGrpSpPr>
        <p:grpSpPr>
          <a:xfrm>
            <a:off x="-163484" y="1130778"/>
            <a:ext cx="12518968" cy="2387600"/>
            <a:chOff x="0" y="348500"/>
            <a:chExt cx="12192000" cy="1197667"/>
          </a:xfrm>
        </p:grpSpPr>
        <p:sp>
          <p:nvSpPr>
            <p:cNvPr id="5" name="矩形 4">
              <a:extLst>
                <a:ext uri="{FF2B5EF4-FFF2-40B4-BE49-F238E27FC236}">
                  <a16:creationId xmlns:a16="http://schemas.microsoft.com/office/drawing/2014/main" id="{C9B61165-9530-430A-9066-BAD2BF388B6E}"/>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84280AC8-EF7C-45E1-8C22-D9366CBA5B45}"/>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D3963C8A-10BF-4434-852A-F8E12E071BF8}"/>
              </a:ext>
            </a:extLst>
          </p:cNvPr>
          <p:cNvSpPr>
            <a:spLocks noGrp="1"/>
          </p:cNvSpPr>
          <p:nvPr>
            <p:ph type="ctrTitle"/>
          </p:nvPr>
        </p:nvSpPr>
        <p:spPr>
          <a:xfrm>
            <a:off x="123567" y="1421664"/>
            <a:ext cx="11944865" cy="1712594"/>
          </a:xfrm>
        </p:spPr>
        <p:txBody>
          <a:bodyPr>
            <a:normAutofit/>
          </a:bodyPr>
          <a:lstStyle/>
          <a:p>
            <a:r>
              <a:rPr kumimoji="1" lang="ja-JP" altLang="en-US" sz="4800" b="1">
                <a:solidFill>
                  <a:schemeClr val="bg2">
                    <a:lumMod val="25000"/>
                  </a:schemeClr>
                </a:solidFill>
              </a:rPr>
              <a:t>コロナウイルス</a:t>
            </a:r>
            <a:r>
              <a:rPr lang="ja-JP" altLang="en-US" sz="4800" b="1"/>
              <a:t>の</a:t>
            </a:r>
            <a:r>
              <a:rPr lang="zh-CN" altLang="en-US" sz="4800" b="1" dirty="0"/>
              <a:t>封鎖対策</a:t>
            </a:r>
            <a:r>
              <a:rPr lang="ja-JP" altLang="en-US" sz="4800" b="1"/>
              <a:t>が中国国内観光消費者の旅行</a:t>
            </a:r>
            <a:r>
              <a:rPr lang="zh-CN" altLang="en-US" sz="4800" b="1" dirty="0"/>
              <a:t>意欲</a:t>
            </a:r>
            <a:r>
              <a:rPr lang="ja-JP" altLang="en-US" sz="4800" b="1"/>
              <a:t>に</a:t>
            </a:r>
            <a:r>
              <a:rPr lang="zh-CN" altLang="en-US" sz="4800" b="1" dirty="0"/>
              <a:t>及</a:t>
            </a:r>
            <a:r>
              <a:rPr lang="ja-JP" altLang="en-US" sz="4800" b="1"/>
              <a:t>ぼす</a:t>
            </a:r>
            <a:r>
              <a:rPr lang="zh-CN" altLang="en-US" sz="4800" b="1" dirty="0"/>
              <a:t>影響</a:t>
            </a:r>
            <a:r>
              <a:rPr lang="ja-JP" altLang="en-US" sz="4800" b="1"/>
              <a:t>について</a:t>
            </a:r>
            <a:endParaRPr kumimoji="1" lang="ja-JP" altLang="en-US" sz="4800" b="1" dirty="0">
              <a:solidFill>
                <a:schemeClr val="bg2">
                  <a:lumMod val="25000"/>
                </a:schemeClr>
              </a:solidFill>
            </a:endParaRPr>
          </a:p>
        </p:txBody>
      </p:sp>
      <p:sp>
        <p:nvSpPr>
          <p:cNvPr id="8" name="灯片编号占位符 7">
            <a:extLst>
              <a:ext uri="{FF2B5EF4-FFF2-40B4-BE49-F238E27FC236}">
                <a16:creationId xmlns:a16="http://schemas.microsoft.com/office/drawing/2014/main" id="{B64AA803-C6F5-4429-BD1F-7B16681544D7}"/>
              </a:ext>
            </a:extLst>
          </p:cNvPr>
          <p:cNvSpPr>
            <a:spLocks noGrp="1"/>
          </p:cNvSpPr>
          <p:nvPr>
            <p:ph type="sldNum" sz="quarter" idx="12"/>
          </p:nvPr>
        </p:nvSpPr>
        <p:spPr/>
        <p:txBody>
          <a:bodyPr/>
          <a:lstStyle/>
          <a:p>
            <a:fld id="{3A1FF0C6-5115-4994-A0DE-49F1F4279360}" type="slidenum">
              <a:rPr kumimoji="1" lang="ja-JP" altLang="en-US" smtClean="0"/>
              <a:t>1</a:t>
            </a:fld>
            <a:endParaRPr kumimoji="1" lang="ja-JP" altLang="en-US"/>
          </a:p>
        </p:txBody>
      </p:sp>
    </p:spTree>
    <p:extLst>
      <p:ext uri="{BB962C8B-B14F-4D97-AF65-F5344CB8AC3E}">
        <p14:creationId xmlns:p14="http://schemas.microsoft.com/office/powerpoint/2010/main" val="62315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778D9FA-FAB4-4399-8998-26D8FEB2CE34}"/>
              </a:ext>
            </a:extLst>
          </p:cNvPr>
          <p:cNvSpPr>
            <a:spLocks noGrp="1"/>
          </p:cNvSpPr>
          <p:nvPr>
            <p:ph idx="1"/>
          </p:nvPr>
        </p:nvSpPr>
        <p:spPr>
          <a:xfrm>
            <a:off x="838200" y="1587987"/>
            <a:ext cx="10414000" cy="789453"/>
          </a:xfrm>
        </p:spPr>
        <p:txBody>
          <a:bodyPr>
            <a:normAutofit lnSpcReduction="10000"/>
          </a:bodyPr>
          <a:lstStyle/>
          <a:p>
            <a:r>
              <a:rPr lang="ja-JP" altLang="en-US" dirty="0">
                <a:solidFill>
                  <a:schemeClr val="bg2">
                    <a:lumMod val="25000"/>
                  </a:schemeClr>
                </a:solidFill>
              </a:rPr>
              <a:t>環境の急激な変化を決定する刺激、組織、反応の</a:t>
            </a:r>
            <a:r>
              <a:rPr lang="en-US" altLang="ja-JP" dirty="0">
                <a:solidFill>
                  <a:schemeClr val="bg2">
                    <a:lumMod val="25000"/>
                  </a:schemeClr>
                </a:solidFill>
              </a:rPr>
              <a:t>3</a:t>
            </a:r>
            <a:r>
              <a:rPr lang="ja-JP" altLang="en-US" dirty="0">
                <a:solidFill>
                  <a:schemeClr val="bg2">
                    <a:lumMod val="25000"/>
                  </a:schemeClr>
                </a:solidFill>
              </a:rPr>
              <a:t>つの構成要素からなるモデルであります。</a:t>
            </a:r>
            <a:endParaRPr kumimoji="1" lang="ja-JP" altLang="en-US" dirty="0">
              <a:solidFill>
                <a:schemeClr val="bg2">
                  <a:lumMod val="25000"/>
                </a:schemeClr>
              </a:solidFill>
            </a:endParaRPr>
          </a:p>
        </p:txBody>
      </p:sp>
      <p:sp>
        <p:nvSpPr>
          <p:cNvPr id="4" name="矩形 3">
            <a:extLst>
              <a:ext uri="{FF2B5EF4-FFF2-40B4-BE49-F238E27FC236}">
                <a16:creationId xmlns:a16="http://schemas.microsoft.com/office/drawing/2014/main" id="{9EE5F3F0-684F-4664-9D63-23BEA9E227B9}"/>
              </a:ext>
            </a:extLst>
          </p:cNvPr>
          <p:cNvSpPr/>
          <p:nvPr/>
        </p:nvSpPr>
        <p:spPr>
          <a:xfrm>
            <a:off x="838200" y="2377440"/>
            <a:ext cx="3102033" cy="4351338"/>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矩形 4">
            <a:extLst>
              <a:ext uri="{FF2B5EF4-FFF2-40B4-BE49-F238E27FC236}">
                <a16:creationId xmlns:a16="http://schemas.microsoft.com/office/drawing/2014/main" id="{A4CD91FD-8378-4198-8CAC-0A0B3E418EAC}"/>
              </a:ext>
            </a:extLst>
          </p:cNvPr>
          <p:cNvSpPr/>
          <p:nvPr/>
        </p:nvSpPr>
        <p:spPr>
          <a:xfrm>
            <a:off x="4318808" y="2377440"/>
            <a:ext cx="3102033" cy="4351338"/>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矩形 5">
            <a:extLst>
              <a:ext uri="{FF2B5EF4-FFF2-40B4-BE49-F238E27FC236}">
                <a16:creationId xmlns:a16="http://schemas.microsoft.com/office/drawing/2014/main" id="{100EF2CA-4B14-4585-9CD8-5DE2761D1F56}"/>
              </a:ext>
            </a:extLst>
          </p:cNvPr>
          <p:cNvSpPr/>
          <p:nvPr/>
        </p:nvSpPr>
        <p:spPr>
          <a:xfrm>
            <a:off x="7799416" y="2377440"/>
            <a:ext cx="3102033" cy="4351338"/>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组合 8">
            <a:extLst>
              <a:ext uri="{FF2B5EF4-FFF2-40B4-BE49-F238E27FC236}">
                <a16:creationId xmlns:a16="http://schemas.microsoft.com/office/drawing/2014/main" id="{E0394FCE-BB41-4775-A93B-D0A9D670C8B1}"/>
              </a:ext>
            </a:extLst>
          </p:cNvPr>
          <p:cNvGrpSpPr/>
          <p:nvPr/>
        </p:nvGrpSpPr>
        <p:grpSpPr>
          <a:xfrm>
            <a:off x="0" y="343694"/>
            <a:ext cx="12192000" cy="1197667"/>
            <a:chOff x="0" y="348500"/>
            <a:chExt cx="12192000" cy="1197667"/>
          </a:xfrm>
        </p:grpSpPr>
        <p:sp>
          <p:nvSpPr>
            <p:cNvPr id="7" name="矩形 6">
              <a:extLst>
                <a:ext uri="{FF2B5EF4-FFF2-40B4-BE49-F238E27FC236}">
                  <a16:creationId xmlns:a16="http://schemas.microsoft.com/office/drawing/2014/main" id="{B549BF2D-074F-4D4E-A8B8-D13D14AD2B5A}"/>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矩形 7">
              <a:extLst>
                <a:ext uri="{FF2B5EF4-FFF2-40B4-BE49-F238E27FC236}">
                  <a16:creationId xmlns:a16="http://schemas.microsoft.com/office/drawing/2014/main" id="{D69CD51F-9EC4-49A0-9A87-113D07E56F68}"/>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AC9D92B0-86A7-4682-8C52-8D7B3B984B8B}"/>
              </a:ext>
            </a:extLst>
          </p:cNvPr>
          <p:cNvSpPr>
            <a:spLocks noGrp="1"/>
          </p:cNvSpPr>
          <p:nvPr>
            <p:ph type="title"/>
          </p:nvPr>
        </p:nvSpPr>
        <p:spPr>
          <a:xfrm>
            <a:off x="314325" y="365125"/>
            <a:ext cx="11668125" cy="1325563"/>
          </a:xfrm>
        </p:spPr>
        <p:txBody>
          <a:bodyPr>
            <a:normAutofit fontScale="90000"/>
          </a:bodyPr>
          <a:lstStyle/>
          <a:p>
            <a:r>
              <a:rPr lang="ja-JP" altLang="en-US" sz="5400" b="1" dirty="0">
                <a:solidFill>
                  <a:schemeClr val="bg2">
                    <a:lumMod val="25000"/>
                  </a:schemeClr>
                </a:solidFill>
              </a:rPr>
              <a:t>モデル</a:t>
            </a:r>
            <a:r>
              <a:rPr lang="en-US" altLang="zh-CN" sz="5400" b="1" dirty="0">
                <a:solidFill>
                  <a:schemeClr val="bg2">
                    <a:lumMod val="25000"/>
                  </a:schemeClr>
                </a:solidFill>
              </a:rPr>
              <a:t>——</a:t>
            </a:r>
            <a:r>
              <a:rPr lang="ja-JP" altLang="en-US" sz="5400" b="1" dirty="0">
                <a:solidFill>
                  <a:schemeClr val="bg2">
                    <a:lumMod val="25000"/>
                  </a:schemeClr>
                </a:solidFill>
              </a:rPr>
              <a:t>（</a:t>
            </a:r>
            <a:r>
              <a:rPr lang="en-US" altLang="ja-JP" sz="5400" b="1" dirty="0">
                <a:solidFill>
                  <a:schemeClr val="bg2">
                    <a:lumMod val="25000"/>
                  </a:schemeClr>
                </a:solidFill>
              </a:rPr>
              <a:t>Stimulus-organism-respo</a:t>
            </a:r>
            <a:r>
              <a:rPr lang="en-US" altLang="zh-CN" sz="5400" b="1" dirty="0">
                <a:solidFill>
                  <a:schemeClr val="bg2">
                    <a:lumMod val="25000"/>
                  </a:schemeClr>
                </a:solidFill>
              </a:rPr>
              <a:t>n</a:t>
            </a:r>
            <a:r>
              <a:rPr lang="en-US" altLang="ja-JP" sz="5400" b="1" dirty="0">
                <a:solidFill>
                  <a:schemeClr val="bg2">
                    <a:lumMod val="25000"/>
                  </a:schemeClr>
                </a:solidFill>
              </a:rPr>
              <a:t>se</a:t>
            </a:r>
            <a:r>
              <a:rPr lang="zh-CN" altLang="en-US" sz="5400" b="1" dirty="0">
                <a:solidFill>
                  <a:schemeClr val="bg2">
                    <a:lumMod val="25000"/>
                  </a:schemeClr>
                </a:solidFill>
              </a:rPr>
              <a:t>）</a:t>
            </a:r>
            <a:endParaRPr lang="ja-JP" altLang="en-US" sz="5400" b="1" dirty="0">
              <a:solidFill>
                <a:schemeClr val="bg2">
                  <a:lumMod val="25000"/>
                </a:schemeClr>
              </a:solidFill>
            </a:endParaRPr>
          </a:p>
        </p:txBody>
      </p:sp>
      <p:sp>
        <p:nvSpPr>
          <p:cNvPr id="15" name="文本框 14">
            <a:extLst>
              <a:ext uri="{FF2B5EF4-FFF2-40B4-BE49-F238E27FC236}">
                <a16:creationId xmlns:a16="http://schemas.microsoft.com/office/drawing/2014/main" id="{9660F5FB-33C7-4C14-BBA4-71137FD7A6FD}"/>
              </a:ext>
            </a:extLst>
          </p:cNvPr>
          <p:cNvSpPr txBox="1"/>
          <p:nvPr/>
        </p:nvSpPr>
        <p:spPr>
          <a:xfrm>
            <a:off x="1478972" y="6176963"/>
            <a:ext cx="1820487" cy="523220"/>
          </a:xfrm>
          <a:prstGeom prst="rect">
            <a:avLst/>
          </a:prstGeom>
          <a:noFill/>
        </p:spPr>
        <p:txBody>
          <a:bodyPr wrap="square">
            <a:spAutoFit/>
          </a:bodyPr>
          <a:lstStyle/>
          <a:p>
            <a:pPr algn="ctr"/>
            <a:r>
              <a:rPr lang="en-US" altLang="ja-JP" sz="2800" dirty="0">
                <a:solidFill>
                  <a:schemeClr val="bg2">
                    <a:lumMod val="25000"/>
                  </a:schemeClr>
                </a:solidFill>
              </a:rPr>
              <a:t>Stimulus</a:t>
            </a:r>
            <a:endParaRPr lang="ja-JP" altLang="en-US" sz="2800" dirty="0">
              <a:solidFill>
                <a:schemeClr val="bg2">
                  <a:lumMod val="25000"/>
                </a:schemeClr>
              </a:solidFill>
            </a:endParaRPr>
          </a:p>
        </p:txBody>
      </p:sp>
      <p:sp>
        <p:nvSpPr>
          <p:cNvPr id="16" name="文本框 15">
            <a:extLst>
              <a:ext uri="{FF2B5EF4-FFF2-40B4-BE49-F238E27FC236}">
                <a16:creationId xmlns:a16="http://schemas.microsoft.com/office/drawing/2014/main" id="{CE706358-37F4-4F27-9A05-CAB1B6C176E1}"/>
              </a:ext>
            </a:extLst>
          </p:cNvPr>
          <p:cNvSpPr txBox="1"/>
          <p:nvPr/>
        </p:nvSpPr>
        <p:spPr>
          <a:xfrm>
            <a:off x="4766308" y="6133431"/>
            <a:ext cx="2207030" cy="523220"/>
          </a:xfrm>
          <a:prstGeom prst="rect">
            <a:avLst/>
          </a:prstGeom>
          <a:noFill/>
        </p:spPr>
        <p:txBody>
          <a:bodyPr wrap="square">
            <a:spAutoFit/>
          </a:bodyPr>
          <a:lstStyle/>
          <a:p>
            <a:pPr algn="ctr"/>
            <a:r>
              <a:rPr lang="en-US" altLang="ja-JP" sz="2800" dirty="0">
                <a:solidFill>
                  <a:schemeClr val="bg2">
                    <a:lumMod val="25000"/>
                  </a:schemeClr>
                </a:solidFill>
              </a:rPr>
              <a:t>organism</a:t>
            </a:r>
            <a:endParaRPr lang="ja-JP" altLang="en-US" sz="2800" dirty="0">
              <a:solidFill>
                <a:schemeClr val="bg2">
                  <a:lumMod val="25000"/>
                </a:schemeClr>
              </a:solidFill>
            </a:endParaRPr>
          </a:p>
        </p:txBody>
      </p:sp>
      <p:sp>
        <p:nvSpPr>
          <p:cNvPr id="17" name="文本框 16">
            <a:extLst>
              <a:ext uri="{FF2B5EF4-FFF2-40B4-BE49-F238E27FC236}">
                <a16:creationId xmlns:a16="http://schemas.microsoft.com/office/drawing/2014/main" id="{491F706B-E102-4AD6-8932-75B63B98F756}"/>
              </a:ext>
            </a:extLst>
          </p:cNvPr>
          <p:cNvSpPr txBox="1"/>
          <p:nvPr/>
        </p:nvSpPr>
        <p:spPr>
          <a:xfrm>
            <a:off x="8267007" y="6133431"/>
            <a:ext cx="2207030" cy="523220"/>
          </a:xfrm>
          <a:prstGeom prst="rect">
            <a:avLst/>
          </a:prstGeom>
          <a:noFill/>
        </p:spPr>
        <p:txBody>
          <a:bodyPr wrap="square">
            <a:spAutoFit/>
          </a:bodyPr>
          <a:lstStyle/>
          <a:p>
            <a:pPr algn="ctr"/>
            <a:r>
              <a:rPr lang="en-US" altLang="zh-CN" sz="2800" dirty="0">
                <a:solidFill>
                  <a:schemeClr val="bg2">
                    <a:lumMod val="25000"/>
                  </a:schemeClr>
                </a:solidFill>
              </a:rPr>
              <a:t>response</a:t>
            </a:r>
            <a:endParaRPr lang="ja-JP" altLang="en-US" sz="2800" dirty="0">
              <a:solidFill>
                <a:schemeClr val="bg2">
                  <a:lumMod val="25000"/>
                </a:schemeClr>
              </a:solidFill>
            </a:endParaRPr>
          </a:p>
        </p:txBody>
      </p:sp>
      <p:sp>
        <p:nvSpPr>
          <p:cNvPr id="14" name="灯片编号占位符 13">
            <a:extLst>
              <a:ext uri="{FF2B5EF4-FFF2-40B4-BE49-F238E27FC236}">
                <a16:creationId xmlns:a16="http://schemas.microsoft.com/office/drawing/2014/main" id="{2C868767-CE27-4DF9-99BB-B0129C79E4A2}"/>
              </a:ext>
            </a:extLst>
          </p:cNvPr>
          <p:cNvSpPr>
            <a:spLocks noGrp="1"/>
          </p:cNvSpPr>
          <p:nvPr>
            <p:ph type="sldNum" sz="quarter" idx="12"/>
          </p:nvPr>
        </p:nvSpPr>
        <p:spPr/>
        <p:txBody>
          <a:bodyPr/>
          <a:lstStyle/>
          <a:p>
            <a:fld id="{3A1FF0C6-5115-4994-A0DE-49F1F4279360}" type="slidenum">
              <a:rPr kumimoji="1" lang="ja-JP" altLang="en-US" smtClean="0"/>
              <a:t>10</a:t>
            </a:fld>
            <a:endParaRPr kumimoji="1" lang="ja-JP" altLang="en-US"/>
          </a:p>
        </p:txBody>
      </p:sp>
      <p:sp>
        <p:nvSpPr>
          <p:cNvPr id="19" name="椭圆 18">
            <a:extLst>
              <a:ext uri="{FF2B5EF4-FFF2-40B4-BE49-F238E27FC236}">
                <a16:creationId xmlns:a16="http://schemas.microsoft.com/office/drawing/2014/main" id="{5DA80F98-FA45-EE49-94E3-EC5431C039C7}"/>
              </a:ext>
            </a:extLst>
          </p:cNvPr>
          <p:cNvSpPr/>
          <p:nvPr/>
        </p:nvSpPr>
        <p:spPr>
          <a:xfrm>
            <a:off x="1139252" y="2578308"/>
            <a:ext cx="2533338" cy="95937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Perceived</a:t>
            </a:r>
            <a:r>
              <a:rPr lang="zh-CN" altLang="en-US" b="1" dirty="0">
                <a:solidFill>
                  <a:schemeClr val="tx1"/>
                </a:solidFill>
              </a:rPr>
              <a:t> </a:t>
            </a:r>
            <a:r>
              <a:rPr lang="en-US" altLang="zh-CN" b="1" dirty="0">
                <a:solidFill>
                  <a:schemeClr val="tx1"/>
                </a:solidFill>
              </a:rPr>
              <a:t>financial severity</a:t>
            </a:r>
            <a:endParaRPr lang="zh-CN" altLang="zh-CN" dirty="0">
              <a:solidFill>
                <a:schemeClr val="tx1"/>
              </a:solidFill>
            </a:endParaRPr>
          </a:p>
        </p:txBody>
      </p:sp>
      <p:sp>
        <p:nvSpPr>
          <p:cNvPr id="24" name="椭圆 23">
            <a:extLst>
              <a:ext uri="{FF2B5EF4-FFF2-40B4-BE49-F238E27FC236}">
                <a16:creationId xmlns:a16="http://schemas.microsoft.com/office/drawing/2014/main" id="{7B74B326-4E70-3B44-B458-50F456080BFB}"/>
              </a:ext>
            </a:extLst>
          </p:cNvPr>
          <p:cNvSpPr/>
          <p:nvPr/>
        </p:nvSpPr>
        <p:spPr>
          <a:xfrm>
            <a:off x="1122546" y="3700959"/>
            <a:ext cx="2533338" cy="95937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Perceived social severity</a:t>
            </a:r>
            <a:r>
              <a:rPr lang="zh-CN" altLang="zh-CN" sz="2400" dirty="0">
                <a:solidFill>
                  <a:schemeClr val="tx1"/>
                </a:solidFill>
              </a:rPr>
              <a:t> </a:t>
            </a:r>
            <a:endParaRPr kumimoji="1" lang="zh-CN" altLang="en-US" sz="2400" dirty="0">
              <a:solidFill>
                <a:schemeClr val="tx1"/>
              </a:solidFill>
            </a:endParaRPr>
          </a:p>
        </p:txBody>
      </p:sp>
      <p:sp>
        <p:nvSpPr>
          <p:cNvPr id="25" name="椭圆 24">
            <a:extLst>
              <a:ext uri="{FF2B5EF4-FFF2-40B4-BE49-F238E27FC236}">
                <a16:creationId xmlns:a16="http://schemas.microsoft.com/office/drawing/2014/main" id="{D0316B6F-58E3-6647-99AE-41329380345A}"/>
              </a:ext>
            </a:extLst>
          </p:cNvPr>
          <p:cNvSpPr/>
          <p:nvPr/>
        </p:nvSpPr>
        <p:spPr>
          <a:xfrm>
            <a:off x="1156820" y="4819547"/>
            <a:ext cx="2533338" cy="95937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Perceived healthy severity</a:t>
            </a:r>
            <a:endParaRPr lang="zh-CN" altLang="zh-CN" dirty="0">
              <a:solidFill>
                <a:schemeClr val="tx1"/>
              </a:solidFill>
            </a:endParaRPr>
          </a:p>
        </p:txBody>
      </p:sp>
      <p:sp>
        <p:nvSpPr>
          <p:cNvPr id="27" name="椭圆 26">
            <a:extLst>
              <a:ext uri="{FF2B5EF4-FFF2-40B4-BE49-F238E27FC236}">
                <a16:creationId xmlns:a16="http://schemas.microsoft.com/office/drawing/2014/main" id="{603DC3E2-9070-7146-B2F4-F50658C4EBC4}"/>
              </a:ext>
            </a:extLst>
          </p:cNvPr>
          <p:cNvSpPr/>
          <p:nvPr/>
        </p:nvSpPr>
        <p:spPr>
          <a:xfrm>
            <a:off x="4603154" y="2469629"/>
            <a:ext cx="2567612" cy="82820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Perceived lack of control</a:t>
            </a:r>
            <a:r>
              <a:rPr lang="zh-CN" altLang="zh-CN" dirty="0">
                <a:solidFill>
                  <a:schemeClr val="tx1"/>
                </a:solidFill>
              </a:rPr>
              <a:t> </a:t>
            </a:r>
            <a:endParaRPr lang="zh-CN" altLang="en-US" b="1" dirty="0">
              <a:solidFill>
                <a:schemeClr val="tx1"/>
              </a:solidFill>
            </a:endParaRPr>
          </a:p>
        </p:txBody>
      </p:sp>
      <p:sp>
        <p:nvSpPr>
          <p:cNvPr id="32" name="椭圆 31">
            <a:extLst>
              <a:ext uri="{FF2B5EF4-FFF2-40B4-BE49-F238E27FC236}">
                <a16:creationId xmlns:a16="http://schemas.microsoft.com/office/drawing/2014/main" id="{427F3509-6427-3747-A3B0-C7D7CAE7B7B5}"/>
              </a:ext>
            </a:extLst>
          </p:cNvPr>
          <p:cNvSpPr/>
          <p:nvPr/>
        </p:nvSpPr>
        <p:spPr>
          <a:xfrm>
            <a:off x="4603154" y="3360336"/>
            <a:ext cx="2567612" cy="82820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Trust </a:t>
            </a:r>
            <a:r>
              <a:rPr lang="zh-CN" altLang="en-US" b="1" dirty="0">
                <a:solidFill>
                  <a:schemeClr val="tx1"/>
                </a:solidFill>
              </a:rPr>
              <a:t>（</a:t>
            </a:r>
            <a:r>
              <a:rPr lang="en-US" altLang="zh-CN" b="1" dirty="0">
                <a:solidFill>
                  <a:schemeClr val="tx1"/>
                </a:solidFill>
              </a:rPr>
              <a:t>government/</a:t>
            </a:r>
            <a:r>
              <a:rPr lang="en" altLang="zh-CN" b="1" dirty="0">
                <a:solidFill>
                  <a:schemeClr val="tx1"/>
                </a:solidFill>
              </a:rPr>
              <a:t>epidemic</a:t>
            </a:r>
            <a:r>
              <a:rPr lang="en-US" altLang="zh-CN" dirty="0">
                <a:solidFill>
                  <a:schemeClr val="tx1"/>
                </a:solidFill>
              </a:rPr>
              <a:t> </a:t>
            </a:r>
            <a:r>
              <a:rPr lang="zh-CN" altLang="en-US" b="1" dirty="0">
                <a:solidFill>
                  <a:schemeClr val="tx1"/>
                </a:solidFill>
              </a:rPr>
              <a:t>）</a:t>
            </a:r>
          </a:p>
        </p:txBody>
      </p:sp>
      <p:sp>
        <p:nvSpPr>
          <p:cNvPr id="33" name="椭圆 32">
            <a:extLst>
              <a:ext uri="{FF2B5EF4-FFF2-40B4-BE49-F238E27FC236}">
                <a16:creationId xmlns:a16="http://schemas.microsoft.com/office/drawing/2014/main" id="{4A814238-85DE-3B4A-9679-EB75975BD86C}"/>
              </a:ext>
            </a:extLst>
          </p:cNvPr>
          <p:cNvSpPr/>
          <p:nvPr/>
        </p:nvSpPr>
        <p:spPr>
          <a:xfrm>
            <a:off x="4603154" y="4251043"/>
            <a:ext cx="2567612" cy="82820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Affective response</a:t>
            </a:r>
            <a:r>
              <a:rPr lang="en-US" altLang="zh-CN" dirty="0">
                <a:solidFill>
                  <a:schemeClr val="tx1"/>
                </a:solidFill>
              </a:rPr>
              <a:t> </a:t>
            </a:r>
            <a:endParaRPr lang="zh-CN" altLang="en-US" b="1" dirty="0">
              <a:solidFill>
                <a:schemeClr val="tx1"/>
              </a:solidFill>
            </a:endParaRPr>
          </a:p>
        </p:txBody>
      </p:sp>
      <p:sp>
        <p:nvSpPr>
          <p:cNvPr id="34" name="椭圆 33">
            <a:extLst>
              <a:ext uri="{FF2B5EF4-FFF2-40B4-BE49-F238E27FC236}">
                <a16:creationId xmlns:a16="http://schemas.microsoft.com/office/drawing/2014/main" id="{6489BFB3-22F4-0C44-A821-92853C34722A}"/>
              </a:ext>
            </a:extLst>
          </p:cNvPr>
          <p:cNvSpPr/>
          <p:nvPr/>
        </p:nvSpPr>
        <p:spPr>
          <a:xfrm>
            <a:off x="4603154" y="5141750"/>
            <a:ext cx="2567612" cy="82820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Social norm</a:t>
            </a:r>
            <a:r>
              <a:rPr lang="zh-CN" altLang="zh-CN" dirty="0">
                <a:solidFill>
                  <a:schemeClr val="tx1"/>
                </a:solidFill>
              </a:rPr>
              <a:t> </a:t>
            </a:r>
            <a:endParaRPr lang="zh-CN" altLang="en-US" b="1" dirty="0">
              <a:solidFill>
                <a:schemeClr val="tx1"/>
              </a:solidFill>
            </a:endParaRPr>
          </a:p>
        </p:txBody>
      </p:sp>
      <p:sp>
        <p:nvSpPr>
          <p:cNvPr id="35" name="椭圆 34">
            <a:extLst>
              <a:ext uri="{FF2B5EF4-FFF2-40B4-BE49-F238E27FC236}">
                <a16:creationId xmlns:a16="http://schemas.microsoft.com/office/drawing/2014/main" id="{0211531C-E922-0742-83BF-E648B6D4040D}"/>
              </a:ext>
            </a:extLst>
          </p:cNvPr>
          <p:cNvSpPr/>
          <p:nvPr/>
        </p:nvSpPr>
        <p:spPr>
          <a:xfrm>
            <a:off x="8083763" y="2577191"/>
            <a:ext cx="2533338" cy="95937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Travel planning</a:t>
            </a:r>
            <a:r>
              <a:rPr lang="en-US" altLang="zh-CN" dirty="0">
                <a:solidFill>
                  <a:schemeClr val="tx1"/>
                </a:solidFill>
              </a:rPr>
              <a:t> </a:t>
            </a:r>
            <a:endParaRPr kumimoji="1" lang="zh-CN" altLang="en-US" sz="2400" dirty="0">
              <a:solidFill>
                <a:schemeClr val="tx1"/>
              </a:solidFill>
            </a:endParaRPr>
          </a:p>
        </p:txBody>
      </p:sp>
      <p:sp>
        <p:nvSpPr>
          <p:cNvPr id="36" name="椭圆 35">
            <a:extLst>
              <a:ext uri="{FF2B5EF4-FFF2-40B4-BE49-F238E27FC236}">
                <a16:creationId xmlns:a16="http://schemas.microsoft.com/office/drawing/2014/main" id="{11B87777-B194-264D-9CF0-F1B916291A07}"/>
              </a:ext>
            </a:extLst>
          </p:cNvPr>
          <p:cNvSpPr/>
          <p:nvPr/>
        </p:nvSpPr>
        <p:spPr>
          <a:xfrm>
            <a:off x="8103853" y="3715949"/>
            <a:ext cx="2533338" cy="95937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Infection confidence</a:t>
            </a:r>
            <a:endParaRPr kumimoji="1" lang="zh-CN" altLang="en-US" sz="2400" dirty="0">
              <a:solidFill>
                <a:schemeClr val="tx1"/>
              </a:solidFill>
            </a:endParaRPr>
          </a:p>
        </p:txBody>
      </p:sp>
      <p:sp>
        <p:nvSpPr>
          <p:cNvPr id="37" name="椭圆 36">
            <a:extLst>
              <a:ext uri="{FF2B5EF4-FFF2-40B4-BE49-F238E27FC236}">
                <a16:creationId xmlns:a16="http://schemas.microsoft.com/office/drawing/2014/main" id="{AEECBAF9-C2A8-BD4B-9559-32FDD6B3D0F5}"/>
              </a:ext>
            </a:extLst>
          </p:cNvPr>
          <p:cNvSpPr/>
          <p:nvPr/>
        </p:nvSpPr>
        <p:spPr>
          <a:xfrm>
            <a:off x="8103853" y="4817936"/>
            <a:ext cx="2533338" cy="95937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Preventive behavior in-tension</a:t>
            </a:r>
            <a:r>
              <a:rPr lang="en-US" altLang="zh-CN" dirty="0">
                <a:solidFill>
                  <a:schemeClr val="tx1"/>
                </a:solidFill>
              </a:rPr>
              <a:t> </a:t>
            </a:r>
            <a:endParaRPr kumimoji="1" lang="zh-CN" altLang="en-US" sz="2400" dirty="0">
              <a:solidFill>
                <a:schemeClr val="tx1"/>
              </a:solidFill>
            </a:endParaRPr>
          </a:p>
        </p:txBody>
      </p:sp>
      <p:cxnSp>
        <p:nvCxnSpPr>
          <p:cNvPr id="23" name="直线箭头连接符 22">
            <a:extLst>
              <a:ext uri="{FF2B5EF4-FFF2-40B4-BE49-F238E27FC236}">
                <a16:creationId xmlns:a16="http://schemas.microsoft.com/office/drawing/2014/main" id="{660D9C4C-6760-E442-95DB-338A29F72FE8}"/>
              </a:ext>
            </a:extLst>
          </p:cNvPr>
          <p:cNvCxnSpPr>
            <a:cxnSpLocks/>
            <a:stCxn id="19" idx="6"/>
            <a:endCxn id="27" idx="2"/>
          </p:cNvCxnSpPr>
          <p:nvPr/>
        </p:nvCxnSpPr>
        <p:spPr>
          <a:xfrm flipV="1">
            <a:off x="3672590" y="2883733"/>
            <a:ext cx="930564" cy="174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线箭头连接符 39">
            <a:extLst>
              <a:ext uri="{FF2B5EF4-FFF2-40B4-BE49-F238E27FC236}">
                <a16:creationId xmlns:a16="http://schemas.microsoft.com/office/drawing/2014/main" id="{7A5E8FDD-B137-374F-A8CD-E49CE4A6CB2C}"/>
              </a:ext>
            </a:extLst>
          </p:cNvPr>
          <p:cNvCxnSpPr>
            <a:stCxn id="19" idx="6"/>
            <a:endCxn id="32" idx="2"/>
          </p:cNvCxnSpPr>
          <p:nvPr/>
        </p:nvCxnSpPr>
        <p:spPr>
          <a:xfrm>
            <a:off x="3672590" y="3057994"/>
            <a:ext cx="930564" cy="716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线箭头连接符 41">
            <a:extLst>
              <a:ext uri="{FF2B5EF4-FFF2-40B4-BE49-F238E27FC236}">
                <a16:creationId xmlns:a16="http://schemas.microsoft.com/office/drawing/2014/main" id="{4AB66719-B34C-734E-A5C5-50B33A40EAD0}"/>
              </a:ext>
            </a:extLst>
          </p:cNvPr>
          <p:cNvCxnSpPr>
            <a:stCxn id="19" idx="6"/>
            <a:endCxn id="33" idx="2"/>
          </p:cNvCxnSpPr>
          <p:nvPr/>
        </p:nvCxnSpPr>
        <p:spPr>
          <a:xfrm>
            <a:off x="3672590" y="3057994"/>
            <a:ext cx="930564" cy="1607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线箭头连接符 43">
            <a:extLst>
              <a:ext uri="{FF2B5EF4-FFF2-40B4-BE49-F238E27FC236}">
                <a16:creationId xmlns:a16="http://schemas.microsoft.com/office/drawing/2014/main" id="{5BE3732A-BE82-854B-A22D-5FC01E3AAD24}"/>
              </a:ext>
            </a:extLst>
          </p:cNvPr>
          <p:cNvCxnSpPr>
            <a:stCxn id="19" idx="6"/>
            <a:endCxn id="34" idx="2"/>
          </p:cNvCxnSpPr>
          <p:nvPr/>
        </p:nvCxnSpPr>
        <p:spPr>
          <a:xfrm>
            <a:off x="3672590" y="3057994"/>
            <a:ext cx="930564" cy="2497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F010C622-6E02-8846-BA86-DBD17B82D268}"/>
              </a:ext>
            </a:extLst>
          </p:cNvPr>
          <p:cNvCxnSpPr>
            <a:stCxn id="24" idx="6"/>
            <a:endCxn id="27" idx="2"/>
          </p:cNvCxnSpPr>
          <p:nvPr/>
        </p:nvCxnSpPr>
        <p:spPr>
          <a:xfrm flipV="1">
            <a:off x="3655884" y="2883733"/>
            <a:ext cx="947270" cy="1296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线箭头连接符 47">
            <a:extLst>
              <a:ext uri="{FF2B5EF4-FFF2-40B4-BE49-F238E27FC236}">
                <a16:creationId xmlns:a16="http://schemas.microsoft.com/office/drawing/2014/main" id="{3A11F43B-6739-A84D-8E07-FA04297EB122}"/>
              </a:ext>
            </a:extLst>
          </p:cNvPr>
          <p:cNvCxnSpPr>
            <a:stCxn id="24" idx="6"/>
            <a:endCxn id="32" idx="2"/>
          </p:cNvCxnSpPr>
          <p:nvPr/>
        </p:nvCxnSpPr>
        <p:spPr>
          <a:xfrm flipV="1">
            <a:off x="3655884" y="3774440"/>
            <a:ext cx="947270" cy="406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线箭头连接符 49">
            <a:extLst>
              <a:ext uri="{FF2B5EF4-FFF2-40B4-BE49-F238E27FC236}">
                <a16:creationId xmlns:a16="http://schemas.microsoft.com/office/drawing/2014/main" id="{590980EC-2758-CA44-B574-13CA7005C6AD}"/>
              </a:ext>
            </a:extLst>
          </p:cNvPr>
          <p:cNvCxnSpPr>
            <a:stCxn id="24" idx="6"/>
            <a:endCxn id="33" idx="2"/>
          </p:cNvCxnSpPr>
          <p:nvPr/>
        </p:nvCxnSpPr>
        <p:spPr>
          <a:xfrm>
            <a:off x="3655884" y="4180645"/>
            <a:ext cx="947270" cy="484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线箭头连接符 51">
            <a:extLst>
              <a:ext uri="{FF2B5EF4-FFF2-40B4-BE49-F238E27FC236}">
                <a16:creationId xmlns:a16="http://schemas.microsoft.com/office/drawing/2014/main" id="{2E34B41F-72AA-504D-9821-9CC7ED65BDD5}"/>
              </a:ext>
            </a:extLst>
          </p:cNvPr>
          <p:cNvCxnSpPr>
            <a:stCxn id="24" idx="6"/>
            <a:endCxn id="34" idx="2"/>
          </p:cNvCxnSpPr>
          <p:nvPr/>
        </p:nvCxnSpPr>
        <p:spPr>
          <a:xfrm>
            <a:off x="3655884" y="4180645"/>
            <a:ext cx="947270" cy="13752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线箭头连接符 53">
            <a:extLst>
              <a:ext uri="{FF2B5EF4-FFF2-40B4-BE49-F238E27FC236}">
                <a16:creationId xmlns:a16="http://schemas.microsoft.com/office/drawing/2014/main" id="{0054647F-AC69-644C-8655-7DD3A7888B24}"/>
              </a:ext>
            </a:extLst>
          </p:cNvPr>
          <p:cNvCxnSpPr>
            <a:stCxn id="25" idx="6"/>
            <a:endCxn id="27" idx="2"/>
          </p:cNvCxnSpPr>
          <p:nvPr/>
        </p:nvCxnSpPr>
        <p:spPr>
          <a:xfrm flipV="1">
            <a:off x="3690158" y="2883733"/>
            <a:ext cx="912996" cy="2415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线箭头连接符 55">
            <a:extLst>
              <a:ext uri="{FF2B5EF4-FFF2-40B4-BE49-F238E27FC236}">
                <a16:creationId xmlns:a16="http://schemas.microsoft.com/office/drawing/2014/main" id="{68379647-B834-B542-A4AB-7650DFD78546}"/>
              </a:ext>
            </a:extLst>
          </p:cNvPr>
          <p:cNvCxnSpPr>
            <a:stCxn id="25" idx="6"/>
            <a:endCxn id="32" idx="2"/>
          </p:cNvCxnSpPr>
          <p:nvPr/>
        </p:nvCxnSpPr>
        <p:spPr>
          <a:xfrm flipV="1">
            <a:off x="3690158" y="3774440"/>
            <a:ext cx="912996" cy="1524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线箭头连接符 57">
            <a:extLst>
              <a:ext uri="{FF2B5EF4-FFF2-40B4-BE49-F238E27FC236}">
                <a16:creationId xmlns:a16="http://schemas.microsoft.com/office/drawing/2014/main" id="{4915C71B-48AE-1A48-B9F5-27ED323BF147}"/>
              </a:ext>
            </a:extLst>
          </p:cNvPr>
          <p:cNvCxnSpPr>
            <a:stCxn id="25" idx="6"/>
            <a:endCxn id="33" idx="2"/>
          </p:cNvCxnSpPr>
          <p:nvPr/>
        </p:nvCxnSpPr>
        <p:spPr>
          <a:xfrm flipV="1">
            <a:off x="3690158" y="4665147"/>
            <a:ext cx="912996" cy="634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线箭头连接符 59">
            <a:extLst>
              <a:ext uri="{FF2B5EF4-FFF2-40B4-BE49-F238E27FC236}">
                <a16:creationId xmlns:a16="http://schemas.microsoft.com/office/drawing/2014/main" id="{F8B1F418-40DD-C74E-B2C5-887014E4C2C8}"/>
              </a:ext>
            </a:extLst>
          </p:cNvPr>
          <p:cNvCxnSpPr>
            <a:stCxn id="25" idx="6"/>
            <a:endCxn id="34" idx="2"/>
          </p:cNvCxnSpPr>
          <p:nvPr/>
        </p:nvCxnSpPr>
        <p:spPr>
          <a:xfrm>
            <a:off x="3690158" y="5299233"/>
            <a:ext cx="912996" cy="256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线箭头连接符 61">
            <a:extLst>
              <a:ext uri="{FF2B5EF4-FFF2-40B4-BE49-F238E27FC236}">
                <a16:creationId xmlns:a16="http://schemas.microsoft.com/office/drawing/2014/main" id="{B2FFF749-0180-A946-8BD9-4D6946363908}"/>
              </a:ext>
            </a:extLst>
          </p:cNvPr>
          <p:cNvCxnSpPr>
            <a:stCxn id="27" idx="6"/>
            <a:endCxn id="35" idx="2"/>
          </p:cNvCxnSpPr>
          <p:nvPr/>
        </p:nvCxnSpPr>
        <p:spPr>
          <a:xfrm>
            <a:off x="7170766" y="2883733"/>
            <a:ext cx="912997" cy="1731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线箭头连接符 63">
            <a:extLst>
              <a:ext uri="{FF2B5EF4-FFF2-40B4-BE49-F238E27FC236}">
                <a16:creationId xmlns:a16="http://schemas.microsoft.com/office/drawing/2014/main" id="{8BF73D74-B45D-F241-AF23-EE21A876936C}"/>
              </a:ext>
            </a:extLst>
          </p:cNvPr>
          <p:cNvCxnSpPr>
            <a:stCxn id="27" idx="6"/>
            <a:endCxn id="36" idx="2"/>
          </p:cNvCxnSpPr>
          <p:nvPr/>
        </p:nvCxnSpPr>
        <p:spPr>
          <a:xfrm>
            <a:off x="7170766" y="2883733"/>
            <a:ext cx="933087" cy="131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线箭头连接符 65">
            <a:extLst>
              <a:ext uri="{FF2B5EF4-FFF2-40B4-BE49-F238E27FC236}">
                <a16:creationId xmlns:a16="http://schemas.microsoft.com/office/drawing/2014/main" id="{B684BDBF-D664-C240-8946-B8CF9014B7B3}"/>
              </a:ext>
            </a:extLst>
          </p:cNvPr>
          <p:cNvCxnSpPr>
            <a:stCxn id="27" idx="6"/>
            <a:endCxn id="37" idx="2"/>
          </p:cNvCxnSpPr>
          <p:nvPr/>
        </p:nvCxnSpPr>
        <p:spPr>
          <a:xfrm>
            <a:off x="7170766" y="2883733"/>
            <a:ext cx="933087" cy="2413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线箭头连接符 67">
            <a:extLst>
              <a:ext uri="{FF2B5EF4-FFF2-40B4-BE49-F238E27FC236}">
                <a16:creationId xmlns:a16="http://schemas.microsoft.com/office/drawing/2014/main" id="{D7046125-C161-FE4E-A012-D08B52A3A446}"/>
              </a:ext>
            </a:extLst>
          </p:cNvPr>
          <p:cNvCxnSpPr>
            <a:stCxn id="32" idx="6"/>
            <a:endCxn id="35" idx="2"/>
          </p:cNvCxnSpPr>
          <p:nvPr/>
        </p:nvCxnSpPr>
        <p:spPr>
          <a:xfrm flipV="1">
            <a:off x="7170766" y="3056877"/>
            <a:ext cx="912997" cy="7175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线箭头连接符 69">
            <a:extLst>
              <a:ext uri="{FF2B5EF4-FFF2-40B4-BE49-F238E27FC236}">
                <a16:creationId xmlns:a16="http://schemas.microsoft.com/office/drawing/2014/main" id="{EFE1BA8F-2847-7948-B73A-ECB26DE1B5BE}"/>
              </a:ext>
            </a:extLst>
          </p:cNvPr>
          <p:cNvCxnSpPr>
            <a:stCxn id="32" idx="6"/>
            <a:endCxn id="36" idx="2"/>
          </p:cNvCxnSpPr>
          <p:nvPr/>
        </p:nvCxnSpPr>
        <p:spPr>
          <a:xfrm>
            <a:off x="7170766" y="3774440"/>
            <a:ext cx="933087" cy="421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线箭头连接符 71">
            <a:extLst>
              <a:ext uri="{FF2B5EF4-FFF2-40B4-BE49-F238E27FC236}">
                <a16:creationId xmlns:a16="http://schemas.microsoft.com/office/drawing/2014/main" id="{4D42E479-6431-CD47-A3B5-C0EE8DBF97B0}"/>
              </a:ext>
            </a:extLst>
          </p:cNvPr>
          <p:cNvCxnSpPr>
            <a:stCxn id="32" idx="6"/>
            <a:endCxn id="37" idx="2"/>
          </p:cNvCxnSpPr>
          <p:nvPr/>
        </p:nvCxnSpPr>
        <p:spPr>
          <a:xfrm>
            <a:off x="7170766" y="3774440"/>
            <a:ext cx="933087" cy="15231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线箭头连接符 73">
            <a:extLst>
              <a:ext uri="{FF2B5EF4-FFF2-40B4-BE49-F238E27FC236}">
                <a16:creationId xmlns:a16="http://schemas.microsoft.com/office/drawing/2014/main" id="{97A1A584-3917-084F-9F76-CEB620741220}"/>
              </a:ext>
            </a:extLst>
          </p:cNvPr>
          <p:cNvCxnSpPr>
            <a:stCxn id="33" idx="6"/>
            <a:endCxn id="35" idx="2"/>
          </p:cNvCxnSpPr>
          <p:nvPr/>
        </p:nvCxnSpPr>
        <p:spPr>
          <a:xfrm flipV="1">
            <a:off x="7170766" y="3056877"/>
            <a:ext cx="912997" cy="1608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线箭头连接符 75">
            <a:extLst>
              <a:ext uri="{FF2B5EF4-FFF2-40B4-BE49-F238E27FC236}">
                <a16:creationId xmlns:a16="http://schemas.microsoft.com/office/drawing/2014/main" id="{D5E68183-3C93-EE4A-A8D6-51F3861732BA}"/>
              </a:ext>
            </a:extLst>
          </p:cNvPr>
          <p:cNvCxnSpPr>
            <a:stCxn id="33" idx="6"/>
            <a:endCxn id="36" idx="2"/>
          </p:cNvCxnSpPr>
          <p:nvPr/>
        </p:nvCxnSpPr>
        <p:spPr>
          <a:xfrm flipV="1">
            <a:off x="7170766" y="4195635"/>
            <a:ext cx="933087" cy="4695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线箭头连接符 77">
            <a:extLst>
              <a:ext uri="{FF2B5EF4-FFF2-40B4-BE49-F238E27FC236}">
                <a16:creationId xmlns:a16="http://schemas.microsoft.com/office/drawing/2014/main" id="{B6163D0A-1876-304F-BFDE-2DA75CC34122}"/>
              </a:ext>
            </a:extLst>
          </p:cNvPr>
          <p:cNvCxnSpPr>
            <a:stCxn id="33" idx="6"/>
            <a:endCxn id="37" idx="2"/>
          </p:cNvCxnSpPr>
          <p:nvPr/>
        </p:nvCxnSpPr>
        <p:spPr>
          <a:xfrm>
            <a:off x="7170766" y="4665147"/>
            <a:ext cx="933087" cy="632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直线箭头连接符 79">
            <a:extLst>
              <a:ext uri="{FF2B5EF4-FFF2-40B4-BE49-F238E27FC236}">
                <a16:creationId xmlns:a16="http://schemas.microsoft.com/office/drawing/2014/main" id="{8A9F4C59-482E-4C4C-8820-83C77A25B828}"/>
              </a:ext>
            </a:extLst>
          </p:cNvPr>
          <p:cNvCxnSpPr>
            <a:stCxn id="34" idx="6"/>
            <a:endCxn id="35" idx="2"/>
          </p:cNvCxnSpPr>
          <p:nvPr/>
        </p:nvCxnSpPr>
        <p:spPr>
          <a:xfrm flipV="1">
            <a:off x="7170766" y="3056877"/>
            <a:ext cx="912997" cy="2498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直线箭头连接符 81">
            <a:extLst>
              <a:ext uri="{FF2B5EF4-FFF2-40B4-BE49-F238E27FC236}">
                <a16:creationId xmlns:a16="http://schemas.microsoft.com/office/drawing/2014/main" id="{7BAF42A4-C462-4348-BEF0-746FE4A3F352}"/>
              </a:ext>
            </a:extLst>
          </p:cNvPr>
          <p:cNvCxnSpPr>
            <a:cxnSpLocks/>
            <a:stCxn id="34" idx="6"/>
            <a:endCxn id="36" idx="2"/>
          </p:cNvCxnSpPr>
          <p:nvPr/>
        </p:nvCxnSpPr>
        <p:spPr>
          <a:xfrm flipV="1">
            <a:off x="7170766" y="4195635"/>
            <a:ext cx="933087" cy="1360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线箭头连接符 84">
            <a:extLst>
              <a:ext uri="{FF2B5EF4-FFF2-40B4-BE49-F238E27FC236}">
                <a16:creationId xmlns:a16="http://schemas.microsoft.com/office/drawing/2014/main" id="{BA7296EE-817D-E64C-AD03-B462E6788A41}"/>
              </a:ext>
            </a:extLst>
          </p:cNvPr>
          <p:cNvCxnSpPr>
            <a:stCxn id="34" idx="6"/>
            <a:endCxn id="37" idx="2"/>
          </p:cNvCxnSpPr>
          <p:nvPr/>
        </p:nvCxnSpPr>
        <p:spPr>
          <a:xfrm flipV="1">
            <a:off x="7170766" y="5297622"/>
            <a:ext cx="933087" cy="258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012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0394FCE-BB41-4775-A93B-D0A9D670C8B1}"/>
              </a:ext>
            </a:extLst>
          </p:cNvPr>
          <p:cNvGrpSpPr/>
          <p:nvPr/>
        </p:nvGrpSpPr>
        <p:grpSpPr>
          <a:xfrm>
            <a:off x="0" y="343694"/>
            <a:ext cx="12192000" cy="1197667"/>
            <a:chOff x="0" y="348500"/>
            <a:chExt cx="12192000" cy="1197667"/>
          </a:xfrm>
        </p:grpSpPr>
        <p:sp>
          <p:nvSpPr>
            <p:cNvPr id="7" name="矩形 6">
              <a:extLst>
                <a:ext uri="{FF2B5EF4-FFF2-40B4-BE49-F238E27FC236}">
                  <a16:creationId xmlns:a16="http://schemas.microsoft.com/office/drawing/2014/main" id="{B549BF2D-074F-4D4E-A8B8-D13D14AD2B5A}"/>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矩形 7">
              <a:extLst>
                <a:ext uri="{FF2B5EF4-FFF2-40B4-BE49-F238E27FC236}">
                  <a16:creationId xmlns:a16="http://schemas.microsoft.com/office/drawing/2014/main" id="{D69CD51F-9EC4-49A0-9A87-113D07E56F68}"/>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AC9D92B0-86A7-4682-8C52-8D7B3B984B8B}"/>
              </a:ext>
            </a:extLst>
          </p:cNvPr>
          <p:cNvSpPr>
            <a:spLocks noGrp="1"/>
          </p:cNvSpPr>
          <p:nvPr>
            <p:ph type="title"/>
          </p:nvPr>
        </p:nvSpPr>
        <p:spPr/>
        <p:txBody>
          <a:bodyPr>
            <a:normAutofit/>
          </a:bodyPr>
          <a:lstStyle/>
          <a:p>
            <a:r>
              <a:rPr lang="ja-JP" altLang="en-US" sz="5400" b="1" dirty="0">
                <a:solidFill>
                  <a:schemeClr val="bg2">
                    <a:lumMod val="25000"/>
                  </a:schemeClr>
                </a:solidFill>
              </a:rPr>
              <a:t>モデル</a:t>
            </a:r>
            <a:r>
              <a:rPr lang="en-US" altLang="zh-CN" sz="5400" b="1" dirty="0">
                <a:solidFill>
                  <a:schemeClr val="bg2">
                    <a:lumMod val="25000"/>
                  </a:schemeClr>
                </a:solidFill>
              </a:rPr>
              <a:t>——</a:t>
            </a:r>
            <a:r>
              <a:rPr lang="en-US" altLang="ja-JP" sz="5400" dirty="0">
                <a:solidFill>
                  <a:schemeClr val="bg2">
                    <a:lumMod val="25000"/>
                  </a:schemeClr>
                </a:solidFill>
              </a:rPr>
              <a:t>Stimulus</a:t>
            </a:r>
            <a:endParaRPr kumimoji="1" lang="ja-JP" altLang="en-US" sz="5400" b="1" dirty="0">
              <a:solidFill>
                <a:schemeClr val="bg2">
                  <a:lumMod val="25000"/>
                </a:schemeClr>
              </a:solidFill>
            </a:endParaRPr>
          </a:p>
        </p:txBody>
      </p:sp>
      <p:grpSp>
        <p:nvGrpSpPr>
          <p:cNvPr id="6" name="组合 5">
            <a:extLst>
              <a:ext uri="{FF2B5EF4-FFF2-40B4-BE49-F238E27FC236}">
                <a16:creationId xmlns:a16="http://schemas.microsoft.com/office/drawing/2014/main" id="{62F82C50-6E9A-3946-844B-B8682C2ADB74}"/>
              </a:ext>
            </a:extLst>
          </p:cNvPr>
          <p:cNvGrpSpPr/>
          <p:nvPr/>
        </p:nvGrpSpPr>
        <p:grpSpPr>
          <a:xfrm>
            <a:off x="838200" y="2363235"/>
            <a:ext cx="10515600" cy="1325563"/>
            <a:chOff x="838200" y="2363235"/>
            <a:chExt cx="10515600" cy="1325563"/>
          </a:xfrm>
        </p:grpSpPr>
        <p:sp>
          <p:nvSpPr>
            <p:cNvPr id="10" name="矩形: 圆角 9">
              <a:extLst>
                <a:ext uri="{FF2B5EF4-FFF2-40B4-BE49-F238E27FC236}">
                  <a16:creationId xmlns:a16="http://schemas.microsoft.com/office/drawing/2014/main" id="{64645401-25B8-4CF6-A9F9-3894F578F4EC}"/>
                </a:ext>
              </a:extLst>
            </p:cNvPr>
            <p:cNvSpPr/>
            <p:nvPr/>
          </p:nvSpPr>
          <p:spPr>
            <a:xfrm>
              <a:off x="1096000" y="2539524"/>
              <a:ext cx="2586306" cy="93221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Perceived</a:t>
              </a:r>
              <a:r>
                <a:rPr lang="zh-CN" altLang="en-US" sz="2000" b="1" dirty="0">
                  <a:solidFill>
                    <a:schemeClr val="tx1"/>
                  </a:solidFill>
                </a:rPr>
                <a:t> </a:t>
              </a:r>
              <a:r>
                <a:rPr lang="en-US" altLang="zh-CN" sz="2000" b="1" dirty="0">
                  <a:solidFill>
                    <a:schemeClr val="tx1"/>
                  </a:solidFill>
                </a:rPr>
                <a:t>financial severity</a:t>
              </a:r>
              <a:endParaRPr lang="zh-CN" altLang="zh-CN" sz="2000" dirty="0">
                <a:solidFill>
                  <a:schemeClr val="tx1"/>
                </a:solidFill>
              </a:endParaRPr>
            </a:p>
          </p:txBody>
        </p:sp>
        <p:sp>
          <p:nvSpPr>
            <p:cNvPr id="32" name="矩形 31">
              <a:extLst>
                <a:ext uri="{FF2B5EF4-FFF2-40B4-BE49-F238E27FC236}">
                  <a16:creationId xmlns:a16="http://schemas.microsoft.com/office/drawing/2014/main" id="{A2B87F68-E1C1-4942-B76C-82C6151AAFF1}"/>
                </a:ext>
              </a:extLst>
            </p:cNvPr>
            <p:cNvSpPr/>
            <p:nvPr/>
          </p:nvSpPr>
          <p:spPr>
            <a:xfrm>
              <a:off x="838200" y="2363235"/>
              <a:ext cx="10515600" cy="1325563"/>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矩形: 圆角 32">
              <a:extLst>
                <a:ext uri="{FF2B5EF4-FFF2-40B4-BE49-F238E27FC236}">
                  <a16:creationId xmlns:a16="http://schemas.microsoft.com/office/drawing/2014/main" id="{BCD3D317-221D-41B9-8615-ED9F499F47C3}"/>
                </a:ext>
              </a:extLst>
            </p:cNvPr>
            <p:cNvSpPr/>
            <p:nvPr/>
          </p:nvSpPr>
          <p:spPr>
            <a:xfrm>
              <a:off x="3983358" y="2539524"/>
              <a:ext cx="7069390" cy="932216"/>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000">
                  <a:solidFill>
                    <a:schemeClr val="bg2">
                      <a:lumMod val="25000"/>
                    </a:schemeClr>
                  </a:solidFill>
                </a:rPr>
                <a:t>コロナに</a:t>
              </a:r>
              <a:endParaRPr lang="ja-JP" altLang="en-US" sz="2000" dirty="0">
                <a:solidFill>
                  <a:schemeClr val="bg2">
                    <a:lumMod val="25000"/>
                  </a:schemeClr>
                </a:solidFill>
              </a:endParaRPr>
            </a:p>
          </p:txBody>
        </p:sp>
      </p:grpSp>
      <p:sp>
        <p:nvSpPr>
          <p:cNvPr id="3" name="文本框 2">
            <a:extLst>
              <a:ext uri="{FF2B5EF4-FFF2-40B4-BE49-F238E27FC236}">
                <a16:creationId xmlns:a16="http://schemas.microsoft.com/office/drawing/2014/main" id="{488CFE5B-62D6-4315-88B9-C3F52AEE3EBC}"/>
              </a:ext>
            </a:extLst>
          </p:cNvPr>
          <p:cNvSpPr txBox="1"/>
          <p:nvPr/>
        </p:nvSpPr>
        <p:spPr>
          <a:xfrm>
            <a:off x="346229" y="1690688"/>
            <a:ext cx="10999436" cy="523220"/>
          </a:xfrm>
          <a:prstGeom prst="rect">
            <a:avLst/>
          </a:prstGeom>
          <a:noFill/>
        </p:spPr>
        <p:txBody>
          <a:bodyPr wrap="square" rtlCol="0">
            <a:spAutoFit/>
          </a:bodyPr>
          <a:lstStyle/>
          <a:p>
            <a:r>
              <a:rPr kumimoji="1" lang="ja-JP" altLang="en-US" sz="2800" dirty="0"/>
              <a:t>刺激とは、個人の心理状態に影響を与える外部の力であります。</a:t>
            </a:r>
          </a:p>
        </p:txBody>
      </p:sp>
      <p:sp>
        <p:nvSpPr>
          <p:cNvPr id="4" name="灯片编号占位符 3">
            <a:extLst>
              <a:ext uri="{FF2B5EF4-FFF2-40B4-BE49-F238E27FC236}">
                <a16:creationId xmlns:a16="http://schemas.microsoft.com/office/drawing/2014/main" id="{9A0D66F4-B8FA-4BE6-8CE6-7A00FCE1DCA4}"/>
              </a:ext>
            </a:extLst>
          </p:cNvPr>
          <p:cNvSpPr>
            <a:spLocks noGrp="1"/>
          </p:cNvSpPr>
          <p:nvPr>
            <p:ph type="sldNum" sz="quarter" idx="12"/>
          </p:nvPr>
        </p:nvSpPr>
        <p:spPr/>
        <p:txBody>
          <a:bodyPr/>
          <a:lstStyle/>
          <a:p>
            <a:fld id="{3A1FF0C6-5115-4994-A0DE-49F1F4279360}" type="slidenum">
              <a:rPr kumimoji="1" lang="ja-JP" altLang="en-US" smtClean="0"/>
              <a:t>11</a:t>
            </a:fld>
            <a:endParaRPr kumimoji="1" lang="ja-JP" altLang="en-US"/>
          </a:p>
        </p:txBody>
      </p:sp>
      <p:grpSp>
        <p:nvGrpSpPr>
          <p:cNvPr id="26" name="组合 25">
            <a:extLst>
              <a:ext uri="{FF2B5EF4-FFF2-40B4-BE49-F238E27FC236}">
                <a16:creationId xmlns:a16="http://schemas.microsoft.com/office/drawing/2014/main" id="{8A0016D1-13D6-FC4D-A531-066B773A4B60}"/>
              </a:ext>
            </a:extLst>
          </p:cNvPr>
          <p:cNvGrpSpPr/>
          <p:nvPr/>
        </p:nvGrpSpPr>
        <p:grpSpPr>
          <a:xfrm>
            <a:off x="838200" y="3838125"/>
            <a:ext cx="10515600" cy="1325563"/>
            <a:chOff x="838200" y="2363235"/>
            <a:chExt cx="10515600" cy="1325563"/>
          </a:xfrm>
        </p:grpSpPr>
        <p:sp>
          <p:nvSpPr>
            <p:cNvPr id="28" name="矩形: 圆角 9">
              <a:extLst>
                <a:ext uri="{FF2B5EF4-FFF2-40B4-BE49-F238E27FC236}">
                  <a16:creationId xmlns:a16="http://schemas.microsoft.com/office/drawing/2014/main" id="{335D6D4A-C28B-E749-9938-D36C0FDFECA5}"/>
                </a:ext>
              </a:extLst>
            </p:cNvPr>
            <p:cNvSpPr/>
            <p:nvPr/>
          </p:nvSpPr>
          <p:spPr>
            <a:xfrm>
              <a:off x="1096000" y="2539524"/>
              <a:ext cx="2586306" cy="93221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Perceived </a:t>
              </a:r>
            </a:p>
            <a:p>
              <a:pPr algn="ctr"/>
              <a:r>
                <a:rPr lang="en-US" altLang="zh-CN" sz="2000" b="1" dirty="0">
                  <a:solidFill>
                    <a:schemeClr val="tx1"/>
                  </a:solidFill>
                </a:rPr>
                <a:t>social severity</a:t>
              </a:r>
              <a:r>
                <a:rPr lang="zh-CN" altLang="zh-CN" sz="2800" dirty="0">
                  <a:solidFill>
                    <a:schemeClr val="tx1"/>
                  </a:solidFill>
                </a:rPr>
                <a:t> </a:t>
              </a:r>
              <a:endParaRPr lang="zh-CN" altLang="en-US" sz="2800" dirty="0">
                <a:solidFill>
                  <a:schemeClr val="tx1"/>
                </a:solidFill>
              </a:endParaRPr>
            </a:p>
          </p:txBody>
        </p:sp>
        <p:sp>
          <p:nvSpPr>
            <p:cNvPr id="34" name="矩形 33">
              <a:extLst>
                <a:ext uri="{FF2B5EF4-FFF2-40B4-BE49-F238E27FC236}">
                  <a16:creationId xmlns:a16="http://schemas.microsoft.com/office/drawing/2014/main" id="{21B6A18F-82FD-7742-A8A5-F50A4A79CF75}"/>
                </a:ext>
              </a:extLst>
            </p:cNvPr>
            <p:cNvSpPr/>
            <p:nvPr/>
          </p:nvSpPr>
          <p:spPr>
            <a:xfrm>
              <a:off x="838200" y="2363235"/>
              <a:ext cx="10515600" cy="1325563"/>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矩形: 圆角 32">
              <a:extLst>
                <a:ext uri="{FF2B5EF4-FFF2-40B4-BE49-F238E27FC236}">
                  <a16:creationId xmlns:a16="http://schemas.microsoft.com/office/drawing/2014/main" id="{771905CC-8AD6-7B42-8000-C4DD4AFEF61A}"/>
                </a:ext>
              </a:extLst>
            </p:cNvPr>
            <p:cNvSpPr/>
            <p:nvPr/>
          </p:nvSpPr>
          <p:spPr>
            <a:xfrm>
              <a:off x="3983358" y="2539524"/>
              <a:ext cx="7069390" cy="932216"/>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000" dirty="0">
                  <a:solidFill>
                    <a:schemeClr val="bg2">
                      <a:lumMod val="25000"/>
                    </a:schemeClr>
                  </a:solidFill>
                </a:rPr>
                <a:t>コロナに</a:t>
              </a:r>
              <a:r>
                <a:rPr lang="ja-JP" altLang="en-US" sz="2000">
                  <a:solidFill>
                    <a:schemeClr val="bg2">
                      <a:lumMod val="25000"/>
                    </a:schemeClr>
                  </a:solidFill>
                </a:rPr>
                <a:t>ついて、</a:t>
              </a:r>
              <a:endParaRPr lang="ja-JP" altLang="en-US" sz="2000" dirty="0">
                <a:solidFill>
                  <a:schemeClr val="bg2">
                    <a:lumMod val="25000"/>
                  </a:schemeClr>
                </a:solidFill>
              </a:endParaRPr>
            </a:p>
          </p:txBody>
        </p:sp>
      </p:grpSp>
      <p:grpSp>
        <p:nvGrpSpPr>
          <p:cNvPr id="36" name="组合 35">
            <a:extLst>
              <a:ext uri="{FF2B5EF4-FFF2-40B4-BE49-F238E27FC236}">
                <a16:creationId xmlns:a16="http://schemas.microsoft.com/office/drawing/2014/main" id="{D7B3F93F-C626-0A41-9B8E-074EBFC934F7}"/>
              </a:ext>
            </a:extLst>
          </p:cNvPr>
          <p:cNvGrpSpPr/>
          <p:nvPr/>
        </p:nvGrpSpPr>
        <p:grpSpPr>
          <a:xfrm>
            <a:off x="838200" y="5313015"/>
            <a:ext cx="10515600" cy="1325563"/>
            <a:chOff x="838200" y="2363235"/>
            <a:chExt cx="10515600" cy="1325563"/>
          </a:xfrm>
        </p:grpSpPr>
        <p:sp>
          <p:nvSpPr>
            <p:cNvPr id="37" name="矩形: 圆角 9">
              <a:extLst>
                <a:ext uri="{FF2B5EF4-FFF2-40B4-BE49-F238E27FC236}">
                  <a16:creationId xmlns:a16="http://schemas.microsoft.com/office/drawing/2014/main" id="{B6BD150E-6357-9B42-BBAC-3E587ABAFA68}"/>
                </a:ext>
              </a:extLst>
            </p:cNvPr>
            <p:cNvSpPr/>
            <p:nvPr/>
          </p:nvSpPr>
          <p:spPr>
            <a:xfrm>
              <a:off x="1096000" y="2539524"/>
              <a:ext cx="2586306" cy="93221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Perceived </a:t>
              </a:r>
            </a:p>
            <a:p>
              <a:pPr algn="ctr"/>
              <a:r>
                <a:rPr lang="en-US" altLang="zh-CN" sz="2000" b="1" dirty="0">
                  <a:solidFill>
                    <a:schemeClr val="tx1"/>
                  </a:solidFill>
                </a:rPr>
                <a:t>healthy severity</a:t>
              </a:r>
              <a:endParaRPr lang="zh-CN" altLang="zh-CN" sz="2000" dirty="0">
                <a:solidFill>
                  <a:schemeClr val="tx1"/>
                </a:solidFill>
              </a:endParaRPr>
            </a:p>
          </p:txBody>
        </p:sp>
        <p:sp>
          <p:nvSpPr>
            <p:cNvPr id="38" name="矩形 37">
              <a:extLst>
                <a:ext uri="{FF2B5EF4-FFF2-40B4-BE49-F238E27FC236}">
                  <a16:creationId xmlns:a16="http://schemas.microsoft.com/office/drawing/2014/main" id="{7AC1A815-DA21-8242-B0F0-6F2BA9D0CAF3}"/>
                </a:ext>
              </a:extLst>
            </p:cNvPr>
            <p:cNvSpPr/>
            <p:nvPr/>
          </p:nvSpPr>
          <p:spPr>
            <a:xfrm>
              <a:off x="838200" y="2363235"/>
              <a:ext cx="10515600" cy="1325563"/>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矩形: 圆角 32">
              <a:extLst>
                <a:ext uri="{FF2B5EF4-FFF2-40B4-BE49-F238E27FC236}">
                  <a16:creationId xmlns:a16="http://schemas.microsoft.com/office/drawing/2014/main" id="{18416751-ED9C-844B-A573-35B4B89930B9}"/>
                </a:ext>
              </a:extLst>
            </p:cNvPr>
            <p:cNvSpPr/>
            <p:nvPr/>
          </p:nvSpPr>
          <p:spPr>
            <a:xfrm>
              <a:off x="3983358" y="2539524"/>
              <a:ext cx="7069390" cy="932216"/>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000" dirty="0">
                  <a:solidFill>
                    <a:schemeClr val="bg2">
                      <a:lumMod val="25000"/>
                    </a:schemeClr>
                  </a:solidFill>
                </a:rPr>
                <a:t>コロナに</a:t>
              </a:r>
              <a:r>
                <a:rPr lang="ja-JP" altLang="en-US" sz="2000">
                  <a:solidFill>
                    <a:schemeClr val="bg2">
                      <a:lumMod val="25000"/>
                    </a:schemeClr>
                  </a:solidFill>
                </a:rPr>
                <a:t>ついて、</a:t>
              </a:r>
              <a:endParaRPr lang="ja-JP" altLang="en-US" sz="2000" dirty="0">
                <a:solidFill>
                  <a:schemeClr val="bg2">
                    <a:lumMod val="25000"/>
                  </a:schemeClr>
                </a:solidFill>
              </a:endParaRPr>
            </a:p>
          </p:txBody>
        </p:sp>
      </p:grpSp>
    </p:spTree>
    <p:extLst>
      <p:ext uri="{BB962C8B-B14F-4D97-AF65-F5344CB8AC3E}">
        <p14:creationId xmlns:p14="http://schemas.microsoft.com/office/powerpoint/2010/main" val="307775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0394FCE-BB41-4775-A93B-D0A9D670C8B1}"/>
              </a:ext>
            </a:extLst>
          </p:cNvPr>
          <p:cNvGrpSpPr/>
          <p:nvPr/>
        </p:nvGrpSpPr>
        <p:grpSpPr>
          <a:xfrm>
            <a:off x="0" y="343694"/>
            <a:ext cx="12192000" cy="1197667"/>
            <a:chOff x="0" y="348500"/>
            <a:chExt cx="12192000" cy="1197667"/>
          </a:xfrm>
        </p:grpSpPr>
        <p:sp>
          <p:nvSpPr>
            <p:cNvPr id="7" name="矩形 6">
              <a:extLst>
                <a:ext uri="{FF2B5EF4-FFF2-40B4-BE49-F238E27FC236}">
                  <a16:creationId xmlns:a16="http://schemas.microsoft.com/office/drawing/2014/main" id="{B549BF2D-074F-4D4E-A8B8-D13D14AD2B5A}"/>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矩形 7">
              <a:extLst>
                <a:ext uri="{FF2B5EF4-FFF2-40B4-BE49-F238E27FC236}">
                  <a16:creationId xmlns:a16="http://schemas.microsoft.com/office/drawing/2014/main" id="{D69CD51F-9EC4-49A0-9A87-113D07E56F68}"/>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AC9D92B0-86A7-4682-8C52-8D7B3B984B8B}"/>
              </a:ext>
            </a:extLst>
          </p:cNvPr>
          <p:cNvSpPr>
            <a:spLocks noGrp="1"/>
          </p:cNvSpPr>
          <p:nvPr>
            <p:ph type="title"/>
          </p:nvPr>
        </p:nvSpPr>
        <p:spPr/>
        <p:txBody>
          <a:bodyPr>
            <a:normAutofit/>
          </a:bodyPr>
          <a:lstStyle/>
          <a:p>
            <a:r>
              <a:rPr lang="ja-JP" altLang="en-US" sz="5400" b="1" dirty="0">
                <a:solidFill>
                  <a:schemeClr val="bg2">
                    <a:lumMod val="25000"/>
                  </a:schemeClr>
                </a:solidFill>
              </a:rPr>
              <a:t>モデル</a:t>
            </a:r>
            <a:r>
              <a:rPr lang="en-US" altLang="zh-CN" sz="5400" b="1" dirty="0">
                <a:solidFill>
                  <a:schemeClr val="bg2">
                    <a:lumMod val="25000"/>
                  </a:schemeClr>
                </a:solidFill>
              </a:rPr>
              <a:t>——</a:t>
            </a:r>
            <a:r>
              <a:rPr lang="en-US" altLang="ja-JP" sz="5400" dirty="0">
                <a:solidFill>
                  <a:schemeClr val="bg2">
                    <a:lumMod val="25000"/>
                  </a:schemeClr>
                </a:solidFill>
              </a:rPr>
              <a:t>organism</a:t>
            </a:r>
            <a:endParaRPr kumimoji="1" lang="ja-JP" altLang="en-US" sz="5400" b="1" dirty="0">
              <a:solidFill>
                <a:schemeClr val="bg2">
                  <a:lumMod val="25000"/>
                </a:schemeClr>
              </a:solidFill>
            </a:endParaRPr>
          </a:p>
        </p:txBody>
      </p:sp>
      <p:sp>
        <p:nvSpPr>
          <p:cNvPr id="15" name="文本框 14">
            <a:extLst>
              <a:ext uri="{FF2B5EF4-FFF2-40B4-BE49-F238E27FC236}">
                <a16:creationId xmlns:a16="http://schemas.microsoft.com/office/drawing/2014/main" id="{4F0CC677-4995-494B-98B9-F3C5E39B219B}"/>
              </a:ext>
            </a:extLst>
          </p:cNvPr>
          <p:cNvSpPr txBox="1"/>
          <p:nvPr/>
        </p:nvSpPr>
        <p:spPr>
          <a:xfrm>
            <a:off x="346228" y="1690688"/>
            <a:ext cx="11487705" cy="954107"/>
          </a:xfrm>
          <a:prstGeom prst="rect">
            <a:avLst/>
          </a:prstGeom>
          <a:noFill/>
        </p:spPr>
        <p:txBody>
          <a:bodyPr wrap="square" rtlCol="0">
            <a:spAutoFit/>
          </a:bodyPr>
          <a:lstStyle/>
          <a:p>
            <a:r>
              <a:rPr kumimoji="1" lang="ja-JP" altLang="en-US" sz="2800" dirty="0"/>
              <a:t>組織とは、刺激の内部プロセスと結果。プロセスと結果は、知覚的、生理的、感情的、思考的活動で構成されています。</a:t>
            </a:r>
          </a:p>
        </p:txBody>
      </p:sp>
      <p:sp>
        <p:nvSpPr>
          <p:cNvPr id="3" name="灯片编号占位符 2">
            <a:extLst>
              <a:ext uri="{FF2B5EF4-FFF2-40B4-BE49-F238E27FC236}">
                <a16:creationId xmlns:a16="http://schemas.microsoft.com/office/drawing/2014/main" id="{5632CBCD-D588-486B-8DBE-F83F70152369}"/>
              </a:ext>
            </a:extLst>
          </p:cNvPr>
          <p:cNvSpPr>
            <a:spLocks noGrp="1"/>
          </p:cNvSpPr>
          <p:nvPr>
            <p:ph type="sldNum" sz="quarter" idx="12"/>
          </p:nvPr>
        </p:nvSpPr>
        <p:spPr/>
        <p:txBody>
          <a:bodyPr/>
          <a:lstStyle/>
          <a:p>
            <a:fld id="{3A1FF0C6-5115-4994-A0DE-49F1F4279360}" type="slidenum">
              <a:rPr kumimoji="1" lang="ja-JP" altLang="en-US" smtClean="0"/>
              <a:t>12</a:t>
            </a:fld>
            <a:endParaRPr kumimoji="1" lang="ja-JP" altLang="en-US"/>
          </a:p>
        </p:txBody>
      </p:sp>
      <p:grpSp>
        <p:nvGrpSpPr>
          <p:cNvPr id="29" name="组合 28">
            <a:extLst>
              <a:ext uri="{FF2B5EF4-FFF2-40B4-BE49-F238E27FC236}">
                <a16:creationId xmlns:a16="http://schemas.microsoft.com/office/drawing/2014/main" id="{2227A3A0-D3FB-884A-AE54-DCEDC0F2D997}"/>
              </a:ext>
            </a:extLst>
          </p:cNvPr>
          <p:cNvGrpSpPr/>
          <p:nvPr/>
        </p:nvGrpSpPr>
        <p:grpSpPr>
          <a:xfrm>
            <a:off x="838200" y="2617845"/>
            <a:ext cx="10515600" cy="1325563"/>
            <a:chOff x="838200" y="2363235"/>
            <a:chExt cx="10515600" cy="1325563"/>
          </a:xfrm>
        </p:grpSpPr>
        <p:sp>
          <p:nvSpPr>
            <p:cNvPr id="30" name="矩形: 圆角 9">
              <a:extLst>
                <a:ext uri="{FF2B5EF4-FFF2-40B4-BE49-F238E27FC236}">
                  <a16:creationId xmlns:a16="http://schemas.microsoft.com/office/drawing/2014/main" id="{FAD3E459-AEB8-0149-9276-30825B1C5BC5}"/>
                </a:ext>
              </a:extLst>
            </p:cNvPr>
            <p:cNvSpPr/>
            <p:nvPr/>
          </p:nvSpPr>
          <p:spPr>
            <a:xfrm>
              <a:off x="1096000" y="2539524"/>
              <a:ext cx="2586306" cy="93221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Trust in the government</a:t>
              </a:r>
              <a:r>
                <a:rPr lang="en-US" altLang="zh-CN" sz="2000" dirty="0">
                  <a:solidFill>
                    <a:schemeClr val="tx1"/>
                  </a:solidFill>
                </a:rPr>
                <a:t> </a:t>
              </a:r>
              <a:endParaRPr lang="zh-CN" altLang="en-US" sz="2000" b="1" dirty="0">
                <a:solidFill>
                  <a:schemeClr val="tx1"/>
                </a:solidFill>
              </a:endParaRPr>
            </a:p>
          </p:txBody>
        </p:sp>
        <p:sp>
          <p:nvSpPr>
            <p:cNvPr id="31" name="矩形 30">
              <a:extLst>
                <a:ext uri="{FF2B5EF4-FFF2-40B4-BE49-F238E27FC236}">
                  <a16:creationId xmlns:a16="http://schemas.microsoft.com/office/drawing/2014/main" id="{815C70CD-62C3-1649-B39A-6AD2CB793BBB}"/>
                </a:ext>
              </a:extLst>
            </p:cNvPr>
            <p:cNvSpPr/>
            <p:nvPr/>
          </p:nvSpPr>
          <p:spPr>
            <a:xfrm>
              <a:off x="838200" y="2363235"/>
              <a:ext cx="10515600" cy="1325563"/>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矩形: 圆角 32">
              <a:extLst>
                <a:ext uri="{FF2B5EF4-FFF2-40B4-BE49-F238E27FC236}">
                  <a16:creationId xmlns:a16="http://schemas.microsoft.com/office/drawing/2014/main" id="{35752EE5-AB9D-2145-AA34-18C15892644B}"/>
                </a:ext>
              </a:extLst>
            </p:cNvPr>
            <p:cNvSpPr/>
            <p:nvPr/>
          </p:nvSpPr>
          <p:spPr>
            <a:xfrm>
              <a:off x="3983358" y="2539524"/>
              <a:ext cx="7069390" cy="932216"/>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000">
                  <a:solidFill>
                    <a:schemeClr val="bg2">
                      <a:lumMod val="25000"/>
                    </a:schemeClr>
                  </a:solidFill>
                </a:rPr>
                <a:t>コロナに</a:t>
              </a:r>
              <a:endParaRPr lang="ja-JP" altLang="en-US" sz="2000" dirty="0">
                <a:solidFill>
                  <a:schemeClr val="bg2">
                    <a:lumMod val="25000"/>
                  </a:schemeClr>
                </a:solidFill>
              </a:endParaRPr>
            </a:p>
          </p:txBody>
        </p:sp>
      </p:grpSp>
      <p:grpSp>
        <p:nvGrpSpPr>
          <p:cNvPr id="33" name="组合 32">
            <a:extLst>
              <a:ext uri="{FF2B5EF4-FFF2-40B4-BE49-F238E27FC236}">
                <a16:creationId xmlns:a16="http://schemas.microsoft.com/office/drawing/2014/main" id="{12B2A312-EAC4-7D47-8142-C5F8DA02E9A1}"/>
              </a:ext>
            </a:extLst>
          </p:cNvPr>
          <p:cNvGrpSpPr/>
          <p:nvPr/>
        </p:nvGrpSpPr>
        <p:grpSpPr>
          <a:xfrm>
            <a:off x="838200" y="4092735"/>
            <a:ext cx="10515600" cy="1325563"/>
            <a:chOff x="838200" y="2363235"/>
            <a:chExt cx="10515600" cy="1325563"/>
          </a:xfrm>
        </p:grpSpPr>
        <p:sp>
          <p:nvSpPr>
            <p:cNvPr id="34" name="矩形: 圆角 9">
              <a:extLst>
                <a:ext uri="{FF2B5EF4-FFF2-40B4-BE49-F238E27FC236}">
                  <a16:creationId xmlns:a16="http://schemas.microsoft.com/office/drawing/2014/main" id="{F6C5FD63-D1DF-E548-B9EF-B7AA122F84F5}"/>
                </a:ext>
              </a:extLst>
            </p:cNvPr>
            <p:cNvSpPr/>
            <p:nvPr/>
          </p:nvSpPr>
          <p:spPr>
            <a:xfrm>
              <a:off x="1096000" y="2539524"/>
              <a:ext cx="2586306" cy="93221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Trust</a:t>
              </a:r>
              <a:r>
                <a:rPr lang="en" altLang="zh-CN" sz="2000" b="1" dirty="0">
                  <a:solidFill>
                    <a:schemeClr val="tx1"/>
                  </a:solidFill>
                </a:rPr>
                <a:t> in the epidemic</a:t>
              </a:r>
              <a:endParaRPr lang="zh-CN" altLang="en-US" sz="2800" dirty="0">
                <a:solidFill>
                  <a:schemeClr val="tx1"/>
                </a:solidFill>
              </a:endParaRPr>
            </a:p>
          </p:txBody>
        </p:sp>
        <p:sp>
          <p:nvSpPr>
            <p:cNvPr id="35" name="矩形 34">
              <a:extLst>
                <a:ext uri="{FF2B5EF4-FFF2-40B4-BE49-F238E27FC236}">
                  <a16:creationId xmlns:a16="http://schemas.microsoft.com/office/drawing/2014/main" id="{7B2A3C15-8A2C-B64A-AF9B-0D09A0E0C88A}"/>
                </a:ext>
              </a:extLst>
            </p:cNvPr>
            <p:cNvSpPr/>
            <p:nvPr/>
          </p:nvSpPr>
          <p:spPr>
            <a:xfrm>
              <a:off x="838200" y="2363235"/>
              <a:ext cx="10515600" cy="1325563"/>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矩形: 圆角 32">
              <a:extLst>
                <a:ext uri="{FF2B5EF4-FFF2-40B4-BE49-F238E27FC236}">
                  <a16:creationId xmlns:a16="http://schemas.microsoft.com/office/drawing/2014/main" id="{8E36BE1D-0812-034E-9943-70A86763B50A}"/>
                </a:ext>
              </a:extLst>
            </p:cNvPr>
            <p:cNvSpPr/>
            <p:nvPr/>
          </p:nvSpPr>
          <p:spPr>
            <a:xfrm>
              <a:off x="3983358" y="2539524"/>
              <a:ext cx="7069390" cy="932216"/>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000" dirty="0">
                  <a:solidFill>
                    <a:schemeClr val="bg2">
                      <a:lumMod val="25000"/>
                    </a:schemeClr>
                  </a:solidFill>
                </a:rPr>
                <a:t>コロナに</a:t>
              </a:r>
              <a:r>
                <a:rPr lang="ja-JP" altLang="en-US" sz="2000">
                  <a:solidFill>
                    <a:schemeClr val="bg2">
                      <a:lumMod val="25000"/>
                    </a:schemeClr>
                  </a:solidFill>
                </a:rPr>
                <a:t>ついて、</a:t>
              </a:r>
              <a:endParaRPr lang="ja-JP" altLang="en-US" sz="2000" dirty="0">
                <a:solidFill>
                  <a:schemeClr val="bg2">
                    <a:lumMod val="25000"/>
                  </a:schemeClr>
                </a:solidFill>
              </a:endParaRPr>
            </a:p>
          </p:txBody>
        </p:sp>
      </p:grpSp>
    </p:spTree>
    <p:extLst>
      <p:ext uri="{BB962C8B-B14F-4D97-AF65-F5344CB8AC3E}">
        <p14:creationId xmlns:p14="http://schemas.microsoft.com/office/powerpoint/2010/main" val="3538873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0394FCE-BB41-4775-A93B-D0A9D670C8B1}"/>
              </a:ext>
            </a:extLst>
          </p:cNvPr>
          <p:cNvGrpSpPr/>
          <p:nvPr/>
        </p:nvGrpSpPr>
        <p:grpSpPr>
          <a:xfrm>
            <a:off x="0" y="343694"/>
            <a:ext cx="12192000" cy="1197667"/>
            <a:chOff x="0" y="348500"/>
            <a:chExt cx="12192000" cy="1197667"/>
          </a:xfrm>
        </p:grpSpPr>
        <p:sp>
          <p:nvSpPr>
            <p:cNvPr id="7" name="矩形 6">
              <a:extLst>
                <a:ext uri="{FF2B5EF4-FFF2-40B4-BE49-F238E27FC236}">
                  <a16:creationId xmlns:a16="http://schemas.microsoft.com/office/drawing/2014/main" id="{B549BF2D-074F-4D4E-A8B8-D13D14AD2B5A}"/>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矩形 7">
              <a:extLst>
                <a:ext uri="{FF2B5EF4-FFF2-40B4-BE49-F238E27FC236}">
                  <a16:creationId xmlns:a16="http://schemas.microsoft.com/office/drawing/2014/main" id="{D69CD51F-9EC4-49A0-9A87-113D07E56F68}"/>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AC9D92B0-86A7-4682-8C52-8D7B3B984B8B}"/>
              </a:ext>
            </a:extLst>
          </p:cNvPr>
          <p:cNvSpPr>
            <a:spLocks noGrp="1"/>
          </p:cNvSpPr>
          <p:nvPr>
            <p:ph type="title"/>
          </p:nvPr>
        </p:nvSpPr>
        <p:spPr/>
        <p:txBody>
          <a:bodyPr>
            <a:normAutofit/>
          </a:bodyPr>
          <a:lstStyle/>
          <a:p>
            <a:r>
              <a:rPr lang="ja-JP" altLang="en-US" sz="5400" b="1" dirty="0">
                <a:solidFill>
                  <a:schemeClr val="bg2">
                    <a:lumMod val="25000"/>
                  </a:schemeClr>
                </a:solidFill>
              </a:rPr>
              <a:t>モデル</a:t>
            </a:r>
            <a:r>
              <a:rPr lang="en-US" altLang="zh-CN" sz="5400" b="1" dirty="0">
                <a:solidFill>
                  <a:schemeClr val="bg2">
                    <a:lumMod val="25000"/>
                  </a:schemeClr>
                </a:solidFill>
              </a:rPr>
              <a:t>——</a:t>
            </a:r>
            <a:r>
              <a:rPr lang="en-US" altLang="ja-JP" sz="5400" dirty="0">
                <a:solidFill>
                  <a:schemeClr val="bg2">
                    <a:lumMod val="25000"/>
                  </a:schemeClr>
                </a:solidFill>
              </a:rPr>
              <a:t>organism</a:t>
            </a:r>
            <a:endParaRPr kumimoji="1" lang="ja-JP" altLang="en-US" sz="5400" b="1" dirty="0">
              <a:solidFill>
                <a:schemeClr val="bg2">
                  <a:lumMod val="25000"/>
                </a:schemeClr>
              </a:solidFill>
            </a:endParaRPr>
          </a:p>
        </p:txBody>
      </p:sp>
      <p:sp>
        <p:nvSpPr>
          <p:cNvPr id="3" name="灯片编号占位符 2">
            <a:extLst>
              <a:ext uri="{FF2B5EF4-FFF2-40B4-BE49-F238E27FC236}">
                <a16:creationId xmlns:a16="http://schemas.microsoft.com/office/drawing/2014/main" id="{5632CBCD-D588-486B-8DBE-F83F70152369}"/>
              </a:ext>
            </a:extLst>
          </p:cNvPr>
          <p:cNvSpPr>
            <a:spLocks noGrp="1"/>
          </p:cNvSpPr>
          <p:nvPr>
            <p:ph type="sldNum" sz="quarter" idx="12"/>
          </p:nvPr>
        </p:nvSpPr>
        <p:spPr>
          <a:xfrm>
            <a:off x="8616520" y="6287349"/>
            <a:ext cx="2743200" cy="365125"/>
          </a:xfrm>
        </p:spPr>
        <p:txBody>
          <a:bodyPr/>
          <a:lstStyle/>
          <a:p>
            <a:fld id="{3A1FF0C6-5115-4994-A0DE-49F1F4279360}" type="slidenum">
              <a:rPr kumimoji="1" lang="ja-JP" altLang="en-US" smtClean="0"/>
              <a:t>13</a:t>
            </a:fld>
            <a:endParaRPr kumimoji="1" lang="ja-JP" altLang="en-US"/>
          </a:p>
        </p:txBody>
      </p:sp>
      <p:grpSp>
        <p:nvGrpSpPr>
          <p:cNvPr id="16" name="组合 15">
            <a:extLst>
              <a:ext uri="{FF2B5EF4-FFF2-40B4-BE49-F238E27FC236}">
                <a16:creationId xmlns:a16="http://schemas.microsoft.com/office/drawing/2014/main" id="{44A7FDD9-FBBF-F941-B823-7C2E5637BB1B}"/>
              </a:ext>
            </a:extLst>
          </p:cNvPr>
          <p:cNvGrpSpPr/>
          <p:nvPr/>
        </p:nvGrpSpPr>
        <p:grpSpPr>
          <a:xfrm>
            <a:off x="838200" y="1976494"/>
            <a:ext cx="10515600" cy="1325563"/>
            <a:chOff x="838200" y="2363235"/>
            <a:chExt cx="10515600" cy="1325563"/>
          </a:xfrm>
        </p:grpSpPr>
        <p:sp>
          <p:nvSpPr>
            <p:cNvPr id="17" name="矩形: 圆角 9">
              <a:extLst>
                <a:ext uri="{FF2B5EF4-FFF2-40B4-BE49-F238E27FC236}">
                  <a16:creationId xmlns:a16="http://schemas.microsoft.com/office/drawing/2014/main" id="{650F3CA9-F4BA-A848-ACA4-43AB6406CDC8}"/>
                </a:ext>
              </a:extLst>
            </p:cNvPr>
            <p:cNvSpPr/>
            <p:nvPr/>
          </p:nvSpPr>
          <p:spPr>
            <a:xfrm>
              <a:off x="1096000" y="2539524"/>
              <a:ext cx="2586306" cy="93221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Perceived</a:t>
              </a:r>
            </a:p>
            <a:p>
              <a:pPr algn="ctr"/>
              <a:r>
                <a:rPr lang="en-US" altLang="zh-CN" sz="2000" b="1" dirty="0">
                  <a:solidFill>
                    <a:schemeClr val="tx1"/>
                  </a:solidFill>
                </a:rPr>
                <a:t>lack of control</a:t>
              </a:r>
              <a:r>
                <a:rPr lang="zh-CN" altLang="zh-CN" sz="2000" dirty="0">
                  <a:solidFill>
                    <a:schemeClr val="tx1"/>
                  </a:solidFill>
                </a:rPr>
                <a:t> </a:t>
              </a:r>
              <a:endParaRPr lang="zh-CN" altLang="en-US" sz="2000" b="1" dirty="0">
                <a:solidFill>
                  <a:schemeClr val="tx1"/>
                </a:solidFill>
              </a:endParaRPr>
            </a:p>
          </p:txBody>
        </p:sp>
        <p:sp>
          <p:nvSpPr>
            <p:cNvPr id="18" name="矩形 17">
              <a:extLst>
                <a:ext uri="{FF2B5EF4-FFF2-40B4-BE49-F238E27FC236}">
                  <a16:creationId xmlns:a16="http://schemas.microsoft.com/office/drawing/2014/main" id="{B9AFF233-A850-FB40-B889-36E7A9A50CBD}"/>
                </a:ext>
              </a:extLst>
            </p:cNvPr>
            <p:cNvSpPr/>
            <p:nvPr/>
          </p:nvSpPr>
          <p:spPr>
            <a:xfrm>
              <a:off x="838200" y="2363235"/>
              <a:ext cx="10515600" cy="1325563"/>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矩形: 圆角 32">
              <a:extLst>
                <a:ext uri="{FF2B5EF4-FFF2-40B4-BE49-F238E27FC236}">
                  <a16:creationId xmlns:a16="http://schemas.microsoft.com/office/drawing/2014/main" id="{E51E9043-441D-214B-B9AE-5B561AD0A2AE}"/>
                </a:ext>
              </a:extLst>
            </p:cNvPr>
            <p:cNvSpPr/>
            <p:nvPr/>
          </p:nvSpPr>
          <p:spPr>
            <a:xfrm>
              <a:off x="3983358" y="2539524"/>
              <a:ext cx="7069390" cy="932216"/>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000">
                  <a:solidFill>
                    <a:schemeClr val="bg2">
                      <a:lumMod val="25000"/>
                    </a:schemeClr>
                  </a:solidFill>
                </a:rPr>
                <a:t>コロナに</a:t>
              </a:r>
              <a:endParaRPr lang="ja-JP" altLang="en-US" sz="2000" dirty="0">
                <a:solidFill>
                  <a:schemeClr val="bg2">
                    <a:lumMod val="25000"/>
                  </a:schemeClr>
                </a:solidFill>
              </a:endParaRPr>
            </a:p>
          </p:txBody>
        </p:sp>
      </p:grpSp>
      <p:grpSp>
        <p:nvGrpSpPr>
          <p:cNvPr id="20" name="组合 19">
            <a:extLst>
              <a:ext uri="{FF2B5EF4-FFF2-40B4-BE49-F238E27FC236}">
                <a16:creationId xmlns:a16="http://schemas.microsoft.com/office/drawing/2014/main" id="{D8C5E8EA-A67A-B644-88FE-A05B3567B66F}"/>
              </a:ext>
            </a:extLst>
          </p:cNvPr>
          <p:cNvGrpSpPr/>
          <p:nvPr/>
        </p:nvGrpSpPr>
        <p:grpSpPr>
          <a:xfrm>
            <a:off x="838200" y="3451384"/>
            <a:ext cx="10515600" cy="1325563"/>
            <a:chOff x="838200" y="2363235"/>
            <a:chExt cx="10515600" cy="1325563"/>
          </a:xfrm>
        </p:grpSpPr>
        <p:sp>
          <p:nvSpPr>
            <p:cNvPr id="21" name="矩形: 圆角 9">
              <a:extLst>
                <a:ext uri="{FF2B5EF4-FFF2-40B4-BE49-F238E27FC236}">
                  <a16:creationId xmlns:a16="http://schemas.microsoft.com/office/drawing/2014/main" id="{F27AFDB3-2D71-6C4E-8F3B-9EDA594F71A1}"/>
                </a:ext>
              </a:extLst>
            </p:cNvPr>
            <p:cNvSpPr/>
            <p:nvPr/>
          </p:nvSpPr>
          <p:spPr>
            <a:xfrm>
              <a:off x="1096000" y="2539524"/>
              <a:ext cx="2586306" cy="93221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Affective response</a:t>
              </a:r>
              <a:r>
                <a:rPr lang="en-US" altLang="zh-CN" sz="2000" dirty="0">
                  <a:solidFill>
                    <a:schemeClr val="tx1"/>
                  </a:solidFill>
                </a:rPr>
                <a:t> </a:t>
              </a:r>
              <a:endParaRPr lang="zh-CN" altLang="en-US" sz="2000" b="1" dirty="0">
                <a:solidFill>
                  <a:schemeClr val="tx1"/>
                </a:solidFill>
              </a:endParaRPr>
            </a:p>
          </p:txBody>
        </p:sp>
        <p:sp>
          <p:nvSpPr>
            <p:cNvPr id="22" name="矩形 21">
              <a:extLst>
                <a:ext uri="{FF2B5EF4-FFF2-40B4-BE49-F238E27FC236}">
                  <a16:creationId xmlns:a16="http://schemas.microsoft.com/office/drawing/2014/main" id="{833A29F0-A11A-914D-973F-346858AAEBAA}"/>
                </a:ext>
              </a:extLst>
            </p:cNvPr>
            <p:cNvSpPr/>
            <p:nvPr/>
          </p:nvSpPr>
          <p:spPr>
            <a:xfrm>
              <a:off x="838200" y="2363235"/>
              <a:ext cx="10515600" cy="1325563"/>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矩形: 圆角 32">
              <a:extLst>
                <a:ext uri="{FF2B5EF4-FFF2-40B4-BE49-F238E27FC236}">
                  <a16:creationId xmlns:a16="http://schemas.microsoft.com/office/drawing/2014/main" id="{DB2D0772-BE54-184E-9255-85A1491B0934}"/>
                </a:ext>
              </a:extLst>
            </p:cNvPr>
            <p:cNvSpPr/>
            <p:nvPr/>
          </p:nvSpPr>
          <p:spPr>
            <a:xfrm>
              <a:off x="3983358" y="2539524"/>
              <a:ext cx="7069390" cy="932216"/>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000" dirty="0">
                  <a:solidFill>
                    <a:schemeClr val="bg2">
                      <a:lumMod val="25000"/>
                    </a:schemeClr>
                  </a:solidFill>
                </a:rPr>
                <a:t>コロナに</a:t>
              </a:r>
              <a:r>
                <a:rPr lang="ja-JP" altLang="en-US" sz="2000">
                  <a:solidFill>
                    <a:schemeClr val="bg2">
                      <a:lumMod val="25000"/>
                    </a:schemeClr>
                  </a:solidFill>
                </a:rPr>
                <a:t>ついて、</a:t>
              </a:r>
              <a:endParaRPr lang="ja-JP" altLang="en-US" sz="2000" dirty="0">
                <a:solidFill>
                  <a:schemeClr val="bg2">
                    <a:lumMod val="25000"/>
                  </a:schemeClr>
                </a:solidFill>
              </a:endParaRPr>
            </a:p>
          </p:txBody>
        </p:sp>
      </p:grpSp>
      <p:grpSp>
        <p:nvGrpSpPr>
          <p:cNvPr id="25" name="组合 24">
            <a:extLst>
              <a:ext uri="{FF2B5EF4-FFF2-40B4-BE49-F238E27FC236}">
                <a16:creationId xmlns:a16="http://schemas.microsoft.com/office/drawing/2014/main" id="{7B48A882-51B1-EB43-86F1-CA44C457707A}"/>
              </a:ext>
            </a:extLst>
          </p:cNvPr>
          <p:cNvGrpSpPr/>
          <p:nvPr/>
        </p:nvGrpSpPr>
        <p:grpSpPr>
          <a:xfrm>
            <a:off x="832280" y="4926274"/>
            <a:ext cx="10515600" cy="1325563"/>
            <a:chOff x="838200" y="2363235"/>
            <a:chExt cx="10515600" cy="1325563"/>
          </a:xfrm>
        </p:grpSpPr>
        <p:sp>
          <p:nvSpPr>
            <p:cNvPr id="26" name="矩形: 圆角 9">
              <a:extLst>
                <a:ext uri="{FF2B5EF4-FFF2-40B4-BE49-F238E27FC236}">
                  <a16:creationId xmlns:a16="http://schemas.microsoft.com/office/drawing/2014/main" id="{A8770D08-BB56-BE4A-B727-BDD8BD7D67D3}"/>
                </a:ext>
              </a:extLst>
            </p:cNvPr>
            <p:cNvSpPr/>
            <p:nvPr/>
          </p:nvSpPr>
          <p:spPr>
            <a:xfrm>
              <a:off x="1096000" y="2539524"/>
              <a:ext cx="2586306" cy="93221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Social norm</a:t>
              </a:r>
              <a:r>
                <a:rPr lang="zh-CN" altLang="zh-CN" sz="2000" dirty="0">
                  <a:solidFill>
                    <a:schemeClr val="tx1"/>
                  </a:solidFill>
                </a:rPr>
                <a:t> </a:t>
              </a:r>
              <a:endParaRPr lang="zh-CN" altLang="en-US" sz="2000" b="1" dirty="0">
                <a:solidFill>
                  <a:schemeClr val="tx1"/>
                </a:solidFill>
              </a:endParaRPr>
            </a:p>
          </p:txBody>
        </p:sp>
        <p:sp>
          <p:nvSpPr>
            <p:cNvPr id="27" name="矩形 26">
              <a:extLst>
                <a:ext uri="{FF2B5EF4-FFF2-40B4-BE49-F238E27FC236}">
                  <a16:creationId xmlns:a16="http://schemas.microsoft.com/office/drawing/2014/main" id="{F3778240-0135-9B40-AB92-14EDEC2A6FB2}"/>
                </a:ext>
              </a:extLst>
            </p:cNvPr>
            <p:cNvSpPr/>
            <p:nvPr/>
          </p:nvSpPr>
          <p:spPr>
            <a:xfrm>
              <a:off x="838200" y="2363235"/>
              <a:ext cx="10515600" cy="1325563"/>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矩形: 圆角 32">
              <a:extLst>
                <a:ext uri="{FF2B5EF4-FFF2-40B4-BE49-F238E27FC236}">
                  <a16:creationId xmlns:a16="http://schemas.microsoft.com/office/drawing/2014/main" id="{A9DA5ED3-8B5A-9344-A0F0-C965A084E6DB}"/>
                </a:ext>
              </a:extLst>
            </p:cNvPr>
            <p:cNvSpPr/>
            <p:nvPr/>
          </p:nvSpPr>
          <p:spPr>
            <a:xfrm>
              <a:off x="3983358" y="2539524"/>
              <a:ext cx="7069390" cy="932216"/>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000" dirty="0">
                  <a:solidFill>
                    <a:schemeClr val="bg2">
                      <a:lumMod val="25000"/>
                    </a:schemeClr>
                  </a:solidFill>
                </a:rPr>
                <a:t>コロナに</a:t>
              </a:r>
              <a:r>
                <a:rPr lang="ja-JP" altLang="en-US" sz="2000">
                  <a:solidFill>
                    <a:schemeClr val="bg2">
                      <a:lumMod val="25000"/>
                    </a:schemeClr>
                  </a:solidFill>
                </a:rPr>
                <a:t>ついて、</a:t>
              </a:r>
              <a:endParaRPr lang="ja-JP" altLang="en-US" sz="2000" dirty="0">
                <a:solidFill>
                  <a:schemeClr val="bg2">
                    <a:lumMod val="25000"/>
                  </a:schemeClr>
                </a:solidFill>
              </a:endParaRPr>
            </a:p>
          </p:txBody>
        </p:sp>
      </p:grpSp>
    </p:spTree>
    <p:extLst>
      <p:ext uri="{BB962C8B-B14F-4D97-AF65-F5344CB8AC3E}">
        <p14:creationId xmlns:p14="http://schemas.microsoft.com/office/powerpoint/2010/main" val="637293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0394FCE-BB41-4775-A93B-D0A9D670C8B1}"/>
              </a:ext>
            </a:extLst>
          </p:cNvPr>
          <p:cNvGrpSpPr/>
          <p:nvPr/>
        </p:nvGrpSpPr>
        <p:grpSpPr>
          <a:xfrm>
            <a:off x="0" y="343694"/>
            <a:ext cx="12192000" cy="1197667"/>
            <a:chOff x="0" y="348500"/>
            <a:chExt cx="12192000" cy="1197667"/>
          </a:xfrm>
        </p:grpSpPr>
        <p:sp>
          <p:nvSpPr>
            <p:cNvPr id="7" name="矩形 6">
              <a:extLst>
                <a:ext uri="{FF2B5EF4-FFF2-40B4-BE49-F238E27FC236}">
                  <a16:creationId xmlns:a16="http://schemas.microsoft.com/office/drawing/2014/main" id="{B549BF2D-074F-4D4E-A8B8-D13D14AD2B5A}"/>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矩形 7">
              <a:extLst>
                <a:ext uri="{FF2B5EF4-FFF2-40B4-BE49-F238E27FC236}">
                  <a16:creationId xmlns:a16="http://schemas.microsoft.com/office/drawing/2014/main" id="{D69CD51F-9EC4-49A0-9A87-113D07E56F68}"/>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AC9D92B0-86A7-4682-8C52-8D7B3B984B8B}"/>
              </a:ext>
            </a:extLst>
          </p:cNvPr>
          <p:cNvSpPr>
            <a:spLocks noGrp="1"/>
          </p:cNvSpPr>
          <p:nvPr>
            <p:ph type="title"/>
          </p:nvPr>
        </p:nvSpPr>
        <p:spPr/>
        <p:txBody>
          <a:bodyPr>
            <a:normAutofit/>
          </a:bodyPr>
          <a:lstStyle/>
          <a:p>
            <a:r>
              <a:rPr lang="ja-JP" altLang="en-US" sz="5400" b="1" dirty="0">
                <a:solidFill>
                  <a:schemeClr val="bg2">
                    <a:lumMod val="25000"/>
                  </a:schemeClr>
                </a:solidFill>
              </a:rPr>
              <a:t>モデル</a:t>
            </a:r>
            <a:r>
              <a:rPr lang="en-US" altLang="zh-CN" sz="5400" b="1" dirty="0">
                <a:solidFill>
                  <a:schemeClr val="bg2">
                    <a:lumMod val="25000"/>
                  </a:schemeClr>
                </a:solidFill>
              </a:rPr>
              <a:t>——</a:t>
            </a:r>
            <a:r>
              <a:rPr lang="en-US" altLang="zh-CN" sz="5400" dirty="0">
                <a:solidFill>
                  <a:schemeClr val="bg2">
                    <a:lumMod val="25000"/>
                  </a:schemeClr>
                </a:solidFill>
              </a:rPr>
              <a:t>response</a:t>
            </a:r>
            <a:endParaRPr kumimoji="1" lang="ja-JP" altLang="en-US" sz="5400" b="1" dirty="0">
              <a:solidFill>
                <a:schemeClr val="bg2">
                  <a:lumMod val="25000"/>
                </a:schemeClr>
              </a:solidFill>
            </a:endParaRPr>
          </a:p>
        </p:txBody>
      </p:sp>
      <p:sp>
        <p:nvSpPr>
          <p:cNvPr id="10" name="文本框 9">
            <a:extLst>
              <a:ext uri="{FF2B5EF4-FFF2-40B4-BE49-F238E27FC236}">
                <a16:creationId xmlns:a16="http://schemas.microsoft.com/office/drawing/2014/main" id="{82BABE98-389B-42AC-9B0F-473098B2E2BD}"/>
              </a:ext>
            </a:extLst>
          </p:cNvPr>
          <p:cNvSpPr txBox="1"/>
          <p:nvPr/>
        </p:nvSpPr>
        <p:spPr>
          <a:xfrm>
            <a:off x="832280" y="1722145"/>
            <a:ext cx="10515599" cy="523220"/>
          </a:xfrm>
          <a:prstGeom prst="rect">
            <a:avLst/>
          </a:prstGeom>
          <a:noFill/>
        </p:spPr>
        <p:txBody>
          <a:bodyPr wrap="square">
            <a:spAutoFit/>
          </a:bodyPr>
          <a:lstStyle/>
          <a:p>
            <a:r>
              <a:rPr lang="ja-JP" altLang="en-US" sz="2800" dirty="0"/>
              <a:t>モデルの反応は、個人の最終的な行動の結果を指します。</a:t>
            </a:r>
          </a:p>
        </p:txBody>
      </p:sp>
      <p:sp>
        <p:nvSpPr>
          <p:cNvPr id="3" name="灯片编号占位符 2">
            <a:extLst>
              <a:ext uri="{FF2B5EF4-FFF2-40B4-BE49-F238E27FC236}">
                <a16:creationId xmlns:a16="http://schemas.microsoft.com/office/drawing/2014/main" id="{E6D0E835-16AE-4968-A803-AF9C61A16C2A}"/>
              </a:ext>
            </a:extLst>
          </p:cNvPr>
          <p:cNvSpPr>
            <a:spLocks noGrp="1"/>
          </p:cNvSpPr>
          <p:nvPr>
            <p:ph type="sldNum" sz="quarter" idx="12"/>
          </p:nvPr>
        </p:nvSpPr>
        <p:spPr/>
        <p:txBody>
          <a:bodyPr/>
          <a:lstStyle/>
          <a:p>
            <a:fld id="{3A1FF0C6-5115-4994-A0DE-49F1F4279360}" type="slidenum">
              <a:rPr kumimoji="1" lang="ja-JP" altLang="en-US" smtClean="0"/>
              <a:t>14</a:t>
            </a:fld>
            <a:endParaRPr kumimoji="1" lang="ja-JP" altLang="en-US"/>
          </a:p>
        </p:txBody>
      </p:sp>
      <p:grpSp>
        <p:nvGrpSpPr>
          <p:cNvPr id="14" name="组合 13">
            <a:extLst>
              <a:ext uri="{FF2B5EF4-FFF2-40B4-BE49-F238E27FC236}">
                <a16:creationId xmlns:a16="http://schemas.microsoft.com/office/drawing/2014/main" id="{05105134-864B-7443-9DD9-AC494BB34F00}"/>
              </a:ext>
            </a:extLst>
          </p:cNvPr>
          <p:cNvGrpSpPr/>
          <p:nvPr/>
        </p:nvGrpSpPr>
        <p:grpSpPr>
          <a:xfrm>
            <a:off x="838200" y="2363235"/>
            <a:ext cx="10515600" cy="1325563"/>
            <a:chOff x="838200" y="2363235"/>
            <a:chExt cx="10515600" cy="1325563"/>
          </a:xfrm>
        </p:grpSpPr>
        <p:sp>
          <p:nvSpPr>
            <p:cNvPr id="15" name="矩形: 圆角 9">
              <a:extLst>
                <a:ext uri="{FF2B5EF4-FFF2-40B4-BE49-F238E27FC236}">
                  <a16:creationId xmlns:a16="http://schemas.microsoft.com/office/drawing/2014/main" id="{78573C07-C7E1-0F41-94DD-032E713D2F30}"/>
                </a:ext>
              </a:extLst>
            </p:cNvPr>
            <p:cNvSpPr/>
            <p:nvPr/>
          </p:nvSpPr>
          <p:spPr>
            <a:xfrm>
              <a:off x="1096000" y="2539524"/>
              <a:ext cx="2586306" cy="93221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Travel planning</a:t>
              </a:r>
              <a:r>
                <a:rPr lang="en-US" altLang="zh-CN" sz="2000" dirty="0">
                  <a:solidFill>
                    <a:schemeClr val="tx1"/>
                  </a:solidFill>
                </a:rPr>
                <a:t> </a:t>
              </a:r>
              <a:endParaRPr lang="zh-CN" altLang="en-US" sz="2800" dirty="0">
                <a:solidFill>
                  <a:schemeClr val="tx1"/>
                </a:solidFill>
              </a:endParaRPr>
            </a:p>
          </p:txBody>
        </p:sp>
        <p:sp>
          <p:nvSpPr>
            <p:cNvPr id="16" name="矩形 15">
              <a:extLst>
                <a:ext uri="{FF2B5EF4-FFF2-40B4-BE49-F238E27FC236}">
                  <a16:creationId xmlns:a16="http://schemas.microsoft.com/office/drawing/2014/main" id="{E1DFA7BD-CFE6-5742-B219-401B4F278054}"/>
                </a:ext>
              </a:extLst>
            </p:cNvPr>
            <p:cNvSpPr/>
            <p:nvPr/>
          </p:nvSpPr>
          <p:spPr>
            <a:xfrm>
              <a:off x="838200" y="2363235"/>
              <a:ext cx="10515600" cy="1325563"/>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矩形: 圆角 32">
              <a:extLst>
                <a:ext uri="{FF2B5EF4-FFF2-40B4-BE49-F238E27FC236}">
                  <a16:creationId xmlns:a16="http://schemas.microsoft.com/office/drawing/2014/main" id="{5E2E3290-0C35-9F4A-AAF8-CDD23C23F1EE}"/>
                </a:ext>
              </a:extLst>
            </p:cNvPr>
            <p:cNvSpPr/>
            <p:nvPr/>
          </p:nvSpPr>
          <p:spPr>
            <a:xfrm>
              <a:off x="3983358" y="2539524"/>
              <a:ext cx="7069390" cy="932216"/>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000">
                  <a:solidFill>
                    <a:schemeClr val="bg2">
                      <a:lumMod val="25000"/>
                    </a:schemeClr>
                  </a:solidFill>
                </a:rPr>
                <a:t>コロナに</a:t>
              </a:r>
              <a:endParaRPr lang="ja-JP" altLang="en-US" sz="2000" dirty="0">
                <a:solidFill>
                  <a:schemeClr val="bg2">
                    <a:lumMod val="25000"/>
                  </a:schemeClr>
                </a:solidFill>
              </a:endParaRPr>
            </a:p>
          </p:txBody>
        </p:sp>
      </p:grpSp>
      <p:grpSp>
        <p:nvGrpSpPr>
          <p:cNvPr id="18" name="组合 17">
            <a:extLst>
              <a:ext uri="{FF2B5EF4-FFF2-40B4-BE49-F238E27FC236}">
                <a16:creationId xmlns:a16="http://schemas.microsoft.com/office/drawing/2014/main" id="{1B3908F8-8AEE-4D46-9B02-E543B0E91B58}"/>
              </a:ext>
            </a:extLst>
          </p:cNvPr>
          <p:cNvGrpSpPr/>
          <p:nvPr/>
        </p:nvGrpSpPr>
        <p:grpSpPr>
          <a:xfrm>
            <a:off x="838200" y="3838125"/>
            <a:ext cx="10515600" cy="1325563"/>
            <a:chOff x="838200" y="2363235"/>
            <a:chExt cx="10515600" cy="1325563"/>
          </a:xfrm>
        </p:grpSpPr>
        <p:sp>
          <p:nvSpPr>
            <p:cNvPr id="19" name="矩形: 圆角 9">
              <a:extLst>
                <a:ext uri="{FF2B5EF4-FFF2-40B4-BE49-F238E27FC236}">
                  <a16:creationId xmlns:a16="http://schemas.microsoft.com/office/drawing/2014/main" id="{53604147-3A15-A64C-BD70-E8C7B4D35C6F}"/>
                </a:ext>
              </a:extLst>
            </p:cNvPr>
            <p:cNvSpPr/>
            <p:nvPr/>
          </p:nvSpPr>
          <p:spPr>
            <a:xfrm>
              <a:off x="1096000" y="2539524"/>
              <a:ext cx="2586306" cy="93221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Infection confidence</a:t>
              </a:r>
              <a:endParaRPr lang="zh-CN" altLang="en-US" sz="2800" dirty="0">
                <a:solidFill>
                  <a:schemeClr val="tx1"/>
                </a:solidFill>
              </a:endParaRPr>
            </a:p>
          </p:txBody>
        </p:sp>
        <p:sp>
          <p:nvSpPr>
            <p:cNvPr id="20" name="矩形 19">
              <a:extLst>
                <a:ext uri="{FF2B5EF4-FFF2-40B4-BE49-F238E27FC236}">
                  <a16:creationId xmlns:a16="http://schemas.microsoft.com/office/drawing/2014/main" id="{CC0D88F7-4C6E-0F4D-9EF8-34DAE81004C8}"/>
                </a:ext>
              </a:extLst>
            </p:cNvPr>
            <p:cNvSpPr/>
            <p:nvPr/>
          </p:nvSpPr>
          <p:spPr>
            <a:xfrm>
              <a:off x="838200" y="2363235"/>
              <a:ext cx="10515600" cy="1325563"/>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矩形: 圆角 32">
              <a:extLst>
                <a:ext uri="{FF2B5EF4-FFF2-40B4-BE49-F238E27FC236}">
                  <a16:creationId xmlns:a16="http://schemas.microsoft.com/office/drawing/2014/main" id="{39B9EAFC-BF14-BD49-8AB4-036CB7DB9D54}"/>
                </a:ext>
              </a:extLst>
            </p:cNvPr>
            <p:cNvSpPr/>
            <p:nvPr/>
          </p:nvSpPr>
          <p:spPr>
            <a:xfrm>
              <a:off x="3983358" y="2539524"/>
              <a:ext cx="7069390" cy="932216"/>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000" dirty="0">
                  <a:solidFill>
                    <a:schemeClr val="bg2">
                      <a:lumMod val="25000"/>
                    </a:schemeClr>
                  </a:solidFill>
                </a:rPr>
                <a:t>コロナに</a:t>
              </a:r>
              <a:r>
                <a:rPr lang="ja-JP" altLang="en-US" sz="2000">
                  <a:solidFill>
                    <a:schemeClr val="bg2">
                      <a:lumMod val="25000"/>
                    </a:schemeClr>
                  </a:solidFill>
                </a:rPr>
                <a:t>ついて、</a:t>
              </a:r>
              <a:endParaRPr lang="ja-JP" altLang="en-US" sz="2000" dirty="0">
                <a:solidFill>
                  <a:schemeClr val="bg2">
                    <a:lumMod val="25000"/>
                  </a:schemeClr>
                </a:solidFill>
              </a:endParaRPr>
            </a:p>
          </p:txBody>
        </p:sp>
      </p:grpSp>
      <p:grpSp>
        <p:nvGrpSpPr>
          <p:cNvPr id="22" name="组合 21">
            <a:extLst>
              <a:ext uri="{FF2B5EF4-FFF2-40B4-BE49-F238E27FC236}">
                <a16:creationId xmlns:a16="http://schemas.microsoft.com/office/drawing/2014/main" id="{A2C3BC74-6FCC-9749-9FA9-72189107655F}"/>
              </a:ext>
            </a:extLst>
          </p:cNvPr>
          <p:cNvGrpSpPr/>
          <p:nvPr/>
        </p:nvGrpSpPr>
        <p:grpSpPr>
          <a:xfrm>
            <a:off x="838200" y="5313015"/>
            <a:ext cx="10515600" cy="1325563"/>
            <a:chOff x="838200" y="2363235"/>
            <a:chExt cx="10515600" cy="1325563"/>
          </a:xfrm>
        </p:grpSpPr>
        <p:sp>
          <p:nvSpPr>
            <p:cNvPr id="25" name="矩形: 圆角 9">
              <a:extLst>
                <a:ext uri="{FF2B5EF4-FFF2-40B4-BE49-F238E27FC236}">
                  <a16:creationId xmlns:a16="http://schemas.microsoft.com/office/drawing/2014/main" id="{B92A4D68-45CB-DB4C-8397-865201DA160D}"/>
                </a:ext>
              </a:extLst>
            </p:cNvPr>
            <p:cNvSpPr/>
            <p:nvPr/>
          </p:nvSpPr>
          <p:spPr>
            <a:xfrm>
              <a:off x="1096000" y="2539524"/>
              <a:ext cx="2586306" cy="93221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Preventive behavior in-</a:t>
              </a:r>
            </a:p>
            <a:p>
              <a:pPr algn="ctr"/>
              <a:r>
                <a:rPr lang="en-US" altLang="zh-CN" sz="2000" b="1" dirty="0">
                  <a:solidFill>
                    <a:schemeClr val="tx1"/>
                  </a:solidFill>
                </a:rPr>
                <a:t>tension</a:t>
              </a:r>
              <a:r>
                <a:rPr lang="en-US" altLang="zh-CN" sz="2000" dirty="0">
                  <a:solidFill>
                    <a:schemeClr val="tx1"/>
                  </a:solidFill>
                </a:rPr>
                <a:t> </a:t>
              </a:r>
              <a:endParaRPr lang="zh-CN" altLang="en-US" sz="2800" dirty="0">
                <a:solidFill>
                  <a:schemeClr val="tx1"/>
                </a:solidFill>
              </a:endParaRPr>
            </a:p>
          </p:txBody>
        </p:sp>
        <p:sp>
          <p:nvSpPr>
            <p:cNvPr id="26" name="矩形 25">
              <a:extLst>
                <a:ext uri="{FF2B5EF4-FFF2-40B4-BE49-F238E27FC236}">
                  <a16:creationId xmlns:a16="http://schemas.microsoft.com/office/drawing/2014/main" id="{BB226347-A76D-5D44-9355-FAB1A6333307}"/>
                </a:ext>
              </a:extLst>
            </p:cNvPr>
            <p:cNvSpPr/>
            <p:nvPr/>
          </p:nvSpPr>
          <p:spPr>
            <a:xfrm>
              <a:off x="838200" y="2363235"/>
              <a:ext cx="10515600" cy="1325563"/>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矩形: 圆角 32">
              <a:extLst>
                <a:ext uri="{FF2B5EF4-FFF2-40B4-BE49-F238E27FC236}">
                  <a16:creationId xmlns:a16="http://schemas.microsoft.com/office/drawing/2014/main" id="{8BBB0537-8FE2-6945-889B-6CA1D7D8C690}"/>
                </a:ext>
              </a:extLst>
            </p:cNvPr>
            <p:cNvSpPr/>
            <p:nvPr/>
          </p:nvSpPr>
          <p:spPr>
            <a:xfrm>
              <a:off x="3983358" y="2539524"/>
              <a:ext cx="7069390" cy="932216"/>
            </a:xfrm>
            <a:prstGeom prst="roundRect">
              <a:avLst/>
            </a:prstGeom>
            <a:solidFill>
              <a:schemeClr val="accent3">
                <a:lumMod val="40000"/>
                <a:lumOff val="60000"/>
              </a:schemeClr>
            </a:solidFill>
            <a:ln w="28575">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2000" dirty="0">
                  <a:solidFill>
                    <a:schemeClr val="bg2">
                      <a:lumMod val="25000"/>
                    </a:schemeClr>
                  </a:solidFill>
                </a:rPr>
                <a:t>コロナに</a:t>
              </a:r>
              <a:r>
                <a:rPr lang="ja-JP" altLang="en-US" sz="2000">
                  <a:solidFill>
                    <a:schemeClr val="bg2">
                      <a:lumMod val="25000"/>
                    </a:schemeClr>
                  </a:solidFill>
                </a:rPr>
                <a:t>ついて、</a:t>
              </a:r>
              <a:endParaRPr lang="ja-JP" altLang="en-US" sz="2000" dirty="0">
                <a:solidFill>
                  <a:schemeClr val="bg2">
                    <a:lumMod val="25000"/>
                  </a:schemeClr>
                </a:solidFill>
              </a:endParaRPr>
            </a:p>
          </p:txBody>
        </p:sp>
      </p:grpSp>
    </p:spTree>
    <p:extLst>
      <p:ext uri="{BB962C8B-B14F-4D97-AF65-F5344CB8AC3E}">
        <p14:creationId xmlns:p14="http://schemas.microsoft.com/office/powerpoint/2010/main" val="389854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29AC14-3AD1-44A7-8764-4BBADFF7C0D3}"/>
              </a:ext>
            </a:extLst>
          </p:cNvPr>
          <p:cNvSpPr>
            <a:spLocks noGrp="1"/>
          </p:cNvSpPr>
          <p:nvPr>
            <p:ph idx="1"/>
          </p:nvPr>
        </p:nvSpPr>
        <p:spPr>
          <a:xfrm>
            <a:off x="838200" y="1690689"/>
            <a:ext cx="10515600" cy="934214"/>
          </a:xfrm>
        </p:spPr>
        <p:txBody>
          <a:bodyPr>
            <a:normAutofit/>
          </a:bodyPr>
          <a:lstStyle/>
          <a:p>
            <a:r>
              <a:rPr lang="zh-CN" altLang="en-US" dirty="0"/>
              <a:t>封鎖政策</a:t>
            </a:r>
            <a:r>
              <a:rPr lang="ja-JP" altLang="en-US"/>
              <a:t>が</a:t>
            </a:r>
            <a:r>
              <a:rPr lang="zh-CN" altLang="en-US" dirty="0"/>
              <a:t>国内観光消費者</a:t>
            </a:r>
            <a:r>
              <a:rPr lang="ja-JP" altLang="en-US"/>
              <a:t>にマイナスの</a:t>
            </a:r>
            <a:r>
              <a:rPr lang="zh-CN" altLang="en-US" dirty="0"/>
              <a:t>影響</a:t>
            </a:r>
            <a:r>
              <a:rPr lang="ja-JP" altLang="en-US"/>
              <a:t>を</a:t>
            </a:r>
            <a:r>
              <a:rPr lang="zh-CN" altLang="en-US" dirty="0"/>
              <a:t>与</a:t>
            </a:r>
            <a:r>
              <a:rPr lang="ja-JP" altLang="en-US"/>
              <a:t>えることが</a:t>
            </a:r>
            <a:r>
              <a:rPr lang="zh-CN" altLang="en-US" dirty="0"/>
              <a:t>事前</a:t>
            </a:r>
            <a:r>
              <a:rPr lang="ja-JP" altLang="en-US"/>
              <a:t>に</a:t>
            </a:r>
            <a:r>
              <a:rPr lang="zh-CN" altLang="en-US" dirty="0"/>
              <a:t>検証</a:t>
            </a:r>
            <a:r>
              <a:rPr lang="ja-JP" altLang="en-US"/>
              <a:t>できる</a:t>
            </a:r>
            <a:endParaRPr lang="en-US" altLang="ja-JP" dirty="0"/>
          </a:p>
        </p:txBody>
      </p:sp>
      <p:grpSp>
        <p:nvGrpSpPr>
          <p:cNvPr id="4" name="组合 3">
            <a:extLst>
              <a:ext uri="{FF2B5EF4-FFF2-40B4-BE49-F238E27FC236}">
                <a16:creationId xmlns:a16="http://schemas.microsoft.com/office/drawing/2014/main" id="{F8439AF3-F712-44AC-B558-2FB47D1975F8}"/>
              </a:ext>
            </a:extLst>
          </p:cNvPr>
          <p:cNvGrpSpPr/>
          <p:nvPr/>
        </p:nvGrpSpPr>
        <p:grpSpPr>
          <a:xfrm>
            <a:off x="0" y="429072"/>
            <a:ext cx="12192000" cy="1197667"/>
            <a:chOff x="0" y="348500"/>
            <a:chExt cx="12192000" cy="1197667"/>
          </a:xfrm>
        </p:grpSpPr>
        <p:sp>
          <p:nvSpPr>
            <p:cNvPr id="5" name="矩形 4">
              <a:extLst>
                <a:ext uri="{FF2B5EF4-FFF2-40B4-BE49-F238E27FC236}">
                  <a16:creationId xmlns:a16="http://schemas.microsoft.com/office/drawing/2014/main" id="{5D00C54F-091B-4FB8-A50B-D58C1183112E}"/>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A25BCDA4-2483-4DE0-AD2D-838285871D0A}"/>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B24EB3AE-BE7D-4120-B7E5-E985FEE7080D}"/>
              </a:ext>
            </a:extLst>
          </p:cNvPr>
          <p:cNvSpPr>
            <a:spLocks noGrp="1"/>
          </p:cNvSpPr>
          <p:nvPr>
            <p:ph type="title"/>
          </p:nvPr>
        </p:nvSpPr>
        <p:spPr/>
        <p:txBody>
          <a:bodyPr>
            <a:normAutofit/>
          </a:bodyPr>
          <a:lstStyle/>
          <a:p>
            <a:r>
              <a:rPr lang="ja-JP" altLang="en-US" sz="5400" b="1">
                <a:solidFill>
                  <a:schemeClr val="bg2">
                    <a:lumMod val="25000"/>
                  </a:schemeClr>
                </a:solidFill>
              </a:rPr>
              <a:t>少人数アンケート分析結果</a:t>
            </a:r>
            <a:endParaRPr lang="ja-JP" altLang="en-US" sz="5400" b="1" dirty="0">
              <a:solidFill>
                <a:schemeClr val="bg2">
                  <a:lumMod val="25000"/>
                </a:schemeClr>
              </a:solidFill>
            </a:endParaRPr>
          </a:p>
        </p:txBody>
      </p:sp>
      <p:sp>
        <p:nvSpPr>
          <p:cNvPr id="7" name="灯片编号占位符 6">
            <a:extLst>
              <a:ext uri="{FF2B5EF4-FFF2-40B4-BE49-F238E27FC236}">
                <a16:creationId xmlns:a16="http://schemas.microsoft.com/office/drawing/2014/main" id="{597EBD1F-5C3E-4C0D-8D8C-C3628D369815}"/>
              </a:ext>
            </a:extLst>
          </p:cNvPr>
          <p:cNvSpPr>
            <a:spLocks noGrp="1"/>
          </p:cNvSpPr>
          <p:nvPr>
            <p:ph type="sldNum" sz="quarter" idx="12"/>
          </p:nvPr>
        </p:nvSpPr>
        <p:spPr/>
        <p:txBody>
          <a:bodyPr/>
          <a:lstStyle/>
          <a:p>
            <a:fld id="{3A1FF0C6-5115-4994-A0DE-49F1F4279360}" type="slidenum">
              <a:rPr kumimoji="1" lang="ja-JP" altLang="en-US" smtClean="0"/>
              <a:t>15</a:t>
            </a:fld>
            <a:endParaRPr kumimoji="1" lang="ja-JP" altLang="en-US"/>
          </a:p>
        </p:txBody>
      </p:sp>
      <p:graphicFrame>
        <p:nvGraphicFramePr>
          <p:cNvPr id="10" name="表格 9">
            <a:extLst>
              <a:ext uri="{FF2B5EF4-FFF2-40B4-BE49-F238E27FC236}">
                <a16:creationId xmlns:a16="http://schemas.microsoft.com/office/drawing/2014/main" id="{353593CD-1FEF-C941-963D-1AB78C180778}"/>
              </a:ext>
            </a:extLst>
          </p:cNvPr>
          <p:cNvGraphicFramePr>
            <a:graphicFrameLocks noGrp="1"/>
          </p:cNvGraphicFramePr>
          <p:nvPr>
            <p:extLst>
              <p:ext uri="{D42A27DB-BD31-4B8C-83A1-F6EECF244321}">
                <p14:modId xmlns:p14="http://schemas.microsoft.com/office/powerpoint/2010/main" val="2865618329"/>
              </p:ext>
            </p:extLst>
          </p:nvPr>
        </p:nvGraphicFramePr>
        <p:xfrm>
          <a:off x="838200" y="2571451"/>
          <a:ext cx="10515600" cy="3882459"/>
        </p:xfrm>
        <a:graphic>
          <a:graphicData uri="http://schemas.openxmlformats.org/drawingml/2006/table">
            <a:tbl>
              <a:tblPr firstRow="1" firstCol="1" bandRow="1">
                <a:tableStyleId>{8A107856-5554-42FB-B03E-39F5DBC370BA}</a:tableStyleId>
              </a:tblPr>
              <a:tblGrid>
                <a:gridCol w="5773164">
                  <a:extLst>
                    <a:ext uri="{9D8B030D-6E8A-4147-A177-3AD203B41FA5}">
                      <a16:colId xmlns:a16="http://schemas.microsoft.com/office/drawing/2014/main" val="3932300476"/>
                    </a:ext>
                  </a:extLst>
                </a:gridCol>
                <a:gridCol w="1662594">
                  <a:extLst>
                    <a:ext uri="{9D8B030D-6E8A-4147-A177-3AD203B41FA5}">
                      <a16:colId xmlns:a16="http://schemas.microsoft.com/office/drawing/2014/main" val="3297785624"/>
                    </a:ext>
                  </a:extLst>
                </a:gridCol>
                <a:gridCol w="1810624">
                  <a:extLst>
                    <a:ext uri="{9D8B030D-6E8A-4147-A177-3AD203B41FA5}">
                      <a16:colId xmlns:a16="http://schemas.microsoft.com/office/drawing/2014/main" val="1260058999"/>
                    </a:ext>
                  </a:extLst>
                </a:gridCol>
                <a:gridCol w="1269218">
                  <a:extLst>
                    <a:ext uri="{9D8B030D-6E8A-4147-A177-3AD203B41FA5}">
                      <a16:colId xmlns:a16="http://schemas.microsoft.com/office/drawing/2014/main" val="1818405278"/>
                    </a:ext>
                  </a:extLst>
                </a:gridCol>
              </a:tblGrid>
              <a:tr h="299034">
                <a:tc>
                  <a:txBody>
                    <a:bodyPr/>
                    <a:lstStyle/>
                    <a:p>
                      <a:pPr algn="ctr"/>
                      <a:r>
                        <a:rPr kumimoji="1" lang="zh-CN" altLang="en-US" sz="1800" b="1" u="none" strike="noStrike" kern="1200" dirty="0">
                          <a:solidFill>
                            <a:schemeClr val="tx1"/>
                          </a:solidFill>
                          <a:effectLst/>
                        </a:rPr>
                        <a:t>パス関係</a:t>
                      </a:r>
                      <a:endParaRPr kumimoji="1" lang="zh-CN" altLang="en-US" sz="1800" b="1" i="0" u="none" strike="noStrike" kern="1200" dirty="0">
                        <a:solidFill>
                          <a:schemeClr val="tx1"/>
                        </a:solidFill>
                        <a:effectLst/>
                        <a:latin typeface="+mn-lt"/>
                        <a:ea typeface="+mn-ea"/>
                        <a:cs typeface="+mn-cs"/>
                      </a:endParaRPr>
                    </a:p>
                  </a:txBody>
                  <a:tcPr marL="68580" marR="68580" marT="0" marB="0" anchor="ctr"/>
                </a:tc>
                <a:tc>
                  <a:txBody>
                    <a:bodyPr/>
                    <a:lstStyle/>
                    <a:p>
                      <a:pPr algn="ctr" fontAlgn="ctr"/>
                      <a:r>
                        <a:rPr kumimoji="1" lang="ja-JP" altLang="en-US" sz="1800" b="1" i="0" u="none" strike="noStrike" kern="1200">
                          <a:solidFill>
                            <a:schemeClr val="dk1"/>
                          </a:solidFill>
                          <a:effectLst/>
                          <a:latin typeface="+mn-lt"/>
                          <a:ea typeface="+mn-ea"/>
                          <a:cs typeface="+mn-cs"/>
                        </a:rPr>
                        <a:t>パス</a:t>
                      </a:r>
                      <a:r>
                        <a:rPr kumimoji="1" lang="zh-CN" altLang="en-US" sz="1800" b="1" i="0" u="none" strike="noStrike" kern="1200" dirty="0">
                          <a:solidFill>
                            <a:schemeClr val="dk1"/>
                          </a:solidFill>
                          <a:effectLst/>
                          <a:latin typeface="+mn-lt"/>
                          <a:ea typeface="+mn-ea"/>
                          <a:cs typeface="+mn-cs"/>
                        </a:rPr>
                        <a:t>係数</a:t>
                      </a:r>
                      <a:endParaRPr lang="zh-CN" sz="18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r>
                        <a:rPr lang="en-US" sz="1800" b="1" kern="0" dirty="0">
                          <a:effectLst/>
                        </a:rPr>
                        <a:t>T</a:t>
                      </a:r>
                      <a:endParaRPr lang="zh-CN" sz="18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fontAlgn="ctr"/>
                      <a:r>
                        <a:rPr lang="en-US" sz="1800" b="1" kern="0" dirty="0">
                          <a:effectLst/>
                        </a:rPr>
                        <a:t>P</a:t>
                      </a:r>
                      <a:endParaRPr lang="zh-CN" sz="18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85539960"/>
                  </a:ext>
                </a:extLst>
              </a:tr>
              <a:tr h="36576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Trust in the government</a:t>
                      </a:r>
                      <a:r>
                        <a:rPr lang="en-US" altLang="zh-CN" sz="1200" dirty="0">
                          <a:solidFill>
                            <a:schemeClr val="tx1"/>
                          </a:solidFill>
                        </a:rPr>
                        <a:t> </a:t>
                      </a:r>
                      <a:r>
                        <a:rPr lang="en-US" sz="1200" b="1" kern="0" dirty="0">
                          <a:effectLst/>
                        </a:rPr>
                        <a:t>-&gt; </a:t>
                      </a:r>
                      <a:r>
                        <a:rPr lang="en-US" altLang="zh-CN" sz="1200" b="1" dirty="0">
                          <a:solidFill>
                            <a:schemeClr val="tx1"/>
                          </a:solidFill>
                        </a:rPr>
                        <a:t>Preventive behavior in-tension</a:t>
                      </a:r>
                      <a:r>
                        <a:rPr lang="en-US" altLang="zh-CN" sz="1200" dirty="0">
                          <a:solidFill>
                            <a:schemeClr val="tx1"/>
                          </a:solidFill>
                        </a:rPr>
                        <a:t> </a:t>
                      </a:r>
                      <a:endParaRPr kumimoji="1" lang="zh-CN" altLang="en-US" sz="1200" dirty="0">
                        <a:solidFill>
                          <a:schemeClr val="tx1"/>
                        </a:solidFill>
                      </a:endParaRPr>
                    </a:p>
                  </a:txBody>
                  <a:tcPr marL="68580" marR="68580" marT="0" marB="0" anchor="ctr"/>
                </a:tc>
                <a:tc>
                  <a:txBody>
                    <a:bodyPr/>
                    <a:lstStyle/>
                    <a:p>
                      <a:pPr algn="r" fontAlgn="ctr"/>
                      <a:r>
                        <a:rPr lang="en-US" sz="1200" b="1" kern="0">
                          <a:effectLst/>
                        </a:rPr>
                        <a:t>0.358</a:t>
                      </a:r>
                      <a:r>
                        <a:rPr lang="en-US" sz="1200" b="1" kern="100">
                          <a:effectLst/>
                        </a:rPr>
                        <a:t>**</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2.611</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0.009</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95062640"/>
                  </a:ext>
                </a:extLst>
              </a:tr>
              <a:tr h="2925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Perceived healthy severity</a:t>
                      </a:r>
                      <a:r>
                        <a:rPr lang="en-US" sz="1200" b="1" kern="0" dirty="0">
                          <a:effectLst/>
                        </a:rPr>
                        <a:t>-&gt; </a:t>
                      </a:r>
                      <a:r>
                        <a:rPr lang="en-US" altLang="zh-CN" sz="1200" b="1" dirty="0">
                          <a:solidFill>
                            <a:schemeClr val="tx1"/>
                          </a:solidFill>
                        </a:rPr>
                        <a:t>Trust in the government</a:t>
                      </a:r>
                      <a:r>
                        <a:rPr lang="en-US" altLang="zh-CN" sz="1200" dirty="0">
                          <a:solidFill>
                            <a:schemeClr val="tx1"/>
                          </a:solidFill>
                        </a:rPr>
                        <a:t> </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0.231</a:t>
                      </a:r>
                      <a:r>
                        <a:rPr lang="en-US" sz="1200" b="1" kern="100">
                          <a:effectLst/>
                        </a:rPr>
                        <a:t>*</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1.992</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0.046</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0565459"/>
                  </a:ext>
                </a:extLst>
              </a:tr>
              <a:tr h="2925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Perceived healthy severity</a:t>
                      </a:r>
                      <a:r>
                        <a:rPr lang="en-US" sz="1200" b="1" kern="0" dirty="0">
                          <a:effectLst/>
                        </a:rPr>
                        <a:t>-&gt; </a:t>
                      </a:r>
                      <a:r>
                        <a:rPr lang="en-US" altLang="zh-CN" sz="1200" b="1" dirty="0">
                          <a:solidFill>
                            <a:schemeClr val="tx1"/>
                          </a:solidFill>
                        </a:rPr>
                        <a:t>Trust</a:t>
                      </a:r>
                      <a:r>
                        <a:rPr lang="en" altLang="zh-CN" sz="1200" b="1" dirty="0">
                          <a:solidFill>
                            <a:schemeClr val="tx1"/>
                          </a:solidFill>
                        </a:rPr>
                        <a:t> in the epidemic</a:t>
                      </a:r>
                      <a:endParaRPr lang="zh-CN" altLang="en-US" sz="1200" b="1" dirty="0">
                        <a:solidFill>
                          <a:schemeClr val="tx1"/>
                        </a:solidFill>
                      </a:endParaRPr>
                    </a:p>
                  </a:txBody>
                  <a:tcPr marL="68580" marR="68580" marT="0" marB="0" anchor="ctr"/>
                </a:tc>
                <a:tc>
                  <a:txBody>
                    <a:bodyPr/>
                    <a:lstStyle/>
                    <a:p>
                      <a:pPr algn="r" fontAlgn="ctr"/>
                      <a:r>
                        <a:rPr lang="en-US" sz="1200" b="1" kern="0" dirty="0">
                          <a:effectLst/>
                        </a:rPr>
                        <a:t>0.415</a:t>
                      </a:r>
                      <a:r>
                        <a:rPr lang="en-US" sz="1200" b="1" kern="100" dirty="0">
                          <a:effectLst/>
                        </a:rPr>
                        <a:t>***</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3.923</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effectLst/>
                        </a:rPr>
                        <a:t>0.000</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59744484"/>
                  </a:ext>
                </a:extLst>
              </a:tr>
              <a:tr h="292515">
                <a:tc>
                  <a:txBody>
                    <a:bodyPr/>
                    <a:lstStyle/>
                    <a:p>
                      <a:pPr algn="l" fontAlgn="ctr"/>
                      <a:r>
                        <a:rPr lang="en-US" altLang="zh-CN" sz="1200" b="1" dirty="0">
                          <a:solidFill>
                            <a:schemeClr val="tx1"/>
                          </a:solidFill>
                          <a:latin typeface="+mn-lt"/>
                        </a:rPr>
                        <a:t>Perceived healthy severity</a:t>
                      </a:r>
                      <a:r>
                        <a:rPr lang="en-US" altLang="zh-CN" sz="1200" b="1" kern="0" dirty="0">
                          <a:effectLst/>
                          <a:latin typeface="+mn-lt"/>
                        </a:rPr>
                        <a:t>-</a:t>
                      </a:r>
                      <a:r>
                        <a:rPr lang="en-US" sz="1200" b="1" kern="0" dirty="0">
                          <a:solidFill>
                            <a:srgbClr val="000000"/>
                          </a:solidFill>
                          <a:effectLst/>
                          <a:latin typeface="+mn-lt"/>
                          <a:ea typeface="宋体" panose="02010600030101010101" pitchFamily="2" charset="-122"/>
                          <a:cs typeface="Times New Roman" panose="02020603050405020304" pitchFamily="18" charset="0"/>
                        </a:rPr>
                        <a:t>-&gt; </a:t>
                      </a:r>
                      <a:r>
                        <a:rPr kumimoji="1" lang="en-US" altLang="zh-CN" sz="1200" b="1" kern="1200" dirty="0">
                          <a:solidFill>
                            <a:schemeClr val="tx1"/>
                          </a:solidFill>
                          <a:latin typeface="+mn-lt"/>
                          <a:ea typeface="+mn-ea"/>
                          <a:cs typeface="+mn-cs"/>
                        </a:rPr>
                        <a:t>Perceived</a:t>
                      </a:r>
                      <a:r>
                        <a:rPr lang="en-US" altLang="zh-CN" sz="1200" b="1" dirty="0">
                          <a:solidFill>
                            <a:schemeClr val="tx1"/>
                          </a:solidFill>
                          <a:latin typeface="+mn-lt"/>
                        </a:rPr>
                        <a:t> lack of control</a:t>
                      </a:r>
                      <a:r>
                        <a:rPr lang="zh-CN" altLang="zh-CN" sz="1200" dirty="0">
                          <a:solidFill>
                            <a:schemeClr val="tx1"/>
                          </a:solidFill>
                          <a:latin typeface="+mn-lt"/>
                        </a:rPr>
                        <a:t> </a:t>
                      </a:r>
                      <a:endParaRPr lang="zh-CN" sz="1200" kern="100" dirty="0">
                        <a:solidFill>
                          <a:srgbClr val="000000"/>
                        </a:solidFill>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solidFill>
                            <a:schemeClr val="tx1"/>
                          </a:solidFill>
                          <a:effectLst/>
                          <a:latin typeface="+mn-lt"/>
                          <a:ea typeface="宋体" panose="02010600030101010101" pitchFamily="2" charset="-122"/>
                          <a:cs typeface="Times New Roman" panose="02020603050405020304" pitchFamily="18" charset="0"/>
                        </a:rPr>
                        <a:t>0.195</a:t>
                      </a:r>
                      <a:r>
                        <a:rPr lang="en-US" sz="1200" b="1" kern="100" dirty="0">
                          <a:solidFill>
                            <a:schemeClr val="tx1"/>
                          </a:solidFill>
                          <a:effectLst/>
                          <a:latin typeface="+mn-lt"/>
                          <a:ea typeface="宋体" panose="02010600030101010101" pitchFamily="2" charset="-122"/>
                          <a:cs typeface="Times New Roman" panose="02020603050405020304" pitchFamily="18" charset="0"/>
                        </a:rPr>
                        <a:t>*</a:t>
                      </a:r>
                      <a:endParaRPr lang="zh-CN" sz="1200" b="1" kern="100" dirty="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solidFill>
                            <a:schemeClr val="tx1"/>
                          </a:solidFill>
                          <a:effectLst/>
                          <a:latin typeface="+mn-lt"/>
                          <a:ea typeface="宋体" panose="02010600030101010101" pitchFamily="2" charset="-122"/>
                          <a:cs typeface="Times New Roman" panose="02020603050405020304" pitchFamily="18" charset="0"/>
                        </a:rPr>
                        <a:t>1.966</a:t>
                      </a:r>
                      <a:endParaRPr lang="zh-CN" sz="1200" b="1" kern="100" dirty="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solidFill>
                            <a:schemeClr val="tx1"/>
                          </a:solidFill>
                          <a:effectLst/>
                          <a:latin typeface="+mn-lt"/>
                          <a:ea typeface="宋体" panose="02010600030101010101" pitchFamily="2" charset="-122"/>
                          <a:cs typeface="Times New Roman" panose="02020603050405020304" pitchFamily="18" charset="0"/>
                        </a:rPr>
                        <a:t>0.049</a:t>
                      </a:r>
                      <a:endParaRPr lang="zh-CN" sz="1200" b="1" kern="100" dirty="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2533243"/>
                  </a:ext>
                </a:extLst>
              </a:tr>
              <a:tr h="2925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Perceived social severity</a:t>
                      </a:r>
                      <a:r>
                        <a:rPr lang="zh-CN" altLang="zh-CN" sz="1600" dirty="0">
                          <a:solidFill>
                            <a:schemeClr val="tx1"/>
                          </a:solidFill>
                        </a:rPr>
                        <a:t> </a:t>
                      </a:r>
                      <a:r>
                        <a:rPr lang="en-US" sz="1200" b="1" kern="0" dirty="0">
                          <a:effectLst/>
                        </a:rPr>
                        <a:t>-&gt; </a:t>
                      </a:r>
                      <a:r>
                        <a:rPr kumimoji="1" lang="en-US" altLang="zh-CN" sz="1200" b="1" kern="1200" dirty="0">
                          <a:solidFill>
                            <a:schemeClr val="tx1"/>
                          </a:solidFill>
                          <a:latin typeface="+mn-lt"/>
                          <a:ea typeface="+mn-ea"/>
                          <a:cs typeface="+mn-cs"/>
                        </a:rPr>
                        <a:t>Affective response </a:t>
                      </a:r>
                      <a:endParaRPr kumimoji="1" lang="zh-CN" altLang="en-US" sz="1200" b="1" kern="1200" dirty="0">
                        <a:solidFill>
                          <a:schemeClr val="tx1"/>
                        </a:solidFill>
                        <a:latin typeface="+mn-lt"/>
                        <a:ea typeface="+mn-ea"/>
                        <a:cs typeface="+mn-cs"/>
                      </a:endParaRPr>
                    </a:p>
                  </a:txBody>
                  <a:tcPr marL="68580" marR="68580" marT="0" marB="0" anchor="ctr"/>
                </a:tc>
                <a:tc>
                  <a:txBody>
                    <a:bodyPr/>
                    <a:lstStyle/>
                    <a:p>
                      <a:pPr algn="r" fontAlgn="ctr"/>
                      <a:r>
                        <a:rPr lang="en-US" sz="1200" b="1" kern="0" dirty="0">
                          <a:effectLst/>
                        </a:rPr>
                        <a:t>0.494</a:t>
                      </a:r>
                      <a:r>
                        <a:rPr lang="en-US" sz="1200" b="1" kern="100" dirty="0">
                          <a:effectLst/>
                        </a:rPr>
                        <a:t>***</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effectLst/>
                        </a:rPr>
                        <a:t>5.534</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effectLst/>
                        </a:rPr>
                        <a:t>0.000</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17282949"/>
                  </a:ext>
                </a:extLst>
              </a:tr>
              <a:tr h="2925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Perceived social severity</a:t>
                      </a:r>
                      <a:r>
                        <a:rPr lang="zh-CN" altLang="zh-CN" sz="1600" dirty="0">
                          <a:solidFill>
                            <a:schemeClr val="tx1"/>
                          </a:solidFill>
                        </a:rPr>
                        <a:t> </a:t>
                      </a:r>
                      <a:r>
                        <a:rPr lang="en-US" sz="1200" b="1" kern="0" dirty="0">
                          <a:effectLst/>
                        </a:rPr>
                        <a:t>-&gt; </a:t>
                      </a:r>
                      <a:r>
                        <a:rPr lang="en-US" altLang="zh-CN" sz="1200" b="1" dirty="0">
                          <a:solidFill>
                            <a:schemeClr val="tx1"/>
                          </a:solidFill>
                        </a:rPr>
                        <a:t>Perceived lack of control</a:t>
                      </a:r>
                      <a:r>
                        <a:rPr lang="zh-CN" altLang="zh-CN" sz="1200" dirty="0">
                          <a:solidFill>
                            <a:schemeClr val="tx1"/>
                          </a:solidFill>
                        </a:rPr>
                        <a:t> </a:t>
                      </a:r>
                      <a:endParaRPr lang="zh-CN" altLang="en-US" sz="1200" b="1" dirty="0">
                        <a:solidFill>
                          <a:schemeClr val="tx1"/>
                        </a:solidFill>
                      </a:endParaRPr>
                    </a:p>
                  </a:txBody>
                  <a:tcPr marL="68580" marR="68580" marT="0" marB="0" anchor="ctr"/>
                </a:tc>
                <a:tc>
                  <a:txBody>
                    <a:bodyPr/>
                    <a:lstStyle/>
                    <a:p>
                      <a:pPr algn="r" fontAlgn="ctr"/>
                      <a:r>
                        <a:rPr lang="en-US" sz="1200" b="1" kern="0">
                          <a:effectLst/>
                        </a:rPr>
                        <a:t>0.298</a:t>
                      </a:r>
                      <a:r>
                        <a:rPr lang="en-US" sz="1200" b="1" kern="100">
                          <a:effectLst/>
                        </a:rPr>
                        <a:t>**</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effectLst/>
                        </a:rPr>
                        <a:t>2.661</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0.008</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01600171"/>
                  </a:ext>
                </a:extLst>
              </a:tr>
              <a:tr h="2925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Perceived</a:t>
                      </a:r>
                      <a:r>
                        <a:rPr lang="zh-CN" altLang="en-US" sz="1200" b="1" dirty="0">
                          <a:solidFill>
                            <a:schemeClr val="tx1"/>
                          </a:solidFill>
                        </a:rPr>
                        <a:t> </a:t>
                      </a:r>
                      <a:r>
                        <a:rPr lang="en-US" altLang="zh-CN" sz="1200" b="1" dirty="0">
                          <a:solidFill>
                            <a:schemeClr val="tx1"/>
                          </a:solidFill>
                        </a:rPr>
                        <a:t>financial severity</a:t>
                      </a:r>
                      <a:r>
                        <a:rPr lang="en-US" sz="1200" b="1" kern="0" dirty="0">
                          <a:effectLst/>
                        </a:rPr>
                        <a:t>-&gt; </a:t>
                      </a:r>
                      <a:r>
                        <a:rPr lang="en-US" altLang="zh-CN" sz="1200" b="1" dirty="0">
                          <a:solidFill>
                            <a:schemeClr val="tx1"/>
                          </a:solidFill>
                        </a:rPr>
                        <a:t>Trust</a:t>
                      </a:r>
                      <a:r>
                        <a:rPr lang="en" altLang="zh-CN" sz="1200" b="1" dirty="0">
                          <a:solidFill>
                            <a:schemeClr val="tx1"/>
                          </a:solidFill>
                        </a:rPr>
                        <a:t> in the epidemic</a:t>
                      </a:r>
                      <a:endParaRPr lang="zh-CN" altLang="en-US" sz="1200" b="1" dirty="0">
                        <a:solidFill>
                          <a:schemeClr val="tx1"/>
                        </a:solidFill>
                      </a:endParaRPr>
                    </a:p>
                  </a:txBody>
                  <a:tcPr marL="68580" marR="68580" marT="0" marB="0" anchor="ctr"/>
                </a:tc>
                <a:tc>
                  <a:txBody>
                    <a:bodyPr/>
                    <a:lstStyle/>
                    <a:p>
                      <a:pPr algn="r" fontAlgn="ctr"/>
                      <a:r>
                        <a:rPr lang="en-US" sz="1200" b="1" kern="0">
                          <a:effectLst/>
                        </a:rPr>
                        <a:t>-0.260</a:t>
                      </a:r>
                      <a:r>
                        <a:rPr lang="en-US" sz="1200" b="1" kern="100">
                          <a:effectLst/>
                        </a:rPr>
                        <a:t>*</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effectLst/>
                        </a:rPr>
                        <a:t>2.482</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0.013</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57000657"/>
                  </a:ext>
                </a:extLst>
              </a:tr>
              <a:tr h="2925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Perceived</a:t>
                      </a:r>
                      <a:r>
                        <a:rPr lang="zh-CN" altLang="en-US" sz="1200" b="1" dirty="0">
                          <a:solidFill>
                            <a:schemeClr val="tx1"/>
                          </a:solidFill>
                        </a:rPr>
                        <a:t> </a:t>
                      </a:r>
                      <a:r>
                        <a:rPr lang="en-US" altLang="zh-CN" sz="1200" b="1" dirty="0">
                          <a:solidFill>
                            <a:schemeClr val="tx1"/>
                          </a:solidFill>
                        </a:rPr>
                        <a:t>financial severity</a:t>
                      </a:r>
                      <a:r>
                        <a:rPr lang="en-US" sz="1200" b="1" kern="0" dirty="0">
                          <a:effectLst/>
                        </a:rPr>
                        <a:t>-&gt; </a:t>
                      </a:r>
                      <a:r>
                        <a:rPr kumimoji="1" lang="en-US" altLang="zh-CN" sz="1200" b="1" kern="1200" dirty="0">
                          <a:solidFill>
                            <a:schemeClr val="tx1"/>
                          </a:solidFill>
                          <a:latin typeface="+mn-lt"/>
                          <a:ea typeface="+mn-ea"/>
                          <a:cs typeface="+mn-cs"/>
                        </a:rPr>
                        <a:t>Affective response </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effectLst/>
                        </a:rPr>
                        <a:t>0.192</a:t>
                      </a:r>
                      <a:r>
                        <a:rPr lang="en-US" sz="1200" b="1" kern="100" dirty="0">
                          <a:effectLst/>
                        </a:rPr>
                        <a:t>*</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2.043</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0.041</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43130047"/>
                  </a:ext>
                </a:extLst>
              </a:tr>
              <a:tr h="2925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Perceived</a:t>
                      </a:r>
                      <a:r>
                        <a:rPr lang="zh-CN" altLang="en-US" sz="1200" b="1" dirty="0">
                          <a:solidFill>
                            <a:schemeClr val="tx1"/>
                          </a:solidFill>
                        </a:rPr>
                        <a:t> </a:t>
                      </a:r>
                      <a:r>
                        <a:rPr lang="en-US" altLang="zh-CN" sz="1200" b="1" dirty="0">
                          <a:solidFill>
                            <a:schemeClr val="tx1"/>
                          </a:solidFill>
                        </a:rPr>
                        <a:t>financial severity</a:t>
                      </a:r>
                      <a:r>
                        <a:rPr lang="en-US" sz="1200" b="1" kern="0" dirty="0">
                          <a:effectLst/>
                        </a:rPr>
                        <a:t>-&gt; </a:t>
                      </a:r>
                      <a:r>
                        <a:rPr lang="en-US" altLang="zh-CN" sz="1200" b="1" dirty="0">
                          <a:solidFill>
                            <a:schemeClr val="tx1"/>
                          </a:solidFill>
                        </a:rPr>
                        <a:t>Perceived lack of control</a:t>
                      </a:r>
                      <a:r>
                        <a:rPr lang="zh-CN" altLang="zh-CN" sz="1200" dirty="0">
                          <a:solidFill>
                            <a:schemeClr val="tx1"/>
                          </a:solidFill>
                        </a:rPr>
                        <a:t> </a:t>
                      </a:r>
                      <a:endParaRPr lang="zh-CN" altLang="en-US" sz="1200" b="1" dirty="0">
                        <a:solidFill>
                          <a:schemeClr val="tx1"/>
                        </a:solidFill>
                      </a:endParaRPr>
                    </a:p>
                  </a:txBody>
                  <a:tcPr marL="68580" marR="68580" marT="0" marB="0" anchor="ctr"/>
                </a:tc>
                <a:tc>
                  <a:txBody>
                    <a:bodyPr/>
                    <a:lstStyle/>
                    <a:p>
                      <a:pPr algn="r" fontAlgn="ctr"/>
                      <a:r>
                        <a:rPr lang="en-US" sz="1200" b="1" kern="0" dirty="0">
                          <a:effectLst/>
                        </a:rPr>
                        <a:t>0.235</a:t>
                      </a:r>
                      <a:r>
                        <a:rPr lang="en-US" sz="1200" b="1" kern="100" dirty="0">
                          <a:effectLst/>
                        </a:rPr>
                        <a:t>*</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1.982</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0.048</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7733834"/>
                  </a:ext>
                </a:extLst>
              </a:tr>
              <a:tr h="2925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Social norm</a:t>
                      </a:r>
                      <a:r>
                        <a:rPr lang="zh-CN" altLang="zh-CN" sz="1200" dirty="0">
                          <a:solidFill>
                            <a:schemeClr val="tx1"/>
                          </a:solidFill>
                        </a:rPr>
                        <a:t> </a:t>
                      </a:r>
                      <a:r>
                        <a:rPr lang="en-US" sz="1200" b="1" kern="0" dirty="0">
                          <a:effectLst/>
                        </a:rPr>
                        <a:t>-&gt; </a:t>
                      </a:r>
                      <a:r>
                        <a:rPr lang="en-US" altLang="zh-CN" sz="1200" b="1" dirty="0">
                          <a:solidFill>
                            <a:schemeClr val="tx1"/>
                          </a:solidFill>
                        </a:rPr>
                        <a:t>Travel planning</a:t>
                      </a:r>
                      <a:r>
                        <a:rPr lang="en-US" altLang="zh-CN" sz="1200" dirty="0">
                          <a:solidFill>
                            <a:schemeClr val="tx1"/>
                          </a:solidFill>
                        </a:rPr>
                        <a:t> </a:t>
                      </a:r>
                      <a:endParaRPr kumimoji="1" lang="zh-CN" altLang="en-US" sz="1600" dirty="0">
                        <a:solidFill>
                          <a:schemeClr val="tx1"/>
                        </a:solidFill>
                      </a:endParaRPr>
                    </a:p>
                  </a:txBody>
                  <a:tcPr marL="68580" marR="68580" marT="0" marB="0" anchor="ctr"/>
                </a:tc>
                <a:tc>
                  <a:txBody>
                    <a:bodyPr/>
                    <a:lstStyle/>
                    <a:p>
                      <a:pPr algn="r" fontAlgn="ctr"/>
                      <a:r>
                        <a:rPr lang="en-US" sz="1200" b="1" kern="0" dirty="0">
                          <a:effectLst/>
                        </a:rPr>
                        <a:t>-0.331</a:t>
                      </a:r>
                      <a:r>
                        <a:rPr lang="en-US" sz="1200" b="1" kern="100" dirty="0">
                          <a:effectLst/>
                        </a:rPr>
                        <a:t>**</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2.692</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0.007</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63730271"/>
                  </a:ext>
                </a:extLst>
              </a:tr>
              <a:tr h="2925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Social norm</a:t>
                      </a:r>
                      <a:r>
                        <a:rPr lang="zh-CN" altLang="zh-CN" sz="1200" dirty="0">
                          <a:solidFill>
                            <a:schemeClr val="tx1"/>
                          </a:solidFill>
                        </a:rPr>
                        <a:t> </a:t>
                      </a:r>
                      <a:r>
                        <a:rPr lang="en-US" sz="1200" b="1" kern="0" dirty="0">
                          <a:effectLst/>
                        </a:rPr>
                        <a:t>-&gt; </a:t>
                      </a:r>
                      <a:r>
                        <a:rPr lang="en-US" altLang="zh-CN" sz="1200" b="1" dirty="0">
                          <a:solidFill>
                            <a:schemeClr val="tx1"/>
                          </a:solidFill>
                        </a:rPr>
                        <a:t>Preventive behavior in-tension</a:t>
                      </a:r>
                      <a:r>
                        <a:rPr lang="en-US" altLang="zh-CN" sz="1200" dirty="0">
                          <a:solidFill>
                            <a:schemeClr val="tx1"/>
                          </a:solidFill>
                        </a:rPr>
                        <a:t> </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effectLst/>
                        </a:rPr>
                        <a:t>0.216</a:t>
                      </a:r>
                      <a:r>
                        <a:rPr lang="en-US" sz="1200" b="1" kern="100" dirty="0">
                          <a:effectLst/>
                        </a:rPr>
                        <a:t>*</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2.213</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a:effectLst/>
                        </a:rPr>
                        <a:t>0.027</a:t>
                      </a:r>
                      <a:endParaRPr lang="zh-CN" sz="1200" b="1"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3533067"/>
                  </a:ext>
                </a:extLst>
              </a:tr>
              <a:tr h="2925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b="1" dirty="0">
                          <a:solidFill>
                            <a:schemeClr val="tx1"/>
                          </a:solidFill>
                        </a:rPr>
                        <a:t>Perceived lack of control</a:t>
                      </a:r>
                      <a:r>
                        <a:rPr lang="zh-CN" altLang="zh-CN" sz="1200" dirty="0">
                          <a:solidFill>
                            <a:schemeClr val="tx1"/>
                          </a:solidFill>
                        </a:rPr>
                        <a:t> </a:t>
                      </a:r>
                      <a:r>
                        <a:rPr lang="en-US" sz="1200" b="1" kern="0" dirty="0">
                          <a:effectLst/>
                        </a:rPr>
                        <a:t>-&gt; </a:t>
                      </a:r>
                      <a:r>
                        <a:rPr lang="en-US" altLang="zh-CN" sz="1200" b="1" dirty="0">
                          <a:solidFill>
                            <a:schemeClr val="tx1"/>
                          </a:solidFill>
                        </a:rPr>
                        <a:t>Infection confidence</a:t>
                      </a:r>
                      <a:endParaRPr kumimoji="1" lang="zh-CN" altLang="en-US" sz="1600" dirty="0">
                        <a:solidFill>
                          <a:schemeClr val="tx1"/>
                        </a:solidFill>
                      </a:endParaRPr>
                    </a:p>
                  </a:txBody>
                  <a:tcPr marL="68580" marR="68580" marT="0" marB="0" anchor="ctr"/>
                </a:tc>
                <a:tc>
                  <a:txBody>
                    <a:bodyPr/>
                    <a:lstStyle/>
                    <a:p>
                      <a:pPr algn="r" fontAlgn="ctr"/>
                      <a:r>
                        <a:rPr lang="en-US" sz="1200" b="1" kern="0" dirty="0">
                          <a:effectLst/>
                        </a:rPr>
                        <a:t>-0.254</a:t>
                      </a:r>
                      <a:r>
                        <a:rPr lang="en-US" sz="1200" b="1" kern="100" dirty="0">
                          <a:effectLst/>
                        </a:rPr>
                        <a:t>*</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effectLst/>
                        </a:rPr>
                        <a:t>2.209</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r" fontAlgn="ctr"/>
                      <a:r>
                        <a:rPr lang="en-US" sz="1200" b="1" kern="0" dirty="0">
                          <a:effectLst/>
                        </a:rPr>
                        <a:t>0.027</a:t>
                      </a:r>
                      <a:endParaRPr lang="zh-CN" sz="12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4006440"/>
                  </a:ext>
                </a:extLst>
              </a:tr>
            </a:tbl>
          </a:graphicData>
        </a:graphic>
      </p:graphicFrame>
    </p:spTree>
    <p:extLst>
      <p:ext uri="{BB962C8B-B14F-4D97-AF65-F5344CB8AC3E}">
        <p14:creationId xmlns:p14="http://schemas.microsoft.com/office/powerpoint/2010/main" val="3881861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EE5F3F0-684F-4664-9D63-23BEA9E227B9}"/>
              </a:ext>
            </a:extLst>
          </p:cNvPr>
          <p:cNvSpPr/>
          <p:nvPr/>
        </p:nvSpPr>
        <p:spPr>
          <a:xfrm>
            <a:off x="787400" y="2009140"/>
            <a:ext cx="3102033" cy="4351338"/>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矩形 4">
            <a:extLst>
              <a:ext uri="{FF2B5EF4-FFF2-40B4-BE49-F238E27FC236}">
                <a16:creationId xmlns:a16="http://schemas.microsoft.com/office/drawing/2014/main" id="{A4CD91FD-8378-4198-8CAC-0A0B3E418EAC}"/>
              </a:ext>
            </a:extLst>
          </p:cNvPr>
          <p:cNvSpPr/>
          <p:nvPr/>
        </p:nvSpPr>
        <p:spPr>
          <a:xfrm>
            <a:off x="4268008" y="2009140"/>
            <a:ext cx="3102033" cy="4351338"/>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矩形 5">
            <a:extLst>
              <a:ext uri="{FF2B5EF4-FFF2-40B4-BE49-F238E27FC236}">
                <a16:creationId xmlns:a16="http://schemas.microsoft.com/office/drawing/2014/main" id="{100EF2CA-4B14-4585-9CD8-5DE2761D1F56}"/>
              </a:ext>
            </a:extLst>
          </p:cNvPr>
          <p:cNvSpPr/>
          <p:nvPr/>
        </p:nvSpPr>
        <p:spPr>
          <a:xfrm>
            <a:off x="7748616" y="2009140"/>
            <a:ext cx="3102033" cy="4351338"/>
          </a:xfrm>
          <a:prstGeom prst="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组合 8">
            <a:extLst>
              <a:ext uri="{FF2B5EF4-FFF2-40B4-BE49-F238E27FC236}">
                <a16:creationId xmlns:a16="http://schemas.microsoft.com/office/drawing/2014/main" id="{E0394FCE-BB41-4775-A93B-D0A9D670C8B1}"/>
              </a:ext>
            </a:extLst>
          </p:cNvPr>
          <p:cNvGrpSpPr/>
          <p:nvPr/>
        </p:nvGrpSpPr>
        <p:grpSpPr>
          <a:xfrm>
            <a:off x="0" y="343694"/>
            <a:ext cx="12192000" cy="1197667"/>
            <a:chOff x="0" y="348500"/>
            <a:chExt cx="12192000" cy="1197667"/>
          </a:xfrm>
        </p:grpSpPr>
        <p:sp>
          <p:nvSpPr>
            <p:cNvPr id="7" name="矩形 6">
              <a:extLst>
                <a:ext uri="{FF2B5EF4-FFF2-40B4-BE49-F238E27FC236}">
                  <a16:creationId xmlns:a16="http://schemas.microsoft.com/office/drawing/2014/main" id="{B549BF2D-074F-4D4E-A8B8-D13D14AD2B5A}"/>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矩形 7">
              <a:extLst>
                <a:ext uri="{FF2B5EF4-FFF2-40B4-BE49-F238E27FC236}">
                  <a16:creationId xmlns:a16="http://schemas.microsoft.com/office/drawing/2014/main" id="{D69CD51F-9EC4-49A0-9A87-113D07E56F68}"/>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AC9D92B0-86A7-4682-8C52-8D7B3B984B8B}"/>
              </a:ext>
            </a:extLst>
          </p:cNvPr>
          <p:cNvSpPr>
            <a:spLocks noGrp="1"/>
          </p:cNvSpPr>
          <p:nvPr>
            <p:ph type="title"/>
          </p:nvPr>
        </p:nvSpPr>
        <p:spPr>
          <a:xfrm>
            <a:off x="314325" y="365125"/>
            <a:ext cx="11668125" cy="1325563"/>
          </a:xfrm>
        </p:spPr>
        <p:txBody>
          <a:bodyPr>
            <a:normAutofit fontScale="90000"/>
          </a:bodyPr>
          <a:lstStyle/>
          <a:p>
            <a:r>
              <a:rPr lang="ja-JP" altLang="en-US" sz="5400" b="1" dirty="0">
                <a:solidFill>
                  <a:schemeClr val="bg2">
                    <a:lumMod val="25000"/>
                  </a:schemeClr>
                </a:solidFill>
              </a:rPr>
              <a:t>モデル</a:t>
            </a:r>
            <a:r>
              <a:rPr lang="en-US" altLang="zh-CN" sz="5400" b="1" dirty="0">
                <a:solidFill>
                  <a:schemeClr val="bg2">
                    <a:lumMod val="25000"/>
                  </a:schemeClr>
                </a:solidFill>
              </a:rPr>
              <a:t>——</a:t>
            </a:r>
            <a:r>
              <a:rPr lang="ja-JP" altLang="en-US" sz="5400" b="1" dirty="0">
                <a:solidFill>
                  <a:schemeClr val="bg2">
                    <a:lumMod val="25000"/>
                  </a:schemeClr>
                </a:solidFill>
              </a:rPr>
              <a:t>（</a:t>
            </a:r>
            <a:r>
              <a:rPr lang="en-US" altLang="ja-JP" sz="5400" b="1" dirty="0">
                <a:solidFill>
                  <a:schemeClr val="bg2">
                    <a:lumMod val="25000"/>
                  </a:schemeClr>
                </a:solidFill>
              </a:rPr>
              <a:t>Stimulus-organism-respo</a:t>
            </a:r>
            <a:r>
              <a:rPr lang="en-US" altLang="zh-CN" sz="5400" b="1" dirty="0">
                <a:solidFill>
                  <a:schemeClr val="bg2">
                    <a:lumMod val="25000"/>
                  </a:schemeClr>
                </a:solidFill>
              </a:rPr>
              <a:t>n</a:t>
            </a:r>
            <a:r>
              <a:rPr lang="en-US" altLang="ja-JP" sz="5400" b="1" dirty="0">
                <a:solidFill>
                  <a:schemeClr val="bg2">
                    <a:lumMod val="25000"/>
                  </a:schemeClr>
                </a:solidFill>
              </a:rPr>
              <a:t>se</a:t>
            </a:r>
            <a:r>
              <a:rPr lang="zh-CN" altLang="en-US" sz="5400" b="1" dirty="0">
                <a:solidFill>
                  <a:schemeClr val="bg2">
                    <a:lumMod val="25000"/>
                  </a:schemeClr>
                </a:solidFill>
              </a:rPr>
              <a:t>）</a:t>
            </a:r>
            <a:endParaRPr lang="ja-JP" altLang="en-US" sz="5400" b="1" dirty="0">
              <a:solidFill>
                <a:schemeClr val="bg2">
                  <a:lumMod val="25000"/>
                </a:schemeClr>
              </a:solidFill>
            </a:endParaRPr>
          </a:p>
        </p:txBody>
      </p:sp>
      <p:sp>
        <p:nvSpPr>
          <p:cNvPr id="15" name="文本框 14">
            <a:extLst>
              <a:ext uri="{FF2B5EF4-FFF2-40B4-BE49-F238E27FC236}">
                <a16:creationId xmlns:a16="http://schemas.microsoft.com/office/drawing/2014/main" id="{9660F5FB-33C7-4C14-BBA4-71137FD7A6FD}"/>
              </a:ext>
            </a:extLst>
          </p:cNvPr>
          <p:cNvSpPr txBox="1"/>
          <p:nvPr/>
        </p:nvSpPr>
        <p:spPr>
          <a:xfrm>
            <a:off x="1428172" y="5808663"/>
            <a:ext cx="1820487" cy="523220"/>
          </a:xfrm>
          <a:prstGeom prst="rect">
            <a:avLst/>
          </a:prstGeom>
          <a:noFill/>
        </p:spPr>
        <p:txBody>
          <a:bodyPr wrap="square">
            <a:spAutoFit/>
          </a:bodyPr>
          <a:lstStyle/>
          <a:p>
            <a:pPr algn="ctr"/>
            <a:r>
              <a:rPr lang="en-US" altLang="ja-JP" sz="2800" dirty="0">
                <a:solidFill>
                  <a:schemeClr val="bg2">
                    <a:lumMod val="25000"/>
                  </a:schemeClr>
                </a:solidFill>
              </a:rPr>
              <a:t>Stimulus</a:t>
            </a:r>
            <a:endParaRPr lang="ja-JP" altLang="en-US" sz="2800" dirty="0">
              <a:solidFill>
                <a:schemeClr val="bg2">
                  <a:lumMod val="25000"/>
                </a:schemeClr>
              </a:solidFill>
            </a:endParaRPr>
          </a:p>
        </p:txBody>
      </p:sp>
      <p:sp>
        <p:nvSpPr>
          <p:cNvPr id="16" name="文本框 15">
            <a:extLst>
              <a:ext uri="{FF2B5EF4-FFF2-40B4-BE49-F238E27FC236}">
                <a16:creationId xmlns:a16="http://schemas.microsoft.com/office/drawing/2014/main" id="{CE706358-37F4-4F27-9A05-CAB1B6C176E1}"/>
              </a:ext>
            </a:extLst>
          </p:cNvPr>
          <p:cNvSpPr txBox="1"/>
          <p:nvPr/>
        </p:nvSpPr>
        <p:spPr>
          <a:xfrm>
            <a:off x="4715508" y="5765131"/>
            <a:ext cx="2207030" cy="523220"/>
          </a:xfrm>
          <a:prstGeom prst="rect">
            <a:avLst/>
          </a:prstGeom>
          <a:noFill/>
        </p:spPr>
        <p:txBody>
          <a:bodyPr wrap="square">
            <a:spAutoFit/>
          </a:bodyPr>
          <a:lstStyle/>
          <a:p>
            <a:pPr algn="ctr"/>
            <a:r>
              <a:rPr lang="en-US" altLang="ja-JP" sz="2800" dirty="0">
                <a:solidFill>
                  <a:schemeClr val="bg2">
                    <a:lumMod val="25000"/>
                  </a:schemeClr>
                </a:solidFill>
              </a:rPr>
              <a:t>organism</a:t>
            </a:r>
            <a:endParaRPr lang="ja-JP" altLang="en-US" sz="2800" dirty="0">
              <a:solidFill>
                <a:schemeClr val="bg2">
                  <a:lumMod val="25000"/>
                </a:schemeClr>
              </a:solidFill>
            </a:endParaRPr>
          </a:p>
        </p:txBody>
      </p:sp>
      <p:sp>
        <p:nvSpPr>
          <p:cNvPr id="17" name="文本框 16">
            <a:extLst>
              <a:ext uri="{FF2B5EF4-FFF2-40B4-BE49-F238E27FC236}">
                <a16:creationId xmlns:a16="http://schemas.microsoft.com/office/drawing/2014/main" id="{491F706B-E102-4AD6-8932-75B63B98F756}"/>
              </a:ext>
            </a:extLst>
          </p:cNvPr>
          <p:cNvSpPr txBox="1"/>
          <p:nvPr/>
        </p:nvSpPr>
        <p:spPr>
          <a:xfrm>
            <a:off x="8216207" y="5765131"/>
            <a:ext cx="2207030" cy="523220"/>
          </a:xfrm>
          <a:prstGeom prst="rect">
            <a:avLst/>
          </a:prstGeom>
          <a:noFill/>
        </p:spPr>
        <p:txBody>
          <a:bodyPr wrap="square">
            <a:spAutoFit/>
          </a:bodyPr>
          <a:lstStyle/>
          <a:p>
            <a:pPr algn="ctr"/>
            <a:r>
              <a:rPr lang="en-US" altLang="zh-CN" sz="2800" dirty="0">
                <a:solidFill>
                  <a:schemeClr val="bg2">
                    <a:lumMod val="25000"/>
                  </a:schemeClr>
                </a:solidFill>
              </a:rPr>
              <a:t>response</a:t>
            </a:r>
            <a:endParaRPr lang="ja-JP" altLang="en-US" sz="2800" dirty="0">
              <a:solidFill>
                <a:schemeClr val="bg2">
                  <a:lumMod val="25000"/>
                </a:schemeClr>
              </a:solidFill>
            </a:endParaRPr>
          </a:p>
        </p:txBody>
      </p:sp>
      <p:sp>
        <p:nvSpPr>
          <p:cNvPr id="14" name="灯片编号占位符 13">
            <a:extLst>
              <a:ext uri="{FF2B5EF4-FFF2-40B4-BE49-F238E27FC236}">
                <a16:creationId xmlns:a16="http://schemas.microsoft.com/office/drawing/2014/main" id="{2C868767-CE27-4DF9-99BB-B0129C79E4A2}"/>
              </a:ext>
            </a:extLst>
          </p:cNvPr>
          <p:cNvSpPr>
            <a:spLocks noGrp="1"/>
          </p:cNvSpPr>
          <p:nvPr>
            <p:ph type="sldNum" sz="quarter" idx="12"/>
          </p:nvPr>
        </p:nvSpPr>
        <p:spPr>
          <a:xfrm>
            <a:off x="8486024" y="6310312"/>
            <a:ext cx="2743200" cy="365125"/>
          </a:xfrm>
        </p:spPr>
        <p:txBody>
          <a:bodyPr/>
          <a:lstStyle/>
          <a:p>
            <a:fld id="{3A1FF0C6-5115-4994-A0DE-49F1F4279360}" type="slidenum">
              <a:rPr kumimoji="1" lang="ja-JP" altLang="en-US" smtClean="0"/>
              <a:t>16</a:t>
            </a:fld>
            <a:endParaRPr kumimoji="1" lang="ja-JP" altLang="en-US"/>
          </a:p>
        </p:txBody>
      </p:sp>
      <p:sp>
        <p:nvSpPr>
          <p:cNvPr id="19" name="椭圆 18">
            <a:extLst>
              <a:ext uri="{FF2B5EF4-FFF2-40B4-BE49-F238E27FC236}">
                <a16:creationId xmlns:a16="http://schemas.microsoft.com/office/drawing/2014/main" id="{5DA80F98-FA45-EE49-94E3-EC5431C039C7}"/>
              </a:ext>
            </a:extLst>
          </p:cNvPr>
          <p:cNvSpPr/>
          <p:nvPr/>
        </p:nvSpPr>
        <p:spPr>
          <a:xfrm>
            <a:off x="1088452" y="2210008"/>
            <a:ext cx="2533338" cy="95937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Perceived</a:t>
            </a:r>
            <a:r>
              <a:rPr lang="zh-CN" altLang="en-US" b="1" dirty="0">
                <a:solidFill>
                  <a:schemeClr val="tx1"/>
                </a:solidFill>
              </a:rPr>
              <a:t> </a:t>
            </a:r>
            <a:r>
              <a:rPr lang="en-US" altLang="zh-CN" b="1" dirty="0">
                <a:solidFill>
                  <a:schemeClr val="tx1"/>
                </a:solidFill>
              </a:rPr>
              <a:t>financial severity</a:t>
            </a:r>
            <a:endParaRPr lang="zh-CN" altLang="zh-CN" dirty="0">
              <a:solidFill>
                <a:schemeClr val="tx1"/>
              </a:solidFill>
            </a:endParaRPr>
          </a:p>
        </p:txBody>
      </p:sp>
      <p:sp>
        <p:nvSpPr>
          <p:cNvPr id="24" name="椭圆 23">
            <a:extLst>
              <a:ext uri="{FF2B5EF4-FFF2-40B4-BE49-F238E27FC236}">
                <a16:creationId xmlns:a16="http://schemas.microsoft.com/office/drawing/2014/main" id="{7B74B326-4E70-3B44-B458-50F456080BFB}"/>
              </a:ext>
            </a:extLst>
          </p:cNvPr>
          <p:cNvSpPr/>
          <p:nvPr/>
        </p:nvSpPr>
        <p:spPr>
          <a:xfrm>
            <a:off x="1071746" y="3332659"/>
            <a:ext cx="2533338" cy="95937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Perceived social severity</a:t>
            </a:r>
            <a:r>
              <a:rPr lang="zh-CN" altLang="zh-CN" sz="2400" dirty="0">
                <a:solidFill>
                  <a:schemeClr val="tx1"/>
                </a:solidFill>
              </a:rPr>
              <a:t> </a:t>
            </a:r>
            <a:endParaRPr kumimoji="1" lang="zh-CN" altLang="en-US" sz="2400" dirty="0">
              <a:solidFill>
                <a:schemeClr val="tx1"/>
              </a:solidFill>
            </a:endParaRPr>
          </a:p>
        </p:txBody>
      </p:sp>
      <p:sp>
        <p:nvSpPr>
          <p:cNvPr id="25" name="椭圆 24">
            <a:extLst>
              <a:ext uri="{FF2B5EF4-FFF2-40B4-BE49-F238E27FC236}">
                <a16:creationId xmlns:a16="http://schemas.microsoft.com/office/drawing/2014/main" id="{D0316B6F-58E3-6647-99AE-41329380345A}"/>
              </a:ext>
            </a:extLst>
          </p:cNvPr>
          <p:cNvSpPr/>
          <p:nvPr/>
        </p:nvSpPr>
        <p:spPr>
          <a:xfrm>
            <a:off x="1106020" y="4451247"/>
            <a:ext cx="2533338" cy="95937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Perceived healthy severity</a:t>
            </a:r>
            <a:endParaRPr lang="zh-CN" altLang="zh-CN" dirty="0">
              <a:solidFill>
                <a:schemeClr val="tx1"/>
              </a:solidFill>
            </a:endParaRPr>
          </a:p>
        </p:txBody>
      </p:sp>
      <p:sp>
        <p:nvSpPr>
          <p:cNvPr id="27" name="椭圆 26">
            <a:extLst>
              <a:ext uri="{FF2B5EF4-FFF2-40B4-BE49-F238E27FC236}">
                <a16:creationId xmlns:a16="http://schemas.microsoft.com/office/drawing/2014/main" id="{603DC3E2-9070-7146-B2F4-F50658C4EBC4}"/>
              </a:ext>
            </a:extLst>
          </p:cNvPr>
          <p:cNvSpPr/>
          <p:nvPr/>
        </p:nvSpPr>
        <p:spPr>
          <a:xfrm>
            <a:off x="4552354" y="2101329"/>
            <a:ext cx="2567612" cy="82820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Perceived lack of control</a:t>
            </a:r>
            <a:r>
              <a:rPr lang="zh-CN" altLang="zh-CN" dirty="0">
                <a:solidFill>
                  <a:schemeClr val="tx1"/>
                </a:solidFill>
              </a:rPr>
              <a:t> </a:t>
            </a:r>
            <a:endParaRPr lang="zh-CN" altLang="en-US" b="1" dirty="0">
              <a:solidFill>
                <a:schemeClr val="tx1"/>
              </a:solidFill>
            </a:endParaRPr>
          </a:p>
        </p:txBody>
      </p:sp>
      <p:sp>
        <p:nvSpPr>
          <p:cNvPr id="32" name="椭圆 31">
            <a:extLst>
              <a:ext uri="{FF2B5EF4-FFF2-40B4-BE49-F238E27FC236}">
                <a16:creationId xmlns:a16="http://schemas.microsoft.com/office/drawing/2014/main" id="{427F3509-6427-3747-A3B0-C7D7CAE7B7B5}"/>
              </a:ext>
            </a:extLst>
          </p:cNvPr>
          <p:cNvSpPr/>
          <p:nvPr/>
        </p:nvSpPr>
        <p:spPr>
          <a:xfrm>
            <a:off x="4552354" y="2992036"/>
            <a:ext cx="2567612" cy="82820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Trust </a:t>
            </a:r>
            <a:r>
              <a:rPr lang="zh-CN" altLang="en-US" b="1" dirty="0">
                <a:solidFill>
                  <a:schemeClr val="tx1"/>
                </a:solidFill>
              </a:rPr>
              <a:t>（</a:t>
            </a:r>
            <a:r>
              <a:rPr lang="en-US" altLang="zh-CN" b="1" dirty="0">
                <a:solidFill>
                  <a:schemeClr val="tx1"/>
                </a:solidFill>
              </a:rPr>
              <a:t>government/</a:t>
            </a:r>
            <a:r>
              <a:rPr lang="en" altLang="zh-CN" b="1" dirty="0">
                <a:solidFill>
                  <a:schemeClr val="tx1"/>
                </a:solidFill>
              </a:rPr>
              <a:t>epidemic</a:t>
            </a:r>
            <a:r>
              <a:rPr lang="en-US" altLang="zh-CN" dirty="0">
                <a:solidFill>
                  <a:schemeClr val="tx1"/>
                </a:solidFill>
              </a:rPr>
              <a:t> </a:t>
            </a:r>
            <a:r>
              <a:rPr lang="zh-CN" altLang="en-US" b="1" dirty="0">
                <a:solidFill>
                  <a:schemeClr val="tx1"/>
                </a:solidFill>
              </a:rPr>
              <a:t>）</a:t>
            </a:r>
          </a:p>
        </p:txBody>
      </p:sp>
      <p:sp>
        <p:nvSpPr>
          <p:cNvPr id="33" name="椭圆 32">
            <a:extLst>
              <a:ext uri="{FF2B5EF4-FFF2-40B4-BE49-F238E27FC236}">
                <a16:creationId xmlns:a16="http://schemas.microsoft.com/office/drawing/2014/main" id="{4A814238-85DE-3B4A-9679-EB75975BD86C}"/>
              </a:ext>
            </a:extLst>
          </p:cNvPr>
          <p:cNvSpPr/>
          <p:nvPr/>
        </p:nvSpPr>
        <p:spPr>
          <a:xfrm>
            <a:off x="4552354" y="3882743"/>
            <a:ext cx="2567612" cy="82820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Affective response</a:t>
            </a:r>
            <a:r>
              <a:rPr lang="en-US" altLang="zh-CN" dirty="0">
                <a:solidFill>
                  <a:schemeClr val="tx1"/>
                </a:solidFill>
              </a:rPr>
              <a:t> </a:t>
            </a:r>
            <a:endParaRPr lang="zh-CN" altLang="en-US" b="1" dirty="0">
              <a:solidFill>
                <a:schemeClr val="tx1"/>
              </a:solidFill>
            </a:endParaRPr>
          </a:p>
        </p:txBody>
      </p:sp>
      <p:sp>
        <p:nvSpPr>
          <p:cNvPr id="34" name="椭圆 33">
            <a:extLst>
              <a:ext uri="{FF2B5EF4-FFF2-40B4-BE49-F238E27FC236}">
                <a16:creationId xmlns:a16="http://schemas.microsoft.com/office/drawing/2014/main" id="{6489BFB3-22F4-0C44-A821-92853C34722A}"/>
              </a:ext>
            </a:extLst>
          </p:cNvPr>
          <p:cNvSpPr/>
          <p:nvPr/>
        </p:nvSpPr>
        <p:spPr>
          <a:xfrm>
            <a:off x="4552354" y="4773450"/>
            <a:ext cx="2567612" cy="82820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Social norm</a:t>
            </a:r>
            <a:r>
              <a:rPr lang="zh-CN" altLang="zh-CN" dirty="0">
                <a:solidFill>
                  <a:schemeClr val="tx1"/>
                </a:solidFill>
              </a:rPr>
              <a:t> </a:t>
            </a:r>
            <a:endParaRPr lang="zh-CN" altLang="en-US" b="1" dirty="0">
              <a:solidFill>
                <a:schemeClr val="tx1"/>
              </a:solidFill>
            </a:endParaRPr>
          </a:p>
        </p:txBody>
      </p:sp>
      <p:sp>
        <p:nvSpPr>
          <p:cNvPr id="35" name="椭圆 34">
            <a:extLst>
              <a:ext uri="{FF2B5EF4-FFF2-40B4-BE49-F238E27FC236}">
                <a16:creationId xmlns:a16="http://schemas.microsoft.com/office/drawing/2014/main" id="{0211531C-E922-0742-83BF-E648B6D4040D}"/>
              </a:ext>
            </a:extLst>
          </p:cNvPr>
          <p:cNvSpPr/>
          <p:nvPr/>
        </p:nvSpPr>
        <p:spPr>
          <a:xfrm>
            <a:off x="8032963" y="2208891"/>
            <a:ext cx="2533338" cy="95937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Travel planning</a:t>
            </a:r>
            <a:r>
              <a:rPr lang="en-US" altLang="zh-CN" dirty="0">
                <a:solidFill>
                  <a:schemeClr val="tx1"/>
                </a:solidFill>
              </a:rPr>
              <a:t> </a:t>
            </a:r>
            <a:endParaRPr kumimoji="1" lang="zh-CN" altLang="en-US" sz="2400" dirty="0">
              <a:solidFill>
                <a:schemeClr val="tx1"/>
              </a:solidFill>
            </a:endParaRPr>
          </a:p>
        </p:txBody>
      </p:sp>
      <p:sp>
        <p:nvSpPr>
          <p:cNvPr id="36" name="椭圆 35">
            <a:extLst>
              <a:ext uri="{FF2B5EF4-FFF2-40B4-BE49-F238E27FC236}">
                <a16:creationId xmlns:a16="http://schemas.microsoft.com/office/drawing/2014/main" id="{11B87777-B194-264D-9CF0-F1B916291A07}"/>
              </a:ext>
            </a:extLst>
          </p:cNvPr>
          <p:cNvSpPr/>
          <p:nvPr/>
        </p:nvSpPr>
        <p:spPr>
          <a:xfrm>
            <a:off x="8053053" y="3347649"/>
            <a:ext cx="2533338" cy="95937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Infection confidence</a:t>
            </a:r>
            <a:endParaRPr kumimoji="1" lang="zh-CN" altLang="en-US" sz="2400" dirty="0">
              <a:solidFill>
                <a:schemeClr val="tx1"/>
              </a:solidFill>
            </a:endParaRPr>
          </a:p>
        </p:txBody>
      </p:sp>
      <p:sp>
        <p:nvSpPr>
          <p:cNvPr id="37" name="椭圆 36">
            <a:extLst>
              <a:ext uri="{FF2B5EF4-FFF2-40B4-BE49-F238E27FC236}">
                <a16:creationId xmlns:a16="http://schemas.microsoft.com/office/drawing/2014/main" id="{AEECBAF9-C2A8-BD4B-9559-32FDD6B3D0F5}"/>
              </a:ext>
            </a:extLst>
          </p:cNvPr>
          <p:cNvSpPr/>
          <p:nvPr/>
        </p:nvSpPr>
        <p:spPr>
          <a:xfrm>
            <a:off x="8053053" y="4449636"/>
            <a:ext cx="2533338" cy="95937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Preventive behavior in-tension</a:t>
            </a:r>
            <a:r>
              <a:rPr lang="en-US" altLang="zh-CN" dirty="0">
                <a:solidFill>
                  <a:schemeClr val="tx1"/>
                </a:solidFill>
              </a:rPr>
              <a:t> </a:t>
            </a:r>
            <a:endParaRPr kumimoji="1" lang="zh-CN" altLang="en-US" sz="2400" dirty="0">
              <a:solidFill>
                <a:schemeClr val="tx1"/>
              </a:solidFill>
            </a:endParaRPr>
          </a:p>
        </p:txBody>
      </p:sp>
      <p:cxnSp>
        <p:nvCxnSpPr>
          <p:cNvPr id="23" name="直线箭头连接符 22">
            <a:extLst>
              <a:ext uri="{FF2B5EF4-FFF2-40B4-BE49-F238E27FC236}">
                <a16:creationId xmlns:a16="http://schemas.microsoft.com/office/drawing/2014/main" id="{660D9C4C-6760-E442-95DB-338A29F72FE8}"/>
              </a:ext>
            </a:extLst>
          </p:cNvPr>
          <p:cNvCxnSpPr>
            <a:cxnSpLocks/>
            <a:stCxn id="19" idx="6"/>
            <a:endCxn id="27" idx="2"/>
          </p:cNvCxnSpPr>
          <p:nvPr/>
        </p:nvCxnSpPr>
        <p:spPr>
          <a:xfrm flipV="1">
            <a:off x="3621790" y="2515433"/>
            <a:ext cx="930564" cy="174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线箭头连接符 39">
            <a:extLst>
              <a:ext uri="{FF2B5EF4-FFF2-40B4-BE49-F238E27FC236}">
                <a16:creationId xmlns:a16="http://schemas.microsoft.com/office/drawing/2014/main" id="{7A5E8FDD-B137-374F-A8CD-E49CE4A6CB2C}"/>
              </a:ext>
            </a:extLst>
          </p:cNvPr>
          <p:cNvCxnSpPr>
            <a:stCxn id="19" idx="6"/>
            <a:endCxn id="32" idx="2"/>
          </p:cNvCxnSpPr>
          <p:nvPr/>
        </p:nvCxnSpPr>
        <p:spPr>
          <a:xfrm>
            <a:off x="3621790" y="2689694"/>
            <a:ext cx="930564" cy="716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线箭头连接符 41">
            <a:extLst>
              <a:ext uri="{FF2B5EF4-FFF2-40B4-BE49-F238E27FC236}">
                <a16:creationId xmlns:a16="http://schemas.microsoft.com/office/drawing/2014/main" id="{4AB66719-B34C-734E-A5C5-50B33A40EAD0}"/>
              </a:ext>
            </a:extLst>
          </p:cNvPr>
          <p:cNvCxnSpPr>
            <a:stCxn id="19" idx="6"/>
            <a:endCxn id="33" idx="2"/>
          </p:cNvCxnSpPr>
          <p:nvPr/>
        </p:nvCxnSpPr>
        <p:spPr>
          <a:xfrm>
            <a:off x="3621790" y="2689694"/>
            <a:ext cx="930564" cy="1607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线箭头连接符 45">
            <a:extLst>
              <a:ext uri="{FF2B5EF4-FFF2-40B4-BE49-F238E27FC236}">
                <a16:creationId xmlns:a16="http://schemas.microsoft.com/office/drawing/2014/main" id="{F010C622-6E02-8846-BA86-DBD17B82D268}"/>
              </a:ext>
            </a:extLst>
          </p:cNvPr>
          <p:cNvCxnSpPr>
            <a:stCxn id="24" idx="6"/>
            <a:endCxn id="27" idx="2"/>
          </p:cNvCxnSpPr>
          <p:nvPr/>
        </p:nvCxnSpPr>
        <p:spPr>
          <a:xfrm flipV="1">
            <a:off x="3605084" y="2515433"/>
            <a:ext cx="947270" cy="1296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线箭头连接符 49">
            <a:extLst>
              <a:ext uri="{FF2B5EF4-FFF2-40B4-BE49-F238E27FC236}">
                <a16:creationId xmlns:a16="http://schemas.microsoft.com/office/drawing/2014/main" id="{590980EC-2758-CA44-B574-13CA7005C6AD}"/>
              </a:ext>
            </a:extLst>
          </p:cNvPr>
          <p:cNvCxnSpPr>
            <a:stCxn id="24" idx="6"/>
            <a:endCxn id="33" idx="2"/>
          </p:cNvCxnSpPr>
          <p:nvPr/>
        </p:nvCxnSpPr>
        <p:spPr>
          <a:xfrm>
            <a:off x="3605084" y="3812345"/>
            <a:ext cx="947270" cy="484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线箭头连接符 53">
            <a:extLst>
              <a:ext uri="{FF2B5EF4-FFF2-40B4-BE49-F238E27FC236}">
                <a16:creationId xmlns:a16="http://schemas.microsoft.com/office/drawing/2014/main" id="{0054647F-AC69-644C-8655-7DD3A7888B24}"/>
              </a:ext>
            </a:extLst>
          </p:cNvPr>
          <p:cNvCxnSpPr>
            <a:stCxn id="25" idx="6"/>
            <a:endCxn id="27" idx="2"/>
          </p:cNvCxnSpPr>
          <p:nvPr/>
        </p:nvCxnSpPr>
        <p:spPr>
          <a:xfrm flipV="1">
            <a:off x="3639358" y="2515433"/>
            <a:ext cx="912996" cy="2415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线箭头连接符 55">
            <a:extLst>
              <a:ext uri="{FF2B5EF4-FFF2-40B4-BE49-F238E27FC236}">
                <a16:creationId xmlns:a16="http://schemas.microsoft.com/office/drawing/2014/main" id="{68379647-B834-B542-A4AB-7650DFD78546}"/>
              </a:ext>
            </a:extLst>
          </p:cNvPr>
          <p:cNvCxnSpPr>
            <a:stCxn id="25" idx="6"/>
            <a:endCxn id="32" idx="2"/>
          </p:cNvCxnSpPr>
          <p:nvPr/>
        </p:nvCxnSpPr>
        <p:spPr>
          <a:xfrm flipV="1">
            <a:off x="3639358" y="3406140"/>
            <a:ext cx="912996" cy="1524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线箭头连接符 63">
            <a:extLst>
              <a:ext uri="{FF2B5EF4-FFF2-40B4-BE49-F238E27FC236}">
                <a16:creationId xmlns:a16="http://schemas.microsoft.com/office/drawing/2014/main" id="{8BF73D74-B45D-F241-AF23-EE21A876936C}"/>
              </a:ext>
            </a:extLst>
          </p:cNvPr>
          <p:cNvCxnSpPr>
            <a:stCxn id="27" idx="6"/>
            <a:endCxn id="36" idx="2"/>
          </p:cNvCxnSpPr>
          <p:nvPr/>
        </p:nvCxnSpPr>
        <p:spPr>
          <a:xfrm>
            <a:off x="7119966" y="2515433"/>
            <a:ext cx="933087" cy="1311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线箭头连接符 71">
            <a:extLst>
              <a:ext uri="{FF2B5EF4-FFF2-40B4-BE49-F238E27FC236}">
                <a16:creationId xmlns:a16="http://schemas.microsoft.com/office/drawing/2014/main" id="{4D42E479-6431-CD47-A3B5-C0EE8DBF97B0}"/>
              </a:ext>
            </a:extLst>
          </p:cNvPr>
          <p:cNvCxnSpPr>
            <a:stCxn id="32" idx="6"/>
            <a:endCxn id="37" idx="2"/>
          </p:cNvCxnSpPr>
          <p:nvPr/>
        </p:nvCxnSpPr>
        <p:spPr>
          <a:xfrm>
            <a:off x="7119966" y="3406140"/>
            <a:ext cx="933087" cy="15231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直线箭头连接符 79">
            <a:extLst>
              <a:ext uri="{FF2B5EF4-FFF2-40B4-BE49-F238E27FC236}">
                <a16:creationId xmlns:a16="http://schemas.microsoft.com/office/drawing/2014/main" id="{8A9F4C59-482E-4C4C-8820-83C77A25B828}"/>
              </a:ext>
            </a:extLst>
          </p:cNvPr>
          <p:cNvCxnSpPr>
            <a:stCxn id="34" idx="6"/>
            <a:endCxn id="35" idx="2"/>
          </p:cNvCxnSpPr>
          <p:nvPr/>
        </p:nvCxnSpPr>
        <p:spPr>
          <a:xfrm flipV="1">
            <a:off x="7119966" y="2688577"/>
            <a:ext cx="912997" cy="2498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线箭头连接符 84">
            <a:extLst>
              <a:ext uri="{FF2B5EF4-FFF2-40B4-BE49-F238E27FC236}">
                <a16:creationId xmlns:a16="http://schemas.microsoft.com/office/drawing/2014/main" id="{BA7296EE-817D-E64C-AD03-B462E6788A41}"/>
              </a:ext>
            </a:extLst>
          </p:cNvPr>
          <p:cNvCxnSpPr>
            <a:stCxn id="34" idx="6"/>
            <a:endCxn id="37" idx="2"/>
          </p:cNvCxnSpPr>
          <p:nvPr/>
        </p:nvCxnSpPr>
        <p:spPr>
          <a:xfrm flipV="1">
            <a:off x="7119966" y="4929322"/>
            <a:ext cx="933087" cy="258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5421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8439AF3-F712-44AC-B558-2FB47D1975F8}"/>
              </a:ext>
            </a:extLst>
          </p:cNvPr>
          <p:cNvGrpSpPr/>
          <p:nvPr/>
        </p:nvGrpSpPr>
        <p:grpSpPr>
          <a:xfrm>
            <a:off x="0" y="429072"/>
            <a:ext cx="12192000" cy="1197667"/>
            <a:chOff x="0" y="348500"/>
            <a:chExt cx="12192000" cy="1197667"/>
          </a:xfrm>
        </p:grpSpPr>
        <p:sp>
          <p:nvSpPr>
            <p:cNvPr id="5" name="矩形 4">
              <a:extLst>
                <a:ext uri="{FF2B5EF4-FFF2-40B4-BE49-F238E27FC236}">
                  <a16:creationId xmlns:a16="http://schemas.microsoft.com/office/drawing/2014/main" id="{5D00C54F-091B-4FB8-A50B-D58C1183112E}"/>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A25BCDA4-2483-4DE0-AD2D-838285871D0A}"/>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B24EB3AE-BE7D-4120-B7E5-E985FEE7080D}"/>
              </a:ext>
            </a:extLst>
          </p:cNvPr>
          <p:cNvSpPr>
            <a:spLocks noGrp="1"/>
          </p:cNvSpPr>
          <p:nvPr>
            <p:ph type="title"/>
          </p:nvPr>
        </p:nvSpPr>
        <p:spPr/>
        <p:txBody>
          <a:bodyPr>
            <a:normAutofit/>
          </a:bodyPr>
          <a:lstStyle/>
          <a:p>
            <a:r>
              <a:rPr lang="ja-JP" altLang="en-US" sz="5400" b="1" dirty="0">
                <a:solidFill>
                  <a:schemeClr val="bg2">
                    <a:lumMod val="25000"/>
                  </a:schemeClr>
                </a:solidFill>
              </a:rPr>
              <a:t>今後の方針</a:t>
            </a:r>
          </a:p>
        </p:txBody>
      </p:sp>
      <p:sp>
        <p:nvSpPr>
          <p:cNvPr id="3" name="灯片编号占位符 2">
            <a:extLst>
              <a:ext uri="{FF2B5EF4-FFF2-40B4-BE49-F238E27FC236}">
                <a16:creationId xmlns:a16="http://schemas.microsoft.com/office/drawing/2014/main" id="{1BA26734-AB23-4238-8393-AFF670F0939A}"/>
              </a:ext>
            </a:extLst>
          </p:cNvPr>
          <p:cNvSpPr>
            <a:spLocks noGrp="1"/>
          </p:cNvSpPr>
          <p:nvPr>
            <p:ph type="sldNum" sz="quarter" idx="12"/>
          </p:nvPr>
        </p:nvSpPr>
        <p:spPr/>
        <p:txBody>
          <a:bodyPr/>
          <a:lstStyle/>
          <a:p>
            <a:fld id="{3A1FF0C6-5115-4994-A0DE-49F1F4279360}" type="slidenum">
              <a:rPr kumimoji="1" lang="ja-JP" altLang="en-US" smtClean="0"/>
              <a:t>17</a:t>
            </a:fld>
            <a:endParaRPr kumimoji="1" lang="ja-JP" altLang="en-US"/>
          </a:p>
        </p:txBody>
      </p:sp>
      <p:cxnSp>
        <p:nvCxnSpPr>
          <p:cNvPr id="9" name="直线连接符 8">
            <a:extLst>
              <a:ext uri="{FF2B5EF4-FFF2-40B4-BE49-F238E27FC236}">
                <a16:creationId xmlns:a16="http://schemas.microsoft.com/office/drawing/2014/main" id="{1D8F189D-7DFF-6142-88BD-C5307BBD7386}"/>
              </a:ext>
            </a:extLst>
          </p:cNvPr>
          <p:cNvCxnSpPr>
            <a:cxnSpLocks/>
          </p:cNvCxnSpPr>
          <p:nvPr/>
        </p:nvCxnSpPr>
        <p:spPr>
          <a:xfrm>
            <a:off x="679622" y="5267064"/>
            <a:ext cx="10935729" cy="0"/>
          </a:xfrm>
          <a:prstGeom prst="line">
            <a:avLst/>
          </a:prstGeom>
        </p:spPr>
        <p:style>
          <a:lnRef idx="1">
            <a:schemeClr val="dk1"/>
          </a:lnRef>
          <a:fillRef idx="0">
            <a:schemeClr val="dk1"/>
          </a:fillRef>
          <a:effectRef idx="0">
            <a:schemeClr val="dk1"/>
          </a:effectRef>
          <a:fontRef idx="minor">
            <a:schemeClr val="tx1"/>
          </a:fontRef>
        </p:style>
      </p:cxnSp>
      <p:sp>
        <p:nvSpPr>
          <p:cNvPr id="11" name="椭圆 10">
            <a:extLst>
              <a:ext uri="{FF2B5EF4-FFF2-40B4-BE49-F238E27FC236}">
                <a16:creationId xmlns:a16="http://schemas.microsoft.com/office/drawing/2014/main" id="{496C18CE-DEC1-6C49-AE7B-39E525C4C7DE}"/>
              </a:ext>
            </a:extLst>
          </p:cNvPr>
          <p:cNvSpPr/>
          <p:nvPr/>
        </p:nvSpPr>
        <p:spPr>
          <a:xfrm>
            <a:off x="1433384" y="5233999"/>
            <a:ext cx="123568" cy="1278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a:extLst>
              <a:ext uri="{FF2B5EF4-FFF2-40B4-BE49-F238E27FC236}">
                <a16:creationId xmlns:a16="http://schemas.microsoft.com/office/drawing/2014/main" id="{260C351F-5B23-D04A-9F47-C048F3DD999F}"/>
              </a:ext>
            </a:extLst>
          </p:cNvPr>
          <p:cNvSpPr/>
          <p:nvPr/>
        </p:nvSpPr>
        <p:spPr>
          <a:xfrm>
            <a:off x="2955322" y="5218557"/>
            <a:ext cx="123568" cy="1278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98D6B516-54D7-EF43-B9A5-E9589941BB30}"/>
              </a:ext>
            </a:extLst>
          </p:cNvPr>
          <p:cNvSpPr txBox="1"/>
          <p:nvPr/>
        </p:nvSpPr>
        <p:spPr>
          <a:xfrm>
            <a:off x="998838" y="2330893"/>
            <a:ext cx="992660" cy="1631216"/>
          </a:xfrm>
          <a:prstGeom prst="rect">
            <a:avLst/>
          </a:prstGeom>
          <a:noFill/>
        </p:spPr>
        <p:txBody>
          <a:bodyPr wrap="square" rtlCol="0">
            <a:spAutoFit/>
          </a:bodyPr>
          <a:lstStyle/>
          <a:p>
            <a:r>
              <a:rPr lang="ja-JP" altLang="en-US" sz="2000"/>
              <a:t>モデルおよびアンケートの</a:t>
            </a:r>
            <a:r>
              <a:rPr lang="zh-CN" altLang="en-US" sz="2000" dirty="0"/>
              <a:t>修正</a:t>
            </a:r>
            <a:endParaRPr kumimoji="1" lang="zh-CN" altLang="en-US" sz="2000" dirty="0"/>
          </a:p>
        </p:txBody>
      </p:sp>
      <p:sp>
        <p:nvSpPr>
          <p:cNvPr id="15" name="文本框 14">
            <a:extLst>
              <a:ext uri="{FF2B5EF4-FFF2-40B4-BE49-F238E27FC236}">
                <a16:creationId xmlns:a16="http://schemas.microsoft.com/office/drawing/2014/main" id="{B7272D2C-776A-DA49-BE97-9E5961D5139F}"/>
              </a:ext>
            </a:extLst>
          </p:cNvPr>
          <p:cNvSpPr txBox="1"/>
          <p:nvPr/>
        </p:nvSpPr>
        <p:spPr>
          <a:xfrm>
            <a:off x="2290117" y="2330893"/>
            <a:ext cx="1453979" cy="1631216"/>
          </a:xfrm>
          <a:prstGeom prst="rect">
            <a:avLst/>
          </a:prstGeom>
          <a:noFill/>
        </p:spPr>
        <p:txBody>
          <a:bodyPr wrap="square" rtlCol="0">
            <a:spAutoFit/>
          </a:bodyPr>
          <a:lstStyle/>
          <a:p>
            <a:r>
              <a:rPr lang="ja-JP" altLang="en-US" sz="2000"/>
              <a:t>アンケートを</a:t>
            </a:r>
            <a:r>
              <a:rPr lang="zh-CN" altLang="en-US" sz="2000" dirty="0"/>
              <a:t>公開</a:t>
            </a:r>
            <a:r>
              <a:rPr lang="ja-JP" altLang="en-US" sz="2000"/>
              <a:t>し、</a:t>
            </a:r>
            <a:r>
              <a:rPr lang="zh-CN" altLang="en-US" sz="2000" dirty="0"/>
              <a:t>再度要因</a:t>
            </a:r>
            <a:r>
              <a:rPr lang="ja-JP" altLang="en-US" sz="2000"/>
              <a:t>の</a:t>
            </a:r>
            <a:r>
              <a:rPr lang="zh-CN" altLang="en-US" sz="2000" dirty="0"/>
              <a:t>影響パス</a:t>
            </a:r>
            <a:r>
              <a:rPr lang="ja-JP" altLang="en-US" sz="2000"/>
              <a:t>を</a:t>
            </a:r>
            <a:r>
              <a:rPr lang="zh-CN" altLang="en-US" sz="2000" dirty="0"/>
              <a:t>分析</a:t>
            </a:r>
            <a:r>
              <a:rPr lang="ja-JP" altLang="en-US" sz="2000"/>
              <a:t>し</a:t>
            </a:r>
            <a:endParaRPr kumimoji="1" lang="zh-CN" altLang="en-US" sz="2000" dirty="0"/>
          </a:p>
        </p:txBody>
      </p:sp>
      <p:cxnSp>
        <p:nvCxnSpPr>
          <p:cNvPr id="19" name="直线箭头连接符 18">
            <a:extLst>
              <a:ext uri="{FF2B5EF4-FFF2-40B4-BE49-F238E27FC236}">
                <a16:creationId xmlns:a16="http://schemas.microsoft.com/office/drawing/2014/main" id="{1EC5937D-68BC-6B41-8766-1209D5C1B626}"/>
              </a:ext>
            </a:extLst>
          </p:cNvPr>
          <p:cNvCxnSpPr>
            <a:cxnSpLocks/>
            <a:stCxn id="14" idx="2"/>
            <a:endCxn id="11" idx="0"/>
          </p:cNvCxnSpPr>
          <p:nvPr/>
        </p:nvCxnSpPr>
        <p:spPr>
          <a:xfrm>
            <a:off x="1495168" y="3962109"/>
            <a:ext cx="0" cy="1271890"/>
          </a:xfrm>
          <a:prstGeom prst="straightConnector1">
            <a:avLst/>
          </a:prstGeom>
          <a:ln>
            <a:solidFill>
              <a:schemeClr val="accent2">
                <a:lumMod val="40000"/>
                <a:lumOff val="6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0" name="文本框 19">
            <a:extLst>
              <a:ext uri="{FF2B5EF4-FFF2-40B4-BE49-F238E27FC236}">
                <a16:creationId xmlns:a16="http://schemas.microsoft.com/office/drawing/2014/main" id="{C2298191-11D9-894D-AA56-203D199E06A8}"/>
              </a:ext>
            </a:extLst>
          </p:cNvPr>
          <p:cNvSpPr txBox="1"/>
          <p:nvPr/>
        </p:nvSpPr>
        <p:spPr>
          <a:xfrm>
            <a:off x="849529" y="5475673"/>
            <a:ext cx="1291278" cy="369332"/>
          </a:xfrm>
          <a:prstGeom prst="rect">
            <a:avLst/>
          </a:prstGeom>
          <a:noFill/>
        </p:spPr>
        <p:txBody>
          <a:bodyPr wrap="square" rtlCol="0">
            <a:spAutoFit/>
          </a:bodyPr>
          <a:lstStyle/>
          <a:p>
            <a:r>
              <a:rPr lang="en-US" altLang="zh-CN" dirty="0"/>
              <a:t>9</a:t>
            </a:r>
            <a:r>
              <a:rPr kumimoji="1" lang="zh-CN" altLang="en-US" dirty="0"/>
              <a:t>月</a:t>
            </a:r>
            <a:r>
              <a:rPr kumimoji="1" lang="en-US" altLang="zh-CN" dirty="0"/>
              <a:t>7-14</a:t>
            </a:r>
            <a:r>
              <a:rPr kumimoji="1" lang="zh-CN" altLang="en-US" dirty="0"/>
              <a:t>日</a:t>
            </a:r>
            <a:endParaRPr kumimoji="1" lang="en-US" altLang="zh-CN" dirty="0"/>
          </a:p>
        </p:txBody>
      </p:sp>
      <p:sp>
        <p:nvSpPr>
          <p:cNvPr id="21" name="文本框 20">
            <a:extLst>
              <a:ext uri="{FF2B5EF4-FFF2-40B4-BE49-F238E27FC236}">
                <a16:creationId xmlns:a16="http://schemas.microsoft.com/office/drawing/2014/main" id="{88FCB439-FD3E-3F42-8813-113F9ACF9BE3}"/>
              </a:ext>
            </a:extLst>
          </p:cNvPr>
          <p:cNvSpPr txBox="1"/>
          <p:nvPr/>
        </p:nvSpPr>
        <p:spPr>
          <a:xfrm>
            <a:off x="2140807" y="5475673"/>
            <a:ext cx="1947587" cy="369332"/>
          </a:xfrm>
          <a:prstGeom prst="rect">
            <a:avLst/>
          </a:prstGeom>
          <a:noFill/>
        </p:spPr>
        <p:txBody>
          <a:bodyPr wrap="square" rtlCol="0">
            <a:spAutoFit/>
          </a:bodyPr>
          <a:lstStyle/>
          <a:p>
            <a:r>
              <a:rPr lang="en-US" altLang="zh-CN" dirty="0"/>
              <a:t>9</a:t>
            </a:r>
            <a:r>
              <a:rPr kumimoji="1" lang="zh-CN" altLang="en-US" dirty="0"/>
              <a:t>月</a:t>
            </a:r>
            <a:r>
              <a:rPr kumimoji="1" lang="en-US" altLang="zh-CN" dirty="0"/>
              <a:t>15-</a:t>
            </a:r>
            <a:r>
              <a:rPr lang="en-US" altLang="zh-CN" dirty="0"/>
              <a:t> 10</a:t>
            </a:r>
            <a:r>
              <a:rPr lang="zh-CN" altLang="en-US" dirty="0"/>
              <a:t>月</a:t>
            </a:r>
            <a:r>
              <a:rPr lang="en-US" altLang="zh-CN" dirty="0"/>
              <a:t>1</a:t>
            </a:r>
            <a:r>
              <a:rPr kumimoji="1" lang="zh-CN" altLang="en-US" dirty="0"/>
              <a:t>日</a:t>
            </a:r>
            <a:endParaRPr kumimoji="1" lang="en-US" altLang="zh-CN" dirty="0"/>
          </a:p>
        </p:txBody>
      </p:sp>
      <p:cxnSp>
        <p:nvCxnSpPr>
          <p:cNvPr id="22" name="直线箭头连接符 21">
            <a:extLst>
              <a:ext uri="{FF2B5EF4-FFF2-40B4-BE49-F238E27FC236}">
                <a16:creationId xmlns:a16="http://schemas.microsoft.com/office/drawing/2014/main" id="{83514827-2DEE-8741-9BBF-A4F5E85804EF}"/>
              </a:ext>
            </a:extLst>
          </p:cNvPr>
          <p:cNvCxnSpPr>
            <a:cxnSpLocks/>
            <a:endCxn id="12" idx="0"/>
          </p:cNvCxnSpPr>
          <p:nvPr/>
        </p:nvCxnSpPr>
        <p:spPr>
          <a:xfrm>
            <a:off x="3017106" y="3945488"/>
            <a:ext cx="0" cy="1273069"/>
          </a:xfrm>
          <a:prstGeom prst="straightConnector1">
            <a:avLst/>
          </a:prstGeom>
          <a:ln>
            <a:solidFill>
              <a:schemeClr val="accent2">
                <a:lumMod val="40000"/>
                <a:lumOff val="6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6" name="文本框 25">
            <a:extLst>
              <a:ext uri="{FF2B5EF4-FFF2-40B4-BE49-F238E27FC236}">
                <a16:creationId xmlns:a16="http://schemas.microsoft.com/office/drawing/2014/main" id="{34160DA9-9B48-6741-BA03-9780C0954857}"/>
              </a:ext>
            </a:extLst>
          </p:cNvPr>
          <p:cNvSpPr txBox="1"/>
          <p:nvPr/>
        </p:nvSpPr>
        <p:spPr>
          <a:xfrm>
            <a:off x="4011825" y="5475908"/>
            <a:ext cx="1483842" cy="369332"/>
          </a:xfrm>
          <a:prstGeom prst="rect">
            <a:avLst/>
          </a:prstGeom>
          <a:noFill/>
        </p:spPr>
        <p:txBody>
          <a:bodyPr wrap="square" rtlCol="0">
            <a:spAutoFit/>
          </a:bodyPr>
          <a:lstStyle/>
          <a:p>
            <a:r>
              <a:rPr kumimoji="1" lang="en-US" altLang="zh-CN" dirty="0"/>
              <a:t>10</a:t>
            </a:r>
            <a:r>
              <a:rPr kumimoji="1" lang="zh-CN" altLang="en-US" dirty="0"/>
              <a:t>月</a:t>
            </a:r>
            <a:r>
              <a:rPr lang="en-US" altLang="zh-CN" dirty="0"/>
              <a:t>2</a:t>
            </a:r>
            <a:r>
              <a:rPr kumimoji="1" lang="en-US" altLang="zh-CN" dirty="0"/>
              <a:t>-12</a:t>
            </a:r>
            <a:r>
              <a:rPr kumimoji="1" lang="zh-CN" altLang="en-US" dirty="0"/>
              <a:t>日</a:t>
            </a:r>
            <a:endParaRPr kumimoji="1" lang="en-US" altLang="zh-CN" dirty="0"/>
          </a:p>
        </p:txBody>
      </p:sp>
      <p:sp>
        <p:nvSpPr>
          <p:cNvPr id="27" name="椭圆 26">
            <a:extLst>
              <a:ext uri="{FF2B5EF4-FFF2-40B4-BE49-F238E27FC236}">
                <a16:creationId xmlns:a16="http://schemas.microsoft.com/office/drawing/2014/main" id="{758AD230-9E5F-6249-B84F-4965703D256D}"/>
              </a:ext>
            </a:extLst>
          </p:cNvPr>
          <p:cNvSpPr/>
          <p:nvPr/>
        </p:nvSpPr>
        <p:spPr>
          <a:xfrm>
            <a:off x="4691962" y="5218557"/>
            <a:ext cx="123568" cy="1278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箭头连接符 27">
            <a:extLst>
              <a:ext uri="{FF2B5EF4-FFF2-40B4-BE49-F238E27FC236}">
                <a16:creationId xmlns:a16="http://schemas.microsoft.com/office/drawing/2014/main" id="{B7EDBA49-9ACB-1A49-AE14-43C49CAF0B2F}"/>
              </a:ext>
            </a:extLst>
          </p:cNvPr>
          <p:cNvCxnSpPr>
            <a:cxnSpLocks/>
          </p:cNvCxnSpPr>
          <p:nvPr/>
        </p:nvCxnSpPr>
        <p:spPr>
          <a:xfrm>
            <a:off x="4753746" y="3962109"/>
            <a:ext cx="0" cy="1273069"/>
          </a:xfrm>
          <a:prstGeom prst="straightConnector1">
            <a:avLst/>
          </a:prstGeom>
          <a:ln>
            <a:solidFill>
              <a:schemeClr val="accent2">
                <a:lumMod val="40000"/>
                <a:lumOff val="6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9" name="文本框 28">
            <a:extLst>
              <a:ext uri="{FF2B5EF4-FFF2-40B4-BE49-F238E27FC236}">
                <a16:creationId xmlns:a16="http://schemas.microsoft.com/office/drawing/2014/main" id="{972FC8BA-1EBB-0848-8E51-91251B3DAAA6}"/>
              </a:ext>
            </a:extLst>
          </p:cNvPr>
          <p:cNvSpPr txBox="1"/>
          <p:nvPr/>
        </p:nvSpPr>
        <p:spPr>
          <a:xfrm>
            <a:off x="4195102" y="2350026"/>
            <a:ext cx="1240855" cy="1631216"/>
          </a:xfrm>
          <a:prstGeom prst="rect">
            <a:avLst/>
          </a:prstGeom>
          <a:noFill/>
        </p:spPr>
        <p:txBody>
          <a:bodyPr wrap="square" rtlCol="0">
            <a:spAutoFit/>
          </a:bodyPr>
          <a:lstStyle/>
          <a:p>
            <a:r>
              <a:rPr lang="ja-JP" altLang="en-US" sz="2000"/>
              <a:t>アンケートと</a:t>
            </a:r>
            <a:r>
              <a:rPr lang="zh-CN" altLang="en-US" sz="2000" dirty="0"/>
              <a:t>パワーポイント</a:t>
            </a:r>
            <a:r>
              <a:rPr lang="ja-JP" altLang="en-US" sz="2000"/>
              <a:t>を更新し</a:t>
            </a:r>
            <a:endParaRPr kumimoji="1" lang="zh-CN" altLang="en-US" sz="2000" dirty="0"/>
          </a:p>
        </p:txBody>
      </p:sp>
      <p:sp>
        <p:nvSpPr>
          <p:cNvPr id="30" name="椭圆 29">
            <a:extLst>
              <a:ext uri="{FF2B5EF4-FFF2-40B4-BE49-F238E27FC236}">
                <a16:creationId xmlns:a16="http://schemas.microsoft.com/office/drawing/2014/main" id="{DAE0FDC9-B630-BB44-BC5C-AD49A59F8D3F}"/>
              </a:ext>
            </a:extLst>
          </p:cNvPr>
          <p:cNvSpPr/>
          <p:nvPr/>
        </p:nvSpPr>
        <p:spPr>
          <a:xfrm>
            <a:off x="6820646" y="5218557"/>
            <a:ext cx="123568" cy="1278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文本框 30">
            <a:extLst>
              <a:ext uri="{FF2B5EF4-FFF2-40B4-BE49-F238E27FC236}">
                <a16:creationId xmlns:a16="http://schemas.microsoft.com/office/drawing/2014/main" id="{CAC34667-5793-7E46-9C42-0409EF3B00DB}"/>
              </a:ext>
            </a:extLst>
          </p:cNvPr>
          <p:cNvSpPr txBox="1"/>
          <p:nvPr/>
        </p:nvSpPr>
        <p:spPr>
          <a:xfrm>
            <a:off x="5895450" y="5475673"/>
            <a:ext cx="1973959" cy="646331"/>
          </a:xfrm>
          <a:prstGeom prst="rect">
            <a:avLst/>
          </a:prstGeom>
          <a:noFill/>
        </p:spPr>
        <p:txBody>
          <a:bodyPr wrap="square" rtlCol="0">
            <a:spAutoFit/>
          </a:bodyPr>
          <a:lstStyle/>
          <a:p>
            <a:r>
              <a:rPr kumimoji="1" lang="en-US" altLang="zh-CN" dirty="0"/>
              <a:t>10</a:t>
            </a:r>
            <a:r>
              <a:rPr kumimoji="1" lang="zh-CN" altLang="en-US" dirty="0"/>
              <a:t>月</a:t>
            </a:r>
            <a:r>
              <a:rPr lang="en-US" altLang="zh-CN" dirty="0"/>
              <a:t>20</a:t>
            </a:r>
            <a:r>
              <a:rPr lang="zh-CN" altLang="en-US" dirty="0"/>
              <a:t>日</a:t>
            </a:r>
            <a:r>
              <a:rPr kumimoji="1" lang="en-US" altLang="zh-CN" dirty="0"/>
              <a:t>-11</a:t>
            </a:r>
            <a:r>
              <a:rPr lang="zh-CN" altLang="en-US" dirty="0"/>
              <a:t>月</a:t>
            </a:r>
            <a:r>
              <a:rPr lang="en-US" altLang="zh-CN" dirty="0"/>
              <a:t>20</a:t>
            </a:r>
            <a:r>
              <a:rPr lang="zh-CN" altLang="en-US" dirty="0"/>
              <a:t>日</a:t>
            </a:r>
            <a:endParaRPr kumimoji="1" lang="en-US" altLang="zh-CN" dirty="0"/>
          </a:p>
        </p:txBody>
      </p:sp>
      <p:cxnSp>
        <p:nvCxnSpPr>
          <p:cNvPr id="32" name="直线箭头连接符 31">
            <a:extLst>
              <a:ext uri="{FF2B5EF4-FFF2-40B4-BE49-F238E27FC236}">
                <a16:creationId xmlns:a16="http://schemas.microsoft.com/office/drawing/2014/main" id="{C12E320B-656E-5D4E-A9AE-8EFF2EF9521A}"/>
              </a:ext>
            </a:extLst>
          </p:cNvPr>
          <p:cNvCxnSpPr>
            <a:cxnSpLocks/>
          </p:cNvCxnSpPr>
          <p:nvPr/>
        </p:nvCxnSpPr>
        <p:spPr>
          <a:xfrm>
            <a:off x="6882430" y="3960930"/>
            <a:ext cx="0" cy="1273069"/>
          </a:xfrm>
          <a:prstGeom prst="straightConnector1">
            <a:avLst/>
          </a:prstGeom>
          <a:ln>
            <a:solidFill>
              <a:schemeClr val="accent2">
                <a:lumMod val="40000"/>
                <a:lumOff val="6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33" name="文本框 32">
            <a:extLst>
              <a:ext uri="{FF2B5EF4-FFF2-40B4-BE49-F238E27FC236}">
                <a16:creationId xmlns:a16="http://schemas.microsoft.com/office/drawing/2014/main" id="{EA75B5D1-FC56-2049-8F4E-04D60CE7656F}"/>
              </a:ext>
            </a:extLst>
          </p:cNvPr>
          <p:cNvSpPr txBox="1"/>
          <p:nvPr/>
        </p:nvSpPr>
        <p:spPr>
          <a:xfrm>
            <a:off x="6345111" y="2374481"/>
            <a:ext cx="951070" cy="1631216"/>
          </a:xfrm>
          <a:prstGeom prst="rect">
            <a:avLst/>
          </a:prstGeom>
          <a:noFill/>
        </p:spPr>
        <p:txBody>
          <a:bodyPr wrap="square" rtlCol="0">
            <a:spAutoFit/>
          </a:bodyPr>
          <a:lstStyle/>
          <a:p>
            <a:r>
              <a:rPr lang="ja-JP" altLang="en-US" sz="2000"/>
              <a:t>アンケートの回収を続ける</a:t>
            </a:r>
            <a:endParaRPr kumimoji="1" lang="zh-CN" altLang="en-US" sz="2000" dirty="0"/>
          </a:p>
        </p:txBody>
      </p:sp>
      <p:sp>
        <p:nvSpPr>
          <p:cNvPr id="34" name="椭圆 33">
            <a:extLst>
              <a:ext uri="{FF2B5EF4-FFF2-40B4-BE49-F238E27FC236}">
                <a16:creationId xmlns:a16="http://schemas.microsoft.com/office/drawing/2014/main" id="{0E57F0E8-8EE1-E340-9978-EA4E77F7A7A1}"/>
              </a:ext>
            </a:extLst>
          </p:cNvPr>
          <p:cNvSpPr/>
          <p:nvPr/>
        </p:nvSpPr>
        <p:spPr>
          <a:xfrm>
            <a:off x="8887546" y="5218557"/>
            <a:ext cx="123568" cy="1278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文本框 34">
            <a:extLst>
              <a:ext uri="{FF2B5EF4-FFF2-40B4-BE49-F238E27FC236}">
                <a16:creationId xmlns:a16="http://schemas.microsoft.com/office/drawing/2014/main" id="{414153E2-2DA5-B640-B3CF-BC6F59A417AA}"/>
              </a:ext>
            </a:extLst>
          </p:cNvPr>
          <p:cNvSpPr txBox="1"/>
          <p:nvPr/>
        </p:nvSpPr>
        <p:spPr>
          <a:xfrm>
            <a:off x="7962350" y="5475672"/>
            <a:ext cx="1973959" cy="646331"/>
          </a:xfrm>
          <a:prstGeom prst="rect">
            <a:avLst/>
          </a:prstGeom>
          <a:noFill/>
        </p:spPr>
        <p:txBody>
          <a:bodyPr wrap="square" rtlCol="0">
            <a:spAutoFit/>
          </a:bodyPr>
          <a:lstStyle/>
          <a:p>
            <a:r>
              <a:rPr kumimoji="1" lang="en-US" altLang="zh-CN" dirty="0"/>
              <a:t>11</a:t>
            </a:r>
            <a:r>
              <a:rPr kumimoji="1" lang="zh-CN" altLang="en-US" dirty="0"/>
              <a:t>月</a:t>
            </a:r>
            <a:r>
              <a:rPr lang="en-US" altLang="zh-CN" dirty="0"/>
              <a:t>21</a:t>
            </a:r>
            <a:r>
              <a:rPr lang="zh-CN" altLang="en-US" dirty="0"/>
              <a:t>日</a:t>
            </a:r>
            <a:r>
              <a:rPr kumimoji="1" lang="en-US" altLang="zh-CN" dirty="0"/>
              <a:t>-12</a:t>
            </a:r>
            <a:r>
              <a:rPr lang="zh-CN" altLang="en-US" dirty="0"/>
              <a:t>月</a:t>
            </a:r>
            <a:r>
              <a:rPr lang="en-US" altLang="zh-CN" dirty="0"/>
              <a:t>20</a:t>
            </a:r>
            <a:r>
              <a:rPr lang="zh-CN" altLang="en-US" dirty="0"/>
              <a:t>日</a:t>
            </a:r>
            <a:endParaRPr kumimoji="1" lang="en-US" altLang="zh-CN" dirty="0"/>
          </a:p>
        </p:txBody>
      </p:sp>
      <p:cxnSp>
        <p:nvCxnSpPr>
          <p:cNvPr id="36" name="直线箭头连接符 35">
            <a:extLst>
              <a:ext uri="{FF2B5EF4-FFF2-40B4-BE49-F238E27FC236}">
                <a16:creationId xmlns:a16="http://schemas.microsoft.com/office/drawing/2014/main" id="{49CFBD94-7FCA-2D4E-8C13-9E23C128D554}"/>
              </a:ext>
            </a:extLst>
          </p:cNvPr>
          <p:cNvCxnSpPr>
            <a:cxnSpLocks/>
          </p:cNvCxnSpPr>
          <p:nvPr/>
        </p:nvCxnSpPr>
        <p:spPr>
          <a:xfrm>
            <a:off x="8949329" y="3960929"/>
            <a:ext cx="0" cy="1273069"/>
          </a:xfrm>
          <a:prstGeom prst="straightConnector1">
            <a:avLst/>
          </a:prstGeom>
          <a:ln>
            <a:solidFill>
              <a:schemeClr val="accent2">
                <a:lumMod val="40000"/>
                <a:lumOff val="6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37" name="文本框 36">
            <a:extLst>
              <a:ext uri="{FF2B5EF4-FFF2-40B4-BE49-F238E27FC236}">
                <a16:creationId xmlns:a16="http://schemas.microsoft.com/office/drawing/2014/main" id="{C19F402B-BFD9-0C4E-B31B-36AA91AB559F}"/>
              </a:ext>
            </a:extLst>
          </p:cNvPr>
          <p:cNvSpPr txBox="1"/>
          <p:nvPr/>
        </p:nvSpPr>
        <p:spPr>
          <a:xfrm>
            <a:off x="8535582" y="2374481"/>
            <a:ext cx="827493" cy="1323439"/>
          </a:xfrm>
          <a:prstGeom prst="rect">
            <a:avLst/>
          </a:prstGeom>
          <a:noFill/>
        </p:spPr>
        <p:txBody>
          <a:bodyPr wrap="square" rtlCol="0">
            <a:spAutoFit/>
          </a:bodyPr>
          <a:lstStyle/>
          <a:p>
            <a:r>
              <a:rPr lang="ja-JP" altLang="en-US" sz="2000"/>
              <a:t>論文初稿の完成</a:t>
            </a:r>
            <a:endParaRPr kumimoji="1" lang="zh-CN" altLang="en-US" sz="2000" dirty="0"/>
          </a:p>
        </p:txBody>
      </p:sp>
    </p:spTree>
    <p:extLst>
      <p:ext uri="{BB962C8B-B14F-4D97-AF65-F5344CB8AC3E}">
        <p14:creationId xmlns:p14="http://schemas.microsoft.com/office/powerpoint/2010/main" val="2800813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29AC14-3AD1-44A7-8764-4BBADFF7C0D3}"/>
              </a:ext>
            </a:extLst>
          </p:cNvPr>
          <p:cNvSpPr>
            <a:spLocks noGrp="1"/>
          </p:cNvSpPr>
          <p:nvPr>
            <p:ph idx="1"/>
          </p:nvPr>
        </p:nvSpPr>
        <p:spPr>
          <a:xfrm>
            <a:off x="838200" y="1825624"/>
            <a:ext cx="10515600" cy="4743851"/>
          </a:xfrm>
        </p:spPr>
        <p:txBody>
          <a:bodyPr>
            <a:normAutofit fontScale="92500" lnSpcReduction="10000"/>
          </a:bodyPr>
          <a:lstStyle/>
          <a:p>
            <a:r>
              <a:rPr lang="en-US" altLang="ja-JP" sz="1400" dirty="0"/>
              <a:t>Pandita S , Mishra H G , </a:t>
            </a:r>
            <a:r>
              <a:rPr lang="en-US" altLang="ja-JP" sz="1400" dirty="0" err="1"/>
              <a:t>Chib</a:t>
            </a:r>
            <a:r>
              <a:rPr lang="en-US" altLang="ja-JP" sz="1400" dirty="0"/>
              <a:t> S . (2021).Psychological impact of covid-19 crises on students through the lens of Stimulus-Organism-Response (SOR) model[J]. Children and Youth Services Review, 120.</a:t>
            </a:r>
          </a:p>
          <a:p>
            <a:r>
              <a:rPr lang="en-US" altLang="ja-JP" sz="1400" dirty="0"/>
              <a:t>Kim J , Lennon S J . (2013).Effects of reputation and website quality on online consumers' emotion, perceived risk and purchase intention: Based on the stimulus-organism-response model. Journal of Research in Interactive Marketing. 7(1):33-56.</a:t>
            </a:r>
          </a:p>
          <a:p>
            <a:r>
              <a:rPr lang="ja-JP" altLang="en-US" sz="1400" dirty="0"/>
              <a:t>桑波田浩之</a:t>
            </a:r>
            <a:r>
              <a:rPr lang="en-US" altLang="ja-JP" sz="1400" dirty="0"/>
              <a:t>(2020).</a:t>
            </a:r>
            <a:r>
              <a:rPr lang="ja-JP" altLang="en-US" sz="1400" dirty="0"/>
              <a:t>新型コロナウィルスによる観光客の減少が 青森県の経済へ与える影響</a:t>
            </a:r>
            <a:r>
              <a:rPr lang="en-US" altLang="zh-CN" sz="1400" dirty="0"/>
              <a:t>.</a:t>
            </a:r>
            <a:r>
              <a:rPr lang="ja-JP" altLang="en-US" sz="1400" dirty="0"/>
              <a:t>人文社会科学論叢</a:t>
            </a:r>
            <a:r>
              <a:rPr lang="en-US" altLang="ja-JP" sz="1400" dirty="0"/>
              <a:t>,</a:t>
            </a:r>
            <a:r>
              <a:rPr lang="ja-JP" altLang="en-US" sz="1400" dirty="0"/>
              <a:t> </a:t>
            </a:r>
            <a:r>
              <a:rPr lang="en-US" altLang="ja-JP" sz="1400" dirty="0"/>
              <a:t>(9), 121-128.</a:t>
            </a:r>
          </a:p>
          <a:p>
            <a:r>
              <a:rPr lang="en-US" altLang="ja-JP" sz="1400" dirty="0"/>
              <a:t>Brooks, S. K., Webster, R. K., Smith, L. E., Woodland, L., </a:t>
            </a:r>
            <a:r>
              <a:rPr lang="en-US" altLang="ja-JP" sz="1400" dirty="0" err="1"/>
              <a:t>Wessely</a:t>
            </a:r>
            <a:r>
              <a:rPr lang="en-US" altLang="ja-JP" sz="1400" dirty="0"/>
              <a:t>, S., Greenberg, N., &amp;Rubin, G. J. (2020). The psychological impact of quarantine and how to reduce </a:t>
            </a:r>
            <a:r>
              <a:rPr lang="en-US" altLang="ja-JP" sz="1400" dirty="0" err="1"/>
              <a:t>it:Rapid</a:t>
            </a:r>
            <a:r>
              <a:rPr lang="en-US" altLang="ja-JP" sz="1400" dirty="0"/>
              <a:t> review of the evidence. The Lancet, 395(10227), 912–920.</a:t>
            </a:r>
          </a:p>
          <a:p>
            <a:r>
              <a:rPr lang="zh-CN" altLang="en-US" sz="1400" dirty="0"/>
              <a:t>王细芳</a:t>
            </a:r>
            <a:r>
              <a:rPr lang="en-US" altLang="zh-CN" sz="1400" dirty="0"/>
              <a:t>,</a:t>
            </a:r>
            <a:r>
              <a:rPr lang="zh-CN" altLang="en-US" sz="1400" dirty="0"/>
              <a:t>陶婷芳</a:t>
            </a:r>
            <a:r>
              <a:rPr lang="en-US" altLang="zh-CN" sz="1400" dirty="0"/>
              <a:t>.(2020)</a:t>
            </a:r>
            <a:r>
              <a:rPr lang="zh-CN" altLang="en-US" sz="1400" dirty="0"/>
              <a:t>健康风险厌恶对重游意愿的影响</a:t>
            </a:r>
            <a:r>
              <a:rPr lang="en-US" altLang="zh-CN" sz="1400" dirty="0"/>
              <a:t>. </a:t>
            </a:r>
            <a:r>
              <a:rPr lang="en-US" altLang="ja-JP" sz="1400" dirty="0"/>
              <a:t>2021-09-23 </a:t>
            </a:r>
          </a:p>
          <a:p>
            <a:r>
              <a:rPr lang="zh-CN" altLang="en-US" sz="1400" dirty="0"/>
              <a:t>王少华</a:t>
            </a:r>
            <a:r>
              <a:rPr lang="en-US" altLang="zh-CN" sz="1400" dirty="0"/>
              <a:t>, </a:t>
            </a:r>
            <a:r>
              <a:rPr lang="zh-CN" altLang="en-US" sz="1400" dirty="0"/>
              <a:t>王璐</a:t>
            </a:r>
            <a:r>
              <a:rPr lang="en-US" altLang="zh-CN" sz="1400" dirty="0"/>
              <a:t>, </a:t>
            </a:r>
            <a:r>
              <a:rPr lang="zh-CN" altLang="en-US" sz="1400" dirty="0"/>
              <a:t>王梦茵</a:t>
            </a:r>
            <a:r>
              <a:rPr lang="en-US" altLang="zh-CN" sz="1400" dirty="0"/>
              <a:t>,</a:t>
            </a:r>
            <a:r>
              <a:rPr lang="zh-CN" altLang="en-US" sz="1400" dirty="0"/>
              <a:t>等</a:t>
            </a:r>
            <a:r>
              <a:rPr lang="en-US" altLang="zh-CN" sz="1400" dirty="0"/>
              <a:t>. (2020).</a:t>
            </a:r>
            <a:r>
              <a:rPr lang="zh-CN" altLang="en-US" sz="1400" dirty="0"/>
              <a:t>新冠肺炎疫情对河南省旅游业的冲击表征及影响机理研究</a:t>
            </a:r>
            <a:r>
              <a:rPr lang="en-US" altLang="zh-CN" sz="1400" dirty="0"/>
              <a:t>.</a:t>
            </a:r>
            <a:r>
              <a:rPr lang="zh-CN" altLang="en-US" sz="1400" dirty="0"/>
              <a:t>地域研究与开发</a:t>
            </a:r>
            <a:r>
              <a:rPr lang="en-US" altLang="zh-CN" sz="1400" dirty="0"/>
              <a:t>.39(2):7.</a:t>
            </a:r>
          </a:p>
          <a:p>
            <a:r>
              <a:rPr lang="zh-CN" altLang="en-US" sz="1400" dirty="0"/>
              <a:t>冯晓华</a:t>
            </a:r>
            <a:r>
              <a:rPr lang="en-US" altLang="zh-CN" sz="1400" dirty="0"/>
              <a:t>,</a:t>
            </a:r>
            <a:r>
              <a:rPr lang="zh-CN" altLang="en-US" sz="1400" dirty="0"/>
              <a:t>黄震方</a:t>
            </a:r>
            <a:r>
              <a:rPr lang="en-US" altLang="zh-CN" sz="1400" dirty="0"/>
              <a:t>.(2021).</a:t>
            </a:r>
            <a:r>
              <a:rPr lang="zh-CN" altLang="en-US" sz="1400" dirty="0"/>
              <a:t>疫情常态化防控下游客旅游行为意向</a:t>
            </a:r>
            <a:r>
              <a:rPr lang="en-US" altLang="zh-CN" sz="1400" dirty="0"/>
              <a:t>.</a:t>
            </a:r>
            <a:r>
              <a:rPr lang="zh-CN" altLang="en-US" sz="1400" dirty="0"/>
              <a:t>研究干旱区资源与环境</a:t>
            </a:r>
            <a:r>
              <a:rPr lang="en-US" altLang="zh-CN" sz="1400" dirty="0"/>
              <a:t>.35(4):6.</a:t>
            </a:r>
          </a:p>
          <a:p>
            <a:r>
              <a:rPr lang="ja-JP" altLang="en-US" sz="1400" dirty="0"/>
              <a:t>邱扶东</a:t>
            </a:r>
            <a:r>
              <a:rPr lang="en-US" altLang="ja-JP" sz="1400" dirty="0"/>
              <a:t>.(1996).</a:t>
            </a:r>
            <a:r>
              <a:rPr lang="zh-CN" altLang="en-US" sz="1400" dirty="0"/>
              <a:t>旅游动机及其影响因素研究</a:t>
            </a:r>
            <a:r>
              <a:rPr lang="en-US" altLang="zh-CN" sz="1400" dirty="0"/>
              <a:t>.</a:t>
            </a:r>
            <a:r>
              <a:rPr lang="ja-JP" altLang="en-US" sz="1400" dirty="0"/>
              <a:t>心理科学</a:t>
            </a:r>
            <a:r>
              <a:rPr lang="en-US" altLang="ja-JP" sz="1400" dirty="0"/>
              <a:t>,(19),367-369</a:t>
            </a:r>
          </a:p>
          <a:p>
            <a:r>
              <a:rPr lang="zh-CN" altLang="en-US" sz="1400" dirty="0"/>
              <a:t>王庆生</a:t>
            </a:r>
            <a:r>
              <a:rPr lang="en-US" altLang="zh-CN" sz="1400" dirty="0"/>
              <a:t>, </a:t>
            </a:r>
            <a:r>
              <a:rPr lang="zh-CN" altLang="en-US" sz="1400" dirty="0"/>
              <a:t>刘诗涵</a:t>
            </a:r>
            <a:r>
              <a:rPr lang="en-US" altLang="zh-CN" sz="1400" dirty="0"/>
              <a:t>. (2020). </a:t>
            </a:r>
            <a:r>
              <a:rPr lang="zh-CN" altLang="en-US" sz="1400" dirty="0"/>
              <a:t>新冠肺炎疫情对国内游客旅游意愿与行为的影响</a:t>
            </a:r>
            <a:r>
              <a:rPr lang="en-US" altLang="zh-CN" sz="1400" dirty="0"/>
              <a:t>. </a:t>
            </a:r>
            <a:r>
              <a:rPr lang="zh-CN" altLang="en-US" sz="1400" dirty="0"/>
              <a:t>地域研究与开发</a:t>
            </a:r>
            <a:r>
              <a:rPr lang="en-US" altLang="zh-CN" sz="1400" dirty="0"/>
              <a:t>, 39(4), 5.</a:t>
            </a:r>
            <a:endParaRPr lang="en-US" altLang="ja-JP" sz="1400" dirty="0"/>
          </a:p>
          <a:p>
            <a:r>
              <a:rPr lang="en-US" altLang="ja-JP" sz="1400" dirty="0" err="1"/>
              <a:t>Laato</a:t>
            </a:r>
            <a:r>
              <a:rPr lang="en-US" altLang="ja-JP" sz="1400" dirty="0"/>
              <a:t> S , Islam A , Farooq A , et al.(2020) Unusual purchasing behavior during the early stages of the COVID-19 pandemic: The stimulus-organism-response approach. Journal of Retailing and Consumer Services, 57:102-224.</a:t>
            </a:r>
          </a:p>
          <a:p>
            <a:r>
              <a:rPr lang="en-US" altLang="ja-JP" sz="1400" dirty="0" err="1"/>
              <a:t>Betsch</a:t>
            </a:r>
            <a:r>
              <a:rPr lang="en-US" altLang="ja-JP" sz="1400" dirty="0"/>
              <a:t>, C., </a:t>
            </a:r>
            <a:r>
              <a:rPr lang="en-US" altLang="ja-JP" sz="1400" dirty="0" err="1"/>
              <a:t>Wieler</a:t>
            </a:r>
            <a:r>
              <a:rPr lang="en-US" altLang="ja-JP" sz="1400" dirty="0"/>
              <a:t>, L. H., &amp; </a:t>
            </a:r>
            <a:r>
              <a:rPr lang="en-US" altLang="ja-JP" sz="1400" dirty="0" err="1"/>
              <a:t>Habersaat</a:t>
            </a:r>
            <a:r>
              <a:rPr lang="en-US" altLang="ja-JP" sz="1400" dirty="0"/>
              <a:t>, K.(2020). Monitoring </a:t>
            </a:r>
            <a:r>
              <a:rPr lang="en-US" altLang="ja-JP" sz="1400" dirty="0" err="1"/>
              <a:t>behavioural</a:t>
            </a:r>
            <a:r>
              <a:rPr lang="en-US" altLang="ja-JP" sz="1400" dirty="0"/>
              <a:t> insights related to COVID-19. The Lancet, 395(10232), 1255–1256.</a:t>
            </a:r>
          </a:p>
          <a:p>
            <a:pPr>
              <a:lnSpc>
                <a:spcPct val="100000"/>
              </a:lnSpc>
            </a:pPr>
            <a:r>
              <a:rPr lang="zh-CN" altLang="en-US" sz="1400" dirty="0"/>
              <a:t>张广瑞</a:t>
            </a:r>
            <a:r>
              <a:rPr lang="en-US" altLang="zh-CN" sz="1400" dirty="0"/>
              <a:t>, </a:t>
            </a:r>
            <a:r>
              <a:rPr lang="zh-CN" altLang="en-US" sz="1400" dirty="0"/>
              <a:t>魏小安</a:t>
            </a:r>
            <a:r>
              <a:rPr lang="en-US" altLang="zh-CN" sz="1400" dirty="0"/>
              <a:t>. (2003). </a:t>
            </a:r>
            <a:r>
              <a:rPr lang="zh-CN" altLang="en-US" sz="1400" dirty="0"/>
              <a:t>中国旅游业</a:t>
            </a:r>
            <a:r>
              <a:rPr lang="en-US" altLang="zh-CN" sz="1400" dirty="0"/>
              <a:t>:"</a:t>
            </a:r>
            <a:r>
              <a:rPr lang="zh-CN" altLang="en-US" sz="1400" dirty="0"/>
              <a:t>非典</a:t>
            </a:r>
            <a:r>
              <a:rPr lang="en-US" altLang="zh-CN" sz="1400" dirty="0"/>
              <a:t>"</a:t>
            </a:r>
            <a:r>
              <a:rPr lang="zh-CN" altLang="en-US" sz="1400" dirty="0"/>
              <a:t>影响与全面振兴</a:t>
            </a:r>
            <a:r>
              <a:rPr lang="en-US" altLang="zh-CN" sz="1400" dirty="0"/>
              <a:t>. </a:t>
            </a:r>
            <a:r>
              <a:rPr lang="zh-CN" altLang="en-US" sz="1400" dirty="0"/>
              <a:t>社会科学文献出版社</a:t>
            </a:r>
            <a:endParaRPr lang="en-US" altLang="zh-CN" sz="1400" dirty="0"/>
          </a:p>
          <a:p>
            <a:pPr>
              <a:lnSpc>
                <a:spcPct val="100000"/>
              </a:lnSpc>
            </a:pPr>
            <a:r>
              <a:rPr lang="zh-CN" altLang="en-US" sz="1400" dirty="0"/>
              <a:t>冨貴島明</a:t>
            </a:r>
            <a:r>
              <a:rPr lang="en-US" altLang="zh-CN" sz="1400" dirty="0"/>
              <a:t>. </a:t>
            </a:r>
            <a:r>
              <a:rPr lang="zh-CN" altLang="en-US" sz="1400" dirty="0"/>
              <a:t>消費者行動論</a:t>
            </a:r>
            <a:r>
              <a:rPr lang="en-US" altLang="zh-CN" sz="1400" dirty="0"/>
              <a:t>(1)[J]. </a:t>
            </a:r>
            <a:r>
              <a:rPr lang="zh-CN" altLang="en-US" sz="1400" dirty="0"/>
              <a:t>城西大学経済経営紀要</a:t>
            </a:r>
            <a:r>
              <a:rPr lang="en-US" altLang="zh-CN" sz="1400" dirty="0"/>
              <a:t>, 2006, 24:17-30.</a:t>
            </a:r>
          </a:p>
          <a:p>
            <a:endParaRPr lang="en-US" altLang="zh-CN" sz="1400" dirty="0"/>
          </a:p>
        </p:txBody>
      </p:sp>
      <p:grpSp>
        <p:nvGrpSpPr>
          <p:cNvPr id="4" name="组合 3">
            <a:extLst>
              <a:ext uri="{FF2B5EF4-FFF2-40B4-BE49-F238E27FC236}">
                <a16:creationId xmlns:a16="http://schemas.microsoft.com/office/drawing/2014/main" id="{F8439AF3-F712-44AC-B558-2FB47D1975F8}"/>
              </a:ext>
            </a:extLst>
          </p:cNvPr>
          <p:cNvGrpSpPr/>
          <p:nvPr/>
        </p:nvGrpSpPr>
        <p:grpSpPr>
          <a:xfrm>
            <a:off x="0" y="429072"/>
            <a:ext cx="12192000" cy="1197667"/>
            <a:chOff x="0" y="348500"/>
            <a:chExt cx="12192000" cy="1197667"/>
          </a:xfrm>
        </p:grpSpPr>
        <p:sp>
          <p:nvSpPr>
            <p:cNvPr id="5" name="矩形 4">
              <a:extLst>
                <a:ext uri="{FF2B5EF4-FFF2-40B4-BE49-F238E27FC236}">
                  <a16:creationId xmlns:a16="http://schemas.microsoft.com/office/drawing/2014/main" id="{5D00C54F-091B-4FB8-A50B-D58C1183112E}"/>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A25BCDA4-2483-4DE0-AD2D-838285871D0A}"/>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B24EB3AE-BE7D-4120-B7E5-E985FEE7080D}"/>
              </a:ext>
            </a:extLst>
          </p:cNvPr>
          <p:cNvSpPr>
            <a:spLocks noGrp="1"/>
          </p:cNvSpPr>
          <p:nvPr>
            <p:ph type="title"/>
          </p:nvPr>
        </p:nvSpPr>
        <p:spPr/>
        <p:txBody>
          <a:bodyPr>
            <a:normAutofit/>
          </a:bodyPr>
          <a:lstStyle/>
          <a:p>
            <a:r>
              <a:rPr lang="ja-JP" altLang="en-US" sz="5400" b="1" dirty="0">
                <a:solidFill>
                  <a:schemeClr val="bg2">
                    <a:lumMod val="25000"/>
                  </a:schemeClr>
                </a:solidFill>
              </a:rPr>
              <a:t>参考文献</a:t>
            </a:r>
          </a:p>
        </p:txBody>
      </p:sp>
      <p:sp>
        <p:nvSpPr>
          <p:cNvPr id="7" name="灯片编号占位符 6">
            <a:extLst>
              <a:ext uri="{FF2B5EF4-FFF2-40B4-BE49-F238E27FC236}">
                <a16:creationId xmlns:a16="http://schemas.microsoft.com/office/drawing/2014/main" id="{02F80DE8-67ED-4DC8-8307-9C314F55AACE}"/>
              </a:ext>
            </a:extLst>
          </p:cNvPr>
          <p:cNvSpPr>
            <a:spLocks noGrp="1"/>
          </p:cNvSpPr>
          <p:nvPr>
            <p:ph type="sldNum" sz="quarter" idx="12"/>
          </p:nvPr>
        </p:nvSpPr>
        <p:spPr/>
        <p:txBody>
          <a:bodyPr/>
          <a:lstStyle/>
          <a:p>
            <a:fld id="{3A1FF0C6-5115-4994-A0DE-49F1F4279360}" type="slidenum">
              <a:rPr kumimoji="1" lang="ja-JP" altLang="en-US" smtClean="0"/>
              <a:t>18</a:t>
            </a:fld>
            <a:endParaRPr kumimoji="1" lang="ja-JP" altLang="en-US"/>
          </a:p>
        </p:txBody>
      </p:sp>
    </p:spTree>
    <p:extLst>
      <p:ext uri="{BB962C8B-B14F-4D97-AF65-F5344CB8AC3E}">
        <p14:creationId xmlns:p14="http://schemas.microsoft.com/office/powerpoint/2010/main" val="202408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29AC14-3AD1-44A7-8764-4BBADFF7C0D3}"/>
              </a:ext>
            </a:extLst>
          </p:cNvPr>
          <p:cNvSpPr>
            <a:spLocks noGrp="1"/>
          </p:cNvSpPr>
          <p:nvPr>
            <p:ph idx="1"/>
          </p:nvPr>
        </p:nvSpPr>
        <p:spPr>
          <a:xfrm>
            <a:off x="838200" y="1825624"/>
            <a:ext cx="10515600" cy="4755057"/>
          </a:xfrm>
        </p:spPr>
        <p:txBody>
          <a:bodyPr>
            <a:normAutofit fontScale="92500" lnSpcReduction="20000"/>
          </a:bodyPr>
          <a:lstStyle/>
          <a:p>
            <a:pPr>
              <a:lnSpc>
                <a:spcPct val="100000"/>
              </a:lnSpc>
            </a:pPr>
            <a:r>
              <a:rPr lang="en-US" altLang="ja-JP" sz="2600" dirty="0"/>
              <a:t>1)</a:t>
            </a:r>
            <a:r>
              <a:rPr lang="ja-JP" altLang="en-US" sz="2600"/>
              <a:t>観光業の定義と範囲</a:t>
            </a:r>
            <a:endParaRPr lang="en-US" altLang="ja-JP" sz="2600" dirty="0"/>
          </a:p>
          <a:p>
            <a:pPr>
              <a:lnSpc>
                <a:spcPct val="100000"/>
              </a:lnSpc>
            </a:pPr>
            <a:r>
              <a:rPr lang="zh-CN" altLang="en-US" sz="2600" dirty="0"/>
              <a:t>消費者</a:t>
            </a:r>
            <a:r>
              <a:rPr lang="ja-JP" altLang="en-US" sz="2600"/>
              <a:t>に</a:t>
            </a:r>
            <a:r>
              <a:rPr lang="zh-CN" altLang="en-US" sz="2600" dirty="0"/>
              <a:t>宿泊施設</a:t>
            </a:r>
            <a:r>
              <a:rPr lang="ja-JP" altLang="en-US" sz="2600"/>
              <a:t>や</a:t>
            </a:r>
            <a:r>
              <a:rPr lang="zh-CN" altLang="en-US" sz="2600" dirty="0"/>
              <a:t>交通機関</a:t>
            </a:r>
            <a:r>
              <a:rPr lang="ja-JP" altLang="en-US" sz="2600"/>
              <a:t>などの</a:t>
            </a:r>
            <a:r>
              <a:rPr lang="zh-CN" altLang="en-US" sz="2600" dirty="0"/>
              <a:t>好み</a:t>
            </a:r>
            <a:r>
              <a:rPr lang="ja-JP" altLang="en-US" sz="2600"/>
              <a:t>を</a:t>
            </a:r>
            <a:r>
              <a:rPr lang="zh-CN" altLang="en-US" sz="2600" dirty="0"/>
              <a:t>聞</a:t>
            </a:r>
            <a:r>
              <a:rPr lang="ja-JP" altLang="en-US" sz="2600"/>
              <a:t>くアンケートを</a:t>
            </a:r>
            <a:r>
              <a:rPr lang="zh-CN" altLang="en-US" sz="2600" dirty="0"/>
              <a:t>実施</a:t>
            </a:r>
            <a:r>
              <a:rPr lang="ja-JP" altLang="en-US" sz="2600"/>
              <a:t>し、</a:t>
            </a:r>
            <a:r>
              <a:rPr lang="zh-CN" altLang="en-US" sz="2600" dirty="0"/>
              <a:t>分析</a:t>
            </a:r>
            <a:r>
              <a:rPr lang="ja-JP" altLang="en-US" sz="2600"/>
              <a:t>する。消費者ニーズと観光収入の関係を調べる</a:t>
            </a:r>
            <a:endParaRPr lang="en-US" altLang="ja-JP" sz="2600" dirty="0"/>
          </a:p>
          <a:p>
            <a:pPr>
              <a:lnSpc>
                <a:spcPct val="100000"/>
              </a:lnSpc>
            </a:pPr>
            <a:endParaRPr lang="en-US" altLang="ja-JP" sz="2600" dirty="0"/>
          </a:p>
          <a:p>
            <a:pPr>
              <a:lnSpc>
                <a:spcPct val="100000"/>
              </a:lnSpc>
            </a:pPr>
            <a:r>
              <a:rPr lang="en-US" altLang="ja-JP" sz="2600" dirty="0"/>
              <a:t>2)</a:t>
            </a:r>
            <a:r>
              <a:rPr lang="ja-JP" altLang="en-US" sz="2600"/>
              <a:t>観光需要の種類と影響を受ける要因</a:t>
            </a:r>
            <a:endParaRPr lang="en-US" altLang="ja-JP" sz="2600" dirty="0"/>
          </a:p>
          <a:p>
            <a:pPr>
              <a:lnSpc>
                <a:spcPct val="100000"/>
              </a:lnSpc>
            </a:pPr>
            <a:r>
              <a:rPr lang="ja-JP" altLang="en-US" sz="2600"/>
              <a:t>観光需要の種類</a:t>
            </a:r>
            <a:r>
              <a:rPr lang="zh-CN" altLang="en-US" sz="2600" dirty="0"/>
              <a:t>について、</a:t>
            </a:r>
            <a:r>
              <a:rPr lang="en-US" altLang="ja-JP" sz="2600" dirty="0"/>
              <a:t>2019</a:t>
            </a:r>
            <a:r>
              <a:rPr lang="ja-JP" altLang="en-US" sz="2600"/>
              <a:t>年の観光収入全体に占める中国の国内観光収入の割合は</a:t>
            </a:r>
            <a:r>
              <a:rPr lang="en-US" altLang="ja-JP" sz="2600" dirty="0"/>
              <a:t>86.4</a:t>
            </a:r>
            <a:r>
              <a:rPr lang="ja-JP" altLang="en-US" sz="2600"/>
              <a:t>％である。影響を受ける要因</a:t>
            </a:r>
            <a:r>
              <a:rPr lang="zh-CN" altLang="en-US" sz="2600" dirty="0"/>
              <a:t>について、社会政策、健康政策、財政政策</a:t>
            </a:r>
            <a:r>
              <a:rPr lang="ja-JP" altLang="en-US" sz="2600"/>
              <a:t>の</a:t>
            </a:r>
            <a:r>
              <a:rPr lang="zh-CN" altLang="en-US" sz="2600" dirty="0"/>
              <a:t>観点</a:t>
            </a:r>
            <a:r>
              <a:rPr lang="ja-JP" altLang="en-US" sz="2600"/>
              <a:t>から</a:t>
            </a:r>
            <a:r>
              <a:rPr lang="zh-CN" altLang="en-US" sz="2600" dirty="0"/>
              <a:t>分析</a:t>
            </a:r>
            <a:r>
              <a:rPr lang="ja-JP" altLang="en-US" sz="2600"/>
              <a:t>する。</a:t>
            </a:r>
          </a:p>
          <a:p>
            <a:pPr>
              <a:lnSpc>
                <a:spcPct val="100000"/>
              </a:lnSpc>
            </a:pPr>
            <a:endParaRPr lang="ja-JP" altLang="en-US" sz="2600" dirty="0"/>
          </a:p>
          <a:p>
            <a:pPr>
              <a:lnSpc>
                <a:spcPct val="100000"/>
              </a:lnSpc>
            </a:pPr>
            <a:r>
              <a:rPr lang="en-US" altLang="ja-JP" sz="2600" dirty="0"/>
              <a:t>3)</a:t>
            </a:r>
            <a:r>
              <a:rPr lang="ja-JP" altLang="en-US" sz="2600"/>
              <a:t>モデルの対象</a:t>
            </a:r>
            <a:endParaRPr lang="en-US" altLang="ja-JP" sz="2600" dirty="0"/>
          </a:p>
          <a:p>
            <a:pPr>
              <a:lnSpc>
                <a:spcPct val="100000"/>
              </a:lnSpc>
            </a:pPr>
            <a:r>
              <a:rPr lang="ja-JP" altLang="en-US" sz="2600"/>
              <a:t>本研究では、国内旅行者を対象回答者として、閉鎖政策が消費者の旅行意図に与える影響を検証している</a:t>
            </a:r>
          </a:p>
          <a:p>
            <a:endParaRPr lang="en-US" altLang="ja-JP" dirty="0"/>
          </a:p>
          <a:p>
            <a:pPr marL="0" indent="0">
              <a:buNone/>
            </a:pPr>
            <a:endParaRPr lang="ja-JP" altLang="en-US" dirty="0"/>
          </a:p>
        </p:txBody>
      </p:sp>
      <p:grpSp>
        <p:nvGrpSpPr>
          <p:cNvPr id="4" name="组合 3">
            <a:extLst>
              <a:ext uri="{FF2B5EF4-FFF2-40B4-BE49-F238E27FC236}">
                <a16:creationId xmlns:a16="http://schemas.microsoft.com/office/drawing/2014/main" id="{F8439AF3-F712-44AC-B558-2FB47D1975F8}"/>
              </a:ext>
            </a:extLst>
          </p:cNvPr>
          <p:cNvGrpSpPr/>
          <p:nvPr/>
        </p:nvGrpSpPr>
        <p:grpSpPr>
          <a:xfrm>
            <a:off x="0" y="493021"/>
            <a:ext cx="12192000" cy="1197667"/>
            <a:chOff x="0" y="348500"/>
            <a:chExt cx="12192000" cy="1197667"/>
          </a:xfrm>
        </p:grpSpPr>
        <p:sp>
          <p:nvSpPr>
            <p:cNvPr id="5" name="矩形 4">
              <a:extLst>
                <a:ext uri="{FF2B5EF4-FFF2-40B4-BE49-F238E27FC236}">
                  <a16:creationId xmlns:a16="http://schemas.microsoft.com/office/drawing/2014/main" id="{5D00C54F-091B-4FB8-A50B-D58C1183112E}"/>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A25BCDA4-2483-4DE0-AD2D-838285871D0A}"/>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B24EB3AE-BE7D-4120-B7E5-E985FEE7080D}"/>
              </a:ext>
            </a:extLst>
          </p:cNvPr>
          <p:cNvSpPr>
            <a:spLocks noGrp="1"/>
          </p:cNvSpPr>
          <p:nvPr>
            <p:ph type="title"/>
          </p:nvPr>
        </p:nvSpPr>
        <p:spPr>
          <a:xfrm>
            <a:off x="838200" y="493021"/>
            <a:ext cx="10515600" cy="1325563"/>
          </a:xfrm>
        </p:spPr>
        <p:txBody>
          <a:bodyPr>
            <a:normAutofit/>
          </a:bodyPr>
          <a:lstStyle/>
          <a:p>
            <a:r>
              <a:rPr lang="ja-JP" altLang="en-US" sz="5400" b="1">
                <a:solidFill>
                  <a:schemeClr val="bg2">
                    <a:lumMod val="25000"/>
                  </a:schemeClr>
                </a:solidFill>
              </a:rPr>
              <a:t>コメント対応</a:t>
            </a:r>
            <a:endParaRPr lang="ja-JP" altLang="en-US" sz="5400" b="1" dirty="0">
              <a:solidFill>
                <a:schemeClr val="bg2">
                  <a:lumMod val="25000"/>
                </a:schemeClr>
              </a:solidFill>
            </a:endParaRPr>
          </a:p>
        </p:txBody>
      </p:sp>
      <p:sp>
        <p:nvSpPr>
          <p:cNvPr id="7" name="灯片编号占位符 6">
            <a:extLst>
              <a:ext uri="{FF2B5EF4-FFF2-40B4-BE49-F238E27FC236}">
                <a16:creationId xmlns:a16="http://schemas.microsoft.com/office/drawing/2014/main" id="{6CE29AA9-FE22-4AC5-A606-1FAD355EF51A}"/>
              </a:ext>
            </a:extLst>
          </p:cNvPr>
          <p:cNvSpPr>
            <a:spLocks noGrp="1"/>
          </p:cNvSpPr>
          <p:nvPr>
            <p:ph type="sldNum" sz="quarter" idx="12"/>
          </p:nvPr>
        </p:nvSpPr>
        <p:spPr/>
        <p:txBody>
          <a:bodyPr/>
          <a:lstStyle/>
          <a:p>
            <a:fld id="{3A1FF0C6-5115-4994-A0DE-49F1F4279360}" type="slidenum">
              <a:rPr kumimoji="1" lang="ja-JP" altLang="en-US" smtClean="0"/>
              <a:t>2</a:t>
            </a:fld>
            <a:endParaRPr kumimoji="1" lang="ja-JP" altLang="en-US"/>
          </a:p>
        </p:txBody>
      </p:sp>
    </p:spTree>
    <p:extLst>
      <p:ext uri="{BB962C8B-B14F-4D97-AF65-F5344CB8AC3E}">
        <p14:creationId xmlns:p14="http://schemas.microsoft.com/office/powerpoint/2010/main" val="91146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CD7AB1-0AD7-41C5-B659-A093D5AB7A39}"/>
              </a:ext>
            </a:extLst>
          </p:cNvPr>
          <p:cNvSpPr>
            <a:spLocks noGrp="1"/>
          </p:cNvSpPr>
          <p:nvPr>
            <p:ph idx="1"/>
          </p:nvPr>
        </p:nvSpPr>
        <p:spPr>
          <a:xfrm>
            <a:off x="838200" y="1890322"/>
            <a:ext cx="10653584" cy="829974"/>
          </a:xfrm>
        </p:spPr>
        <p:txBody>
          <a:bodyPr>
            <a:noAutofit/>
          </a:bodyPr>
          <a:lstStyle/>
          <a:p>
            <a:r>
              <a:rPr kumimoji="1" lang="en-US" altLang="ja-JP" sz="2400" dirty="0"/>
              <a:t>2020</a:t>
            </a:r>
            <a:r>
              <a:rPr kumimoji="1" lang="ja-JP" altLang="en-US" sz="2400" dirty="0"/>
              <a:t>年に新型コロナウイルスは世界的に流行したことで、中国は隔離検疫政策を</a:t>
            </a:r>
            <a:r>
              <a:rPr kumimoji="1" lang="ja-JP" altLang="en-US" sz="2400"/>
              <a:t>とり、観光</a:t>
            </a:r>
            <a:r>
              <a:rPr kumimoji="1" lang="ja-JP" altLang="en-US" sz="2400" dirty="0"/>
              <a:t>産業に深刻な影響を</a:t>
            </a:r>
            <a:r>
              <a:rPr kumimoji="1" lang="ja-JP" altLang="en-US" sz="2400"/>
              <a:t>及ぼしました。</a:t>
            </a:r>
            <a:endParaRPr lang="en-US" altLang="ja-JP" sz="2400" dirty="0"/>
          </a:p>
          <a:p>
            <a:pPr marL="0" indent="0">
              <a:buNone/>
            </a:pPr>
            <a:endParaRPr kumimoji="1" lang="en-US" altLang="ja-JP" dirty="0"/>
          </a:p>
          <a:p>
            <a:endParaRPr lang="en-US" altLang="ja-JP" dirty="0"/>
          </a:p>
        </p:txBody>
      </p:sp>
      <p:grpSp>
        <p:nvGrpSpPr>
          <p:cNvPr id="4" name="组合 3">
            <a:extLst>
              <a:ext uri="{FF2B5EF4-FFF2-40B4-BE49-F238E27FC236}">
                <a16:creationId xmlns:a16="http://schemas.microsoft.com/office/drawing/2014/main" id="{A6F989B6-06D5-4085-9DA2-1A5508470ABA}"/>
              </a:ext>
            </a:extLst>
          </p:cNvPr>
          <p:cNvGrpSpPr/>
          <p:nvPr/>
        </p:nvGrpSpPr>
        <p:grpSpPr>
          <a:xfrm>
            <a:off x="0" y="360016"/>
            <a:ext cx="12192000" cy="1197667"/>
            <a:chOff x="0" y="348500"/>
            <a:chExt cx="12192000" cy="1197667"/>
          </a:xfrm>
        </p:grpSpPr>
        <p:sp>
          <p:nvSpPr>
            <p:cNvPr id="5" name="矩形 4">
              <a:extLst>
                <a:ext uri="{FF2B5EF4-FFF2-40B4-BE49-F238E27FC236}">
                  <a16:creationId xmlns:a16="http://schemas.microsoft.com/office/drawing/2014/main" id="{812AC3E0-84AA-49BE-B51B-2F66EEBAD1ED}"/>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CFBE058C-0361-4959-9CEA-7C101EE83B87}"/>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28B0A580-4AD3-49FC-A5E5-BE4A01EE7531}"/>
              </a:ext>
            </a:extLst>
          </p:cNvPr>
          <p:cNvSpPr>
            <a:spLocks noGrp="1"/>
          </p:cNvSpPr>
          <p:nvPr>
            <p:ph type="title"/>
          </p:nvPr>
        </p:nvSpPr>
        <p:spPr/>
        <p:txBody>
          <a:bodyPr>
            <a:noAutofit/>
          </a:bodyPr>
          <a:lstStyle/>
          <a:p>
            <a:r>
              <a:rPr lang="ja-JP" altLang="ja-JP" sz="5400" b="1">
                <a:solidFill>
                  <a:schemeClr val="bg2">
                    <a:lumMod val="25000"/>
                  </a:schemeClr>
                </a:solidFill>
              </a:rPr>
              <a:t>研究背景</a:t>
            </a:r>
            <a:endParaRPr lang="ja-JP" altLang="en-US" sz="5400" b="1" dirty="0">
              <a:solidFill>
                <a:schemeClr val="bg2">
                  <a:lumMod val="25000"/>
                </a:schemeClr>
              </a:solidFill>
            </a:endParaRPr>
          </a:p>
        </p:txBody>
      </p:sp>
      <p:sp>
        <p:nvSpPr>
          <p:cNvPr id="11" name="灯片编号占位符 10">
            <a:extLst>
              <a:ext uri="{FF2B5EF4-FFF2-40B4-BE49-F238E27FC236}">
                <a16:creationId xmlns:a16="http://schemas.microsoft.com/office/drawing/2014/main" id="{50258360-8DDF-4D8E-9A91-7E06BC3D78AF}"/>
              </a:ext>
            </a:extLst>
          </p:cNvPr>
          <p:cNvSpPr>
            <a:spLocks noGrp="1"/>
          </p:cNvSpPr>
          <p:nvPr>
            <p:ph type="sldNum" sz="quarter" idx="12"/>
          </p:nvPr>
        </p:nvSpPr>
        <p:spPr/>
        <p:txBody>
          <a:bodyPr/>
          <a:lstStyle/>
          <a:p>
            <a:fld id="{3A1FF0C6-5115-4994-A0DE-49F1F4279360}" type="slidenum">
              <a:rPr kumimoji="1" lang="ja-JP" altLang="en-US" smtClean="0"/>
              <a:t>3</a:t>
            </a:fld>
            <a:endParaRPr kumimoji="1" lang="ja-JP" altLang="en-US"/>
          </a:p>
        </p:txBody>
      </p:sp>
      <p:sp>
        <p:nvSpPr>
          <p:cNvPr id="27" name="文本框 26">
            <a:extLst>
              <a:ext uri="{FF2B5EF4-FFF2-40B4-BE49-F238E27FC236}">
                <a16:creationId xmlns:a16="http://schemas.microsoft.com/office/drawing/2014/main" id="{02F330C4-1132-1B4F-BE16-6CFC085F1BED}"/>
              </a:ext>
            </a:extLst>
          </p:cNvPr>
          <p:cNvSpPr txBox="1"/>
          <p:nvPr/>
        </p:nvSpPr>
        <p:spPr>
          <a:xfrm>
            <a:off x="2479360" y="6350559"/>
            <a:ext cx="1750337" cy="646331"/>
          </a:xfrm>
          <a:prstGeom prst="rect">
            <a:avLst/>
          </a:prstGeom>
          <a:noFill/>
        </p:spPr>
        <p:txBody>
          <a:bodyPr wrap="square">
            <a:spAutoFit/>
          </a:bodyPr>
          <a:lstStyle/>
          <a:p>
            <a:r>
              <a:rPr lang="zh-CN" altLang="en-US" b="0" i="0" u="none" strike="noStrike" dirty="0">
                <a:solidFill>
                  <a:srgbClr val="000000"/>
                </a:solidFill>
                <a:effectLst/>
              </a:rPr>
              <a:t> </a:t>
            </a:r>
            <a:r>
              <a:rPr lang="en-US" altLang="zh-CN" dirty="0"/>
              <a:t>2019</a:t>
            </a:r>
            <a:r>
              <a:rPr lang="zh-CN" altLang="en-US" dirty="0"/>
              <a:t>年</a:t>
            </a:r>
            <a:r>
              <a:rPr lang="ja-JP" altLang="en-US"/>
              <a:t>の</a:t>
            </a:r>
            <a:r>
              <a:rPr lang="zh-CN" altLang="en-US" dirty="0"/>
              <a:t>上海</a:t>
            </a:r>
          </a:p>
          <a:p>
            <a:endParaRPr lang="zh-CN" altLang="en-US" dirty="0"/>
          </a:p>
        </p:txBody>
      </p:sp>
      <p:pic>
        <p:nvPicPr>
          <p:cNvPr id="17" name="图片 16" descr="建筑前的广场上有许多人&#10;&#10;中度可信度描述已自动生成">
            <a:extLst>
              <a:ext uri="{FF2B5EF4-FFF2-40B4-BE49-F238E27FC236}">
                <a16:creationId xmlns:a16="http://schemas.microsoft.com/office/drawing/2014/main" id="{DFAABD9E-1071-1C45-8275-FEFCF03E7725}"/>
              </a:ext>
            </a:extLst>
          </p:cNvPr>
          <p:cNvPicPr>
            <a:picLocks noChangeAspect="1"/>
          </p:cNvPicPr>
          <p:nvPr/>
        </p:nvPicPr>
        <p:blipFill rotWithShape="1">
          <a:blip r:embed="rId3">
            <a:extLst>
              <a:ext uri="{28A0092B-C50C-407E-A947-70E740481C1C}">
                <a14:useLocalDpi xmlns:a14="http://schemas.microsoft.com/office/drawing/2010/main" val="0"/>
              </a:ext>
            </a:extLst>
          </a:blip>
          <a:srcRect t="27024" b="8560"/>
          <a:stretch/>
        </p:blipFill>
        <p:spPr>
          <a:xfrm>
            <a:off x="1157562" y="2801744"/>
            <a:ext cx="4393935" cy="3467367"/>
          </a:xfrm>
          <a:prstGeom prst="rect">
            <a:avLst/>
          </a:prstGeom>
        </p:spPr>
      </p:pic>
      <p:pic>
        <p:nvPicPr>
          <p:cNvPr id="31" name="图片 30" descr="建筑的摆设布局&#10;&#10;描述已自动生成">
            <a:extLst>
              <a:ext uri="{FF2B5EF4-FFF2-40B4-BE49-F238E27FC236}">
                <a16:creationId xmlns:a16="http://schemas.microsoft.com/office/drawing/2014/main" id="{62DB9915-5421-8949-8962-2AFBD39814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482" y="2807534"/>
            <a:ext cx="5185956" cy="3461577"/>
          </a:xfrm>
          <a:prstGeom prst="rect">
            <a:avLst/>
          </a:prstGeom>
        </p:spPr>
      </p:pic>
      <p:sp>
        <p:nvSpPr>
          <p:cNvPr id="14" name="文本框 13">
            <a:extLst>
              <a:ext uri="{FF2B5EF4-FFF2-40B4-BE49-F238E27FC236}">
                <a16:creationId xmlns:a16="http://schemas.microsoft.com/office/drawing/2014/main" id="{481689C0-B86C-F74B-90FD-3FF727B6E5B3}"/>
              </a:ext>
            </a:extLst>
          </p:cNvPr>
          <p:cNvSpPr txBox="1"/>
          <p:nvPr/>
        </p:nvSpPr>
        <p:spPr>
          <a:xfrm>
            <a:off x="7735431" y="6350558"/>
            <a:ext cx="1750337" cy="646331"/>
          </a:xfrm>
          <a:prstGeom prst="rect">
            <a:avLst/>
          </a:prstGeom>
          <a:noFill/>
        </p:spPr>
        <p:txBody>
          <a:bodyPr wrap="square">
            <a:spAutoFit/>
          </a:bodyPr>
          <a:lstStyle/>
          <a:p>
            <a:r>
              <a:rPr lang="zh-CN" altLang="en-US" b="0" i="0" u="none" strike="noStrike" dirty="0">
                <a:solidFill>
                  <a:srgbClr val="000000"/>
                </a:solidFill>
                <a:effectLst/>
              </a:rPr>
              <a:t> </a:t>
            </a:r>
            <a:r>
              <a:rPr lang="en-US" altLang="zh-CN" dirty="0"/>
              <a:t>2022</a:t>
            </a:r>
            <a:r>
              <a:rPr lang="zh-CN" altLang="en-US" dirty="0"/>
              <a:t>年</a:t>
            </a:r>
            <a:r>
              <a:rPr lang="ja-JP" altLang="en-US"/>
              <a:t>の</a:t>
            </a:r>
            <a:r>
              <a:rPr lang="zh-CN" altLang="en-US" dirty="0"/>
              <a:t>上海</a:t>
            </a:r>
          </a:p>
          <a:p>
            <a:endParaRPr lang="zh-CN" altLang="en-US" dirty="0"/>
          </a:p>
        </p:txBody>
      </p:sp>
    </p:spTree>
    <p:extLst>
      <p:ext uri="{BB962C8B-B14F-4D97-AF65-F5344CB8AC3E}">
        <p14:creationId xmlns:p14="http://schemas.microsoft.com/office/powerpoint/2010/main" val="125865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CD7AB1-0AD7-41C5-B659-A093D5AB7A39}"/>
              </a:ext>
            </a:extLst>
          </p:cNvPr>
          <p:cNvSpPr>
            <a:spLocks noGrp="1"/>
          </p:cNvSpPr>
          <p:nvPr>
            <p:ph idx="1"/>
          </p:nvPr>
        </p:nvSpPr>
        <p:spPr>
          <a:xfrm>
            <a:off x="838200" y="1825624"/>
            <a:ext cx="10982498" cy="1850673"/>
          </a:xfrm>
        </p:spPr>
        <p:txBody>
          <a:bodyPr>
            <a:noAutofit/>
          </a:bodyPr>
          <a:lstStyle/>
          <a:p>
            <a:r>
              <a:rPr lang="en-US" altLang="zh-CN" sz="2400" dirty="0"/>
              <a:t>2003</a:t>
            </a:r>
            <a:r>
              <a:rPr lang="zh-CN" altLang="en-US" sz="2400" dirty="0"/>
              <a:t>年</a:t>
            </a:r>
            <a:r>
              <a:rPr lang="ja-JP" altLang="en-US" sz="2400"/>
              <a:t>に</a:t>
            </a:r>
            <a:r>
              <a:rPr lang="zh-CN" altLang="en-US" sz="2400" dirty="0"/>
              <a:t>中国</a:t>
            </a:r>
            <a:r>
              <a:rPr lang="ja-JP" altLang="en-US" sz="2400"/>
              <a:t>で</a:t>
            </a:r>
            <a:r>
              <a:rPr lang="zh-CN" altLang="en-US" sz="2400" dirty="0"/>
              <a:t>発生</a:t>
            </a:r>
            <a:r>
              <a:rPr lang="ja-JP" altLang="en-US" sz="2400"/>
              <a:t>した</a:t>
            </a:r>
            <a:r>
              <a:rPr lang="en-US" altLang="ja-JP" sz="2400" dirty="0"/>
              <a:t>SARS</a:t>
            </a:r>
            <a:r>
              <a:rPr lang="ja-JP" altLang="en-US" sz="2400"/>
              <a:t>の</a:t>
            </a:r>
            <a:r>
              <a:rPr lang="zh-CN" altLang="en-US" sz="2400" dirty="0"/>
              <a:t>影響</a:t>
            </a:r>
            <a:r>
              <a:rPr lang="ja-JP" altLang="en-US" sz="2400"/>
              <a:t>で、</a:t>
            </a:r>
            <a:r>
              <a:rPr lang="zh-CN" altLang="en-US" sz="2400" dirty="0"/>
              <a:t>国内観光収入</a:t>
            </a:r>
            <a:r>
              <a:rPr lang="ja-JP" altLang="en-US" sz="2400"/>
              <a:t>は</a:t>
            </a:r>
            <a:r>
              <a:rPr lang="en-US" altLang="ja-JP" sz="2400" dirty="0"/>
              <a:t>2002</a:t>
            </a:r>
            <a:r>
              <a:rPr lang="zh-CN" altLang="en-US" sz="2400" dirty="0"/>
              <a:t>年比</a:t>
            </a:r>
            <a:r>
              <a:rPr lang="ja-JP" altLang="en-US" sz="2400"/>
              <a:t>で</a:t>
            </a:r>
            <a:r>
              <a:rPr lang="en-US" altLang="ja-JP" sz="2400" dirty="0"/>
              <a:t>11.2</a:t>
            </a:r>
            <a:r>
              <a:rPr lang="ja-JP" altLang="en-US" sz="2400"/>
              <a:t>％</a:t>
            </a:r>
            <a:r>
              <a:rPr lang="zh-CN" altLang="en-US" sz="2400" dirty="0"/>
              <a:t>減少</a:t>
            </a:r>
            <a:r>
              <a:rPr lang="ja-JP" altLang="en-US" sz="2400"/>
              <a:t>した。 しかし、</a:t>
            </a:r>
            <a:r>
              <a:rPr lang="en-US" altLang="ja-JP" sz="2400" dirty="0"/>
              <a:t>2004</a:t>
            </a:r>
            <a:r>
              <a:rPr lang="zh-CN" altLang="en-US" sz="2400" dirty="0"/>
              <a:t>年</a:t>
            </a:r>
            <a:r>
              <a:rPr lang="ja-JP" altLang="en-US" sz="2400"/>
              <a:t>の</a:t>
            </a:r>
            <a:r>
              <a:rPr lang="zh-CN" altLang="en-US" sz="2400" dirty="0"/>
              <a:t>観光収入</a:t>
            </a:r>
            <a:r>
              <a:rPr lang="ja-JP" altLang="en-US" sz="2400"/>
              <a:t>は</a:t>
            </a:r>
            <a:r>
              <a:rPr lang="en-US" altLang="ja-JP" sz="2400" dirty="0"/>
              <a:t>36.9%</a:t>
            </a:r>
            <a:r>
              <a:rPr lang="zh-CN" altLang="en-US" sz="2400" dirty="0"/>
              <a:t>増加</a:t>
            </a:r>
            <a:r>
              <a:rPr lang="ja-JP" altLang="en-US" sz="2400"/>
              <a:t>し、</a:t>
            </a:r>
            <a:r>
              <a:rPr lang="en-US" altLang="ja-JP" sz="2400" dirty="0"/>
              <a:t>2002</a:t>
            </a:r>
            <a:r>
              <a:rPr lang="zh-CN" altLang="en-US" sz="2400" dirty="0"/>
              <a:t>年</a:t>
            </a:r>
            <a:r>
              <a:rPr lang="ja-JP" altLang="en-US" sz="2400"/>
              <a:t>の</a:t>
            </a:r>
            <a:r>
              <a:rPr lang="zh-CN" altLang="en-US" sz="2400" dirty="0"/>
              <a:t>観光収入</a:t>
            </a:r>
            <a:r>
              <a:rPr lang="ja-JP" altLang="en-US" sz="2400"/>
              <a:t>を</a:t>
            </a:r>
            <a:r>
              <a:rPr lang="zh-CN" altLang="en-US" sz="2400" dirty="0"/>
              <a:t>上回</a:t>
            </a:r>
            <a:r>
              <a:rPr lang="ja-JP" altLang="en-US" sz="2400"/>
              <a:t>った。 </a:t>
            </a:r>
            <a:r>
              <a:rPr lang="en-US" altLang="ja-JP" sz="2400" dirty="0"/>
              <a:t>2020</a:t>
            </a:r>
            <a:r>
              <a:rPr lang="zh-CN" altLang="en-US" sz="2400" dirty="0"/>
              <a:t>年</a:t>
            </a:r>
            <a:r>
              <a:rPr lang="ja-JP" altLang="en-US" sz="2400"/>
              <a:t>に</a:t>
            </a:r>
            <a:r>
              <a:rPr lang="zh-CN" altLang="en-US" sz="2400" dirty="0"/>
              <a:t>中国</a:t>
            </a:r>
            <a:r>
              <a:rPr lang="ja-JP" altLang="en-US" sz="2400"/>
              <a:t>で</a:t>
            </a:r>
            <a:r>
              <a:rPr lang="zh-CN" altLang="en-US" sz="2400" dirty="0"/>
              <a:t>コロナ</a:t>
            </a:r>
            <a:r>
              <a:rPr lang="ja-JP" altLang="en-US" sz="2400"/>
              <a:t>が</a:t>
            </a:r>
            <a:r>
              <a:rPr lang="zh-CN" altLang="en-US" sz="2400" dirty="0"/>
              <a:t>発生</a:t>
            </a:r>
            <a:r>
              <a:rPr lang="ja-JP" altLang="en-US" sz="2400"/>
              <a:t>し、</a:t>
            </a:r>
            <a:r>
              <a:rPr lang="zh-CN" altLang="en-US" sz="2400" dirty="0"/>
              <a:t>封鎖政策</a:t>
            </a:r>
            <a:r>
              <a:rPr lang="ja-JP" altLang="en-US" sz="2400"/>
              <a:t>が</a:t>
            </a:r>
            <a:r>
              <a:rPr lang="zh-CN" altLang="en-US" sz="2400" dirty="0"/>
              <a:t>開始</a:t>
            </a:r>
            <a:r>
              <a:rPr lang="ja-JP" altLang="en-US" sz="2400"/>
              <a:t>された。</a:t>
            </a:r>
            <a:r>
              <a:rPr lang="en-US" altLang="ja-JP" sz="2400" dirty="0"/>
              <a:t>2021</a:t>
            </a:r>
            <a:r>
              <a:rPr lang="zh-CN" altLang="en-US" sz="2400" dirty="0"/>
              <a:t>年、中国</a:t>
            </a:r>
            <a:r>
              <a:rPr lang="ja-JP" altLang="en-US" sz="2400"/>
              <a:t>での</a:t>
            </a:r>
            <a:r>
              <a:rPr lang="zh-CN" altLang="en-US" sz="2400" dirty="0"/>
              <a:t>コロナ</a:t>
            </a:r>
            <a:r>
              <a:rPr lang="ja-JP" altLang="en-US" sz="2400"/>
              <a:t>の</a:t>
            </a:r>
            <a:r>
              <a:rPr lang="zh-CN" altLang="en-US" sz="2400" dirty="0"/>
              <a:t>新感染者</a:t>
            </a:r>
            <a:r>
              <a:rPr lang="ja-JP" altLang="en-US" sz="2400"/>
              <a:t>はほとんどなかったが、</a:t>
            </a:r>
            <a:r>
              <a:rPr lang="zh-CN" altLang="en-US" sz="2400" dirty="0"/>
              <a:t>観光収入</a:t>
            </a:r>
            <a:r>
              <a:rPr lang="ja-JP" altLang="en-US" sz="2400"/>
              <a:t>の</a:t>
            </a:r>
            <a:r>
              <a:rPr lang="zh-CN" altLang="en-US" sz="2400" dirty="0"/>
              <a:t>大幅</a:t>
            </a:r>
            <a:r>
              <a:rPr lang="ja-JP" altLang="en-US" sz="2400"/>
              <a:t>な</a:t>
            </a:r>
            <a:r>
              <a:rPr lang="zh-CN" altLang="en-US" sz="2400" dirty="0"/>
              <a:t>増加</a:t>
            </a:r>
            <a:r>
              <a:rPr lang="ja-JP" altLang="en-US" sz="2400"/>
              <a:t>はなかった。</a:t>
            </a:r>
            <a:endParaRPr kumimoji="1" lang="en-US" altLang="ja-JP" sz="2400" dirty="0"/>
          </a:p>
          <a:p>
            <a:endParaRPr lang="en-US" altLang="ja-JP" dirty="0"/>
          </a:p>
        </p:txBody>
      </p:sp>
      <p:grpSp>
        <p:nvGrpSpPr>
          <p:cNvPr id="4" name="组合 3">
            <a:extLst>
              <a:ext uri="{FF2B5EF4-FFF2-40B4-BE49-F238E27FC236}">
                <a16:creationId xmlns:a16="http://schemas.microsoft.com/office/drawing/2014/main" id="{A6F989B6-06D5-4085-9DA2-1A5508470ABA}"/>
              </a:ext>
            </a:extLst>
          </p:cNvPr>
          <p:cNvGrpSpPr/>
          <p:nvPr/>
        </p:nvGrpSpPr>
        <p:grpSpPr>
          <a:xfrm>
            <a:off x="0" y="360016"/>
            <a:ext cx="12192000" cy="1197667"/>
            <a:chOff x="0" y="348500"/>
            <a:chExt cx="12192000" cy="1197667"/>
          </a:xfrm>
        </p:grpSpPr>
        <p:sp>
          <p:nvSpPr>
            <p:cNvPr id="5" name="矩形 4">
              <a:extLst>
                <a:ext uri="{FF2B5EF4-FFF2-40B4-BE49-F238E27FC236}">
                  <a16:creationId xmlns:a16="http://schemas.microsoft.com/office/drawing/2014/main" id="{812AC3E0-84AA-49BE-B51B-2F66EEBAD1ED}"/>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CFBE058C-0361-4959-9CEA-7C101EE83B87}"/>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28B0A580-4AD3-49FC-A5E5-BE4A01EE7531}"/>
              </a:ext>
            </a:extLst>
          </p:cNvPr>
          <p:cNvSpPr>
            <a:spLocks noGrp="1"/>
          </p:cNvSpPr>
          <p:nvPr>
            <p:ph type="title"/>
          </p:nvPr>
        </p:nvSpPr>
        <p:spPr/>
        <p:txBody>
          <a:bodyPr>
            <a:noAutofit/>
          </a:bodyPr>
          <a:lstStyle/>
          <a:p>
            <a:r>
              <a:rPr lang="ja-JP" altLang="ja-JP" sz="5400" b="1">
                <a:solidFill>
                  <a:schemeClr val="bg2">
                    <a:lumMod val="25000"/>
                  </a:schemeClr>
                </a:solidFill>
              </a:rPr>
              <a:t>研究背景</a:t>
            </a:r>
            <a:endParaRPr lang="ja-JP" altLang="en-US" sz="5400" b="1" dirty="0">
              <a:solidFill>
                <a:schemeClr val="bg2">
                  <a:lumMod val="25000"/>
                </a:schemeClr>
              </a:solidFill>
            </a:endParaRPr>
          </a:p>
        </p:txBody>
      </p:sp>
      <p:sp>
        <p:nvSpPr>
          <p:cNvPr id="7" name="箭头: 右 6">
            <a:extLst>
              <a:ext uri="{FF2B5EF4-FFF2-40B4-BE49-F238E27FC236}">
                <a16:creationId xmlns:a16="http://schemas.microsoft.com/office/drawing/2014/main" id="{98D0A9E5-0A44-44FB-BA2E-97BF6A3E1529}"/>
              </a:ext>
            </a:extLst>
          </p:cNvPr>
          <p:cNvSpPr/>
          <p:nvPr/>
        </p:nvSpPr>
        <p:spPr>
          <a:xfrm>
            <a:off x="9310069" y="4721048"/>
            <a:ext cx="600075" cy="5905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5" name="矩形 24">
            <a:extLst>
              <a:ext uri="{FF2B5EF4-FFF2-40B4-BE49-F238E27FC236}">
                <a16:creationId xmlns:a16="http://schemas.microsoft.com/office/drawing/2014/main" id="{5ECBCE50-A123-4EF0-950F-0DA2132CA063}"/>
              </a:ext>
            </a:extLst>
          </p:cNvPr>
          <p:cNvSpPr/>
          <p:nvPr/>
        </p:nvSpPr>
        <p:spPr>
          <a:xfrm>
            <a:off x="10036892" y="3944238"/>
            <a:ext cx="1981450" cy="2098569"/>
          </a:xfrm>
          <a:prstGeom prst="rect">
            <a:avLst/>
          </a:prstGeom>
          <a:noFill/>
          <a:ln w="2857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文本框 25">
            <a:extLst>
              <a:ext uri="{FF2B5EF4-FFF2-40B4-BE49-F238E27FC236}">
                <a16:creationId xmlns:a16="http://schemas.microsoft.com/office/drawing/2014/main" id="{679F380D-D98A-4028-BB3D-27B1B0FB810F}"/>
              </a:ext>
            </a:extLst>
          </p:cNvPr>
          <p:cNvSpPr txBox="1"/>
          <p:nvPr/>
        </p:nvSpPr>
        <p:spPr>
          <a:xfrm>
            <a:off x="10092755" y="4237154"/>
            <a:ext cx="1869723" cy="1631216"/>
          </a:xfrm>
          <a:prstGeom prst="rect">
            <a:avLst/>
          </a:prstGeom>
          <a:noFill/>
        </p:spPr>
        <p:txBody>
          <a:bodyPr wrap="square" rtlCol="0">
            <a:spAutoFit/>
          </a:bodyPr>
          <a:lstStyle/>
          <a:p>
            <a:r>
              <a:rPr kumimoji="1" lang="ja-JP" altLang="en-US" sz="2000"/>
              <a:t>コロナ</a:t>
            </a:r>
            <a:endParaRPr kumimoji="1" lang="en-US" altLang="ja-JP" sz="2000" dirty="0"/>
          </a:p>
          <a:p>
            <a:r>
              <a:rPr kumimoji="1" lang="zh-CN" altLang="en-US" sz="2000" dirty="0"/>
              <a:t>封鎖政策</a:t>
            </a:r>
            <a:endParaRPr kumimoji="1" lang="en-US" altLang="ja-JP" sz="2000" dirty="0"/>
          </a:p>
          <a:p>
            <a:r>
              <a:rPr kumimoji="1" lang="ja-JP" altLang="en-US" sz="2000" dirty="0"/>
              <a:t>消費者の行動</a:t>
            </a:r>
            <a:endParaRPr kumimoji="1" lang="en-US" altLang="ja-JP" sz="2000" dirty="0"/>
          </a:p>
          <a:p>
            <a:r>
              <a:rPr kumimoji="1" lang="ja-JP" altLang="en-US" sz="2000" dirty="0"/>
              <a:t>消費者の心理</a:t>
            </a:r>
            <a:endParaRPr kumimoji="1" lang="en-US" altLang="ja-JP" sz="2000" dirty="0"/>
          </a:p>
          <a:p>
            <a:r>
              <a:rPr kumimoji="1" lang="ja-JP" altLang="en-US" sz="2000" dirty="0"/>
              <a:t>旅行意欲</a:t>
            </a:r>
          </a:p>
        </p:txBody>
      </p:sp>
      <p:sp>
        <p:nvSpPr>
          <p:cNvPr id="11" name="灯片编号占位符 10">
            <a:extLst>
              <a:ext uri="{FF2B5EF4-FFF2-40B4-BE49-F238E27FC236}">
                <a16:creationId xmlns:a16="http://schemas.microsoft.com/office/drawing/2014/main" id="{50258360-8DDF-4D8E-9A91-7E06BC3D78AF}"/>
              </a:ext>
            </a:extLst>
          </p:cNvPr>
          <p:cNvSpPr>
            <a:spLocks noGrp="1"/>
          </p:cNvSpPr>
          <p:nvPr>
            <p:ph type="sldNum" sz="quarter" idx="12"/>
          </p:nvPr>
        </p:nvSpPr>
        <p:spPr/>
        <p:txBody>
          <a:bodyPr/>
          <a:lstStyle/>
          <a:p>
            <a:fld id="{3A1FF0C6-5115-4994-A0DE-49F1F4279360}" type="slidenum">
              <a:rPr kumimoji="1" lang="ja-JP" altLang="en-US" smtClean="0"/>
              <a:t>4</a:t>
            </a:fld>
            <a:endParaRPr kumimoji="1" lang="ja-JP" altLang="en-US"/>
          </a:p>
        </p:txBody>
      </p:sp>
      <p:graphicFrame>
        <p:nvGraphicFramePr>
          <p:cNvPr id="29" name="Google Shape;68;p4">
            <a:extLst>
              <a:ext uri="{FF2B5EF4-FFF2-40B4-BE49-F238E27FC236}">
                <a16:creationId xmlns:a16="http://schemas.microsoft.com/office/drawing/2014/main" id="{1AC05B11-21C8-794E-93B0-299852F3E6DA}"/>
              </a:ext>
            </a:extLst>
          </p:cNvPr>
          <p:cNvGraphicFramePr/>
          <p:nvPr>
            <p:extLst>
              <p:ext uri="{D42A27DB-BD31-4B8C-83A1-F6EECF244321}">
                <p14:modId xmlns:p14="http://schemas.microsoft.com/office/powerpoint/2010/main" val="4170354865"/>
              </p:ext>
            </p:extLst>
          </p:nvPr>
        </p:nvGraphicFramePr>
        <p:xfrm>
          <a:off x="3817771" y="3359722"/>
          <a:ext cx="5436435" cy="31331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Google Shape;69;p4">
            <a:extLst>
              <a:ext uri="{FF2B5EF4-FFF2-40B4-BE49-F238E27FC236}">
                <a16:creationId xmlns:a16="http://schemas.microsoft.com/office/drawing/2014/main" id="{0BFC3A10-5BA6-494A-835B-518DEB6CAA11}"/>
              </a:ext>
            </a:extLst>
          </p:cNvPr>
          <p:cNvGraphicFramePr/>
          <p:nvPr>
            <p:extLst>
              <p:ext uri="{D42A27DB-BD31-4B8C-83A1-F6EECF244321}">
                <p14:modId xmlns:p14="http://schemas.microsoft.com/office/powerpoint/2010/main" val="2233393440"/>
              </p:ext>
            </p:extLst>
          </p:nvPr>
        </p:nvGraphicFramePr>
        <p:xfrm>
          <a:off x="173658" y="3501269"/>
          <a:ext cx="3190730" cy="3037643"/>
        </p:xfrm>
        <a:graphic>
          <a:graphicData uri="http://schemas.openxmlformats.org/drawingml/2006/chart">
            <c:chart xmlns:c="http://schemas.openxmlformats.org/drawingml/2006/chart" xmlns:r="http://schemas.openxmlformats.org/officeDocument/2006/relationships" r:id="rId4"/>
          </a:graphicData>
        </a:graphic>
      </p:graphicFrame>
      <p:sp>
        <p:nvSpPr>
          <p:cNvPr id="8" name="右箭头 7">
            <a:extLst>
              <a:ext uri="{FF2B5EF4-FFF2-40B4-BE49-F238E27FC236}">
                <a16:creationId xmlns:a16="http://schemas.microsoft.com/office/drawing/2014/main" id="{D9311FE5-6168-5D45-80DB-A147B06ADA47}"/>
              </a:ext>
            </a:extLst>
          </p:cNvPr>
          <p:cNvSpPr/>
          <p:nvPr/>
        </p:nvSpPr>
        <p:spPr>
          <a:xfrm>
            <a:off x="3291042" y="4633002"/>
            <a:ext cx="514839" cy="581549"/>
          </a:xfrm>
          <a:prstGeom prst="rightArrow">
            <a:avLst/>
          </a:prstGeom>
          <a:solidFill>
            <a:schemeClr val="accent2">
              <a:lumMod val="60000"/>
              <a:lumOff val="40000"/>
            </a:schemeClr>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2247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CD7AB1-0AD7-41C5-B659-A093D5AB7A39}"/>
              </a:ext>
            </a:extLst>
          </p:cNvPr>
          <p:cNvSpPr>
            <a:spLocks noGrp="1"/>
          </p:cNvSpPr>
          <p:nvPr>
            <p:ph idx="1"/>
          </p:nvPr>
        </p:nvSpPr>
        <p:spPr>
          <a:xfrm>
            <a:off x="838200" y="1712015"/>
            <a:ext cx="10982498" cy="429304"/>
          </a:xfrm>
        </p:spPr>
        <p:txBody>
          <a:bodyPr>
            <a:noAutofit/>
          </a:bodyPr>
          <a:lstStyle/>
          <a:p>
            <a:r>
              <a:rPr kumimoji="1" lang="ja-JP" altLang="en-US" dirty="0"/>
              <a:t>コロナと消費者行動</a:t>
            </a:r>
            <a:r>
              <a:rPr lang="ja-JP" altLang="en-US" dirty="0"/>
              <a:t>と心理</a:t>
            </a:r>
            <a:r>
              <a:rPr kumimoji="1" lang="ja-JP" altLang="en-US" dirty="0"/>
              <a:t>の変化について</a:t>
            </a:r>
            <a:endParaRPr kumimoji="1" lang="en-US" altLang="zh-CN" dirty="0"/>
          </a:p>
          <a:p>
            <a:endParaRPr lang="en-US" altLang="ja-JP" dirty="0"/>
          </a:p>
        </p:txBody>
      </p:sp>
      <p:grpSp>
        <p:nvGrpSpPr>
          <p:cNvPr id="4" name="组合 3">
            <a:extLst>
              <a:ext uri="{FF2B5EF4-FFF2-40B4-BE49-F238E27FC236}">
                <a16:creationId xmlns:a16="http://schemas.microsoft.com/office/drawing/2014/main" id="{A6F989B6-06D5-4085-9DA2-1A5508470ABA}"/>
              </a:ext>
            </a:extLst>
          </p:cNvPr>
          <p:cNvGrpSpPr/>
          <p:nvPr/>
        </p:nvGrpSpPr>
        <p:grpSpPr>
          <a:xfrm>
            <a:off x="0" y="360016"/>
            <a:ext cx="12192000" cy="1197667"/>
            <a:chOff x="0" y="348500"/>
            <a:chExt cx="12192000" cy="1197667"/>
          </a:xfrm>
        </p:grpSpPr>
        <p:sp>
          <p:nvSpPr>
            <p:cNvPr id="5" name="矩形 4">
              <a:extLst>
                <a:ext uri="{FF2B5EF4-FFF2-40B4-BE49-F238E27FC236}">
                  <a16:creationId xmlns:a16="http://schemas.microsoft.com/office/drawing/2014/main" id="{812AC3E0-84AA-49BE-B51B-2F66EEBAD1ED}"/>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CFBE058C-0361-4959-9CEA-7C101EE83B87}"/>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28B0A580-4AD3-49FC-A5E5-BE4A01EE7531}"/>
              </a:ext>
            </a:extLst>
          </p:cNvPr>
          <p:cNvSpPr>
            <a:spLocks noGrp="1"/>
          </p:cNvSpPr>
          <p:nvPr>
            <p:ph type="title"/>
          </p:nvPr>
        </p:nvSpPr>
        <p:spPr/>
        <p:txBody>
          <a:bodyPr>
            <a:noAutofit/>
          </a:bodyPr>
          <a:lstStyle/>
          <a:p>
            <a:r>
              <a:rPr lang="ja-JP" altLang="en-US" sz="5400" b="1" dirty="0">
                <a:solidFill>
                  <a:schemeClr val="bg2">
                    <a:lumMod val="25000"/>
                  </a:schemeClr>
                </a:solidFill>
              </a:rPr>
              <a:t>先行</a:t>
            </a:r>
            <a:r>
              <a:rPr lang="ja-JP" altLang="ja-JP" sz="5400" b="1" dirty="0">
                <a:solidFill>
                  <a:schemeClr val="bg2">
                    <a:lumMod val="25000"/>
                  </a:schemeClr>
                </a:solidFill>
              </a:rPr>
              <a:t>研究</a:t>
            </a:r>
            <a:endParaRPr lang="ja-JP" altLang="en-US" sz="5400" b="1" dirty="0">
              <a:solidFill>
                <a:schemeClr val="bg2">
                  <a:lumMod val="25000"/>
                </a:schemeClr>
              </a:solidFill>
            </a:endParaRPr>
          </a:p>
        </p:txBody>
      </p:sp>
      <p:graphicFrame>
        <p:nvGraphicFramePr>
          <p:cNvPr id="7" name="表格 7">
            <a:extLst>
              <a:ext uri="{FF2B5EF4-FFF2-40B4-BE49-F238E27FC236}">
                <a16:creationId xmlns:a16="http://schemas.microsoft.com/office/drawing/2014/main" id="{CFED1551-BED5-4798-A130-0AB5A75C3A08}"/>
              </a:ext>
            </a:extLst>
          </p:cNvPr>
          <p:cNvGraphicFramePr>
            <a:graphicFrameLocks noGrp="1"/>
          </p:cNvGraphicFramePr>
          <p:nvPr>
            <p:extLst>
              <p:ext uri="{D42A27DB-BD31-4B8C-83A1-F6EECF244321}">
                <p14:modId xmlns:p14="http://schemas.microsoft.com/office/powerpoint/2010/main" val="1957389672"/>
              </p:ext>
            </p:extLst>
          </p:nvPr>
        </p:nvGraphicFramePr>
        <p:xfrm>
          <a:off x="838199" y="2295652"/>
          <a:ext cx="10515601" cy="2804160"/>
        </p:xfrm>
        <a:graphic>
          <a:graphicData uri="http://schemas.openxmlformats.org/drawingml/2006/table">
            <a:tbl>
              <a:tblPr firstRow="1" bandRow="1">
                <a:tableStyleId>{8A107856-5554-42FB-B03E-39F5DBC370BA}</a:tableStyleId>
              </a:tblPr>
              <a:tblGrid>
                <a:gridCol w="7591946">
                  <a:extLst>
                    <a:ext uri="{9D8B030D-6E8A-4147-A177-3AD203B41FA5}">
                      <a16:colId xmlns:a16="http://schemas.microsoft.com/office/drawing/2014/main" val="3510508188"/>
                    </a:ext>
                  </a:extLst>
                </a:gridCol>
                <a:gridCol w="2923655">
                  <a:extLst>
                    <a:ext uri="{9D8B030D-6E8A-4147-A177-3AD203B41FA5}">
                      <a16:colId xmlns:a16="http://schemas.microsoft.com/office/drawing/2014/main" val="210672640"/>
                    </a:ext>
                  </a:extLst>
                </a:gridCol>
              </a:tblGrid>
              <a:tr h="342207">
                <a:tc>
                  <a:txBody>
                    <a:bodyPr/>
                    <a:lstStyle/>
                    <a:p>
                      <a:r>
                        <a:rPr kumimoji="1" lang="ja-JP" altLang="en-US" sz="1600" b="0" dirty="0"/>
                        <a:t>自己隔離への自己意図と異常な購入を行う意図との間に強い関連性があることを発見した。消費者行動が自己隔離に費やされる予想時間に直接関連しているという経験的証拠を提供しました。</a:t>
                      </a:r>
                      <a:endParaRPr kumimoji="1" lang="en-US" altLang="ja-JP" sz="1600" b="0" dirty="0"/>
                    </a:p>
                  </a:txBody>
                  <a:tcPr/>
                </a:tc>
                <a:tc>
                  <a:txBody>
                    <a:bodyPr/>
                    <a:lstStyle/>
                    <a:p>
                      <a:r>
                        <a:rPr lang="en-US" altLang="ja-JP" sz="1600" b="0" dirty="0" err="1"/>
                        <a:t>Laato</a:t>
                      </a:r>
                      <a:r>
                        <a:rPr lang="en-US" altLang="ja-JP" sz="1600" b="0" dirty="0"/>
                        <a:t> S , Islam A , Farooq A , et al.(2020) </a:t>
                      </a:r>
                      <a:endParaRPr kumimoji="1" lang="ja-JP" altLang="en-US" sz="1600" b="0" dirty="0"/>
                    </a:p>
                  </a:txBody>
                  <a:tcPr/>
                </a:tc>
                <a:extLst>
                  <a:ext uri="{0D108BD9-81ED-4DB2-BD59-A6C34878D82A}">
                    <a16:rowId xmlns:a16="http://schemas.microsoft.com/office/drawing/2014/main" val="4049285457"/>
                  </a:ext>
                </a:extLst>
              </a:tr>
              <a:tr h="342207">
                <a:tc>
                  <a:txBody>
                    <a:bodyPr/>
                    <a:lstStyle/>
                    <a:p>
                      <a:r>
                        <a:rPr kumimoji="1" lang="ja-JP" altLang="en-US" sz="1600" b="0" kern="1200" dirty="0">
                          <a:solidFill>
                            <a:schemeClr val="dk1"/>
                          </a:solidFill>
                          <a:latin typeface="+mn-lt"/>
                          <a:ea typeface="+mn-ea"/>
                          <a:cs typeface="+mn-cs"/>
                        </a:rPr>
                        <a:t>中国の</a:t>
                      </a:r>
                      <a:r>
                        <a:rPr kumimoji="1" lang="en-US" altLang="ja-JP" sz="1600" b="0" kern="1200" dirty="0">
                          <a:solidFill>
                            <a:schemeClr val="dk1"/>
                          </a:solidFill>
                          <a:latin typeface="+mn-lt"/>
                          <a:ea typeface="+mn-ea"/>
                          <a:cs typeface="+mn-cs"/>
                        </a:rPr>
                        <a:t>194</a:t>
                      </a:r>
                      <a:r>
                        <a:rPr kumimoji="1" lang="ja-JP" altLang="en-US" sz="1600" b="0" kern="1200" dirty="0">
                          <a:solidFill>
                            <a:schemeClr val="dk1"/>
                          </a:solidFill>
                          <a:latin typeface="+mn-lt"/>
                          <a:ea typeface="+mn-ea"/>
                          <a:cs typeface="+mn-cs"/>
                        </a:rPr>
                        <a:t>都市の市民</a:t>
                      </a:r>
                      <a:r>
                        <a:rPr kumimoji="1" lang="en-US" altLang="ja-JP" sz="1600" b="0" kern="1200" dirty="0">
                          <a:solidFill>
                            <a:schemeClr val="dk1"/>
                          </a:solidFill>
                          <a:latin typeface="+mn-lt"/>
                          <a:ea typeface="+mn-ea"/>
                          <a:cs typeface="+mn-cs"/>
                        </a:rPr>
                        <a:t>1,210</a:t>
                      </a:r>
                      <a:r>
                        <a:rPr kumimoji="1" lang="ja-JP" altLang="en-US" sz="1600" b="0" kern="1200" dirty="0">
                          <a:solidFill>
                            <a:schemeClr val="dk1"/>
                          </a:solidFill>
                          <a:latin typeface="+mn-lt"/>
                          <a:ea typeface="+mn-ea"/>
                          <a:cs typeface="+mn-cs"/>
                        </a:rPr>
                        <a:t>人を対象にした調査で、回答者の</a:t>
                      </a:r>
                      <a:r>
                        <a:rPr kumimoji="1" lang="en-US" altLang="ja-JP" sz="1600" b="0" kern="1200" dirty="0">
                          <a:solidFill>
                            <a:schemeClr val="dk1"/>
                          </a:solidFill>
                          <a:latin typeface="+mn-lt"/>
                          <a:ea typeface="+mn-ea"/>
                          <a:cs typeface="+mn-cs"/>
                        </a:rPr>
                        <a:t>50</a:t>
                      </a:r>
                      <a:r>
                        <a:rPr kumimoji="1" lang="ja-JP" altLang="en-US" sz="1600" b="0" kern="1200" dirty="0">
                          <a:solidFill>
                            <a:schemeClr val="dk1"/>
                          </a:solidFill>
                          <a:latin typeface="+mn-lt"/>
                          <a:ea typeface="+mn-ea"/>
                          <a:cs typeface="+mn-cs"/>
                        </a:rPr>
                        <a:t>％以上がコロナの発生が自分に深刻な心理的影響を与えたと回答していることを明らかにした</a:t>
                      </a:r>
                      <a:r>
                        <a:rPr kumimoji="1" lang="zh-CN" altLang="en-US" sz="1600" b="0" kern="1200" dirty="0">
                          <a:solidFill>
                            <a:schemeClr val="dk1"/>
                          </a:solidFill>
                          <a:latin typeface="+mn-lt"/>
                          <a:ea typeface="+mn-ea"/>
                          <a:cs typeface="+mn-cs"/>
                        </a:rPr>
                        <a:t>。</a:t>
                      </a:r>
                      <a:endParaRPr kumimoji="1" lang="en-US" altLang="zh-CN" sz="1600" b="0" kern="1200" dirty="0">
                        <a:solidFill>
                          <a:schemeClr val="dk1"/>
                        </a:solidFill>
                        <a:latin typeface="+mn-lt"/>
                        <a:ea typeface="+mn-ea"/>
                        <a:cs typeface="+mn-cs"/>
                      </a:endParaRPr>
                    </a:p>
                  </a:txBody>
                  <a:tcPr/>
                </a:tc>
                <a:tc>
                  <a:txBody>
                    <a:bodyPr/>
                    <a:lstStyle/>
                    <a:p>
                      <a:r>
                        <a:rPr lang="zh-CN" altLang="en-US" sz="1600" b="0" dirty="0"/>
                        <a:t>王庆生</a:t>
                      </a:r>
                      <a:r>
                        <a:rPr lang="en-US" altLang="zh-CN" sz="1600" b="0" dirty="0"/>
                        <a:t>, </a:t>
                      </a:r>
                      <a:r>
                        <a:rPr lang="zh-CN" altLang="en-US" sz="1600" b="0" dirty="0"/>
                        <a:t>刘诗涵</a:t>
                      </a:r>
                      <a:r>
                        <a:rPr lang="en-US" altLang="zh-CN" sz="1600" b="0" dirty="0"/>
                        <a:t>. (2020)</a:t>
                      </a:r>
                      <a:endParaRPr kumimoji="1" lang="ja-JP" altLang="en-US" sz="1600" b="0" kern="1200" dirty="0">
                        <a:solidFill>
                          <a:schemeClr val="dk1"/>
                        </a:solidFill>
                        <a:latin typeface="+mn-lt"/>
                        <a:ea typeface="+mn-ea"/>
                        <a:cs typeface="+mn-cs"/>
                      </a:endParaRPr>
                    </a:p>
                  </a:txBody>
                  <a:tcPr/>
                </a:tc>
                <a:extLst>
                  <a:ext uri="{0D108BD9-81ED-4DB2-BD59-A6C34878D82A}">
                    <a16:rowId xmlns:a16="http://schemas.microsoft.com/office/drawing/2014/main" val="16211825"/>
                  </a:ext>
                </a:extLst>
              </a:tr>
              <a:tr h="342207">
                <a:tc>
                  <a:txBody>
                    <a:bodyPr/>
                    <a:lstStyle/>
                    <a:p>
                      <a:r>
                        <a:rPr kumimoji="1" lang="ja-JP" altLang="en-US" sz="1600" b="0" dirty="0"/>
                        <a:t>封鎖政策とは、以前から存在していた心理的問題をエスカレートさせる可能性があり、多くの場合、不安、薬物やアルコールの乱用、家庭内暴力につながることがわかっています。</a:t>
                      </a:r>
                    </a:p>
                  </a:txBody>
                  <a:tcPr/>
                </a:tc>
                <a:tc>
                  <a:txBody>
                    <a:bodyPr/>
                    <a:lstStyle/>
                    <a:p>
                      <a:r>
                        <a:rPr kumimoji="1" lang="en-US" altLang="ja-JP" sz="1600" b="0" dirty="0"/>
                        <a:t>(Brooks et al., 2020)</a:t>
                      </a:r>
                    </a:p>
                    <a:p>
                      <a:endParaRPr kumimoji="1" lang="en-US" altLang="ja-JP" sz="1600" b="0" dirty="0"/>
                    </a:p>
                    <a:p>
                      <a:endParaRPr kumimoji="1" lang="ja-JP" altLang="en-US" sz="1600" b="0" dirty="0"/>
                    </a:p>
                  </a:txBody>
                  <a:tcPr/>
                </a:tc>
                <a:extLst>
                  <a:ext uri="{0D108BD9-81ED-4DB2-BD59-A6C34878D82A}">
                    <a16:rowId xmlns:a16="http://schemas.microsoft.com/office/drawing/2014/main" val="3984672984"/>
                  </a:ext>
                </a:extLst>
              </a:tr>
              <a:tr h="342207">
                <a:tc>
                  <a:txBody>
                    <a:bodyPr/>
                    <a:lstStyle/>
                    <a:p>
                      <a:r>
                        <a:rPr kumimoji="1" lang="en-US" altLang="ja-JP" sz="1600" b="0" dirty="0"/>
                        <a:t>2003</a:t>
                      </a:r>
                      <a:r>
                        <a:rPr kumimoji="1" lang="ja-JP" altLang="en-US" sz="1600" b="0" dirty="0"/>
                        <a:t>年</a:t>
                      </a:r>
                      <a:r>
                        <a:rPr kumimoji="1" lang="en-US" altLang="ja-JP" sz="1600" b="0" dirty="0"/>
                        <a:t>7</a:t>
                      </a:r>
                      <a:r>
                        <a:rPr kumimoji="1" lang="ja-JP" altLang="en-US" sz="1600" b="0" dirty="0"/>
                        <a:t>月に中国は海外観光の開放を開始し、</a:t>
                      </a:r>
                      <a:r>
                        <a:rPr kumimoji="1" lang="en-US" altLang="ja-JP" sz="1600" b="0" dirty="0"/>
                        <a:t>9</a:t>
                      </a:r>
                      <a:r>
                        <a:rPr kumimoji="1" lang="ja-JP" altLang="en-US" sz="1600" b="0" dirty="0"/>
                        <a:t>月には海外観光は</a:t>
                      </a:r>
                      <a:r>
                        <a:rPr kumimoji="1" lang="en-US" altLang="ja-JP" sz="1600" b="0" dirty="0"/>
                        <a:t>2002</a:t>
                      </a:r>
                      <a:r>
                        <a:rPr kumimoji="1" lang="ja-JP" altLang="en-US" sz="1600" b="0" dirty="0"/>
                        <a:t>年の水準に戻った。 国内観光は</a:t>
                      </a:r>
                      <a:r>
                        <a:rPr kumimoji="1" lang="en-US" altLang="ja-JP" sz="1600" b="0" dirty="0"/>
                        <a:t>SARS</a:t>
                      </a:r>
                      <a:r>
                        <a:rPr kumimoji="1" lang="ja-JP" altLang="en-US" sz="1600" b="0" dirty="0"/>
                        <a:t>の影響をあまり受けなかった。</a:t>
                      </a:r>
                    </a:p>
                  </a:txBody>
                  <a:tcPr/>
                </a:tc>
                <a:tc>
                  <a:txBody>
                    <a:bodyPr/>
                    <a:lstStyle/>
                    <a:p>
                      <a:r>
                        <a:rPr lang="zh-CN" altLang="en-US" sz="1600" b="0" dirty="0"/>
                        <a:t>张广瑞</a:t>
                      </a:r>
                      <a:r>
                        <a:rPr lang="en-US" altLang="zh-CN" sz="1600" b="0" dirty="0"/>
                        <a:t>, </a:t>
                      </a:r>
                      <a:r>
                        <a:rPr lang="zh-CN" altLang="en-US" sz="1600" b="0" dirty="0"/>
                        <a:t>魏小安</a:t>
                      </a:r>
                      <a:r>
                        <a:rPr lang="en-US" altLang="zh-CN" sz="1600" b="0" dirty="0"/>
                        <a:t>. (2003)</a:t>
                      </a:r>
                      <a:endParaRPr kumimoji="1" lang="ja-JP" altLang="en-US" sz="1600" b="0" dirty="0"/>
                    </a:p>
                  </a:txBody>
                  <a:tcPr/>
                </a:tc>
                <a:extLst>
                  <a:ext uri="{0D108BD9-81ED-4DB2-BD59-A6C34878D82A}">
                    <a16:rowId xmlns:a16="http://schemas.microsoft.com/office/drawing/2014/main" val="2809618793"/>
                  </a:ext>
                </a:extLst>
              </a:tr>
            </a:tbl>
          </a:graphicData>
        </a:graphic>
      </p:graphicFrame>
      <p:sp>
        <p:nvSpPr>
          <p:cNvPr id="9" name="文本框 8">
            <a:extLst>
              <a:ext uri="{FF2B5EF4-FFF2-40B4-BE49-F238E27FC236}">
                <a16:creationId xmlns:a16="http://schemas.microsoft.com/office/drawing/2014/main" id="{78C52887-9347-471D-A9DE-DDA54F228B66}"/>
              </a:ext>
            </a:extLst>
          </p:cNvPr>
          <p:cNvSpPr txBox="1"/>
          <p:nvPr/>
        </p:nvSpPr>
        <p:spPr>
          <a:xfrm>
            <a:off x="838199" y="5642032"/>
            <a:ext cx="10515600" cy="707886"/>
          </a:xfrm>
          <a:prstGeom prst="rect">
            <a:avLst/>
          </a:prstGeom>
          <a:noFill/>
        </p:spPr>
        <p:txBody>
          <a:bodyPr wrap="square">
            <a:spAutoFit/>
          </a:bodyPr>
          <a:lstStyle/>
          <a:p>
            <a:r>
              <a:rPr lang="ja-JP" altLang="en-US" sz="2000" dirty="0">
                <a:solidFill>
                  <a:schemeClr val="accent2">
                    <a:lumMod val="75000"/>
                  </a:schemeClr>
                </a:solidFill>
              </a:rPr>
              <a:t>人々の心理状態と行動は、コロナウイルスと封鎖政策の影響を受けます。</a:t>
            </a:r>
            <a:endParaRPr lang="en-US" altLang="ja-JP" sz="2000" dirty="0">
              <a:solidFill>
                <a:schemeClr val="accent2">
                  <a:lumMod val="75000"/>
                </a:schemeClr>
              </a:solidFill>
            </a:endParaRPr>
          </a:p>
          <a:p>
            <a:r>
              <a:rPr lang="en-US" altLang="ja-JP" sz="2000" dirty="0">
                <a:solidFill>
                  <a:schemeClr val="accent2">
                    <a:lumMod val="75000"/>
                  </a:schemeClr>
                </a:solidFill>
              </a:rPr>
              <a:t>SARS</a:t>
            </a:r>
            <a:r>
              <a:rPr lang="ja-JP" altLang="en-US" sz="2000" dirty="0">
                <a:solidFill>
                  <a:schemeClr val="accent2">
                    <a:lumMod val="75000"/>
                  </a:schemeClr>
                </a:solidFill>
              </a:rPr>
              <a:t>中、</a:t>
            </a:r>
            <a:r>
              <a:rPr lang="en-US" altLang="ja-JP" sz="2000" dirty="0">
                <a:solidFill>
                  <a:schemeClr val="accent2">
                    <a:lumMod val="75000"/>
                  </a:schemeClr>
                </a:solidFill>
              </a:rPr>
              <a:t>SARS</a:t>
            </a:r>
            <a:r>
              <a:rPr lang="ja-JP" altLang="en-US" sz="2000" dirty="0">
                <a:solidFill>
                  <a:schemeClr val="accent2">
                    <a:lumMod val="75000"/>
                  </a:schemeClr>
                </a:solidFill>
              </a:rPr>
              <a:t>が消費者の行動や心理に与える影響に関する調査はありませんでした。</a:t>
            </a:r>
          </a:p>
        </p:txBody>
      </p:sp>
      <p:sp>
        <p:nvSpPr>
          <p:cNvPr id="8" name="灯片编号占位符 7">
            <a:extLst>
              <a:ext uri="{FF2B5EF4-FFF2-40B4-BE49-F238E27FC236}">
                <a16:creationId xmlns:a16="http://schemas.microsoft.com/office/drawing/2014/main" id="{B17A4225-57FC-4239-BC7B-1071CB60E4F6}"/>
              </a:ext>
            </a:extLst>
          </p:cNvPr>
          <p:cNvSpPr>
            <a:spLocks noGrp="1"/>
          </p:cNvSpPr>
          <p:nvPr>
            <p:ph type="sldNum" sz="quarter" idx="12"/>
          </p:nvPr>
        </p:nvSpPr>
        <p:spPr/>
        <p:txBody>
          <a:bodyPr/>
          <a:lstStyle/>
          <a:p>
            <a:fld id="{3A1FF0C6-5115-4994-A0DE-49F1F4279360}" type="slidenum">
              <a:rPr kumimoji="1" lang="ja-JP" altLang="en-US" smtClean="0"/>
              <a:t>5</a:t>
            </a:fld>
            <a:endParaRPr kumimoji="1" lang="ja-JP" altLang="en-US"/>
          </a:p>
        </p:txBody>
      </p:sp>
    </p:spTree>
    <p:extLst>
      <p:ext uri="{BB962C8B-B14F-4D97-AF65-F5344CB8AC3E}">
        <p14:creationId xmlns:p14="http://schemas.microsoft.com/office/powerpoint/2010/main" val="4170864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CD7AB1-0AD7-41C5-B659-A093D5AB7A39}"/>
              </a:ext>
            </a:extLst>
          </p:cNvPr>
          <p:cNvSpPr>
            <a:spLocks noGrp="1"/>
          </p:cNvSpPr>
          <p:nvPr>
            <p:ph idx="1"/>
          </p:nvPr>
        </p:nvSpPr>
        <p:spPr>
          <a:xfrm>
            <a:off x="838200" y="1759122"/>
            <a:ext cx="10982498" cy="429304"/>
          </a:xfrm>
        </p:spPr>
        <p:txBody>
          <a:bodyPr>
            <a:noAutofit/>
          </a:bodyPr>
          <a:lstStyle/>
          <a:p>
            <a:r>
              <a:rPr lang="en-US" altLang="zh-CN" dirty="0"/>
              <a:t>S-O-R(Stimulus-organism-response)</a:t>
            </a:r>
            <a:r>
              <a:rPr lang="ja-JP" altLang="en-US" dirty="0"/>
              <a:t>モデルについて</a:t>
            </a:r>
            <a:endParaRPr lang="en-US" altLang="ja-JP" dirty="0"/>
          </a:p>
          <a:p>
            <a:r>
              <a:rPr lang="ja-JP" altLang="en-US" dirty="0"/>
              <a:t>環境の急激な変化を決定する刺激、組織、反応の</a:t>
            </a:r>
            <a:r>
              <a:rPr lang="en-US" altLang="ja-JP" dirty="0"/>
              <a:t>3</a:t>
            </a:r>
            <a:r>
              <a:rPr lang="ja-JP" altLang="en-US" dirty="0"/>
              <a:t>つの構成要素からなるモデルであります。</a:t>
            </a:r>
          </a:p>
          <a:p>
            <a:endParaRPr lang="en-US" altLang="ja-JP" dirty="0"/>
          </a:p>
          <a:p>
            <a:endParaRPr lang="en-US" altLang="ja-JP" dirty="0"/>
          </a:p>
          <a:p>
            <a:endParaRPr lang="en-US" altLang="ja-JP" dirty="0"/>
          </a:p>
        </p:txBody>
      </p:sp>
      <p:grpSp>
        <p:nvGrpSpPr>
          <p:cNvPr id="4" name="组合 3">
            <a:extLst>
              <a:ext uri="{FF2B5EF4-FFF2-40B4-BE49-F238E27FC236}">
                <a16:creationId xmlns:a16="http://schemas.microsoft.com/office/drawing/2014/main" id="{A6F989B6-06D5-4085-9DA2-1A5508470ABA}"/>
              </a:ext>
            </a:extLst>
          </p:cNvPr>
          <p:cNvGrpSpPr/>
          <p:nvPr/>
        </p:nvGrpSpPr>
        <p:grpSpPr>
          <a:xfrm>
            <a:off x="0" y="360016"/>
            <a:ext cx="12192000" cy="1197667"/>
            <a:chOff x="0" y="348500"/>
            <a:chExt cx="12192000" cy="1197667"/>
          </a:xfrm>
        </p:grpSpPr>
        <p:sp>
          <p:nvSpPr>
            <p:cNvPr id="5" name="矩形 4">
              <a:extLst>
                <a:ext uri="{FF2B5EF4-FFF2-40B4-BE49-F238E27FC236}">
                  <a16:creationId xmlns:a16="http://schemas.microsoft.com/office/drawing/2014/main" id="{812AC3E0-84AA-49BE-B51B-2F66EEBAD1ED}"/>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CFBE058C-0361-4959-9CEA-7C101EE83B87}"/>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28B0A580-4AD3-49FC-A5E5-BE4A01EE7531}"/>
              </a:ext>
            </a:extLst>
          </p:cNvPr>
          <p:cNvSpPr>
            <a:spLocks noGrp="1"/>
          </p:cNvSpPr>
          <p:nvPr>
            <p:ph type="title"/>
          </p:nvPr>
        </p:nvSpPr>
        <p:spPr/>
        <p:txBody>
          <a:bodyPr>
            <a:noAutofit/>
          </a:bodyPr>
          <a:lstStyle/>
          <a:p>
            <a:r>
              <a:rPr lang="ja-JP" altLang="en-US" sz="5400" b="1">
                <a:solidFill>
                  <a:schemeClr val="bg2">
                    <a:lumMod val="25000"/>
                  </a:schemeClr>
                </a:solidFill>
              </a:rPr>
              <a:t>先行</a:t>
            </a:r>
            <a:r>
              <a:rPr lang="ja-JP" altLang="ja-JP" sz="5400" b="1">
                <a:solidFill>
                  <a:schemeClr val="bg2">
                    <a:lumMod val="25000"/>
                  </a:schemeClr>
                </a:solidFill>
              </a:rPr>
              <a:t>研究</a:t>
            </a:r>
            <a:endParaRPr lang="ja-JP" altLang="en-US" sz="5400" b="1" dirty="0">
              <a:solidFill>
                <a:schemeClr val="bg2">
                  <a:lumMod val="25000"/>
                </a:schemeClr>
              </a:solidFill>
            </a:endParaRPr>
          </a:p>
        </p:txBody>
      </p:sp>
      <p:graphicFrame>
        <p:nvGraphicFramePr>
          <p:cNvPr id="10" name="表格 10">
            <a:extLst>
              <a:ext uri="{FF2B5EF4-FFF2-40B4-BE49-F238E27FC236}">
                <a16:creationId xmlns:a16="http://schemas.microsoft.com/office/drawing/2014/main" id="{EED0D690-38F8-4C31-9FF7-FA22C2CBBB37}"/>
              </a:ext>
            </a:extLst>
          </p:cNvPr>
          <p:cNvGraphicFramePr>
            <a:graphicFrameLocks noGrp="1"/>
          </p:cNvGraphicFramePr>
          <p:nvPr>
            <p:extLst>
              <p:ext uri="{D42A27DB-BD31-4B8C-83A1-F6EECF244321}">
                <p14:modId xmlns:p14="http://schemas.microsoft.com/office/powerpoint/2010/main" val="2040798715"/>
              </p:ext>
            </p:extLst>
          </p:nvPr>
        </p:nvGraphicFramePr>
        <p:xfrm>
          <a:off x="838200" y="3179978"/>
          <a:ext cx="10515600" cy="2926080"/>
        </p:xfrm>
        <a:graphic>
          <a:graphicData uri="http://schemas.openxmlformats.org/drawingml/2006/table">
            <a:tbl>
              <a:tblPr firstRow="1" bandRow="1">
                <a:tableStyleId>{8A107856-5554-42FB-B03E-39F5DBC370BA}</a:tableStyleId>
              </a:tblPr>
              <a:tblGrid>
                <a:gridCol w="7291169">
                  <a:extLst>
                    <a:ext uri="{9D8B030D-6E8A-4147-A177-3AD203B41FA5}">
                      <a16:colId xmlns:a16="http://schemas.microsoft.com/office/drawing/2014/main" val="3091796687"/>
                    </a:ext>
                  </a:extLst>
                </a:gridCol>
                <a:gridCol w="3224431">
                  <a:extLst>
                    <a:ext uri="{9D8B030D-6E8A-4147-A177-3AD203B41FA5}">
                      <a16:colId xmlns:a16="http://schemas.microsoft.com/office/drawing/2014/main" val="4147909304"/>
                    </a:ext>
                  </a:extLst>
                </a:gridCol>
              </a:tblGrid>
              <a:tr h="370840">
                <a:tc>
                  <a:txBody>
                    <a:bodyPr/>
                    <a:lstStyle/>
                    <a:p>
                      <a:r>
                        <a:rPr kumimoji="1" lang="en-US" altLang="zh-CN" sz="1800" b="0" kern="1200" dirty="0">
                          <a:solidFill>
                            <a:schemeClr val="dk1"/>
                          </a:solidFill>
                          <a:latin typeface="+mn-lt"/>
                          <a:ea typeface="+mn-ea"/>
                          <a:cs typeface="+mn-cs"/>
                        </a:rPr>
                        <a:t>S-O-R</a:t>
                      </a:r>
                      <a:r>
                        <a:rPr kumimoji="1" lang="zh-CN" altLang="en-US" sz="1800" b="0" kern="1200" dirty="0">
                          <a:solidFill>
                            <a:schemeClr val="dk1"/>
                          </a:solidFill>
                          <a:latin typeface="+mn-lt"/>
                          <a:ea typeface="+mn-ea"/>
                          <a:cs typeface="+mn-cs"/>
                        </a:rPr>
                        <a:t>モデルは消費者行動論のモデルです。</a:t>
                      </a:r>
                      <a:r>
                        <a:rPr kumimoji="1" lang="ja-JP" altLang="en-US" b="0"/>
                        <a:t>消費者は</a:t>
                      </a:r>
                      <a:r>
                        <a:rPr kumimoji="1" lang="en-US" altLang="ja-JP" b="0" dirty="0"/>
                        <a:t>, </a:t>
                      </a:r>
                      <a:r>
                        <a:rPr kumimoji="1" lang="ja-JP" altLang="en-US" b="0"/>
                        <a:t>刺激に反応し て問題認知をする。 問題認知に影響を及ぼすのが消費者の内的特性である。使用と廃棄にかんしても同じような意思決定過程が展開される。 決定過程に影響を与えるのが</a:t>
                      </a:r>
                      <a:r>
                        <a:rPr kumimoji="1" lang="en-US" altLang="ja-JP" b="0" dirty="0"/>
                        <a:t>, </a:t>
                      </a:r>
                      <a:r>
                        <a:rPr kumimoji="1" lang="ja-JP" altLang="en-US" b="0"/>
                        <a:t>経済的要因</a:t>
                      </a:r>
                      <a:r>
                        <a:rPr kumimoji="1" lang="en-US" altLang="ja-JP" b="0" dirty="0"/>
                        <a:t>, </a:t>
                      </a:r>
                      <a:r>
                        <a:rPr kumimoji="1" lang="ja-JP" altLang="en-US" b="0"/>
                        <a:t>心理的要因</a:t>
                      </a:r>
                      <a:r>
                        <a:rPr kumimoji="1" lang="en-US" altLang="ja-JP" b="0" dirty="0"/>
                        <a:t>, </a:t>
                      </a:r>
                      <a:r>
                        <a:rPr kumimoji="1" lang="ja-JP" altLang="en-US" b="0"/>
                        <a:t>社会的要因</a:t>
                      </a:r>
                      <a:r>
                        <a:rPr kumimoji="1" lang="en-US" altLang="ja-JP" b="0" dirty="0"/>
                        <a:t>, </a:t>
                      </a:r>
                      <a:r>
                        <a:rPr kumimoji="1" lang="ja-JP" altLang="en-US" b="0"/>
                        <a:t>文化的要因である。</a:t>
                      </a:r>
                      <a:endParaRPr kumimoji="1" lang="ja-JP" altLang="en-US" b="0" dirty="0"/>
                    </a:p>
                  </a:txBody>
                  <a:tcPr/>
                </a:tc>
                <a:tc>
                  <a:txBody>
                    <a:bodyPr/>
                    <a:lstStyle/>
                    <a:p>
                      <a:r>
                        <a:rPr lang="zh-CN" altLang="en-US" sz="1800" b="0" dirty="0"/>
                        <a:t>冨貴島明</a:t>
                      </a:r>
                      <a:r>
                        <a:rPr lang="en-US" altLang="ja-JP" sz="1800" b="0" dirty="0"/>
                        <a:t>(20</a:t>
                      </a:r>
                      <a:r>
                        <a:rPr lang="en-US" altLang="zh-CN" sz="1800" b="0" dirty="0"/>
                        <a:t>06</a:t>
                      </a:r>
                      <a:r>
                        <a:rPr lang="en-US" altLang="ja-JP" sz="1800" b="0" dirty="0"/>
                        <a:t>).</a:t>
                      </a:r>
                      <a:endParaRPr kumimoji="1" lang="ja-JP" altLang="en-US" b="0" dirty="0"/>
                    </a:p>
                  </a:txBody>
                  <a:tcPr/>
                </a:tc>
                <a:extLst>
                  <a:ext uri="{0D108BD9-81ED-4DB2-BD59-A6C34878D82A}">
                    <a16:rowId xmlns:a16="http://schemas.microsoft.com/office/drawing/2014/main" val="2592956418"/>
                  </a:ext>
                </a:extLst>
              </a:tr>
              <a:tr h="370840">
                <a:tc>
                  <a:txBody>
                    <a:bodyPr/>
                    <a:lstStyle/>
                    <a:p>
                      <a:r>
                        <a:rPr kumimoji="1" lang="zh-CN" altLang="en-US" dirty="0"/>
                        <a:t>コロナ</a:t>
                      </a:r>
                      <a:r>
                        <a:rPr kumimoji="1" lang="ja-JP" altLang="en-US"/>
                        <a:t>のパンデミック</a:t>
                      </a:r>
                      <a:r>
                        <a:rPr kumimoji="1" lang="zh-CN" altLang="en-US" dirty="0"/>
                        <a:t>状況</a:t>
                      </a:r>
                      <a:r>
                        <a:rPr kumimoji="1" lang="ja-JP" altLang="en-US"/>
                        <a:t>は</a:t>
                      </a:r>
                      <a:r>
                        <a:rPr kumimoji="1" lang="zh-CN" altLang="en-US" dirty="0"/>
                        <a:t>前例</a:t>
                      </a:r>
                      <a:r>
                        <a:rPr kumimoji="1" lang="ja-JP" altLang="en-US"/>
                        <a:t>のないユニークなものであるため、</a:t>
                      </a:r>
                      <a:r>
                        <a:rPr kumimoji="1" lang="zh-CN" altLang="en-US" dirty="0"/>
                        <a:t>個人</a:t>
                      </a:r>
                      <a:r>
                        <a:rPr kumimoji="1" lang="ja-JP" altLang="en-US"/>
                        <a:t>が</a:t>
                      </a:r>
                      <a:r>
                        <a:rPr kumimoji="1" lang="zh-CN" altLang="en-US" dirty="0"/>
                        <a:t>明確</a:t>
                      </a:r>
                      <a:r>
                        <a:rPr kumimoji="1" lang="ja-JP" altLang="en-US"/>
                        <a:t>な</a:t>
                      </a:r>
                      <a:r>
                        <a:rPr kumimoji="1" lang="zh-CN" altLang="en-US" dirty="0"/>
                        <a:t>参照先</a:t>
                      </a:r>
                      <a:r>
                        <a:rPr kumimoji="1" lang="ja-JP" altLang="en-US"/>
                        <a:t>を</a:t>
                      </a:r>
                      <a:r>
                        <a:rPr kumimoji="1" lang="zh-CN" altLang="en-US" dirty="0"/>
                        <a:t>持</a:t>
                      </a:r>
                      <a:r>
                        <a:rPr kumimoji="1" lang="ja-JP" altLang="en-US"/>
                        <a:t>たずにどのように</a:t>
                      </a:r>
                      <a:r>
                        <a:rPr kumimoji="1" lang="zh-CN" altLang="en-US" dirty="0"/>
                        <a:t>行動</a:t>
                      </a:r>
                      <a:r>
                        <a:rPr kumimoji="1" lang="ja-JP" altLang="en-US"/>
                        <a:t>すべきかについてかなりの</a:t>
                      </a:r>
                      <a:r>
                        <a:rPr kumimoji="1" lang="zh-CN" altLang="en-US" dirty="0"/>
                        <a:t>不確実性</a:t>
                      </a:r>
                      <a:r>
                        <a:rPr kumimoji="1" lang="ja-JP" altLang="en-US"/>
                        <a:t>を</a:t>
                      </a:r>
                      <a:r>
                        <a:rPr kumimoji="1" lang="zh-CN" altLang="en-US" dirty="0"/>
                        <a:t>持</a:t>
                      </a:r>
                      <a:r>
                        <a:rPr kumimoji="1" lang="ja-JP" altLang="en-US"/>
                        <a:t>つ、</a:t>
                      </a:r>
                      <a:r>
                        <a:rPr kumimoji="1" lang="zh-CN" altLang="en-US" dirty="0"/>
                        <a:t>大規模</a:t>
                      </a:r>
                      <a:r>
                        <a:rPr kumimoji="1" lang="ja-JP" altLang="en-US"/>
                        <a:t>な</a:t>
                      </a:r>
                      <a:r>
                        <a:rPr kumimoji="1" lang="zh-CN" altLang="en-US" dirty="0"/>
                        <a:t>世界的</a:t>
                      </a:r>
                      <a:r>
                        <a:rPr kumimoji="1" lang="ja-JP" altLang="en-US"/>
                        <a:t>パンデミックイベント</a:t>
                      </a:r>
                      <a:r>
                        <a:rPr kumimoji="1" lang="zh-CN" altLang="en-US" dirty="0"/>
                        <a:t>中</a:t>
                      </a:r>
                      <a:r>
                        <a:rPr kumimoji="1" lang="ja-JP" altLang="en-US"/>
                        <a:t>の</a:t>
                      </a:r>
                      <a:r>
                        <a:rPr kumimoji="1" lang="zh-CN" altLang="en-US" dirty="0"/>
                        <a:t>人間行動</a:t>
                      </a:r>
                      <a:r>
                        <a:rPr kumimoji="1" lang="ja-JP" altLang="en-US"/>
                        <a:t>についての</a:t>
                      </a:r>
                      <a:r>
                        <a:rPr kumimoji="1" lang="zh-CN" altLang="en-US" dirty="0"/>
                        <a:t>洞察</a:t>
                      </a:r>
                      <a:r>
                        <a:rPr kumimoji="1" lang="ja-JP" altLang="en-US"/>
                        <a:t>を</a:t>
                      </a:r>
                      <a:r>
                        <a:rPr kumimoji="1" lang="zh-CN" altLang="en-US" dirty="0"/>
                        <a:t>得</a:t>
                      </a:r>
                      <a:r>
                        <a:rPr kumimoji="1" lang="ja-JP" altLang="en-US"/>
                        <a:t>ることができる。</a:t>
                      </a:r>
                      <a:r>
                        <a:rPr kumimoji="1" lang="zh-CN" altLang="en-US" dirty="0"/>
                        <a:t>消費者側</a:t>
                      </a:r>
                      <a:r>
                        <a:rPr kumimoji="1" lang="ja-JP" altLang="en-US"/>
                        <a:t>を</a:t>
                      </a:r>
                      <a:r>
                        <a:rPr kumimoji="1" lang="zh-CN" altLang="en-US" dirty="0"/>
                        <a:t>考慮</a:t>
                      </a:r>
                      <a:r>
                        <a:rPr kumimoji="1" lang="ja-JP" altLang="en-US"/>
                        <a:t>したフレームワークとして、</a:t>
                      </a:r>
                      <a:r>
                        <a:rPr kumimoji="1" lang="en-US" altLang="ja-JP" dirty="0"/>
                        <a:t>S-O-R</a:t>
                      </a:r>
                      <a:r>
                        <a:rPr kumimoji="1" lang="ja-JP" altLang="en-US"/>
                        <a:t>がある。</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sz="1800" kern="1200" dirty="0" err="1">
                          <a:solidFill>
                            <a:schemeClr val="dk1"/>
                          </a:solidFill>
                          <a:effectLst/>
                          <a:latin typeface="+mn-lt"/>
                          <a:ea typeface="+mn-ea"/>
                          <a:cs typeface="+mn-cs"/>
                        </a:rPr>
                        <a:t>Samuli</a:t>
                      </a:r>
                      <a:r>
                        <a:rPr kumimoji="1" lang="en" altLang="zh-CN" sz="1800" kern="1200" dirty="0">
                          <a:solidFill>
                            <a:schemeClr val="dk1"/>
                          </a:solidFill>
                          <a:effectLst/>
                          <a:latin typeface="+mn-lt"/>
                          <a:ea typeface="+mn-ea"/>
                          <a:cs typeface="+mn-cs"/>
                        </a:rPr>
                        <a:t> </a:t>
                      </a:r>
                      <a:r>
                        <a:rPr kumimoji="1" lang="en" altLang="zh-CN" sz="1800" kern="1200" dirty="0" err="1">
                          <a:solidFill>
                            <a:schemeClr val="dk1"/>
                          </a:solidFill>
                          <a:effectLst/>
                          <a:latin typeface="+mn-lt"/>
                          <a:ea typeface="+mn-ea"/>
                          <a:cs typeface="+mn-cs"/>
                        </a:rPr>
                        <a:t>Laatoa</a:t>
                      </a:r>
                      <a:r>
                        <a:rPr kumimoji="1" lang="en" altLang="zh-CN" sz="1800" kern="1200" dirty="0">
                          <a:solidFill>
                            <a:schemeClr val="dk1"/>
                          </a:solidFill>
                          <a:effectLst/>
                          <a:latin typeface="+mn-lt"/>
                          <a:ea typeface="+mn-ea"/>
                          <a:cs typeface="+mn-cs"/>
                        </a:rPr>
                        <a:t>, A.K.M. </a:t>
                      </a:r>
                      <a:r>
                        <a:rPr kumimoji="1" lang="en" altLang="zh-CN" sz="1800" kern="1200" dirty="0" err="1">
                          <a:solidFill>
                            <a:schemeClr val="dk1"/>
                          </a:solidFill>
                          <a:effectLst/>
                          <a:latin typeface="+mn-lt"/>
                          <a:ea typeface="+mn-ea"/>
                          <a:cs typeface="+mn-cs"/>
                        </a:rPr>
                        <a:t>Najmul</a:t>
                      </a:r>
                      <a:r>
                        <a:rPr kumimoji="1" lang="en" altLang="zh-CN" sz="1800" kern="1200" dirty="0">
                          <a:solidFill>
                            <a:schemeClr val="dk1"/>
                          </a:solidFill>
                          <a:effectLst/>
                          <a:latin typeface="+mn-lt"/>
                          <a:ea typeface="+mn-ea"/>
                          <a:cs typeface="+mn-cs"/>
                        </a:rPr>
                        <a:t> </a:t>
                      </a:r>
                      <a:r>
                        <a:rPr kumimoji="1" lang="en" altLang="zh-CN" sz="1800" kern="1200" dirty="0" err="1">
                          <a:solidFill>
                            <a:schemeClr val="dk1"/>
                          </a:solidFill>
                          <a:effectLst/>
                          <a:latin typeface="+mn-lt"/>
                          <a:ea typeface="+mn-ea"/>
                          <a:cs typeface="+mn-cs"/>
                        </a:rPr>
                        <a:t>Islama,e</a:t>
                      </a:r>
                      <a:r>
                        <a:rPr kumimoji="1" lang="en" altLang="zh-CN" sz="1800" kern="1200" dirty="0">
                          <a:solidFill>
                            <a:schemeClr val="dk1"/>
                          </a:solidFill>
                          <a:effectLst/>
                          <a:latin typeface="+mn-lt"/>
                          <a:ea typeface="+mn-ea"/>
                          <a:cs typeface="+mn-cs"/>
                        </a:rPr>
                        <a:t>, Ali </a:t>
                      </a:r>
                      <a:r>
                        <a:rPr kumimoji="1" lang="en" altLang="zh-CN" sz="1800" kern="1200" dirty="0" err="1">
                          <a:solidFill>
                            <a:schemeClr val="dk1"/>
                          </a:solidFill>
                          <a:effectLst/>
                          <a:latin typeface="+mn-lt"/>
                          <a:ea typeface="+mn-ea"/>
                          <a:cs typeface="+mn-cs"/>
                        </a:rPr>
                        <a:t>Farooqa</a:t>
                      </a:r>
                      <a:r>
                        <a:rPr kumimoji="1" lang="en" altLang="zh-CN" sz="1800" kern="1200" dirty="0">
                          <a:solidFill>
                            <a:schemeClr val="dk1"/>
                          </a:solidFill>
                          <a:effectLst/>
                          <a:latin typeface="+mn-lt"/>
                          <a:ea typeface="+mn-ea"/>
                          <a:cs typeface="+mn-cs"/>
                        </a:rPr>
                        <a:t>, Amandeep </a:t>
                      </a:r>
                      <a:r>
                        <a:rPr kumimoji="1" lang="en" altLang="zh-CN" sz="1800" kern="1200" dirty="0" err="1">
                          <a:solidFill>
                            <a:schemeClr val="dk1"/>
                          </a:solidFill>
                          <a:effectLst/>
                          <a:latin typeface="+mn-lt"/>
                          <a:ea typeface="+mn-ea"/>
                          <a:cs typeface="+mn-cs"/>
                        </a:rPr>
                        <a:t>Dhir</a:t>
                      </a:r>
                      <a:r>
                        <a:rPr kumimoji="1" lang="en" altLang="zh-CN" sz="1800" kern="1200" dirty="0">
                          <a:solidFill>
                            <a:schemeClr val="dk1"/>
                          </a:solidFill>
                          <a:effectLst/>
                          <a:latin typeface="+mn-lt"/>
                          <a:ea typeface="+mn-ea"/>
                          <a:cs typeface="+mn-cs"/>
                        </a:rPr>
                        <a:t> </a:t>
                      </a:r>
                      <a:r>
                        <a:rPr kumimoji="1" lang="en-US" altLang="ja-JP" dirty="0"/>
                        <a:t>. (202</a:t>
                      </a:r>
                      <a:r>
                        <a:rPr kumimoji="1" lang="en-US" altLang="zh-CN" dirty="0"/>
                        <a:t>0</a:t>
                      </a:r>
                      <a:r>
                        <a:rPr kumimoji="1" lang="en-US" altLang="ja-JP" dirty="0"/>
                        <a:t>).</a:t>
                      </a:r>
                      <a:endParaRPr kumimoji="1" lang="ja-JP" altLang="en-US" dirty="0"/>
                    </a:p>
                  </a:txBody>
                  <a:tcPr/>
                </a:tc>
                <a:extLst>
                  <a:ext uri="{0D108BD9-81ED-4DB2-BD59-A6C34878D82A}">
                    <a16:rowId xmlns:a16="http://schemas.microsoft.com/office/drawing/2014/main" val="746382278"/>
                  </a:ext>
                </a:extLst>
              </a:tr>
            </a:tbl>
          </a:graphicData>
        </a:graphic>
      </p:graphicFrame>
      <p:sp>
        <p:nvSpPr>
          <p:cNvPr id="12" name="文本框 11">
            <a:extLst>
              <a:ext uri="{FF2B5EF4-FFF2-40B4-BE49-F238E27FC236}">
                <a16:creationId xmlns:a16="http://schemas.microsoft.com/office/drawing/2014/main" id="{7A2FDFA1-A5AE-4D23-AB19-42FB1973861A}"/>
              </a:ext>
            </a:extLst>
          </p:cNvPr>
          <p:cNvSpPr txBox="1"/>
          <p:nvPr/>
        </p:nvSpPr>
        <p:spPr>
          <a:xfrm>
            <a:off x="838200" y="6210595"/>
            <a:ext cx="10515600" cy="707886"/>
          </a:xfrm>
          <a:prstGeom prst="rect">
            <a:avLst/>
          </a:prstGeom>
          <a:noFill/>
        </p:spPr>
        <p:txBody>
          <a:bodyPr wrap="square">
            <a:spAutoFit/>
          </a:bodyPr>
          <a:lstStyle/>
          <a:p>
            <a:r>
              <a:rPr lang="en-US" altLang="zh-CN" sz="2000" dirty="0">
                <a:solidFill>
                  <a:schemeClr val="accent2">
                    <a:lumMod val="75000"/>
                  </a:schemeClr>
                </a:solidFill>
              </a:rPr>
              <a:t>SOR</a:t>
            </a:r>
            <a:r>
              <a:rPr lang="ja-JP" altLang="en-US" sz="2000">
                <a:solidFill>
                  <a:schemeClr val="accent2">
                    <a:lumMod val="75000"/>
                  </a:schemeClr>
                </a:solidFill>
              </a:rPr>
              <a:t>モデルは、コロナに関連する研究は</a:t>
            </a:r>
            <a:r>
              <a:rPr lang="zh-CN" altLang="en-US" sz="2000" dirty="0">
                <a:solidFill>
                  <a:schemeClr val="accent2">
                    <a:lumMod val="75000"/>
                  </a:schemeClr>
                </a:solidFill>
              </a:rPr>
              <a:t>適している</a:t>
            </a:r>
            <a:r>
              <a:rPr lang="ja-JP" altLang="en-US" sz="2000">
                <a:solidFill>
                  <a:schemeClr val="accent2">
                    <a:lumMod val="75000"/>
                  </a:schemeClr>
                </a:solidFill>
              </a:rPr>
              <a:t>。影響を受ける要因は経済的なもの、心理的なものなどで</a:t>
            </a:r>
            <a:r>
              <a:rPr lang="zh-CN" altLang="en-US" sz="2000" dirty="0">
                <a:solidFill>
                  <a:schemeClr val="accent2">
                    <a:lumMod val="75000"/>
                  </a:schemeClr>
                </a:solidFill>
              </a:rPr>
              <a:t>ある</a:t>
            </a:r>
            <a:endParaRPr lang="en-US" altLang="ja-JP" sz="2000" dirty="0">
              <a:solidFill>
                <a:schemeClr val="accent2">
                  <a:lumMod val="75000"/>
                </a:schemeClr>
              </a:solidFill>
            </a:endParaRPr>
          </a:p>
        </p:txBody>
      </p:sp>
      <p:sp>
        <p:nvSpPr>
          <p:cNvPr id="7" name="灯片编号占位符 6">
            <a:extLst>
              <a:ext uri="{FF2B5EF4-FFF2-40B4-BE49-F238E27FC236}">
                <a16:creationId xmlns:a16="http://schemas.microsoft.com/office/drawing/2014/main" id="{37825AEF-7470-4C6E-86AF-32E2E8B5F351}"/>
              </a:ext>
            </a:extLst>
          </p:cNvPr>
          <p:cNvSpPr>
            <a:spLocks noGrp="1"/>
          </p:cNvSpPr>
          <p:nvPr>
            <p:ph type="sldNum" sz="quarter" idx="12"/>
          </p:nvPr>
        </p:nvSpPr>
        <p:spPr/>
        <p:txBody>
          <a:bodyPr/>
          <a:lstStyle/>
          <a:p>
            <a:fld id="{3A1FF0C6-5115-4994-A0DE-49F1F4279360}" type="slidenum">
              <a:rPr kumimoji="1" lang="ja-JP" altLang="en-US" smtClean="0"/>
              <a:t>6</a:t>
            </a:fld>
            <a:endParaRPr kumimoji="1" lang="ja-JP" altLang="en-US"/>
          </a:p>
        </p:txBody>
      </p:sp>
    </p:spTree>
    <p:extLst>
      <p:ext uri="{BB962C8B-B14F-4D97-AF65-F5344CB8AC3E}">
        <p14:creationId xmlns:p14="http://schemas.microsoft.com/office/powerpoint/2010/main" val="1305838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CD7AB1-0AD7-41C5-B659-A093D5AB7A39}"/>
              </a:ext>
            </a:extLst>
          </p:cNvPr>
          <p:cNvSpPr>
            <a:spLocks noGrp="1"/>
          </p:cNvSpPr>
          <p:nvPr>
            <p:ph idx="1"/>
          </p:nvPr>
        </p:nvSpPr>
        <p:spPr>
          <a:xfrm>
            <a:off x="838200" y="1759122"/>
            <a:ext cx="10982498" cy="429304"/>
          </a:xfrm>
        </p:spPr>
        <p:txBody>
          <a:bodyPr>
            <a:noAutofit/>
          </a:bodyPr>
          <a:lstStyle/>
          <a:p>
            <a:r>
              <a:rPr lang="en-US" altLang="zh-CN" dirty="0"/>
              <a:t>S-O-R(Stimulus-organism-response)</a:t>
            </a:r>
            <a:r>
              <a:rPr lang="ja-JP" altLang="en-US" dirty="0"/>
              <a:t>モデル</a:t>
            </a:r>
            <a:r>
              <a:rPr lang="ja-JP" altLang="en-US"/>
              <a:t>について</a:t>
            </a:r>
            <a:endParaRPr lang="en-US" altLang="ja-JP" dirty="0"/>
          </a:p>
          <a:p>
            <a:endParaRPr lang="en-US" altLang="ja-JP" dirty="0"/>
          </a:p>
          <a:p>
            <a:endParaRPr lang="en-US" altLang="ja-JP" dirty="0"/>
          </a:p>
        </p:txBody>
      </p:sp>
      <p:grpSp>
        <p:nvGrpSpPr>
          <p:cNvPr id="4" name="组合 3">
            <a:extLst>
              <a:ext uri="{FF2B5EF4-FFF2-40B4-BE49-F238E27FC236}">
                <a16:creationId xmlns:a16="http://schemas.microsoft.com/office/drawing/2014/main" id="{A6F989B6-06D5-4085-9DA2-1A5508470ABA}"/>
              </a:ext>
            </a:extLst>
          </p:cNvPr>
          <p:cNvGrpSpPr/>
          <p:nvPr/>
        </p:nvGrpSpPr>
        <p:grpSpPr>
          <a:xfrm>
            <a:off x="0" y="360016"/>
            <a:ext cx="12192000" cy="1197667"/>
            <a:chOff x="0" y="348500"/>
            <a:chExt cx="12192000" cy="1197667"/>
          </a:xfrm>
        </p:grpSpPr>
        <p:sp>
          <p:nvSpPr>
            <p:cNvPr id="5" name="矩形 4">
              <a:extLst>
                <a:ext uri="{FF2B5EF4-FFF2-40B4-BE49-F238E27FC236}">
                  <a16:creationId xmlns:a16="http://schemas.microsoft.com/office/drawing/2014/main" id="{812AC3E0-84AA-49BE-B51B-2F66EEBAD1ED}"/>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CFBE058C-0361-4959-9CEA-7C101EE83B87}"/>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28B0A580-4AD3-49FC-A5E5-BE4A01EE7531}"/>
              </a:ext>
            </a:extLst>
          </p:cNvPr>
          <p:cNvSpPr>
            <a:spLocks noGrp="1"/>
          </p:cNvSpPr>
          <p:nvPr>
            <p:ph type="title"/>
          </p:nvPr>
        </p:nvSpPr>
        <p:spPr/>
        <p:txBody>
          <a:bodyPr>
            <a:noAutofit/>
          </a:bodyPr>
          <a:lstStyle/>
          <a:p>
            <a:r>
              <a:rPr lang="ja-JP" altLang="en-US" sz="5400" b="1" dirty="0">
                <a:solidFill>
                  <a:schemeClr val="bg2">
                    <a:lumMod val="25000"/>
                  </a:schemeClr>
                </a:solidFill>
              </a:rPr>
              <a:t>先行</a:t>
            </a:r>
            <a:r>
              <a:rPr lang="ja-JP" altLang="ja-JP" sz="5400" b="1" dirty="0">
                <a:solidFill>
                  <a:schemeClr val="bg2">
                    <a:lumMod val="25000"/>
                  </a:schemeClr>
                </a:solidFill>
              </a:rPr>
              <a:t>研究</a:t>
            </a:r>
            <a:endParaRPr lang="ja-JP" altLang="en-US" sz="5400" b="1" dirty="0">
              <a:solidFill>
                <a:schemeClr val="bg2">
                  <a:lumMod val="25000"/>
                </a:schemeClr>
              </a:solidFill>
            </a:endParaRPr>
          </a:p>
        </p:txBody>
      </p:sp>
      <p:graphicFrame>
        <p:nvGraphicFramePr>
          <p:cNvPr id="10" name="表格 10">
            <a:extLst>
              <a:ext uri="{FF2B5EF4-FFF2-40B4-BE49-F238E27FC236}">
                <a16:creationId xmlns:a16="http://schemas.microsoft.com/office/drawing/2014/main" id="{EED0D690-38F8-4C31-9FF7-FA22C2CBBB37}"/>
              </a:ext>
            </a:extLst>
          </p:cNvPr>
          <p:cNvGraphicFramePr>
            <a:graphicFrameLocks noGrp="1"/>
          </p:cNvGraphicFramePr>
          <p:nvPr>
            <p:extLst>
              <p:ext uri="{D42A27DB-BD31-4B8C-83A1-F6EECF244321}">
                <p14:modId xmlns:p14="http://schemas.microsoft.com/office/powerpoint/2010/main" val="3229600641"/>
              </p:ext>
            </p:extLst>
          </p:nvPr>
        </p:nvGraphicFramePr>
        <p:xfrm>
          <a:off x="838200" y="2340437"/>
          <a:ext cx="10515600" cy="1828800"/>
        </p:xfrm>
        <a:graphic>
          <a:graphicData uri="http://schemas.openxmlformats.org/drawingml/2006/table">
            <a:tbl>
              <a:tblPr firstRow="1" bandRow="1">
                <a:tableStyleId>{8A107856-5554-42FB-B03E-39F5DBC370BA}</a:tableStyleId>
              </a:tblPr>
              <a:tblGrid>
                <a:gridCol w="7291169">
                  <a:extLst>
                    <a:ext uri="{9D8B030D-6E8A-4147-A177-3AD203B41FA5}">
                      <a16:colId xmlns:a16="http://schemas.microsoft.com/office/drawing/2014/main" val="3091796687"/>
                    </a:ext>
                  </a:extLst>
                </a:gridCol>
                <a:gridCol w="3224431">
                  <a:extLst>
                    <a:ext uri="{9D8B030D-6E8A-4147-A177-3AD203B41FA5}">
                      <a16:colId xmlns:a16="http://schemas.microsoft.com/office/drawing/2014/main" val="4147909304"/>
                    </a:ext>
                  </a:extLst>
                </a:gridCol>
              </a:tblGrid>
              <a:tr h="370840">
                <a:tc>
                  <a:txBody>
                    <a:bodyPr/>
                    <a:lstStyle/>
                    <a:p>
                      <a:r>
                        <a:rPr kumimoji="1" lang="ja-JP" altLang="en-US" b="0" dirty="0"/>
                        <a:t>知覚されたリスクと感情の前例としての評判を含む拡張</a:t>
                      </a:r>
                      <a:r>
                        <a:rPr kumimoji="1" lang="en-US" altLang="ja-JP" b="0" dirty="0"/>
                        <a:t>S-O-R</a:t>
                      </a:r>
                      <a:r>
                        <a:rPr kumimoji="1" lang="ja-JP" altLang="en-US" b="0" dirty="0"/>
                        <a:t>フレームワークを提案することにより、、知覚されたリスク、および行動意図のさまざまなコンポーネントの影響の経験的調査を可能にします。</a:t>
                      </a:r>
                    </a:p>
                  </a:txBody>
                  <a:tcPr/>
                </a:tc>
                <a:tc>
                  <a:txBody>
                    <a:bodyPr/>
                    <a:lstStyle/>
                    <a:p>
                      <a:r>
                        <a:rPr lang="en-US" altLang="ja-JP" sz="1800" b="0" dirty="0"/>
                        <a:t>Kim J , Lennon S J . (2013).</a:t>
                      </a:r>
                      <a:endParaRPr kumimoji="1" lang="ja-JP" altLang="en-US" b="0" dirty="0"/>
                    </a:p>
                  </a:txBody>
                  <a:tcPr/>
                </a:tc>
                <a:extLst>
                  <a:ext uri="{0D108BD9-81ED-4DB2-BD59-A6C34878D82A}">
                    <a16:rowId xmlns:a16="http://schemas.microsoft.com/office/drawing/2014/main" val="2592956418"/>
                  </a:ext>
                </a:extLst>
              </a:tr>
              <a:tr h="370840">
                <a:tc>
                  <a:txBody>
                    <a:bodyPr/>
                    <a:lstStyle/>
                    <a:p>
                      <a:r>
                        <a:rPr kumimoji="1" lang="en-US" altLang="ja-JP" dirty="0"/>
                        <a:t>covid-19</a:t>
                      </a:r>
                      <a:r>
                        <a:rPr kumimoji="1" lang="ja-JP" altLang="en-US" dirty="0"/>
                        <a:t>の危機と封鎖による大学生の行動</a:t>
                      </a:r>
                      <a:r>
                        <a:rPr kumimoji="1" lang="ja-JP" altLang="en-US" b="0" dirty="0"/>
                        <a:t>と</a:t>
                      </a:r>
                      <a:r>
                        <a:rPr kumimoji="1" lang="ja-JP" altLang="en-US" dirty="0"/>
                        <a:t>心理的変化を調査することを目的としています。 </a:t>
                      </a:r>
                      <a:r>
                        <a:rPr kumimoji="1" lang="en-US" altLang="ja-JP" dirty="0"/>
                        <a:t>SOR</a:t>
                      </a:r>
                      <a:r>
                        <a:rPr kumimoji="1" lang="ja-JP" altLang="en-US" dirty="0"/>
                        <a:t>モデルは研究の理論的基盤を開発するために採用されました。</a:t>
                      </a:r>
                    </a:p>
                  </a:txBody>
                  <a:tcPr/>
                </a:tc>
                <a:tc>
                  <a:txBody>
                    <a:bodyPr/>
                    <a:lstStyle/>
                    <a:p>
                      <a:r>
                        <a:rPr kumimoji="1" lang="en-US" altLang="ja-JP" dirty="0"/>
                        <a:t>Pandita S , Mishra H G , </a:t>
                      </a:r>
                      <a:r>
                        <a:rPr kumimoji="1" lang="en-US" altLang="ja-JP" dirty="0" err="1"/>
                        <a:t>Chib</a:t>
                      </a:r>
                      <a:r>
                        <a:rPr kumimoji="1" lang="en-US" altLang="ja-JP" dirty="0"/>
                        <a:t> S . (2021).</a:t>
                      </a:r>
                      <a:endParaRPr kumimoji="1" lang="ja-JP" altLang="en-US" dirty="0"/>
                    </a:p>
                  </a:txBody>
                  <a:tcPr/>
                </a:tc>
                <a:extLst>
                  <a:ext uri="{0D108BD9-81ED-4DB2-BD59-A6C34878D82A}">
                    <a16:rowId xmlns:a16="http://schemas.microsoft.com/office/drawing/2014/main" val="746382278"/>
                  </a:ext>
                </a:extLst>
              </a:tr>
            </a:tbl>
          </a:graphicData>
        </a:graphic>
      </p:graphicFrame>
      <p:sp>
        <p:nvSpPr>
          <p:cNvPr id="12" name="文本框 11">
            <a:extLst>
              <a:ext uri="{FF2B5EF4-FFF2-40B4-BE49-F238E27FC236}">
                <a16:creationId xmlns:a16="http://schemas.microsoft.com/office/drawing/2014/main" id="{7A2FDFA1-A5AE-4D23-AB19-42FB1973861A}"/>
              </a:ext>
            </a:extLst>
          </p:cNvPr>
          <p:cNvSpPr txBox="1"/>
          <p:nvPr/>
        </p:nvSpPr>
        <p:spPr>
          <a:xfrm>
            <a:off x="838200" y="4375539"/>
            <a:ext cx="10515600" cy="707886"/>
          </a:xfrm>
          <a:prstGeom prst="rect">
            <a:avLst/>
          </a:prstGeom>
          <a:noFill/>
        </p:spPr>
        <p:txBody>
          <a:bodyPr wrap="square">
            <a:spAutoFit/>
          </a:bodyPr>
          <a:lstStyle/>
          <a:p>
            <a:r>
              <a:rPr lang="en-US" altLang="zh-CN" sz="2000" dirty="0">
                <a:solidFill>
                  <a:schemeClr val="accent2">
                    <a:lumMod val="75000"/>
                  </a:schemeClr>
                </a:solidFill>
              </a:rPr>
              <a:t>SOR</a:t>
            </a:r>
            <a:r>
              <a:rPr lang="ja-JP" altLang="en-US" sz="2000" dirty="0">
                <a:solidFill>
                  <a:schemeClr val="accent2">
                    <a:lumMod val="75000"/>
                  </a:schemeClr>
                </a:solidFill>
              </a:rPr>
              <a:t>モデルは、消費者の心理、行動認識の状態、およびリスク認識変化が起こすことを説明</a:t>
            </a:r>
            <a:r>
              <a:rPr lang="ja-JP" altLang="en-US" sz="2000">
                <a:solidFill>
                  <a:schemeClr val="accent2">
                    <a:lumMod val="75000"/>
                  </a:schemeClr>
                </a:solidFill>
              </a:rPr>
              <a:t>できます。</a:t>
            </a:r>
            <a:endParaRPr lang="en-US" altLang="ja-JP" sz="2000" dirty="0">
              <a:solidFill>
                <a:schemeClr val="accent2">
                  <a:lumMod val="75000"/>
                </a:schemeClr>
              </a:solidFill>
            </a:endParaRPr>
          </a:p>
        </p:txBody>
      </p:sp>
      <p:sp>
        <p:nvSpPr>
          <p:cNvPr id="7" name="灯片编号占位符 6">
            <a:extLst>
              <a:ext uri="{FF2B5EF4-FFF2-40B4-BE49-F238E27FC236}">
                <a16:creationId xmlns:a16="http://schemas.microsoft.com/office/drawing/2014/main" id="{37825AEF-7470-4C6E-86AF-32E2E8B5F351}"/>
              </a:ext>
            </a:extLst>
          </p:cNvPr>
          <p:cNvSpPr>
            <a:spLocks noGrp="1"/>
          </p:cNvSpPr>
          <p:nvPr>
            <p:ph type="sldNum" sz="quarter" idx="12"/>
          </p:nvPr>
        </p:nvSpPr>
        <p:spPr/>
        <p:txBody>
          <a:bodyPr/>
          <a:lstStyle/>
          <a:p>
            <a:fld id="{3A1FF0C6-5115-4994-A0DE-49F1F4279360}" type="slidenum">
              <a:rPr kumimoji="1" lang="ja-JP" altLang="en-US" smtClean="0"/>
              <a:t>7</a:t>
            </a:fld>
            <a:endParaRPr kumimoji="1" lang="ja-JP" altLang="en-US"/>
          </a:p>
        </p:txBody>
      </p:sp>
    </p:spTree>
    <p:extLst>
      <p:ext uri="{BB962C8B-B14F-4D97-AF65-F5344CB8AC3E}">
        <p14:creationId xmlns:p14="http://schemas.microsoft.com/office/powerpoint/2010/main" val="3613304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29AC14-3AD1-44A7-8764-4BBADFF7C0D3}"/>
              </a:ext>
            </a:extLst>
          </p:cNvPr>
          <p:cNvSpPr>
            <a:spLocks noGrp="1"/>
          </p:cNvSpPr>
          <p:nvPr>
            <p:ph idx="1"/>
          </p:nvPr>
        </p:nvSpPr>
        <p:spPr/>
        <p:txBody>
          <a:bodyPr>
            <a:normAutofit fontScale="92500"/>
          </a:bodyPr>
          <a:lstStyle/>
          <a:p>
            <a:r>
              <a:rPr kumimoji="1" lang="ja-JP" altLang="en-US" dirty="0"/>
              <a:t>本研究は、</a:t>
            </a:r>
            <a:r>
              <a:rPr kumimoji="1" lang="en-US" altLang="ja-JP" dirty="0"/>
              <a:t>SOR(Stimulus-organism-response)</a:t>
            </a:r>
            <a:r>
              <a:rPr kumimoji="1" lang="ja-JP" altLang="en-US" dirty="0"/>
              <a:t>モデルを用いて</a:t>
            </a:r>
            <a:r>
              <a:rPr kumimoji="1" lang="ja-JP" altLang="en-US"/>
              <a:t>、コロナと</a:t>
            </a:r>
            <a:r>
              <a:rPr lang="zh-CN" altLang="en-US" dirty="0"/>
              <a:t>封鎖政策</a:t>
            </a:r>
            <a:r>
              <a:rPr lang="ja-JP" altLang="en-US"/>
              <a:t>に</a:t>
            </a:r>
            <a:r>
              <a:rPr lang="ja-JP" altLang="en-US" dirty="0"/>
              <a:t>よって</a:t>
            </a:r>
            <a:r>
              <a:rPr kumimoji="1" lang="ja-JP" altLang="en-US"/>
              <a:t>生じた</a:t>
            </a:r>
            <a:r>
              <a:rPr kumimoji="1" lang="ja-JP" altLang="en-US" dirty="0"/>
              <a:t>刺激と消費者の心理の変化が、消費者の反応に与える影響を検証する</a:t>
            </a:r>
            <a:r>
              <a:rPr lang="ja-JP" altLang="en-US" dirty="0"/>
              <a:t>。コロナが消費者に与える心理的・行動的影響を左右する要因を把握</a:t>
            </a:r>
            <a:r>
              <a:rPr lang="ja-JP" altLang="en-US"/>
              <a:t>します。</a:t>
            </a:r>
            <a:endParaRPr lang="en-US" altLang="ja-JP" dirty="0"/>
          </a:p>
          <a:p>
            <a:endParaRPr kumimoji="1" lang="en-US" altLang="ja-JP" dirty="0"/>
          </a:p>
          <a:p>
            <a:r>
              <a:rPr lang="ja-JP" altLang="en-US"/>
              <a:t>コロナと</a:t>
            </a:r>
            <a:r>
              <a:rPr lang="zh-CN" altLang="en-US" dirty="0"/>
              <a:t>封鎖政策</a:t>
            </a:r>
            <a:r>
              <a:rPr kumimoji="1" lang="ja-JP" altLang="en-US"/>
              <a:t>が</a:t>
            </a:r>
            <a:r>
              <a:rPr kumimoji="1" lang="ja-JP" altLang="en-US" dirty="0"/>
              <a:t>消費者の旅行意欲にどの程度影響を与えるかを把握します。</a:t>
            </a:r>
            <a:endParaRPr kumimoji="1" lang="en-US" altLang="ja-JP" dirty="0"/>
          </a:p>
          <a:p>
            <a:endParaRPr kumimoji="1" lang="ja-JP" altLang="en-US" dirty="0"/>
          </a:p>
          <a:p>
            <a:r>
              <a:rPr lang="ja-JP" altLang="en-US"/>
              <a:t>研究革新に関しては、アンケート</a:t>
            </a:r>
            <a:r>
              <a:rPr lang="zh-CN" altLang="en-US" dirty="0"/>
              <a:t>調査を利用して、封鎖</a:t>
            </a:r>
            <a:r>
              <a:rPr lang="ja-JP" altLang="en-US"/>
              <a:t>政策が消費者の旅行</a:t>
            </a:r>
            <a:r>
              <a:rPr lang="zh-CN" altLang="en-US" dirty="0"/>
              <a:t>意欲</a:t>
            </a:r>
            <a:r>
              <a:rPr lang="ja-JP" altLang="en-US"/>
              <a:t>に影響を与える要因についての研究は存在しない</a:t>
            </a:r>
            <a:endParaRPr lang="en-US" altLang="ja-JP" dirty="0"/>
          </a:p>
          <a:p>
            <a:pPr marL="0" indent="0">
              <a:buNone/>
            </a:pPr>
            <a:endParaRPr lang="ja-JP" altLang="en-US" dirty="0"/>
          </a:p>
        </p:txBody>
      </p:sp>
      <p:grpSp>
        <p:nvGrpSpPr>
          <p:cNvPr id="4" name="组合 3">
            <a:extLst>
              <a:ext uri="{FF2B5EF4-FFF2-40B4-BE49-F238E27FC236}">
                <a16:creationId xmlns:a16="http://schemas.microsoft.com/office/drawing/2014/main" id="{F8439AF3-F712-44AC-B558-2FB47D1975F8}"/>
              </a:ext>
            </a:extLst>
          </p:cNvPr>
          <p:cNvGrpSpPr/>
          <p:nvPr/>
        </p:nvGrpSpPr>
        <p:grpSpPr>
          <a:xfrm>
            <a:off x="0" y="429072"/>
            <a:ext cx="12192000" cy="1197667"/>
            <a:chOff x="0" y="348500"/>
            <a:chExt cx="12192000" cy="1197667"/>
          </a:xfrm>
        </p:grpSpPr>
        <p:sp>
          <p:nvSpPr>
            <p:cNvPr id="5" name="矩形 4">
              <a:extLst>
                <a:ext uri="{FF2B5EF4-FFF2-40B4-BE49-F238E27FC236}">
                  <a16:creationId xmlns:a16="http://schemas.microsoft.com/office/drawing/2014/main" id="{5D00C54F-091B-4FB8-A50B-D58C1183112E}"/>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A25BCDA4-2483-4DE0-AD2D-838285871D0A}"/>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B24EB3AE-BE7D-4120-B7E5-E985FEE7080D}"/>
              </a:ext>
            </a:extLst>
          </p:cNvPr>
          <p:cNvSpPr>
            <a:spLocks noGrp="1"/>
          </p:cNvSpPr>
          <p:nvPr>
            <p:ph type="title"/>
          </p:nvPr>
        </p:nvSpPr>
        <p:spPr/>
        <p:txBody>
          <a:bodyPr>
            <a:normAutofit/>
          </a:bodyPr>
          <a:lstStyle/>
          <a:p>
            <a:r>
              <a:rPr lang="ja-JP" altLang="en-US" sz="5400" b="1">
                <a:solidFill>
                  <a:schemeClr val="bg2">
                    <a:lumMod val="25000"/>
                  </a:schemeClr>
                </a:solidFill>
              </a:rPr>
              <a:t>研究目的</a:t>
            </a:r>
            <a:endParaRPr lang="ja-JP" altLang="en-US" sz="5400" b="1" dirty="0">
              <a:solidFill>
                <a:schemeClr val="bg2">
                  <a:lumMod val="25000"/>
                </a:schemeClr>
              </a:solidFill>
            </a:endParaRPr>
          </a:p>
        </p:txBody>
      </p:sp>
      <p:sp>
        <p:nvSpPr>
          <p:cNvPr id="7" name="灯片编号占位符 6">
            <a:extLst>
              <a:ext uri="{FF2B5EF4-FFF2-40B4-BE49-F238E27FC236}">
                <a16:creationId xmlns:a16="http://schemas.microsoft.com/office/drawing/2014/main" id="{6CE29AA9-FE22-4AC5-A606-1FAD355EF51A}"/>
              </a:ext>
            </a:extLst>
          </p:cNvPr>
          <p:cNvSpPr>
            <a:spLocks noGrp="1"/>
          </p:cNvSpPr>
          <p:nvPr>
            <p:ph type="sldNum" sz="quarter" idx="12"/>
          </p:nvPr>
        </p:nvSpPr>
        <p:spPr/>
        <p:txBody>
          <a:bodyPr/>
          <a:lstStyle/>
          <a:p>
            <a:fld id="{3A1FF0C6-5115-4994-A0DE-49F1F4279360}" type="slidenum">
              <a:rPr kumimoji="1" lang="ja-JP" altLang="en-US" smtClean="0"/>
              <a:t>8</a:t>
            </a:fld>
            <a:endParaRPr kumimoji="1" lang="ja-JP" altLang="en-US"/>
          </a:p>
        </p:txBody>
      </p:sp>
    </p:spTree>
    <p:extLst>
      <p:ext uri="{BB962C8B-B14F-4D97-AF65-F5344CB8AC3E}">
        <p14:creationId xmlns:p14="http://schemas.microsoft.com/office/powerpoint/2010/main" val="3913557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8439AF3-F712-44AC-B558-2FB47D1975F8}"/>
              </a:ext>
            </a:extLst>
          </p:cNvPr>
          <p:cNvGrpSpPr/>
          <p:nvPr/>
        </p:nvGrpSpPr>
        <p:grpSpPr>
          <a:xfrm>
            <a:off x="0" y="429072"/>
            <a:ext cx="12192000" cy="1197667"/>
            <a:chOff x="0" y="348500"/>
            <a:chExt cx="12192000" cy="1197667"/>
          </a:xfrm>
        </p:grpSpPr>
        <p:sp>
          <p:nvSpPr>
            <p:cNvPr id="5" name="矩形 4">
              <a:extLst>
                <a:ext uri="{FF2B5EF4-FFF2-40B4-BE49-F238E27FC236}">
                  <a16:creationId xmlns:a16="http://schemas.microsoft.com/office/drawing/2014/main" id="{5D00C54F-091B-4FB8-A50B-D58C1183112E}"/>
                </a:ext>
              </a:extLst>
            </p:cNvPr>
            <p:cNvSpPr/>
            <p:nvPr/>
          </p:nvSpPr>
          <p:spPr>
            <a:xfrm>
              <a:off x="0" y="348500"/>
              <a:ext cx="12192000" cy="1097915"/>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矩形 5">
              <a:extLst>
                <a:ext uri="{FF2B5EF4-FFF2-40B4-BE49-F238E27FC236}">
                  <a16:creationId xmlns:a16="http://schemas.microsoft.com/office/drawing/2014/main" id="{A25BCDA4-2483-4DE0-AD2D-838285871D0A}"/>
                </a:ext>
              </a:extLst>
            </p:cNvPr>
            <p:cNvSpPr/>
            <p:nvPr/>
          </p:nvSpPr>
          <p:spPr>
            <a:xfrm>
              <a:off x="0" y="1446415"/>
              <a:ext cx="12192000" cy="9975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标题 1">
            <a:extLst>
              <a:ext uri="{FF2B5EF4-FFF2-40B4-BE49-F238E27FC236}">
                <a16:creationId xmlns:a16="http://schemas.microsoft.com/office/drawing/2014/main" id="{B24EB3AE-BE7D-4120-B7E5-E985FEE7080D}"/>
              </a:ext>
            </a:extLst>
          </p:cNvPr>
          <p:cNvSpPr>
            <a:spLocks noGrp="1"/>
          </p:cNvSpPr>
          <p:nvPr>
            <p:ph type="title"/>
          </p:nvPr>
        </p:nvSpPr>
        <p:spPr/>
        <p:txBody>
          <a:bodyPr>
            <a:normAutofit/>
          </a:bodyPr>
          <a:lstStyle/>
          <a:p>
            <a:r>
              <a:rPr lang="ja-JP" altLang="en-US" sz="5400" b="1">
                <a:solidFill>
                  <a:schemeClr val="bg2">
                    <a:lumMod val="25000"/>
                  </a:schemeClr>
                </a:solidFill>
              </a:rPr>
              <a:t>研究概要</a:t>
            </a:r>
            <a:endParaRPr lang="ja-JP" altLang="en-US" sz="5400" b="1" dirty="0">
              <a:solidFill>
                <a:schemeClr val="bg2">
                  <a:lumMod val="25000"/>
                </a:schemeClr>
              </a:solidFill>
            </a:endParaRPr>
          </a:p>
        </p:txBody>
      </p:sp>
      <p:sp>
        <p:nvSpPr>
          <p:cNvPr id="7" name="灯片编号占位符 6">
            <a:extLst>
              <a:ext uri="{FF2B5EF4-FFF2-40B4-BE49-F238E27FC236}">
                <a16:creationId xmlns:a16="http://schemas.microsoft.com/office/drawing/2014/main" id="{6CE29AA9-FE22-4AC5-A606-1FAD355EF51A}"/>
              </a:ext>
            </a:extLst>
          </p:cNvPr>
          <p:cNvSpPr>
            <a:spLocks noGrp="1"/>
          </p:cNvSpPr>
          <p:nvPr>
            <p:ph type="sldNum" sz="quarter" idx="12"/>
          </p:nvPr>
        </p:nvSpPr>
        <p:spPr>
          <a:xfrm>
            <a:off x="9228438" y="6356350"/>
            <a:ext cx="2743200" cy="365125"/>
          </a:xfrm>
        </p:spPr>
        <p:txBody>
          <a:bodyPr/>
          <a:lstStyle/>
          <a:p>
            <a:fld id="{3A1FF0C6-5115-4994-A0DE-49F1F4279360}" type="slidenum">
              <a:rPr kumimoji="1" lang="ja-JP" altLang="en-US" smtClean="0"/>
              <a:t>9</a:t>
            </a:fld>
            <a:endParaRPr kumimoji="1" lang="ja-JP" altLang="en-US"/>
          </a:p>
        </p:txBody>
      </p:sp>
      <p:sp>
        <p:nvSpPr>
          <p:cNvPr id="9" name="圆角矩形 8">
            <a:extLst>
              <a:ext uri="{FF2B5EF4-FFF2-40B4-BE49-F238E27FC236}">
                <a16:creationId xmlns:a16="http://schemas.microsoft.com/office/drawing/2014/main" id="{CF4EB9FC-8FA6-A940-B40D-E4BCFE13790E}"/>
              </a:ext>
            </a:extLst>
          </p:cNvPr>
          <p:cNvSpPr/>
          <p:nvPr/>
        </p:nvSpPr>
        <p:spPr>
          <a:xfrm>
            <a:off x="838200" y="1690688"/>
            <a:ext cx="10727724" cy="1460500"/>
          </a:xfrm>
          <a:prstGeom prst="roundRect">
            <a:avLst/>
          </a:prstGeom>
          <a:solidFill>
            <a:schemeClr val="bg1"/>
          </a:solidFill>
          <a:ln w="28575">
            <a:solidFill>
              <a:schemeClr val="accent2">
                <a:lumMod val="75000"/>
              </a:schemeClr>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dirty="0"/>
              <a:t>仮説：封鎖</a:t>
            </a:r>
            <a:r>
              <a:rPr lang="ja-JP" altLang="en-US" sz="2800"/>
              <a:t>政策は、政府や将来に対する人々の信頼にマイナスの影響を与える可能性があります。</a:t>
            </a:r>
            <a:r>
              <a:rPr lang="zh-CN" altLang="en-US" sz="2800" b="1" dirty="0">
                <a:solidFill>
                  <a:srgbClr val="C00000"/>
                </a:solidFill>
              </a:rPr>
              <a:t>封鎖</a:t>
            </a:r>
            <a:r>
              <a:rPr lang="ja-JP" altLang="en-US" sz="2800" b="1">
                <a:solidFill>
                  <a:srgbClr val="C00000"/>
                </a:solidFill>
              </a:rPr>
              <a:t>政策は、国内の観光消費者にマイナスの影響を与え、このマイナス影響はすぐには消えない。</a:t>
            </a:r>
            <a:endParaRPr lang="en-US" altLang="ja-JP" sz="2800" b="1" dirty="0">
              <a:solidFill>
                <a:srgbClr val="C00000"/>
              </a:solidFill>
            </a:endParaRPr>
          </a:p>
        </p:txBody>
      </p:sp>
      <p:sp>
        <p:nvSpPr>
          <p:cNvPr id="10" name="圆角矩形 9">
            <a:extLst>
              <a:ext uri="{FF2B5EF4-FFF2-40B4-BE49-F238E27FC236}">
                <a16:creationId xmlns:a16="http://schemas.microsoft.com/office/drawing/2014/main" id="{FF0A2B25-78D5-2343-9984-E23E091CFF27}"/>
              </a:ext>
            </a:extLst>
          </p:cNvPr>
          <p:cNvSpPr/>
          <p:nvPr/>
        </p:nvSpPr>
        <p:spPr>
          <a:xfrm>
            <a:off x="838200" y="3215137"/>
            <a:ext cx="10727724" cy="3506338"/>
          </a:xfrm>
          <a:prstGeom prst="roundRect">
            <a:avLst/>
          </a:prstGeom>
          <a:solidFill>
            <a:schemeClr val="bg1"/>
          </a:solidFill>
          <a:ln w="28575">
            <a:solidFill>
              <a:schemeClr val="accent2">
                <a:lumMod val="75000"/>
              </a:schemeClr>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r>
              <a:rPr lang="zh-CN" altLang="en-US" sz="2800" dirty="0"/>
              <a:t>研究方法</a:t>
            </a:r>
            <a:endParaRPr lang="en-US" altLang="zh-CN" sz="2800" dirty="0"/>
          </a:p>
          <a:p>
            <a:r>
              <a:rPr lang="en-US" altLang="zh-CN" sz="2800" dirty="0"/>
              <a:t>①</a:t>
            </a:r>
            <a:r>
              <a:rPr lang="ja-JP" altLang="en-US" sz="2800"/>
              <a:t>アンケート</a:t>
            </a:r>
            <a:r>
              <a:rPr lang="zh-CN" altLang="en-US" sz="2800" dirty="0"/>
              <a:t>調査</a:t>
            </a:r>
            <a:r>
              <a:rPr lang="ja-JP" altLang="en-US" sz="2800"/>
              <a:t>　</a:t>
            </a:r>
            <a:endParaRPr lang="en-US" altLang="ja-JP" sz="2800" dirty="0"/>
          </a:p>
          <a:p>
            <a:pPr marL="342900" indent="-342900">
              <a:buFont typeface="Arial" panose="020B0604020202020204" pitchFamily="34" charset="0"/>
              <a:buChar char="•"/>
            </a:pPr>
            <a:r>
              <a:rPr lang="ja-JP" altLang="en-US" sz="2000"/>
              <a:t>アンケートを</a:t>
            </a:r>
            <a:r>
              <a:rPr lang="zh-CN" altLang="en-US" sz="2000" dirty="0"/>
              <a:t>配布</a:t>
            </a:r>
            <a:r>
              <a:rPr lang="ja-JP" altLang="en-US" sz="2000"/>
              <a:t>し、</a:t>
            </a:r>
            <a:r>
              <a:rPr lang="zh-CN" altLang="en-US" sz="2000" dirty="0"/>
              <a:t>少数</a:t>
            </a:r>
            <a:r>
              <a:rPr lang="ja-JP" altLang="en-US" sz="2000"/>
              <a:t>のアンケート</a:t>
            </a:r>
            <a:r>
              <a:rPr lang="zh-CN" altLang="en-US" sz="2000" dirty="0"/>
              <a:t>分析</a:t>
            </a:r>
            <a:r>
              <a:rPr lang="ja-JP" altLang="en-US" sz="2000"/>
              <a:t>を</a:t>
            </a:r>
            <a:r>
              <a:rPr lang="zh-CN" altLang="en-US" sz="2000" dirty="0"/>
              <a:t>実施</a:t>
            </a:r>
            <a:r>
              <a:rPr lang="ja-JP" altLang="en-US" sz="2000"/>
              <a:t>し、アンケートとモデルの</a:t>
            </a:r>
            <a:r>
              <a:rPr lang="zh-CN" altLang="en-US" sz="2000" dirty="0"/>
              <a:t>品質</a:t>
            </a:r>
            <a:r>
              <a:rPr lang="ja-JP" altLang="en-US" sz="2000"/>
              <a:t>をテストする。</a:t>
            </a:r>
            <a:endParaRPr lang="en-US" altLang="ja-JP" sz="2000" dirty="0"/>
          </a:p>
          <a:p>
            <a:pPr marL="342900" indent="-342900">
              <a:buFont typeface="Arial" panose="020B0604020202020204" pitchFamily="34" charset="0"/>
              <a:buChar char="•"/>
            </a:pPr>
            <a:r>
              <a:rPr lang="zh-CN" altLang="en-US" sz="2000" dirty="0"/>
              <a:t>国内旅行消費者</a:t>
            </a:r>
            <a:r>
              <a:rPr lang="ja-JP" altLang="en-US" sz="2000"/>
              <a:t>のうち、</a:t>
            </a:r>
            <a:r>
              <a:rPr lang="zh-CN" altLang="en-US" sz="2000" dirty="0"/>
              <a:t>封鎖</a:t>
            </a:r>
            <a:r>
              <a:rPr lang="ja-JP" altLang="en-US" sz="2000"/>
              <a:t>を</a:t>
            </a:r>
            <a:r>
              <a:rPr lang="zh-CN" altLang="en-US" sz="2000" dirty="0"/>
              <a:t>経験</a:t>
            </a:r>
            <a:r>
              <a:rPr lang="ja-JP" altLang="en-US" sz="2000"/>
              <a:t>したことがある</a:t>
            </a:r>
            <a:r>
              <a:rPr lang="zh-CN" altLang="en-US" sz="2000" dirty="0"/>
              <a:t>人、</a:t>
            </a:r>
            <a:r>
              <a:rPr lang="ja-JP" altLang="en-US" sz="2000"/>
              <a:t>ない</a:t>
            </a:r>
            <a:r>
              <a:rPr lang="zh-CN" altLang="en-US" sz="2000" dirty="0"/>
              <a:t>人</a:t>
            </a:r>
            <a:r>
              <a:rPr lang="ja-JP" altLang="en-US" sz="2000"/>
              <a:t>を</a:t>
            </a:r>
            <a:r>
              <a:rPr lang="zh-CN" altLang="en-US" sz="2000" dirty="0"/>
              <a:t>対象</a:t>
            </a:r>
            <a:r>
              <a:rPr lang="ja-JP" altLang="en-US" sz="2000"/>
              <a:t>に</a:t>
            </a:r>
            <a:r>
              <a:rPr lang="zh-CN" altLang="en-US" sz="2000" dirty="0"/>
              <a:t>実施</a:t>
            </a:r>
            <a:r>
              <a:rPr lang="ja-JP" altLang="en-US" sz="2000"/>
              <a:t>した</a:t>
            </a:r>
            <a:r>
              <a:rPr lang="zh-CN" altLang="en-US" sz="2000" dirty="0"/>
              <a:t>調査</a:t>
            </a:r>
            <a:endParaRPr lang="en-US" altLang="zh-CN" sz="2000" dirty="0"/>
          </a:p>
          <a:p>
            <a:pPr marL="342900" indent="-342900">
              <a:buFont typeface="Arial" panose="020B0604020202020204" pitchFamily="34" charset="0"/>
              <a:buChar char="•"/>
            </a:pPr>
            <a:r>
              <a:rPr lang="zh-CN" altLang="en-US" sz="2000" dirty="0"/>
              <a:t>国内最大手</a:t>
            </a:r>
            <a:r>
              <a:rPr lang="ja-JP" altLang="en-US" sz="2000"/>
              <a:t>のアンケート</a:t>
            </a:r>
            <a:r>
              <a:rPr lang="zh-CN" altLang="en-US" sz="2000" dirty="0"/>
              <a:t>会社</a:t>
            </a:r>
            <a:r>
              <a:rPr lang="en-US" altLang="zh-CN" sz="2000" dirty="0"/>
              <a:t>Wenjuanxing</a:t>
            </a:r>
            <a:r>
              <a:rPr lang="ja-JP" altLang="en-US" sz="2000"/>
              <a:t>によるオンライン</a:t>
            </a:r>
            <a:r>
              <a:rPr lang="zh-CN" altLang="en-US" sz="2000" dirty="0"/>
              <a:t>調査</a:t>
            </a:r>
            <a:r>
              <a:rPr lang="ja-JP" altLang="en-US" sz="2000"/>
              <a:t>の</a:t>
            </a:r>
            <a:r>
              <a:rPr lang="zh-CN" altLang="en-US" sz="2000" dirty="0"/>
              <a:t>実施</a:t>
            </a:r>
            <a:endParaRPr lang="en-US" altLang="zh-CN" sz="2000" dirty="0"/>
          </a:p>
          <a:p>
            <a:r>
              <a:rPr kumimoji="1" lang="zh-CN" altLang="en-US" sz="2800" dirty="0"/>
              <a:t>②</a:t>
            </a:r>
            <a:r>
              <a:rPr lang="zh-CN" altLang="en-US" sz="2800" dirty="0"/>
              <a:t>共分散構造分析 </a:t>
            </a:r>
            <a:endParaRPr lang="en-US" altLang="zh-CN" sz="2800" dirty="0"/>
          </a:p>
          <a:p>
            <a:pPr marL="457200" indent="-457200">
              <a:buFont typeface="Arial" panose="020B0604020202020204" pitchFamily="34" charset="0"/>
              <a:buChar char="•"/>
            </a:pPr>
            <a:r>
              <a:rPr lang="zh-CN" altLang="en-US" sz="2000" dirty="0"/>
              <a:t>多重指標</a:t>
            </a:r>
            <a:r>
              <a:rPr lang="ja-JP" altLang="en-US" sz="2000"/>
              <a:t>モデルでは、</a:t>
            </a:r>
            <a:r>
              <a:rPr lang="zh-CN" altLang="en-US" sz="2000" dirty="0"/>
              <a:t>複数</a:t>
            </a:r>
            <a:r>
              <a:rPr lang="ja-JP" altLang="en-US" sz="2000"/>
              <a:t>の</a:t>
            </a:r>
            <a:r>
              <a:rPr lang="zh-CN" altLang="en-US" sz="2000" dirty="0"/>
              <a:t>因子分析</a:t>
            </a:r>
            <a:r>
              <a:rPr lang="ja-JP" altLang="en-US" sz="2000"/>
              <a:t>や</a:t>
            </a:r>
            <a:r>
              <a:rPr lang="zh-CN" altLang="en-US" sz="2000" dirty="0"/>
              <a:t>重回帰分析</a:t>
            </a:r>
            <a:r>
              <a:rPr lang="ja-JP" altLang="en-US" sz="2000"/>
              <a:t>を</a:t>
            </a:r>
            <a:r>
              <a:rPr lang="zh-CN" altLang="en-US" sz="2000" dirty="0"/>
              <a:t>織</a:t>
            </a:r>
            <a:r>
              <a:rPr lang="ja-JP" altLang="en-US" sz="2000"/>
              <a:t>り</a:t>
            </a:r>
            <a:r>
              <a:rPr lang="zh-CN" altLang="en-US" sz="2000" dirty="0"/>
              <a:t>交</a:t>
            </a:r>
            <a:r>
              <a:rPr lang="ja-JP" altLang="en-US" sz="2000"/>
              <a:t>ぜたようなモデルを、</a:t>
            </a:r>
            <a:r>
              <a:rPr lang="en-US" altLang="ja-JP" sz="2000" dirty="0"/>
              <a:t>1</a:t>
            </a:r>
            <a:r>
              <a:rPr lang="ja-JP" altLang="en-US" sz="2000"/>
              <a:t>つにまとめて</a:t>
            </a:r>
            <a:r>
              <a:rPr lang="zh-CN" altLang="en-US" sz="2000" dirty="0"/>
              <a:t>分析</a:t>
            </a:r>
            <a:r>
              <a:rPr lang="ja-JP" altLang="en-US" sz="2000"/>
              <a:t>することができるのです。</a:t>
            </a:r>
            <a:endParaRPr lang="zh-CN" altLang="en-US" sz="2000" dirty="0"/>
          </a:p>
        </p:txBody>
      </p:sp>
    </p:spTree>
    <p:extLst>
      <p:ext uri="{BB962C8B-B14F-4D97-AF65-F5344CB8AC3E}">
        <p14:creationId xmlns:p14="http://schemas.microsoft.com/office/powerpoint/2010/main" val="16634818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14799</TotalTime>
  <Words>2253</Words>
  <Application>Microsoft Macintosh PowerPoint</Application>
  <PresentationFormat>宽屏</PresentationFormat>
  <Paragraphs>239</Paragraphs>
  <Slides>18</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游ゴシック</vt:lpstr>
      <vt:lpstr>游ゴシック Light</vt:lpstr>
      <vt:lpstr>Arial</vt:lpstr>
      <vt:lpstr>Calibri</vt:lpstr>
      <vt:lpstr>Office 主题​​</vt:lpstr>
      <vt:lpstr>コロナウイルスの封鎖対策が中国国内観光消費者の旅行意欲に及ぼす影響について</vt:lpstr>
      <vt:lpstr>コメント対応</vt:lpstr>
      <vt:lpstr>研究背景</vt:lpstr>
      <vt:lpstr>研究背景</vt:lpstr>
      <vt:lpstr>先行研究</vt:lpstr>
      <vt:lpstr>先行研究</vt:lpstr>
      <vt:lpstr>先行研究</vt:lpstr>
      <vt:lpstr>研究目的</vt:lpstr>
      <vt:lpstr>研究概要</vt:lpstr>
      <vt:lpstr>モデル——（Stimulus-organism-response）</vt:lpstr>
      <vt:lpstr>モデル——Stimulus</vt:lpstr>
      <vt:lpstr>モデル——organism</vt:lpstr>
      <vt:lpstr>モデル——organism</vt:lpstr>
      <vt:lpstr>モデル——response</vt:lpstr>
      <vt:lpstr>少人数アンケート分析結果</vt:lpstr>
      <vt:lpstr>モデル——（Stimulus-organism-response）</vt:lpstr>
      <vt:lpstr>今後の方針</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新型コロナウイルスが中国観光業への経済的影響に関する研究</dc:title>
  <dc:creator>金明暘</dc:creator>
  <cp:lastModifiedBy>金 明旸</cp:lastModifiedBy>
  <cp:revision>34</cp:revision>
  <dcterms:created xsi:type="dcterms:W3CDTF">2021-10-27T10:57:21Z</dcterms:created>
  <dcterms:modified xsi:type="dcterms:W3CDTF">2022-09-07T03:55:41Z</dcterms:modified>
</cp:coreProperties>
</file>