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4" r:id="rId4"/>
    <p:sldId id="281" r:id="rId5"/>
    <p:sldId id="283" r:id="rId6"/>
    <p:sldId id="279" r:id="rId7"/>
    <p:sldId id="282" r:id="rId8"/>
    <p:sldId id="289" r:id="rId9"/>
    <p:sldId id="290" r:id="rId10"/>
    <p:sldId id="265" r:id="rId11"/>
    <p:sldId id="264" r:id="rId12"/>
    <p:sldId id="263" r:id="rId13"/>
    <p:sldId id="266" r:id="rId14"/>
    <p:sldId id="291" r:id="rId15"/>
    <p:sldId id="278" r:id="rId16"/>
    <p:sldId id="285" r:id="rId17"/>
    <p:sldId id="275" r:id="rId18"/>
    <p:sldId id="267" r:id="rId19"/>
    <p:sldId id="259"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9BB166-9C97-0967-A4BA-8B6F555E7E94}" name="金明暘" initials="金明暘" userId="金明暘"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8"/>
    <p:restoredTop sz="94558"/>
  </p:normalViewPr>
  <p:slideViewPr>
    <p:cSldViewPr snapToGrid="0">
      <p:cViewPr varScale="1">
        <p:scale>
          <a:sx n="103" d="100"/>
          <a:sy n="103"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800" dirty="0">
                <a:latin typeface="+mn-lt"/>
              </a:rPr>
              <a:t>2015〜2021</a:t>
            </a:r>
            <a:r>
              <a:rPr lang="zh-CN" sz="1800" dirty="0">
                <a:latin typeface="+mn-lt"/>
              </a:rPr>
              <a:t>年中国国内</a:t>
            </a:r>
            <a:r>
              <a:rPr lang="ja-JP" sz="1800">
                <a:latin typeface="+mn-lt"/>
              </a:rPr>
              <a:t>の</a:t>
            </a:r>
            <a:r>
              <a:rPr lang="zh-CN" sz="1800" dirty="0">
                <a:latin typeface="+mn-lt"/>
              </a:rPr>
              <a:t>観光総収入</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2015年</c:v>
                </c:pt>
              </c:strCache>
            </c:strRef>
          </c:tx>
          <c:spPr>
            <a:solidFill>
              <a:schemeClr val="accent1">
                <a:shade val="47000"/>
              </a:schemeClr>
            </a:solidFill>
            <a:ln>
              <a:noFill/>
            </a:ln>
            <a:effectLst/>
          </c:spPr>
          <c:invertIfNegative val="0"/>
          <c:cat>
            <c:strRef>
              <c:f>Sheet1!$A$2</c:f>
              <c:strCache>
                <c:ptCount val="1"/>
                <c:pt idx="0">
                  <c:v>観光収入（億元）1元＝約20円　※2022年9月現在</c:v>
                </c:pt>
              </c:strCache>
            </c:strRef>
          </c:cat>
          <c:val>
            <c:numRef>
              <c:f>Sheet1!$B$2</c:f>
              <c:numCache>
                <c:formatCode>General</c:formatCode>
                <c:ptCount val="1"/>
                <c:pt idx="0">
                  <c:v>30312</c:v>
                </c:pt>
              </c:numCache>
            </c:numRef>
          </c:val>
          <c:extLst>
            <c:ext xmlns:c16="http://schemas.microsoft.com/office/drawing/2014/chart" uri="{C3380CC4-5D6E-409C-BE32-E72D297353CC}">
              <c16:uniqueId val="{00000000-FCF5-9D4B-9B08-07142A7CF35D}"/>
            </c:ext>
          </c:extLst>
        </c:ser>
        <c:ser>
          <c:idx val="1"/>
          <c:order val="1"/>
          <c:tx>
            <c:strRef>
              <c:f>Sheet1!$C$1</c:f>
              <c:strCache>
                <c:ptCount val="1"/>
                <c:pt idx="0">
                  <c:v>2016年</c:v>
                </c:pt>
              </c:strCache>
            </c:strRef>
          </c:tx>
          <c:spPr>
            <a:solidFill>
              <a:schemeClr val="accent1">
                <a:shade val="65000"/>
              </a:schemeClr>
            </a:solidFill>
            <a:ln>
              <a:noFill/>
            </a:ln>
            <a:effectLst/>
          </c:spPr>
          <c:invertIfNegative val="0"/>
          <c:cat>
            <c:strRef>
              <c:f>Sheet1!$A$2</c:f>
              <c:strCache>
                <c:ptCount val="1"/>
                <c:pt idx="0">
                  <c:v>観光収入（億元）1元＝約20円　※2022年9月現在</c:v>
                </c:pt>
              </c:strCache>
            </c:strRef>
          </c:cat>
          <c:val>
            <c:numRef>
              <c:f>Sheet1!$C$2</c:f>
              <c:numCache>
                <c:formatCode>General</c:formatCode>
                <c:ptCount val="1"/>
                <c:pt idx="0">
                  <c:v>34195</c:v>
                </c:pt>
              </c:numCache>
            </c:numRef>
          </c:val>
          <c:extLst>
            <c:ext xmlns:c16="http://schemas.microsoft.com/office/drawing/2014/chart" uri="{C3380CC4-5D6E-409C-BE32-E72D297353CC}">
              <c16:uniqueId val="{00000001-FCF5-9D4B-9B08-07142A7CF35D}"/>
            </c:ext>
          </c:extLst>
        </c:ser>
        <c:ser>
          <c:idx val="2"/>
          <c:order val="2"/>
          <c:tx>
            <c:strRef>
              <c:f>Sheet1!$D$1</c:f>
              <c:strCache>
                <c:ptCount val="1"/>
                <c:pt idx="0">
                  <c:v>2017年</c:v>
                </c:pt>
              </c:strCache>
            </c:strRef>
          </c:tx>
          <c:spPr>
            <a:solidFill>
              <a:schemeClr val="accent1">
                <a:shade val="82000"/>
              </a:schemeClr>
            </a:solidFill>
            <a:ln>
              <a:noFill/>
            </a:ln>
            <a:effectLst/>
          </c:spPr>
          <c:invertIfNegative val="0"/>
          <c:cat>
            <c:strRef>
              <c:f>Sheet1!$A$2</c:f>
              <c:strCache>
                <c:ptCount val="1"/>
                <c:pt idx="0">
                  <c:v>観光収入（億元）1元＝約20円　※2022年9月現在</c:v>
                </c:pt>
              </c:strCache>
            </c:strRef>
          </c:cat>
          <c:val>
            <c:numRef>
              <c:f>Sheet1!$D$2</c:f>
              <c:numCache>
                <c:formatCode>General</c:formatCode>
                <c:ptCount val="1"/>
                <c:pt idx="0">
                  <c:v>39390</c:v>
                </c:pt>
              </c:numCache>
            </c:numRef>
          </c:val>
          <c:extLst>
            <c:ext xmlns:c16="http://schemas.microsoft.com/office/drawing/2014/chart" uri="{C3380CC4-5D6E-409C-BE32-E72D297353CC}">
              <c16:uniqueId val="{00000002-FCF5-9D4B-9B08-07142A7CF35D}"/>
            </c:ext>
          </c:extLst>
        </c:ser>
        <c:ser>
          <c:idx val="3"/>
          <c:order val="3"/>
          <c:tx>
            <c:strRef>
              <c:f>Sheet1!$E$1</c:f>
              <c:strCache>
                <c:ptCount val="1"/>
                <c:pt idx="0">
                  <c:v>2018年</c:v>
                </c:pt>
              </c:strCache>
            </c:strRef>
          </c:tx>
          <c:spPr>
            <a:solidFill>
              <a:schemeClr val="accent1"/>
            </a:solidFill>
            <a:ln>
              <a:noFill/>
            </a:ln>
            <a:effectLst/>
          </c:spPr>
          <c:invertIfNegative val="0"/>
          <c:cat>
            <c:strRef>
              <c:f>Sheet1!$A$2</c:f>
              <c:strCache>
                <c:ptCount val="1"/>
                <c:pt idx="0">
                  <c:v>観光収入（億元）1元＝約20円　※2022年9月現在</c:v>
                </c:pt>
              </c:strCache>
            </c:strRef>
          </c:cat>
          <c:val>
            <c:numRef>
              <c:f>Sheet1!$E$2</c:f>
              <c:numCache>
                <c:formatCode>General</c:formatCode>
                <c:ptCount val="1"/>
                <c:pt idx="0">
                  <c:v>45561</c:v>
                </c:pt>
              </c:numCache>
            </c:numRef>
          </c:val>
          <c:extLst>
            <c:ext xmlns:c16="http://schemas.microsoft.com/office/drawing/2014/chart" uri="{C3380CC4-5D6E-409C-BE32-E72D297353CC}">
              <c16:uniqueId val="{00000003-FCF5-9D4B-9B08-07142A7CF35D}"/>
            </c:ext>
          </c:extLst>
        </c:ser>
        <c:ser>
          <c:idx val="4"/>
          <c:order val="4"/>
          <c:tx>
            <c:strRef>
              <c:f>Sheet1!$F$1</c:f>
              <c:strCache>
                <c:ptCount val="1"/>
                <c:pt idx="0">
                  <c:v>2019年</c:v>
                </c:pt>
              </c:strCache>
            </c:strRef>
          </c:tx>
          <c:spPr>
            <a:solidFill>
              <a:schemeClr val="accent1">
                <a:tint val="83000"/>
              </a:schemeClr>
            </a:solidFill>
            <a:ln>
              <a:noFill/>
            </a:ln>
            <a:effectLst/>
          </c:spPr>
          <c:invertIfNegative val="0"/>
          <c:cat>
            <c:strRef>
              <c:f>Sheet1!$A$2</c:f>
              <c:strCache>
                <c:ptCount val="1"/>
                <c:pt idx="0">
                  <c:v>観光収入（億元）1元＝約20円　※2022年9月現在</c:v>
                </c:pt>
              </c:strCache>
            </c:strRef>
          </c:cat>
          <c:val>
            <c:numRef>
              <c:f>Sheet1!$F$2</c:f>
              <c:numCache>
                <c:formatCode>General</c:formatCode>
                <c:ptCount val="1"/>
                <c:pt idx="0">
                  <c:v>51251</c:v>
                </c:pt>
              </c:numCache>
            </c:numRef>
          </c:val>
          <c:extLst>
            <c:ext xmlns:c16="http://schemas.microsoft.com/office/drawing/2014/chart" uri="{C3380CC4-5D6E-409C-BE32-E72D297353CC}">
              <c16:uniqueId val="{00000004-FCF5-9D4B-9B08-07142A7CF35D}"/>
            </c:ext>
          </c:extLst>
        </c:ser>
        <c:ser>
          <c:idx val="5"/>
          <c:order val="5"/>
          <c:tx>
            <c:strRef>
              <c:f>Sheet1!$G$1</c:f>
              <c:strCache>
                <c:ptCount val="1"/>
                <c:pt idx="0">
                  <c:v>2020年</c:v>
                </c:pt>
              </c:strCache>
            </c:strRef>
          </c:tx>
          <c:spPr>
            <a:solidFill>
              <a:srgbClr val="FF0000"/>
            </a:solidFill>
            <a:ln>
              <a:noFill/>
            </a:ln>
            <a:effectLst/>
          </c:spPr>
          <c:invertIfNegative val="0"/>
          <c:cat>
            <c:strRef>
              <c:f>Sheet1!$A$2</c:f>
              <c:strCache>
                <c:ptCount val="1"/>
                <c:pt idx="0">
                  <c:v>観光収入（億元）1元＝約20円　※2022年9月現在</c:v>
                </c:pt>
              </c:strCache>
            </c:strRef>
          </c:cat>
          <c:val>
            <c:numRef>
              <c:f>Sheet1!$G$2</c:f>
              <c:numCache>
                <c:formatCode>General</c:formatCode>
                <c:ptCount val="1"/>
                <c:pt idx="0">
                  <c:v>22286</c:v>
                </c:pt>
              </c:numCache>
            </c:numRef>
          </c:val>
          <c:extLst>
            <c:ext xmlns:c16="http://schemas.microsoft.com/office/drawing/2014/chart" uri="{C3380CC4-5D6E-409C-BE32-E72D297353CC}">
              <c16:uniqueId val="{00000005-FCF5-9D4B-9B08-07142A7CF35D}"/>
            </c:ext>
          </c:extLst>
        </c:ser>
        <c:ser>
          <c:idx val="6"/>
          <c:order val="6"/>
          <c:tx>
            <c:strRef>
              <c:f>Sheet1!$H$1</c:f>
              <c:strCache>
                <c:ptCount val="1"/>
                <c:pt idx="0">
                  <c:v>2021年</c:v>
                </c:pt>
              </c:strCache>
            </c:strRef>
          </c:tx>
          <c:spPr>
            <a:solidFill>
              <a:srgbClr val="C00000"/>
            </a:solidFill>
            <a:ln>
              <a:noFill/>
            </a:ln>
            <a:effectLst/>
          </c:spPr>
          <c:invertIfNegative val="0"/>
          <c:cat>
            <c:strRef>
              <c:f>Sheet1!$A$2</c:f>
              <c:strCache>
                <c:ptCount val="1"/>
                <c:pt idx="0">
                  <c:v>観光収入（億元）1元＝約20円　※2022年9月現在</c:v>
                </c:pt>
              </c:strCache>
            </c:strRef>
          </c:cat>
          <c:val>
            <c:numRef>
              <c:f>Sheet1!$H$2</c:f>
              <c:numCache>
                <c:formatCode>General</c:formatCode>
                <c:ptCount val="1"/>
                <c:pt idx="0">
                  <c:v>29191</c:v>
                </c:pt>
              </c:numCache>
            </c:numRef>
          </c:val>
          <c:extLst>
            <c:ext xmlns:c16="http://schemas.microsoft.com/office/drawing/2014/chart" uri="{C3380CC4-5D6E-409C-BE32-E72D297353CC}">
              <c16:uniqueId val="{00000007-FCF5-9D4B-9B08-07142A7CF35D}"/>
            </c:ext>
          </c:extLst>
        </c:ser>
        <c:dLbls>
          <c:showLegendKey val="0"/>
          <c:showVal val="0"/>
          <c:showCatName val="0"/>
          <c:showSerName val="0"/>
          <c:showPercent val="0"/>
          <c:showBubbleSize val="0"/>
        </c:dLbls>
        <c:gapWidth val="199"/>
        <c:axId val="1194105792"/>
        <c:axId val="1193770304"/>
      </c:barChart>
      <c:catAx>
        <c:axId val="119410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1193770304"/>
        <c:crosses val="autoZero"/>
        <c:auto val="1"/>
        <c:lblAlgn val="ctr"/>
        <c:lblOffset val="100"/>
        <c:noMultiLvlLbl val="0"/>
      </c:catAx>
      <c:valAx>
        <c:axId val="11937703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9410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800" dirty="0">
                <a:latin typeface="+mn-lt"/>
              </a:rPr>
              <a:t>2002〜2004</a:t>
            </a:r>
            <a:r>
              <a:rPr lang="zh-CN" sz="1800" dirty="0">
                <a:latin typeface="+mn-lt"/>
              </a:rPr>
              <a:t>年中国</a:t>
            </a:r>
            <a:endParaRPr lang="en-US" altLang="zh-CN" sz="1800" dirty="0">
              <a:latin typeface="+mn-lt"/>
            </a:endParaRPr>
          </a:p>
          <a:p>
            <a:pPr>
              <a:defRPr/>
            </a:pPr>
            <a:r>
              <a:rPr lang="zh-CN" sz="1800" dirty="0">
                <a:latin typeface="+mn-lt"/>
              </a:rPr>
              <a:t>国内</a:t>
            </a:r>
            <a:r>
              <a:rPr lang="ja-JP" sz="1800">
                <a:latin typeface="+mn-lt"/>
              </a:rPr>
              <a:t>の</a:t>
            </a:r>
            <a:r>
              <a:rPr lang="zh-CN" sz="1800" dirty="0">
                <a:latin typeface="+mn-lt"/>
              </a:rPr>
              <a:t>観光総収入</a:t>
            </a:r>
          </a:p>
        </c:rich>
      </c:tx>
      <c:layout>
        <c:manualLayout>
          <c:xMode val="edge"/>
          <c:yMode val="edge"/>
          <c:x val="0.19415717976158076"/>
          <c:y val="2.5102038213530711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2002年</c:v>
                </c:pt>
              </c:strCache>
            </c:strRef>
          </c:tx>
          <c:spPr>
            <a:solidFill>
              <a:schemeClr val="accent1">
                <a:shade val="65000"/>
              </a:schemeClr>
            </a:solidFill>
            <a:ln>
              <a:noFill/>
            </a:ln>
            <a:effectLst/>
          </c:spPr>
          <c:invertIfNegative val="0"/>
          <c:cat>
            <c:strRef>
              <c:f>Sheet1!$A$2</c:f>
              <c:strCache>
                <c:ptCount val="1"/>
                <c:pt idx="0">
                  <c:v>2002  2003  2004</c:v>
                </c:pt>
              </c:strCache>
            </c:strRef>
          </c:cat>
          <c:val>
            <c:numRef>
              <c:f>Sheet1!$B$2</c:f>
              <c:numCache>
                <c:formatCode>General</c:formatCode>
                <c:ptCount val="1"/>
                <c:pt idx="0">
                  <c:v>3878</c:v>
                </c:pt>
              </c:numCache>
            </c:numRef>
          </c:val>
          <c:extLst>
            <c:ext xmlns:c16="http://schemas.microsoft.com/office/drawing/2014/chart" uri="{C3380CC4-5D6E-409C-BE32-E72D297353CC}">
              <c16:uniqueId val="{00000000-25F3-6449-98E6-0F37D3BC58C7}"/>
            </c:ext>
          </c:extLst>
        </c:ser>
        <c:ser>
          <c:idx val="1"/>
          <c:order val="1"/>
          <c:tx>
            <c:strRef>
              <c:f>Sheet1!$C$1</c:f>
              <c:strCache>
                <c:ptCount val="1"/>
                <c:pt idx="0">
                  <c:v>2003年</c:v>
                </c:pt>
              </c:strCache>
            </c:strRef>
          </c:tx>
          <c:spPr>
            <a:solidFill>
              <a:schemeClr val="accent1"/>
            </a:solidFill>
            <a:ln>
              <a:noFill/>
            </a:ln>
            <a:effectLst/>
          </c:spPr>
          <c:invertIfNegative val="0"/>
          <c:cat>
            <c:strRef>
              <c:f>Sheet1!$A$2</c:f>
              <c:strCache>
                <c:ptCount val="1"/>
                <c:pt idx="0">
                  <c:v>2002  2003  2004</c:v>
                </c:pt>
              </c:strCache>
            </c:strRef>
          </c:cat>
          <c:val>
            <c:numRef>
              <c:f>Sheet1!$C$2</c:f>
              <c:numCache>
                <c:formatCode>General</c:formatCode>
                <c:ptCount val="1"/>
                <c:pt idx="0">
                  <c:v>3442.27</c:v>
                </c:pt>
              </c:numCache>
            </c:numRef>
          </c:val>
          <c:extLst>
            <c:ext xmlns:c16="http://schemas.microsoft.com/office/drawing/2014/chart" uri="{C3380CC4-5D6E-409C-BE32-E72D297353CC}">
              <c16:uniqueId val="{00000001-25F3-6449-98E6-0F37D3BC58C7}"/>
            </c:ext>
          </c:extLst>
        </c:ser>
        <c:ser>
          <c:idx val="2"/>
          <c:order val="2"/>
          <c:tx>
            <c:strRef>
              <c:f>Sheet1!$D$1</c:f>
              <c:strCache>
                <c:ptCount val="1"/>
                <c:pt idx="0">
                  <c:v>2004年</c:v>
                </c:pt>
              </c:strCache>
            </c:strRef>
          </c:tx>
          <c:spPr>
            <a:solidFill>
              <a:schemeClr val="accent1">
                <a:tint val="65000"/>
              </a:schemeClr>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0-F903-AF46-AF13-D8D3E6974AF2}"/>
              </c:ext>
            </c:extLst>
          </c:dPt>
          <c:cat>
            <c:strRef>
              <c:f>Sheet1!$A$2</c:f>
              <c:strCache>
                <c:ptCount val="1"/>
                <c:pt idx="0">
                  <c:v>2002  2003  2004</c:v>
                </c:pt>
              </c:strCache>
            </c:strRef>
          </c:cat>
          <c:val>
            <c:numRef>
              <c:f>Sheet1!$D$2</c:f>
              <c:numCache>
                <c:formatCode>General</c:formatCode>
                <c:ptCount val="1"/>
                <c:pt idx="0">
                  <c:v>4710.71</c:v>
                </c:pt>
              </c:numCache>
            </c:numRef>
          </c:val>
          <c:extLst>
            <c:ext xmlns:c16="http://schemas.microsoft.com/office/drawing/2014/chart" uri="{C3380CC4-5D6E-409C-BE32-E72D297353CC}">
              <c16:uniqueId val="{00000002-25F3-6449-98E6-0F37D3BC58C7}"/>
            </c:ext>
          </c:extLst>
        </c:ser>
        <c:dLbls>
          <c:showLegendKey val="0"/>
          <c:showVal val="0"/>
          <c:showCatName val="0"/>
          <c:showSerName val="0"/>
          <c:showPercent val="0"/>
          <c:showBubbleSize val="0"/>
        </c:dLbls>
        <c:gapWidth val="199"/>
        <c:axId val="469620832"/>
        <c:axId val="469553888"/>
      </c:barChart>
      <c:catAx>
        <c:axId val="46962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469553888"/>
        <c:crosses val="autoZero"/>
        <c:auto val="1"/>
        <c:lblAlgn val="ctr"/>
        <c:lblOffset val="100"/>
        <c:noMultiLvlLbl val="0"/>
      </c:catAx>
      <c:valAx>
        <c:axId val="4695538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620832"/>
        <c:crosses val="autoZero"/>
        <c:crossBetween val="between"/>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0.57478</cdr:x>
      <cdr:y>0.93012</cdr:y>
    </cdr:from>
    <cdr:to>
      <cdr:x>1</cdr:x>
      <cdr:y>0.97679</cdr:y>
    </cdr:to>
    <cdr:sp macro="" textlink="">
      <cdr:nvSpPr>
        <cdr:cNvPr id="2" name="文本框 1">
          <a:extLst xmlns:a="http://schemas.openxmlformats.org/drawingml/2006/main">
            <a:ext uri="{FF2B5EF4-FFF2-40B4-BE49-F238E27FC236}">
              <a16:creationId xmlns:a16="http://schemas.microsoft.com/office/drawing/2014/main" id="{61E02A77-11EB-BD4E-803A-E8FB0D3B7EBC}"/>
            </a:ext>
          </a:extLst>
        </cdr:cNvPr>
        <cdr:cNvSpPr txBox="1"/>
      </cdr:nvSpPr>
      <cdr:spPr>
        <a:xfrm xmlns:a="http://schemas.openxmlformats.org/drawingml/2006/main">
          <a:off x="3744037" y="2825505"/>
          <a:ext cx="2438400" cy="1417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B5CC1-694C-4A24-A36A-FDFD9532541E}" type="datetimeFigureOut">
              <a:rPr kumimoji="1" lang="ja-JP" altLang="en-US" smtClean="0"/>
              <a:t>2022/9/22</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DD7CC-2784-4C65-B8B0-6BF5B1EB3496}" type="slidenum">
              <a:rPr kumimoji="1" lang="ja-JP" altLang="en-US" smtClean="0"/>
              <a:t>‹#›</a:t>
            </a:fld>
            <a:endParaRPr kumimoji="1" lang="ja-JP" altLang="en-US"/>
          </a:p>
        </p:txBody>
      </p:sp>
    </p:spTree>
    <p:extLst>
      <p:ext uri="{BB962C8B-B14F-4D97-AF65-F5344CB8AC3E}">
        <p14:creationId xmlns:p14="http://schemas.microsoft.com/office/powerpoint/2010/main" val="7027224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1</a:t>
            </a:fld>
            <a:endParaRPr kumimoji="1" lang="ja-JP" altLang="en-US"/>
          </a:p>
        </p:txBody>
      </p:sp>
    </p:spTree>
    <p:extLst>
      <p:ext uri="{BB962C8B-B14F-4D97-AF65-F5344CB8AC3E}">
        <p14:creationId xmlns:p14="http://schemas.microsoft.com/office/powerpoint/2010/main" val="237031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図のように</a:t>
            </a:r>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2</a:t>
            </a:fld>
            <a:endParaRPr kumimoji="1" lang="ja-JP" altLang="en-US"/>
          </a:p>
        </p:txBody>
      </p:sp>
    </p:spTree>
    <p:extLst>
      <p:ext uri="{BB962C8B-B14F-4D97-AF65-F5344CB8AC3E}">
        <p14:creationId xmlns:p14="http://schemas.microsoft.com/office/powerpoint/2010/main" val="57027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図のように</a:t>
            </a:r>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3</a:t>
            </a:fld>
            <a:endParaRPr kumimoji="1" lang="ja-JP" altLang="en-US"/>
          </a:p>
        </p:txBody>
      </p:sp>
    </p:spTree>
    <p:extLst>
      <p:ext uri="{BB962C8B-B14F-4D97-AF65-F5344CB8AC3E}">
        <p14:creationId xmlns:p14="http://schemas.microsoft.com/office/powerpoint/2010/main" val="278023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BEA78-CE06-4073-B785-FC54507F49F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61533548-695C-4509-950E-82D765ED3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61626619-E425-47DD-AE93-4E2DB2E963BD}"/>
              </a:ext>
            </a:extLst>
          </p:cNvPr>
          <p:cNvSpPr>
            <a:spLocks noGrp="1"/>
          </p:cNvSpPr>
          <p:nvPr>
            <p:ph type="dt" sz="half" idx="10"/>
          </p:nvPr>
        </p:nvSpPr>
        <p:spPr/>
        <p:txBody>
          <a:bodyPr/>
          <a:lstStyle/>
          <a:p>
            <a:fld id="{EA013E74-660C-4D79-896E-13B3CEB3DE25}"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AAF5901E-7564-4688-8F44-A040F8756D98}"/>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7979F55-233A-4725-8A36-AB42BFAFD4F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2527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7F748-9544-4A7B-B081-BAA145C55CF7}"/>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D77DEC8D-FD7F-44A3-87E6-A9FBA64231D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06E32093-3F60-47C8-9B6F-F18F225975A8}"/>
              </a:ext>
            </a:extLst>
          </p:cNvPr>
          <p:cNvSpPr>
            <a:spLocks noGrp="1"/>
          </p:cNvSpPr>
          <p:nvPr>
            <p:ph type="dt" sz="half" idx="10"/>
          </p:nvPr>
        </p:nvSpPr>
        <p:spPr/>
        <p:txBody>
          <a:bodyPr/>
          <a:lstStyle/>
          <a:p>
            <a:fld id="{96DB066C-C5AE-4C24-867E-4F951921581B}"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91EC5A85-5474-466B-B6A5-F5950B5F3239}"/>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B365C495-58D7-447F-BFE9-EAA18046BD13}"/>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04348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D21F19-D244-4193-9ACB-BCAA54D6426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E0173F82-7875-4B96-9262-72E6AC582D3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B1CB344F-407B-481E-9D5A-B25574B354CB}"/>
              </a:ext>
            </a:extLst>
          </p:cNvPr>
          <p:cNvSpPr>
            <a:spLocks noGrp="1"/>
          </p:cNvSpPr>
          <p:nvPr>
            <p:ph type="dt" sz="half" idx="10"/>
          </p:nvPr>
        </p:nvSpPr>
        <p:spPr/>
        <p:txBody>
          <a:bodyPr/>
          <a:lstStyle/>
          <a:p>
            <a:fld id="{06071363-F6A6-4370-9478-44654D4C260D}"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1029EB42-EF00-49A5-9B9D-31F5D69333A0}"/>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214CD66D-A023-4AEA-9BD2-814711E679B6}"/>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4116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C1B5-3C55-4342-9A36-0B7E7CDE03D1}"/>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5213C675-81F3-4165-84DC-A2A1573880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17A5E350-C362-4490-B536-7F14F02E58BF}"/>
              </a:ext>
            </a:extLst>
          </p:cNvPr>
          <p:cNvSpPr>
            <a:spLocks noGrp="1"/>
          </p:cNvSpPr>
          <p:nvPr>
            <p:ph type="dt" sz="half" idx="10"/>
          </p:nvPr>
        </p:nvSpPr>
        <p:spPr/>
        <p:txBody>
          <a:bodyPr/>
          <a:lstStyle/>
          <a:p>
            <a:fld id="{96887D78-BE35-4A52-9589-9F1D92B45C42}"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5CFE3FE6-9E7C-4E37-9472-5938063BD7E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E581F0D8-5A6D-40BA-91D6-D99A58A9960C}"/>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24508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A3189-6833-424B-8B4D-A1B04330697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FA415E74-DA9C-4FBA-954B-0A37ACDF5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16FDAA-C55C-43FF-B537-459C6DAB54E0}"/>
              </a:ext>
            </a:extLst>
          </p:cNvPr>
          <p:cNvSpPr>
            <a:spLocks noGrp="1"/>
          </p:cNvSpPr>
          <p:nvPr>
            <p:ph type="dt" sz="half" idx="10"/>
          </p:nvPr>
        </p:nvSpPr>
        <p:spPr/>
        <p:txBody>
          <a:bodyPr/>
          <a:lstStyle/>
          <a:p>
            <a:fld id="{29EC8102-7330-4E2C-92F5-4E8538F55974}"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EE7BC073-2EB7-48C0-AAD4-4E81C01AFE02}"/>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D5E3E707-A838-4E37-AD88-9D95F0880917}"/>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6888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D10EA-9A05-4215-8D45-6A1896A4365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7BB86189-3386-4180-B9F4-30BFE83FD20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F696BF35-5A5B-4B82-934D-BEEE9A55658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DF922BBA-7801-4023-8B14-F6051556F259}"/>
              </a:ext>
            </a:extLst>
          </p:cNvPr>
          <p:cNvSpPr>
            <a:spLocks noGrp="1"/>
          </p:cNvSpPr>
          <p:nvPr>
            <p:ph type="dt" sz="half" idx="10"/>
          </p:nvPr>
        </p:nvSpPr>
        <p:spPr/>
        <p:txBody>
          <a:bodyPr/>
          <a:lstStyle/>
          <a:p>
            <a:fld id="{06021995-6690-4072-98A5-6B2AEE06B021}" type="datetime1">
              <a:rPr kumimoji="1" lang="ja-JP" altLang="en-US" smtClean="0"/>
              <a:t>2022/9/22</a:t>
            </a:fld>
            <a:endParaRPr kumimoji="1" lang="ja-JP" altLang="en-US"/>
          </a:p>
        </p:txBody>
      </p:sp>
      <p:sp>
        <p:nvSpPr>
          <p:cNvPr id="6" name="页脚占位符 5">
            <a:extLst>
              <a:ext uri="{FF2B5EF4-FFF2-40B4-BE49-F238E27FC236}">
                <a16:creationId xmlns:a16="http://schemas.microsoft.com/office/drawing/2014/main" id="{206FFB85-135A-49F0-9F19-BB467E7DD932}"/>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DCE52379-C87E-4F58-BA92-32206E7328C1}"/>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8336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463FF-6CBE-45D9-8955-C1A476359A92}"/>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CE0D591-D194-43A6-ACCE-6AF98F948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55DC20-1E2E-4E4E-87DB-EFBC425A2FA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E5F7E0EB-B422-47EC-94E1-372809B65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4299844-02CF-4DF3-8645-49849B3EA5B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E75D0381-08A7-4E02-8E53-6214BB975CFB}"/>
              </a:ext>
            </a:extLst>
          </p:cNvPr>
          <p:cNvSpPr>
            <a:spLocks noGrp="1"/>
          </p:cNvSpPr>
          <p:nvPr>
            <p:ph type="dt" sz="half" idx="10"/>
          </p:nvPr>
        </p:nvSpPr>
        <p:spPr/>
        <p:txBody>
          <a:bodyPr/>
          <a:lstStyle/>
          <a:p>
            <a:fld id="{D6AD78A4-E22B-4F1B-BF8A-CE81B9C9CD9E}" type="datetime1">
              <a:rPr kumimoji="1" lang="ja-JP" altLang="en-US" smtClean="0"/>
              <a:t>2022/9/22</a:t>
            </a:fld>
            <a:endParaRPr kumimoji="1" lang="ja-JP" altLang="en-US"/>
          </a:p>
        </p:txBody>
      </p:sp>
      <p:sp>
        <p:nvSpPr>
          <p:cNvPr id="8" name="页脚占位符 7">
            <a:extLst>
              <a:ext uri="{FF2B5EF4-FFF2-40B4-BE49-F238E27FC236}">
                <a16:creationId xmlns:a16="http://schemas.microsoft.com/office/drawing/2014/main" id="{B8F28CBF-C0B9-45B4-AD8F-2942879B1E4B}"/>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07704FE7-4C43-4362-898A-D370079B235F}"/>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55490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0816-0082-4268-B233-D64A9426CE0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7224E2F5-3628-407D-B578-AA243EAC4511}"/>
              </a:ext>
            </a:extLst>
          </p:cNvPr>
          <p:cNvSpPr>
            <a:spLocks noGrp="1"/>
          </p:cNvSpPr>
          <p:nvPr>
            <p:ph type="dt" sz="half" idx="10"/>
          </p:nvPr>
        </p:nvSpPr>
        <p:spPr/>
        <p:txBody>
          <a:bodyPr/>
          <a:lstStyle/>
          <a:p>
            <a:fld id="{2F6E8348-061C-457E-866A-882637EABA70}" type="datetime1">
              <a:rPr kumimoji="1" lang="ja-JP" altLang="en-US" smtClean="0"/>
              <a:t>2022/9/22</a:t>
            </a:fld>
            <a:endParaRPr kumimoji="1" lang="ja-JP" altLang="en-US"/>
          </a:p>
        </p:txBody>
      </p:sp>
      <p:sp>
        <p:nvSpPr>
          <p:cNvPr id="4" name="页脚占位符 3">
            <a:extLst>
              <a:ext uri="{FF2B5EF4-FFF2-40B4-BE49-F238E27FC236}">
                <a16:creationId xmlns:a16="http://schemas.microsoft.com/office/drawing/2014/main" id="{0D861A4F-573D-42F6-B322-B0DB57D7D955}"/>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7EA91BBF-5F27-4132-9485-7AD53CF848FA}"/>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74455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CC1B1A-B1A7-4F70-A282-15A0933E5DC5}"/>
              </a:ext>
            </a:extLst>
          </p:cNvPr>
          <p:cNvSpPr>
            <a:spLocks noGrp="1"/>
          </p:cNvSpPr>
          <p:nvPr>
            <p:ph type="dt" sz="half" idx="10"/>
          </p:nvPr>
        </p:nvSpPr>
        <p:spPr/>
        <p:txBody>
          <a:bodyPr/>
          <a:lstStyle/>
          <a:p>
            <a:fld id="{6A50084C-4E2A-42CB-9592-3E58B3293CD4}" type="datetime1">
              <a:rPr kumimoji="1" lang="ja-JP" altLang="en-US" smtClean="0"/>
              <a:t>2022/9/22</a:t>
            </a:fld>
            <a:endParaRPr kumimoji="1" lang="ja-JP" altLang="en-US"/>
          </a:p>
        </p:txBody>
      </p:sp>
      <p:sp>
        <p:nvSpPr>
          <p:cNvPr id="3" name="页脚占位符 2">
            <a:extLst>
              <a:ext uri="{FF2B5EF4-FFF2-40B4-BE49-F238E27FC236}">
                <a16:creationId xmlns:a16="http://schemas.microsoft.com/office/drawing/2014/main" id="{57CD89AF-F84C-4F4E-B325-26AA9ACC6AFF}"/>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3CBDDAF8-EDA2-40B2-BDC6-2038DCF4B7C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1923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62983-9B28-4941-91F8-64210E818C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D547F074-C9E4-4D6E-B03E-093257912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80BE77C0-C2EA-4B18-BEA8-510DE49C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AE0A5D-3317-4350-953B-08EE90ED4602}"/>
              </a:ext>
            </a:extLst>
          </p:cNvPr>
          <p:cNvSpPr>
            <a:spLocks noGrp="1"/>
          </p:cNvSpPr>
          <p:nvPr>
            <p:ph type="dt" sz="half" idx="10"/>
          </p:nvPr>
        </p:nvSpPr>
        <p:spPr/>
        <p:txBody>
          <a:bodyPr/>
          <a:lstStyle/>
          <a:p>
            <a:fld id="{413B3023-C4A1-476E-93DD-52B2BF36A10D}" type="datetime1">
              <a:rPr kumimoji="1" lang="ja-JP" altLang="en-US" smtClean="0"/>
              <a:t>2022/9/22</a:t>
            </a:fld>
            <a:endParaRPr kumimoji="1" lang="ja-JP" altLang="en-US"/>
          </a:p>
        </p:txBody>
      </p:sp>
      <p:sp>
        <p:nvSpPr>
          <p:cNvPr id="6" name="页脚占位符 5">
            <a:extLst>
              <a:ext uri="{FF2B5EF4-FFF2-40B4-BE49-F238E27FC236}">
                <a16:creationId xmlns:a16="http://schemas.microsoft.com/office/drawing/2014/main" id="{90E970DF-F8ED-4708-885F-97E405BAEE33}"/>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6072D819-3DF0-41D2-A2C7-96E966E98845}"/>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9685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D25E0-A300-4693-919B-76419F5FD7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E3C264C6-595B-45C3-ABFE-FDD0A7FE4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8304323B-59A5-4642-9333-602CA462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A28E411-3CA7-4E42-B3B8-02D2211BA462}"/>
              </a:ext>
            </a:extLst>
          </p:cNvPr>
          <p:cNvSpPr>
            <a:spLocks noGrp="1"/>
          </p:cNvSpPr>
          <p:nvPr>
            <p:ph type="dt" sz="half" idx="10"/>
          </p:nvPr>
        </p:nvSpPr>
        <p:spPr/>
        <p:txBody>
          <a:bodyPr/>
          <a:lstStyle/>
          <a:p>
            <a:fld id="{B757BD77-CCE3-47E2-957E-BD096B383850}" type="datetime1">
              <a:rPr kumimoji="1" lang="ja-JP" altLang="en-US" smtClean="0"/>
              <a:t>2022/9/22</a:t>
            </a:fld>
            <a:endParaRPr kumimoji="1" lang="ja-JP" altLang="en-US"/>
          </a:p>
        </p:txBody>
      </p:sp>
      <p:sp>
        <p:nvSpPr>
          <p:cNvPr id="6" name="页脚占位符 5">
            <a:extLst>
              <a:ext uri="{FF2B5EF4-FFF2-40B4-BE49-F238E27FC236}">
                <a16:creationId xmlns:a16="http://schemas.microsoft.com/office/drawing/2014/main" id="{758310D6-D663-4BFF-8D6D-EBBD07D26B68}"/>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3D3D3EBE-8E49-42AD-86FC-E306CF5FFF60}"/>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0289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C8D25B-029C-4C25-B342-87DF976AE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E8B118FB-8927-46BA-9284-555A3FF86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7548D7D1-52C2-4568-BE31-98161287D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8F33F-7F7B-48EC-B55D-DF7EDC232B57}" type="datetime1">
              <a:rPr kumimoji="1" lang="ja-JP" altLang="en-US" smtClean="0"/>
              <a:t>2022/9/22</a:t>
            </a:fld>
            <a:endParaRPr kumimoji="1" lang="ja-JP" altLang="en-US"/>
          </a:p>
        </p:txBody>
      </p:sp>
      <p:sp>
        <p:nvSpPr>
          <p:cNvPr id="5" name="页脚占位符 4">
            <a:extLst>
              <a:ext uri="{FF2B5EF4-FFF2-40B4-BE49-F238E27FC236}">
                <a16:creationId xmlns:a16="http://schemas.microsoft.com/office/drawing/2014/main" id="{27068569-48B4-4618-9A31-0C71AD778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F8F89042-FC72-48B0-A20B-606D056FD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0853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6048904-4EC5-451C-9966-29AD33FD86ED}"/>
              </a:ext>
            </a:extLst>
          </p:cNvPr>
          <p:cNvSpPr>
            <a:spLocks noGrp="1"/>
          </p:cNvSpPr>
          <p:nvPr>
            <p:ph type="subTitle" idx="1"/>
          </p:nvPr>
        </p:nvSpPr>
        <p:spPr>
          <a:xfrm>
            <a:off x="748145" y="3703638"/>
            <a:ext cx="10997012" cy="2954614"/>
          </a:xfrm>
        </p:spPr>
        <p:txBody>
          <a:bodyPr>
            <a:normAutofit fontScale="92500" lnSpcReduction="20000"/>
          </a:bodyPr>
          <a:lstStyle/>
          <a:p>
            <a:pPr algn="l"/>
            <a:endParaRPr kumimoji="1" lang="en-US" altLang="ja-JP" dirty="0"/>
          </a:p>
          <a:p>
            <a:pPr algn="l"/>
            <a:r>
              <a:rPr lang="ja-JP" altLang="en-US">
                <a:solidFill>
                  <a:schemeClr val="bg2">
                    <a:lumMod val="25000"/>
                  </a:schemeClr>
                </a:solidFill>
              </a:rPr>
              <a:t>専攻　　　</a:t>
            </a:r>
            <a:r>
              <a:rPr lang="zh-CN" altLang="en-US" dirty="0">
                <a:solidFill>
                  <a:schemeClr val="bg2">
                    <a:lumMod val="25000"/>
                  </a:schemeClr>
                </a:solidFill>
              </a:rPr>
              <a:t>  </a:t>
            </a:r>
            <a:r>
              <a:rPr lang="ja-JP" altLang="en-US">
                <a:solidFill>
                  <a:schemeClr val="bg2">
                    <a:lumMod val="25000"/>
                  </a:schemeClr>
                </a:solidFill>
              </a:rPr>
              <a:t>社会工学 </a:t>
            </a:r>
            <a:endParaRPr lang="en-US" altLang="ja-JP" dirty="0">
              <a:solidFill>
                <a:schemeClr val="bg2">
                  <a:lumMod val="25000"/>
                </a:schemeClr>
              </a:solidFill>
            </a:endParaRPr>
          </a:p>
          <a:p>
            <a:pPr algn="l"/>
            <a:r>
              <a:rPr lang="ja-JP" altLang="en-US"/>
              <a:t>学生名</a:t>
            </a:r>
            <a:r>
              <a:rPr lang="en-US" altLang="ja-JP" dirty="0"/>
              <a:t>         </a:t>
            </a:r>
            <a:r>
              <a:rPr lang="ja-JP" altLang="en-US">
                <a:solidFill>
                  <a:schemeClr val="bg2">
                    <a:lumMod val="25000"/>
                  </a:schemeClr>
                </a:solidFill>
              </a:rPr>
              <a:t>金明暘</a:t>
            </a:r>
            <a:r>
              <a:rPr lang="zh-CN" altLang="en-US" dirty="0">
                <a:solidFill>
                  <a:schemeClr val="bg2">
                    <a:lumMod val="25000"/>
                  </a:schemeClr>
                </a:solidFill>
              </a:rPr>
              <a:t>（</a:t>
            </a:r>
            <a:r>
              <a:rPr lang="en-US" altLang="zh-CN" dirty="0">
                <a:solidFill>
                  <a:schemeClr val="bg2">
                    <a:lumMod val="25000"/>
                  </a:schemeClr>
                </a:solidFill>
              </a:rPr>
              <a:t>JIN MINGYANG)</a:t>
            </a:r>
            <a:endParaRPr lang="en-US" altLang="ja-JP" dirty="0">
              <a:solidFill>
                <a:schemeClr val="bg2">
                  <a:lumMod val="25000"/>
                </a:schemeClr>
              </a:solidFill>
            </a:endParaRPr>
          </a:p>
          <a:p>
            <a:pPr algn="l"/>
            <a:r>
              <a:rPr lang="ja-JP" altLang="en-US" dirty="0"/>
              <a:t>学籍番号     </a:t>
            </a:r>
            <a:r>
              <a:rPr lang="en-US" altLang="ja-JP" dirty="0"/>
              <a:t>202120473</a:t>
            </a:r>
            <a:r>
              <a:rPr lang="en-US" altLang="ja-JP" dirty="0">
                <a:solidFill>
                  <a:schemeClr val="bg2">
                    <a:lumMod val="25000"/>
                  </a:schemeClr>
                </a:solidFill>
              </a:rPr>
              <a:t>           </a:t>
            </a:r>
          </a:p>
          <a:p>
            <a:pPr algn="l"/>
            <a:r>
              <a:rPr lang="ja-JP" altLang="en-US">
                <a:solidFill>
                  <a:schemeClr val="bg2">
                    <a:lumMod val="25000"/>
                  </a:schemeClr>
                </a:solidFill>
              </a:rPr>
              <a:t>指導</a:t>
            </a:r>
            <a:r>
              <a:rPr lang="ja-JP" altLang="en-US" dirty="0">
                <a:solidFill>
                  <a:schemeClr val="bg2">
                    <a:lumMod val="25000"/>
                  </a:schemeClr>
                </a:solidFill>
              </a:rPr>
              <a:t>教員     </a:t>
            </a:r>
            <a:r>
              <a:rPr lang="en-US" altLang="ja-JP" dirty="0">
                <a:solidFill>
                  <a:schemeClr val="bg2">
                    <a:lumMod val="25000"/>
                  </a:schemeClr>
                </a:solidFill>
              </a:rPr>
              <a:t>T</a:t>
            </a:r>
            <a:r>
              <a:rPr lang="en-US" altLang="zh-CN" dirty="0">
                <a:solidFill>
                  <a:schemeClr val="bg2">
                    <a:lumMod val="25000"/>
                  </a:schemeClr>
                </a:solidFill>
              </a:rPr>
              <a:t>urnbull</a:t>
            </a:r>
            <a:r>
              <a:rPr lang="en-US" altLang="ja-JP" dirty="0">
                <a:solidFill>
                  <a:schemeClr val="bg2">
                    <a:lumMod val="25000"/>
                  </a:schemeClr>
                </a:solidFill>
              </a:rPr>
              <a:t> Stephen John</a:t>
            </a:r>
          </a:p>
          <a:p>
            <a:pPr algn="l"/>
            <a:r>
              <a:rPr lang="ja-JP" altLang="en-US">
                <a:solidFill>
                  <a:schemeClr val="bg2">
                    <a:lumMod val="25000"/>
                  </a:schemeClr>
                </a:solidFill>
              </a:rPr>
              <a:t>副指導教員</a:t>
            </a:r>
            <a:r>
              <a:rPr lang="en-US" altLang="ja-JP" dirty="0">
                <a:solidFill>
                  <a:schemeClr val="bg2">
                    <a:lumMod val="25000"/>
                  </a:schemeClr>
                </a:solidFill>
              </a:rPr>
              <a:t>  </a:t>
            </a:r>
            <a:r>
              <a:rPr lang="ja-JP" altLang="en-US"/>
              <a:t>岡本 </a:t>
            </a:r>
            <a:r>
              <a:rPr lang="ja-JP" altLang="en-US" dirty="0"/>
              <a:t>直</a:t>
            </a:r>
            <a:r>
              <a:rPr lang="ja-JP" altLang="en-US"/>
              <a:t>久 </a:t>
            </a:r>
            <a:endParaRPr lang="en-US" altLang="ja-JP" dirty="0"/>
          </a:p>
          <a:p>
            <a:pPr algn="l"/>
            <a:r>
              <a:rPr lang="en-US" altLang="ja-JP" dirty="0"/>
              <a:t>                    </a:t>
            </a:r>
            <a:r>
              <a:rPr lang="ja-JP" altLang="en-US"/>
              <a:t>太田 </a:t>
            </a:r>
            <a:r>
              <a:rPr lang="ja-JP" altLang="en-US" dirty="0"/>
              <a:t>充</a:t>
            </a:r>
            <a:endParaRPr lang="en-US" altLang="ja-JP" dirty="0">
              <a:solidFill>
                <a:schemeClr val="bg2">
                  <a:lumMod val="25000"/>
                </a:schemeClr>
              </a:solidFill>
            </a:endParaRPr>
          </a:p>
          <a:p>
            <a:pPr algn="l"/>
            <a:r>
              <a:rPr kumimoji="1" lang="en-US" altLang="ja-JP">
                <a:solidFill>
                  <a:schemeClr val="bg2">
                    <a:lumMod val="25000"/>
                  </a:schemeClr>
                </a:solidFill>
              </a:rPr>
              <a:t>2022.</a:t>
            </a:r>
            <a:r>
              <a:rPr kumimoji="1" lang="en-US" altLang="zh-CN">
                <a:solidFill>
                  <a:schemeClr val="bg2">
                    <a:lumMod val="25000"/>
                  </a:schemeClr>
                </a:solidFill>
              </a:rPr>
              <a:t>9</a:t>
            </a:r>
            <a:r>
              <a:rPr kumimoji="1" lang="en-US" altLang="ja-JP">
                <a:solidFill>
                  <a:schemeClr val="bg2">
                    <a:lumMod val="25000"/>
                  </a:schemeClr>
                </a:solidFill>
              </a:rPr>
              <a:t>.</a:t>
            </a:r>
            <a:r>
              <a:rPr lang="en-US" altLang="ja-JP">
                <a:solidFill>
                  <a:schemeClr val="bg2">
                    <a:lumMod val="25000"/>
                  </a:schemeClr>
                </a:solidFill>
              </a:rPr>
              <a:t>2</a:t>
            </a:r>
            <a:r>
              <a:rPr lang="en-US" altLang="ja-JP" dirty="0">
                <a:solidFill>
                  <a:schemeClr val="bg2">
                    <a:lumMod val="25000"/>
                  </a:schemeClr>
                </a:solidFill>
              </a:rPr>
              <a:t>1</a:t>
            </a:r>
            <a:endParaRPr kumimoji="1" lang="en-US" altLang="ja-JP" dirty="0">
              <a:solidFill>
                <a:schemeClr val="bg2">
                  <a:lumMod val="25000"/>
                </a:schemeClr>
              </a:solidFill>
            </a:endParaRPr>
          </a:p>
          <a:p>
            <a:pPr algn="l"/>
            <a:endParaRPr kumimoji="1" lang="ja-JP" altLang="en-US" dirty="0"/>
          </a:p>
        </p:txBody>
      </p:sp>
      <p:grpSp>
        <p:nvGrpSpPr>
          <p:cNvPr id="4" name="组合 3">
            <a:extLst>
              <a:ext uri="{FF2B5EF4-FFF2-40B4-BE49-F238E27FC236}">
                <a16:creationId xmlns:a16="http://schemas.microsoft.com/office/drawing/2014/main" id="{E000E049-E451-4355-B33B-71A0FA909E92}"/>
              </a:ext>
            </a:extLst>
          </p:cNvPr>
          <p:cNvGrpSpPr/>
          <p:nvPr/>
        </p:nvGrpSpPr>
        <p:grpSpPr>
          <a:xfrm>
            <a:off x="-163484" y="1130778"/>
            <a:ext cx="12518968" cy="2387600"/>
            <a:chOff x="0" y="348500"/>
            <a:chExt cx="12192000" cy="1197667"/>
          </a:xfrm>
        </p:grpSpPr>
        <p:sp>
          <p:nvSpPr>
            <p:cNvPr id="5" name="矩形 4">
              <a:extLst>
                <a:ext uri="{FF2B5EF4-FFF2-40B4-BE49-F238E27FC236}">
                  <a16:creationId xmlns:a16="http://schemas.microsoft.com/office/drawing/2014/main" id="{C9B61165-9530-430A-9066-BAD2BF388B6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84280AC8-EF7C-45E1-8C22-D9366CBA5B45}"/>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D3963C8A-10BF-4434-852A-F8E12E071BF8}"/>
              </a:ext>
            </a:extLst>
          </p:cNvPr>
          <p:cNvSpPr>
            <a:spLocks noGrp="1"/>
          </p:cNvSpPr>
          <p:nvPr>
            <p:ph type="ctrTitle"/>
          </p:nvPr>
        </p:nvSpPr>
        <p:spPr>
          <a:xfrm>
            <a:off x="123567" y="1421664"/>
            <a:ext cx="11944865" cy="1712594"/>
          </a:xfrm>
        </p:spPr>
        <p:txBody>
          <a:bodyPr>
            <a:normAutofit/>
          </a:bodyPr>
          <a:lstStyle/>
          <a:p>
            <a:r>
              <a:rPr kumimoji="1" lang="ja-JP" altLang="en-US" sz="4800" b="1">
                <a:solidFill>
                  <a:schemeClr val="bg1"/>
                </a:solidFill>
              </a:rPr>
              <a:t>コロナウイルス</a:t>
            </a:r>
            <a:r>
              <a:rPr lang="ja-JP" altLang="en-US" sz="4800" b="1">
                <a:solidFill>
                  <a:schemeClr val="bg1"/>
                </a:solidFill>
              </a:rPr>
              <a:t>の</a:t>
            </a:r>
            <a:r>
              <a:rPr lang="zh-CN" altLang="en-US" sz="4800" b="1" dirty="0">
                <a:solidFill>
                  <a:schemeClr val="bg1"/>
                </a:solidFill>
              </a:rPr>
              <a:t>封鎖対策</a:t>
            </a:r>
            <a:r>
              <a:rPr lang="ja-JP" altLang="en-US" sz="4800" b="1">
                <a:solidFill>
                  <a:schemeClr val="bg1"/>
                </a:solidFill>
              </a:rPr>
              <a:t>が中国国内観光消費者の旅行</a:t>
            </a:r>
            <a:r>
              <a:rPr lang="zh-CN" altLang="en-US" sz="4800" b="1" dirty="0">
                <a:solidFill>
                  <a:schemeClr val="bg1"/>
                </a:solidFill>
              </a:rPr>
              <a:t>意欲</a:t>
            </a:r>
            <a:r>
              <a:rPr lang="ja-JP" altLang="en-US" sz="4800" b="1">
                <a:solidFill>
                  <a:schemeClr val="bg1"/>
                </a:solidFill>
              </a:rPr>
              <a:t>に</a:t>
            </a:r>
            <a:r>
              <a:rPr lang="zh-CN" altLang="en-US" sz="4800" b="1" dirty="0">
                <a:solidFill>
                  <a:schemeClr val="bg1"/>
                </a:solidFill>
              </a:rPr>
              <a:t>及</a:t>
            </a:r>
            <a:r>
              <a:rPr lang="ja-JP" altLang="en-US" sz="4800" b="1">
                <a:solidFill>
                  <a:schemeClr val="bg1"/>
                </a:solidFill>
              </a:rPr>
              <a:t>ぼす</a:t>
            </a:r>
            <a:r>
              <a:rPr lang="zh-CN" altLang="en-US" sz="4800" b="1" dirty="0">
                <a:solidFill>
                  <a:schemeClr val="bg1"/>
                </a:solidFill>
              </a:rPr>
              <a:t>影響</a:t>
            </a:r>
            <a:r>
              <a:rPr lang="ja-JP" altLang="en-US" sz="4800" b="1">
                <a:solidFill>
                  <a:schemeClr val="bg1"/>
                </a:solidFill>
              </a:rPr>
              <a:t>について</a:t>
            </a:r>
            <a:endParaRPr kumimoji="1" lang="ja-JP" altLang="en-US" sz="4800" b="1" dirty="0">
              <a:solidFill>
                <a:schemeClr val="bg1"/>
              </a:solidFill>
            </a:endParaRPr>
          </a:p>
        </p:txBody>
      </p:sp>
      <p:sp>
        <p:nvSpPr>
          <p:cNvPr id="8" name="灯片编号占位符 7">
            <a:extLst>
              <a:ext uri="{FF2B5EF4-FFF2-40B4-BE49-F238E27FC236}">
                <a16:creationId xmlns:a16="http://schemas.microsoft.com/office/drawing/2014/main" id="{B64AA803-C6F5-4429-BD1F-7B16681544D7}"/>
              </a:ext>
            </a:extLst>
          </p:cNvPr>
          <p:cNvSpPr>
            <a:spLocks noGrp="1"/>
          </p:cNvSpPr>
          <p:nvPr>
            <p:ph type="sldNum" sz="quarter" idx="12"/>
          </p:nvPr>
        </p:nvSpPr>
        <p:spPr/>
        <p:txBody>
          <a:bodyPr/>
          <a:lstStyle/>
          <a:p>
            <a:fld id="{3A1FF0C6-5115-4994-A0DE-49F1F4279360}" type="slidenum">
              <a:rPr kumimoji="1" lang="ja-JP" altLang="en-US" smtClean="0"/>
              <a:t>1</a:t>
            </a:fld>
            <a:endParaRPr kumimoji="1" lang="ja-JP" altLang="en-US"/>
          </a:p>
        </p:txBody>
      </p:sp>
    </p:spTree>
    <p:extLst>
      <p:ext uri="{BB962C8B-B14F-4D97-AF65-F5344CB8AC3E}">
        <p14:creationId xmlns:p14="http://schemas.microsoft.com/office/powerpoint/2010/main" val="62315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1"/>
                </a:solidFill>
              </a:rPr>
              <a:t>モデル</a:t>
            </a:r>
            <a:r>
              <a:rPr lang="en-US" altLang="zh-CN" sz="5400" b="1" dirty="0">
                <a:solidFill>
                  <a:schemeClr val="bg1"/>
                </a:solidFill>
              </a:rPr>
              <a:t>——</a:t>
            </a:r>
            <a:r>
              <a:rPr lang="en-US" altLang="ja-JP" sz="5400" dirty="0">
                <a:solidFill>
                  <a:schemeClr val="bg1"/>
                </a:solidFill>
              </a:rPr>
              <a:t>Stimulus</a:t>
            </a:r>
            <a:endParaRPr kumimoji="1" lang="ja-JP" altLang="en-US" sz="5400" b="1" dirty="0">
              <a:solidFill>
                <a:schemeClr val="bg1"/>
              </a:solidFill>
            </a:endParaRPr>
          </a:p>
        </p:txBody>
      </p:sp>
      <p:sp>
        <p:nvSpPr>
          <p:cNvPr id="3" name="文本框 2">
            <a:extLst>
              <a:ext uri="{FF2B5EF4-FFF2-40B4-BE49-F238E27FC236}">
                <a16:creationId xmlns:a16="http://schemas.microsoft.com/office/drawing/2014/main" id="{488CFE5B-62D6-4315-88B9-C3F52AEE3EBC}"/>
              </a:ext>
            </a:extLst>
          </p:cNvPr>
          <p:cNvSpPr txBox="1"/>
          <p:nvPr/>
        </p:nvSpPr>
        <p:spPr>
          <a:xfrm>
            <a:off x="830065" y="1690688"/>
            <a:ext cx="10515600" cy="523220"/>
          </a:xfrm>
          <a:prstGeom prst="rect">
            <a:avLst/>
          </a:prstGeom>
          <a:noFill/>
        </p:spPr>
        <p:txBody>
          <a:bodyPr wrap="square" rtlCol="0">
            <a:spAutoFit/>
          </a:bodyPr>
          <a:lstStyle/>
          <a:p>
            <a:r>
              <a:rPr kumimoji="1" lang="ja-JP" altLang="en-US" sz="2800" dirty="0"/>
              <a:t>刺激とは、個人の心理状態に影響を与える外部の力であります。</a:t>
            </a:r>
          </a:p>
        </p:txBody>
      </p:sp>
      <p:sp>
        <p:nvSpPr>
          <p:cNvPr id="4" name="灯片编号占位符 3">
            <a:extLst>
              <a:ext uri="{FF2B5EF4-FFF2-40B4-BE49-F238E27FC236}">
                <a16:creationId xmlns:a16="http://schemas.microsoft.com/office/drawing/2014/main" id="{9A0D66F4-B8FA-4BE6-8CE6-7A00FCE1DCA4}"/>
              </a:ext>
            </a:extLst>
          </p:cNvPr>
          <p:cNvSpPr>
            <a:spLocks noGrp="1"/>
          </p:cNvSpPr>
          <p:nvPr>
            <p:ph type="sldNum" sz="quarter" idx="12"/>
          </p:nvPr>
        </p:nvSpPr>
        <p:spPr>
          <a:xfrm>
            <a:off x="8745511" y="8514934"/>
            <a:ext cx="2743200" cy="365125"/>
          </a:xfrm>
        </p:spPr>
        <p:txBody>
          <a:bodyPr/>
          <a:lstStyle/>
          <a:p>
            <a:fld id="{3A1FF0C6-5115-4994-A0DE-49F1F4279360}" type="slidenum">
              <a:rPr kumimoji="1" lang="ja-JP" altLang="en-US" smtClean="0"/>
              <a:t>10</a:t>
            </a:fld>
            <a:endParaRPr kumimoji="1" lang="ja-JP" altLang="en-US"/>
          </a:p>
        </p:txBody>
      </p:sp>
      <p:grpSp>
        <p:nvGrpSpPr>
          <p:cNvPr id="12" name="组合 11">
            <a:extLst>
              <a:ext uri="{FF2B5EF4-FFF2-40B4-BE49-F238E27FC236}">
                <a16:creationId xmlns:a16="http://schemas.microsoft.com/office/drawing/2014/main" id="{5DAB96BC-7B9C-B446-9365-76CA4B909432}"/>
              </a:ext>
            </a:extLst>
          </p:cNvPr>
          <p:cNvGrpSpPr/>
          <p:nvPr/>
        </p:nvGrpSpPr>
        <p:grpSpPr>
          <a:xfrm>
            <a:off x="838200" y="2353456"/>
            <a:ext cx="10515600" cy="1334124"/>
            <a:chOff x="838200" y="2353456"/>
            <a:chExt cx="10515600" cy="1334124"/>
          </a:xfrm>
        </p:grpSpPr>
        <p:sp>
          <p:nvSpPr>
            <p:cNvPr id="10" name="矩形: 圆角 9">
              <a:extLst>
                <a:ext uri="{FF2B5EF4-FFF2-40B4-BE49-F238E27FC236}">
                  <a16:creationId xmlns:a16="http://schemas.microsoft.com/office/drawing/2014/main" id="{64645401-25B8-4CF6-A9F9-3894F578F4EC}"/>
                </a:ext>
              </a:extLst>
            </p:cNvPr>
            <p:cNvSpPr/>
            <p:nvPr/>
          </p:nvSpPr>
          <p:spPr>
            <a:xfrm>
              <a:off x="838200" y="2372962"/>
              <a:ext cx="2844106" cy="1314618"/>
            </a:xfrm>
            <a:prstGeom prst="round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2000" b="1" dirty="0">
                  <a:solidFill>
                    <a:schemeClr val="tx1"/>
                  </a:solidFill>
                </a:rPr>
                <a:t>Psychological Isolation </a:t>
              </a:r>
            </a:p>
          </p:txBody>
        </p:sp>
        <p:sp>
          <p:nvSpPr>
            <p:cNvPr id="5" name="圆角矩形 4">
              <a:extLst>
                <a:ext uri="{FF2B5EF4-FFF2-40B4-BE49-F238E27FC236}">
                  <a16:creationId xmlns:a16="http://schemas.microsoft.com/office/drawing/2014/main" id="{5DE03047-2327-E64E-BEAA-75E3BCB01325}"/>
                </a:ext>
              </a:extLst>
            </p:cNvPr>
            <p:cNvSpPr/>
            <p:nvPr/>
          </p:nvSpPr>
          <p:spPr>
            <a:xfrm>
              <a:off x="838200" y="2353456"/>
              <a:ext cx="10515600" cy="1334124"/>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2CC2CDA5-5A3D-F442-99E2-74C0C27E8721}"/>
                </a:ext>
              </a:extLst>
            </p:cNvPr>
            <p:cNvSpPr txBox="1"/>
            <p:nvPr/>
          </p:nvSpPr>
          <p:spPr>
            <a:xfrm>
              <a:off x="3983358" y="2512686"/>
              <a:ext cx="7069390" cy="1015663"/>
            </a:xfrm>
            <a:prstGeom prst="rect">
              <a:avLst/>
            </a:prstGeom>
            <a:noFill/>
          </p:spPr>
          <p:txBody>
            <a:bodyPr wrap="square" rtlCol="0">
              <a:spAutoFit/>
            </a:bodyPr>
            <a:lstStyle/>
            <a:p>
              <a:r>
                <a:rPr lang="en-US" altLang="ja-JP" sz="2000" dirty="0">
                  <a:solidFill>
                    <a:schemeClr val="bg2">
                      <a:lumMod val="25000"/>
                    </a:schemeClr>
                  </a:solidFill>
                </a:rPr>
                <a:t>2020</a:t>
              </a:r>
              <a:r>
                <a:rPr lang="zh-CN" altLang="en-US" sz="2000" dirty="0">
                  <a:solidFill>
                    <a:schemeClr val="bg2">
                      <a:lumMod val="25000"/>
                    </a:schemeClr>
                  </a:solidFill>
                </a:rPr>
                <a:t>年</a:t>
              </a:r>
              <a:r>
                <a:rPr lang="en-US" altLang="ja-JP" sz="2000" dirty="0">
                  <a:solidFill>
                    <a:schemeClr val="bg2">
                      <a:lumMod val="25000"/>
                    </a:schemeClr>
                  </a:solidFill>
                </a:rPr>
                <a:t>7</a:t>
              </a:r>
              <a:r>
                <a:rPr lang="ja-JP" altLang="en-US" sz="2000">
                  <a:solidFill>
                    <a:schemeClr val="bg2">
                      <a:lumMod val="25000"/>
                    </a:schemeClr>
                  </a:solidFill>
                </a:rPr>
                <a:t>月の</a:t>
              </a:r>
              <a:r>
                <a:rPr lang="en-US" altLang="ja-JP" sz="2000" dirty="0">
                  <a:solidFill>
                    <a:schemeClr val="bg2">
                      <a:lumMod val="25000"/>
                    </a:schemeClr>
                  </a:solidFill>
                </a:rPr>
                <a:t>16〜24</a:t>
              </a:r>
              <a:r>
                <a:rPr lang="ja-JP" altLang="en-US" sz="2000">
                  <a:solidFill>
                    <a:schemeClr val="bg2">
                      <a:lumMod val="25000"/>
                    </a:schemeClr>
                  </a:solidFill>
                </a:rPr>
                <a:t>歳の若者の失業率は</a:t>
              </a:r>
              <a:r>
                <a:rPr lang="en-US" altLang="ja-JP" sz="2000" dirty="0">
                  <a:solidFill>
                    <a:schemeClr val="bg2">
                      <a:lumMod val="25000"/>
                    </a:schemeClr>
                  </a:solidFill>
                </a:rPr>
                <a:t>19.9</a:t>
              </a:r>
              <a:r>
                <a:rPr lang="ja-JP" altLang="en-US" sz="2000">
                  <a:solidFill>
                    <a:schemeClr val="bg2">
                      <a:lumMod val="25000"/>
                    </a:schemeClr>
                  </a:solidFill>
                </a:rPr>
                <a:t>％となり、前月から</a:t>
              </a:r>
              <a:r>
                <a:rPr lang="en-US" altLang="ja-JP" sz="2000" dirty="0">
                  <a:solidFill>
                    <a:schemeClr val="bg2">
                      <a:lumMod val="25000"/>
                    </a:schemeClr>
                  </a:solidFill>
                </a:rPr>
                <a:t>0.6</a:t>
              </a:r>
              <a:r>
                <a:rPr lang="ja-JP" altLang="en-US" sz="2000">
                  <a:solidFill>
                    <a:schemeClr val="bg2">
                      <a:lumMod val="25000"/>
                    </a:schemeClr>
                  </a:solidFill>
                </a:rPr>
                <a:t>ポイント上昇した。</a:t>
              </a:r>
              <a:r>
                <a:rPr lang="en-US" altLang="ja-JP" sz="2000" dirty="0">
                  <a:solidFill>
                    <a:schemeClr val="bg2">
                      <a:lumMod val="25000"/>
                    </a:schemeClr>
                  </a:solidFill>
                </a:rPr>
                <a:t>(</a:t>
              </a:r>
              <a:r>
                <a:rPr lang="ja-JP" altLang="en-US" sz="2000">
                  <a:solidFill>
                    <a:schemeClr val="bg2">
                      <a:lumMod val="25000"/>
                    </a:schemeClr>
                  </a:solidFill>
                </a:rPr>
                <a:t>中国国家統計局</a:t>
              </a:r>
              <a:r>
                <a:rPr lang="ja-JP" altLang="en" sz="2000">
                  <a:solidFill>
                    <a:schemeClr val="bg2">
                      <a:lumMod val="25000"/>
                    </a:schemeClr>
                  </a:solidFill>
                </a:rPr>
                <a:t>）</a:t>
              </a:r>
              <a:r>
                <a:rPr lang="zh-CN" altLang="en-US" sz="2000" dirty="0">
                  <a:solidFill>
                    <a:schemeClr val="bg2">
                      <a:lumMod val="25000"/>
                    </a:schemeClr>
                  </a:solidFill>
                </a:rPr>
                <a:t>コロナで、仕事を続けられない人を増やしている。</a:t>
              </a:r>
              <a:endParaRPr lang="ja-JP" altLang="en-US" sz="2000">
                <a:solidFill>
                  <a:schemeClr val="bg2">
                    <a:lumMod val="25000"/>
                  </a:schemeClr>
                </a:solidFill>
              </a:endParaRPr>
            </a:p>
          </p:txBody>
        </p:sp>
      </p:grpSp>
      <p:grpSp>
        <p:nvGrpSpPr>
          <p:cNvPr id="23" name="组合 22">
            <a:extLst>
              <a:ext uri="{FF2B5EF4-FFF2-40B4-BE49-F238E27FC236}">
                <a16:creationId xmlns:a16="http://schemas.microsoft.com/office/drawing/2014/main" id="{76337E48-529A-384F-A8B5-3F1DFFADFC7C}"/>
              </a:ext>
            </a:extLst>
          </p:cNvPr>
          <p:cNvGrpSpPr/>
          <p:nvPr/>
        </p:nvGrpSpPr>
        <p:grpSpPr>
          <a:xfrm>
            <a:off x="830065" y="3824448"/>
            <a:ext cx="10515600" cy="1334124"/>
            <a:chOff x="838200" y="2353456"/>
            <a:chExt cx="10515600" cy="1334124"/>
          </a:xfrm>
        </p:grpSpPr>
        <p:sp>
          <p:nvSpPr>
            <p:cNvPr id="24" name="矩形: 圆角 9">
              <a:extLst>
                <a:ext uri="{FF2B5EF4-FFF2-40B4-BE49-F238E27FC236}">
                  <a16:creationId xmlns:a16="http://schemas.microsoft.com/office/drawing/2014/main" id="{E45AC628-901E-1548-AE9B-8D0C12DF6F22}"/>
                </a:ext>
              </a:extLst>
            </p:cNvPr>
            <p:cNvSpPr/>
            <p:nvPr/>
          </p:nvSpPr>
          <p:spPr>
            <a:xfrm>
              <a:off x="838200" y="2372962"/>
              <a:ext cx="2844106" cy="1314618"/>
            </a:xfrm>
            <a:prstGeom prst="round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2000" b="1" dirty="0">
                  <a:solidFill>
                    <a:schemeClr val="tx1"/>
                  </a:solidFill>
                </a:rPr>
                <a:t>Physical Isolation </a:t>
              </a:r>
            </a:p>
          </p:txBody>
        </p:sp>
        <p:sp>
          <p:nvSpPr>
            <p:cNvPr id="25" name="圆角矩形 24">
              <a:extLst>
                <a:ext uri="{FF2B5EF4-FFF2-40B4-BE49-F238E27FC236}">
                  <a16:creationId xmlns:a16="http://schemas.microsoft.com/office/drawing/2014/main" id="{7DF3F782-C7E5-A543-ABDC-5C6A65C0987B}"/>
                </a:ext>
              </a:extLst>
            </p:cNvPr>
            <p:cNvSpPr/>
            <p:nvPr/>
          </p:nvSpPr>
          <p:spPr>
            <a:xfrm>
              <a:off x="838200" y="2353456"/>
              <a:ext cx="10515600" cy="1334124"/>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29ED293-4EC0-5C4E-AAEB-57E28B68DD2D}"/>
                </a:ext>
              </a:extLst>
            </p:cNvPr>
            <p:cNvSpPr txBox="1"/>
            <p:nvPr/>
          </p:nvSpPr>
          <p:spPr>
            <a:xfrm>
              <a:off x="3991493" y="2537828"/>
              <a:ext cx="7219999" cy="984885"/>
            </a:xfrm>
            <a:prstGeom prst="rect">
              <a:avLst/>
            </a:prstGeom>
            <a:noFill/>
          </p:spPr>
          <p:txBody>
            <a:bodyPr wrap="square" rtlCol="0">
              <a:spAutoFit/>
            </a:bodyPr>
            <a:lstStyle/>
            <a:p>
              <a:r>
                <a:rPr lang="zh-CN" altLang="en-US" sz="2000" dirty="0">
                  <a:solidFill>
                    <a:schemeClr val="bg2">
                      <a:lumMod val="25000"/>
                    </a:schemeClr>
                  </a:solidFill>
                </a:rPr>
                <a:t>封鎖</a:t>
              </a:r>
              <a:r>
                <a:rPr lang="ja-JP" altLang="en-US" sz="2000">
                  <a:solidFill>
                    <a:schemeClr val="bg2">
                      <a:lumMod val="25000"/>
                    </a:schemeClr>
                  </a:solidFill>
                </a:rPr>
                <a:t>政策のため、</a:t>
              </a:r>
              <a:r>
                <a:rPr lang="zh-CN" altLang="en-US" sz="2000" dirty="0">
                  <a:solidFill>
                    <a:schemeClr val="bg2">
                      <a:lumMod val="25000"/>
                    </a:schemeClr>
                  </a:solidFill>
                </a:rPr>
                <a:t>人は</a:t>
              </a:r>
              <a:r>
                <a:rPr lang="ja-JP" altLang="en-US" sz="2000">
                  <a:solidFill>
                    <a:schemeClr val="bg2">
                      <a:lumMod val="25000"/>
                    </a:schemeClr>
                  </a:solidFill>
                </a:rPr>
                <a:t>外出が減り、人と会うときは距離を置く、自発的に</a:t>
              </a:r>
              <a:r>
                <a:rPr lang="zh-CN" altLang="en-US" sz="2000" dirty="0">
                  <a:solidFill>
                    <a:schemeClr val="bg2">
                      <a:lumMod val="25000"/>
                    </a:schemeClr>
                  </a:solidFill>
                </a:rPr>
                <a:t>自宅で</a:t>
              </a:r>
              <a:r>
                <a:rPr lang="ja-JP" altLang="en-US" sz="2000">
                  <a:solidFill>
                    <a:schemeClr val="bg2">
                      <a:lumMod val="25000"/>
                    </a:schemeClr>
                  </a:solidFill>
                </a:rPr>
                <a:t>自己</a:t>
              </a:r>
              <a:r>
                <a:rPr lang="zh-CN" altLang="en-US" sz="2000" dirty="0">
                  <a:solidFill>
                    <a:schemeClr val="bg2">
                      <a:lumMod val="25000"/>
                    </a:schemeClr>
                  </a:solidFill>
                </a:rPr>
                <a:t>隔離</a:t>
              </a:r>
              <a:r>
                <a:rPr lang="ja-JP" altLang="en-US" sz="2000">
                  <a:solidFill>
                    <a:schemeClr val="bg2">
                      <a:lumMod val="25000"/>
                    </a:schemeClr>
                  </a:solidFill>
                </a:rPr>
                <a:t>する傾向がある。</a:t>
              </a:r>
              <a:r>
                <a:rPr lang="en-US" altLang="ja-JP" sz="2000" dirty="0">
                  <a:solidFill>
                    <a:schemeClr val="bg2">
                      <a:lumMod val="25000"/>
                    </a:schemeClr>
                  </a:solidFill>
                </a:rPr>
                <a:t>(</a:t>
              </a:r>
              <a:r>
                <a:rPr lang="en" altLang="zh-CN" dirty="0"/>
                <a:t>Samuli Laatoa,</a:t>
              </a:r>
              <a:r>
                <a:rPr lang="en-US" altLang="ja-JP" dirty="0"/>
                <a:t>.202</a:t>
              </a:r>
              <a:r>
                <a:rPr lang="en-US" altLang="zh-CN" dirty="0"/>
                <a:t>0</a:t>
              </a:r>
              <a:r>
                <a:rPr lang="en-US" altLang="ja-JP" dirty="0"/>
                <a:t>)</a:t>
              </a:r>
            </a:p>
          </p:txBody>
        </p:sp>
      </p:grpSp>
    </p:spTree>
    <p:extLst>
      <p:ext uri="{BB962C8B-B14F-4D97-AF65-F5344CB8AC3E}">
        <p14:creationId xmlns:p14="http://schemas.microsoft.com/office/powerpoint/2010/main" val="307775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a:solidFill>
                  <a:schemeClr val="bg1"/>
                </a:solidFill>
              </a:rPr>
              <a:t>モデル</a:t>
            </a:r>
            <a:r>
              <a:rPr lang="en-US" altLang="zh-CN" sz="5400" b="1" dirty="0">
                <a:solidFill>
                  <a:schemeClr val="bg1"/>
                </a:solidFill>
              </a:rPr>
              <a:t>——O</a:t>
            </a:r>
            <a:r>
              <a:rPr lang="en-US" altLang="ja-JP" sz="5400" dirty="0">
                <a:solidFill>
                  <a:schemeClr val="bg1"/>
                </a:solidFill>
              </a:rPr>
              <a:t>rganism</a:t>
            </a:r>
            <a:endParaRPr kumimoji="1" lang="ja-JP" altLang="en-US" sz="5400" b="1" dirty="0">
              <a:solidFill>
                <a:schemeClr val="bg1"/>
              </a:solidFill>
            </a:endParaRPr>
          </a:p>
        </p:txBody>
      </p:sp>
      <p:sp>
        <p:nvSpPr>
          <p:cNvPr id="15" name="文本框 14">
            <a:extLst>
              <a:ext uri="{FF2B5EF4-FFF2-40B4-BE49-F238E27FC236}">
                <a16:creationId xmlns:a16="http://schemas.microsoft.com/office/drawing/2014/main" id="{4F0CC677-4995-494B-98B9-F3C5E39B219B}"/>
              </a:ext>
            </a:extLst>
          </p:cNvPr>
          <p:cNvSpPr txBox="1"/>
          <p:nvPr/>
        </p:nvSpPr>
        <p:spPr>
          <a:xfrm>
            <a:off x="838201" y="1690688"/>
            <a:ext cx="10515600" cy="954107"/>
          </a:xfrm>
          <a:prstGeom prst="rect">
            <a:avLst/>
          </a:prstGeom>
          <a:noFill/>
        </p:spPr>
        <p:txBody>
          <a:bodyPr wrap="square" rtlCol="0">
            <a:spAutoFit/>
          </a:bodyPr>
          <a:lstStyle/>
          <a:p>
            <a:r>
              <a:rPr kumimoji="1" lang="ja-JP" altLang="en-US" sz="2800" dirty="0"/>
              <a:t>組織とは、刺激の内部プロセスと結果。プロセスと結果は、知覚的、生理的、感情的、思考的活動で構成されています。</a:t>
            </a:r>
          </a:p>
        </p:txBody>
      </p:sp>
      <p:sp>
        <p:nvSpPr>
          <p:cNvPr id="3" name="灯片编号占位符 2">
            <a:extLst>
              <a:ext uri="{FF2B5EF4-FFF2-40B4-BE49-F238E27FC236}">
                <a16:creationId xmlns:a16="http://schemas.microsoft.com/office/drawing/2014/main" id="{5632CBCD-D588-486B-8DBE-F83F70152369}"/>
              </a:ext>
            </a:extLst>
          </p:cNvPr>
          <p:cNvSpPr>
            <a:spLocks noGrp="1"/>
          </p:cNvSpPr>
          <p:nvPr>
            <p:ph type="sldNum" sz="quarter" idx="12"/>
          </p:nvPr>
        </p:nvSpPr>
        <p:spPr/>
        <p:txBody>
          <a:bodyPr/>
          <a:lstStyle/>
          <a:p>
            <a:fld id="{3A1FF0C6-5115-4994-A0DE-49F1F4279360}" type="slidenum">
              <a:rPr kumimoji="1" lang="ja-JP" altLang="en-US" smtClean="0"/>
              <a:t>11</a:t>
            </a:fld>
            <a:endParaRPr kumimoji="1" lang="ja-JP" altLang="en-US"/>
          </a:p>
        </p:txBody>
      </p:sp>
      <p:grpSp>
        <p:nvGrpSpPr>
          <p:cNvPr id="16" name="组合 15">
            <a:extLst>
              <a:ext uri="{FF2B5EF4-FFF2-40B4-BE49-F238E27FC236}">
                <a16:creationId xmlns:a16="http://schemas.microsoft.com/office/drawing/2014/main" id="{B16860AE-90B0-554B-BB35-B415C02D8EE1}"/>
              </a:ext>
            </a:extLst>
          </p:cNvPr>
          <p:cNvGrpSpPr/>
          <p:nvPr/>
        </p:nvGrpSpPr>
        <p:grpSpPr>
          <a:xfrm>
            <a:off x="844120" y="2767172"/>
            <a:ext cx="10515600" cy="1035169"/>
            <a:chOff x="838200" y="2353456"/>
            <a:chExt cx="10515600" cy="1035169"/>
          </a:xfrm>
        </p:grpSpPr>
        <p:sp>
          <p:nvSpPr>
            <p:cNvPr id="17" name="矩形: 圆角 9">
              <a:extLst>
                <a:ext uri="{FF2B5EF4-FFF2-40B4-BE49-F238E27FC236}">
                  <a16:creationId xmlns:a16="http://schemas.microsoft.com/office/drawing/2014/main" id="{779F7E06-7301-2B4B-87BA-4B6986239ECE}"/>
                </a:ext>
              </a:extLst>
            </p:cNvPr>
            <p:cNvSpPr/>
            <p:nvPr/>
          </p:nvSpPr>
          <p:spPr>
            <a:xfrm>
              <a:off x="838200" y="2372962"/>
              <a:ext cx="2844106" cy="1015663"/>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Trust in the government</a:t>
              </a:r>
              <a:r>
                <a:rPr lang="en-US" altLang="zh-CN" sz="2000" dirty="0">
                  <a:solidFill>
                    <a:schemeClr val="tx1"/>
                  </a:solidFill>
                </a:rPr>
                <a:t> /</a:t>
              </a:r>
              <a:r>
                <a:rPr lang="en" altLang="zh-CN" sz="2000" b="1" dirty="0">
                  <a:solidFill>
                    <a:schemeClr val="tx1"/>
                  </a:solidFill>
                </a:rPr>
                <a:t> epidemic</a:t>
              </a:r>
              <a:endParaRPr lang="zh-CN" altLang="en-US" sz="2000" b="1" dirty="0">
                <a:solidFill>
                  <a:schemeClr val="tx1"/>
                </a:solidFill>
              </a:endParaRPr>
            </a:p>
          </p:txBody>
        </p:sp>
        <p:sp>
          <p:nvSpPr>
            <p:cNvPr id="18" name="圆角矩形 17">
              <a:extLst>
                <a:ext uri="{FF2B5EF4-FFF2-40B4-BE49-F238E27FC236}">
                  <a16:creationId xmlns:a16="http://schemas.microsoft.com/office/drawing/2014/main" id="{C486E9A2-4663-6541-92BA-D89F0CA988DB}"/>
                </a:ext>
              </a:extLst>
            </p:cNvPr>
            <p:cNvSpPr/>
            <p:nvPr/>
          </p:nvSpPr>
          <p:spPr>
            <a:xfrm>
              <a:off x="838200" y="2353456"/>
              <a:ext cx="10515600" cy="1035169"/>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13D6236D-86E2-F543-A3C8-82C86A9008BF}"/>
                </a:ext>
              </a:extLst>
            </p:cNvPr>
            <p:cNvSpPr txBox="1"/>
            <p:nvPr/>
          </p:nvSpPr>
          <p:spPr>
            <a:xfrm>
              <a:off x="3983358" y="2512686"/>
              <a:ext cx="7069390" cy="707886"/>
            </a:xfrm>
            <a:prstGeom prst="rect">
              <a:avLst/>
            </a:prstGeom>
            <a:noFill/>
          </p:spPr>
          <p:txBody>
            <a:bodyPr wrap="square" rtlCol="0">
              <a:spAutoFit/>
            </a:bodyPr>
            <a:lstStyle/>
            <a:p>
              <a:r>
                <a:rPr lang="zh-CN" altLang="en-US" sz="2000" dirty="0"/>
                <a:t>封鎖政策</a:t>
              </a:r>
              <a:r>
                <a:rPr lang="ja-JP" altLang="en-US" sz="2000"/>
                <a:t>は</a:t>
              </a:r>
              <a:r>
                <a:rPr lang="zh-CN" altLang="en-US" sz="2000" dirty="0"/>
                <a:t>人間</a:t>
              </a:r>
              <a:r>
                <a:rPr lang="ja-JP" altLang="en-US" sz="2000"/>
                <a:t>のマズローの</a:t>
              </a:r>
              <a:r>
                <a:rPr lang="zh-CN" altLang="en-US" sz="2000" dirty="0"/>
                <a:t>欲求</a:t>
              </a:r>
              <a:r>
                <a:rPr lang="ja-JP" altLang="en-US" sz="2000"/>
                <a:t>の</a:t>
              </a:r>
              <a:r>
                <a:rPr lang="zh-CN" altLang="en-US" sz="2000" dirty="0"/>
                <a:t>変化</a:t>
              </a:r>
              <a:r>
                <a:rPr lang="ja-JP" altLang="en-US" sz="2000"/>
                <a:t>をもたらし、それが</a:t>
              </a:r>
              <a:r>
                <a:rPr lang="zh-CN" altLang="en-US" sz="2000" dirty="0"/>
                <a:t>消費者行動</a:t>
              </a:r>
              <a:r>
                <a:rPr lang="ja-JP" altLang="en-US" sz="2000"/>
                <a:t>や</a:t>
              </a:r>
              <a:r>
                <a:rPr lang="zh-CN" altLang="en-US" sz="2000" dirty="0"/>
                <a:t>政府</a:t>
              </a:r>
              <a:r>
                <a:rPr lang="ja-JP" altLang="en-US" sz="2000"/>
                <a:t>への</a:t>
              </a:r>
              <a:r>
                <a:rPr lang="zh-CN" altLang="en-US" sz="2000" dirty="0"/>
                <a:t>信頼</a:t>
              </a:r>
              <a:r>
                <a:rPr lang="ja-JP" altLang="en-US" sz="2000"/>
                <a:t>に</a:t>
              </a:r>
              <a:r>
                <a:rPr lang="zh-CN" altLang="en-US" sz="2000" dirty="0"/>
                <a:t>影響</a:t>
              </a:r>
              <a:r>
                <a:rPr lang="ja-JP" altLang="en-US" sz="2000"/>
                <a:t>を</a:t>
              </a:r>
              <a:r>
                <a:rPr lang="zh-CN" altLang="en-US" sz="2000" dirty="0"/>
                <a:t>及</a:t>
              </a:r>
              <a:r>
                <a:rPr lang="ja-JP" altLang="en-US" sz="2000"/>
                <a:t>ぼす</a:t>
              </a:r>
              <a:endParaRPr lang="en" altLang="zh-CN" sz="2400" dirty="0"/>
            </a:p>
          </p:txBody>
        </p:sp>
      </p:grpSp>
      <p:grpSp>
        <p:nvGrpSpPr>
          <p:cNvPr id="24" name="组合 23">
            <a:extLst>
              <a:ext uri="{FF2B5EF4-FFF2-40B4-BE49-F238E27FC236}">
                <a16:creationId xmlns:a16="http://schemas.microsoft.com/office/drawing/2014/main" id="{61FFAF01-162E-9F4F-9B15-2704A956A594}"/>
              </a:ext>
            </a:extLst>
          </p:cNvPr>
          <p:cNvGrpSpPr/>
          <p:nvPr/>
        </p:nvGrpSpPr>
        <p:grpSpPr>
          <a:xfrm>
            <a:off x="838200" y="3926930"/>
            <a:ext cx="10515600" cy="1035169"/>
            <a:chOff x="838200" y="2353456"/>
            <a:chExt cx="10515600" cy="1035169"/>
          </a:xfrm>
        </p:grpSpPr>
        <p:sp>
          <p:nvSpPr>
            <p:cNvPr id="25" name="矩形: 圆角 9">
              <a:extLst>
                <a:ext uri="{FF2B5EF4-FFF2-40B4-BE49-F238E27FC236}">
                  <a16:creationId xmlns:a16="http://schemas.microsoft.com/office/drawing/2014/main" id="{A7FEFC63-8897-1441-B273-3CB394C701C2}"/>
                </a:ext>
              </a:extLst>
            </p:cNvPr>
            <p:cNvSpPr/>
            <p:nvPr/>
          </p:nvSpPr>
          <p:spPr>
            <a:xfrm>
              <a:off x="838200" y="2372962"/>
              <a:ext cx="2844106" cy="1015663"/>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Affective response</a:t>
              </a:r>
              <a:r>
                <a:rPr lang="en-US" altLang="zh-CN" sz="2000" dirty="0">
                  <a:solidFill>
                    <a:schemeClr val="tx1"/>
                  </a:solidFill>
                </a:rPr>
                <a:t> </a:t>
              </a:r>
              <a:endParaRPr lang="zh-CN" altLang="en-US" sz="2000" b="1" dirty="0">
                <a:solidFill>
                  <a:schemeClr val="tx1"/>
                </a:solidFill>
              </a:endParaRPr>
            </a:p>
          </p:txBody>
        </p:sp>
        <p:sp>
          <p:nvSpPr>
            <p:cNvPr id="26" name="圆角矩形 25">
              <a:extLst>
                <a:ext uri="{FF2B5EF4-FFF2-40B4-BE49-F238E27FC236}">
                  <a16:creationId xmlns:a16="http://schemas.microsoft.com/office/drawing/2014/main" id="{203999EB-6329-2042-807B-C88D075FB97C}"/>
                </a:ext>
              </a:extLst>
            </p:cNvPr>
            <p:cNvSpPr/>
            <p:nvPr/>
          </p:nvSpPr>
          <p:spPr>
            <a:xfrm>
              <a:off x="838200" y="2353456"/>
              <a:ext cx="10515600" cy="1035169"/>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78D41D22-17FC-C940-8B55-5B4993E18B6F}"/>
                </a:ext>
              </a:extLst>
            </p:cNvPr>
            <p:cNvSpPr txBox="1"/>
            <p:nvPr/>
          </p:nvSpPr>
          <p:spPr>
            <a:xfrm>
              <a:off x="3983358" y="2512686"/>
              <a:ext cx="7069390" cy="707886"/>
            </a:xfrm>
            <a:prstGeom prst="rect">
              <a:avLst/>
            </a:prstGeom>
            <a:noFill/>
          </p:spPr>
          <p:txBody>
            <a:bodyPr wrap="square" rtlCol="0">
              <a:spAutoFit/>
            </a:bodyPr>
            <a:lstStyle/>
            <a:p>
              <a:r>
                <a:rPr lang="zh-CN" altLang="en-US" sz="2000" dirty="0"/>
                <a:t>封鎖さので、不安感</a:t>
              </a:r>
              <a:r>
                <a:rPr lang="ja-JP" altLang="en-US" sz="2000"/>
                <a:t>を</a:t>
              </a:r>
              <a:r>
                <a:rPr lang="zh-CN" altLang="en-US" sz="2000" dirty="0"/>
                <a:t>感</a:t>
              </a:r>
              <a:r>
                <a:rPr lang="ja-JP" altLang="en-US" sz="2000"/>
                <a:t>じること</a:t>
              </a:r>
              <a:r>
                <a:rPr lang="zh-CN" altLang="en-US" sz="2000" dirty="0"/>
                <a:t>、コロナ</a:t>
              </a:r>
              <a:r>
                <a:rPr lang="ja-JP" altLang="en-US" sz="2000"/>
                <a:t>に</a:t>
              </a:r>
              <a:r>
                <a:rPr lang="zh-CN" altLang="en-US" sz="2000" dirty="0"/>
                <a:t>対</a:t>
              </a:r>
              <a:r>
                <a:rPr lang="ja-JP" altLang="en-US" sz="2000"/>
                <a:t>する</a:t>
              </a:r>
              <a:r>
                <a:rPr lang="zh-CN" altLang="en-US" sz="2000" dirty="0"/>
                <a:t>恐怖感</a:t>
              </a:r>
              <a:r>
                <a:rPr lang="ja-JP" altLang="en-US" sz="2000"/>
                <a:t>とコントロールを</a:t>
              </a:r>
              <a:r>
                <a:rPr lang="zh-CN" altLang="en-US" sz="2000" dirty="0"/>
                <a:t>できない</a:t>
              </a:r>
              <a:r>
                <a:rPr lang="ja-JP" altLang="en-US" sz="2000"/>
                <a:t>こともある</a:t>
              </a:r>
              <a:r>
                <a:rPr lang="en" altLang="zh-CN" sz="2000" dirty="0"/>
                <a:t>(Lei Zheng,.2020)</a:t>
              </a:r>
              <a:endParaRPr lang="en" altLang="zh-CN" sz="2400" dirty="0"/>
            </a:p>
          </p:txBody>
        </p:sp>
      </p:grpSp>
      <p:grpSp>
        <p:nvGrpSpPr>
          <p:cNvPr id="28" name="组合 27">
            <a:extLst>
              <a:ext uri="{FF2B5EF4-FFF2-40B4-BE49-F238E27FC236}">
                <a16:creationId xmlns:a16="http://schemas.microsoft.com/office/drawing/2014/main" id="{2C665B92-9906-9D42-99A9-E875DB9752E8}"/>
              </a:ext>
            </a:extLst>
          </p:cNvPr>
          <p:cNvGrpSpPr/>
          <p:nvPr/>
        </p:nvGrpSpPr>
        <p:grpSpPr>
          <a:xfrm>
            <a:off x="838200" y="5097257"/>
            <a:ext cx="10515600" cy="1035169"/>
            <a:chOff x="838200" y="2353456"/>
            <a:chExt cx="10515600" cy="1035169"/>
          </a:xfrm>
        </p:grpSpPr>
        <p:sp>
          <p:nvSpPr>
            <p:cNvPr id="29" name="矩形: 圆角 9">
              <a:extLst>
                <a:ext uri="{FF2B5EF4-FFF2-40B4-BE49-F238E27FC236}">
                  <a16:creationId xmlns:a16="http://schemas.microsoft.com/office/drawing/2014/main" id="{A092806F-D412-6F46-BB15-30F5614BF92D}"/>
                </a:ext>
              </a:extLst>
            </p:cNvPr>
            <p:cNvSpPr/>
            <p:nvPr/>
          </p:nvSpPr>
          <p:spPr>
            <a:xfrm>
              <a:off x="838200" y="2372962"/>
              <a:ext cx="2844106" cy="1015663"/>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Social norm</a:t>
              </a:r>
              <a:r>
                <a:rPr lang="zh-CN" altLang="zh-CN" sz="2000" dirty="0">
                  <a:solidFill>
                    <a:schemeClr val="tx1"/>
                  </a:solidFill>
                </a:rPr>
                <a:t> </a:t>
              </a:r>
              <a:endParaRPr lang="zh-CN" altLang="en-US" sz="2000" b="1" dirty="0">
                <a:solidFill>
                  <a:schemeClr val="tx1"/>
                </a:solidFill>
              </a:endParaRPr>
            </a:p>
          </p:txBody>
        </p:sp>
        <p:sp>
          <p:nvSpPr>
            <p:cNvPr id="30" name="圆角矩形 29">
              <a:extLst>
                <a:ext uri="{FF2B5EF4-FFF2-40B4-BE49-F238E27FC236}">
                  <a16:creationId xmlns:a16="http://schemas.microsoft.com/office/drawing/2014/main" id="{AB710224-8F50-B14B-95F8-62C8CD4DFFE6}"/>
                </a:ext>
              </a:extLst>
            </p:cNvPr>
            <p:cNvSpPr/>
            <p:nvPr/>
          </p:nvSpPr>
          <p:spPr>
            <a:xfrm>
              <a:off x="838200" y="2353456"/>
              <a:ext cx="10515600" cy="1035169"/>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2D5796D8-EB66-9349-85DD-88A3CD7DDE1F}"/>
                </a:ext>
              </a:extLst>
            </p:cNvPr>
            <p:cNvSpPr txBox="1"/>
            <p:nvPr/>
          </p:nvSpPr>
          <p:spPr>
            <a:xfrm>
              <a:off x="3983358" y="2526850"/>
              <a:ext cx="7069390" cy="707886"/>
            </a:xfrm>
            <a:prstGeom prst="rect">
              <a:avLst/>
            </a:prstGeom>
            <a:noFill/>
          </p:spPr>
          <p:txBody>
            <a:bodyPr wrap="square" rtlCol="0">
              <a:spAutoFit/>
            </a:bodyPr>
            <a:lstStyle/>
            <a:p>
              <a:r>
                <a:rPr lang="ja-JP" altLang="en-US" sz="2000">
                  <a:solidFill>
                    <a:schemeClr val="bg2">
                      <a:lumMod val="25000"/>
                    </a:schemeClr>
                  </a:solidFill>
                </a:rPr>
                <a:t>観光都市に</a:t>
              </a:r>
              <a:r>
                <a:rPr lang="zh-CN" altLang="en-US" sz="2000" dirty="0">
                  <a:solidFill>
                    <a:schemeClr val="bg2">
                      <a:lumMod val="25000"/>
                    </a:schemeClr>
                  </a:solidFill>
                </a:rPr>
                <a:t>封鎖され</a:t>
              </a:r>
              <a:r>
                <a:rPr lang="ja-JP" altLang="en-US" sz="2000">
                  <a:solidFill>
                    <a:schemeClr val="bg2">
                      <a:lumMod val="25000"/>
                    </a:schemeClr>
                  </a:solidFill>
                </a:rPr>
                <a:t>た観光客のソーシャルメディア報道は、人々の旅行意欲と</a:t>
              </a:r>
              <a:r>
                <a:rPr lang="zh-CN" altLang="en-US" sz="2000" dirty="0">
                  <a:solidFill>
                    <a:schemeClr val="bg2">
                      <a:lumMod val="25000"/>
                    </a:schemeClr>
                  </a:solidFill>
                </a:rPr>
                <a:t>気持ち</a:t>
              </a:r>
              <a:r>
                <a:rPr lang="ja-JP" altLang="en-US" sz="2000">
                  <a:solidFill>
                    <a:schemeClr val="bg2">
                      <a:lumMod val="25000"/>
                    </a:schemeClr>
                  </a:solidFill>
                </a:rPr>
                <a:t>に影響を与えることがある</a:t>
              </a:r>
            </a:p>
          </p:txBody>
        </p:sp>
      </p:grpSp>
    </p:spTree>
    <p:extLst>
      <p:ext uri="{BB962C8B-B14F-4D97-AF65-F5344CB8AC3E}">
        <p14:creationId xmlns:p14="http://schemas.microsoft.com/office/powerpoint/2010/main" val="353887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78D9FA-FAB4-4399-8998-26D8FEB2CE34}"/>
              </a:ext>
            </a:extLst>
          </p:cNvPr>
          <p:cNvSpPr>
            <a:spLocks noGrp="1"/>
          </p:cNvSpPr>
          <p:nvPr>
            <p:ph idx="1"/>
          </p:nvPr>
        </p:nvSpPr>
        <p:spPr>
          <a:xfrm>
            <a:off x="838200" y="1587987"/>
            <a:ext cx="10414000" cy="789453"/>
          </a:xfrm>
        </p:spPr>
        <p:txBody>
          <a:bodyPr>
            <a:normAutofit lnSpcReduction="10000"/>
          </a:bodyPr>
          <a:lstStyle/>
          <a:p>
            <a:r>
              <a:rPr lang="ja-JP" altLang="en-US" dirty="0">
                <a:solidFill>
                  <a:schemeClr val="bg2">
                    <a:lumMod val="25000"/>
                  </a:schemeClr>
                </a:solidFill>
              </a:rPr>
              <a:t>環境の急激な変化を決定する刺激、組織、反応の</a:t>
            </a:r>
            <a:r>
              <a:rPr lang="en-US" altLang="ja-JP" dirty="0">
                <a:solidFill>
                  <a:schemeClr val="bg2">
                    <a:lumMod val="25000"/>
                  </a:schemeClr>
                </a:solidFill>
              </a:rPr>
              <a:t>3</a:t>
            </a:r>
            <a:r>
              <a:rPr lang="ja-JP" altLang="en-US" dirty="0">
                <a:solidFill>
                  <a:schemeClr val="bg2">
                    <a:lumMod val="25000"/>
                  </a:schemeClr>
                </a:solidFill>
              </a:rPr>
              <a:t>つの構成要素からなるモデルであります。</a:t>
            </a:r>
            <a:endParaRPr kumimoji="1" lang="ja-JP" altLang="en-US" dirty="0">
              <a:solidFill>
                <a:schemeClr val="bg2">
                  <a:lumMod val="25000"/>
                </a:schemeClr>
              </a:solidFill>
            </a:endParaRPr>
          </a:p>
        </p:txBody>
      </p:sp>
      <p:sp>
        <p:nvSpPr>
          <p:cNvPr id="4" name="矩形 3">
            <a:extLst>
              <a:ext uri="{FF2B5EF4-FFF2-40B4-BE49-F238E27FC236}">
                <a16:creationId xmlns:a16="http://schemas.microsoft.com/office/drawing/2014/main" id="{9EE5F3F0-684F-4664-9D63-23BEA9E227B9}"/>
              </a:ext>
            </a:extLst>
          </p:cNvPr>
          <p:cNvSpPr/>
          <p:nvPr/>
        </p:nvSpPr>
        <p:spPr>
          <a:xfrm>
            <a:off x="851650" y="2370661"/>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318808" y="23774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85504" y="2367259"/>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a:bodyPr>
          <a:lstStyle/>
          <a:p>
            <a:r>
              <a:rPr lang="ja-JP" altLang="en-US" sz="5400" b="1">
                <a:solidFill>
                  <a:schemeClr val="bg1"/>
                </a:solidFill>
              </a:rPr>
              <a:t>モデル</a:t>
            </a:r>
            <a:r>
              <a:rPr lang="en-US" altLang="ja-JP" sz="5400" b="1" dirty="0">
                <a:solidFill>
                  <a:schemeClr val="bg1"/>
                </a:solidFill>
              </a:rPr>
              <a:t>-(Stimulus-Organism-Respo</a:t>
            </a:r>
            <a:r>
              <a:rPr lang="en-US" altLang="zh-CN" sz="5400" b="1" dirty="0">
                <a:solidFill>
                  <a:schemeClr val="bg1"/>
                </a:solidFill>
              </a:rPr>
              <a:t>n</a:t>
            </a:r>
            <a:r>
              <a:rPr lang="en-US" altLang="ja-JP" sz="5400" b="1" dirty="0">
                <a:solidFill>
                  <a:schemeClr val="bg1"/>
                </a:solidFill>
              </a:rPr>
              <a:t>se</a:t>
            </a:r>
            <a:r>
              <a:rPr lang="zh-CN" altLang="en-US" sz="5400" b="1" dirty="0">
                <a:solidFill>
                  <a:schemeClr val="bg1"/>
                </a:solidFill>
              </a:rPr>
              <a:t>）</a:t>
            </a:r>
            <a:endParaRPr lang="ja-JP" altLang="en-US" sz="5400" b="1" dirty="0">
              <a:solidFill>
                <a:schemeClr val="bg1"/>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92422" y="6155247"/>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66308" y="61334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33005" y="6141749"/>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p:txBody>
          <a:bodyPr/>
          <a:lstStyle/>
          <a:p>
            <a:fld id="{3A1FF0C6-5115-4994-A0DE-49F1F4279360}" type="slidenum">
              <a:rPr kumimoji="1" lang="ja-JP" altLang="en-US" smtClean="0"/>
              <a:t>12</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111984" y="2949654"/>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Psychological Isolation </a:t>
            </a:r>
          </a:p>
        </p:txBody>
      </p:sp>
      <p:sp>
        <p:nvSpPr>
          <p:cNvPr id="24" name="椭圆 23">
            <a:extLst>
              <a:ext uri="{FF2B5EF4-FFF2-40B4-BE49-F238E27FC236}">
                <a16:creationId xmlns:a16="http://schemas.microsoft.com/office/drawing/2014/main" id="{7B74B326-4E70-3B44-B458-50F456080BFB}"/>
              </a:ext>
            </a:extLst>
          </p:cNvPr>
          <p:cNvSpPr/>
          <p:nvPr/>
        </p:nvSpPr>
        <p:spPr>
          <a:xfrm>
            <a:off x="1135996" y="4524320"/>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Physical Isolation </a:t>
            </a:r>
          </a:p>
        </p:txBody>
      </p:sp>
      <p:sp>
        <p:nvSpPr>
          <p:cNvPr id="27" name="椭圆 26">
            <a:extLst>
              <a:ext uri="{FF2B5EF4-FFF2-40B4-BE49-F238E27FC236}">
                <a16:creationId xmlns:a16="http://schemas.microsoft.com/office/drawing/2014/main" id="{603DC3E2-9070-7146-B2F4-F50658C4EBC4}"/>
              </a:ext>
            </a:extLst>
          </p:cNvPr>
          <p:cNvSpPr/>
          <p:nvPr/>
        </p:nvSpPr>
        <p:spPr>
          <a:xfrm>
            <a:off x="4594586" y="24827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2" name="椭圆 31">
            <a:extLst>
              <a:ext uri="{FF2B5EF4-FFF2-40B4-BE49-F238E27FC236}">
                <a16:creationId xmlns:a16="http://schemas.microsoft.com/office/drawing/2014/main" id="{427F3509-6427-3747-A3B0-C7D7CAE7B7B5}"/>
              </a:ext>
            </a:extLst>
          </p:cNvPr>
          <p:cNvSpPr/>
          <p:nvPr/>
        </p:nvSpPr>
        <p:spPr>
          <a:xfrm>
            <a:off x="4594586" y="38915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585508" y="5141750"/>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98582" y="2895261"/>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098582" y="4540318"/>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Preventive behavior intention</a:t>
            </a:r>
            <a:endParaRPr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45322" y="2896871"/>
            <a:ext cx="949264" cy="532469"/>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45322" y="3429340"/>
            <a:ext cx="949264" cy="876331"/>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69334" y="2896871"/>
            <a:ext cx="925252" cy="210713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A11F43B-6739-A84D-8E07-FA04297EB122}"/>
              </a:ext>
            </a:extLst>
          </p:cNvPr>
          <p:cNvCxnSpPr>
            <a:stCxn id="24" idx="6"/>
            <a:endCxn id="32" idx="2"/>
          </p:cNvCxnSpPr>
          <p:nvPr/>
        </p:nvCxnSpPr>
        <p:spPr>
          <a:xfrm flipV="1">
            <a:off x="3669334" y="4305671"/>
            <a:ext cx="925252" cy="69833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2E34B41F-72AA-504D-9821-9CC7ED65BDD5}"/>
              </a:ext>
            </a:extLst>
          </p:cNvPr>
          <p:cNvCxnSpPr>
            <a:stCxn id="24" idx="6"/>
            <a:endCxn id="34" idx="2"/>
          </p:cNvCxnSpPr>
          <p:nvPr/>
        </p:nvCxnSpPr>
        <p:spPr>
          <a:xfrm>
            <a:off x="3669334" y="5004006"/>
            <a:ext cx="916174" cy="551848"/>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D7046125-C161-FE4E-A012-D08B52A3A446}"/>
              </a:ext>
            </a:extLst>
          </p:cNvPr>
          <p:cNvCxnSpPr>
            <a:stCxn id="32" idx="6"/>
            <a:endCxn id="35" idx="2"/>
          </p:cNvCxnSpPr>
          <p:nvPr/>
        </p:nvCxnSpPr>
        <p:spPr>
          <a:xfrm flipV="1">
            <a:off x="7162198" y="3374947"/>
            <a:ext cx="936384" cy="93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cxnSpLocks/>
            <a:stCxn id="32" idx="6"/>
            <a:endCxn id="37" idx="2"/>
          </p:cNvCxnSpPr>
          <p:nvPr/>
        </p:nvCxnSpPr>
        <p:spPr>
          <a:xfrm>
            <a:off x="7162198" y="4305671"/>
            <a:ext cx="936384" cy="71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53120" y="3374947"/>
            <a:ext cx="945462" cy="2180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53120" y="5020004"/>
            <a:ext cx="945462" cy="53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线箭头连接符 93">
            <a:extLst>
              <a:ext uri="{FF2B5EF4-FFF2-40B4-BE49-F238E27FC236}">
                <a16:creationId xmlns:a16="http://schemas.microsoft.com/office/drawing/2014/main" id="{49975C22-A61B-B34B-A27A-E4F38D4187EC}"/>
              </a:ext>
            </a:extLst>
          </p:cNvPr>
          <p:cNvCxnSpPr>
            <a:stCxn id="32" idx="0"/>
            <a:endCxn id="27" idx="4"/>
          </p:cNvCxnSpPr>
          <p:nvPr/>
        </p:nvCxnSpPr>
        <p:spPr>
          <a:xfrm flipV="1">
            <a:off x="5878392" y="3310974"/>
            <a:ext cx="0" cy="580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259FBB00-653A-5048-A260-AE3CDAAA2FF5}"/>
              </a:ext>
            </a:extLst>
          </p:cNvPr>
          <p:cNvCxnSpPr>
            <a:stCxn id="34" idx="0"/>
            <a:endCxn id="32" idx="4"/>
          </p:cNvCxnSpPr>
          <p:nvPr/>
        </p:nvCxnSpPr>
        <p:spPr>
          <a:xfrm flipV="1">
            <a:off x="5869314" y="4719774"/>
            <a:ext cx="9078" cy="421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87041C7B-1CE0-5C49-AA96-FCA8F49AAA0E}"/>
              </a:ext>
            </a:extLst>
          </p:cNvPr>
          <p:cNvCxnSpPr>
            <a:stCxn id="27" idx="6"/>
            <a:endCxn id="35" idx="2"/>
          </p:cNvCxnSpPr>
          <p:nvPr/>
        </p:nvCxnSpPr>
        <p:spPr>
          <a:xfrm>
            <a:off x="7162198" y="2896871"/>
            <a:ext cx="936384" cy="478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60CDCA68-1268-E945-98D6-CC2882A74A8D}"/>
              </a:ext>
            </a:extLst>
          </p:cNvPr>
          <p:cNvCxnSpPr>
            <a:stCxn id="27" idx="6"/>
            <a:endCxn id="37" idx="2"/>
          </p:cNvCxnSpPr>
          <p:nvPr/>
        </p:nvCxnSpPr>
        <p:spPr>
          <a:xfrm>
            <a:off x="7162198" y="2896871"/>
            <a:ext cx="936384" cy="212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a:solidFill>
                  <a:schemeClr val="bg1"/>
                </a:solidFill>
              </a:rPr>
              <a:t>モデル</a:t>
            </a:r>
            <a:r>
              <a:rPr lang="en-US" altLang="zh-CN" sz="5400" b="1" dirty="0">
                <a:solidFill>
                  <a:schemeClr val="bg1"/>
                </a:solidFill>
              </a:rPr>
              <a:t>——R</a:t>
            </a:r>
            <a:r>
              <a:rPr lang="en-US" altLang="zh-CN" sz="5400" dirty="0">
                <a:solidFill>
                  <a:schemeClr val="bg1"/>
                </a:solidFill>
              </a:rPr>
              <a:t>esponse</a:t>
            </a:r>
            <a:endParaRPr kumimoji="1" lang="ja-JP" altLang="en-US" sz="5400" b="1" dirty="0">
              <a:solidFill>
                <a:schemeClr val="bg1"/>
              </a:solidFill>
            </a:endParaRPr>
          </a:p>
        </p:txBody>
      </p:sp>
      <p:sp>
        <p:nvSpPr>
          <p:cNvPr id="10" name="文本框 9">
            <a:extLst>
              <a:ext uri="{FF2B5EF4-FFF2-40B4-BE49-F238E27FC236}">
                <a16:creationId xmlns:a16="http://schemas.microsoft.com/office/drawing/2014/main" id="{82BABE98-389B-42AC-9B0F-473098B2E2BD}"/>
              </a:ext>
            </a:extLst>
          </p:cNvPr>
          <p:cNvSpPr txBox="1"/>
          <p:nvPr/>
        </p:nvSpPr>
        <p:spPr>
          <a:xfrm>
            <a:off x="838200" y="1823262"/>
            <a:ext cx="10515599" cy="523220"/>
          </a:xfrm>
          <a:prstGeom prst="rect">
            <a:avLst/>
          </a:prstGeom>
          <a:noFill/>
        </p:spPr>
        <p:txBody>
          <a:bodyPr wrap="square">
            <a:spAutoFit/>
          </a:bodyPr>
          <a:lstStyle/>
          <a:p>
            <a:r>
              <a:rPr lang="ja-JP" altLang="en-US" sz="2800" dirty="0"/>
              <a:t>モデルの反応は、個人の最終的な行動の結果を指します。</a:t>
            </a:r>
          </a:p>
        </p:txBody>
      </p:sp>
      <p:sp>
        <p:nvSpPr>
          <p:cNvPr id="3" name="灯片编号占位符 2">
            <a:extLst>
              <a:ext uri="{FF2B5EF4-FFF2-40B4-BE49-F238E27FC236}">
                <a16:creationId xmlns:a16="http://schemas.microsoft.com/office/drawing/2014/main" id="{E6D0E835-16AE-4968-A803-AF9C61A16C2A}"/>
              </a:ext>
            </a:extLst>
          </p:cNvPr>
          <p:cNvSpPr>
            <a:spLocks noGrp="1"/>
          </p:cNvSpPr>
          <p:nvPr>
            <p:ph type="sldNum" sz="quarter" idx="12"/>
          </p:nvPr>
        </p:nvSpPr>
        <p:spPr/>
        <p:txBody>
          <a:bodyPr/>
          <a:lstStyle/>
          <a:p>
            <a:fld id="{3A1FF0C6-5115-4994-A0DE-49F1F4279360}" type="slidenum">
              <a:rPr kumimoji="1" lang="ja-JP" altLang="en-US" smtClean="0"/>
              <a:t>13</a:t>
            </a:fld>
            <a:endParaRPr kumimoji="1" lang="ja-JP" altLang="en-US"/>
          </a:p>
        </p:txBody>
      </p:sp>
      <p:grpSp>
        <p:nvGrpSpPr>
          <p:cNvPr id="44" name="组合 43">
            <a:extLst>
              <a:ext uri="{FF2B5EF4-FFF2-40B4-BE49-F238E27FC236}">
                <a16:creationId xmlns:a16="http://schemas.microsoft.com/office/drawing/2014/main" id="{AE53D408-CCC9-EF4B-A424-187423412CEF}"/>
              </a:ext>
            </a:extLst>
          </p:cNvPr>
          <p:cNvGrpSpPr/>
          <p:nvPr/>
        </p:nvGrpSpPr>
        <p:grpSpPr>
          <a:xfrm>
            <a:off x="838200" y="2353456"/>
            <a:ext cx="10515600" cy="1334124"/>
            <a:chOff x="838200" y="2353456"/>
            <a:chExt cx="10515600" cy="1334124"/>
          </a:xfrm>
        </p:grpSpPr>
        <p:sp>
          <p:nvSpPr>
            <p:cNvPr id="45" name="矩形: 圆角 9">
              <a:extLst>
                <a:ext uri="{FF2B5EF4-FFF2-40B4-BE49-F238E27FC236}">
                  <a16:creationId xmlns:a16="http://schemas.microsoft.com/office/drawing/2014/main" id="{97A922A7-944E-F747-B14E-D0AB4C6A0B29}"/>
                </a:ext>
              </a:extLst>
            </p:cNvPr>
            <p:cNvSpPr/>
            <p:nvPr/>
          </p:nvSpPr>
          <p:spPr>
            <a:xfrm>
              <a:off x="838200" y="2372962"/>
              <a:ext cx="2844106" cy="1314618"/>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Travel planning</a:t>
              </a:r>
              <a:r>
                <a:rPr lang="en-US" altLang="zh-CN" sz="2000" dirty="0">
                  <a:solidFill>
                    <a:schemeClr val="tx1"/>
                  </a:solidFill>
                </a:rPr>
                <a:t> </a:t>
              </a:r>
              <a:endParaRPr lang="zh-CN" altLang="en-US" sz="2800" dirty="0">
                <a:solidFill>
                  <a:schemeClr val="tx1"/>
                </a:solidFill>
              </a:endParaRPr>
            </a:p>
          </p:txBody>
        </p:sp>
        <p:sp>
          <p:nvSpPr>
            <p:cNvPr id="46" name="圆角矩形 45">
              <a:extLst>
                <a:ext uri="{FF2B5EF4-FFF2-40B4-BE49-F238E27FC236}">
                  <a16:creationId xmlns:a16="http://schemas.microsoft.com/office/drawing/2014/main" id="{C710B34B-655B-7347-A42B-843F4D91DD4E}"/>
                </a:ext>
              </a:extLst>
            </p:cNvPr>
            <p:cNvSpPr/>
            <p:nvPr/>
          </p:nvSpPr>
          <p:spPr>
            <a:xfrm>
              <a:off x="838200" y="2353456"/>
              <a:ext cx="10515600" cy="1334124"/>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D3EE0CF7-1410-4840-9E40-CC9436FEF14D}"/>
                </a:ext>
              </a:extLst>
            </p:cNvPr>
            <p:cNvSpPr txBox="1"/>
            <p:nvPr/>
          </p:nvSpPr>
          <p:spPr>
            <a:xfrm>
              <a:off x="3977438" y="2666575"/>
              <a:ext cx="7069390" cy="707886"/>
            </a:xfrm>
            <a:prstGeom prst="rect">
              <a:avLst/>
            </a:prstGeom>
            <a:noFill/>
          </p:spPr>
          <p:txBody>
            <a:bodyPr wrap="square" rtlCol="0">
              <a:spAutoFit/>
            </a:bodyPr>
            <a:lstStyle/>
            <a:p>
              <a:r>
                <a:rPr lang="zh-CN" altLang="en-US" sz="2000" dirty="0">
                  <a:solidFill>
                    <a:schemeClr val="bg2">
                      <a:lumMod val="25000"/>
                    </a:schemeClr>
                  </a:solidFill>
                </a:rPr>
                <a:t>封鎖</a:t>
              </a:r>
              <a:r>
                <a:rPr lang="ja-JP" altLang="en-US" sz="2000">
                  <a:solidFill>
                    <a:schemeClr val="bg2">
                      <a:lumMod val="25000"/>
                    </a:schemeClr>
                  </a:solidFill>
                </a:rPr>
                <a:t>された旅行者と</a:t>
              </a:r>
              <a:r>
                <a:rPr lang="zh-CN" altLang="en-US" sz="2000" dirty="0">
                  <a:solidFill>
                    <a:schemeClr val="bg2">
                      <a:lumMod val="25000"/>
                    </a:schemeClr>
                  </a:solidFill>
                </a:rPr>
                <a:t>封鎖</a:t>
              </a:r>
              <a:r>
                <a:rPr lang="ja-JP" altLang="en-US" sz="2000">
                  <a:solidFill>
                    <a:schemeClr val="bg2">
                      <a:lumMod val="25000"/>
                    </a:schemeClr>
                  </a:solidFill>
                </a:rPr>
                <a:t>されていない旅行者の間で、</a:t>
              </a:r>
              <a:r>
                <a:rPr lang="zh-CN" altLang="en-US" sz="2000" dirty="0">
                  <a:solidFill>
                    <a:schemeClr val="bg2">
                      <a:lumMod val="25000"/>
                    </a:schemeClr>
                  </a:solidFill>
                </a:rPr>
                <a:t>宿泊施設</a:t>
              </a:r>
              <a:r>
                <a:rPr lang="ja-JP" altLang="en-US" sz="2000">
                  <a:solidFill>
                    <a:schemeClr val="bg2">
                      <a:lumMod val="25000"/>
                    </a:schemeClr>
                  </a:solidFill>
                </a:rPr>
                <a:t>や</a:t>
              </a:r>
              <a:r>
                <a:rPr lang="zh-CN" altLang="en-US" dirty="0"/>
                <a:t>旅行回数</a:t>
              </a:r>
              <a:r>
                <a:rPr lang="ja-JP" altLang="en-US" sz="2000">
                  <a:solidFill>
                    <a:schemeClr val="bg2">
                      <a:lumMod val="25000"/>
                    </a:schemeClr>
                  </a:solidFill>
                </a:rPr>
                <a:t>などの旅行消費に関する</a:t>
              </a:r>
              <a:r>
                <a:rPr lang="zh-CN" altLang="en-US" sz="2000" dirty="0">
                  <a:solidFill>
                    <a:schemeClr val="bg2">
                      <a:lumMod val="25000"/>
                    </a:schemeClr>
                  </a:solidFill>
                </a:rPr>
                <a:t>好み</a:t>
              </a:r>
              <a:r>
                <a:rPr lang="ja-JP" altLang="en-US" sz="2000">
                  <a:solidFill>
                    <a:schemeClr val="bg2">
                      <a:lumMod val="25000"/>
                    </a:schemeClr>
                  </a:solidFill>
                </a:rPr>
                <a:t>の変化を調査</a:t>
              </a:r>
              <a:r>
                <a:rPr lang="zh-CN" altLang="en-US" sz="2000" dirty="0">
                  <a:solidFill>
                    <a:schemeClr val="bg2">
                      <a:lumMod val="25000"/>
                    </a:schemeClr>
                  </a:solidFill>
                </a:rPr>
                <a:t>する</a:t>
              </a:r>
              <a:endParaRPr lang="ja-JP" altLang="en-US" sz="2000">
                <a:solidFill>
                  <a:schemeClr val="bg2">
                    <a:lumMod val="25000"/>
                  </a:schemeClr>
                </a:solidFill>
              </a:endParaRPr>
            </a:p>
          </p:txBody>
        </p:sp>
      </p:grpSp>
      <p:grpSp>
        <p:nvGrpSpPr>
          <p:cNvPr id="48" name="组合 47">
            <a:extLst>
              <a:ext uri="{FF2B5EF4-FFF2-40B4-BE49-F238E27FC236}">
                <a16:creationId xmlns:a16="http://schemas.microsoft.com/office/drawing/2014/main" id="{B5AFC888-E2AE-F444-BC40-07F6E082DD7D}"/>
              </a:ext>
            </a:extLst>
          </p:cNvPr>
          <p:cNvGrpSpPr/>
          <p:nvPr/>
        </p:nvGrpSpPr>
        <p:grpSpPr>
          <a:xfrm>
            <a:off x="832280" y="3893150"/>
            <a:ext cx="10515600" cy="1334124"/>
            <a:chOff x="838200" y="2353456"/>
            <a:chExt cx="10515600" cy="1334124"/>
          </a:xfrm>
        </p:grpSpPr>
        <p:sp>
          <p:nvSpPr>
            <p:cNvPr id="49" name="矩形: 圆角 9">
              <a:extLst>
                <a:ext uri="{FF2B5EF4-FFF2-40B4-BE49-F238E27FC236}">
                  <a16:creationId xmlns:a16="http://schemas.microsoft.com/office/drawing/2014/main" id="{411A3AD7-08E2-D94D-AA2A-F7BAB000810A}"/>
                </a:ext>
              </a:extLst>
            </p:cNvPr>
            <p:cNvSpPr/>
            <p:nvPr/>
          </p:nvSpPr>
          <p:spPr>
            <a:xfrm>
              <a:off x="838200" y="2372962"/>
              <a:ext cx="2844106" cy="1314618"/>
            </a:xfrm>
            <a:prstGeom prst="round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Preventive behavior intention</a:t>
              </a:r>
              <a:endParaRPr lang="zh-CN" altLang="en-US" sz="2800" dirty="0">
                <a:solidFill>
                  <a:schemeClr val="tx1"/>
                </a:solidFill>
              </a:endParaRPr>
            </a:p>
          </p:txBody>
        </p:sp>
        <p:sp>
          <p:nvSpPr>
            <p:cNvPr id="50" name="圆角矩形 49">
              <a:extLst>
                <a:ext uri="{FF2B5EF4-FFF2-40B4-BE49-F238E27FC236}">
                  <a16:creationId xmlns:a16="http://schemas.microsoft.com/office/drawing/2014/main" id="{C066A223-E6AF-6443-B73A-6027BB5248BC}"/>
                </a:ext>
              </a:extLst>
            </p:cNvPr>
            <p:cNvSpPr/>
            <p:nvPr/>
          </p:nvSpPr>
          <p:spPr>
            <a:xfrm>
              <a:off x="838200" y="2353456"/>
              <a:ext cx="10515600" cy="1334124"/>
            </a:xfrm>
            <a:prstGeom prst="round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a:extLst>
                <a:ext uri="{FF2B5EF4-FFF2-40B4-BE49-F238E27FC236}">
                  <a16:creationId xmlns:a16="http://schemas.microsoft.com/office/drawing/2014/main" id="{70117A78-CBC9-A040-870D-B55A4663542E}"/>
                </a:ext>
              </a:extLst>
            </p:cNvPr>
            <p:cNvSpPr txBox="1"/>
            <p:nvPr/>
          </p:nvSpPr>
          <p:spPr>
            <a:xfrm>
              <a:off x="3983358" y="2570685"/>
              <a:ext cx="7069390" cy="1015663"/>
            </a:xfrm>
            <a:prstGeom prst="rect">
              <a:avLst/>
            </a:prstGeom>
            <a:noFill/>
          </p:spPr>
          <p:txBody>
            <a:bodyPr wrap="square" rtlCol="0">
              <a:spAutoFit/>
            </a:bodyPr>
            <a:lstStyle/>
            <a:p>
              <a:r>
                <a:rPr lang="zh-CN" altLang="en-US" sz="2000" dirty="0">
                  <a:solidFill>
                    <a:schemeClr val="bg2">
                      <a:lumMod val="25000"/>
                    </a:schemeClr>
                  </a:solidFill>
                </a:rPr>
                <a:t>旅行消費者</a:t>
              </a:r>
              <a:r>
                <a:rPr lang="ja-JP" altLang="en-US" sz="2000">
                  <a:solidFill>
                    <a:schemeClr val="bg2">
                      <a:lumMod val="25000"/>
                    </a:schemeClr>
                  </a:solidFill>
                </a:rPr>
                <a:t>は、</a:t>
              </a:r>
              <a:r>
                <a:rPr lang="zh-CN" altLang="en-US" sz="2000" dirty="0">
                  <a:solidFill>
                    <a:schemeClr val="bg2">
                      <a:lumMod val="25000"/>
                    </a:schemeClr>
                  </a:solidFill>
                </a:rPr>
                <a:t>現在</a:t>
              </a:r>
              <a:r>
                <a:rPr lang="ja-JP" altLang="en-US" sz="2000">
                  <a:solidFill>
                    <a:schemeClr val="bg2">
                      <a:lumMod val="25000"/>
                    </a:schemeClr>
                  </a:solidFill>
                </a:rPr>
                <a:t>の</a:t>
              </a:r>
              <a:r>
                <a:rPr lang="zh-CN" altLang="en-US" sz="2000" dirty="0">
                  <a:solidFill>
                    <a:schemeClr val="bg2">
                      <a:lumMod val="25000"/>
                    </a:schemeClr>
                  </a:solidFill>
                </a:rPr>
                <a:t>中国</a:t>
              </a:r>
              <a:r>
                <a:rPr lang="ja-JP" altLang="en-US" sz="2000">
                  <a:solidFill>
                    <a:schemeClr val="bg2">
                      <a:lumMod val="25000"/>
                    </a:schemeClr>
                  </a:solidFill>
                </a:rPr>
                <a:t>の</a:t>
              </a:r>
              <a:r>
                <a:rPr lang="zh-CN" altLang="en-US" sz="2000" dirty="0">
                  <a:solidFill>
                    <a:schemeClr val="bg2">
                      <a:lumMod val="25000"/>
                    </a:schemeClr>
                  </a:solidFill>
                </a:rPr>
                <a:t>コロナ</a:t>
              </a:r>
              <a:r>
                <a:rPr lang="ja-JP" altLang="en-US" sz="2000">
                  <a:solidFill>
                    <a:schemeClr val="bg2">
                      <a:lumMod val="25000"/>
                    </a:schemeClr>
                  </a:solidFill>
                </a:rPr>
                <a:t>に</a:t>
              </a:r>
              <a:r>
                <a:rPr lang="zh-CN" altLang="en-US" sz="2000" dirty="0">
                  <a:solidFill>
                    <a:schemeClr val="bg2">
                      <a:lumMod val="25000"/>
                    </a:schemeClr>
                  </a:solidFill>
                </a:rPr>
                <a:t>関</a:t>
              </a:r>
              <a:r>
                <a:rPr lang="ja-JP" altLang="en-US" sz="2000">
                  <a:solidFill>
                    <a:schemeClr val="bg2">
                      <a:lumMod val="25000"/>
                    </a:schemeClr>
                  </a:solidFill>
                </a:rPr>
                <a:t>する</a:t>
              </a:r>
              <a:r>
                <a:rPr lang="zh-CN" altLang="en-US" sz="2000" dirty="0">
                  <a:solidFill>
                    <a:schemeClr val="bg2">
                      <a:lumMod val="25000"/>
                    </a:schemeClr>
                  </a:solidFill>
                </a:rPr>
                <a:t>政策</a:t>
              </a:r>
              <a:r>
                <a:rPr lang="ja-JP" altLang="en-US" sz="2000">
                  <a:solidFill>
                    <a:schemeClr val="bg2">
                      <a:lumMod val="25000"/>
                    </a:schemeClr>
                  </a:solidFill>
                </a:rPr>
                <a:t>を</a:t>
              </a:r>
              <a:r>
                <a:rPr lang="zh-CN" altLang="en-US" sz="2000" dirty="0">
                  <a:solidFill>
                    <a:schemeClr val="bg2">
                      <a:lumMod val="25000"/>
                    </a:schemeClr>
                  </a:solidFill>
                </a:rPr>
                <a:t>信頼</a:t>
              </a:r>
              <a:r>
                <a:rPr lang="ja-JP" altLang="en-US" sz="2000">
                  <a:solidFill>
                    <a:schemeClr val="bg2">
                      <a:lumMod val="25000"/>
                    </a:schemeClr>
                  </a:solidFill>
                </a:rPr>
                <a:t>している</a:t>
              </a:r>
              <a:r>
                <a:rPr lang="zh-CN" altLang="en-US" sz="2000" dirty="0">
                  <a:solidFill>
                    <a:schemeClr val="bg2">
                      <a:lumMod val="25000"/>
                    </a:schemeClr>
                  </a:solidFill>
                </a:rPr>
                <a:t>ながら</a:t>
              </a:r>
              <a:r>
                <a:rPr lang="ja-JP" altLang="en-US" sz="2000">
                  <a:solidFill>
                    <a:schemeClr val="bg2">
                      <a:lumMod val="25000"/>
                    </a:schemeClr>
                  </a:solidFill>
                </a:rPr>
                <a:t>、</a:t>
              </a:r>
              <a:r>
                <a:rPr lang="zh-CN" altLang="en-US" sz="2000" dirty="0">
                  <a:solidFill>
                    <a:schemeClr val="bg2">
                      <a:lumMod val="25000"/>
                    </a:schemeClr>
                  </a:solidFill>
                </a:rPr>
                <a:t>旅行中</a:t>
              </a:r>
              <a:r>
                <a:rPr lang="ja-JP" altLang="en-US" sz="2000">
                  <a:solidFill>
                    <a:schemeClr val="bg2">
                      <a:lumMod val="25000"/>
                    </a:schemeClr>
                  </a:solidFill>
                </a:rPr>
                <a:t>のウイルス</a:t>
              </a:r>
              <a:r>
                <a:rPr lang="zh-CN" altLang="en-US" sz="2000" dirty="0">
                  <a:solidFill>
                    <a:schemeClr val="bg2">
                      <a:lumMod val="25000"/>
                    </a:schemeClr>
                  </a:solidFill>
                </a:rPr>
                <a:t>感染</a:t>
              </a:r>
              <a:r>
                <a:rPr lang="ja-JP" altLang="en-US" sz="2000">
                  <a:solidFill>
                    <a:schemeClr val="bg2">
                      <a:lumMod val="25000"/>
                    </a:schemeClr>
                  </a:solidFill>
                </a:rPr>
                <a:t>を</a:t>
              </a:r>
              <a:r>
                <a:rPr lang="zh-CN" altLang="en-US" sz="2000" dirty="0">
                  <a:solidFill>
                    <a:schemeClr val="bg2">
                      <a:lumMod val="25000"/>
                    </a:schemeClr>
                  </a:solidFill>
                </a:rPr>
                <a:t>心配する。コロナ</a:t>
              </a:r>
              <a:r>
                <a:rPr lang="ja-JP" altLang="en-US" sz="2000">
                  <a:solidFill>
                    <a:schemeClr val="bg2">
                      <a:lumMod val="25000"/>
                    </a:schemeClr>
                  </a:solidFill>
                </a:rPr>
                <a:t>の</a:t>
              </a:r>
              <a:r>
                <a:rPr lang="zh-CN" altLang="en-US" sz="2000" dirty="0">
                  <a:solidFill>
                    <a:schemeClr val="bg2">
                      <a:lumMod val="25000"/>
                    </a:schemeClr>
                  </a:solidFill>
                </a:rPr>
                <a:t>予防</a:t>
              </a:r>
              <a:r>
                <a:rPr lang="ja-JP" altLang="en-US" sz="2000">
                  <a:solidFill>
                    <a:schemeClr val="bg2">
                      <a:lumMod val="25000"/>
                    </a:schemeClr>
                  </a:solidFill>
                </a:rPr>
                <a:t>のために</a:t>
              </a:r>
              <a:r>
                <a:rPr lang="zh-CN" altLang="en-US" sz="2000" dirty="0">
                  <a:solidFill>
                    <a:schemeClr val="bg2">
                      <a:lumMod val="25000"/>
                    </a:schemeClr>
                  </a:solidFill>
                </a:rPr>
                <a:t>マスクをつけるなどの対策</a:t>
              </a:r>
              <a:r>
                <a:rPr lang="ja-JP" altLang="en-US" sz="2000">
                  <a:solidFill>
                    <a:schemeClr val="bg2">
                      <a:lumMod val="25000"/>
                    </a:schemeClr>
                  </a:solidFill>
                </a:rPr>
                <a:t>をする</a:t>
              </a:r>
              <a:r>
                <a:rPr lang="en-US" altLang="ja-JP" sz="2000" dirty="0">
                  <a:solidFill>
                    <a:schemeClr val="bg2">
                      <a:lumMod val="25000"/>
                    </a:schemeClr>
                  </a:solidFill>
                </a:rPr>
                <a:t>(Feng,.2021)</a:t>
              </a:r>
              <a:endParaRPr lang="ja-JP" altLang="en-US" sz="2000">
                <a:solidFill>
                  <a:schemeClr val="bg2">
                    <a:lumMod val="25000"/>
                  </a:schemeClr>
                </a:solidFill>
              </a:endParaRPr>
            </a:p>
          </p:txBody>
        </p:sp>
      </p:grpSp>
    </p:spTree>
    <p:extLst>
      <p:ext uri="{BB962C8B-B14F-4D97-AF65-F5344CB8AC3E}">
        <p14:creationId xmlns:p14="http://schemas.microsoft.com/office/powerpoint/2010/main" val="38985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78D9FA-FAB4-4399-8998-26D8FEB2CE34}"/>
              </a:ext>
            </a:extLst>
          </p:cNvPr>
          <p:cNvSpPr>
            <a:spLocks noGrp="1"/>
          </p:cNvSpPr>
          <p:nvPr>
            <p:ph idx="1"/>
          </p:nvPr>
        </p:nvSpPr>
        <p:spPr>
          <a:xfrm>
            <a:off x="838200" y="1587987"/>
            <a:ext cx="10414000" cy="789453"/>
          </a:xfrm>
        </p:spPr>
        <p:txBody>
          <a:bodyPr>
            <a:normAutofit lnSpcReduction="10000"/>
          </a:bodyPr>
          <a:lstStyle/>
          <a:p>
            <a:r>
              <a:rPr lang="ja-JP" altLang="en-US" dirty="0">
                <a:solidFill>
                  <a:schemeClr val="bg2">
                    <a:lumMod val="25000"/>
                  </a:schemeClr>
                </a:solidFill>
              </a:rPr>
              <a:t>環境の急激な変化を決定する刺激、組織、反応の</a:t>
            </a:r>
            <a:r>
              <a:rPr lang="en-US" altLang="ja-JP" dirty="0">
                <a:solidFill>
                  <a:schemeClr val="bg2">
                    <a:lumMod val="25000"/>
                  </a:schemeClr>
                </a:solidFill>
              </a:rPr>
              <a:t>3</a:t>
            </a:r>
            <a:r>
              <a:rPr lang="ja-JP" altLang="en-US" dirty="0">
                <a:solidFill>
                  <a:schemeClr val="bg2">
                    <a:lumMod val="25000"/>
                  </a:schemeClr>
                </a:solidFill>
              </a:rPr>
              <a:t>つの構成要素からなるモデルであります。</a:t>
            </a:r>
            <a:endParaRPr kumimoji="1" lang="ja-JP" altLang="en-US" dirty="0">
              <a:solidFill>
                <a:schemeClr val="bg2">
                  <a:lumMod val="25000"/>
                </a:schemeClr>
              </a:solidFill>
            </a:endParaRPr>
          </a:p>
        </p:txBody>
      </p:sp>
      <p:sp>
        <p:nvSpPr>
          <p:cNvPr id="4" name="矩形 3">
            <a:extLst>
              <a:ext uri="{FF2B5EF4-FFF2-40B4-BE49-F238E27FC236}">
                <a16:creationId xmlns:a16="http://schemas.microsoft.com/office/drawing/2014/main" id="{9EE5F3F0-684F-4664-9D63-23BEA9E227B9}"/>
              </a:ext>
            </a:extLst>
          </p:cNvPr>
          <p:cNvSpPr/>
          <p:nvPr/>
        </p:nvSpPr>
        <p:spPr>
          <a:xfrm>
            <a:off x="851650" y="2370661"/>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318808" y="23774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85504" y="2367259"/>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a:bodyPr>
          <a:lstStyle/>
          <a:p>
            <a:r>
              <a:rPr lang="ja-JP" altLang="en-US" sz="5400" b="1">
                <a:solidFill>
                  <a:schemeClr val="bg1"/>
                </a:solidFill>
              </a:rPr>
              <a:t>モデル</a:t>
            </a:r>
            <a:r>
              <a:rPr lang="en-US" altLang="ja-JP" sz="5400" b="1" dirty="0">
                <a:solidFill>
                  <a:schemeClr val="bg1"/>
                </a:solidFill>
              </a:rPr>
              <a:t>-(Stimulus-Organism-Respo</a:t>
            </a:r>
            <a:r>
              <a:rPr lang="en-US" altLang="zh-CN" sz="5400" b="1" dirty="0">
                <a:solidFill>
                  <a:schemeClr val="bg1"/>
                </a:solidFill>
              </a:rPr>
              <a:t>n</a:t>
            </a:r>
            <a:r>
              <a:rPr lang="en-US" altLang="ja-JP" sz="5400" b="1" dirty="0">
                <a:solidFill>
                  <a:schemeClr val="bg1"/>
                </a:solidFill>
              </a:rPr>
              <a:t>se</a:t>
            </a:r>
            <a:r>
              <a:rPr lang="zh-CN" altLang="en-US" sz="5400" b="1" dirty="0">
                <a:solidFill>
                  <a:schemeClr val="bg1"/>
                </a:solidFill>
              </a:rPr>
              <a:t>）</a:t>
            </a:r>
            <a:endParaRPr lang="ja-JP" altLang="en-US" sz="5400" b="1" dirty="0">
              <a:solidFill>
                <a:schemeClr val="bg1"/>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92422" y="6155247"/>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66308" y="61334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33005" y="6141749"/>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p:txBody>
          <a:bodyPr/>
          <a:lstStyle/>
          <a:p>
            <a:fld id="{3A1FF0C6-5115-4994-A0DE-49F1F4279360}" type="slidenum">
              <a:rPr kumimoji="1" lang="ja-JP" altLang="en-US" smtClean="0"/>
              <a:t>14</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111984" y="2949654"/>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Psychological Isolation </a:t>
            </a:r>
          </a:p>
        </p:txBody>
      </p:sp>
      <p:sp>
        <p:nvSpPr>
          <p:cNvPr id="24" name="椭圆 23">
            <a:extLst>
              <a:ext uri="{FF2B5EF4-FFF2-40B4-BE49-F238E27FC236}">
                <a16:creationId xmlns:a16="http://schemas.microsoft.com/office/drawing/2014/main" id="{7B74B326-4E70-3B44-B458-50F456080BFB}"/>
              </a:ext>
            </a:extLst>
          </p:cNvPr>
          <p:cNvSpPr/>
          <p:nvPr/>
        </p:nvSpPr>
        <p:spPr>
          <a:xfrm>
            <a:off x="1135996" y="4524320"/>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Physical Isolation </a:t>
            </a:r>
          </a:p>
        </p:txBody>
      </p:sp>
      <p:sp>
        <p:nvSpPr>
          <p:cNvPr id="27" name="椭圆 26">
            <a:extLst>
              <a:ext uri="{FF2B5EF4-FFF2-40B4-BE49-F238E27FC236}">
                <a16:creationId xmlns:a16="http://schemas.microsoft.com/office/drawing/2014/main" id="{603DC3E2-9070-7146-B2F4-F50658C4EBC4}"/>
              </a:ext>
            </a:extLst>
          </p:cNvPr>
          <p:cNvSpPr/>
          <p:nvPr/>
        </p:nvSpPr>
        <p:spPr>
          <a:xfrm>
            <a:off x="4594586" y="24827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2" name="椭圆 31">
            <a:extLst>
              <a:ext uri="{FF2B5EF4-FFF2-40B4-BE49-F238E27FC236}">
                <a16:creationId xmlns:a16="http://schemas.microsoft.com/office/drawing/2014/main" id="{427F3509-6427-3747-A3B0-C7D7CAE7B7B5}"/>
              </a:ext>
            </a:extLst>
          </p:cNvPr>
          <p:cNvSpPr/>
          <p:nvPr/>
        </p:nvSpPr>
        <p:spPr>
          <a:xfrm>
            <a:off x="4594586" y="38915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585508" y="5141750"/>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98582" y="2895261"/>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098582" y="4540318"/>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Preventive behavior intention</a:t>
            </a:r>
            <a:endParaRPr kumimoji="1"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45322" y="2896871"/>
            <a:ext cx="949264" cy="532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45322" y="3429340"/>
            <a:ext cx="949264" cy="876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69334" y="2896871"/>
            <a:ext cx="925252" cy="2107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A11F43B-6739-A84D-8E07-FA04297EB122}"/>
              </a:ext>
            </a:extLst>
          </p:cNvPr>
          <p:cNvCxnSpPr>
            <a:stCxn id="24" idx="6"/>
            <a:endCxn id="32" idx="2"/>
          </p:cNvCxnSpPr>
          <p:nvPr/>
        </p:nvCxnSpPr>
        <p:spPr>
          <a:xfrm flipV="1">
            <a:off x="3669334" y="4305671"/>
            <a:ext cx="925252" cy="698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2E34B41F-72AA-504D-9821-9CC7ED65BDD5}"/>
              </a:ext>
            </a:extLst>
          </p:cNvPr>
          <p:cNvCxnSpPr>
            <a:stCxn id="24" idx="6"/>
            <a:endCxn id="34" idx="2"/>
          </p:cNvCxnSpPr>
          <p:nvPr/>
        </p:nvCxnSpPr>
        <p:spPr>
          <a:xfrm>
            <a:off x="3669334" y="5004006"/>
            <a:ext cx="916174" cy="551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D7046125-C161-FE4E-A012-D08B52A3A446}"/>
              </a:ext>
            </a:extLst>
          </p:cNvPr>
          <p:cNvCxnSpPr>
            <a:stCxn id="32" idx="6"/>
            <a:endCxn id="35" idx="2"/>
          </p:cNvCxnSpPr>
          <p:nvPr/>
        </p:nvCxnSpPr>
        <p:spPr>
          <a:xfrm flipV="1">
            <a:off x="7162198" y="3374947"/>
            <a:ext cx="936384" cy="93072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cxnSpLocks/>
            <a:stCxn id="32" idx="6"/>
            <a:endCxn id="37" idx="2"/>
          </p:cNvCxnSpPr>
          <p:nvPr/>
        </p:nvCxnSpPr>
        <p:spPr>
          <a:xfrm>
            <a:off x="7162198" y="4305671"/>
            <a:ext cx="936384" cy="71433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53120" y="3374947"/>
            <a:ext cx="945462" cy="2180907"/>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53120" y="5020004"/>
            <a:ext cx="945462" cy="53585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94" name="直线箭头连接符 93">
            <a:extLst>
              <a:ext uri="{FF2B5EF4-FFF2-40B4-BE49-F238E27FC236}">
                <a16:creationId xmlns:a16="http://schemas.microsoft.com/office/drawing/2014/main" id="{49975C22-A61B-B34B-A27A-E4F38D4187EC}"/>
              </a:ext>
            </a:extLst>
          </p:cNvPr>
          <p:cNvCxnSpPr>
            <a:stCxn id="32" idx="0"/>
            <a:endCxn id="27" idx="4"/>
          </p:cNvCxnSpPr>
          <p:nvPr/>
        </p:nvCxnSpPr>
        <p:spPr>
          <a:xfrm flipV="1">
            <a:off x="5878392" y="3310974"/>
            <a:ext cx="0" cy="580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259FBB00-653A-5048-A260-AE3CDAAA2FF5}"/>
              </a:ext>
            </a:extLst>
          </p:cNvPr>
          <p:cNvCxnSpPr>
            <a:stCxn id="34" idx="0"/>
            <a:endCxn id="32" idx="4"/>
          </p:cNvCxnSpPr>
          <p:nvPr/>
        </p:nvCxnSpPr>
        <p:spPr>
          <a:xfrm flipV="1">
            <a:off x="5869314" y="4719774"/>
            <a:ext cx="9078" cy="421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00A92514-4D3C-4647-BD3F-252902C51BDD}"/>
              </a:ext>
            </a:extLst>
          </p:cNvPr>
          <p:cNvCxnSpPr>
            <a:stCxn id="27" idx="6"/>
            <a:endCxn id="35" idx="2"/>
          </p:cNvCxnSpPr>
          <p:nvPr/>
        </p:nvCxnSpPr>
        <p:spPr>
          <a:xfrm>
            <a:off x="7162198" y="2896871"/>
            <a:ext cx="936384" cy="47807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4CC32FFA-EE64-C94F-B570-DC7AA9119AED}"/>
              </a:ext>
            </a:extLst>
          </p:cNvPr>
          <p:cNvCxnSpPr>
            <a:stCxn id="27" idx="6"/>
            <a:endCxn id="37" idx="2"/>
          </p:cNvCxnSpPr>
          <p:nvPr/>
        </p:nvCxnSpPr>
        <p:spPr>
          <a:xfrm>
            <a:off x="7162198" y="2896871"/>
            <a:ext cx="936384" cy="21231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5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690689"/>
            <a:ext cx="10515600" cy="934214"/>
          </a:xfrm>
        </p:spPr>
        <p:txBody>
          <a:bodyPr>
            <a:normAutofit/>
          </a:bodyPr>
          <a:lstStyle/>
          <a:p>
            <a:r>
              <a:rPr lang="zh-CN" altLang="en-US" dirty="0"/>
              <a:t>封鎖政策</a:t>
            </a:r>
            <a:r>
              <a:rPr lang="ja-JP" altLang="en-US"/>
              <a:t>が</a:t>
            </a:r>
            <a:r>
              <a:rPr lang="zh-CN" altLang="en-US" dirty="0"/>
              <a:t>国内観光消費者</a:t>
            </a:r>
            <a:r>
              <a:rPr lang="ja-JP" altLang="en-US"/>
              <a:t>にマイナスの</a:t>
            </a:r>
            <a:r>
              <a:rPr lang="zh-CN" altLang="en-US" dirty="0"/>
              <a:t>影響</a:t>
            </a:r>
            <a:r>
              <a:rPr lang="ja-JP" altLang="en-US"/>
              <a:t>を</a:t>
            </a:r>
            <a:r>
              <a:rPr lang="zh-CN" altLang="en-US" dirty="0"/>
              <a:t>与</a:t>
            </a:r>
            <a:r>
              <a:rPr lang="ja-JP" altLang="en-US"/>
              <a:t>えることが</a:t>
            </a:r>
            <a:r>
              <a:rPr lang="zh-CN" altLang="en-US" dirty="0"/>
              <a:t>事前</a:t>
            </a:r>
            <a:r>
              <a:rPr lang="ja-JP" altLang="en-US"/>
              <a:t>に</a:t>
            </a:r>
            <a:r>
              <a:rPr lang="zh-CN" altLang="en-US" dirty="0"/>
              <a:t>検証</a:t>
            </a:r>
            <a:r>
              <a:rPr lang="ja-JP" altLang="en-US"/>
              <a:t>できる</a:t>
            </a:r>
            <a:endParaRPr lang="en-US" altLang="ja-JP"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330550"/>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1"/>
                </a:solidFill>
              </a:rPr>
              <a:t>少人数アンケート分析結果</a:t>
            </a:r>
            <a:endParaRPr lang="ja-JP" altLang="en-US" sz="5400" b="1" dirty="0">
              <a:solidFill>
                <a:schemeClr val="bg1"/>
              </a:solidFill>
            </a:endParaRPr>
          </a:p>
        </p:txBody>
      </p:sp>
      <p:sp>
        <p:nvSpPr>
          <p:cNvPr id="7" name="灯片编号占位符 6">
            <a:extLst>
              <a:ext uri="{FF2B5EF4-FFF2-40B4-BE49-F238E27FC236}">
                <a16:creationId xmlns:a16="http://schemas.microsoft.com/office/drawing/2014/main" id="{597EBD1F-5C3E-4C0D-8D8C-C3628D369815}"/>
              </a:ext>
            </a:extLst>
          </p:cNvPr>
          <p:cNvSpPr>
            <a:spLocks noGrp="1"/>
          </p:cNvSpPr>
          <p:nvPr>
            <p:ph type="sldNum" sz="quarter" idx="12"/>
          </p:nvPr>
        </p:nvSpPr>
        <p:spPr/>
        <p:txBody>
          <a:bodyPr/>
          <a:lstStyle/>
          <a:p>
            <a:fld id="{3A1FF0C6-5115-4994-A0DE-49F1F4279360}" type="slidenum">
              <a:rPr kumimoji="1" lang="ja-JP" altLang="en-US" smtClean="0"/>
              <a:t>15</a:t>
            </a:fld>
            <a:endParaRPr kumimoji="1" lang="ja-JP" altLang="en-US"/>
          </a:p>
        </p:txBody>
      </p:sp>
      <p:graphicFrame>
        <p:nvGraphicFramePr>
          <p:cNvPr id="10" name="表格 9">
            <a:extLst>
              <a:ext uri="{FF2B5EF4-FFF2-40B4-BE49-F238E27FC236}">
                <a16:creationId xmlns:a16="http://schemas.microsoft.com/office/drawing/2014/main" id="{353593CD-1FEF-C941-963D-1AB78C180778}"/>
              </a:ext>
            </a:extLst>
          </p:cNvPr>
          <p:cNvGraphicFramePr>
            <a:graphicFrameLocks noGrp="1"/>
          </p:cNvGraphicFramePr>
          <p:nvPr>
            <p:extLst>
              <p:ext uri="{D42A27DB-BD31-4B8C-83A1-F6EECF244321}">
                <p14:modId xmlns:p14="http://schemas.microsoft.com/office/powerpoint/2010/main" val="2854316306"/>
              </p:ext>
            </p:extLst>
          </p:nvPr>
        </p:nvGraphicFramePr>
        <p:xfrm>
          <a:off x="838200" y="2571451"/>
          <a:ext cx="10515600" cy="3882459"/>
        </p:xfrm>
        <a:graphic>
          <a:graphicData uri="http://schemas.openxmlformats.org/drawingml/2006/table">
            <a:tbl>
              <a:tblPr firstRow="1" firstCol="1" bandRow="1">
                <a:tableStyleId>{22838BEF-8BB2-4498-84A7-C5851F593DF1}</a:tableStyleId>
              </a:tblPr>
              <a:tblGrid>
                <a:gridCol w="5773164">
                  <a:extLst>
                    <a:ext uri="{9D8B030D-6E8A-4147-A177-3AD203B41FA5}">
                      <a16:colId xmlns:a16="http://schemas.microsoft.com/office/drawing/2014/main" val="3932300476"/>
                    </a:ext>
                  </a:extLst>
                </a:gridCol>
                <a:gridCol w="1662594">
                  <a:extLst>
                    <a:ext uri="{9D8B030D-6E8A-4147-A177-3AD203B41FA5}">
                      <a16:colId xmlns:a16="http://schemas.microsoft.com/office/drawing/2014/main" val="3297785624"/>
                    </a:ext>
                  </a:extLst>
                </a:gridCol>
                <a:gridCol w="1810624">
                  <a:extLst>
                    <a:ext uri="{9D8B030D-6E8A-4147-A177-3AD203B41FA5}">
                      <a16:colId xmlns:a16="http://schemas.microsoft.com/office/drawing/2014/main" val="1260058999"/>
                    </a:ext>
                  </a:extLst>
                </a:gridCol>
                <a:gridCol w="1269218">
                  <a:extLst>
                    <a:ext uri="{9D8B030D-6E8A-4147-A177-3AD203B41FA5}">
                      <a16:colId xmlns:a16="http://schemas.microsoft.com/office/drawing/2014/main" val="1818405278"/>
                    </a:ext>
                  </a:extLst>
                </a:gridCol>
              </a:tblGrid>
              <a:tr h="299034">
                <a:tc>
                  <a:txBody>
                    <a:bodyPr/>
                    <a:lstStyle/>
                    <a:p>
                      <a:pPr algn="ctr"/>
                      <a:r>
                        <a:rPr kumimoji="1" lang="zh-CN" altLang="en-US" sz="1800" b="1" u="none" strike="noStrike" kern="1200" dirty="0">
                          <a:solidFill>
                            <a:schemeClr val="tx1"/>
                          </a:solidFill>
                          <a:effectLst/>
                        </a:rPr>
                        <a:t>パス関係</a:t>
                      </a:r>
                      <a:endParaRPr kumimoji="1" lang="zh-CN" altLang="en-US" sz="1800" b="1" i="0" u="none" strike="noStrike" kern="1200" dirty="0">
                        <a:solidFill>
                          <a:schemeClr val="tx1"/>
                        </a:solidFill>
                        <a:effectLst/>
                        <a:latin typeface="+mn-lt"/>
                        <a:ea typeface="+mn-ea"/>
                        <a:cs typeface="+mn-cs"/>
                      </a:endParaRPr>
                    </a:p>
                  </a:txBody>
                  <a:tcPr marL="68580" marR="68580" marT="0" marB="0" anchor="ctr"/>
                </a:tc>
                <a:tc>
                  <a:txBody>
                    <a:bodyPr/>
                    <a:lstStyle/>
                    <a:p>
                      <a:pPr algn="ctr" fontAlgn="ctr"/>
                      <a:r>
                        <a:rPr kumimoji="1" lang="ja-JP" altLang="en-US" sz="1800" b="1" u="none" strike="noStrike" kern="1200">
                          <a:solidFill>
                            <a:schemeClr val="dk1"/>
                          </a:solidFill>
                          <a:effectLst/>
                        </a:rPr>
                        <a:t>パス</a:t>
                      </a:r>
                      <a:r>
                        <a:rPr kumimoji="1" lang="zh-CN" altLang="en-US" sz="1800" b="1" u="none" strike="noStrike" kern="1200" dirty="0">
                          <a:solidFill>
                            <a:schemeClr val="dk1"/>
                          </a:solidFill>
                          <a:effectLst/>
                        </a:rPr>
                        <a:t>係数</a:t>
                      </a:r>
                      <a:endParaRPr lang="zh-CN" sz="1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r>
                        <a:rPr lang="en-US" sz="1800" b="1" kern="0" dirty="0">
                          <a:effectLst/>
                        </a:rPr>
                        <a:t>T</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r>
                        <a:rPr lang="en-US" sz="1800" b="1" kern="0" dirty="0">
                          <a:effectLst/>
                        </a:rPr>
                        <a:t>P</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5539960"/>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Trust in the government</a:t>
                      </a:r>
                      <a:r>
                        <a:rPr lang="en-US" altLang="zh-CN" sz="1200" dirty="0">
                          <a:solidFill>
                            <a:schemeClr val="tx1"/>
                          </a:solidFill>
                        </a:rPr>
                        <a:t> </a:t>
                      </a:r>
                      <a:r>
                        <a:rPr lang="en-US" sz="1200" b="1" kern="0" dirty="0">
                          <a:effectLst/>
                        </a:rPr>
                        <a:t>-&gt; </a:t>
                      </a:r>
                      <a:r>
                        <a:rPr lang="en-US" altLang="zh-CN" sz="1200" b="1" dirty="0">
                          <a:solidFill>
                            <a:schemeClr val="tx1"/>
                          </a:solidFill>
                        </a:rPr>
                        <a:t>Preventive behavior in-tension</a:t>
                      </a:r>
                      <a:r>
                        <a:rPr lang="en-US" altLang="zh-CN" sz="1200" dirty="0">
                          <a:solidFill>
                            <a:schemeClr val="tx1"/>
                          </a:solidFill>
                        </a:rPr>
                        <a:t> </a:t>
                      </a:r>
                      <a:endParaRPr kumimoji="1" lang="zh-CN" altLang="en-US" sz="1200" dirty="0">
                        <a:solidFill>
                          <a:schemeClr val="tx1"/>
                        </a:solidFill>
                      </a:endParaRPr>
                    </a:p>
                  </a:txBody>
                  <a:tcPr marL="68580" marR="68580" marT="0" marB="0" anchor="ctr"/>
                </a:tc>
                <a:tc>
                  <a:txBody>
                    <a:bodyPr/>
                    <a:lstStyle/>
                    <a:p>
                      <a:pPr algn="r" fontAlgn="ctr"/>
                      <a:r>
                        <a:rPr lang="en-US" sz="1200" b="1" kern="0">
                          <a:effectLst/>
                        </a:rPr>
                        <a:t>0.358</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2.611</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0.009</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95062640"/>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healthy severity</a:t>
                      </a:r>
                      <a:r>
                        <a:rPr lang="en-US" sz="1200" b="1" kern="0" dirty="0">
                          <a:effectLst/>
                        </a:rPr>
                        <a:t>-&gt; </a:t>
                      </a:r>
                      <a:r>
                        <a:rPr lang="en-US" altLang="zh-CN" sz="1200" b="1" dirty="0">
                          <a:solidFill>
                            <a:schemeClr val="tx1"/>
                          </a:solidFill>
                        </a:rPr>
                        <a:t>Trust in the government</a:t>
                      </a:r>
                      <a:r>
                        <a:rPr lang="en-US" altLang="zh-CN" sz="1200" dirty="0">
                          <a:solidFill>
                            <a:schemeClr val="tx1"/>
                          </a:solidFill>
                        </a:rPr>
                        <a:t>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0.231</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1.992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0.046</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0565459"/>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healthy severity</a:t>
                      </a:r>
                      <a:r>
                        <a:rPr lang="en-US" sz="1200" b="1" kern="0" dirty="0">
                          <a:effectLst/>
                        </a:rPr>
                        <a:t>-&gt; </a:t>
                      </a:r>
                      <a:r>
                        <a:rPr lang="en-US" altLang="zh-CN" sz="1200" b="1" dirty="0">
                          <a:solidFill>
                            <a:schemeClr val="tx1"/>
                          </a:solidFill>
                        </a:rPr>
                        <a:t>Trust</a:t>
                      </a:r>
                      <a:r>
                        <a:rPr lang="en" altLang="zh-CN" sz="1200" b="1" dirty="0">
                          <a:solidFill>
                            <a:schemeClr val="tx1"/>
                          </a:solidFill>
                        </a:rPr>
                        <a:t> in the epidemic</a:t>
                      </a:r>
                      <a:endParaRPr lang="zh-CN" altLang="en-US" sz="1200" b="1" dirty="0">
                        <a:solidFill>
                          <a:schemeClr val="tx1"/>
                        </a:solidFill>
                      </a:endParaRPr>
                    </a:p>
                  </a:txBody>
                  <a:tcPr marL="68580" marR="68580" marT="0" marB="0" anchor="ctr"/>
                </a:tc>
                <a:tc>
                  <a:txBody>
                    <a:bodyPr/>
                    <a:lstStyle/>
                    <a:p>
                      <a:pPr algn="r" fontAlgn="ctr"/>
                      <a:r>
                        <a:rPr lang="en-US" sz="1200" b="1" kern="0" dirty="0">
                          <a:effectLst/>
                        </a:rPr>
                        <a:t>0.415</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3.923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0.000</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9744484"/>
                  </a:ext>
                </a:extLst>
              </a:tr>
              <a:tr h="292515">
                <a:tc>
                  <a:txBody>
                    <a:bodyPr/>
                    <a:lstStyle/>
                    <a:p>
                      <a:pPr algn="l" fontAlgn="ctr"/>
                      <a:r>
                        <a:rPr lang="en-US" altLang="zh-CN" sz="1200" b="1" dirty="0">
                          <a:solidFill>
                            <a:schemeClr val="tx1"/>
                          </a:solidFill>
                        </a:rPr>
                        <a:t>Perceived healthy severity</a:t>
                      </a:r>
                      <a:r>
                        <a:rPr lang="en-US" altLang="zh-CN" sz="1200" b="1" kern="0" dirty="0">
                          <a:effectLst/>
                        </a:rPr>
                        <a:t>-</a:t>
                      </a:r>
                      <a:r>
                        <a:rPr lang="en-US" sz="1200" b="1" kern="0" dirty="0">
                          <a:solidFill>
                            <a:srgbClr val="000000"/>
                          </a:solidFill>
                          <a:effectLst/>
                        </a:rPr>
                        <a:t>-&gt; </a:t>
                      </a:r>
                      <a:r>
                        <a:rPr kumimoji="1" lang="en-US" altLang="zh-CN" sz="1200" b="1" kern="1200" dirty="0">
                          <a:solidFill>
                            <a:schemeClr val="tx1"/>
                          </a:solidFill>
                        </a:rPr>
                        <a:t>Perceived</a:t>
                      </a:r>
                      <a:r>
                        <a:rPr lang="en-US" altLang="zh-CN" sz="1200" b="1" dirty="0">
                          <a:solidFill>
                            <a:schemeClr val="tx1"/>
                          </a:solidFill>
                        </a:rPr>
                        <a:t> lack of control</a:t>
                      </a:r>
                      <a:r>
                        <a:rPr lang="zh-CN" altLang="zh-CN" sz="1200" dirty="0">
                          <a:solidFill>
                            <a:schemeClr val="tx1"/>
                          </a:solidFill>
                        </a:rPr>
                        <a:t> </a:t>
                      </a:r>
                      <a:endParaRPr lang="zh-CN" sz="1200" kern="100" dirty="0">
                        <a:solidFill>
                          <a:srgbClr val="000000"/>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rPr>
                        <a:t>0.195</a:t>
                      </a:r>
                      <a:r>
                        <a:rPr lang="en-US" sz="1200" b="1" kern="100" dirty="0">
                          <a:solidFill>
                            <a:schemeClr val="tx1"/>
                          </a:solidFill>
                          <a:effectLst/>
                        </a:rPr>
                        <a:t>*</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rPr>
                        <a:t>1.966</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rPr>
                        <a:t>0.049</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533243"/>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social severity</a:t>
                      </a:r>
                      <a:r>
                        <a:rPr lang="zh-CN" altLang="zh-CN" sz="1600" dirty="0">
                          <a:solidFill>
                            <a:schemeClr val="tx1"/>
                          </a:solidFill>
                        </a:rPr>
                        <a:t> </a:t>
                      </a:r>
                      <a:r>
                        <a:rPr lang="en-US" sz="1200" b="1" kern="0" dirty="0">
                          <a:effectLst/>
                        </a:rPr>
                        <a:t>-&gt; </a:t>
                      </a:r>
                      <a:r>
                        <a:rPr kumimoji="1" lang="en-US" altLang="zh-CN" sz="1200" b="1" kern="1200" dirty="0">
                          <a:solidFill>
                            <a:schemeClr val="tx1"/>
                          </a:solidFill>
                        </a:rPr>
                        <a:t>Affective response </a:t>
                      </a:r>
                      <a:endParaRPr kumimoji="1" lang="zh-CN" altLang="en-US" sz="1200" b="1" kern="1200" dirty="0">
                        <a:solidFill>
                          <a:schemeClr val="tx1"/>
                        </a:solidFill>
                        <a:latin typeface="+mn-lt"/>
                        <a:ea typeface="+mn-ea"/>
                        <a:cs typeface="+mn-cs"/>
                      </a:endParaRPr>
                    </a:p>
                  </a:txBody>
                  <a:tcPr marL="68580" marR="68580" marT="0" marB="0" anchor="ctr"/>
                </a:tc>
                <a:tc>
                  <a:txBody>
                    <a:bodyPr/>
                    <a:lstStyle/>
                    <a:p>
                      <a:pPr algn="r" fontAlgn="ctr"/>
                      <a:r>
                        <a:rPr lang="en-US" sz="1200" b="1" kern="0" dirty="0">
                          <a:effectLst/>
                        </a:rPr>
                        <a:t>0.494</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5.534</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0.000</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7282949"/>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social severity</a:t>
                      </a:r>
                      <a:r>
                        <a:rPr lang="zh-CN" altLang="zh-CN" sz="1600" dirty="0">
                          <a:solidFill>
                            <a:schemeClr val="tx1"/>
                          </a:solidFill>
                        </a:rPr>
                        <a:t> </a:t>
                      </a:r>
                      <a:r>
                        <a:rPr lang="en-US" sz="1200" b="1" kern="0" dirty="0">
                          <a:effectLst/>
                        </a:rPr>
                        <a:t>-&gt; </a:t>
                      </a:r>
                      <a:r>
                        <a:rPr lang="en-US" altLang="zh-CN" sz="1200" b="1" dirty="0">
                          <a:solidFill>
                            <a:schemeClr val="tx1"/>
                          </a:solidFill>
                        </a:rPr>
                        <a:t>Perceived lack of control</a:t>
                      </a:r>
                      <a:r>
                        <a:rPr lang="zh-CN" altLang="zh-CN" sz="1200" dirty="0">
                          <a:solidFill>
                            <a:schemeClr val="tx1"/>
                          </a:solidFill>
                        </a:rPr>
                        <a:t> </a:t>
                      </a:r>
                      <a:endParaRPr lang="zh-CN" altLang="en-US" sz="1200" b="1" dirty="0">
                        <a:solidFill>
                          <a:schemeClr val="tx1"/>
                        </a:solidFill>
                      </a:endParaRPr>
                    </a:p>
                  </a:txBody>
                  <a:tcPr marL="68580" marR="68580" marT="0" marB="0" anchor="ctr"/>
                </a:tc>
                <a:tc>
                  <a:txBody>
                    <a:bodyPr/>
                    <a:lstStyle/>
                    <a:p>
                      <a:pPr algn="r" fontAlgn="ctr"/>
                      <a:r>
                        <a:rPr lang="en-US" sz="1200" b="1" kern="0">
                          <a:effectLst/>
                        </a:rPr>
                        <a:t>0.298</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2.661</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0.008</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1600171"/>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lang="en-US" altLang="zh-CN" sz="1200" b="1" dirty="0">
                          <a:solidFill>
                            <a:schemeClr val="tx1"/>
                          </a:solidFill>
                        </a:rPr>
                        <a:t>Trust</a:t>
                      </a:r>
                      <a:r>
                        <a:rPr lang="en" altLang="zh-CN" sz="1200" b="1" dirty="0">
                          <a:solidFill>
                            <a:schemeClr val="tx1"/>
                          </a:solidFill>
                        </a:rPr>
                        <a:t> in the epidemic</a:t>
                      </a:r>
                      <a:endParaRPr lang="zh-CN" altLang="en-US" sz="1200" b="1" dirty="0">
                        <a:solidFill>
                          <a:schemeClr val="tx1"/>
                        </a:solidFill>
                      </a:endParaRPr>
                    </a:p>
                  </a:txBody>
                  <a:tcPr marL="68580" marR="68580" marT="0" marB="0" anchor="ctr"/>
                </a:tc>
                <a:tc>
                  <a:txBody>
                    <a:bodyPr/>
                    <a:lstStyle/>
                    <a:p>
                      <a:pPr algn="r" fontAlgn="ctr"/>
                      <a:r>
                        <a:rPr lang="en-US" sz="1200" b="1" kern="0">
                          <a:effectLst/>
                        </a:rPr>
                        <a:t>-0.260</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2.482</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0.013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5700065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kumimoji="1" lang="en-US" altLang="zh-CN" sz="1200" b="1" kern="1200" dirty="0">
                          <a:solidFill>
                            <a:schemeClr val="tx1"/>
                          </a:solidFill>
                        </a:rPr>
                        <a:t>Affective response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0.192</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2.043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0.041</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313004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lang="en-US" altLang="zh-CN" sz="1200" b="1" dirty="0">
                          <a:solidFill>
                            <a:schemeClr val="tx1"/>
                          </a:solidFill>
                        </a:rPr>
                        <a:t>Perceived lack of control</a:t>
                      </a:r>
                      <a:r>
                        <a:rPr lang="zh-CN" altLang="zh-CN" sz="1200" dirty="0">
                          <a:solidFill>
                            <a:schemeClr val="tx1"/>
                          </a:solidFill>
                        </a:rPr>
                        <a:t> </a:t>
                      </a:r>
                      <a:endParaRPr lang="zh-CN" altLang="en-US" sz="1200" b="1" dirty="0">
                        <a:solidFill>
                          <a:schemeClr val="tx1"/>
                        </a:solidFill>
                      </a:endParaRPr>
                    </a:p>
                  </a:txBody>
                  <a:tcPr marL="68580" marR="68580" marT="0" marB="0" anchor="ctr"/>
                </a:tc>
                <a:tc>
                  <a:txBody>
                    <a:bodyPr/>
                    <a:lstStyle/>
                    <a:p>
                      <a:pPr algn="r" fontAlgn="ctr"/>
                      <a:r>
                        <a:rPr lang="en-US" sz="1200" b="1" kern="0" dirty="0">
                          <a:effectLst/>
                        </a:rPr>
                        <a:t>0.235</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1.982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0.048</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733834"/>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Social norm</a:t>
                      </a:r>
                      <a:r>
                        <a:rPr lang="zh-CN" altLang="zh-CN" sz="1200" dirty="0">
                          <a:solidFill>
                            <a:schemeClr val="tx1"/>
                          </a:solidFill>
                        </a:rPr>
                        <a:t> </a:t>
                      </a:r>
                      <a:r>
                        <a:rPr lang="en-US" sz="1200" b="1" kern="0" dirty="0">
                          <a:effectLst/>
                        </a:rPr>
                        <a:t>-&gt; </a:t>
                      </a:r>
                      <a:r>
                        <a:rPr lang="en-US" altLang="zh-CN" sz="1200" b="1" dirty="0">
                          <a:solidFill>
                            <a:schemeClr val="tx1"/>
                          </a:solidFill>
                        </a:rPr>
                        <a:t>Travel planning</a:t>
                      </a:r>
                      <a:r>
                        <a:rPr lang="en-US" altLang="zh-CN" sz="1200" dirty="0">
                          <a:solidFill>
                            <a:schemeClr val="tx1"/>
                          </a:solidFill>
                        </a:rPr>
                        <a:t> </a:t>
                      </a:r>
                      <a:endParaRPr kumimoji="1" lang="zh-CN" altLang="en-US" sz="1600" dirty="0">
                        <a:solidFill>
                          <a:schemeClr val="tx1"/>
                        </a:solidFill>
                      </a:endParaRPr>
                    </a:p>
                  </a:txBody>
                  <a:tcPr marL="68580" marR="68580" marT="0" marB="0" anchor="ctr"/>
                </a:tc>
                <a:tc>
                  <a:txBody>
                    <a:bodyPr/>
                    <a:lstStyle/>
                    <a:p>
                      <a:pPr algn="r" fontAlgn="ctr"/>
                      <a:r>
                        <a:rPr lang="en-US" sz="1200" b="1" kern="0" dirty="0">
                          <a:effectLst/>
                        </a:rPr>
                        <a:t>-0.331</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2.692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0.007</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3730271"/>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Social norm</a:t>
                      </a:r>
                      <a:r>
                        <a:rPr lang="zh-CN" altLang="zh-CN" sz="1200" dirty="0">
                          <a:solidFill>
                            <a:schemeClr val="tx1"/>
                          </a:solidFill>
                        </a:rPr>
                        <a:t> </a:t>
                      </a:r>
                      <a:r>
                        <a:rPr lang="en-US" sz="1200" b="1" kern="0" dirty="0">
                          <a:effectLst/>
                        </a:rPr>
                        <a:t>-&gt; </a:t>
                      </a:r>
                      <a:r>
                        <a:rPr lang="en-US" altLang="zh-CN" sz="1200" b="1" dirty="0">
                          <a:solidFill>
                            <a:schemeClr val="tx1"/>
                          </a:solidFill>
                        </a:rPr>
                        <a:t>Preventive behavior in-tension</a:t>
                      </a:r>
                      <a:r>
                        <a:rPr lang="en-US" altLang="zh-CN" sz="1200" dirty="0">
                          <a:solidFill>
                            <a:schemeClr val="tx1"/>
                          </a:solidFill>
                        </a:rPr>
                        <a:t>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0.216</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2.213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0.027</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353306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lack of control</a:t>
                      </a:r>
                      <a:r>
                        <a:rPr lang="zh-CN" altLang="zh-CN" sz="1200" dirty="0">
                          <a:solidFill>
                            <a:schemeClr val="tx1"/>
                          </a:solidFill>
                        </a:rPr>
                        <a:t> </a:t>
                      </a:r>
                      <a:r>
                        <a:rPr lang="en-US" sz="1200" b="1" kern="0" dirty="0">
                          <a:effectLst/>
                        </a:rPr>
                        <a:t>-&gt; </a:t>
                      </a:r>
                      <a:r>
                        <a:rPr lang="en-US" altLang="zh-CN" sz="1200" b="1" dirty="0">
                          <a:solidFill>
                            <a:schemeClr val="tx1"/>
                          </a:solidFill>
                        </a:rPr>
                        <a:t>Infection confidence</a:t>
                      </a:r>
                      <a:endParaRPr kumimoji="1" lang="zh-CN" altLang="en-US" sz="1600" dirty="0">
                        <a:solidFill>
                          <a:schemeClr val="tx1"/>
                        </a:solidFill>
                      </a:endParaRPr>
                    </a:p>
                  </a:txBody>
                  <a:tcPr marL="68580" marR="68580" marT="0" marB="0" anchor="ctr"/>
                </a:tc>
                <a:tc>
                  <a:txBody>
                    <a:bodyPr/>
                    <a:lstStyle/>
                    <a:p>
                      <a:pPr algn="r" fontAlgn="ctr"/>
                      <a:r>
                        <a:rPr lang="en-US" sz="1200" b="1" kern="0" dirty="0">
                          <a:effectLst/>
                        </a:rPr>
                        <a:t>-0.254</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2.209</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0.027</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4006440"/>
                  </a:ext>
                </a:extLst>
              </a:tr>
            </a:tbl>
          </a:graphicData>
        </a:graphic>
      </p:graphicFrame>
    </p:spTree>
    <p:extLst>
      <p:ext uri="{BB962C8B-B14F-4D97-AF65-F5344CB8AC3E}">
        <p14:creationId xmlns:p14="http://schemas.microsoft.com/office/powerpoint/2010/main" val="388186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E5F3F0-684F-4664-9D63-23BEA9E227B9}"/>
              </a:ext>
            </a:extLst>
          </p:cNvPr>
          <p:cNvSpPr/>
          <p:nvPr/>
        </p:nvSpPr>
        <p:spPr>
          <a:xfrm>
            <a:off x="787400" y="20091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268008" y="20091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48616" y="20091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a:bodyPr>
          <a:lstStyle/>
          <a:p>
            <a:r>
              <a:rPr lang="ja-JP" altLang="en-US" sz="5400" b="1">
                <a:solidFill>
                  <a:schemeClr val="bg1"/>
                </a:solidFill>
              </a:rPr>
              <a:t>モデル</a:t>
            </a:r>
            <a:r>
              <a:rPr lang="en-US" altLang="ja-JP" sz="5400" b="1" dirty="0">
                <a:solidFill>
                  <a:schemeClr val="bg1"/>
                </a:solidFill>
              </a:rPr>
              <a:t>-(Stimulus-Organism-Respo</a:t>
            </a:r>
            <a:r>
              <a:rPr lang="en-US" altLang="zh-CN" sz="5400" b="1" dirty="0">
                <a:solidFill>
                  <a:schemeClr val="bg1"/>
                </a:solidFill>
              </a:rPr>
              <a:t>n</a:t>
            </a:r>
            <a:r>
              <a:rPr lang="en-US" altLang="ja-JP" sz="5400" b="1" dirty="0">
                <a:solidFill>
                  <a:schemeClr val="bg1"/>
                </a:solidFill>
              </a:rPr>
              <a:t>se</a:t>
            </a:r>
            <a:r>
              <a:rPr lang="zh-CN" altLang="en-US" sz="5400" b="1" dirty="0">
                <a:solidFill>
                  <a:schemeClr val="bg1"/>
                </a:solidFill>
              </a:rPr>
              <a:t>）</a:t>
            </a:r>
            <a:endParaRPr lang="ja-JP" altLang="en-US" sz="5400" b="1" dirty="0">
              <a:solidFill>
                <a:schemeClr val="bg1"/>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28172" y="5808663"/>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15508" y="57651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16207" y="5765131"/>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a:xfrm>
            <a:off x="8486024" y="6310312"/>
            <a:ext cx="2743200" cy="365125"/>
          </a:xfrm>
        </p:spPr>
        <p:txBody>
          <a:bodyPr/>
          <a:lstStyle/>
          <a:p>
            <a:fld id="{3A1FF0C6-5115-4994-A0DE-49F1F4279360}" type="slidenum">
              <a:rPr kumimoji="1" lang="ja-JP" altLang="en-US" smtClean="0"/>
              <a:t>16</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088452" y="2210008"/>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a:t>
            </a:r>
            <a:r>
              <a:rPr lang="zh-CN" altLang="en-US" b="1" dirty="0">
                <a:solidFill>
                  <a:schemeClr val="tx1"/>
                </a:solidFill>
              </a:rPr>
              <a:t> </a:t>
            </a:r>
            <a:r>
              <a:rPr lang="en-US" altLang="zh-CN" b="1" dirty="0">
                <a:solidFill>
                  <a:schemeClr val="tx1"/>
                </a:solidFill>
              </a:rPr>
              <a:t>financial severity</a:t>
            </a:r>
            <a:endParaRPr lang="zh-CN" altLang="zh-CN" dirty="0">
              <a:solidFill>
                <a:schemeClr val="tx1"/>
              </a:solidFill>
            </a:endParaRPr>
          </a:p>
        </p:txBody>
      </p:sp>
      <p:sp>
        <p:nvSpPr>
          <p:cNvPr id="24" name="椭圆 23">
            <a:extLst>
              <a:ext uri="{FF2B5EF4-FFF2-40B4-BE49-F238E27FC236}">
                <a16:creationId xmlns:a16="http://schemas.microsoft.com/office/drawing/2014/main" id="{7B74B326-4E70-3B44-B458-50F456080BFB}"/>
              </a:ext>
            </a:extLst>
          </p:cNvPr>
          <p:cNvSpPr/>
          <p:nvPr/>
        </p:nvSpPr>
        <p:spPr>
          <a:xfrm>
            <a:off x="1071746" y="3332659"/>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social severity</a:t>
            </a:r>
            <a:r>
              <a:rPr lang="zh-CN" altLang="zh-CN" sz="2400" dirty="0">
                <a:solidFill>
                  <a:schemeClr val="tx1"/>
                </a:solidFill>
              </a:rPr>
              <a:t> </a:t>
            </a:r>
            <a:endParaRPr kumimoji="1" lang="zh-CN" altLang="en-US" sz="2400" dirty="0">
              <a:solidFill>
                <a:schemeClr val="tx1"/>
              </a:solidFill>
            </a:endParaRPr>
          </a:p>
        </p:txBody>
      </p:sp>
      <p:sp>
        <p:nvSpPr>
          <p:cNvPr id="25" name="椭圆 24">
            <a:extLst>
              <a:ext uri="{FF2B5EF4-FFF2-40B4-BE49-F238E27FC236}">
                <a16:creationId xmlns:a16="http://schemas.microsoft.com/office/drawing/2014/main" id="{D0316B6F-58E3-6647-99AE-41329380345A}"/>
              </a:ext>
            </a:extLst>
          </p:cNvPr>
          <p:cNvSpPr/>
          <p:nvPr/>
        </p:nvSpPr>
        <p:spPr>
          <a:xfrm>
            <a:off x="1106020" y="4451247"/>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healthy severity</a:t>
            </a:r>
            <a:endParaRPr lang="zh-CN" altLang="zh-CN" dirty="0">
              <a:solidFill>
                <a:schemeClr val="tx1"/>
              </a:solidFill>
            </a:endParaRPr>
          </a:p>
        </p:txBody>
      </p:sp>
      <p:sp>
        <p:nvSpPr>
          <p:cNvPr id="27" name="椭圆 26">
            <a:extLst>
              <a:ext uri="{FF2B5EF4-FFF2-40B4-BE49-F238E27FC236}">
                <a16:creationId xmlns:a16="http://schemas.microsoft.com/office/drawing/2014/main" id="{603DC3E2-9070-7146-B2F4-F50658C4EBC4}"/>
              </a:ext>
            </a:extLst>
          </p:cNvPr>
          <p:cNvSpPr/>
          <p:nvPr/>
        </p:nvSpPr>
        <p:spPr>
          <a:xfrm>
            <a:off x="4552354" y="2101329"/>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lack of control</a:t>
            </a:r>
            <a:r>
              <a:rPr lang="zh-CN" altLang="zh-CN" dirty="0">
                <a:solidFill>
                  <a:schemeClr val="tx1"/>
                </a:solidFill>
              </a:rPr>
              <a:t> </a:t>
            </a:r>
            <a:endParaRPr lang="zh-CN" altLang="en-US" b="1" dirty="0">
              <a:solidFill>
                <a:schemeClr val="tx1"/>
              </a:solidFill>
            </a:endParaRPr>
          </a:p>
        </p:txBody>
      </p:sp>
      <p:sp>
        <p:nvSpPr>
          <p:cNvPr id="32" name="椭圆 31">
            <a:extLst>
              <a:ext uri="{FF2B5EF4-FFF2-40B4-BE49-F238E27FC236}">
                <a16:creationId xmlns:a16="http://schemas.microsoft.com/office/drawing/2014/main" id="{427F3509-6427-3747-A3B0-C7D7CAE7B7B5}"/>
              </a:ext>
            </a:extLst>
          </p:cNvPr>
          <p:cNvSpPr/>
          <p:nvPr/>
        </p:nvSpPr>
        <p:spPr>
          <a:xfrm>
            <a:off x="4552354" y="2992036"/>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3" name="椭圆 32">
            <a:extLst>
              <a:ext uri="{FF2B5EF4-FFF2-40B4-BE49-F238E27FC236}">
                <a16:creationId xmlns:a16="http://schemas.microsoft.com/office/drawing/2014/main" id="{4A814238-85DE-3B4A-9679-EB75975BD86C}"/>
              </a:ext>
            </a:extLst>
          </p:cNvPr>
          <p:cNvSpPr/>
          <p:nvPr/>
        </p:nvSpPr>
        <p:spPr>
          <a:xfrm>
            <a:off x="4552354" y="3882743"/>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552354" y="4773450"/>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32963" y="2208891"/>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6" name="椭圆 35">
            <a:extLst>
              <a:ext uri="{FF2B5EF4-FFF2-40B4-BE49-F238E27FC236}">
                <a16:creationId xmlns:a16="http://schemas.microsoft.com/office/drawing/2014/main" id="{11B87777-B194-264D-9CF0-F1B916291A07}"/>
              </a:ext>
            </a:extLst>
          </p:cNvPr>
          <p:cNvSpPr/>
          <p:nvPr/>
        </p:nvSpPr>
        <p:spPr>
          <a:xfrm>
            <a:off x="8053053" y="3347649"/>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Infection confidence</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053053" y="4449636"/>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Preventive behavior in-tension</a:t>
            </a:r>
            <a:r>
              <a:rPr lang="en-US" altLang="zh-CN" dirty="0">
                <a:solidFill>
                  <a:schemeClr val="tx1"/>
                </a:solidFill>
              </a:rPr>
              <a:t> </a:t>
            </a:r>
            <a:endParaRPr kumimoji="1"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21790" y="2515433"/>
            <a:ext cx="930564" cy="174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21790" y="2689694"/>
            <a:ext cx="930564" cy="716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4AB66719-B34C-734E-A5C5-50B33A40EAD0}"/>
              </a:ext>
            </a:extLst>
          </p:cNvPr>
          <p:cNvCxnSpPr>
            <a:stCxn id="19" idx="6"/>
            <a:endCxn id="33" idx="2"/>
          </p:cNvCxnSpPr>
          <p:nvPr/>
        </p:nvCxnSpPr>
        <p:spPr>
          <a:xfrm>
            <a:off x="3621790" y="2689694"/>
            <a:ext cx="930564" cy="1607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05084" y="2515433"/>
            <a:ext cx="947270" cy="1296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线箭头连接符 49">
            <a:extLst>
              <a:ext uri="{FF2B5EF4-FFF2-40B4-BE49-F238E27FC236}">
                <a16:creationId xmlns:a16="http://schemas.microsoft.com/office/drawing/2014/main" id="{590980EC-2758-CA44-B574-13CA7005C6AD}"/>
              </a:ext>
            </a:extLst>
          </p:cNvPr>
          <p:cNvCxnSpPr>
            <a:stCxn id="24" idx="6"/>
            <a:endCxn id="33" idx="2"/>
          </p:cNvCxnSpPr>
          <p:nvPr/>
        </p:nvCxnSpPr>
        <p:spPr>
          <a:xfrm>
            <a:off x="3605084" y="3812345"/>
            <a:ext cx="947270" cy="48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0054647F-AC69-644C-8655-7DD3A7888B24}"/>
              </a:ext>
            </a:extLst>
          </p:cNvPr>
          <p:cNvCxnSpPr>
            <a:stCxn id="25" idx="6"/>
            <a:endCxn id="27" idx="2"/>
          </p:cNvCxnSpPr>
          <p:nvPr/>
        </p:nvCxnSpPr>
        <p:spPr>
          <a:xfrm flipV="1">
            <a:off x="3639358" y="2515433"/>
            <a:ext cx="912996" cy="2415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68379647-B834-B542-A4AB-7650DFD78546}"/>
              </a:ext>
            </a:extLst>
          </p:cNvPr>
          <p:cNvCxnSpPr>
            <a:stCxn id="25" idx="6"/>
            <a:endCxn id="32" idx="2"/>
          </p:cNvCxnSpPr>
          <p:nvPr/>
        </p:nvCxnSpPr>
        <p:spPr>
          <a:xfrm flipV="1">
            <a:off x="3639358" y="3406140"/>
            <a:ext cx="912996" cy="1524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8BF73D74-B45D-F241-AF23-EE21A876936C}"/>
              </a:ext>
            </a:extLst>
          </p:cNvPr>
          <p:cNvCxnSpPr>
            <a:stCxn id="27" idx="6"/>
            <a:endCxn id="36" idx="2"/>
          </p:cNvCxnSpPr>
          <p:nvPr/>
        </p:nvCxnSpPr>
        <p:spPr>
          <a:xfrm>
            <a:off x="7119966" y="2515433"/>
            <a:ext cx="933087" cy="131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stCxn id="32" idx="6"/>
            <a:endCxn id="37" idx="2"/>
          </p:cNvCxnSpPr>
          <p:nvPr/>
        </p:nvCxnSpPr>
        <p:spPr>
          <a:xfrm>
            <a:off x="7119966" y="3406140"/>
            <a:ext cx="933087" cy="1523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19966" y="2688577"/>
            <a:ext cx="912997" cy="249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19966" y="4929322"/>
            <a:ext cx="933087" cy="25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4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1"/>
                </a:solidFill>
              </a:rPr>
              <a:t>今後の方針</a:t>
            </a:r>
          </a:p>
        </p:txBody>
      </p:sp>
      <p:sp>
        <p:nvSpPr>
          <p:cNvPr id="3" name="灯片编号占位符 2">
            <a:extLst>
              <a:ext uri="{FF2B5EF4-FFF2-40B4-BE49-F238E27FC236}">
                <a16:creationId xmlns:a16="http://schemas.microsoft.com/office/drawing/2014/main" id="{1BA26734-AB23-4238-8393-AFF670F0939A}"/>
              </a:ext>
            </a:extLst>
          </p:cNvPr>
          <p:cNvSpPr>
            <a:spLocks noGrp="1"/>
          </p:cNvSpPr>
          <p:nvPr>
            <p:ph type="sldNum" sz="quarter" idx="12"/>
          </p:nvPr>
        </p:nvSpPr>
        <p:spPr/>
        <p:txBody>
          <a:bodyPr/>
          <a:lstStyle/>
          <a:p>
            <a:fld id="{3A1FF0C6-5115-4994-A0DE-49F1F4279360}" type="slidenum">
              <a:rPr kumimoji="1" lang="ja-JP" altLang="en-US" smtClean="0"/>
              <a:t>17</a:t>
            </a:fld>
            <a:endParaRPr kumimoji="1" lang="ja-JP" altLang="en-US"/>
          </a:p>
        </p:txBody>
      </p:sp>
      <p:cxnSp>
        <p:nvCxnSpPr>
          <p:cNvPr id="9" name="直线连接符 8">
            <a:extLst>
              <a:ext uri="{FF2B5EF4-FFF2-40B4-BE49-F238E27FC236}">
                <a16:creationId xmlns:a16="http://schemas.microsoft.com/office/drawing/2014/main" id="{1D8F189D-7DFF-6142-88BD-C5307BBD7386}"/>
              </a:ext>
            </a:extLst>
          </p:cNvPr>
          <p:cNvCxnSpPr>
            <a:cxnSpLocks/>
          </p:cNvCxnSpPr>
          <p:nvPr/>
        </p:nvCxnSpPr>
        <p:spPr>
          <a:xfrm>
            <a:off x="679622" y="5267064"/>
            <a:ext cx="10935729" cy="0"/>
          </a:xfrm>
          <a:prstGeom prst="line">
            <a:avLst/>
          </a:prstGeom>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496C18CE-DEC1-6C49-AE7B-39E525C4C7DE}"/>
              </a:ext>
            </a:extLst>
          </p:cNvPr>
          <p:cNvSpPr/>
          <p:nvPr/>
        </p:nvSpPr>
        <p:spPr>
          <a:xfrm>
            <a:off x="1433384" y="5233999"/>
            <a:ext cx="123568" cy="12789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260C351F-5B23-D04A-9F47-C048F3DD999F}"/>
              </a:ext>
            </a:extLst>
          </p:cNvPr>
          <p:cNvSpPr/>
          <p:nvPr/>
        </p:nvSpPr>
        <p:spPr>
          <a:xfrm>
            <a:off x="2955322" y="5218557"/>
            <a:ext cx="123568" cy="12789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98D6B516-54D7-EF43-B9A5-E9589941BB30}"/>
              </a:ext>
            </a:extLst>
          </p:cNvPr>
          <p:cNvSpPr txBox="1"/>
          <p:nvPr/>
        </p:nvSpPr>
        <p:spPr>
          <a:xfrm>
            <a:off x="998838" y="2330893"/>
            <a:ext cx="992660" cy="1631216"/>
          </a:xfrm>
          <a:prstGeom prst="rect">
            <a:avLst/>
          </a:prstGeom>
          <a:noFill/>
        </p:spPr>
        <p:txBody>
          <a:bodyPr wrap="square" rtlCol="0">
            <a:spAutoFit/>
          </a:bodyPr>
          <a:lstStyle/>
          <a:p>
            <a:r>
              <a:rPr lang="ja-JP" altLang="en-US" sz="2000"/>
              <a:t>モデルおよびアンケートの</a:t>
            </a:r>
            <a:r>
              <a:rPr lang="zh-CN" altLang="en-US" sz="2000" dirty="0"/>
              <a:t>修正</a:t>
            </a:r>
            <a:endParaRPr kumimoji="1" lang="zh-CN" altLang="en-US" sz="2000" dirty="0"/>
          </a:p>
        </p:txBody>
      </p:sp>
      <p:sp>
        <p:nvSpPr>
          <p:cNvPr id="15" name="文本框 14">
            <a:extLst>
              <a:ext uri="{FF2B5EF4-FFF2-40B4-BE49-F238E27FC236}">
                <a16:creationId xmlns:a16="http://schemas.microsoft.com/office/drawing/2014/main" id="{B7272D2C-776A-DA49-BE97-9E5961D5139F}"/>
              </a:ext>
            </a:extLst>
          </p:cNvPr>
          <p:cNvSpPr txBox="1"/>
          <p:nvPr/>
        </p:nvSpPr>
        <p:spPr>
          <a:xfrm>
            <a:off x="2290117" y="2330893"/>
            <a:ext cx="1453979" cy="1631216"/>
          </a:xfrm>
          <a:prstGeom prst="rect">
            <a:avLst/>
          </a:prstGeom>
          <a:noFill/>
        </p:spPr>
        <p:txBody>
          <a:bodyPr wrap="square" rtlCol="0">
            <a:spAutoFit/>
          </a:bodyPr>
          <a:lstStyle/>
          <a:p>
            <a:r>
              <a:rPr lang="ja-JP" altLang="en-US" sz="2000"/>
              <a:t>アンケートを</a:t>
            </a:r>
            <a:r>
              <a:rPr lang="zh-CN" altLang="en-US" sz="2000" dirty="0"/>
              <a:t>公開</a:t>
            </a:r>
            <a:r>
              <a:rPr lang="ja-JP" altLang="en-US" sz="2000"/>
              <a:t>し、</a:t>
            </a:r>
            <a:r>
              <a:rPr lang="zh-CN" altLang="en-US" sz="2000" dirty="0"/>
              <a:t>再度要因</a:t>
            </a:r>
            <a:r>
              <a:rPr lang="ja-JP" altLang="en-US" sz="2000"/>
              <a:t>の</a:t>
            </a:r>
            <a:r>
              <a:rPr lang="zh-CN" altLang="en-US" sz="2000" dirty="0"/>
              <a:t>影響パス</a:t>
            </a:r>
            <a:r>
              <a:rPr lang="ja-JP" altLang="en-US" sz="2000"/>
              <a:t>を</a:t>
            </a:r>
            <a:r>
              <a:rPr lang="zh-CN" altLang="en-US" sz="2000" dirty="0"/>
              <a:t>分析</a:t>
            </a:r>
            <a:r>
              <a:rPr lang="ja-JP" altLang="en-US" sz="2000"/>
              <a:t>し</a:t>
            </a:r>
            <a:endParaRPr kumimoji="1" lang="zh-CN" altLang="en-US" sz="2000" dirty="0"/>
          </a:p>
        </p:txBody>
      </p:sp>
      <p:cxnSp>
        <p:nvCxnSpPr>
          <p:cNvPr id="19" name="直线箭头连接符 18">
            <a:extLst>
              <a:ext uri="{FF2B5EF4-FFF2-40B4-BE49-F238E27FC236}">
                <a16:creationId xmlns:a16="http://schemas.microsoft.com/office/drawing/2014/main" id="{1EC5937D-68BC-6B41-8766-1209D5C1B626}"/>
              </a:ext>
            </a:extLst>
          </p:cNvPr>
          <p:cNvCxnSpPr>
            <a:cxnSpLocks/>
            <a:stCxn id="14" idx="2"/>
            <a:endCxn id="11" idx="0"/>
          </p:cNvCxnSpPr>
          <p:nvPr/>
        </p:nvCxnSpPr>
        <p:spPr>
          <a:xfrm>
            <a:off x="1495168" y="3962109"/>
            <a:ext cx="0" cy="1271890"/>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0" name="文本框 19">
            <a:extLst>
              <a:ext uri="{FF2B5EF4-FFF2-40B4-BE49-F238E27FC236}">
                <a16:creationId xmlns:a16="http://schemas.microsoft.com/office/drawing/2014/main" id="{C2298191-11D9-894D-AA56-203D199E06A8}"/>
              </a:ext>
            </a:extLst>
          </p:cNvPr>
          <p:cNvSpPr txBox="1"/>
          <p:nvPr/>
        </p:nvSpPr>
        <p:spPr>
          <a:xfrm>
            <a:off x="849529" y="5475673"/>
            <a:ext cx="1291278" cy="369332"/>
          </a:xfrm>
          <a:prstGeom prst="rect">
            <a:avLst/>
          </a:prstGeom>
          <a:noFill/>
        </p:spPr>
        <p:txBody>
          <a:bodyPr wrap="square" rtlCol="0">
            <a:spAutoFit/>
          </a:bodyPr>
          <a:lstStyle/>
          <a:p>
            <a:r>
              <a:rPr lang="en-US" altLang="zh-CN" dirty="0"/>
              <a:t>9</a:t>
            </a:r>
            <a:r>
              <a:rPr kumimoji="1" lang="zh-CN" altLang="en-US" dirty="0"/>
              <a:t>月</a:t>
            </a:r>
            <a:r>
              <a:rPr kumimoji="1" lang="en-US" altLang="zh-CN" dirty="0"/>
              <a:t>7-14</a:t>
            </a:r>
            <a:r>
              <a:rPr kumimoji="1" lang="zh-CN" altLang="en-US" dirty="0"/>
              <a:t>日</a:t>
            </a:r>
            <a:endParaRPr kumimoji="1" lang="en-US" altLang="zh-CN" dirty="0"/>
          </a:p>
        </p:txBody>
      </p:sp>
      <p:sp>
        <p:nvSpPr>
          <p:cNvPr id="21" name="文本框 20">
            <a:extLst>
              <a:ext uri="{FF2B5EF4-FFF2-40B4-BE49-F238E27FC236}">
                <a16:creationId xmlns:a16="http://schemas.microsoft.com/office/drawing/2014/main" id="{88FCB439-FD3E-3F42-8813-113F9ACF9BE3}"/>
              </a:ext>
            </a:extLst>
          </p:cNvPr>
          <p:cNvSpPr txBox="1"/>
          <p:nvPr/>
        </p:nvSpPr>
        <p:spPr>
          <a:xfrm>
            <a:off x="2140807" y="5475673"/>
            <a:ext cx="1947587" cy="369332"/>
          </a:xfrm>
          <a:prstGeom prst="rect">
            <a:avLst/>
          </a:prstGeom>
          <a:noFill/>
        </p:spPr>
        <p:txBody>
          <a:bodyPr wrap="square" rtlCol="0">
            <a:spAutoFit/>
          </a:bodyPr>
          <a:lstStyle/>
          <a:p>
            <a:r>
              <a:rPr lang="en-US" altLang="zh-CN" dirty="0"/>
              <a:t>9</a:t>
            </a:r>
            <a:r>
              <a:rPr kumimoji="1" lang="zh-CN" altLang="en-US" dirty="0"/>
              <a:t>月</a:t>
            </a:r>
            <a:r>
              <a:rPr kumimoji="1" lang="en-US" altLang="zh-CN" dirty="0"/>
              <a:t>15-</a:t>
            </a:r>
            <a:r>
              <a:rPr lang="en-US" altLang="zh-CN" dirty="0"/>
              <a:t> 10</a:t>
            </a:r>
            <a:r>
              <a:rPr lang="zh-CN" altLang="en-US" dirty="0"/>
              <a:t>月</a:t>
            </a:r>
            <a:r>
              <a:rPr lang="en-US" altLang="zh-CN" dirty="0"/>
              <a:t>1</a:t>
            </a:r>
            <a:r>
              <a:rPr kumimoji="1" lang="zh-CN" altLang="en-US" dirty="0"/>
              <a:t>日</a:t>
            </a:r>
            <a:endParaRPr kumimoji="1" lang="en-US" altLang="zh-CN" dirty="0"/>
          </a:p>
        </p:txBody>
      </p:sp>
      <p:cxnSp>
        <p:nvCxnSpPr>
          <p:cNvPr id="22" name="直线箭头连接符 21">
            <a:extLst>
              <a:ext uri="{FF2B5EF4-FFF2-40B4-BE49-F238E27FC236}">
                <a16:creationId xmlns:a16="http://schemas.microsoft.com/office/drawing/2014/main" id="{83514827-2DEE-8741-9BBF-A4F5E85804EF}"/>
              </a:ext>
            </a:extLst>
          </p:cNvPr>
          <p:cNvCxnSpPr>
            <a:cxnSpLocks/>
            <a:endCxn id="12" idx="0"/>
          </p:cNvCxnSpPr>
          <p:nvPr/>
        </p:nvCxnSpPr>
        <p:spPr>
          <a:xfrm>
            <a:off x="3017106" y="3945488"/>
            <a:ext cx="0" cy="1273069"/>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6" name="文本框 25">
            <a:extLst>
              <a:ext uri="{FF2B5EF4-FFF2-40B4-BE49-F238E27FC236}">
                <a16:creationId xmlns:a16="http://schemas.microsoft.com/office/drawing/2014/main" id="{34160DA9-9B48-6741-BA03-9780C0954857}"/>
              </a:ext>
            </a:extLst>
          </p:cNvPr>
          <p:cNvSpPr txBox="1"/>
          <p:nvPr/>
        </p:nvSpPr>
        <p:spPr>
          <a:xfrm>
            <a:off x="4011825" y="5475908"/>
            <a:ext cx="1483842" cy="369332"/>
          </a:xfrm>
          <a:prstGeom prst="rect">
            <a:avLst/>
          </a:prstGeom>
          <a:noFill/>
        </p:spPr>
        <p:txBody>
          <a:bodyPr wrap="square" rtlCol="0">
            <a:spAutoFit/>
          </a:bodyPr>
          <a:lstStyle/>
          <a:p>
            <a:r>
              <a:rPr kumimoji="1" lang="en-US" altLang="zh-CN" dirty="0"/>
              <a:t>10</a:t>
            </a:r>
            <a:r>
              <a:rPr kumimoji="1" lang="zh-CN" altLang="en-US" dirty="0"/>
              <a:t>月</a:t>
            </a:r>
            <a:r>
              <a:rPr lang="en-US" altLang="zh-CN" dirty="0"/>
              <a:t>2</a:t>
            </a:r>
            <a:r>
              <a:rPr kumimoji="1" lang="en-US" altLang="zh-CN" dirty="0"/>
              <a:t>-12</a:t>
            </a:r>
            <a:r>
              <a:rPr kumimoji="1" lang="zh-CN" altLang="en-US" dirty="0"/>
              <a:t>日</a:t>
            </a:r>
            <a:endParaRPr kumimoji="1" lang="en-US" altLang="zh-CN" dirty="0"/>
          </a:p>
        </p:txBody>
      </p:sp>
      <p:sp>
        <p:nvSpPr>
          <p:cNvPr id="27" name="椭圆 26">
            <a:extLst>
              <a:ext uri="{FF2B5EF4-FFF2-40B4-BE49-F238E27FC236}">
                <a16:creationId xmlns:a16="http://schemas.microsoft.com/office/drawing/2014/main" id="{758AD230-9E5F-6249-B84F-4965703D256D}"/>
              </a:ext>
            </a:extLst>
          </p:cNvPr>
          <p:cNvSpPr/>
          <p:nvPr/>
        </p:nvSpPr>
        <p:spPr>
          <a:xfrm>
            <a:off x="4691962" y="5218557"/>
            <a:ext cx="123568" cy="12789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B7EDBA49-9ACB-1A49-AE14-43C49CAF0B2F}"/>
              </a:ext>
            </a:extLst>
          </p:cNvPr>
          <p:cNvCxnSpPr>
            <a:cxnSpLocks/>
          </p:cNvCxnSpPr>
          <p:nvPr/>
        </p:nvCxnSpPr>
        <p:spPr>
          <a:xfrm>
            <a:off x="4753746" y="3962109"/>
            <a:ext cx="0" cy="1273069"/>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972FC8BA-1EBB-0848-8E51-91251B3DAAA6}"/>
              </a:ext>
            </a:extLst>
          </p:cNvPr>
          <p:cNvSpPr txBox="1"/>
          <p:nvPr/>
        </p:nvSpPr>
        <p:spPr>
          <a:xfrm>
            <a:off x="4195102" y="2350026"/>
            <a:ext cx="1240855" cy="1631216"/>
          </a:xfrm>
          <a:prstGeom prst="rect">
            <a:avLst/>
          </a:prstGeom>
          <a:noFill/>
        </p:spPr>
        <p:txBody>
          <a:bodyPr wrap="square" rtlCol="0">
            <a:spAutoFit/>
          </a:bodyPr>
          <a:lstStyle/>
          <a:p>
            <a:r>
              <a:rPr lang="ja-JP" altLang="en-US" sz="2000"/>
              <a:t>アンケートと</a:t>
            </a:r>
            <a:r>
              <a:rPr lang="zh-CN" altLang="en-US" sz="2000" dirty="0"/>
              <a:t>パワーポイント</a:t>
            </a:r>
            <a:r>
              <a:rPr lang="ja-JP" altLang="en-US" sz="2000"/>
              <a:t>を更新し</a:t>
            </a:r>
            <a:endParaRPr kumimoji="1" lang="zh-CN" altLang="en-US" sz="2000" dirty="0"/>
          </a:p>
        </p:txBody>
      </p:sp>
      <p:sp>
        <p:nvSpPr>
          <p:cNvPr id="30" name="椭圆 29">
            <a:extLst>
              <a:ext uri="{FF2B5EF4-FFF2-40B4-BE49-F238E27FC236}">
                <a16:creationId xmlns:a16="http://schemas.microsoft.com/office/drawing/2014/main" id="{DAE0FDC9-B630-BB44-BC5C-AD49A59F8D3F}"/>
              </a:ext>
            </a:extLst>
          </p:cNvPr>
          <p:cNvSpPr/>
          <p:nvPr/>
        </p:nvSpPr>
        <p:spPr>
          <a:xfrm>
            <a:off x="6820646" y="5218557"/>
            <a:ext cx="123568" cy="12789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CAC34667-5793-7E46-9C42-0409EF3B00DB}"/>
              </a:ext>
            </a:extLst>
          </p:cNvPr>
          <p:cNvSpPr txBox="1"/>
          <p:nvPr/>
        </p:nvSpPr>
        <p:spPr>
          <a:xfrm>
            <a:off x="5895450" y="5475673"/>
            <a:ext cx="1973959" cy="646331"/>
          </a:xfrm>
          <a:prstGeom prst="rect">
            <a:avLst/>
          </a:prstGeom>
          <a:noFill/>
        </p:spPr>
        <p:txBody>
          <a:bodyPr wrap="square" rtlCol="0">
            <a:spAutoFit/>
          </a:bodyPr>
          <a:lstStyle/>
          <a:p>
            <a:r>
              <a:rPr kumimoji="1" lang="en-US" altLang="zh-CN" dirty="0"/>
              <a:t>10</a:t>
            </a:r>
            <a:r>
              <a:rPr kumimoji="1" lang="zh-CN" altLang="en-US" dirty="0"/>
              <a:t>月</a:t>
            </a:r>
            <a:r>
              <a:rPr lang="en-US" altLang="zh-CN" dirty="0"/>
              <a:t>20</a:t>
            </a:r>
            <a:r>
              <a:rPr lang="zh-CN" altLang="en-US" dirty="0"/>
              <a:t>日</a:t>
            </a:r>
            <a:r>
              <a:rPr kumimoji="1" lang="en-US" altLang="zh-CN" dirty="0"/>
              <a:t>-11</a:t>
            </a:r>
            <a:r>
              <a:rPr lang="zh-CN" altLang="en-US" dirty="0"/>
              <a:t>月</a:t>
            </a:r>
            <a:r>
              <a:rPr lang="en-US" altLang="zh-CN" dirty="0"/>
              <a:t>20</a:t>
            </a:r>
            <a:r>
              <a:rPr lang="zh-CN" altLang="en-US" dirty="0"/>
              <a:t>日</a:t>
            </a:r>
            <a:endParaRPr kumimoji="1" lang="en-US" altLang="zh-CN" dirty="0"/>
          </a:p>
        </p:txBody>
      </p:sp>
      <p:cxnSp>
        <p:nvCxnSpPr>
          <p:cNvPr id="32" name="直线箭头连接符 31">
            <a:extLst>
              <a:ext uri="{FF2B5EF4-FFF2-40B4-BE49-F238E27FC236}">
                <a16:creationId xmlns:a16="http://schemas.microsoft.com/office/drawing/2014/main" id="{C12E320B-656E-5D4E-A9AE-8EFF2EF9521A}"/>
              </a:ext>
            </a:extLst>
          </p:cNvPr>
          <p:cNvCxnSpPr>
            <a:cxnSpLocks/>
          </p:cNvCxnSpPr>
          <p:nvPr/>
        </p:nvCxnSpPr>
        <p:spPr>
          <a:xfrm>
            <a:off x="6882430" y="3960930"/>
            <a:ext cx="0" cy="1273069"/>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3" name="文本框 32">
            <a:extLst>
              <a:ext uri="{FF2B5EF4-FFF2-40B4-BE49-F238E27FC236}">
                <a16:creationId xmlns:a16="http://schemas.microsoft.com/office/drawing/2014/main" id="{EA75B5D1-FC56-2049-8F4E-04D60CE7656F}"/>
              </a:ext>
            </a:extLst>
          </p:cNvPr>
          <p:cNvSpPr txBox="1"/>
          <p:nvPr/>
        </p:nvSpPr>
        <p:spPr>
          <a:xfrm>
            <a:off x="6345111" y="2374481"/>
            <a:ext cx="951070" cy="1631216"/>
          </a:xfrm>
          <a:prstGeom prst="rect">
            <a:avLst/>
          </a:prstGeom>
          <a:noFill/>
        </p:spPr>
        <p:txBody>
          <a:bodyPr wrap="square" rtlCol="0">
            <a:spAutoFit/>
          </a:bodyPr>
          <a:lstStyle/>
          <a:p>
            <a:r>
              <a:rPr lang="ja-JP" altLang="en-US" sz="2000"/>
              <a:t>アンケートの回収を続ける</a:t>
            </a:r>
            <a:endParaRPr kumimoji="1" lang="zh-CN" altLang="en-US" sz="2000" dirty="0"/>
          </a:p>
        </p:txBody>
      </p:sp>
      <p:sp>
        <p:nvSpPr>
          <p:cNvPr id="34" name="椭圆 33">
            <a:extLst>
              <a:ext uri="{FF2B5EF4-FFF2-40B4-BE49-F238E27FC236}">
                <a16:creationId xmlns:a16="http://schemas.microsoft.com/office/drawing/2014/main" id="{0E57F0E8-8EE1-E340-9978-EA4E77F7A7A1}"/>
              </a:ext>
            </a:extLst>
          </p:cNvPr>
          <p:cNvSpPr/>
          <p:nvPr/>
        </p:nvSpPr>
        <p:spPr>
          <a:xfrm>
            <a:off x="8887546" y="5218557"/>
            <a:ext cx="123568" cy="12789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a:extLst>
              <a:ext uri="{FF2B5EF4-FFF2-40B4-BE49-F238E27FC236}">
                <a16:creationId xmlns:a16="http://schemas.microsoft.com/office/drawing/2014/main" id="{414153E2-2DA5-B640-B3CF-BC6F59A417AA}"/>
              </a:ext>
            </a:extLst>
          </p:cNvPr>
          <p:cNvSpPr txBox="1"/>
          <p:nvPr/>
        </p:nvSpPr>
        <p:spPr>
          <a:xfrm>
            <a:off x="7962350" y="5475672"/>
            <a:ext cx="1973959" cy="646331"/>
          </a:xfrm>
          <a:prstGeom prst="rect">
            <a:avLst/>
          </a:prstGeom>
          <a:noFill/>
        </p:spPr>
        <p:txBody>
          <a:bodyPr wrap="square" rtlCol="0">
            <a:spAutoFit/>
          </a:bodyPr>
          <a:lstStyle/>
          <a:p>
            <a:r>
              <a:rPr kumimoji="1" lang="en-US" altLang="zh-CN" dirty="0"/>
              <a:t>11</a:t>
            </a:r>
            <a:r>
              <a:rPr kumimoji="1" lang="zh-CN" altLang="en-US" dirty="0"/>
              <a:t>月</a:t>
            </a:r>
            <a:r>
              <a:rPr lang="en-US" altLang="zh-CN" dirty="0"/>
              <a:t>21</a:t>
            </a:r>
            <a:r>
              <a:rPr lang="zh-CN" altLang="en-US" dirty="0"/>
              <a:t>日</a:t>
            </a:r>
            <a:r>
              <a:rPr kumimoji="1" lang="en-US" altLang="zh-CN" dirty="0"/>
              <a:t>-12</a:t>
            </a:r>
            <a:r>
              <a:rPr lang="zh-CN" altLang="en-US" dirty="0"/>
              <a:t>月</a:t>
            </a:r>
            <a:r>
              <a:rPr lang="en-US" altLang="zh-CN" dirty="0"/>
              <a:t>20</a:t>
            </a:r>
            <a:r>
              <a:rPr lang="zh-CN" altLang="en-US" dirty="0"/>
              <a:t>日</a:t>
            </a:r>
            <a:endParaRPr kumimoji="1" lang="en-US" altLang="zh-CN" dirty="0"/>
          </a:p>
        </p:txBody>
      </p:sp>
      <p:cxnSp>
        <p:nvCxnSpPr>
          <p:cNvPr id="36" name="直线箭头连接符 35">
            <a:extLst>
              <a:ext uri="{FF2B5EF4-FFF2-40B4-BE49-F238E27FC236}">
                <a16:creationId xmlns:a16="http://schemas.microsoft.com/office/drawing/2014/main" id="{49CFBD94-7FCA-2D4E-8C13-9E23C128D554}"/>
              </a:ext>
            </a:extLst>
          </p:cNvPr>
          <p:cNvCxnSpPr>
            <a:cxnSpLocks/>
          </p:cNvCxnSpPr>
          <p:nvPr/>
        </p:nvCxnSpPr>
        <p:spPr>
          <a:xfrm>
            <a:off x="8949329" y="3960929"/>
            <a:ext cx="0" cy="1273069"/>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7" name="文本框 36">
            <a:extLst>
              <a:ext uri="{FF2B5EF4-FFF2-40B4-BE49-F238E27FC236}">
                <a16:creationId xmlns:a16="http://schemas.microsoft.com/office/drawing/2014/main" id="{C19F402B-BFD9-0C4E-B31B-36AA91AB559F}"/>
              </a:ext>
            </a:extLst>
          </p:cNvPr>
          <p:cNvSpPr txBox="1"/>
          <p:nvPr/>
        </p:nvSpPr>
        <p:spPr>
          <a:xfrm>
            <a:off x="8535582" y="2374481"/>
            <a:ext cx="827493" cy="1323439"/>
          </a:xfrm>
          <a:prstGeom prst="rect">
            <a:avLst/>
          </a:prstGeom>
          <a:noFill/>
        </p:spPr>
        <p:txBody>
          <a:bodyPr wrap="square" rtlCol="0">
            <a:spAutoFit/>
          </a:bodyPr>
          <a:lstStyle/>
          <a:p>
            <a:r>
              <a:rPr lang="ja-JP" altLang="en-US" sz="2000"/>
              <a:t>論文初稿の完成</a:t>
            </a:r>
            <a:endParaRPr kumimoji="1" lang="zh-CN" altLang="en-US" sz="2000" dirty="0"/>
          </a:p>
        </p:txBody>
      </p:sp>
    </p:spTree>
    <p:extLst>
      <p:ext uri="{BB962C8B-B14F-4D97-AF65-F5344CB8AC3E}">
        <p14:creationId xmlns:p14="http://schemas.microsoft.com/office/powerpoint/2010/main" val="280081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825624"/>
            <a:ext cx="10515600" cy="4743851"/>
          </a:xfrm>
        </p:spPr>
        <p:txBody>
          <a:bodyPr>
            <a:normAutofit fontScale="92500" lnSpcReduction="10000"/>
          </a:bodyPr>
          <a:lstStyle/>
          <a:p>
            <a:r>
              <a:rPr lang="en-US" altLang="ja-JP" sz="1400" dirty="0"/>
              <a:t>Pandita S , Mishra H G , </a:t>
            </a:r>
            <a:r>
              <a:rPr lang="en-US" altLang="ja-JP" sz="1400" dirty="0" err="1"/>
              <a:t>Chib</a:t>
            </a:r>
            <a:r>
              <a:rPr lang="en-US" altLang="ja-JP" sz="1400" dirty="0"/>
              <a:t> S . (2021).Psychological impact of covid-19 crises on students through the lens of Stimulus-Organism-Response (SOR) model[J]. Children and Youth Services Review, 120.</a:t>
            </a:r>
          </a:p>
          <a:p>
            <a:r>
              <a:rPr lang="en-US" altLang="ja-JP" sz="1400" dirty="0"/>
              <a:t>Kim J , Lennon S J . (2013).Effects of reputation and website quality on online consumers' emotion, perceived risk and purchase intention: Based on the stimulus-organism-response model. Journal of Research in Interactive Marketing. 7(1):33-56.</a:t>
            </a:r>
          </a:p>
          <a:p>
            <a:r>
              <a:rPr lang="ja-JP" altLang="en-US" sz="1400" dirty="0"/>
              <a:t>桑波田浩之</a:t>
            </a:r>
            <a:r>
              <a:rPr lang="en-US" altLang="ja-JP" sz="1400" dirty="0"/>
              <a:t>(2020).</a:t>
            </a:r>
            <a:r>
              <a:rPr lang="ja-JP" altLang="en-US" sz="1400" dirty="0"/>
              <a:t>新型コロナウィルスによる観光客の減少が 青森県の経済へ与える影響</a:t>
            </a:r>
            <a:r>
              <a:rPr lang="en-US" altLang="zh-CN" sz="1400" dirty="0"/>
              <a:t>.</a:t>
            </a:r>
            <a:r>
              <a:rPr lang="ja-JP" altLang="en-US" sz="1400" dirty="0"/>
              <a:t>人文社会科学論叢</a:t>
            </a:r>
            <a:r>
              <a:rPr lang="en-US" altLang="ja-JP" sz="1400" dirty="0"/>
              <a:t>,</a:t>
            </a:r>
            <a:r>
              <a:rPr lang="ja-JP" altLang="en-US" sz="1400" dirty="0"/>
              <a:t> </a:t>
            </a:r>
            <a:r>
              <a:rPr lang="en-US" altLang="ja-JP" sz="1400" dirty="0"/>
              <a:t>(9), 121-128.</a:t>
            </a:r>
          </a:p>
          <a:p>
            <a:r>
              <a:rPr lang="en-US" altLang="ja-JP" sz="1400" dirty="0"/>
              <a:t>Brooks, S. K., Webster, R. K., Smith, L. E., Woodland, L., </a:t>
            </a:r>
            <a:r>
              <a:rPr lang="en-US" altLang="ja-JP" sz="1400" dirty="0" err="1"/>
              <a:t>Wessely</a:t>
            </a:r>
            <a:r>
              <a:rPr lang="en-US" altLang="ja-JP" sz="1400" dirty="0"/>
              <a:t>, S., Greenberg, N., &amp;Rubin, G. J. (2020). The psychological impact of quarantine and how to reduce </a:t>
            </a:r>
            <a:r>
              <a:rPr lang="en-US" altLang="ja-JP" sz="1400" dirty="0" err="1"/>
              <a:t>it:Rapid</a:t>
            </a:r>
            <a:r>
              <a:rPr lang="en-US" altLang="ja-JP" sz="1400" dirty="0"/>
              <a:t> review of the evidence. The Lancet, 395(10227), 912–920.</a:t>
            </a:r>
          </a:p>
          <a:p>
            <a:r>
              <a:rPr lang="zh-CN" altLang="en-US" sz="1400" dirty="0"/>
              <a:t>王细芳</a:t>
            </a:r>
            <a:r>
              <a:rPr lang="en-US" altLang="zh-CN" sz="1400" dirty="0"/>
              <a:t>,</a:t>
            </a:r>
            <a:r>
              <a:rPr lang="zh-CN" altLang="en-US" sz="1400" dirty="0"/>
              <a:t>陶婷芳</a:t>
            </a:r>
            <a:r>
              <a:rPr lang="en-US" altLang="zh-CN" sz="1400" dirty="0"/>
              <a:t>.(2020)</a:t>
            </a:r>
            <a:r>
              <a:rPr lang="zh-CN" altLang="en-US" sz="1400" dirty="0"/>
              <a:t>健康风险厌恶对重游意愿的影响</a:t>
            </a:r>
            <a:r>
              <a:rPr lang="en-US" altLang="zh-CN" sz="1400" dirty="0"/>
              <a:t>. </a:t>
            </a:r>
            <a:r>
              <a:rPr lang="en-US" altLang="ja-JP" sz="1400" dirty="0"/>
              <a:t>2021-09-23 </a:t>
            </a:r>
          </a:p>
          <a:p>
            <a:r>
              <a:rPr lang="zh-CN" altLang="en-US" sz="1400" dirty="0"/>
              <a:t>王少华</a:t>
            </a:r>
            <a:r>
              <a:rPr lang="en-US" altLang="zh-CN" sz="1400" dirty="0"/>
              <a:t>, </a:t>
            </a:r>
            <a:r>
              <a:rPr lang="zh-CN" altLang="en-US" sz="1400" dirty="0"/>
              <a:t>王璐</a:t>
            </a:r>
            <a:r>
              <a:rPr lang="en-US" altLang="zh-CN" sz="1400" dirty="0"/>
              <a:t>, </a:t>
            </a:r>
            <a:r>
              <a:rPr lang="zh-CN" altLang="en-US" sz="1400" dirty="0"/>
              <a:t>王梦茵</a:t>
            </a:r>
            <a:r>
              <a:rPr lang="en-US" altLang="zh-CN" sz="1400" dirty="0"/>
              <a:t>,</a:t>
            </a:r>
            <a:r>
              <a:rPr lang="zh-CN" altLang="en-US" sz="1400" dirty="0"/>
              <a:t>等</a:t>
            </a:r>
            <a:r>
              <a:rPr lang="en-US" altLang="zh-CN" sz="1400" dirty="0"/>
              <a:t>. (2020).</a:t>
            </a:r>
            <a:r>
              <a:rPr lang="zh-CN" altLang="en-US" sz="1400" dirty="0"/>
              <a:t>新冠肺炎疫情对河南省旅游业的冲击表征及影响机理研究</a:t>
            </a:r>
            <a:r>
              <a:rPr lang="en-US" altLang="zh-CN" sz="1400" dirty="0"/>
              <a:t>.</a:t>
            </a:r>
            <a:r>
              <a:rPr lang="zh-CN" altLang="en-US" sz="1400" dirty="0"/>
              <a:t>地域研究与开发</a:t>
            </a:r>
            <a:r>
              <a:rPr lang="en-US" altLang="zh-CN" sz="1400" dirty="0"/>
              <a:t>.39(2):7.</a:t>
            </a:r>
          </a:p>
          <a:p>
            <a:r>
              <a:rPr lang="zh-CN" altLang="en-US" sz="1400" dirty="0"/>
              <a:t>冯晓华</a:t>
            </a:r>
            <a:r>
              <a:rPr lang="en-US" altLang="zh-CN" sz="1400" dirty="0"/>
              <a:t>,</a:t>
            </a:r>
            <a:r>
              <a:rPr lang="zh-CN" altLang="en-US" sz="1400" dirty="0"/>
              <a:t>黄震方</a:t>
            </a:r>
            <a:r>
              <a:rPr lang="en-US" altLang="zh-CN" sz="1400" dirty="0"/>
              <a:t>.(2021).</a:t>
            </a:r>
            <a:r>
              <a:rPr lang="zh-CN" altLang="en-US" sz="1400" dirty="0"/>
              <a:t>疫情常态化防控下游客旅游行为意向</a:t>
            </a:r>
            <a:r>
              <a:rPr lang="en-US" altLang="zh-CN" sz="1400" dirty="0"/>
              <a:t>.</a:t>
            </a:r>
            <a:r>
              <a:rPr lang="zh-CN" altLang="en-US" sz="1400" dirty="0"/>
              <a:t>研究干旱区资源与环境</a:t>
            </a:r>
            <a:r>
              <a:rPr lang="en-US" altLang="zh-CN" sz="1400" dirty="0"/>
              <a:t>.35(4):6.</a:t>
            </a:r>
          </a:p>
          <a:p>
            <a:r>
              <a:rPr lang="ja-JP" altLang="en-US" sz="1400" dirty="0"/>
              <a:t>邱扶东</a:t>
            </a:r>
            <a:r>
              <a:rPr lang="en-US" altLang="ja-JP" sz="1400" dirty="0"/>
              <a:t>.(1996).</a:t>
            </a:r>
            <a:r>
              <a:rPr lang="zh-CN" altLang="en-US" sz="1400" dirty="0"/>
              <a:t>旅游动机及其影响因素研究</a:t>
            </a:r>
            <a:r>
              <a:rPr lang="en-US" altLang="zh-CN" sz="1400" dirty="0"/>
              <a:t>.</a:t>
            </a:r>
            <a:r>
              <a:rPr lang="ja-JP" altLang="en-US" sz="1400" dirty="0"/>
              <a:t>心理科学</a:t>
            </a:r>
            <a:r>
              <a:rPr lang="en-US" altLang="ja-JP" sz="1400" dirty="0"/>
              <a:t>,(19),367-369</a:t>
            </a:r>
          </a:p>
          <a:p>
            <a:r>
              <a:rPr lang="zh-CN" altLang="en-US" sz="1400" dirty="0"/>
              <a:t>王庆生</a:t>
            </a:r>
            <a:r>
              <a:rPr lang="en-US" altLang="zh-CN" sz="1400" dirty="0"/>
              <a:t>, </a:t>
            </a:r>
            <a:r>
              <a:rPr lang="zh-CN" altLang="en-US" sz="1400" dirty="0"/>
              <a:t>刘诗涵</a:t>
            </a:r>
            <a:r>
              <a:rPr lang="en-US" altLang="zh-CN" sz="1400" dirty="0"/>
              <a:t>. (2020). </a:t>
            </a:r>
            <a:r>
              <a:rPr lang="zh-CN" altLang="en-US" sz="1400" dirty="0"/>
              <a:t>新冠肺炎疫情对国内游客旅游意愿与行为的影响</a:t>
            </a:r>
            <a:r>
              <a:rPr lang="en-US" altLang="zh-CN" sz="1400" dirty="0"/>
              <a:t>. </a:t>
            </a:r>
            <a:r>
              <a:rPr lang="zh-CN" altLang="en-US" sz="1400" dirty="0"/>
              <a:t>地域研究与开发</a:t>
            </a:r>
            <a:r>
              <a:rPr lang="en-US" altLang="zh-CN" sz="1400" dirty="0"/>
              <a:t>, 39(4), 5.</a:t>
            </a:r>
            <a:endParaRPr lang="en-US" altLang="ja-JP" sz="1400" dirty="0"/>
          </a:p>
          <a:p>
            <a:r>
              <a:rPr lang="en-US" altLang="ja-JP" sz="1400" dirty="0" err="1"/>
              <a:t>Laato</a:t>
            </a:r>
            <a:r>
              <a:rPr lang="en-US" altLang="ja-JP" sz="1400" dirty="0"/>
              <a:t> S , Islam A , Farooq A , et al.(2020) Unusual purchasing behavior during the early stages of the COVID-19 pandemic: The stimulus-organism-response approach. Journal of Retailing and Consumer Services, 57:102-224.</a:t>
            </a:r>
          </a:p>
          <a:p>
            <a:r>
              <a:rPr lang="en-US" altLang="ja-JP" sz="1400" dirty="0" err="1"/>
              <a:t>Betsch</a:t>
            </a:r>
            <a:r>
              <a:rPr lang="en-US" altLang="ja-JP" sz="1400" dirty="0"/>
              <a:t>, C., </a:t>
            </a:r>
            <a:r>
              <a:rPr lang="en-US" altLang="ja-JP" sz="1400" dirty="0" err="1"/>
              <a:t>Wieler</a:t>
            </a:r>
            <a:r>
              <a:rPr lang="en-US" altLang="ja-JP" sz="1400" dirty="0"/>
              <a:t>, L. H., &amp; </a:t>
            </a:r>
            <a:r>
              <a:rPr lang="en-US" altLang="ja-JP" sz="1400" dirty="0" err="1"/>
              <a:t>Habersaat</a:t>
            </a:r>
            <a:r>
              <a:rPr lang="en-US" altLang="ja-JP" sz="1400" dirty="0"/>
              <a:t>, K.(2020). Monitoring </a:t>
            </a:r>
            <a:r>
              <a:rPr lang="en-US" altLang="ja-JP" sz="1400" dirty="0" err="1"/>
              <a:t>behavioural</a:t>
            </a:r>
            <a:r>
              <a:rPr lang="en-US" altLang="ja-JP" sz="1400" dirty="0"/>
              <a:t> insights related to COVID-19. The Lancet, 395(10232), 1255–1256.</a:t>
            </a:r>
          </a:p>
          <a:p>
            <a:pPr>
              <a:lnSpc>
                <a:spcPct val="100000"/>
              </a:lnSpc>
            </a:pPr>
            <a:r>
              <a:rPr lang="zh-CN" altLang="en-US" sz="1400" dirty="0"/>
              <a:t>张广瑞</a:t>
            </a:r>
            <a:r>
              <a:rPr lang="en-US" altLang="zh-CN" sz="1400" dirty="0"/>
              <a:t>, </a:t>
            </a:r>
            <a:r>
              <a:rPr lang="zh-CN" altLang="en-US" sz="1400" dirty="0"/>
              <a:t>魏小安</a:t>
            </a:r>
            <a:r>
              <a:rPr lang="en-US" altLang="zh-CN" sz="1400" dirty="0"/>
              <a:t>. (2003). </a:t>
            </a:r>
            <a:r>
              <a:rPr lang="zh-CN" altLang="en-US" sz="1400" dirty="0"/>
              <a:t>中国旅游业</a:t>
            </a:r>
            <a:r>
              <a:rPr lang="en-US" altLang="zh-CN" sz="1400" dirty="0"/>
              <a:t>:"</a:t>
            </a:r>
            <a:r>
              <a:rPr lang="zh-CN" altLang="en-US" sz="1400" dirty="0"/>
              <a:t>非典</a:t>
            </a:r>
            <a:r>
              <a:rPr lang="en-US" altLang="zh-CN" sz="1400" dirty="0"/>
              <a:t>"</a:t>
            </a:r>
            <a:r>
              <a:rPr lang="zh-CN" altLang="en-US" sz="1400" dirty="0"/>
              <a:t>影响与全面振兴</a:t>
            </a:r>
            <a:r>
              <a:rPr lang="en-US" altLang="zh-CN" sz="1400" dirty="0"/>
              <a:t>. </a:t>
            </a:r>
            <a:r>
              <a:rPr lang="zh-CN" altLang="en-US" sz="1400" dirty="0"/>
              <a:t>社会科学文献出版社</a:t>
            </a:r>
            <a:endParaRPr lang="en-US" altLang="zh-CN" sz="1400" dirty="0"/>
          </a:p>
          <a:p>
            <a:pPr>
              <a:lnSpc>
                <a:spcPct val="100000"/>
              </a:lnSpc>
            </a:pPr>
            <a:r>
              <a:rPr lang="zh-CN" altLang="en-US" sz="1400" dirty="0"/>
              <a:t>冨貴島明</a:t>
            </a:r>
            <a:r>
              <a:rPr lang="en-US" altLang="zh-CN" sz="1400" dirty="0"/>
              <a:t>. </a:t>
            </a:r>
            <a:r>
              <a:rPr lang="zh-CN" altLang="en-US" sz="1400" dirty="0"/>
              <a:t>消費者行動論</a:t>
            </a:r>
            <a:r>
              <a:rPr lang="en-US" altLang="zh-CN" sz="1400" dirty="0"/>
              <a:t>(1)[J]. </a:t>
            </a:r>
            <a:r>
              <a:rPr lang="zh-CN" altLang="en-US" sz="1400" dirty="0"/>
              <a:t>城西大学経済経営紀要</a:t>
            </a:r>
            <a:r>
              <a:rPr lang="en-US" altLang="zh-CN" sz="1400" dirty="0"/>
              <a:t>, 2006, 24:17-30.</a:t>
            </a:r>
          </a:p>
          <a:p>
            <a:endParaRPr lang="en-US" altLang="zh-CN" sz="1400"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1"/>
                </a:solidFill>
              </a:rPr>
              <a:t>参考文献</a:t>
            </a:r>
          </a:p>
        </p:txBody>
      </p:sp>
      <p:sp>
        <p:nvSpPr>
          <p:cNvPr id="7" name="灯片编号占位符 6">
            <a:extLst>
              <a:ext uri="{FF2B5EF4-FFF2-40B4-BE49-F238E27FC236}">
                <a16:creationId xmlns:a16="http://schemas.microsoft.com/office/drawing/2014/main" id="{02F80DE8-67ED-4DC8-8307-9C314F55AACE}"/>
              </a:ext>
            </a:extLst>
          </p:cNvPr>
          <p:cNvSpPr>
            <a:spLocks noGrp="1"/>
          </p:cNvSpPr>
          <p:nvPr>
            <p:ph type="sldNum" sz="quarter" idx="12"/>
          </p:nvPr>
        </p:nvSpPr>
        <p:spPr/>
        <p:txBody>
          <a:bodyPr/>
          <a:lstStyle/>
          <a:p>
            <a:fld id="{3A1FF0C6-5115-4994-A0DE-49F1F4279360}" type="slidenum">
              <a:rPr kumimoji="1" lang="ja-JP" altLang="en-US" smtClean="0"/>
              <a:t>18</a:t>
            </a:fld>
            <a:endParaRPr kumimoji="1" lang="ja-JP" altLang="en-US"/>
          </a:p>
        </p:txBody>
      </p:sp>
    </p:spTree>
    <p:extLst>
      <p:ext uri="{BB962C8B-B14F-4D97-AF65-F5344CB8AC3E}">
        <p14:creationId xmlns:p14="http://schemas.microsoft.com/office/powerpoint/2010/main" val="202408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825624"/>
            <a:ext cx="10515600" cy="4755057"/>
          </a:xfrm>
        </p:spPr>
        <p:txBody>
          <a:bodyPr>
            <a:normAutofit fontScale="92500" lnSpcReduction="20000"/>
          </a:bodyPr>
          <a:lstStyle/>
          <a:p>
            <a:pPr>
              <a:lnSpc>
                <a:spcPct val="100000"/>
              </a:lnSpc>
            </a:pPr>
            <a:r>
              <a:rPr lang="en-US" altLang="ja-JP" sz="2600" dirty="0"/>
              <a:t>1)</a:t>
            </a:r>
            <a:r>
              <a:rPr lang="ja-JP" altLang="en-US" sz="2600"/>
              <a:t>観光業の定義と範囲</a:t>
            </a:r>
            <a:endParaRPr lang="en-US" altLang="ja-JP" sz="2600" dirty="0"/>
          </a:p>
          <a:p>
            <a:pPr>
              <a:lnSpc>
                <a:spcPct val="100000"/>
              </a:lnSpc>
            </a:pPr>
            <a:r>
              <a:rPr lang="zh-CN" altLang="en-US" sz="2600" dirty="0"/>
              <a:t>消費者</a:t>
            </a:r>
            <a:r>
              <a:rPr lang="ja-JP" altLang="en-US" sz="2600"/>
              <a:t>に</a:t>
            </a:r>
            <a:r>
              <a:rPr lang="zh-CN" altLang="en-US" sz="2600" dirty="0"/>
              <a:t>宿泊施設</a:t>
            </a:r>
            <a:r>
              <a:rPr lang="ja-JP" altLang="en-US" sz="2600"/>
              <a:t>や</a:t>
            </a:r>
            <a:r>
              <a:rPr lang="zh-CN" altLang="en-US" sz="2600" dirty="0"/>
              <a:t>交通機関</a:t>
            </a:r>
            <a:r>
              <a:rPr lang="ja-JP" altLang="en-US" sz="2600"/>
              <a:t>などの</a:t>
            </a:r>
            <a:r>
              <a:rPr lang="zh-CN" altLang="en-US" sz="2600" dirty="0"/>
              <a:t>好み</a:t>
            </a:r>
            <a:r>
              <a:rPr lang="ja-JP" altLang="en-US" sz="2600"/>
              <a:t>を</a:t>
            </a:r>
            <a:r>
              <a:rPr lang="zh-CN" altLang="en-US" sz="2600" dirty="0"/>
              <a:t>聞</a:t>
            </a:r>
            <a:r>
              <a:rPr lang="ja-JP" altLang="en-US" sz="2600"/>
              <a:t>くアンケートを</a:t>
            </a:r>
            <a:r>
              <a:rPr lang="zh-CN" altLang="en-US" sz="2600" dirty="0"/>
              <a:t>実施</a:t>
            </a:r>
            <a:r>
              <a:rPr lang="ja-JP" altLang="en-US" sz="2600"/>
              <a:t>し、</a:t>
            </a:r>
            <a:r>
              <a:rPr lang="zh-CN" altLang="en-US" sz="2600" dirty="0"/>
              <a:t>分析</a:t>
            </a:r>
            <a:r>
              <a:rPr lang="ja-JP" altLang="en-US" sz="2600"/>
              <a:t>する。消費者ニーズと観光収入の関係を調べる</a:t>
            </a:r>
            <a:endParaRPr lang="en-US" altLang="ja-JP" sz="2600" dirty="0"/>
          </a:p>
          <a:p>
            <a:pPr>
              <a:lnSpc>
                <a:spcPct val="100000"/>
              </a:lnSpc>
            </a:pPr>
            <a:endParaRPr lang="en-US" altLang="ja-JP" sz="2600" dirty="0"/>
          </a:p>
          <a:p>
            <a:pPr>
              <a:lnSpc>
                <a:spcPct val="100000"/>
              </a:lnSpc>
            </a:pPr>
            <a:r>
              <a:rPr lang="en-US" altLang="ja-JP" sz="2600" dirty="0"/>
              <a:t>2)</a:t>
            </a:r>
            <a:r>
              <a:rPr lang="ja-JP" altLang="en-US" sz="2600"/>
              <a:t> 影響を受ける要因</a:t>
            </a:r>
            <a:endParaRPr lang="en-US" altLang="ja-JP" sz="2600" dirty="0"/>
          </a:p>
          <a:p>
            <a:pPr>
              <a:lnSpc>
                <a:spcPct val="100000"/>
              </a:lnSpc>
            </a:pPr>
            <a:r>
              <a:rPr lang="ja-JP" altLang="en-US" sz="2600"/>
              <a:t>影響を受ける要因</a:t>
            </a:r>
            <a:r>
              <a:rPr lang="zh-CN" altLang="en-US" sz="2600" dirty="0"/>
              <a:t>について、社会政策、健康政策、財政政策</a:t>
            </a:r>
            <a:r>
              <a:rPr lang="ja-JP" altLang="en-US" sz="2600"/>
              <a:t>の</a:t>
            </a:r>
            <a:r>
              <a:rPr lang="zh-CN" altLang="en-US" sz="2600" dirty="0"/>
              <a:t>観点</a:t>
            </a:r>
            <a:r>
              <a:rPr lang="ja-JP" altLang="en-US" sz="2600"/>
              <a:t>から</a:t>
            </a:r>
            <a:r>
              <a:rPr lang="zh-CN" altLang="en-US" sz="2600" dirty="0"/>
              <a:t>分析</a:t>
            </a:r>
            <a:r>
              <a:rPr lang="ja-JP" altLang="en-US" sz="2600"/>
              <a:t>する。</a:t>
            </a:r>
          </a:p>
          <a:p>
            <a:pPr>
              <a:lnSpc>
                <a:spcPct val="100000"/>
              </a:lnSpc>
            </a:pPr>
            <a:endParaRPr lang="ja-JP" altLang="en-US" sz="2600" dirty="0"/>
          </a:p>
          <a:p>
            <a:pPr>
              <a:lnSpc>
                <a:spcPct val="100000"/>
              </a:lnSpc>
            </a:pPr>
            <a:r>
              <a:rPr lang="en-US" altLang="ja-JP" sz="2600" dirty="0"/>
              <a:t>3)</a:t>
            </a:r>
            <a:r>
              <a:rPr lang="ja-JP" altLang="en-US" sz="2600"/>
              <a:t>観光需要の種類とモデルの対象</a:t>
            </a:r>
            <a:endParaRPr lang="en-US" altLang="ja-JP" sz="2600" dirty="0"/>
          </a:p>
          <a:p>
            <a:pPr>
              <a:lnSpc>
                <a:spcPct val="100000"/>
              </a:lnSpc>
            </a:pPr>
            <a:r>
              <a:rPr lang="en-US" altLang="ja-JP" sz="2600" dirty="0"/>
              <a:t>2019</a:t>
            </a:r>
            <a:r>
              <a:rPr lang="ja-JP" altLang="en-US" sz="2600"/>
              <a:t>年の観光収入全体に占める中国の国内観光収入の割合は</a:t>
            </a:r>
            <a:r>
              <a:rPr lang="en-US" altLang="ja-JP" sz="2600" dirty="0"/>
              <a:t>86.4</a:t>
            </a:r>
            <a:r>
              <a:rPr lang="ja-JP" altLang="en-US" sz="2600"/>
              <a:t>％である</a:t>
            </a:r>
            <a:r>
              <a:rPr lang="zh-CN" altLang="en-US" sz="2600" dirty="0"/>
              <a:t>。</a:t>
            </a:r>
            <a:r>
              <a:rPr lang="ja-JP" altLang="en-US" sz="2600"/>
              <a:t>本研究では、国内旅行者を対象回答者として、閉鎖政策が消費者の旅行意図に与える影響を検証している</a:t>
            </a:r>
          </a:p>
          <a:p>
            <a:endParaRPr lang="en-US" altLang="ja-JP" dirty="0"/>
          </a:p>
          <a:p>
            <a:pPr marL="0" indent="0">
              <a:buNone/>
            </a:pPr>
            <a:endParaRPr lang="ja-JP" altLang="en-US" dirty="0"/>
          </a:p>
        </p:txBody>
      </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a:xfrm>
            <a:off x="838200" y="493021"/>
            <a:ext cx="10515600" cy="1325563"/>
          </a:xfrm>
        </p:spPr>
        <p:txBody>
          <a:bodyPr>
            <a:normAutofit/>
          </a:bodyPr>
          <a:lstStyle/>
          <a:p>
            <a:r>
              <a:rPr lang="ja-JP" altLang="en-US" sz="5400" b="1">
                <a:solidFill>
                  <a:schemeClr val="bg1"/>
                </a:solidFill>
              </a:rPr>
              <a:t>コメント対応</a:t>
            </a:r>
            <a:endParaRPr lang="ja-JP" altLang="en-US" sz="5400" b="1" dirty="0">
              <a:solidFill>
                <a:schemeClr val="bg1"/>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p:txBody>
          <a:bodyPr/>
          <a:lstStyle/>
          <a:p>
            <a:fld id="{3A1FF0C6-5115-4994-A0DE-49F1F4279360}" type="slidenum">
              <a:rPr kumimoji="1" lang="ja-JP" altLang="en-US" smtClean="0"/>
              <a:t>19</a:t>
            </a:fld>
            <a:endParaRPr kumimoji="1" lang="ja-JP" altLang="en-US"/>
          </a:p>
        </p:txBody>
      </p:sp>
      <p:grpSp>
        <p:nvGrpSpPr>
          <p:cNvPr id="8" name="组合 7">
            <a:extLst>
              <a:ext uri="{FF2B5EF4-FFF2-40B4-BE49-F238E27FC236}">
                <a16:creationId xmlns:a16="http://schemas.microsoft.com/office/drawing/2014/main" id="{0974E8A1-DAA5-A140-A38F-D40272DA9ACD}"/>
              </a:ext>
            </a:extLst>
          </p:cNvPr>
          <p:cNvGrpSpPr/>
          <p:nvPr/>
        </p:nvGrpSpPr>
        <p:grpSpPr>
          <a:xfrm>
            <a:off x="0" y="360016"/>
            <a:ext cx="12192000" cy="1197667"/>
            <a:chOff x="0" y="348500"/>
            <a:chExt cx="12192000" cy="1197667"/>
          </a:xfrm>
        </p:grpSpPr>
        <p:sp>
          <p:nvSpPr>
            <p:cNvPr id="9" name="矩形 8">
              <a:extLst>
                <a:ext uri="{FF2B5EF4-FFF2-40B4-BE49-F238E27FC236}">
                  <a16:creationId xmlns:a16="http://schemas.microsoft.com/office/drawing/2014/main" id="{43C8C66F-DAD3-DD44-B329-5B7B5AC8675F}"/>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C00000"/>
                </a:solidFill>
              </a:endParaRPr>
            </a:p>
          </p:txBody>
        </p:sp>
        <p:sp>
          <p:nvSpPr>
            <p:cNvPr id="10" name="矩形 9">
              <a:extLst>
                <a:ext uri="{FF2B5EF4-FFF2-40B4-BE49-F238E27FC236}">
                  <a16:creationId xmlns:a16="http://schemas.microsoft.com/office/drawing/2014/main" id="{6760F816-E712-534A-B864-BA626BC9ED3F}"/>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标题 1">
            <a:extLst>
              <a:ext uri="{FF2B5EF4-FFF2-40B4-BE49-F238E27FC236}">
                <a16:creationId xmlns:a16="http://schemas.microsoft.com/office/drawing/2014/main" id="{A0B98C61-F743-1E4C-A42F-E776894B131B}"/>
              </a:ext>
            </a:extLst>
          </p:cNvPr>
          <p:cNvSpPr txBox="1">
            <a:spLocks/>
          </p:cNvSpPr>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zh-CN" altLang="en-US" sz="5400" b="1" dirty="0">
                <a:solidFill>
                  <a:schemeClr val="bg1"/>
                </a:solidFill>
              </a:rPr>
              <a:t>コメントに対応</a:t>
            </a:r>
            <a:endParaRPr lang="ja-JP" altLang="en-US" sz="5400" b="1" dirty="0">
              <a:solidFill>
                <a:schemeClr val="bg1"/>
              </a:solidFill>
            </a:endParaRPr>
          </a:p>
        </p:txBody>
      </p:sp>
    </p:spTree>
    <p:extLst>
      <p:ext uri="{BB962C8B-B14F-4D97-AF65-F5344CB8AC3E}">
        <p14:creationId xmlns:p14="http://schemas.microsoft.com/office/powerpoint/2010/main" val="91146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890322"/>
            <a:ext cx="10653584" cy="829974"/>
          </a:xfrm>
        </p:spPr>
        <p:txBody>
          <a:bodyPr>
            <a:noAutofit/>
          </a:bodyPr>
          <a:lstStyle/>
          <a:p>
            <a:r>
              <a:rPr kumimoji="1" lang="en-US" altLang="ja-JP" sz="2400" dirty="0"/>
              <a:t>2020</a:t>
            </a:r>
            <a:r>
              <a:rPr kumimoji="1" lang="ja-JP" altLang="en-US" sz="2400" dirty="0"/>
              <a:t>年に新型コロナウイルスは世界的に流行したことで、中国は隔離検疫政策を</a:t>
            </a:r>
            <a:r>
              <a:rPr kumimoji="1" lang="ja-JP" altLang="en-US" sz="2400"/>
              <a:t>とり、観光</a:t>
            </a:r>
            <a:r>
              <a:rPr kumimoji="1" lang="ja-JP" altLang="en-US" sz="2400" dirty="0"/>
              <a:t>産業に深刻な影響を</a:t>
            </a:r>
            <a:r>
              <a:rPr kumimoji="1" lang="ja-JP" altLang="en-US" sz="2400"/>
              <a:t>及ぼしました。</a:t>
            </a:r>
            <a:endParaRPr lang="en-US" altLang="ja-JP" sz="2400" dirty="0"/>
          </a:p>
          <a:p>
            <a:pPr marL="0" indent="0">
              <a:buNone/>
            </a:pPr>
            <a:endParaRPr kumimoji="1"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C00000"/>
                </a:solidFill>
              </a:endParaRPr>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a:solidFill>
                  <a:schemeClr val="bg1"/>
                </a:solidFill>
              </a:rPr>
              <a:t>研究背景</a:t>
            </a:r>
            <a:endParaRPr lang="ja-JP" altLang="en-US" sz="5400" b="1" dirty="0">
              <a:solidFill>
                <a:schemeClr val="bg1"/>
              </a:solidFill>
            </a:endParaRPr>
          </a:p>
        </p:txBody>
      </p:sp>
      <p:sp>
        <p:nvSpPr>
          <p:cNvPr id="11" name="灯片编号占位符 10">
            <a:extLst>
              <a:ext uri="{FF2B5EF4-FFF2-40B4-BE49-F238E27FC236}">
                <a16:creationId xmlns:a16="http://schemas.microsoft.com/office/drawing/2014/main" id="{50258360-8DDF-4D8E-9A91-7E06BC3D78AF}"/>
              </a:ext>
            </a:extLst>
          </p:cNvPr>
          <p:cNvSpPr>
            <a:spLocks noGrp="1"/>
          </p:cNvSpPr>
          <p:nvPr>
            <p:ph type="sldNum" sz="quarter" idx="12"/>
          </p:nvPr>
        </p:nvSpPr>
        <p:spPr/>
        <p:txBody>
          <a:bodyPr/>
          <a:lstStyle/>
          <a:p>
            <a:fld id="{3A1FF0C6-5115-4994-A0DE-49F1F4279360}" type="slidenum">
              <a:rPr kumimoji="1" lang="ja-JP" altLang="en-US" smtClean="0"/>
              <a:t>2</a:t>
            </a:fld>
            <a:endParaRPr kumimoji="1" lang="ja-JP" altLang="en-US"/>
          </a:p>
        </p:txBody>
      </p:sp>
      <p:sp>
        <p:nvSpPr>
          <p:cNvPr id="27" name="文本框 26">
            <a:extLst>
              <a:ext uri="{FF2B5EF4-FFF2-40B4-BE49-F238E27FC236}">
                <a16:creationId xmlns:a16="http://schemas.microsoft.com/office/drawing/2014/main" id="{02F330C4-1132-1B4F-BE16-6CFC085F1BED}"/>
              </a:ext>
            </a:extLst>
          </p:cNvPr>
          <p:cNvSpPr txBox="1"/>
          <p:nvPr/>
        </p:nvSpPr>
        <p:spPr>
          <a:xfrm>
            <a:off x="1507193" y="6350558"/>
            <a:ext cx="3694670" cy="646331"/>
          </a:xfrm>
          <a:prstGeom prst="rect">
            <a:avLst/>
          </a:prstGeom>
          <a:noFill/>
        </p:spPr>
        <p:txBody>
          <a:bodyPr wrap="square">
            <a:spAutoFit/>
          </a:bodyPr>
          <a:lstStyle/>
          <a:p>
            <a:r>
              <a:rPr lang="zh-CN" altLang="en-US" b="0" i="0" u="none" strike="noStrike" dirty="0">
                <a:solidFill>
                  <a:srgbClr val="000000"/>
                </a:solidFill>
                <a:effectLst/>
              </a:rPr>
              <a:t> </a:t>
            </a:r>
            <a:r>
              <a:rPr lang="en-US" altLang="zh-CN" dirty="0"/>
              <a:t>2019</a:t>
            </a:r>
            <a:r>
              <a:rPr lang="zh-CN" altLang="en-US" dirty="0"/>
              <a:t>年</a:t>
            </a:r>
            <a:r>
              <a:rPr lang="ja-JP" altLang="en-US"/>
              <a:t>の</a:t>
            </a:r>
            <a:r>
              <a:rPr lang="zh-CN" altLang="en-US" dirty="0"/>
              <a:t>上海ディズニーランド</a:t>
            </a:r>
          </a:p>
          <a:p>
            <a:endParaRPr lang="zh-CN" altLang="en-US" dirty="0"/>
          </a:p>
        </p:txBody>
      </p:sp>
      <p:sp>
        <p:nvSpPr>
          <p:cNvPr id="14" name="文本框 13">
            <a:extLst>
              <a:ext uri="{FF2B5EF4-FFF2-40B4-BE49-F238E27FC236}">
                <a16:creationId xmlns:a16="http://schemas.microsoft.com/office/drawing/2014/main" id="{481689C0-B86C-F74B-90FD-3FF727B6E5B3}"/>
              </a:ext>
            </a:extLst>
          </p:cNvPr>
          <p:cNvSpPr txBox="1"/>
          <p:nvPr/>
        </p:nvSpPr>
        <p:spPr>
          <a:xfrm>
            <a:off x="6750839" y="6391021"/>
            <a:ext cx="3618369" cy="369332"/>
          </a:xfrm>
          <a:prstGeom prst="rect">
            <a:avLst/>
          </a:prstGeom>
          <a:noFill/>
        </p:spPr>
        <p:txBody>
          <a:bodyPr wrap="square">
            <a:spAutoFit/>
          </a:bodyPr>
          <a:lstStyle/>
          <a:p>
            <a:r>
              <a:rPr lang="zh-CN" altLang="en-US" b="0" i="0" u="none" strike="noStrike" dirty="0">
                <a:solidFill>
                  <a:srgbClr val="000000"/>
                </a:solidFill>
                <a:effectLst/>
              </a:rPr>
              <a:t> </a:t>
            </a:r>
            <a:r>
              <a:rPr lang="en-US" altLang="zh-CN" dirty="0"/>
              <a:t>2022</a:t>
            </a:r>
            <a:r>
              <a:rPr lang="zh-CN" altLang="en-US" dirty="0"/>
              <a:t>年</a:t>
            </a:r>
            <a:r>
              <a:rPr lang="ja-JP" altLang="en-US"/>
              <a:t>の</a:t>
            </a:r>
            <a:r>
              <a:rPr lang="zh-CN" altLang="en-US" dirty="0"/>
              <a:t>上海ディズニーランド</a:t>
            </a:r>
          </a:p>
        </p:txBody>
      </p:sp>
      <p:pic>
        <p:nvPicPr>
          <p:cNvPr id="8" name="图片 7" descr="花园里的雕塑&#10;&#10;描述已自动生成">
            <a:extLst>
              <a:ext uri="{FF2B5EF4-FFF2-40B4-BE49-F238E27FC236}">
                <a16:creationId xmlns:a16="http://schemas.microsoft.com/office/drawing/2014/main" id="{A203A9D1-1899-CA4D-8ABD-427C57E86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74" y="2856220"/>
            <a:ext cx="4746508" cy="3387014"/>
          </a:xfrm>
          <a:prstGeom prst="rect">
            <a:avLst/>
          </a:prstGeom>
        </p:spPr>
      </p:pic>
      <p:pic>
        <p:nvPicPr>
          <p:cNvPr id="10" name="图片 9" descr="建筑的摆设布局&#10;&#10;中度可信度描述已自动生成">
            <a:extLst>
              <a:ext uri="{FF2B5EF4-FFF2-40B4-BE49-F238E27FC236}">
                <a16:creationId xmlns:a16="http://schemas.microsoft.com/office/drawing/2014/main" id="{8A0395A1-24A0-F841-869B-0840C670C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508" y="2851956"/>
            <a:ext cx="4503033" cy="3407405"/>
          </a:xfrm>
          <a:prstGeom prst="rect">
            <a:avLst/>
          </a:prstGeom>
        </p:spPr>
      </p:pic>
    </p:spTree>
    <p:extLst>
      <p:ext uri="{BB962C8B-B14F-4D97-AF65-F5344CB8AC3E}">
        <p14:creationId xmlns:p14="http://schemas.microsoft.com/office/powerpoint/2010/main" val="125865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825624"/>
            <a:ext cx="10982498" cy="1850673"/>
          </a:xfrm>
        </p:spPr>
        <p:txBody>
          <a:bodyPr>
            <a:noAutofit/>
          </a:bodyPr>
          <a:lstStyle/>
          <a:p>
            <a:r>
              <a:rPr lang="en-US" altLang="zh-CN" sz="2400" dirty="0"/>
              <a:t>2003</a:t>
            </a:r>
            <a:r>
              <a:rPr lang="zh-CN" altLang="en-US" sz="2400" dirty="0"/>
              <a:t>年</a:t>
            </a:r>
            <a:r>
              <a:rPr lang="ja-JP" altLang="en-US" sz="2400"/>
              <a:t>に</a:t>
            </a:r>
            <a:r>
              <a:rPr lang="zh-CN" altLang="en-US" sz="2400" dirty="0"/>
              <a:t>中国</a:t>
            </a:r>
            <a:r>
              <a:rPr lang="ja-JP" altLang="en-US" sz="2400"/>
              <a:t>で</a:t>
            </a:r>
            <a:r>
              <a:rPr lang="zh-CN" altLang="en-US" sz="2400" dirty="0"/>
              <a:t>発生</a:t>
            </a:r>
            <a:r>
              <a:rPr lang="ja-JP" altLang="en-US" sz="2400"/>
              <a:t>した</a:t>
            </a:r>
            <a:r>
              <a:rPr lang="en-US" altLang="ja-JP" sz="2400" dirty="0"/>
              <a:t>SARS</a:t>
            </a:r>
            <a:r>
              <a:rPr lang="ja-JP" altLang="en-US" sz="2400"/>
              <a:t>の</a:t>
            </a:r>
            <a:r>
              <a:rPr lang="zh-CN" altLang="en-US" sz="2400" dirty="0"/>
              <a:t>影響</a:t>
            </a:r>
            <a:r>
              <a:rPr lang="ja-JP" altLang="en-US" sz="2400"/>
              <a:t>で、</a:t>
            </a:r>
            <a:r>
              <a:rPr lang="zh-CN" altLang="en-US" sz="2400" dirty="0"/>
              <a:t>国内観光収入</a:t>
            </a:r>
            <a:r>
              <a:rPr lang="ja-JP" altLang="en-US" sz="2400"/>
              <a:t>は</a:t>
            </a:r>
            <a:r>
              <a:rPr lang="en-US" altLang="ja-JP" sz="2400" dirty="0"/>
              <a:t>2002</a:t>
            </a:r>
            <a:r>
              <a:rPr lang="zh-CN" altLang="en-US" sz="2400" dirty="0"/>
              <a:t>年比</a:t>
            </a:r>
            <a:r>
              <a:rPr lang="ja-JP" altLang="en-US" sz="2400"/>
              <a:t>で</a:t>
            </a:r>
            <a:r>
              <a:rPr lang="en-US" altLang="ja-JP" sz="2400" dirty="0"/>
              <a:t>11.2</a:t>
            </a:r>
            <a:r>
              <a:rPr lang="ja-JP" altLang="en-US" sz="2400"/>
              <a:t>％</a:t>
            </a:r>
            <a:r>
              <a:rPr lang="zh-CN" altLang="en-US" sz="2400" dirty="0"/>
              <a:t>減少</a:t>
            </a:r>
            <a:r>
              <a:rPr lang="ja-JP" altLang="en-US" sz="2400"/>
              <a:t>した。 しかし、</a:t>
            </a:r>
            <a:r>
              <a:rPr lang="en-US" altLang="ja-JP" sz="2400" dirty="0"/>
              <a:t>2004</a:t>
            </a:r>
            <a:r>
              <a:rPr lang="zh-CN" altLang="en-US" sz="2400" dirty="0"/>
              <a:t>年</a:t>
            </a:r>
            <a:r>
              <a:rPr lang="ja-JP" altLang="en-US" sz="2400"/>
              <a:t>の</a:t>
            </a:r>
            <a:r>
              <a:rPr lang="zh-CN" altLang="en-US" sz="2400" dirty="0"/>
              <a:t>観光収入</a:t>
            </a:r>
            <a:r>
              <a:rPr lang="ja-JP" altLang="en-US" sz="2400"/>
              <a:t>は</a:t>
            </a:r>
            <a:r>
              <a:rPr lang="en-US" altLang="ja-JP" sz="2400" dirty="0"/>
              <a:t>36.9%</a:t>
            </a:r>
            <a:r>
              <a:rPr lang="zh-CN" altLang="en-US" sz="2400" dirty="0"/>
              <a:t>増加</a:t>
            </a:r>
            <a:r>
              <a:rPr lang="ja-JP" altLang="en-US" sz="2400"/>
              <a:t>し、</a:t>
            </a:r>
            <a:r>
              <a:rPr lang="en-US" altLang="ja-JP" sz="2400" dirty="0"/>
              <a:t>2002</a:t>
            </a:r>
            <a:r>
              <a:rPr lang="zh-CN" altLang="en-US" sz="2400" dirty="0"/>
              <a:t>年</a:t>
            </a:r>
            <a:r>
              <a:rPr lang="ja-JP" altLang="en-US" sz="2400"/>
              <a:t>の</a:t>
            </a:r>
            <a:r>
              <a:rPr lang="zh-CN" altLang="en-US" sz="2400" dirty="0"/>
              <a:t>観光収入</a:t>
            </a:r>
            <a:r>
              <a:rPr lang="ja-JP" altLang="en-US" sz="2400"/>
              <a:t>を</a:t>
            </a:r>
            <a:r>
              <a:rPr lang="zh-CN" altLang="en-US" sz="2400" dirty="0"/>
              <a:t>上回</a:t>
            </a:r>
            <a:r>
              <a:rPr lang="ja-JP" altLang="en-US" sz="2400"/>
              <a:t>った。 </a:t>
            </a:r>
            <a:r>
              <a:rPr lang="en-US" altLang="ja-JP" sz="2400" dirty="0"/>
              <a:t>2020</a:t>
            </a:r>
            <a:r>
              <a:rPr lang="zh-CN" altLang="en-US" sz="2400" dirty="0"/>
              <a:t>年</a:t>
            </a:r>
            <a:r>
              <a:rPr lang="ja-JP" altLang="en-US" sz="2400"/>
              <a:t>に</a:t>
            </a:r>
            <a:r>
              <a:rPr lang="zh-CN" altLang="en-US" sz="2400" dirty="0"/>
              <a:t>中国</a:t>
            </a:r>
            <a:r>
              <a:rPr lang="ja-JP" altLang="en-US" sz="2400"/>
              <a:t>で</a:t>
            </a:r>
            <a:r>
              <a:rPr lang="zh-CN" altLang="en-US" sz="2400" dirty="0"/>
              <a:t>コロナ</a:t>
            </a:r>
            <a:r>
              <a:rPr lang="ja-JP" altLang="en-US" sz="2400"/>
              <a:t>が</a:t>
            </a:r>
            <a:r>
              <a:rPr lang="zh-CN" altLang="en-US" sz="2400" dirty="0"/>
              <a:t>発生</a:t>
            </a:r>
            <a:r>
              <a:rPr lang="ja-JP" altLang="en-US" sz="2400"/>
              <a:t>し、</a:t>
            </a:r>
            <a:r>
              <a:rPr lang="zh-CN" altLang="en-US" sz="2400" dirty="0"/>
              <a:t>封鎖政策</a:t>
            </a:r>
            <a:r>
              <a:rPr lang="ja-JP" altLang="en-US" sz="2400"/>
              <a:t>が</a:t>
            </a:r>
            <a:r>
              <a:rPr lang="zh-CN" altLang="en-US" sz="2400" dirty="0"/>
              <a:t>開始</a:t>
            </a:r>
            <a:r>
              <a:rPr lang="ja-JP" altLang="en-US" sz="2400"/>
              <a:t>された。</a:t>
            </a:r>
            <a:r>
              <a:rPr lang="en-US" altLang="ja-JP" sz="2400" dirty="0"/>
              <a:t>2021</a:t>
            </a:r>
            <a:r>
              <a:rPr lang="zh-CN" altLang="en-US" sz="2400" dirty="0"/>
              <a:t>年、中国</a:t>
            </a:r>
            <a:r>
              <a:rPr lang="ja-JP" altLang="en-US" sz="2400"/>
              <a:t>での</a:t>
            </a:r>
            <a:r>
              <a:rPr lang="zh-CN" altLang="en-US" sz="2400" dirty="0"/>
              <a:t>コロナ</a:t>
            </a:r>
            <a:r>
              <a:rPr lang="ja-JP" altLang="en-US" sz="2400"/>
              <a:t>の</a:t>
            </a:r>
            <a:r>
              <a:rPr lang="zh-CN" altLang="en-US" sz="2400" dirty="0"/>
              <a:t>新感染者</a:t>
            </a:r>
            <a:r>
              <a:rPr lang="ja-JP" altLang="en-US" sz="2400"/>
              <a:t>はほとんどなかったが、</a:t>
            </a:r>
            <a:r>
              <a:rPr lang="zh-CN" altLang="en-US" sz="2400" dirty="0"/>
              <a:t>観光収入</a:t>
            </a:r>
            <a:r>
              <a:rPr lang="ja-JP" altLang="en-US" sz="2400"/>
              <a:t>の</a:t>
            </a:r>
            <a:r>
              <a:rPr lang="zh-CN" altLang="en-US" sz="2400" dirty="0"/>
              <a:t>大幅</a:t>
            </a:r>
            <a:r>
              <a:rPr lang="ja-JP" altLang="en-US" sz="2400"/>
              <a:t>な</a:t>
            </a:r>
            <a:r>
              <a:rPr lang="zh-CN" altLang="en-US" sz="2400" dirty="0"/>
              <a:t>増加</a:t>
            </a:r>
            <a:r>
              <a:rPr lang="ja-JP" altLang="en-US" sz="2400"/>
              <a:t>はなかった。</a:t>
            </a:r>
            <a:endParaRPr kumimoji="1" lang="en-US" altLang="ja-JP" sz="2400"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a:solidFill>
                  <a:schemeClr val="bg1"/>
                </a:solidFill>
              </a:rPr>
              <a:t>研究背景</a:t>
            </a:r>
            <a:endParaRPr lang="ja-JP" altLang="en-US" sz="5400" b="1" dirty="0">
              <a:solidFill>
                <a:schemeClr val="bg1"/>
              </a:solidFill>
            </a:endParaRPr>
          </a:p>
        </p:txBody>
      </p:sp>
      <p:sp>
        <p:nvSpPr>
          <p:cNvPr id="7" name="箭头: 右 6">
            <a:extLst>
              <a:ext uri="{FF2B5EF4-FFF2-40B4-BE49-F238E27FC236}">
                <a16:creationId xmlns:a16="http://schemas.microsoft.com/office/drawing/2014/main" id="{98D0A9E5-0A44-44FB-BA2E-97BF6A3E1529}"/>
              </a:ext>
            </a:extLst>
          </p:cNvPr>
          <p:cNvSpPr/>
          <p:nvPr/>
        </p:nvSpPr>
        <p:spPr>
          <a:xfrm>
            <a:off x="9346831" y="5067845"/>
            <a:ext cx="600075" cy="590550"/>
          </a:xfrm>
          <a:prstGeom prst="rightArrow">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5" name="矩形 24">
            <a:extLst>
              <a:ext uri="{FF2B5EF4-FFF2-40B4-BE49-F238E27FC236}">
                <a16:creationId xmlns:a16="http://schemas.microsoft.com/office/drawing/2014/main" id="{5ECBCE50-A123-4EF0-950F-0DA2132CA063}"/>
              </a:ext>
            </a:extLst>
          </p:cNvPr>
          <p:cNvSpPr/>
          <p:nvPr/>
        </p:nvSpPr>
        <p:spPr>
          <a:xfrm>
            <a:off x="10036891" y="4337489"/>
            <a:ext cx="1981450" cy="201360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文本框 25">
            <a:extLst>
              <a:ext uri="{FF2B5EF4-FFF2-40B4-BE49-F238E27FC236}">
                <a16:creationId xmlns:a16="http://schemas.microsoft.com/office/drawing/2014/main" id="{679F380D-D98A-4028-BB3D-27B1B0FB810F}"/>
              </a:ext>
            </a:extLst>
          </p:cNvPr>
          <p:cNvSpPr txBox="1"/>
          <p:nvPr/>
        </p:nvSpPr>
        <p:spPr>
          <a:xfrm>
            <a:off x="10092754" y="4547512"/>
            <a:ext cx="1869723" cy="1631216"/>
          </a:xfrm>
          <a:prstGeom prst="rect">
            <a:avLst/>
          </a:prstGeom>
          <a:noFill/>
        </p:spPr>
        <p:txBody>
          <a:bodyPr wrap="square" rtlCol="0">
            <a:spAutoFit/>
          </a:bodyPr>
          <a:lstStyle/>
          <a:p>
            <a:r>
              <a:rPr kumimoji="1" lang="ja-JP" altLang="en-US" sz="2000" b="1">
                <a:solidFill>
                  <a:srgbClr val="C00000"/>
                </a:solidFill>
              </a:rPr>
              <a:t>コロナ</a:t>
            </a:r>
            <a:endParaRPr kumimoji="1" lang="en-US" altLang="ja-JP" sz="2000" b="1" dirty="0">
              <a:solidFill>
                <a:srgbClr val="C00000"/>
              </a:solidFill>
            </a:endParaRPr>
          </a:p>
          <a:p>
            <a:r>
              <a:rPr kumimoji="1" lang="zh-CN" altLang="en-US" sz="2000" b="1" dirty="0">
                <a:solidFill>
                  <a:srgbClr val="C00000"/>
                </a:solidFill>
              </a:rPr>
              <a:t>封鎖政策</a:t>
            </a:r>
            <a:endParaRPr kumimoji="1" lang="en-US" altLang="ja-JP" sz="2000" b="1" dirty="0">
              <a:solidFill>
                <a:srgbClr val="C00000"/>
              </a:solidFill>
            </a:endParaRPr>
          </a:p>
          <a:p>
            <a:r>
              <a:rPr kumimoji="1" lang="ja-JP" altLang="en-US" sz="2000" b="1" dirty="0">
                <a:solidFill>
                  <a:srgbClr val="C00000"/>
                </a:solidFill>
              </a:rPr>
              <a:t>消費者の行動</a:t>
            </a:r>
            <a:endParaRPr kumimoji="1" lang="en-US" altLang="ja-JP" sz="2000" b="1" dirty="0">
              <a:solidFill>
                <a:srgbClr val="C00000"/>
              </a:solidFill>
            </a:endParaRPr>
          </a:p>
          <a:p>
            <a:r>
              <a:rPr kumimoji="1" lang="ja-JP" altLang="en-US" sz="2000" b="1" dirty="0">
                <a:solidFill>
                  <a:srgbClr val="C00000"/>
                </a:solidFill>
              </a:rPr>
              <a:t>消費者の心理</a:t>
            </a:r>
            <a:endParaRPr kumimoji="1" lang="en-US" altLang="ja-JP" sz="2000" b="1" dirty="0">
              <a:solidFill>
                <a:srgbClr val="C00000"/>
              </a:solidFill>
            </a:endParaRPr>
          </a:p>
          <a:p>
            <a:r>
              <a:rPr kumimoji="1" lang="ja-JP" altLang="en-US" sz="2000" b="1" dirty="0">
                <a:solidFill>
                  <a:srgbClr val="C00000"/>
                </a:solidFill>
              </a:rPr>
              <a:t>旅行意欲</a:t>
            </a:r>
          </a:p>
        </p:txBody>
      </p:sp>
      <p:sp>
        <p:nvSpPr>
          <p:cNvPr id="11" name="灯片编号占位符 10">
            <a:extLst>
              <a:ext uri="{FF2B5EF4-FFF2-40B4-BE49-F238E27FC236}">
                <a16:creationId xmlns:a16="http://schemas.microsoft.com/office/drawing/2014/main" id="{50258360-8DDF-4D8E-9A91-7E06BC3D78AF}"/>
              </a:ext>
            </a:extLst>
          </p:cNvPr>
          <p:cNvSpPr>
            <a:spLocks noGrp="1"/>
          </p:cNvSpPr>
          <p:nvPr>
            <p:ph type="sldNum" sz="quarter" idx="12"/>
          </p:nvPr>
        </p:nvSpPr>
        <p:spPr/>
        <p:txBody>
          <a:bodyPr/>
          <a:lstStyle/>
          <a:p>
            <a:fld id="{3A1FF0C6-5115-4994-A0DE-49F1F4279360}" type="slidenum">
              <a:rPr kumimoji="1" lang="ja-JP" altLang="en-US" smtClean="0"/>
              <a:t>3</a:t>
            </a:fld>
            <a:endParaRPr kumimoji="1" lang="ja-JP" altLang="en-US"/>
          </a:p>
        </p:txBody>
      </p:sp>
      <p:graphicFrame>
        <p:nvGraphicFramePr>
          <p:cNvPr id="29" name="Google Shape;68;p4">
            <a:extLst>
              <a:ext uri="{FF2B5EF4-FFF2-40B4-BE49-F238E27FC236}">
                <a16:creationId xmlns:a16="http://schemas.microsoft.com/office/drawing/2014/main" id="{1AC05B11-21C8-794E-93B0-299852F3E6DA}"/>
              </a:ext>
            </a:extLst>
          </p:cNvPr>
          <p:cNvGraphicFramePr/>
          <p:nvPr>
            <p:extLst>
              <p:ext uri="{D42A27DB-BD31-4B8C-83A1-F6EECF244321}">
                <p14:modId xmlns:p14="http://schemas.microsoft.com/office/powerpoint/2010/main" val="4113774977"/>
              </p:ext>
            </p:extLst>
          </p:nvPr>
        </p:nvGraphicFramePr>
        <p:xfrm>
          <a:off x="3805881" y="3501269"/>
          <a:ext cx="5436435" cy="31331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Google Shape;69;p4">
            <a:extLst>
              <a:ext uri="{FF2B5EF4-FFF2-40B4-BE49-F238E27FC236}">
                <a16:creationId xmlns:a16="http://schemas.microsoft.com/office/drawing/2014/main" id="{0BFC3A10-5BA6-494A-835B-518DEB6CAA11}"/>
              </a:ext>
            </a:extLst>
          </p:cNvPr>
          <p:cNvGraphicFramePr/>
          <p:nvPr>
            <p:extLst>
              <p:ext uri="{D42A27DB-BD31-4B8C-83A1-F6EECF244321}">
                <p14:modId xmlns:p14="http://schemas.microsoft.com/office/powerpoint/2010/main" val="1587734926"/>
              </p:ext>
            </p:extLst>
          </p:nvPr>
        </p:nvGraphicFramePr>
        <p:xfrm>
          <a:off x="173658" y="3501269"/>
          <a:ext cx="3190730" cy="3037643"/>
        </p:xfrm>
        <a:graphic>
          <a:graphicData uri="http://schemas.openxmlformats.org/drawingml/2006/chart">
            <c:chart xmlns:c="http://schemas.openxmlformats.org/drawingml/2006/chart" xmlns:r="http://schemas.openxmlformats.org/officeDocument/2006/relationships" r:id="rId4"/>
          </a:graphicData>
        </a:graphic>
      </p:graphicFrame>
      <p:sp>
        <p:nvSpPr>
          <p:cNvPr id="8" name="右箭头 7">
            <a:extLst>
              <a:ext uri="{FF2B5EF4-FFF2-40B4-BE49-F238E27FC236}">
                <a16:creationId xmlns:a16="http://schemas.microsoft.com/office/drawing/2014/main" id="{D9311FE5-6168-5D45-80DB-A147B06ADA47}"/>
              </a:ext>
            </a:extLst>
          </p:cNvPr>
          <p:cNvSpPr/>
          <p:nvPr/>
        </p:nvSpPr>
        <p:spPr>
          <a:xfrm>
            <a:off x="3291042" y="5016323"/>
            <a:ext cx="514839" cy="581549"/>
          </a:xfrm>
          <a:prstGeom prst="rightArrow">
            <a:avLst/>
          </a:prstGeom>
          <a:solidFill>
            <a:schemeClr val="accent1">
              <a:lumMod val="60000"/>
              <a:lumOff val="4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3224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12015"/>
            <a:ext cx="10982498" cy="429304"/>
          </a:xfrm>
        </p:spPr>
        <p:txBody>
          <a:bodyPr>
            <a:noAutofit/>
          </a:bodyPr>
          <a:lstStyle/>
          <a:p>
            <a:r>
              <a:rPr kumimoji="1" lang="ja-JP" altLang="en-US" b="1" dirty="0"/>
              <a:t>コロナと消費者行動</a:t>
            </a:r>
            <a:r>
              <a:rPr lang="ja-JP" altLang="en-US" b="1" dirty="0"/>
              <a:t>と心理</a:t>
            </a:r>
            <a:r>
              <a:rPr kumimoji="1" lang="ja-JP" altLang="en-US" b="1" dirty="0"/>
              <a:t>の変化について</a:t>
            </a:r>
            <a:endParaRPr kumimoji="1" lang="en-US" altLang="zh-CN" b="1"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1"/>
                </a:solidFill>
              </a:rPr>
              <a:t>先行</a:t>
            </a:r>
            <a:r>
              <a:rPr lang="ja-JP" altLang="ja-JP" sz="5400" b="1" dirty="0">
                <a:solidFill>
                  <a:schemeClr val="bg1"/>
                </a:solidFill>
              </a:rPr>
              <a:t>研究</a:t>
            </a:r>
            <a:endParaRPr lang="ja-JP" altLang="en-US" sz="5400" b="1" dirty="0">
              <a:solidFill>
                <a:schemeClr val="bg1"/>
              </a:solidFill>
            </a:endParaRPr>
          </a:p>
        </p:txBody>
      </p:sp>
      <p:graphicFrame>
        <p:nvGraphicFramePr>
          <p:cNvPr id="7" name="表格 7">
            <a:extLst>
              <a:ext uri="{FF2B5EF4-FFF2-40B4-BE49-F238E27FC236}">
                <a16:creationId xmlns:a16="http://schemas.microsoft.com/office/drawing/2014/main" id="{CFED1551-BED5-4798-A130-0AB5A75C3A08}"/>
              </a:ext>
            </a:extLst>
          </p:cNvPr>
          <p:cNvGraphicFramePr>
            <a:graphicFrameLocks noGrp="1"/>
          </p:cNvGraphicFramePr>
          <p:nvPr>
            <p:extLst>
              <p:ext uri="{D42A27DB-BD31-4B8C-83A1-F6EECF244321}">
                <p14:modId xmlns:p14="http://schemas.microsoft.com/office/powerpoint/2010/main" val="2564634940"/>
              </p:ext>
            </p:extLst>
          </p:nvPr>
        </p:nvGraphicFramePr>
        <p:xfrm>
          <a:off x="838199" y="2295652"/>
          <a:ext cx="10515601" cy="2804160"/>
        </p:xfrm>
        <a:graphic>
          <a:graphicData uri="http://schemas.openxmlformats.org/drawingml/2006/table">
            <a:tbl>
              <a:tblPr firstRow="1" bandRow="1">
                <a:tableStyleId>{22838BEF-8BB2-4498-84A7-C5851F593DF1}</a:tableStyleId>
              </a:tblPr>
              <a:tblGrid>
                <a:gridCol w="7591946">
                  <a:extLst>
                    <a:ext uri="{9D8B030D-6E8A-4147-A177-3AD203B41FA5}">
                      <a16:colId xmlns:a16="http://schemas.microsoft.com/office/drawing/2014/main" val="3510508188"/>
                    </a:ext>
                  </a:extLst>
                </a:gridCol>
                <a:gridCol w="2923655">
                  <a:extLst>
                    <a:ext uri="{9D8B030D-6E8A-4147-A177-3AD203B41FA5}">
                      <a16:colId xmlns:a16="http://schemas.microsoft.com/office/drawing/2014/main" val="210672640"/>
                    </a:ext>
                  </a:extLst>
                </a:gridCol>
              </a:tblGrid>
              <a:tr h="342207">
                <a:tc>
                  <a:txBody>
                    <a:bodyPr/>
                    <a:lstStyle/>
                    <a:p>
                      <a:r>
                        <a:rPr kumimoji="1" lang="ja-JP" altLang="en-US" sz="1600" b="0" dirty="0"/>
                        <a:t>自己隔離への自己意図と異常な購入を行う意図との間に強い関連性があることを発見した。消費者行動が自己隔離に費やされる予想時間に直接関連しているという経験的証拠を提供しました。</a:t>
                      </a:r>
                      <a:endParaRPr kumimoji="1" lang="en-US" altLang="ja-JP" sz="1600" b="0" dirty="0"/>
                    </a:p>
                  </a:txBody>
                  <a:tcPr/>
                </a:tc>
                <a:tc>
                  <a:txBody>
                    <a:bodyPr/>
                    <a:lstStyle/>
                    <a:p>
                      <a:r>
                        <a:rPr lang="en-US" altLang="ja-JP" sz="1600" b="0" dirty="0" err="1"/>
                        <a:t>Laato</a:t>
                      </a:r>
                      <a:r>
                        <a:rPr lang="en-US" altLang="ja-JP" sz="1600" b="0" dirty="0"/>
                        <a:t> S , Islam A , Farooq A , et al.(2020) </a:t>
                      </a:r>
                      <a:endParaRPr kumimoji="1" lang="ja-JP" altLang="en-US" sz="1600" b="0" dirty="0"/>
                    </a:p>
                  </a:txBody>
                  <a:tcPr/>
                </a:tc>
                <a:extLst>
                  <a:ext uri="{0D108BD9-81ED-4DB2-BD59-A6C34878D82A}">
                    <a16:rowId xmlns:a16="http://schemas.microsoft.com/office/drawing/2014/main" val="4049285457"/>
                  </a:ext>
                </a:extLst>
              </a:tr>
              <a:tr h="342207">
                <a:tc>
                  <a:txBody>
                    <a:bodyPr/>
                    <a:lstStyle/>
                    <a:p>
                      <a:r>
                        <a:rPr kumimoji="1" lang="ja-JP" altLang="en-US" sz="1600" b="0" kern="1200" dirty="0">
                          <a:solidFill>
                            <a:schemeClr val="dk1"/>
                          </a:solidFill>
                        </a:rPr>
                        <a:t>中国の</a:t>
                      </a:r>
                      <a:r>
                        <a:rPr kumimoji="1" lang="en-US" altLang="ja-JP" sz="1600" b="0" kern="1200" dirty="0">
                          <a:solidFill>
                            <a:schemeClr val="dk1"/>
                          </a:solidFill>
                        </a:rPr>
                        <a:t>194</a:t>
                      </a:r>
                      <a:r>
                        <a:rPr kumimoji="1" lang="ja-JP" altLang="en-US" sz="1600" b="0" kern="1200" dirty="0">
                          <a:solidFill>
                            <a:schemeClr val="dk1"/>
                          </a:solidFill>
                        </a:rPr>
                        <a:t>都市の市民</a:t>
                      </a:r>
                      <a:r>
                        <a:rPr kumimoji="1" lang="en-US" altLang="ja-JP" sz="1600" b="0" kern="1200" dirty="0">
                          <a:solidFill>
                            <a:schemeClr val="dk1"/>
                          </a:solidFill>
                        </a:rPr>
                        <a:t>1,210</a:t>
                      </a:r>
                      <a:r>
                        <a:rPr kumimoji="1" lang="ja-JP" altLang="en-US" sz="1600" b="0" kern="1200" dirty="0">
                          <a:solidFill>
                            <a:schemeClr val="dk1"/>
                          </a:solidFill>
                        </a:rPr>
                        <a:t>人を対象にした調査で、回答者の</a:t>
                      </a:r>
                      <a:r>
                        <a:rPr kumimoji="1" lang="en-US" altLang="ja-JP" sz="1600" b="0" kern="1200" dirty="0">
                          <a:solidFill>
                            <a:schemeClr val="dk1"/>
                          </a:solidFill>
                        </a:rPr>
                        <a:t>50</a:t>
                      </a:r>
                      <a:r>
                        <a:rPr kumimoji="1" lang="ja-JP" altLang="en-US" sz="1600" b="0" kern="1200" dirty="0">
                          <a:solidFill>
                            <a:schemeClr val="dk1"/>
                          </a:solidFill>
                        </a:rPr>
                        <a:t>％以上がコロナの発生が自分に深刻な心理的影響を与えたと回答していることを明らかにした</a:t>
                      </a:r>
                      <a:r>
                        <a:rPr kumimoji="1" lang="zh-CN" altLang="en-US" sz="1600" b="0" kern="1200" dirty="0">
                          <a:solidFill>
                            <a:schemeClr val="dk1"/>
                          </a:solidFill>
                        </a:rPr>
                        <a:t>。</a:t>
                      </a:r>
                      <a:endParaRPr kumimoji="1" lang="en-US" altLang="zh-CN" sz="1600" b="0" kern="1200" dirty="0">
                        <a:solidFill>
                          <a:schemeClr val="dk1"/>
                        </a:solidFill>
                        <a:latin typeface="+mn-lt"/>
                        <a:ea typeface="+mn-ea"/>
                        <a:cs typeface="+mn-cs"/>
                      </a:endParaRPr>
                    </a:p>
                  </a:txBody>
                  <a:tcPr/>
                </a:tc>
                <a:tc>
                  <a:txBody>
                    <a:bodyPr/>
                    <a:lstStyle/>
                    <a:p>
                      <a:r>
                        <a:rPr lang="zh-CN" altLang="en-US" sz="1600" b="0" dirty="0"/>
                        <a:t>王庆生</a:t>
                      </a:r>
                      <a:r>
                        <a:rPr lang="en-US" altLang="zh-CN" sz="1600" b="0" dirty="0"/>
                        <a:t>, </a:t>
                      </a:r>
                      <a:r>
                        <a:rPr lang="zh-CN" altLang="en-US" sz="1600" b="0" dirty="0"/>
                        <a:t>刘诗涵</a:t>
                      </a:r>
                      <a:r>
                        <a:rPr lang="en-US" altLang="zh-CN" sz="1600" b="0" dirty="0"/>
                        <a:t>. (2020)</a:t>
                      </a:r>
                      <a:endParaRPr kumimoji="1" lang="ja-JP" altLang="en-US" sz="1600" b="0" kern="1200" dirty="0">
                        <a:solidFill>
                          <a:schemeClr val="dk1"/>
                        </a:solidFill>
                        <a:latin typeface="+mn-lt"/>
                        <a:ea typeface="+mn-ea"/>
                        <a:cs typeface="+mn-cs"/>
                      </a:endParaRPr>
                    </a:p>
                  </a:txBody>
                  <a:tcPr/>
                </a:tc>
                <a:extLst>
                  <a:ext uri="{0D108BD9-81ED-4DB2-BD59-A6C34878D82A}">
                    <a16:rowId xmlns:a16="http://schemas.microsoft.com/office/drawing/2014/main" val="16211825"/>
                  </a:ext>
                </a:extLst>
              </a:tr>
              <a:tr h="342207">
                <a:tc>
                  <a:txBody>
                    <a:bodyPr/>
                    <a:lstStyle/>
                    <a:p>
                      <a:r>
                        <a:rPr kumimoji="1" lang="ja-JP" altLang="en-US" sz="1600" b="0" dirty="0"/>
                        <a:t>封鎖政策とは、以前から存在していた心理的問題をエスカレートさせる可能性があり、多くの場合、不安、薬物やアルコールの乱用、家庭内暴力につながることがわかっています。</a:t>
                      </a:r>
                    </a:p>
                  </a:txBody>
                  <a:tcPr/>
                </a:tc>
                <a:tc>
                  <a:txBody>
                    <a:bodyPr/>
                    <a:lstStyle/>
                    <a:p>
                      <a:r>
                        <a:rPr kumimoji="1" lang="en-US" altLang="ja-JP" sz="1600" b="0" dirty="0"/>
                        <a:t>(Brooks et al., 2020)</a:t>
                      </a:r>
                    </a:p>
                    <a:p>
                      <a:endParaRPr kumimoji="1" lang="en-US" altLang="ja-JP" sz="1600" b="0" dirty="0"/>
                    </a:p>
                    <a:p>
                      <a:endParaRPr kumimoji="1" lang="ja-JP" altLang="en-US" sz="1600" b="0" dirty="0"/>
                    </a:p>
                  </a:txBody>
                  <a:tcPr/>
                </a:tc>
                <a:extLst>
                  <a:ext uri="{0D108BD9-81ED-4DB2-BD59-A6C34878D82A}">
                    <a16:rowId xmlns:a16="http://schemas.microsoft.com/office/drawing/2014/main" val="3984672984"/>
                  </a:ext>
                </a:extLst>
              </a:tr>
              <a:tr h="342207">
                <a:tc>
                  <a:txBody>
                    <a:bodyPr/>
                    <a:lstStyle/>
                    <a:p>
                      <a:r>
                        <a:rPr kumimoji="1" lang="en-US" altLang="ja-JP" sz="1600" b="0" dirty="0"/>
                        <a:t>2003</a:t>
                      </a:r>
                      <a:r>
                        <a:rPr kumimoji="1" lang="ja-JP" altLang="en-US" sz="1600" b="0" dirty="0"/>
                        <a:t>年</a:t>
                      </a:r>
                      <a:r>
                        <a:rPr kumimoji="1" lang="en-US" altLang="ja-JP" sz="1600" b="0" dirty="0"/>
                        <a:t>7</a:t>
                      </a:r>
                      <a:r>
                        <a:rPr kumimoji="1" lang="ja-JP" altLang="en-US" sz="1600" b="0" dirty="0"/>
                        <a:t>月に中国は海外観光の開放を開始し、</a:t>
                      </a:r>
                      <a:r>
                        <a:rPr kumimoji="1" lang="en-US" altLang="ja-JP" sz="1600" b="0" dirty="0"/>
                        <a:t>9</a:t>
                      </a:r>
                      <a:r>
                        <a:rPr kumimoji="1" lang="ja-JP" altLang="en-US" sz="1600" b="0" dirty="0"/>
                        <a:t>月には海外観光は</a:t>
                      </a:r>
                      <a:r>
                        <a:rPr kumimoji="1" lang="en-US" altLang="ja-JP" sz="1600" b="0" dirty="0"/>
                        <a:t>2002</a:t>
                      </a:r>
                      <a:r>
                        <a:rPr kumimoji="1" lang="ja-JP" altLang="en-US" sz="1600" b="0" dirty="0"/>
                        <a:t>年の水準に戻った。 国内観光は</a:t>
                      </a:r>
                      <a:r>
                        <a:rPr kumimoji="1" lang="en-US" altLang="ja-JP" sz="1600" b="0" dirty="0"/>
                        <a:t>SARS</a:t>
                      </a:r>
                      <a:r>
                        <a:rPr kumimoji="1" lang="ja-JP" altLang="en-US" sz="1600" b="0" dirty="0"/>
                        <a:t>の影響をあまり受けなかった。</a:t>
                      </a:r>
                    </a:p>
                  </a:txBody>
                  <a:tcPr/>
                </a:tc>
                <a:tc>
                  <a:txBody>
                    <a:bodyPr/>
                    <a:lstStyle/>
                    <a:p>
                      <a:r>
                        <a:rPr lang="zh-CN" altLang="en-US" sz="1600" b="0" dirty="0"/>
                        <a:t>张广瑞</a:t>
                      </a:r>
                      <a:r>
                        <a:rPr lang="en-US" altLang="zh-CN" sz="1600" b="0" dirty="0"/>
                        <a:t>, </a:t>
                      </a:r>
                      <a:r>
                        <a:rPr lang="zh-CN" altLang="en-US" sz="1600" b="0" dirty="0"/>
                        <a:t>魏小安</a:t>
                      </a:r>
                      <a:r>
                        <a:rPr lang="en-US" altLang="zh-CN" sz="1600" b="0" dirty="0"/>
                        <a:t>. (2003)</a:t>
                      </a:r>
                      <a:endParaRPr kumimoji="1" lang="ja-JP" altLang="en-US" sz="1600" b="0" dirty="0"/>
                    </a:p>
                  </a:txBody>
                  <a:tcPr/>
                </a:tc>
                <a:extLst>
                  <a:ext uri="{0D108BD9-81ED-4DB2-BD59-A6C34878D82A}">
                    <a16:rowId xmlns:a16="http://schemas.microsoft.com/office/drawing/2014/main" val="2809618793"/>
                  </a:ext>
                </a:extLst>
              </a:tr>
            </a:tbl>
          </a:graphicData>
        </a:graphic>
      </p:graphicFrame>
      <p:sp>
        <p:nvSpPr>
          <p:cNvPr id="9" name="文本框 8">
            <a:extLst>
              <a:ext uri="{FF2B5EF4-FFF2-40B4-BE49-F238E27FC236}">
                <a16:creationId xmlns:a16="http://schemas.microsoft.com/office/drawing/2014/main" id="{78C52887-9347-471D-A9DE-DDA54F228B66}"/>
              </a:ext>
            </a:extLst>
          </p:cNvPr>
          <p:cNvSpPr txBox="1"/>
          <p:nvPr/>
        </p:nvSpPr>
        <p:spPr>
          <a:xfrm>
            <a:off x="838200" y="5254145"/>
            <a:ext cx="10515600" cy="707886"/>
          </a:xfrm>
          <a:prstGeom prst="rect">
            <a:avLst/>
          </a:prstGeom>
          <a:noFill/>
        </p:spPr>
        <p:txBody>
          <a:bodyPr wrap="square">
            <a:spAutoFit/>
          </a:bodyPr>
          <a:lstStyle/>
          <a:p>
            <a:r>
              <a:rPr lang="ja-JP" altLang="en-US" sz="2000" b="1" dirty="0">
                <a:solidFill>
                  <a:srgbClr val="C00000"/>
                </a:solidFill>
              </a:rPr>
              <a:t>人々の心理状態と行動は、コロナウイルスと封鎖政策の影響を受けます。</a:t>
            </a:r>
            <a:endParaRPr lang="en-US" altLang="ja-JP" sz="2000" b="1" dirty="0">
              <a:solidFill>
                <a:srgbClr val="C00000"/>
              </a:solidFill>
            </a:endParaRPr>
          </a:p>
          <a:p>
            <a:r>
              <a:rPr lang="en-US" altLang="ja-JP" sz="2000" b="1" dirty="0">
                <a:solidFill>
                  <a:srgbClr val="C00000"/>
                </a:solidFill>
              </a:rPr>
              <a:t>SARS</a:t>
            </a:r>
            <a:r>
              <a:rPr lang="ja-JP" altLang="en-US" sz="2000" b="1" dirty="0">
                <a:solidFill>
                  <a:srgbClr val="C00000"/>
                </a:solidFill>
              </a:rPr>
              <a:t>中、</a:t>
            </a:r>
            <a:r>
              <a:rPr lang="en-US" altLang="ja-JP" sz="2000" b="1" dirty="0">
                <a:solidFill>
                  <a:srgbClr val="C00000"/>
                </a:solidFill>
              </a:rPr>
              <a:t>SARS</a:t>
            </a:r>
            <a:r>
              <a:rPr lang="ja-JP" altLang="en-US" sz="2000" b="1" dirty="0">
                <a:solidFill>
                  <a:srgbClr val="C00000"/>
                </a:solidFill>
              </a:rPr>
              <a:t>が消費者の行動や心理に与える影響に関する調査はありませんでした。</a:t>
            </a:r>
          </a:p>
        </p:txBody>
      </p:sp>
      <p:sp>
        <p:nvSpPr>
          <p:cNvPr id="8" name="灯片编号占位符 7">
            <a:extLst>
              <a:ext uri="{FF2B5EF4-FFF2-40B4-BE49-F238E27FC236}">
                <a16:creationId xmlns:a16="http://schemas.microsoft.com/office/drawing/2014/main" id="{B17A4225-57FC-4239-BC7B-1071CB60E4F6}"/>
              </a:ext>
            </a:extLst>
          </p:cNvPr>
          <p:cNvSpPr>
            <a:spLocks noGrp="1"/>
          </p:cNvSpPr>
          <p:nvPr>
            <p:ph type="sldNum" sz="quarter" idx="12"/>
          </p:nvPr>
        </p:nvSpPr>
        <p:spPr/>
        <p:txBody>
          <a:bodyPr/>
          <a:lstStyle/>
          <a:p>
            <a:fld id="{3A1FF0C6-5115-4994-A0DE-49F1F4279360}" type="slidenum">
              <a:rPr kumimoji="1" lang="ja-JP" altLang="en-US" smtClean="0"/>
              <a:t>4</a:t>
            </a:fld>
            <a:endParaRPr kumimoji="1" lang="ja-JP" altLang="en-US"/>
          </a:p>
        </p:txBody>
      </p:sp>
    </p:spTree>
    <p:extLst>
      <p:ext uri="{BB962C8B-B14F-4D97-AF65-F5344CB8AC3E}">
        <p14:creationId xmlns:p14="http://schemas.microsoft.com/office/powerpoint/2010/main" val="417086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59122"/>
            <a:ext cx="10982498" cy="429304"/>
          </a:xfrm>
        </p:spPr>
        <p:txBody>
          <a:bodyPr>
            <a:noAutofit/>
          </a:bodyPr>
          <a:lstStyle/>
          <a:p>
            <a:r>
              <a:rPr lang="en-US" altLang="zh-CN" b="1" dirty="0"/>
              <a:t>S-O-R(Stimulus-Organism-Response)</a:t>
            </a:r>
            <a:r>
              <a:rPr lang="ja-JP" altLang="en-US" b="1" dirty="0"/>
              <a:t>モデルについて</a:t>
            </a:r>
            <a:endParaRPr lang="en-US" altLang="ja-JP" b="1" dirty="0"/>
          </a:p>
          <a:p>
            <a:r>
              <a:rPr lang="ja-JP" altLang="en-US" dirty="0"/>
              <a:t>環境の急激な変化を決定する刺激、組織、反応の</a:t>
            </a:r>
            <a:r>
              <a:rPr lang="en-US" altLang="ja-JP" dirty="0"/>
              <a:t>3</a:t>
            </a:r>
            <a:r>
              <a:rPr lang="ja-JP" altLang="en-US" dirty="0"/>
              <a:t>つの構成要素からなるモデルであります。</a:t>
            </a:r>
          </a:p>
          <a:p>
            <a:endParaRPr lang="en-US" altLang="ja-JP" dirty="0"/>
          </a:p>
          <a:p>
            <a:endParaRPr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a:solidFill>
                  <a:schemeClr val="bg1"/>
                </a:solidFill>
              </a:rPr>
              <a:t>先行</a:t>
            </a:r>
            <a:r>
              <a:rPr lang="ja-JP" altLang="ja-JP" sz="5400" b="1">
                <a:solidFill>
                  <a:schemeClr val="bg1"/>
                </a:solidFill>
              </a:rPr>
              <a:t>研究</a:t>
            </a:r>
            <a:endParaRPr lang="ja-JP" altLang="en-US" sz="5400" b="1" dirty="0">
              <a:solidFill>
                <a:schemeClr val="bg1"/>
              </a:solidFill>
            </a:endParaRPr>
          </a:p>
        </p:txBody>
      </p:sp>
      <p:graphicFrame>
        <p:nvGraphicFramePr>
          <p:cNvPr id="10" name="表格 10">
            <a:extLst>
              <a:ext uri="{FF2B5EF4-FFF2-40B4-BE49-F238E27FC236}">
                <a16:creationId xmlns:a16="http://schemas.microsoft.com/office/drawing/2014/main" id="{EED0D690-38F8-4C31-9FF7-FA22C2CBBB37}"/>
              </a:ext>
            </a:extLst>
          </p:cNvPr>
          <p:cNvGraphicFramePr>
            <a:graphicFrameLocks noGrp="1"/>
          </p:cNvGraphicFramePr>
          <p:nvPr>
            <p:extLst>
              <p:ext uri="{D42A27DB-BD31-4B8C-83A1-F6EECF244321}">
                <p14:modId xmlns:p14="http://schemas.microsoft.com/office/powerpoint/2010/main" val="1887429028"/>
              </p:ext>
            </p:extLst>
          </p:nvPr>
        </p:nvGraphicFramePr>
        <p:xfrm>
          <a:off x="838200" y="3087509"/>
          <a:ext cx="10515600" cy="2926080"/>
        </p:xfrm>
        <a:graphic>
          <a:graphicData uri="http://schemas.openxmlformats.org/drawingml/2006/table">
            <a:tbl>
              <a:tblPr firstRow="1" bandRow="1">
                <a:tableStyleId>{22838BEF-8BB2-4498-84A7-C5851F593DF1}</a:tableStyleId>
              </a:tblPr>
              <a:tblGrid>
                <a:gridCol w="7291169">
                  <a:extLst>
                    <a:ext uri="{9D8B030D-6E8A-4147-A177-3AD203B41FA5}">
                      <a16:colId xmlns:a16="http://schemas.microsoft.com/office/drawing/2014/main" val="3091796687"/>
                    </a:ext>
                  </a:extLst>
                </a:gridCol>
                <a:gridCol w="3224431">
                  <a:extLst>
                    <a:ext uri="{9D8B030D-6E8A-4147-A177-3AD203B41FA5}">
                      <a16:colId xmlns:a16="http://schemas.microsoft.com/office/drawing/2014/main" val="4147909304"/>
                    </a:ext>
                  </a:extLst>
                </a:gridCol>
              </a:tblGrid>
              <a:tr h="370840">
                <a:tc>
                  <a:txBody>
                    <a:bodyPr/>
                    <a:lstStyle/>
                    <a:p>
                      <a:r>
                        <a:rPr kumimoji="1" lang="en-US" altLang="zh-CN" sz="1800" b="0" kern="1200" dirty="0">
                          <a:solidFill>
                            <a:schemeClr val="dk1"/>
                          </a:solidFill>
                        </a:rPr>
                        <a:t>S-O-R</a:t>
                      </a:r>
                      <a:r>
                        <a:rPr kumimoji="1" lang="zh-CN" altLang="en-US" sz="1800" b="0" kern="1200" dirty="0">
                          <a:solidFill>
                            <a:schemeClr val="dk1"/>
                          </a:solidFill>
                        </a:rPr>
                        <a:t>モデルは消費者行動論のモデルです。</a:t>
                      </a:r>
                      <a:r>
                        <a:rPr kumimoji="1" lang="ja-JP" altLang="en-US" b="0"/>
                        <a:t>消費者は</a:t>
                      </a:r>
                      <a:r>
                        <a:rPr kumimoji="1" lang="en-US" altLang="ja-JP" b="0" dirty="0"/>
                        <a:t>, </a:t>
                      </a:r>
                      <a:r>
                        <a:rPr kumimoji="1" lang="ja-JP" altLang="en-US" b="0"/>
                        <a:t>刺激に反応し て問題認知をする。 問題認知に影響を及ぼすのが消費者の内的特性である。使用と廃棄にかんしても同じような意思決定過程が展開される。 決定過程に影響を与えるのが</a:t>
                      </a:r>
                      <a:r>
                        <a:rPr kumimoji="1" lang="en-US" altLang="ja-JP" b="0" dirty="0"/>
                        <a:t>, </a:t>
                      </a:r>
                      <a:r>
                        <a:rPr kumimoji="1" lang="ja-JP" altLang="en-US" b="0"/>
                        <a:t>経済的要因</a:t>
                      </a:r>
                      <a:r>
                        <a:rPr kumimoji="1" lang="en-US" altLang="ja-JP" b="0" dirty="0"/>
                        <a:t>, </a:t>
                      </a:r>
                      <a:r>
                        <a:rPr kumimoji="1" lang="ja-JP" altLang="en-US" b="0"/>
                        <a:t>心理的要因</a:t>
                      </a:r>
                      <a:r>
                        <a:rPr kumimoji="1" lang="en-US" altLang="ja-JP" b="0" dirty="0"/>
                        <a:t>, </a:t>
                      </a:r>
                      <a:r>
                        <a:rPr kumimoji="1" lang="ja-JP" altLang="en-US" b="0"/>
                        <a:t>社会的要因</a:t>
                      </a:r>
                      <a:r>
                        <a:rPr kumimoji="1" lang="en-US" altLang="ja-JP" b="0" dirty="0"/>
                        <a:t>, </a:t>
                      </a:r>
                      <a:r>
                        <a:rPr kumimoji="1" lang="ja-JP" altLang="en-US" b="0"/>
                        <a:t>文化的要因である。</a:t>
                      </a:r>
                      <a:endParaRPr kumimoji="1" lang="ja-JP" altLang="en-US" b="0" dirty="0"/>
                    </a:p>
                  </a:txBody>
                  <a:tcPr/>
                </a:tc>
                <a:tc>
                  <a:txBody>
                    <a:bodyPr/>
                    <a:lstStyle/>
                    <a:p>
                      <a:r>
                        <a:rPr lang="zh-CN" altLang="en-US" sz="1800" b="0" dirty="0"/>
                        <a:t>冨貴島明</a:t>
                      </a:r>
                      <a:r>
                        <a:rPr lang="en-US" altLang="ja-JP" sz="1800" b="0" dirty="0"/>
                        <a:t>(20</a:t>
                      </a:r>
                      <a:r>
                        <a:rPr lang="en-US" altLang="zh-CN" sz="1800" b="0" dirty="0"/>
                        <a:t>06</a:t>
                      </a:r>
                      <a:r>
                        <a:rPr lang="en-US" altLang="ja-JP" sz="1800" b="0" dirty="0"/>
                        <a:t>).</a:t>
                      </a:r>
                      <a:endParaRPr kumimoji="1" lang="ja-JP" altLang="en-US" b="0" dirty="0"/>
                    </a:p>
                  </a:txBody>
                  <a:tcPr/>
                </a:tc>
                <a:extLst>
                  <a:ext uri="{0D108BD9-81ED-4DB2-BD59-A6C34878D82A}">
                    <a16:rowId xmlns:a16="http://schemas.microsoft.com/office/drawing/2014/main" val="2592956418"/>
                  </a:ext>
                </a:extLst>
              </a:tr>
              <a:tr h="370840">
                <a:tc>
                  <a:txBody>
                    <a:bodyPr/>
                    <a:lstStyle/>
                    <a:p>
                      <a:r>
                        <a:rPr kumimoji="1" lang="zh-CN" altLang="en-US" dirty="0"/>
                        <a:t>コロナ</a:t>
                      </a:r>
                      <a:r>
                        <a:rPr kumimoji="1" lang="ja-JP" altLang="en-US"/>
                        <a:t>のパンデミック</a:t>
                      </a:r>
                      <a:r>
                        <a:rPr kumimoji="1" lang="zh-CN" altLang="en-US" dirty="0"/>
                        <a:t>状況</a:t>
                      </a:r>
                      <a:r>
                        <a:rPr kumimoji="1" lang="ja-JP" altLang="en-US"/>
                        <a:t>は</a:t>
                      </a:r>
                      <a:r>
                        <a:rPr kumimoji="1" lang="zh-CN" altLang="en-US" dirty="0"/>
                        <a:t>前例</a:t>
                      </a:r>
                      <a:r>
                        <a:rPr kumimoji="1" lang="ja-JP" altLang="en-US"/>
                        <a:t>のないユニークなものであるため、</a:t>
                      </a:r>
                      <a:r>
                        <a:rPr kumimoji="1" lang="zh-CN" altLang="en-US" dirty="0"/>
                        <a:t>個人</a:t>
                      </a:r>
                      <a:r>
                        <a:rPr kumimoji="1" lang="ja-JP" altLang="en-US"/>
                        <a:t>が</a:t>
                      </a:r>
                      <a:r>
                        <a:rPr kumimoji="1" lang="zh-CN" altLang="en-US" dirty="0"/>
                        <a:t>明確</a:t>
                      </a:r>
                      <a:r>
                        <a:rPr kumimoji="1" lang="ja-JP" altLang="en-US"/>
                        <a:t>な</a:t>
                      </a:r>
                      <a:r>
                        <a:rPr kumimoji="1" lang="zh-CN" altLang="en-US" dirty="0"/>
                        <a:t>参照先</a:t>
                      </a:r>
                      <a:r>
                        <a:rPr kumimoji="1" lang="ja-JP" altLang="en-US"/>
                        <a:t>を</a:t>
                      </a:r>
                      <a:r>
                        <a:rPr kumimoji="1" lang="zh-CN" altLang="en-US" dirty="0"/>
                        <a:t>持</a:t>
                      </a:r>
                      <a:r>
                        <a:rPr kumimoji="1" lang="ja-JP" altLang="en-US"/>
                        <a:t>たずにどのように</a:t>
                      </a:r>
                      <a:r>
                        <a:rPr kumimoji="1" lang="zh-CN" altLang="en-US" dirty="0"/>
                        <a:t>行動</a:t>
                      </a:r>
                      <a:r>
                        <a:rPr kumimoji="1" lang="ja-JP" altLang="en-US"/>
                        <a:t>すべきかについてかなりの</a:t>
                      </a:r>
                      <a:r>
                        <a:rPr kumimoji="1" lang="zh-CN" altLang="en-US" dirty="0"/>
                        <a:t>不確実性</a:t>
                      </a:r>
                      <a:r>
                        <a:rPr kumimoji="1" lang="ja-JP" altLang="en-US"/>
                        <a:t>を</a:t>
                      </a:r>
                      <a:r>
                        <a:rPr kumimoji="1" lang="zh-CN" altLang="en-US" dirty="0"/>
                        <a:t>持</a:t>
                      </a:r>
                      <a:r>
                        <a:rPr kumimoji="1" lang="ja-JP" altLang="en-US"/>
                        <a:t>つ、</a:t>
                      </a:r>
                      <a:r>
                        <a:rPr kumimoji="1" lang="zh-CN" altLang="en-US" dirty="0"/>
                        <a:t>大規模</a:t>
                      </a:r>
                      <a:r>
                        <a:rPr kumimoji="1" lang="ja-JP" altLang="en-US"/>
                        <a:t>な</a:t>
                      </a:r>
                      <a:r>
                        <a:rPr kumimoji="1" lang="zh-CN" altLang="en-US" dirty="0"/>
                        <a:t>世界的</a:t>
                      </a:r>
                      <a:r>
                        <a:rPr kumimoji="1" lang="ja-JP" altLang="en-US"/>
                        <a:t>パンデミックイベント</a:t>
                      </a:r>
                      <a:r>
                        <a:rPr kumimoji="1" lang="zh-CN" altLang="en-US" dirty="0"/>
                        <a:t>中</a:t>
                      </a:r>
                      <a:r>
                        <a:rPr kumimoji="1" lang="ja-JP" altLang="en-US"/>
                        <a:t>の</a:t>
                      </a:r>
                      <a:r>
                        <a:rPr kumimoji="1" lang="zh-CN" altLang="en-US" dirty="0"/>
                        <a:t>人間行動</a:t>
                      </a:r>
                      <a:r>
                        <a:rPr kumimoji="1" lang="ja-JP" altLang="en-US"/>
                        <a:t>についての</a:t>
                      </a:r>
                      <a:r>
                        <a:rPr kumimoji="1" lang="zh-CN" altLang="en-US" dirty="0"/>
                        <a:t>洞察</a:t>
                      </a:r>
                      <a:r>
                        <a:rPr kumimoji="1" lang="ja-JP" altLang="en-US"/>
                        <a:t>を</a:t>
                      </a:r>
                      <a:r>
                        <a:rPr kumimoji="1" lang="zh-CN" altLang="en-US" dirty="0"/>
                        <a:t>得</a:t>
                      </a:r>
                      <a:r>
                        <a:rPr kumimoji="1" lang="ja-JP" altLang="en-US"/>
                        <a:t>ることができる。</a:t>
                      </a:r>
                      <a:r>
                        <a:rPr kumimoji="1" lang="zh-CN" altLang="en-US" dirty="0"/>
                        <a:t>消費者側</a:t>
                      </a:r>
                      <a:r>
                        <a:rPr kumimoji="1" lang="ja-JP" altLang="en-US"/>
                        <a:t>を</a:t>
                      </a:r>
                      <a:r>
                        <a:rPr kumimoji="1" lang="zh-CN" altLang="en-US" dirty="0"/>
                        <a:t>考慮</a:t>
                      </a:r>
                      <a:r>
                        <a:rPr kumimoji="1" lang="ja-JP" altLang="en-US"/>
                        <a:t>したフレームワークとして、</a:t>
                      </a:r>
                      <a:r>
                        <a:rPr kumimoji="1" lang="en-US" altLang="ja-JP" dirty="0"/>
                        <a:t>S-O-R</a:t>
                      </a:r>
                      <a:r>
                        <a:rPr kumimoji="1" lang="ja-JP" altLang="en-US"/>
                        <a:t>がある。</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800" kern="1200" dirty="0">
                          <a:solidFill>
                            <a:schemeClr val="dk1"/>
                          </a:solidFill>
                          <a:effectLst/>
                        </a:rPr>
                        <a:t>Samuli Laatoa, A.K.M. </a:t>
                      </a:r>
                      <a:r>
                        <a:rPr kumimoji="1" lang="en" altLang="zh-CN" sz="1800" kern="1200" dirty="0" err="1">
                          <a:solidFill>
                            <a:schemeClr val="dk1"/>
                          </a:solidFill>
                          <a:effectLst/>
                        </a:rPr>
                        <a:t>Najmul</a:t>
                      </a:r>
                      <a:r>
                        <a:rPr kumimoji="1" lang="en" altLang="zh-CN" sz="1800" kern="1200" dirty="0">
                          <a:solidFill>
                            <a:schemeClr val="dk1"/>
                          </a:solidFill>
                          <a:effectLst/>
                        </a:rPr>
                        <a:t> </a:t>
                      </a:r>
                      <a:r>
                        <a:rPr kumimoji="1" lang="en" altLang="zh-CN" sz="1800" kern="1200" dirty="0" err="1">
                          <a:solidFill>
                            <a:schemeClr val="dk1"/>
                          </a:solidFill>
                          <a:effectLst/>
                        </a:rPr>
                        <a:t>Islama,e</a:t>
                      </a:r>
                      <a:r>
                        <a:rPr kumimoji="1" lang="en" altLang="zh-CN" sz="1800" kern="1200" dirty="0">
                          <a:solidFill>
                            <a:schemeClr val="dk1"/>
                          </a:solidFill>
                          <a:effectLst/>
                        </a:rPr>
                        <a:t>, Ali </a:t>
                      </a:r>
                      <a:r>
                        <a:rPr kumimoji="1" lang="en" altLang="zh-CN" sz="1800" kern="1200" dirty="0" err="1">
                          <a:solidFill>
                            <a:schemeClr val="dk1"/>
                          </a:solidFill>
                          <a:effectLst/>
                        </a:rPr>
                        <a:t>Farooqa</a:t>
                      </a:r>
                      <a:r>
                        <a:rPr kumimoji="1" lang="en" altLang="zh-CN" sz="1800" kern="1200" dirty="0">
                          <a:solidFill>
                            <a:schemeClr val="dk1"/>
                          </a:solidFill>
                          <a:effectLst/>
                        </a:rPr>
                        <a:t>, Amandeep </a:t>
                      </a:r>
                      <a:r>
                        <a:rPr kumimoji="1" lang="en" altLang="zh-CN" sz="1800" kern="1200" dirty="0" err="1">
                          <a:solidFill>
                            <a:schemeClr val="dk1"/>
                          </a:solidFill>
                          <a:effectLst/>
                        </a:rPr>
                        <a:t>Dhir</a:t>
                      </a:r>
                      <a:r>
                        <a:rPr kumimoji="1" lang="en" altLang="zh-CN" sz="1800" kern="1200" dirty="0">
                          <a:solidFill>
                            <a:schemeClr val="dk1"/>
                          </a:solidFill>
                          <a:effectLst/>
                        </a:rPr>
                        <a:t> </a:t>
                      </a:r>
                      <a:r>
                        <a:rPr kumimoji="1" lang="en-US" altLang="ja-JP" dirty="0"/>
                        <a:t>. (202</a:t>
                      </a:r>
                      <a:r>
                        <a:rPr kumimoji="1" lang="en-US" altLang="zh-CN" dirty="0"/>
                        <a:t>0</a:t>
                      </a:r>
                      <a:r>
                        <a:rPr kumimoji="1" lang="en-US" altLang="ja-JP" dirty="0"/>
                        <a:t>).</a:t>
                      </a:r>
                      <a:endParaRPr kumimoji="1" lang="ja-JP" altLang="en-US" dirty="0"/>
                    </a:p>
                  </a:txBody>
                  <a:tcPr/>
                </a:tc>
                <a:extLst>
                  <a:ext uri="{0D108BD9-81ED-4DB2-BD59-A6C34878D82A}">
                    <a16:rowId xmlns:a16="http://schemas.microsoft.com/office/drawing/2014/main" val="746382278"/>
                  </a:ext>
                </a:extLst>
              </a:tr>
            </a:tbl>
          </a:graphicData>
        </a:graphic>
      </p:graphicFrame>
      <p:sp>
        <p:nvSpPr>
          <p:cNvPr id="12" name="文本框 11">
            <a:extLst>
              <a:ext uri="{FF2B5EF4-FFF2-40B4-BE49-F238E27FC236}">
                <a16:creationId xmlns:a16="http://schemas.microsoft.com/office/drawing/2014/main" id="{7A2FDFA1-A5AE-4D23-AB19-42FB1973861A}"/>
              </a:ext>
            </a:extLst>
          </p:cNvPr>
          <p:cNvSpPr txBox="1"/>
          <p:nvPr/>
        </p:nvSpPr>
        <p:spPr>
          <a:xfrm>
            <a:off x="838200" y="6138932"/>
            <a:ext cx="10515600" cy="707886"/>
          </a:xfrm>
          <a:prstGeom prst="rect">
            <a:avLst/>
          </a:prstGeom>
          <a:noFill/>
        </p:spPr>
        <p:txBody>
          <a:bodyPr wrap="square">
            <a:spAutoFit/>
          </a:bodyPr>
          <a:lstStyle/>
          <a:p>
            <a:r>
              <a:rPr lang="en-US" altLang="zh-CN" sz="2000" b="1" dirty="0">
                <a:solidFill>
                  <a:srgbClr val="C00000"/>
                </a:solidFill>
              </a:rPr>
              <a:t>SOR</a:t>
            </a:r>
            <a:r>
              <a:rPr lang="ja-JP" altLang="en-US" sz="2000" b="1">
                <a:solidFill>
                  <a:srgbClr val="C00000"/>
                </a:solidFill>
              </a:rPr>
              <a:t>モデルは、コロナに関連する研究は</a:t>
            </a:r>
            <a:r>
              <a:rPr lang="zh-CN" altLang="en-US" sz="2000" b="1" dirty="0">
                <a:solidFill>
                  <a:srgbClr val="C00000"/>
                </a:solidFill>
              </a:rPr>
              <a:t>適している</a:t>
            </a:r>
            <a:r>
              <a:rPr lang="ja-JP" altLang="en-US" sz="2000" b="1">
                <a:solidFill>
                  <a:srgbClr val="C00000"/>
                </a:solidFill>
              </a:rPr>
              <a:t>。影響を受ける要因は経済的なもの、心理的なものなどで</a:t>
            </a:r>
            <a:r>
              <a:rPr lang="zh-CN" altLang="en-US" sz="2000" b="1" dirty="0">
                <a:solidFill>
                  <a:srgbClr val="C00000"/>
                </a:solidFill>
              </a:rPr>
              <a:t>ある</a:t>
            </a:r>
            <a:endParaRPr lang="en-US" altLang="ja-JP" sz="2000" b="1" dirty="0">
              <a:solidFill>
                <a:srgbClr val="C00000"/>
              </a:solidFill>
            </a:endParaRPr>
          </a:p>
        </p:txBody>
      </p:sp>
      <p:sp>
        <p:nvSpPr>
          <p:cNvPr id="7" name="灯片编号占位符 6">
            <a:extLst>
              <a:ext uri="{FF2B5EF4-FFF2-40B4-BE49-F238E27FC236}">
                <a16:creationId xmlns:a16="http://schemas.microsoft.com/office/drawing/2014/main" id="{37825AEF-7470-4C6E-86AF-32E2E8B5F351}"/>
              </a:ext>
            </a:extLst>
          </p:cNvPr>
          <p:cNvSpPr>
            <a:spLocks noGrp="1"/>
          </p:cNvSpPr>
          <p:nvPr>
            <p:ph type="sldNum" sz="quarter" idx="12"/>
          </p:nvPr>
        </p:nvSpPr>
        <p:spPr/>
        <p:txBody>
          <a:bodyPr/>
          <a:lstStyle/>
          <a:p>
            <a:fld id="{3A1FF0C6-5115-4994-A0DE-49F1F4279360}" type="slidenum">
              <a:rPr kumimoji="1" lang="ja-JP" altLang="en-US" smtClean="0"/>
              <a:t>5</a:t>
            </a:fld>
            <a:endParaRPr kumimoji="1" lang="ja-JP" altLang="en-US"/>
          </a:p>
        </p:txBody>
      </p:sp>
    </p:spTree>
    <p:extLst>
      <p:ext uri="{BB962C8B-B14F-4D97-AF65-F5344CB8AC3E}">
        <p14:creationId xmlns:p14="http://schemas.microsoft.com/office/powerpoint/2010/main" val="130583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59122"/>
            <a:ext cx="10982498" cy="429304"/>
          </a:xfrm>
        </p:spPr>
        <p:txBody>
          <a:bodyPr>
            <a:noAutofit/>
          </a:bodyPr>
          <a:lstStyle/>
          <a:p>
            <a:r>
              <a:rPr lang="en-US" altLang="zh-CN" b="1" dirty="0"/>
              <a:t>S-O-R(Stimulus-Organism-Response)</a:t>
            </a:r>
            <a:r>
              <a:rPr lang="ja-JP" altLang="en-US" b="1" dirty="0"/>
              <a:t>モデル</a:t>
            </a:r>
            <a:r>
              <a:rPr lang="ja-JP" altLang="en-US" b="1"/>
              <a:t>について</a:t>
            </a:r>
            <a:endParaRPr lang="en-US" altLang="ja-JP" b="1" dirty="0"/>
          </a:p>
          <a:p>
            <a:endParaRPr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1"/>
                </a:solidFill>
              </a:rPr>
              <a:t>先行</a:t>
            </a:r>
            <a:r>
              <a:rPr lang="ja-JP" altLang="ja-JP" sz="5400" b="1" dirty="0">
                <a:solidFill>
                  <a:schemeClr val="bg1"/>
                </a:solidFill>
              </a:rPr>
              <a:t>研究</a:t>
            </a:r>
            <a:endParaRPr lang="ja-JP" altLang="en-US" sz="5400" b="1" dirty="0">
              <a:solidFill>
                <a:schemeClr val="bg1"/>
              </a:solidFill>
            </a:endParaRPr>
          </a:p>
        </p:txBody>
      </p:sp>
      <p:graphicFrame>
        <p:nvGraphicFramePr>
          <p:cNvPr id="10" name="表格 10">
            <a:extLst>
              <a:ext uri="{FF2B5EF4-FFF2-40B4-BE49-F238E27FC236}">
                <a16:creationId xmlns:a16="http://schemas.microsoft.com/office/drawing/2014/main" id="{EED0D690-38F8-4C31-9FF7-FA22C2CBBB37}"/>
              </a:ext>
            </a:extLst>
          </p:cNvPr>
          <p:cNvGraphicFramePr>
            <a:graphicFrameLocks noGrp="1"/>
          </p:cNvGraphicFramePr>
          <p:nvPr>
            <p:extLst>
              <p:ext uri="{D42A27DB-BD31-4B8C-83A1-F6EECF244321}">
                <p14:modId xmlns:p14="http://schemas.microsoft.com/office/powerpoint/2010/main" val="4167487082"/>
              </p:ext>
            </p:extLst>
          </p:nvPr>
        </p:nvGraphicFramePr>
        <p:xfrm>
          <a:off x="838200" y="2340437"/>
          <a:ext cx="10515600" cy="1828800"/>
        </p:xfrm>
        <a:graphic>
          <a:graphicData uri="http://schemas.openxmlformats.org/drawingml/2006/table">
            <a:tbl>
              <a:tblPr firstRow="1" bandRow="1">
                <a:tableStyleId>{22838BEF-8BB2-4498-84A7-C5851F593DF1}</a:tableStyleId>
              </a:tblPr>
              <a:tblGrid>
                <a:gridCol w="7291169">
                  <a:extLst>
                    <a:ext uri="{9D8B030D-6E8A-4147-A177-3AD203B41FA5}">
                      <a16:colId xmlns:a16="http://schemas.microsoft.com/office/drawing/2014/main" val="3091796687"/>
                    </a:ext>
                  </a:extLst>
                </a:gridCol>
                <a:gridCol w="3224431">
                  <a:extLst>
                    <a:ext uri="{9D8B030D-6E8A-4147-A177-3AD203B41FA5}">
                      <a16:colId xmlns:a16="http://schemas.microsoft.com/office/drawing/2014/main" val="4147909304"/>
                    </a:ext>
                  </a:extLst>
                </a:gridCol>
              </a:tblGrid>
              <a:tr h="370840">
                <a:tc>
                  <a:txBody>
                    <a:bodyPr/>
                    <a:lstStyle/>
                    <a:p>
                      <a:r>
                        <a:rPr kumimoji="1" lang="ja-JP" altLang="en-US" b="0" dirty="0"/>
                        <a:t>知覚されたリスクと感情の前例としての評判を含む拡張</a:t>
                      </a:r>
                      <a:r>
                        <a:rPr kumimoji="1" lang="en-US" altLang="ja-JP" b="0" dirty="0"/>
                        <a:t>S-O-R</a:t>
                      </a:r>
                      <a:r>
                        <a:rPr kumimoji="1" lang="ja-JP" altLang="en-US" b="0" dirty="0"/>
                        <a:t>フレームワークを提案することにより、、知覚されたリスク、および行動意図のさまざまなコンポーネントの影響の経験的調査を可能にします。</a:t>
                      </a:r>
                    </a:p>
                  </a:txBody>
                  <a:tcPr/>
                </a:tc>
                <a:tc>
                  <a:txBody>
                    <a:bodyPr/>
                    <a:lstStyle/>
                    <a:p>
                      <a:r>
                        <a:rPr lang="en-US" altLang="ja-JP" sz="1800" b="0" dirty="0"/>
                        <a:t>Kim J , Lennon S J . (2013).</a:t>
                      </a:r>
                      <a:endParaRPr kumimoji="1" lang="ja-JP" altLang="en-US" b="0" dirty="0"/>
                    </a:p>
                  </a:txBody>
                  <a:tcPr/>
                </a:tc>
                <a:extLst>
                  <a:ext uri="{0D108BD9-81ED-4DB2-BD59-A6C34878D82A}">
                    <a16:rowId xmlns:a16="http://schemas.microsoft.com/office/drawing/2014/main" val="2592956418"/>
                  </a:ext>
                </a:extLst>
              </a:tr>
              <a:tr h="370840">
                <a:tc>
                  <a:txBody>
                    <a:bodyPr/>
                    <a:lstStyle/>
                    <a:p>
                      <a:r>
                        <a:rPr kumimoji="1" lang="en-US" altLang="ja-JP" dirty="0"/>
                        <a:t>covid-19</a:t>
                      </a:r>
                      <a:r>
                        <a:rPr kumimoji="1" lang="ja-JP" altLang="en-US" dirty="0"/>
                        <a:t>の危機と封鎖による大学生の行動</a:t>
                      </a:r>
                      <a:r>
                        <a:rPr kumimoji="1" lang="ja-JP" altLang="en-US" b="0" dirty="0"/>
                        <a:t>と</a:t>
                      </a:r>
                      <a:r>
                        <a:rPr kumimoji="1" lang="ja-JP" altLang="en-US" dirty="0"/>
                        <a:t>心理的変化を調査することを目的としています。 </a:t>
                      </a:r>
                      <a:r>
                        <a:rPr kumimoji="1" lang="en-US" altLang="ja-JP" dirty="0"/>
                        <a:t>SOR</a:t>
                      </a:r>
                      <a:r>
                        <a:rPr kumimoji="1" lang="ja-JP" altLang="en-US" dirty="0"/>
                        <a:t>モデルは研究の理論的基盤を開発するために採用されました。</a:t>
                      </a:r>
                    </a:p>
                  </a:txBody>
                  <a:tcPr/>
                </a:tc>
                <a:tc>
                  <a:txBody>
                    <a:bodyPr/>
                    <a:lstStyle/>
                    <a:p>
                      <a:r>
                        <a:rPr kumimoji="1" lang="en-US" altLang="ja-JP" dirty="0"/>
                        <a:t>Pandita S , Mishra H G , </a:t>
                      </a:r>
                      <a:r>
                        <a:rPr kumimoji="1" lang="en-US" altLang="ja-JP" dirty="0" err="1"/>
                        <a:t>Chib</a:t>
                      </a:r>
                      <a:r>
                        <a:rPr kumimoji="1" lang="en-US" altLang="ja-JP" dirty="0"/>
                        <a:t> S . (2021).</a:t>
                      </a:r>
                      <a:endParaRPr kumimoji="1" lang="ja-JP" altLang="en-US" dirty="0"/>
                    </a:p>
                  </a:txBody>
                  <a:tcPr/>
                </a:tc>
                <a:extLst>
                  <a:ext uri="{0D108BD9-81ED-4DB2-BD59-A6C34878D82A}">
                    <a16:rowId xmlns:a16="http://schemas.microsoft.com/office/drawing/2014/main" val="746382278"/>
                  </a:ext>
                </a:extLst>
              </a:tr>
            </a:tbl>
          </a:graphicData>
        </a:graphic>
      </p:graphicFrame>
      <p:sp>
        <p:nvSpPr>
          <p:cNvPr id="12" name="文本框 11">
            <a:extLst>
              <a:ext uri="{FF2B5EF4-FFF2-40B4-BE49-F238E27FC236}">
                <a16:creationId xmlns:a16="http://schemas.microsoft.com/office/drawing/2014/main" id="{7A2FDFA1-A5AE-4D23-AB19-42FB1973861A}"/>
              </a:ext>
            </a:extLst>
          </p:cNvPr>
          <p:cNvSpPr txBox="1"/>
          <p:nvPr/>
        </p:nvSpPr>
        <p:spPr>
          <a:xfrm>
            <a:off x="838200" y="4375539"/>
            <a:ext cx="10515600" cy="707886"/>
          </a:xfrm>
          <a:prstGeom prst="rect">
            <a:avLst/>
          </a:prstGeom>
          <a:noFill/>
        </p:spPr>
        <p:txBody>
          <a:bodyPr wrap="square">
            <a:spAutoFit/>
          </a:bodyPr>
          <a:lstStyle/>
          <a:p>
            <a:r>
              <a:rPr lang="en-US" altLang="zh-CN" sz="2000" b="1" dirty="0">
                <a:solidFill>
                  <a:srgbClr val="C00000"/>
                </a:solidFill>
              </a:rPr>
              <a:t>SOR</a:t>
            </a:r>
            <a:r>
              <a:rPr lang="ja-JP" altLang="en-US" sz="2000" b="1" dirty="0">
                <a:solidFill>
                  <a:srgbClr val="C00000"/>
                </a:solidFill>
              </a:rPr>
              <a:t>モデルは、消費者の心理、行動認識の状態、およびリスク認識変化が起こすことを説明</a:t>
            </a:r>
            <a:r>
              <a:rPr lang="ja-JP" altLang="en-US" sz="2000" b="1">
                <a:solidFill>
                  <a:srgbClr val="C00000"/>
                </a:solidFill>
              </a:rPr>
              <a:t>できます。</a:t>
            </a:r>
            <a:endParaRPr lang="en-US" altLang="ja-JP" sz="2000" b="1" dirty="0">
              <a:solidFill>
                <a:srgbClr val="C00000"/>
              </a:solidFill>
            </a:endParaRPr>
          </a:p>
        </p:txBody>
      </p:sp>
      <p:sp>
        <p:nvSpPr>
          <p:cNvPr id="7" name="灯片编号占位符 6">
            <a:extLst>
              <a:ext uri="{FF2B5EF4-FFF2-40B4-BE49-F238E27FC236}">
                <a16:creationId xmlns:a16="http://schemas.microsoft.com/office/drawing/2014/main" id="{37825AEF-7470-4C6E-86AF-32E2E8B5F351}"/>
              </a:ext>
            </a:extLst>
          </p:cNvPr>
          <p:cNvSpPr>
            <a:spLocks noGrp="1"/>
          </p:cNvSpPr>
          <p:nvPr>
            <p:ph type="sldNum" sz="quarter" idx="12"/>
          </p:nvPr>
        </p:nvSpPr>
        <p:spPr/>
        <p:txBody>
          <a:bodyPr/>
          <a:lstStyle/>
          <a:p>
            <a:fld id="{3A1FF0C6-5115-4994-A0DE-49F1F4279360}" type="slidenum">
              <a:rPr kumimoji="1" lang="ja-JP" altLang="en-US" smtClean="0"/>
              <a:t>6</a:t>
            </a:fld>
            <a:endParaRPr kumimoji="1" lang="ja-JP" altLang="en-US"/>
          </a:p>
        </p:txBody>
      </p:sp>
    </p:spTree>
    <p:extLst>
      <p:ext uri="{BB962C8B-B14F-4D97-AF65-F5344CB8AC3E}">
        <p14:creationId xmlns:p14="http://schemas.microsoft.com/office/powerpoint/2010/main" val="361330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1"/>
                </a:solidFill>
              </a:rPr>
              <a:t>研究目的</a:t>
            </a:r>
            <a:endParaRPr lang="ja-JP" altLang="en-US" sz="5400" b="1" dirty="0">
              <a:solidFill>
                <a:schemeClr val="bg1"/>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p:txBody>
          <a:bodyPr/>
          <a:lstStyle/>
          <a:p>
            <a:fld id="{3A1FF0C6-5115-4994-A0DE-49F1F4279360}" type="slidenum">
              <a:rPr kumimoji="1" lang="ja-JP" altLang="en-US" smtClean="0"/>
              <a:t>7</a:t>
            </a:fld>
            <a:endParaRPr kumimoji="1" lang="ja-JP" altLang="en-US"/>
          </a:p>
        </p:txBody>
      </p:sp>
      <p:grpSp>
        <p:nvGrpSpPr>
          <p:cNvPr id="17" name="组合 16">
            <a:extLst>
              <a:ext uri="{FF2B5EF4-FFF2-40B4-BE49-F238E27FC236}">
                <a16:creationId xmlns:a16="http://schemas.microsoft.com/office/drawing/2014/main" id="{1BC677F6-51D0-D94D-B186-2F84494179FA}"/>
              </a:ext>
            </a:extLst>
          </p:cNvPr>
          <p:cNvGrpSpPr/>
          <p:nvPr/>
        </p:nvGrpSpPr>
        <p:grpSpPr>
          <a:xfrm>
            <a:off x="434715" y="1690687"/>
            <a:ext cx="11317574" cy="3351853"/>
            <a:chOff x="434715" y="1690687"/>
            <a:chExt cx="11317574" cy="3351853"/>
          </a:xfrm>
        </p:grpSpPr>
        <p:sp>
          <p:nvSpPr>
            <p:cNvPr id="18" name="圆角矩形 17">
              <a:extLst>
                <a:ext uri="{FF2B5EF4-FFF2-40B4-BE49-F238E27FC236}">
                  <a16:creationId xmlns:a16="http://schemas.microsoft.com/office/drawing/2014/main" id="{1EDAE252-AAD0-DF4C-B691-731138A8D2EB}"/>
                </a:ext>
              </a:extLst>
            </p:cNvPr>
            <p:cNvSpPr/>
            <p:nvPr/>
          </p:nvSpPr>
          <p:spPr>
            <a:xfrm>
              <a:off x="434715" y="1690687"/>
              <a:ext cx="11317574" cy="3351853"/>
            </a:xfrm>
            <a:prstGeom prst="roundRect">
              <a:avLst/>
            </a:prstGeom>
            <a:solidFill>
              <a:schemeClr val="bg2"/>
            </a:solidFill>
            <a:ln w="28575">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800" b="1" dirty="0">
                <a:solidFill>
                  <a:srgbClr val="C00000"/>
                </a:solidFill>
              </a:endParaRPr>
            </a:p>
          </p:txBody>
        </p:sp>
        <p:sp>
          <p:nvSpPr>
            <p:cNvPr id="19" name="圆角矩形 18">
              <a:extLst>
                <a:ext uri="{FF2B5EF4-FFF2-40B4-BE49-F238E27FC236}">
                  <a16:creationId xmlns:a16="http://schemas.microsoft.com/office/drawing/2014/main" id="{81DE3803-8BC8-1549-B25B-90F485C23262}"/>
                </a:ext>
              </a:extLst>
            </p:cNvPr>
            <p:cNvSpPr/>
            <p:nvPr/>
          </p:nvSpPr>
          <p:spPr>
            <a:xfrm>
              <a:off x="811898" y="2971800"/>
              <a:ext cx="2089710" cy="914400"/>
            </a:xfrm>
            <a:prstGeom prst="roundRect">
              <a:avLst/>
            </a:prstGeom>
            <a:solidFill>
              <a:schemeClr val="bg2"/>
            </a:solid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rPr>
                <a:t>研究目的</a:t>
              </a:r>
              <a:endParaRPr kumimoji="1" lang="zh-CN" altLang="en-US" sz="2400" b="1" dirty="0">
                <a:solidFill>
                  <a:srgbClr val="C00000"/>
                </a:solidFill>
              </a:endParaRPr>
            </a:p>
          </p:txBody>
        </p:sp>
        <p:sp>
          <p:nvSpPr>
            <p:cNvPr id="20" name="文本框 19">
              <a:extLst>
                <a:ext uri="{FF2B5EF4-FFF2-40B4-BE49-F238E27FC236}">
                  <a16:creationId xmlns:a16="http://schemas.microsoft.com/office/drawing/2014/main" id="{5EB02505-55F3-2142-B408-CCFAB2850155}"/>
                </a:ext>
              </a:extLst>
            </p:cNvPr>
            <p:cNvSpPr txBox="1"/>
            <p:nvPr/>
          </p:nvSpPr>
          <p:spPr>
            <a:xfrm>
              <a:off x="3405160" y="1854390"/>
              <a:ext cx="8167245"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本研究は、</a:t>
              </a:r>
              <a:r>
                <a:rPr lang="en-US" altLang="ja-JP" sz="2400" dirty="0"/>
                <a:t>SOR(Stimulus-organism-response)</a:t>
              </a:r>
              <a:r>
                <a:rPr lang="ja-JP" altLang="en-US" sz="2400"/>
                <a:t>モデルを用いて、コロナと</a:t>
              </a:r>
              <a:r>
                <a:rPr lang="zh-CN" altLang="en-US" sz="2400" dirty="0"/>
                <a:t>封鎖政策</a:t>
              </a:r>
              <a:r>
                <a:rPr lang="ja-JP" altLang="en-US" sz="2400"/>
                <a:t>によって生じた刺激と消費者の心理の変化が、消費者の反応に与える影響を検証する。コロナが消費者に与える心理的・行動的影響を左右する要因を把握します。</a:t>
              </a:r>
              <a:endParaRPr lang="en-US" altLang="ja-JP" sz="2400" dirty="0"/>
            </a:p>
            <a:p>
              <a:endParaRPr lang="en-US" altLang="ja-JP" sz="2400" dirty="0"/>
            </a:p>
            <a:p>
              <a:pPr marL="342900" indent="-342900">
                <a:buFont typeface="Arial" panose="020B0604020202020204" pitchFamily="34" charset="0"/>
                <a:buChar char="•"/>
              </a:pPr>
              <a:r>
                <a:rPr lang="ja-JP" altLang="en-US" sz="2400"/>
                <a:t>コロナと</a:t>
              </a:r>
              <a:r>
                <a:rPr lang="zh-CN" altLang="en-US" sz="2400" dirty="0"/>
                <a:t>封鎖政策</a:t>
              </a:r>
              <a:r>
                <a:rPr lang="ja-JP" altLang="en-US" sz="2400"/>
                <a:t>が消費者の旅行意欲にどの程度影響を与えるかを把握します。</a:t>
              </a:r>
              <a:endParaRPr lang="en-US" altLang="ja-JP" sz="2400" dirty="0"/>
            </a:p>
          </p:txBody>
        </p:sp>
      </p:grpSp>
      <p:grpSp>
        <p:nvGrpSpPr>
          <p:cNvPr id="21" name="组合 20">
            <a:extLst>
              <a:ext uri="{FF2B5EF4-FFF2-40B4-BE49-F238E27FC236}">
                <a16:creationId xmlns:a16="http://schemas.microsoft.com/office/drawing/2014/main" id="{67F429AE-7315-354F-A9DA-A749B893DAC0}"/>
              </a:ext>
            </a:extLst>
          </p:cNvPr>
          <p:cNvGrpSpPr/>
          <p:nvPr/>
        </p:nvGrpSpPr>
        <p:grpSpPr>
          <a:xfrm>
            <a:off x="434715" y="5206242"/>
            <a:ext cx="11317574" cy="1460500"/>
            <a:chOff x="434715" y="1690688"/>
            <a:chExt cx="11317574" cy="1460500"/>
          </a:xfrm>
        </p:grpSpPr>
        <p:sp>
          <p:nvSpPr>
            <p:cNvPr id="22" name="圆角矩形 21">
              <a:extLst>
                <a:ext uri="{FF2B5EF4-FFF2-40B4-BE49-F238E27FC236}">
                  <a16:creationId xmlns:a16="http://schemas.microsoft.com/office/drawing/2014/main" id="{59956BBA-2E2E-9B4E-B40C-37B985EDDAD1}"/>
                </a:ext>
              </a:extLst>
            </p:cNvPr>
            <p:cNvSpPr/>
            <p:nvPr/>
          </p:nvSpPr>
          <p:spPr>
            <a:xfrm>
              <a:off x="434715" y="1690688"/>
              <a:ext cx="11317574" cy="1460500"/>
            </a:xfrm>
            <a:prstGeom prst="roundRect">
              <a:avLst/>
            </a:prstGeom>
            <a:solidFill>
              <a:schemeClr val="bg2"/>
            </a:solidFill>
            <a:ln w="28575">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800" b="1" dirty="0">
                <a:solidFill>
                  <a:srgbClr val="C00000"/>
                </a:solidFill>
              </a:endParaRPr>
            </a:p>
          </p:txBody>
        </p:sp>
        <p:sp>
          <p:nvSpPr>
            <p:cNvPr id="23" name="圆角矩形 22">
              <a:extLst>
                <a:ext uri="{FF2B5EF4-FFF2-40B4-BE49-F238E27FC236}">
                  <a16:creationId xmlns:a16="http://schemas.microsoft.com/office/drawing/2014/main" id="{F98D2436-E118-9F4A-9CEC-56C53FB25AC1}"/>
                </a:ext>
              </a:extLst>
            </p:cNvPr>
            <p:cNvSpPr/>
            <p:nvPr/>
          </p:nvSpPr>
          <p:spPr>
            <a:xfrm>
              <a:off x="811898" y="1963738"/>
              <a:ext cx="2089710" cy="914400"/>
            </a:xfrm>
            <a:prstGeom prst="roundRect">
              <a:avLst/>
            </a:prstGeom>
            <a:solidFill>
              <a:schemeClr val="bg2"/>
            </a:solid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rPr>
                <a:t>研究革新</a:t>
              </a:r>
            </a:p>
          </p:txBody>
        </p:sp>
        <p:sp>
          <p:nvSpPr>
            <p:cNvPr id="24" name="文本框 23">
              <a:extLst>
                <a:ext uri="{FF2B5EF4-FFF2-40B4-BE49-F238E27FC236}">
                  <a16:creationId xmlns:a16="http://schemas.microsoft.com/office/drawing/2014/main" id="{C6C4430D-8825-EA4E-9303-55C60C4F5C67}"/>
                </a:ext>
              </a:extLst>
            </p:cNvPr>
            <p:cNvSpPr txBox="1"/>
            <p:nvPr/>
          </p:nvSpPr>
          <p:spPr>
            <a:xfrm>
              <a:off x="3405161" y="2005439"/>
              <a:ext cx="8167245"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アンケート</a:t>
              </a:r>
              <a:r>
                <a:rPr lang="zh-CN" altLang="en-US" sz="2400" dirty="0"/>
                <a:t>調査を利用して、封鎖</a:t>
              </a:r>
              <a:r>
                <a:rPr lang="ja-JP" altLang="en-US" sz="2400"/>
                <a:t>政策が消費者の旅行</a:t>
              </a:r>
              <a:r>
                <a:rPr lang="zh-CN" altLang="en-US" sz="2400" dirty="0"/>
                <a:t>意欲</a:t>
              </a:r>
              <a:r>
                <a:rPr lang="ja-JP" altLang="en-US" sz="2400"/>
                <a:t>に影響を与える要因についての研究は存在しない</a:t>
              </a:r>
              <a:endParaRPr lang="en-US" altLang="ja-JP" sz="2400" dirty="0"/>
            </a:p>
          </p:txBody>
        </p:sp>
      </p:grpSp>
    </p:spTree>
    <p:extLst>
      <p:ext uri="{BB962C8B-B14F-4D97-AF65-F5344CB8AC3E}">
        <p14:creationId xmlns:p14="http://schemas.microsoft.com/office/powerpoint/2010/main" val="391355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1"/>
                </a:solidFill>
              </a:rPr>
              <a:t>研究概要</a:t>
            </a:r>
            <a:endParaRPr lang="ja-JP" altLang="en-US" sz="5400" b="1" dirty="0">
              <a:solidFill>
                <a:schemeClr val="bg1"/>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a:xfrm>
            <a:off x="9228438" y="6356350"/>
            <a:ext cx="2743200" cy="365125"/>
          </a:xfrm>
        </p:spPr>
        <p:txBody>
          <a:bodyPr/>
          <a:lstStyle/>
          <a:p>
            <a:fld id="{3A1FF0C6-5115-4994-A0DE-49F1F4279360}" type="slidenum">
              <a:rPr kumimoji="1" lang="ja-JP" altLang="en-US" smtClean="0"/>
              <a:t>8</a:t>
            </a:fld>
            <a:endParaRPr kumimoji="1" lang="ja-JP" altLang="en-US"/>
          </a:p>
        </p:txBody>
      </p:sp>
      <p:sp>
        <p:nvSpPr>
          <p:cNvPr id="10" name="圆角矩形 9">
            <a:extLst>
              <a:ext uri="{FF2B5EF4-FFF2-40B4-BE49-F238E27FC236}">
                <a16:creationId xmlns:a16="http://schemas.microsoft.com/office/drawing/2014/main" id="{FF0A2B25-78D5-2343-9984-E23E091CFF27}"/>
              </a:ext>
            </a:extLst>
          </p:cNvPr>
          <p:cNvSpPr/>
          <p:nvPr/>
        </p:nvSpPr>
        <p:spPr>
          <a:xfrm>
            <a:off x="434715" y="3215137"/>
            <a:ext cx="11317574" cy="3506338"/>
          </a:xfrm>
          <a:prstGeom prst="roundRect">
            <a:avLst/>
          </a:prstGeom>
          <a:solidFill>
            <a:schemeClr val="bg2"/>
          </a:solidFill>
          <a:ln w="28575">
            <a:noFill/>
            <a:prstDash val="lg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2000" dirty="0"/>
          </a:p>
        </p:txBody>
      </p:sp>
      <p:grpSp>
        <p:nvGrpSpPr>
          <p:cNvPr id="13" name="组合 12">
            <a:extLst>
              <a:ext uri="{FF2B5EF4-FFF2-40B4-BE49-F238E27FC236}">
                <a16:creationId xmlns:a16="http://schemas.microsoft.com/office/drawing/2014/main" id="{485CBD86-C085-944C-B82A-56CB31B4F687}"/>
              </a:ext>
            </a:extLst>
          </p:cNvPr>
          <p:cNvGrpSpPr/>
          <p:nvPr/>
        </p:nvGrpSpPr>
        <p:grpSpPr>
          <a:xfrm>
            <a:off x="434715" y="1690688"/>
            <a:ext cx="11317574" cy="1460500"/>
            <a:chOff x="434715" y="1690688"/>
            <a:chExt cx="11317574" cy="1460500"/>
          </a:xfrm>
        </p:grpSpPr>
        <p:sp>
          <p:nvSpPr>
            <p:cNvPr id="9" name="圆角矩形 8">
              <a:extLst>
                <a:ext uri="{FF2B5EF4-FFF2-40B4-BE49-F238E27FC236}">
                  <a16:creationId xmlns:a16="http://schemas.microsoft.com/office/drawing/2014/main" id="{CF4EB9FC-8FA6-A940-B40D-E4BCFE13790E}"/>
                </a:ext>
              </a:extLst>
            </p:cNvPr>
            <p:cNvSpPr/>
            <p:nvPr/>
          </p:nvSpPr>
          <p:spPr>
            <a:xfrm>
              <a:off x="434715" y="1690688"/>
              <a:ext cx="11317574" cy="1460500"/>
            </a:xfrm>
            <a:prstGeom prst="roundRect">
              <a:avLst/>
            </a:prstGeom>
            <a:solidFill>
              <a:schemeClr val="bg2"/>
            </a:solidFill>
            <a:ln w="28575">
              <a:no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800" b="1" dirty="0">
                <a:solidFill>
                  <a:srgbClr val="C00000"/>
                </a:solidFill>
              </a:endParaRPr>
            </a:p>
          </p:txBody>
        </p:sp>
        <p:sp>
          <p:nvSpPr>
            <p:cNvPr id="3" name="圆角矩形 2">
              <a:extLst>
                <a:ext uri="{FF2B5EF4-FFF2-40B4-BE49-F238E27FC236}">
                  <a16:creationId xmlns:a16="http://schemas.microsoft.com/office/drawing/2014/main" id="{53AA6403-9226-D84D-98BE-282D6C980EEE}"/>
                </a:ext>
              </a:extLst>
            </p:cNvPr>
            <p:cNvSpPr/>
            <p:nvPr/>
          </p:nvSpPr>
          <p:spPr>
            <a:xfrm>
              <a:off x="811898" y="1963738"/>
              <a:ext cx="2089710" cy="914400"/>
            </a:xfrm>
            <a:prstGeom prst="roundRect">
              <a:avLst/>
            </a:prstGeom>
            <a:solidFill>
              <a:schemeClr val="bg2"/>
            </a:solid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rgbClr val="C00000"/>
                  </a:solidFill>
                </a:rPr>
                <a:t>研究仮説</a:t>
              </a:r>
            </a:p>
          </p:txBody>
        </p:sp>
        <p:sp>
          <p:nvSpPr>
            <p:cNvPr id="8" name="文本框 7">
              <a:extLst>
                <a:ext uri="{FF2B5EF4-FFF2-40B4-BE49-F238E27FC236}">
                  <a16:creationId xmlns:a16="http://schemas.microsoft.com/office/drawing/2014/main" id="{1B53A471-CF81-2348-9C95-AC22B0CF4AC9}"/>
                </a:ext>
              </a:extLst>
            </p:cNvPr>
            <p:cNvSpPr txBox="1"/>
            <p:nvPr/>
          </p:nvSpPr>
          <p:spPr>
            <a:xfrm>
              <a:off x="3405161" y="2005439"/>
              <a:ext cx="8167245"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C00000"/>
                  </a:solidFill>
                </a:rPr>
                <a:t>封鎖</a:t>
              </a:r>
              <a:r>
                <a:rPr lang="ja-JP" altLang="en-US" sz="2400" b="1">
                  <a:solidFill>
                    <a:srgbClr val="C00000"/>
                  </a:solidFill>
                </a:rPr>
                <a:t>政策は、国内の観光消費者にマイナスの影響を与え、このマイナス影響はすぐには消えない。</a:t>
              </a:r>
              <a:endParaRPr lang="en-US" altLang="ja-JP" sz="2400" b="1" dirty="0">
                <a:solidFill>
                  <a:srgbClr val="C00000"/>
                </a:solidFill>
              </a:endParaRPr>
            </a:p>
          </p:txBody>
        </p:sp>
      </p:grpSp>
      <p:sp>
        <p:nvSpPr>
          <p:cNvPr id="11" name="圆角矩形 10">
            <a:extLst>
              <a:ext uri="{FF2B5EF4-FFF2-40B4-BE49-F238E27FC236}">
                <a16:creationId xmlns:a16="http://schemas.microsoft.com/office/drawing/2014/main" id="{F3506428-0342-034D-8874-0074FB28B709}"/>
              </a:ext>
            </a:extLst>
          </p:cNvPr>
          <p:cNvSpPr/>
          <p:nvPr/>
        </p:nvSpPr>
        <p:spPr>
          <a:xfrm>
            <a:off x="811898" y="4495294"/>
            <a:ext cx="2089710" cy="914400"/>
          </a:xfrm>
          <a:prstGeom prst="roundRect">
            <a:avLst/>
          </a:prstGeom>
          <a:solidFill>
            <a:schemeClr val="bg2"/>
          </a:solid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rPr>
              <a:t>研究方法</a:t>
            </a:r>
            <a:endParaRPr lang="en-US" altLang="zh-CN" sz="2400" b="1" dirty="0">
              <a:solidFill>
                <a:srgbClr val="C00000"/>
              </a:solidFill>
            </a:endParaRPr>
          </a:p>
        </p:txBody>
      </p:sp>
      <p:sp>
        <p:nvSpPr>
          <p:cNvPr id="12" name="文本框 11">
            <a:extLst>
              <a:ext uri="{FF2B5EF4-FFF2-40B4-BE49-F238E27FC236}">
                <a16:creationId xmlns:a16="http://schemas.microsoft.com/office/drawing/2014/main" id="{01E611EB-FA42-8B45-B5A1-742977E4B7B6}"/>
              </a:ext>
            </a:extLst>
          </p:cNvPr>
          <p:cNvSpPr txBox="1"/>
          <p:nvPr/>
        </p:nvSpPr>
        <p:spPr>
          <a:xfrm>
            <a:off x="3278791" y="3305155"/>
            <a:ext cx="8293616" cy="3416320"/>
          </a:xfrm>
          <a:prstGeom prst="rect">
            <a:avLst/>
          </a:prstGeom>
          <a:noFill/>
        </p:spPr>
        <p:txBody>
          <a:bodyPr wrap="square" rtlCol="0">
            <a:spAutoFit/>
          </a:bodyPr>
          <a:lstStyle/>
          <a:p>
            <a:r>
              <a:rPr lang="en-US" altLang="zh-CN" sz="2400" b="1" dirty="0">
                <a:solidFill>
                  <a:srgbClr val="C00000"/>
                </a:solidFill>
              </a:rPr>
              <a:t>①</a:t>
            </a:r>
            <a:r>
              <a:rPr lang="ja-JP" altLang="en-US" sz="2400" b="1">
                <a:solidFill>
                  <a:srgbClr val="C00000"/>
                </a:solidFill>
              </a:rPr>
              <a:t>アンケート</a:t>
            </a:r>
            <a:r>
              <a:rPr lang="zh-CN" altLang="en-US" sz="2400" b="1" dirty="0">
                <a:solidFill>
                  <a:srgbClr val="C00000"/>
                </a:solidFill>
              </a:rPr>
              <a:t>調査</a:t>
            </a:r>
            <a:r>
              <a:rPr lang="ja-JP" altLang="en-US" sz="2400" b="1">
                <a:solidFill>
                  <a:srgbClr val="C00000"/>
                </a:solidFill>
              </a:rPr>
              <a:t>　</a:t>
            </a:r>
            <a:endParaRPr lang="en-US" altLang="ja-JP" sz="2400" b="1" dirty="0">
              <a:solidFill>
                <a:srgbClr val="C00000"/>
              </a:solidFill>
            </a:endParaRPr>
          </a:p>
          <a:p>
            <a:pPr marL="342900" indent="-342900">
              <a:buFont typeface="Arial" panose="020B0604020202020204" pitchFamily="34" charset="0"/>
              <a:buChar char="•"/>
            </a:pPr>
            <a:r>
              <a:rPr lang="zh-CN" altLang="en-US" sz="2400" dirty="0"/>
              <a:t>少数</a:t>
            </a:r>
            <a:r>
              <a:rPr lang="ja-JP" altLang="en-US" sz="2400"/>
              <a:t>のアンケート</a:t>
            </a:r>
            <a:r>
              <a:rPr lang="zh-CN" altLang="en-US" sz="2400" dirty="0"/>
              <a:t>分析</a:t>
            </a:r>
            <a:r>
              <a:rPr lang="ja-JP" altLang="en-US" sz="2400"/>
              <a:t>を</a:t>
            </a:r>
            <a:r>
              <a:rPr lang="zh-CN" altLang="en-US" sz="2400" dirty="0"/>
              <a:t>実施</a:t>
            </a:r>
            <a:r>
              <a:rPr lang="ja-JP" altLang="en-US" sz="2400"/>
              <a:t>し、アンケートとモデルの</a:t>
            </a:r>
            <a:r>
              <a:rPr lang="zh-CN" altLang="en-US" sz="2400" dirty="0"/>
              <a:t>品質</a:t>
            </a:r>
            <a:r>
              <a:rPr lang="ja-JP" altLang="en-US" sz="2400"/>
              <a:t>をテストする。</a:t>
            </a:r>
            <a:endParaRPr lang="en-US" altLang="ja-JP" sz="2400" dirty="0"/>
          </a:p>
          <a:p>
            <a:pPr marL="342900" indent="-342900">
              <a:buFont typeface="Arial" panose="020B0604020202020204" pitchFamily="34" charset="0"/>
              <a:buChar char="•"/>
            </a:pPr>
            <a:r>
              <a:rPr lang="zh-CN" altLang="en-US" sz="2400" dirty="0"/>
              <a:t>国内旅行消費者</a:t>
            </a:r>
            <a:r>
              <a:rPr lang="ja-JP" altLang="en-US" sz="2400"/>
              <a:t>のうち、</a:t>
            </a:r>
            <a:r>
              <a:rPr lang="zh-CN" altLang="en-US" sz="2400" dirty="0"/>
              <a:t>封鎖</a:t>
            </a:r>
            <a:r>
              <a:rPr lang="ja-JP" altLang="en-US" sz="2400"/>
              <a:t>を</a:t>
            </a:r>
            <a:r>
              <a:rPr lang="zh-CN" altLang="en-US" sz="2400" dirty="0"/>
              <a:t>経験</a:t>
            </a:r>
            <a:r>
              <a:rPr lang="ja-JP" altLang="en-US" sz="2400"/>
              <a:t>したことがある</a:t>
            </a:r>
            <a:r>
              <a:rPr lang="zh-CN" altLang="en-US" sz="2400" dirty="0"/>
              <a:t>人、</a:t>
            </a:r>
            <a:r>
              <a:rPr lang="ja-JP" altLang="en-US" sz="2400"/>
              <a:t>ない</a:t>
            </a:r>
            <a:r>
              <a:rPr lang="zh-CN" altLang="en-US" sz="2400" dirty="0"/>
              <a:t>人</a:t>
            </a:r>
            <a:r>
              <a:rPr lang="ja-JP" altLang="en-US" sz="2400"/>
              <a:t>を</a:t>
            </a:r>
            <a:r>
              <a:rPr lang="zh-CN" altLang="en-US" sz="2400" dirty="0"/>
              <a:t>対象</a:t>
            </a:r>
            <a:r>
              <a:rPr lang="ja-JP" altLang="en-US" sz="2400"/>
              <a:t>に</a:t>
            </a:r>
            <a:r>
              <a:rPr lang="zh-CN" altLang="en-US" sz="2400" dirty="0"/>
              <a:t>実施</a:t>
            </a:r>
            <a:r>
              <a:rPr lang="ja-JP" altLang="en-US" sz="2400"/>
              <a:t>した</a:t>
            </a:r>
            <a:r>
              <a:rPr lang="zh-CN" altLang="en-US" sz="2400" dirty="0"/>
              <a:t>調査</a:t>
            </a:r>
            <a:endParaRPr lang="en-US" altLang="zh-CN" sz="2400" dirty="0"/>
          </a:p>
          <a:p>
            <a:r>
              <a:rPr lang="zh-CN" altLang="en-US" sz="2400" b="1" dirty="0">
                <a:solidFill>
                  <a:srgbClr val="C00000"/>
                </a:solidFill>
              </a:rPr>
              <a:t>②共分散構造分析 </a:t>
            </a:r>
            <a:endParaRPr lang="en-US" altLang="zh-CN" sz="2400" b="1" dirty="0">
              <a:solidFill>
                <a:srgbClr val="C00000"/>
              </a:solidFill>
            </a:endParaRPr>
          </a:p>
          <a:p>
            <a:pPr marL="457200" indent="-457200">
              <a:buFont typeface="Arial" panose="020B0604020202020204" pitchFamily="34" charset="0"/>
              <a:buChar char="•"/>
            </a:pPr>
            <a:r>
              <a:rPr lang="zh-CN" altLang="en-US" sz="2400" dirty="0"/>
              <a:t>多重指標</a:t>
            </a:r>
            <a:r>
              <a:rPr lang="ja-JP" altLang="en-US" sz="2400"/>
              <a:t>モデルでは、</a:t>
            </a:r>
            <a:r>
              <a:rPr lang="zh-CN" altLang="en-US" sz="2400" dirty="0"/>
              <a:t>複数</a:t>
            </a:r>
            <a:r>
              <a:rPr lang="ja-JP" altLang="en-US" sz="2400"/>
              <a:t>の</a:t>
            </a:r>
            <a:r>
              <a:rPr lang="zh-CN" altLang="en-US" sz="2400" dirty="0"/>
              <a:t>因子分析</a:t>
            </a:r>
            <a:r>
              <a:rPr lang="ja-JP" altLang="en-US" sz="2400"/>
              <a:t>や</a:t>
            </a:r>
            <a:r>
              <a:rPr lang="zh-CN" altLang="en-US" sz="2400" dirty="0"/>
              <a:t>重回帰分析</a:t>
            </a:r>
            <a:r>
              <a:rPr lang="ja-JP" altLang="en-US" sz="2400"/>
              <a:t>を</a:t>
            </a:r>
            <a:r>
              <a:rPr lang="zh-CN" altLang="en-US" sz="2400" dirty="0"/>
              <a:t>織</a:t>
            </a:r>
            <a:r>
              <a:rPr lang="ja-JP" altLang="en-US" sz="2400"/>
              <a:t>り</a:t>
            </a:r>
            <a:r>
              <a:rPr lang="zh-CN" altLang="en-US" sz="2400" dirty="0"/>
              <a:t>交</a:t>
            </a:r>
            <a:r>
              <a:rPr lang="ja-JP" altLang="en-US" sz="2400"/>
              <a:t>ぜたようなモデルを、</a:t>
            </a:r>
            <a:r>
              <a:rPr lang="en-US" altLang="ja-JP" sz="2400" dirty="0"/>
              <a:t>1</a:t>
            </a:r>
            <a:r>
              <a:rPr lang="ja-JP" altLang="en-US" sz="2400"/>
              <a:t>つにまとめて</a:t>
            </a:r>
            <a:r>
              <a:rPr lang="zh-CN" altLang="en-US" sz="2400" dirty="0"/>
              <a:t>分析</a:t>
            </a:r>
            <a:r>
              <a:rPr lang="ja-JP" altLang="en-US" sz="2400"/>
              <a:t>することができるのです。</a:t>
            </a:r>
            <a:endParaRPr lang="zh-CN" altLang="en-US" sz="2400" dirty="0"/>
          </a:p>
        </p:txBody>
      </p:sp>
    </p:spTree>
    <p:extLst>
      <p:ext uri="{BB962C8B-B14F-4D97-AF65-F5344CB8AC3E}">
        <p14:creationId xmlns:p14="http://schemas.microsoft.com/office/powerpoint/2010/main" val="166348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78D9FA-FAB4-4399-8998-26D8FEB2CE34}"/>
              </a:ext>
            </a:extLst>
          </p:cNvPr>
          <p:cNvSpPr>
            <a:spLocks noGrp="1"/>
          </p:cNvSpPr>
          <p:nvPr>
            <p:ph idx="1"/>
          </p:nvPr>
        </p:nvSpPr>
        <p:spPr>
          <a:xfrm>
            <a:off x="838200" y="1587987"/>
            <a:ext cx="10414000" cy="789453"/>
          </a:xfrm>
        </p:spPr>
        <p:txBody>
          <a:bodyPr>
            <a:normAutofit lnSpcReduction="10000"/>
          </a:bodyPr>
          <a:lstStyle/>
          <a:p>
            <a:r>
              <a:rPr lang="ja-JP" altLang="en-US" dirty="0">
                <a:solidFill>
                  <a:schemeClr val="bg2">
                    <a:lumMod val="25000"/>
                  </a:schemeClr>
                </a:solidFill>
              </a:rPr>
              <a:t>環境の急激な変化を決定する刺激、組織、反応の</a:t>
            </a:r>
            <a:r>
              <a:rPr lang="en-US" altLang="ja-JP" dirty="0">
                <a:solidFill>
                  <a:schemeClr val="bg2">
                    <a:lumMod val="25000"/>
                  </a:schemeClr>
                </a:solidFill>
              </a:rPr>
              <a:t>3</a:t>
            </a:r>
            <a:r>
              <a:rPr lang="ja-JP" altLang="en-US" dirty="0">
                <a:solidFill>
                  <a:schemeClr val="bg2">
                    <a:lumMod val="25000"/>
                  </a:schemeClr>
                </a:solidFill>
              </a:rPr>
              <a:t>つの構成要素からなるモデルであります。</a:t>
            </a:r>
            <a:endParaRPr kumimoji="1" lang="ja-JP" altLang="en-US" dirty="0">
              <a:solidFill>
                <a:schemeClr val="bg2">
                  <a:lumMod val="25000"/>
                </a:schemeClr>
              </a:solidFill>
            </a:endParaRPr>
          </a:p>
        </p:txBody>
      </p:sp>
      <p:sp>
        <p:nvSpPr>
          <p:cNvPr id="4" name="矩形 3">
            <a:extLst>
              <a:ext uri="{FF2B5EF4-FFF2-40B4-BE49-F238E27FC236}">
                <a16:creationId xmlns:a16="http://schemas.microsoft.com/office/drawing/2014/main" id="{9EE5F3F0-684F-4664-9D63-23BEA9E227B9}"/>
              </a:ext>
            </a:extLst>
          </p:cNvPr>
          <p:cNvSpPr/>
          <p:nvPr/>
        </p:nvSpPr>
        <p:spPr>
          <a:xfrm>
            <a:off x="851650" y="2370661"/>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318808" y="2377440"/>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85504" y="2367259"/>
            <a:ext cx="3102033" cy="4351338"/>
          </a:xfrm>
          <a:prstGeom prst="rect">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a:bodyPr>
          <a:lstStyle/>
          <a:p>
            <a:r>
              <a:rPr lang="ja-JP" altLang="en-US" sz="5400" b="1">
                <a:solidFill>
                  <a:schemeClr val="bg1"/>
                </a:solidFill>
              </a:rPr>
              <a:t>モデル</a:t>
            </a:r>
            <a:r>
              <a:rPr lang="en-US" altLang="ja-JP" sz="5400" b="1" dirty="0">
                <a:solidFill>
                  <a:schemeClr val="bg1"/>
                </a:solidFill>
              </a:rPr>
              <a:t>-(Stimulus-Organism-Respo</a:t>
            </a:r>
            <a:r>
              <a:rPr lang="en-US" altLang="zh-CN" sz="5400" b="1" dirty="0">
                <a:solidFill>
                  <a:schemeClr val="bg1"/>
                </a:solidFill>
              </a:rPr>
              <a:t>n</a:t>
            </a:r>
            <a:r>
              <a:rPr lang="en-US" altLang="ja-JP" sz="5400" b="1" dirty="0">
                <a:solidFill>
                  <a:schemeClr val="bg1"/>
                </a:solidFill>
              </a:rPr>
              <a:t>se</a:t>
            </a:r>
            <a:r>
              <a:rPr lang="zh-CN" altLang="en-US" sz="5400" b="1" dirty="0">
                <a:solidFill>
                  <a:schemeClr val="bg1"/>
                </a:solidFill>
              </a:rPr>
              <a:t>）</a:t>
            </a:r>
            <a:endParaRPr lang="ja-JP" altLang="en-US" sz="5400" b="1" dirty="0">
              <a:solidFill>
                <a:schemeClr val="bg1"/>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92422" y="6155247"/>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66308" y="61334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33005" y="6141749"/>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p:txBody>
          <a:bodyPr/>
          <a:lstStyle/>
          <a:p>
            <a:fld id="{3A1FF0C6-5115-4994-A0DE-49F1F4279360}" type="slidenum">
              <a:rPr kumimoji="1" lang="ja-JP" altLang="en-US" smtClean="0"/>
              <a:t>9</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111984" y="2949654"/>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Psychological Isolation </a:t>
            </a:r>
          </a:p>
        </p:txBody>
      </p:sp>
      <p:sp>
        <p:nvSpPr>
          <p:cNvPr id="24" name="椭圆 23">
            <a:extLst>
              <a:ext uri="{FF2B5EF4-FFF2-40B4-BE49-F238E27FC236}">
                <a16:creationId xmlns:a16="http://schemas.microsoft.com/office/drawing/2014/main" id="{7B74B326-4E70-3B44-B458-50F456080BFB}"/>
              </a:ext>
            </a:extLst>
          </p:cNvPr>
          <p:cNvSpPr/>
          <p:nvPr/>
        </p:nvSpPr>
        <p:spPr>
          <a:xfrm>
            <a:off x="1135996" y="4524320"/>
            <a:ext cx="2533338" cy="9593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b="1" dirty="0">
                <a:solidFill>
                  <a:schemeClr val="tx1"/>
                </a:solidFill>
              </a:rPr>
              <a:t>Physical Isolation </a:t>
            </a:r>
          </a:p>
        </p:txBody>
      </p:sp>
      <p:sp>
        <p:nvSpPr>
          <p:cNvPr id="27" name="椭圆 26">
            <a:extLst>
              <a:ext uri="{FF2B5EF4-FFF2-40B4-BE49-F238E27FC236}">
                <a16:creationId xmlns:a16="http://schemas.microsoft.com/office/drawing/2014/main" id="{603DC3E2-9070-7146-B2F4-F50658C4EBC4}"/>
              </a:ext>
            </a:extLst>
          </p:cNvPr>
          <p:cNvSpPr/>
          <p:nvPr/>
        </p:nvSpPr>
        <p:spPr>
          <a:xfrm>
            <a:off x="4594586" y="24827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2" name="椭圆 31">
            <a:extLst>
              <a:ext uri="{FF2B5EF4-FFF2-40B4-BE49-F238E27FC236}">
                <a16:creationId xmlns:a16="http://schemas.microsoft.com/office/drawing/2014/main" id="{427F3509-6427-3747-A3B0-C7D7CAE7B7B5}"/>
              </a:ext>
            </a:extLst>
          </p:cNvPr>
          <p:cNvSpPr/>
          <p:nvPr/>
        </p:nvSpPr>
        <p:spPr>
          <a:xfrm>
            <a:off x="4594586" y="3891567"/>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585508" y="5141750"/>
            <a:ext cx="2567612" cy="8282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98582" y="2895261"/>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098582" y="4540318"/>
            <a:ext cx="2533338" cy="95937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Preventive behavior intention</a:t>
            </a:r>
            <a:endParaRPr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45322" y="2896871"/>
            <a:ext cx="949264" cy="532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45322" y="3429340"/>
            <a:ext cx="949264" cy="876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69334" y="2896871"/>
            <a:ext cx="925252" cy="2107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A11F43B-6739-A84D-8E07-FA04297EB122}"/>
              </a:ext>
            </a:extLst>
          </p:cNvPr>
          <p:cNvCxnSpPr>
            <a:stCxn id="24" idx="6"/>
            <a:endCxn id="32" idx="2"/>
          </p:cNvCxnSpPr>
          <p:nvPr/>
        </p:nvCxnSpPr>
        <p:spPr>
          <a:xfrm flipV="1">
            <a:off x="3669334" y="4305671"/>
            <a:ext cx="925252" cy="698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2E34B41F-72AA-504D-9821-9CC7ED65BDD5}"/>
              </a:ext>
            </a:extLst>
          </p:cNvPr>
          <p:cNvCxnSpPr>
            <a:stCxn id="24" idx="6"/>
            <a:endCxn id="34" idx="2"/>
          </p:cNvCxnSpPr>
          <p:nvPr/>
        </p:nvCxnSpPr>
        <p:spPr>
          <a:xfrm>
            <a:off x="3669334" y="5004006"/>
            <a:ext cx="916174" cy="551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D7046125-C161-FE4E-A012-D08B52A3A446}"/>
              </a:ext>
            </a:extLst>
          </p:cNvPr>
          <p:cNvCxnSpPr>
            <a:stCxn id="32" idx="6"/>
            <a:endCxn id="35" idx="2"/>
          </p:cNvCxnSpPr>
          <p:nvPr/>
        </p:nvCxnSpPr>
        <p:spPr>
          <a:xfrm flipV="1">
            <a:off x="7162198" y="3374947"/>
            <a:ext cx="936384" cy="93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cxnSpLocks/>
            <a:stCxn id="32" idx="6"/>
            <a:endCxn id="37" idx="2"/>
          </p:cNvCxnSpPr>
          <p:nvPr/>
        </p:nvCxnSpPr>
        <p:spPr>
          <a:xfrm>
            <a:off x="7162198" y="4305671"/>
            <a:ext cx="936384" cy="71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53120" y="3374947"/>
            <a:ext cx="945462" cy="2180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53120" y="5020004"/>
            <a:ext cx="945462" cy="53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线箭头连接符 93">
            <a:extLst>
              <a:ext uri="{FF2B5EF4-FFF2-40B4-BE49-F238E27FC236}">
                <a16:creationId xmlns:a16="http://schemas.microsoft.com/office/drawing/2014/main" id="{49975C22-A61B-B34B-A27A-E4F38D4187EC}"/>
              </a:ext>
            </a:extLst>
          </p:cNvPr>
          <p:cNvCxnSpPr>
            <a:stCxn id="32" idx="0"/>
            <a:endCxn id="27" idx="4"/>
          </p:cNvCxnSpPr>
          <p:nvPr/>
        </p:nvCxnSpPr>
        <p:spPr>
          <a:xfrm flipV="1">
            <a:off x="5878392" y="3310974"/>
            <a:ext cx="0" cy="580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259FBB00-653A-5048-A260-AE3CDAAA2FF5}"/>
              </a:ext>
            </a:extLst>
          </p:cNvPr>
          <p:cNvCxnSpPr>
            <a:stCxn id="34" idx="0"/>
            <a:endCxn id="32" idx="4"/>
          </p:cNvCxnSpPr>
          <p:nvPr/>
        </p:nvCxnSpPr>
        <p:spPr>
          <a:xfrm flipV="1">
            <a:off x="5869314" y="4719774"/>
            <a:ext cx="9078" cy="421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2CD6D4E4-6669-2848-8796-126DA4A6CAF8}"/>
              </a:ext>
            </a:extLst>
          </p:cNvPr>
          <p:cNvCxnSpPr>
            <a:stCxn id="27" idx="6"/>
            <a:endCxn id="35" idx="2"/>
          </p:cNvCxnSpPr>
          <p:nvPr/>
        </p:nvCxnSpPr>
        <p:spPr>
          <a:xfrm>
            <a:off x="7162198" y="2896871"/>
            <a:ext cx="936384" cy="478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6627F8CB-EAF1-534F-91CA-2B143D23AACE}"/>
              </a:ext>
            </a:extLst>
          </p:cNvPr>
          <p:cNvCxnSpPr>
            <a:stCxn id="27" idx="6"/>
            <a:endCxn id="37" idx="2"/>
          </p:cNvCxnSpPr>
          <p:nvPr/>
        </p:nvCxnSpPr>
        <p:spPr>
          <a:xfrm>
            <a:off x="7162198" y="2896871"/>
            <a:ext cx="936384" cy="212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589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35815</TotalTime>
  <Words>2517</Words>
  <Application>Microsoft Macintosh PowerPoint</Application>
  <PresentationFormat>宽屏</PresentationFormat>
  <Paragraphs>250</Paragraphs>
  <Slides>19</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游ゴシック</vt:lpstr>
      <vt:lpstr>游ゴシック Light</vt:lpstr>
      <vt:lpstr>Arial</vt:lpstr>
      <vt:lpstr>Calibri</vt:lpstr>
      <vt:lpstr>Office 主题​​</vt:lpstr>
      <vt:lpstr>コロナウイルスの封鎖対策が中国国内観光消費者の旅行意欲に及ぼす影響について</vt:lpstr>
      <vt:lpstr>研究背景</vt:lpstr>
      <vt:lpstr>研究背景</vt:lpstr>
      <vt:lpstr>先行研究</vt:lpstr>
      <vt:lpstr>先行研究</vt:lpstr>
      <vt:lpstr>先行研究</vt:lpstr>
      <vt:lpstr>研究目的</vt:lpstr>
      <vt:lpstr>研究概要</vt:lpstr>
      <vt:lpstr>モデル-(Stimulus-Organism-Response）</vt:lpstr>
      <vt:lpstr>モデル——Stimulus</vt:lpstr>
      <vt:lpstr>モデル——Organism</vt:lpstr>
      <vt:lpstr>モデル-(Stimulus-Organism-Response）</vt:lpstr>
      <vt:lpstr>モデル——Response</vt:lpstr>
      <vt:lpstr>モデル-(Stimulus-Organism-Response）</vt:lpstr>
      <vt:lpstr>少人数アンケート分析結果</vt:lpstr>
      <vt:lpstr>モデル-(Stimulus-Organism-Response）</vt:lpstr>
      <vt:lpstr>今後の方針</vt:lpstr>
      <vt:lpstr>参考文献</vt:lpstr>
      <vt:lpstr>コメント対応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新型コロナウイルスが中国観光業への経済的影響に関する研究</dc:title>
  <dc:creator>金明暘</dc:creator>
  <cp:lastModifiedBy>金 明旸</cp:lastModifiedBy>
  <cp:revision>40</cp:revision>
  <dcterms:created xsi:type="dcterms:W3CDTF">2021-10-27T10:57:21Z</dcterms:created>
  <dcterms:modified xsi:type="dcterms:W3CDTF">2022-09-23T09:41:00Z</dcterms:modified>
</cp:coreProperties>
</file>