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81" r:id="rId4"/>
    <p:sldId id="279" r:id="rId5"/>
    <p:sldId id="259" r:id="rId6"/>
    <p:sldId id="277" r:id="rId7"/>
    <p:sldId id="263" r:id="rId8"/>
    <p:sldId id="265" r:id="rId9"/>
    <p:sldId id="264" r:id="rId10"/>
    <p:sldId id="266" r:id="rId11"/>
    <p:sldId id="273" r:id="rId12"/>
    <p:sldId id="278" r:id="rId13"/>
    <p:sldId id="275"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9BB166-9C97-0967-A4BA-8B6F555E7E94}" name="金明暘" initials="金明暘" userId="金明暘"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D157-0D71-4EFF-A30D-E203FF2D6B89}" type="doc">
      <dgm:prSet loTypeId="urn:microsoft.com/office/officeart/2005/8/layout/orgChart1" loCatId="hierarchy" qsTypeId="urn:microsoft.com/office/officeart/2005/8/quickstyle/simple1" qsCatId="simple" csTypeId="urn:microsoft.com/office/officeart/2005/8/colors/accent2_5" csCatId="accent2" phldr="1"/>
      <dgm:spPr/>
      <dgm:t>
        <a:bodyPr/>
        <a:lstStyle/>
        <a:p>
          <a:endParaRPr kumimoji="1" lang="ja-JP" altLang="en-US"/>
        </a:p>
      </dgm:t>
    </dgm:pt>
    <dgm:pt modelId="{8EA63BCE-2FAF-40D7-B158-64B078836026}">
      <dgm:prSet phldrT="[文本]"/>
      <dgm:spPr/>
      <dgm:t>
        <a:bodyPr/>
        <a:lstStyle/>
        <a:p>
          <a:r>
            <a:rPr kumimoji="1" lang="en-US" altLang="ja-JP" dirty="0"/>
            <a:t>X</a:t>
          </a:r>
          <a:endParaRPr kumimoji="1" lang="ja-JP" altLang="en-US" dirty="0"/>
        </a:p>
      </dgm:t>
    </dgm:pt>
    <dgm:pt modelId="{859758A6-B3E8-47B5-B7F1-656B9DDB7508}" type="parTrans" cxnId="{CC5D3BEE-BC52-4B99-86D7-BAD40FFBB078}">
      <dgm:prSet/>
      <dgm:spPr/>
      <dgm:t>
        <a:bodyPr/>
        <a:lstStyle/>
        <a:p>
          <a:endParaRPr kumimoji="1" lang="ja-JP" altLang="en-US"/>
        </a:p>
      </dgm:t>
    </dgm:pt>
    <dgm:pt modelId="{26328BD2-10F1-41E8-BA60-6A8EC9CE9DB1}" type="sibTrans" cxnId="{CC5D3BEE-BC52-4B99-86D7-BAD40FFBB078}">
      <dgm:prSet/>
      <dgm:spPr/>
      <dgm:t>
        <a:bodyPr/>
        <a:lstStyle/>
        <a:p>
          <a:endParaRPr kumimoji="1" lang="ja-JP" altLang="en-US"/>
        </a:p>
      </dgm:t>
    </dgm:pt>
    <dgm:pt modelId="{FBDD9F9C-01E2-44F2-8958-3CDEE6DDF7EF}">
      <dgm:prSet phldrT="[文本]"/>
      <dgm:spPr/>
      <dgm:t>
        <a:bodyPr/>
        <a:lstStyle/>
        <a:p>
          <a:r>
            <a:rPr kumimoji="1" lang="ja-JP" altLang="en-US" dirty="0"/>
            <a:t>アンケート調査</a:t>
          </a:r>
        </a:p>
      </dgm:t>
    </dgm:pt>
    <dgm:pt modelId="{E9F89311-53BE-4510-8B21-DF69FA17C309}" type="parTrans" cxnId="{E85A9D60-FBB0-4614-9307-3958425708BF}">
      <dgm:prSet/>
      <dgm:spPr/>
      <dgm:t>
        <a:bodyPr/>
        <a:lstStyle/>
        <a:p>
          <a:endParaRPr kumimoji="1" lang="ja-JP" altLang="en-US"/>
        </a:p>
      </dgm:t>
    </dgm:pt>
    <dgm:pt modelId="{F40F0B00-F03A-4658-8FD0-9E308DEBCE51}" type="sibTrans" cxnId="{E85A9D60-FBB0-4614-9307-3958425708BF}">
      <dgm:prSet/>
      <dgm:spPr/>
      <dgm:t>
        <a:bodyPr/>
        <a:lstStyle/>
        <a:p>
          <a:endParaRPr kumimoji="1" lang="ja-JP" altLang="en-US"/>
        </a:p>
      </dgm:t>
    </dgm:pt>
    <dgm:pt modelId="{509180B7-2F8A-460D-97A8-734ED7C1E38B}">
      <dgm:prSet phldrT="[文本]"/>
      <dgm:spPr/>
      <dgm:t>
        <a:bodyPr/>
        <a:lstStyle/>
        <a:p>
          <a:r>
            <a:rPr kumimoji="1" lang="en-US" altLang="ja-JP" dirty="0"/>
            <a:t>SOR</a:t>
          </a:r>
          <a:r>
            <a:rPr kumimoji="1" lang="ja-JP" altLang="en-US" dirty="0"/>
            <a:t>モデル</a:t>
          </a:r>
        </a:p>
      </dgm:t>
    </dgm:pt>
    <dgm:pt modelId="{A9DF3F5B-1EC6-4261-A9C2-14C2AF5A83F6}" type="parTrans" cxnId="{44339453-BAC6-47A1-B146-60CAC5B76455}">
      <dgm:prSet/>
      <dgm:spPr/>
      <dgm:t>
        <a:bodyPr/>
        <a:lstStyle/>
        <a:p>
          <a:endParaRPr kumimoji="1" lang="ja-JP" altLang="en-US"/>
        </a:p>
      </dgm:t>
    </dgm:pt>
    <dgm:pt modelId="{0A03F482-F9FF-432C-8DCB-9170C97915D3}" type="sibTrans" cxnId="{44339453-BAC6-47A1-B146-60CAC5B76455}">
      <dgm:prSet/>
      <dgm:spPr/>
      <dgm:t>
        <a:bodyPr/>
        <a:lstStyle/>
        <a:p>
          <a:endParaRPr kumimoji="1" lang="ja-JP" altLang="en-US"/>
        </a:p>
      </dgm:t>
    </dgm:pt>
    <dgm:pt modelId="{A1C0C290-8018-4770-BB3D-4A3AEA60D444}">
      <dgm:prSet phldrT="[文本]"/>
      <dgm:spPr/>
      <dgm:t>
        <a:bodyPr/>
        <a:lstStyle/>
        <a:p>
          <a:r>
            <a:rPr kumimoji="1" lang="ja-JP" altLang="en-US" dirty="0"/>
            <a:t>コロナ中の観光業</a:t>
          </a:r>
        </a:p>
      </dgm:t>
    </dgm:pt>
    <dgm:pt modelId="{8F3EF2C2-8EA0-443E-81B3-768DA8A68BA0}" type="parTrans" cxnId="{B4D916F4-EDB0-4BA2-882A-081BA4F9026D}">
      <dgm:prSet/>
      <dgm:spPr/>
      <dgm:t>
        <a:bodyPr/>
        <a:lstStyle/>
        <a:p>
          <a:endParaRPr kumimoji="1" lang="ja-JP" altLang="en-US"/>
        </a:p>
      </dgm:t>
    </dgm:pt>
    <dgm:pt modelId="{D248FB6C-5EAD-491E-B8DF-F57429F2E8DF}" type="sibTrans" cxnId="{B4D916F4-EDB0-4BA2-882A-081BA4F9026D}">
      <dgm:prSet/>
      <dgm:spPr/>
      <dgm:t>
        <a:bodyPr/>
        <a:lstStyle/>
        <a:p>
          <a:endParaRPr kumimoji="1" lang="ja-JP" altLang="en-US"/>
        </a:p>
      </dgm:t>
    </dgm:pt>
    <dgm:pt modelId="{CF146125-E4C4-453C-B8DD-3091A790F541}" type="pres">
      <dgm:prSet presAssocID="{1B0FD157-0D71-4EFF-A30D-E203FF2D6B89}" presName="hierChild1" presStyleCnt="0">
        <dgm:presLayoutVars>
          <dgm:orgChart val="1"/>
          <dgm:chPref val="1"/>
          <dgm:dir/>
          <dgm:animOne val="branch"/>
          <dgm:animLvl val="lvl"/>
          <dgm:resizeHandles/>
        </dgm:presLayoutVars>
      </dgm:prSet>
      <dgm:spPr/>
    </dgm:pt>
    <dgm:pt modelId="{521F21A8-EF48-4CC0-AE56-6CE8E831AAE8}" type="pres">
      <dgm:prSet presAssocID="{8EA63BCE-2FAF-40D7-B158-64B078836026}" presName="hierRoot1" presStyleCnt="0">
        <dgm:presLayoutVars>
          <dgm:hierBranch val="init"/>
        </dgm:presLayoutVars>
      </dgm:prSet>
      <dgm:spPr/>
    </dgm:pt>
    <dgm:pt modelId="{F45A0BA9-1A84-4F32-9547-7CE5689F86C9}" type="pres">
      <dgm:prSet presAssocID="{8EA63BCE-2FAF-40D7-B158-64B078836026}" presName="rootComposite1" presStyleCnt="0"/>
      <dgm:spPr/>
    </dgm:pt>
    <dgm:pt modelId="{3C814A56-8AE0-438F-B3C2-7F6586FBBF5C}" type="pres">
      <dgm:prSet presAssocID="{8EA63BCE-2FAF-40D7-B158-64B078836026}" presName="rootText1" presStyleLbl="node0" presStyleIdx="0" presStyleCnt="1">
        <dgm:presLayoutVars>
          <dgm:chPref val="3"/>
        </dgm:presLayoutVars>
      </dgm:prSet>
      <dgm:spPr/>
    </dgm:pt>
    <dgm:pt modelId="{58C23AC4-7747-4BCC-9059-D4B243AD0A09}" type="pres">
      <dgm:prSet presAssocID="{8EA63BCE-2FAF-40D7-B158-64B078836026}" presName="rootConnector1" presStyleLbl="node1" presStyleIdx="0" presStyleCnt="0"/>
      <dgm:spPr/>
    </dgm:pt>
    <dgm:pt modelId="{AE0F41AA-BEAD-4A57-A59C-463A519CE109}" type="pres">
      <dgm:prSet presAssocID="{8EA63BCE-2FAF-40D7-B158-64B078836026}" presName="hierChild2" presStyleCnt="0"/>
      <dgm:spPr/>
    </dgm:pt>
    <dgm:pt modelId="{D54B7EE9-57B6-4ECF-B781-21C40E71E4D4}" type="pres">
      <dgm:prSet presAssocID="{E9F89311-53BE-4510-8B21-DF69FA17C309}" presName="Name37" presStyleLbl="parChTrans1D2" presStyleIdx="0" presStyleCnt="3"/>
      <dgm:spPr/>
    </dgm:pt>
    <dgm:pt modelId="{C03211C9-FE3C-4178-927A-D86120C3D82E}" type="pres">
      <dgm:prSet presAssocID="{FBDD9F9C-01E2-44F2-8958-3CDEE6DDF7EF}" presName="hierRoot2" presStyleCnt="0">
        <dgm:presLayoutVars>
          <dgm:hierBranch val="init"/>
        </dgm:presLayoutVars>
      </dgm:prSet>
      <dgm:spPr/>
    </dgm:pt>
    <dgm:pt modelId="{E81E3C2A-8FBD-4D94-B28F-87CB81B5D23C}" type="pres">
      <dgm:prSet presAssocID="{FBDD9F9C-01E2-44F2-8958-3CDEE6DDF7EF}" presName="rootComposite" presStyleCnt="0"/>
      <dgm:spPr/>
    </dgm:pt>
    <dgm:pt modelId="{98E81550-0971-43D5-8CC4-13615C037263}" type="pres">
      <dgm:prSet presAssocID="{FBDD9F9C-01E2-44F2-8958-3CDEE6DDF7EF}" presName="rootText" presStyleLbl="node2" presStyleIdx="0" presStyleCnt="3">
        <dgm:presLayoutVars>
          <dgm:chPref val="3"/>
        </dgm:presLayoutVars>
      </dgm:prSet>
      <dgm:spPr/>
    </dgm:pt>
    <dgm:pt modelId="{DA8F0F14-6423-4870-9CA3-BD8B05DE7FB3}" type="pres">
      <dgm:prSet presAssocID="{FBDD9F9C-01E2-44F2-8958-3CDEE6DDF7EF}" presName="rootConnector" presStyleLbl="node2" presStyleIdx="0" presStyleCnt="3"/>
      <dgm:spPr/>
    </dgm:pt>
    <dgm:pt modelId="{60BD673F-08C1-43B9-8884-1A5653E74520}" type="pres">
      <dgm:prSet presAssocID="{FBDD9F9C-01E2-44F2-8958-3CDEE6DDF7EF}" presName="hierChild4" presStyleCnt="0"/>
      <dgm:spPr/>
    </dgm:pt>
    <dgm:pt modelId="{84BB9521-AACE-4679-A8F1-8188D4E92FF0}" type="pres">
      <dgm:prSet presAssocID="{FBDD9F9C-01E2-44F2-8958-3CDEE6DDF7EF}" presName="hierChild5" presStyleCnt="0"/>
      <dgm:spPr/>
    </dgm:pt>
    <dgm:pt modelId="{CF7A49A4-7964-4EFE-B3A2-CE0252E2CC12}" type="pres">
      <dgm:prSet presAssocID="{A9DF3F5B-1EC6-4261-A9C2-14C2AF5A83F6}" presName="Name37" presStyleLbl="parChTrans1D2" presStyleIdx="1" presStyleCnt="3"/>
      <dgm:spPr/>
    </dgm:pt>
    <dgm:pt modelId="{D2CF3D1E-AC70-4B5F-BDE6-202166E1FC70}" type="pres">
      <dgm:prSet presAssocID="{509180B7-2F8A-460D-97A8-734ED7C1E38B}" presName="hierRoot2" presStyleCnt="0">
        <dgm:presLayoutVars>
          <dgm:hierBranch val="init"/>
        </dgm:presLayoutVars>
      </dgm:prSet>
      <dgm:spPr/>
    </dgm:pt>
    <dgm:pt modelId="{977F37AC-CEC1-42A0-B5A1-1CBE6E6E4068}" type="pres">
      <dgm:prSet presAssocID="{509180B7-2F8A-460D-97A8-734ED7C1E38B}" presName="rootComposite" presStyleCnt="0"/>
      <dgm:spPr/>
    </dgm:pt>
    <dgm:pt modelId="{C07478F0-6F6E-46A6-9F81-DAEA145E8639}" type="pres">
      <dgm:prSet presAssocID="{509180B7-2F8A-460D-97A8-734ED7C1E38B}" presName="rootText" presStyleLbl="node2" presStyleIdx="1" presStyleCnt="3">
        <dgm:presLayoutVars>
          <dgm:chPref val="3"/>
        </dgm:presLayoutVars>
      </dgm:prSet>
      <dgm:spPr/>
    </dgm:pt>
    <dgm:pt modelId="{C686EB95-B4C3-4F86-B338-20FDAAAA76E8}" type="pres">
      <dgm:prSet presAssocID="{509180B7-2F8A-460D-97A8-734ED7C1E38B}" presName="rootConnector" presStyleLbl="node2" presStyleIdx="1" presStyleCnt="3"/>
      <dgm:spPr/>
    </dgm:pt>
    <dgm:pt modelId="{0F2FD002-7670-41BA-A79F-8A9C463E75B8}" type="pres">
      <dgm:prSet presAssocID="{509180B7-2F8A-460D-97A8-734ED7C1E38B}" presName="hierChild4" presStyleCnt="0"/>
      <dgm:spPr/>
    </dgm:pt>
    <dgm:pt modelId="{202422FA-DEB6-4332-8E5E-076711817254}" type="pres">
      <dgm:prSet presAssocID="{509180B7-2F8A-460D-97A8-734ED7C1E38B}" presName="hierChild5" presStyleCnt="0"/>
      <dgm:spPr/>
    </dgm:pt>
    <dgm:pt modelId="{A2755796-A950-4F01-B572-FFF53901F75D}" type="pres">
      <dgm:prSet presAssocID="{8F3EF2C2-8EA0-443E-81B3-768DA8A68BA0}" presName="Name37" presStyleLbl="parChTrans1D2" presStyleIdx="2" presStyleCnt="3"/>
      <dgm:spPr/>
    </dgm:pt>
    <dgm:pt modelId="{71F4CF69-C3DC-4599-898A-BED270C77E6B}" type="pres">
      <dgm:prSet presAssocID="{A1C0C290-8018-4770-BB3D-4A3AEA60D444}" presName="hierRoot2" presStyleCnt="0">
        <dgm:presLayoutVars>
          <dgm:hierBranch val="init"/>
        </dgm:presLayoutVars>
      </dgm:prSet>
      <dgm:spPr/>
    </dgm:pt>
    <dgm:pt modelId="{2584DB34-4F42-49B3-998B-1699F15064A8}" type="pres">
      <dgm:prSet presAssocID="{A1C0C290-8018-4770-BB3D-4A3AEA60D444}" presName="rootComposite" presStyleCnt="0"/>
      <dgm:spPr/>
    </dgm:pt>
    <dgm:pt modelId="{3E302D1C-C056-4485-AA3B-99A19F3D8D58}" type="pres">
      <dgm:prSet presAssocID="{A1C0C290-8018-4770-BB3D-4A3AEA60D444}" presName="rootText" presStyleLbl="node2" presStyleIdx="2" presStyleCnt="3">
        <dgm:presLayoutVars>
          <dgm:chPref val="3"/>
        </dgm:presLayoutVars>
      </dgm:prSet>
      <dgm:spPr/>
    </dgm:pt>
    <dgm:pt modelId="{F635FD36-924D-4C25-963B-C9DA73D2C720}" type="pres">
      <dgm:prSet presAssocID="{A1C0C290-8018-4770-BB3D-4A3AEA60D444}" presName="rootConnector" presStyleLbl="node2" presStyleIdx="2" presStyleCnt="3"/>
      <dgm:spPr/>
    </dgm:pt>
    <dgm:pt modelId="{B7412FE7-B9E4-464C-8CE5-AD03464FC8D0}" type="pres">
      <dgm:prSet presAssocID="{A1C0C290-8018-4770-BB3D-4A3AEA60D444}" presName="hierChild4" presStyleCnt="0"/>
      <dgm:spPr/>
    </dgm:pt>
    <dgm:pt modelId="{6A8E4012-CAF8-459A-9DDC-F20EEF95B53A}" type="pres">
      <dgm:prSet presAssocID="{A1C0C290-8018-4770-BB3D-4A3AEA60D444}" presName="hierChild5" presStyleCnt="0"/>
      <dgm:spPr/>
    </dgm:pt>
    <dgm:pt modelId="{5DDD62C9-CB84-4E31-A29D-D40A5580D25F}" type="pres">
      <dgm:prSet presAssocID="{8EA63BCE-2FAF-40D7-B158-64B078836026}" presName="hierChild3" presStyleCnt="0"/>
      <dgm:spPr/>
    </dgm:pt>
  </dgm:ptLst>
  <dgm:cxnLst>
    <dgm:cxn modelId="{0477D51E-C520-48C5-9ABB-2B0F0A1046D9}" type="presOf" srcId="{509180B7-2F8A-460D-97A8-734ED7C1E38B}" destId="{C686EB95-B4C3-4F86-B338-20FDAAAA76E8}" srcOrd="1" destOrd="0" presId="urn:microsoft.com/office/officeart/2005/8/layout/orgChart1"/>
    <dgm:cxn modelId="{9E89632F-685C-44DF-A005-A5B8DE3036D2}" type="presOf" srcId="{A1C0C290-8018-4770-BB3D-4A3AEA60D444}" destId="{F635FD36-924D-4C25-963B-C9DA73D2C720}" srcOrd="1" destOrd="0" presId="urn:microsoft.com/office/officeart/2005/8/layout/orgChart1"/>
    <dgm:cxn modelId="{93E43D30-7B14-4F56-8C79-337C859B4C1B}" type="presOf" srcId="{509180B7-2F8A-460D-97A8-734ED7C1E38B}" destId="{C07478F0-6F6E-46A6-9F81-DAEA145E8639}" srcOrd="0" destOrd="0" presId="urn:microsoft.com/office/officeart/2005/8/layout/orgChart1"/>
    <dgm:cxn modelId="{5F61AB4F-9012-4247-A25C-ECC4726E7058}" type="presOf" srcId="{FBDD9F9C-01E2-44F2-8958-3CDEE6DDF7EF}" destId="{98E81550-0971-43D5-8CC4-13615C037263}" srcOrd="0" destOrd="0" presId="urn:microsoft.com/office/officeart/2005/8/layout/orgChart1"/>
    <dgm:cxn modelId="{44339453-BAC6-47A1-B146-60CAC5B76455}" srcId="{8EA63BCE-2FAF-40D7-B158-64B078836026}" destId="{509180B7-2F8A-460D-97A8-734ED7C1E38B}" srcOrd="1" destOrd="0" parTransId="{A9DF3F5B-1EC6-4261-A9C2-14C2AF5A83F6}" sibTransId="{0A03F482-F9FF-432C-8DCB-9170C97915D3}"/>
    <dgm:cxn modelId="{021F515E-001C-4B0C-B700-6D2A86FB6BE5}" type="presOf" srcId="{A1C0C290-8018-4770-BB3D-4A3AEA60D444}" destId="{3E302D1C-C056-4485-AA3B-99A19F3D8D58}" srcOrd="0" destOrd="0" presId="urn:microsoft.com/office/officeart/2005/8/layout/orgChart1"/>
    <dgm:cxn modelId="{E85A9D60-FBB0-4614-9307-3958425708BF}" srcId="{8EA63BCE-2FAF-40D7-B158-64B078836026}" destId="{FBDD9F9C-01E2-44F2-8958-3CDEE6DDF7EF}" srcOrd="0" destOrd="0" parTransId="{E9F89311-53BE-4510-8B21-DF69FA17C309}" sibTransId="{F40F0B00-F03A-4658-8FD0-9E308DEBCE51}"/>
    <dgm:cxn modelId="{FEBADB7A-EB5E-4A81-A180-90AE0A526EEB}" type="presOf" srcId="{8EA63BCE-2FAF-40D7-B158-64B078836026}" destId="{3C814A56-8AE0-438F-B3C2-7F6586FBBF5C}" srcOrd="0" destOrd="0" presId="urn:microsoft.com/office/officeart/2005/8/layout/orgChart1"/>
    <dgm:cxn modelId="{6D7A8B9D-7A77-41C6-B730-90A629D74D8E}" type="presOf" srcId="{1B0FD157-0D71-4EFF-A30D-E203FF2D6B89}" destId="{CF146125-E4C4-453C-B8DD-3091A790F541}" srcOrd="0" destOrd="0" presId="urn:microsoft.com/office/officeart/2005/8/layout/orgChart1"/>
    <dgm:cxn modelId="{D7AD42A1-5B48-49A7-ABB8-0F92F6B2C858}" type="presOf" srcId="{8F3EF2C2-8EA0-443E-81B3-768DA8A68BA0}" destId="{A2755796-A950-4F01-B572-FFF53901F75D}" srcOrd="0" destOrd="0" presId="urn:microsoft.com/office/officeart/2005/8/layout/orgChart1"/>
    <dgm:cxn modelId="{1247ADBA-06C5-4E35-BCD8-C4841C787BA4}" type="presOf" srcId="{FBDD9F9C-01E2-44F2-8958-3CDEE6DDF7EF}" destId="{DA8F0F14-6423-4870-9CA3-BD8B05DE7FB3}" srcOrd="1" destOrd="0" presId="urn:microsoft.com/office/officeart/2005/8/layout/orgChart1"/>
    <dgm:cxn modelId="{C1F647D9-3CBA-42C2-8DCD-9ED7C46E1B35}" type="presOf" srcId="{E9F89311-53BE-4510-8B21-DF69FA17C309}" destId="{D54B7EE9-57B6-4ECF-B781-21C40E71E4D4}" srcOrd="0" destOrd="0" presId="urn:microsoft.com/office/officeart/2005/8/layout/orgChart1"/>
    <dgm:cxn modelId="{16BB6ADC-2238-4F4E-A694-475231A70E9F}" type="presOf" srcId="{8EA63BCE-2FAF-40D7-B158-64B078836026}" destId="{58C23AC4-7747-4BCC-9059-D4B243AD0A09}" srcOrd="1" destOrd="0" presId="urn:microsoft.com/office/officeart/2005/8/layout/orgChart1"/>
    <dgm:cxn modelId="{CC5D3BEE-BC52-4B99-86D7-BAD40FFBB078}" srcId="{1B0FD157-0D71-4EFF-A30D-E203FF2D6B89}" destId="{8EA63BCE-2FAF-40D7-B158-64B078836026}" srcOrd="0" destOrd="0" parTransId="{859758A6-B3E8-47B5-B7F1-656B9DDB7508}" sibTransId="{26328BD2-10F1-41E8-BA60-6A8EC9CE9DB1}"/>
    <dgm:cxn modelId="{5C61AEEF-02F8-4576-9B98-FDE13FC2EFE7}" type="presOf" srcId="{A9DF3F5B-1EC6-4261-A9C2-14C2AF5A83F6}" destId="{CF7A49A4-7964-4EFE-B3A2-CE0252E2CC12}" srcOrd="0" destOrd="0" presId="urn:microsoft.com/office/officeart/2005/8/layout/orgChart1"/>
    <dgm:cxn modelId="{B4D916F4-EDB0-4BA2-882A-081BA4F9026D}" srcId="{8EA63BCE-2FAF-40D7-B158-64B078836026}" destId="{A1C0C290-8018-4770-BB3D-4A3AEA60D444}" srcOrd="2" destOrd="0" parTransId="{8F3EF2C2-8EA0-443E-81B3-768DA8A68BA0}" sibTransId="{D248FB6C-5EAD-491E-B8DF-F57429F2E8DF}"/>
    <dgm:cxn modelId="{93ADDB25-AC56-4690-A579-FAC779001A70}" type="presParOf" srcId="{CF146125-E4C4-453C-B8DD-3091A790F541}" destId="{521F21A8-EF48-4CC0-AE56-6CE8E831AAE8}" srcOrd="0" destOrd="0" presId="urn:microsoft.com/office/officeart/2005/8/layout/orgChart1"/>
    <dgm:cxn modelId="{C121ECD5-5121-43F6-9C09-93615EB9F633}" type="presParOf" srcId="{521F21A8-EF48-4CC0-AE56-6CE8E831AAE8}" destId="{F45A0BA9-1A84-4F32-9547-7CE5689F86C9}" srcOrd="0" destOrd="0" presId="urn:microsoft.com/office/officeart/2005/8/layout/orgChart1"/>
    <dgm:cxn modelId="{8944FD7F-7D33-4893-8641-BE905F51B09B}" type="presParOf" srcId="{F45A0BA9-1A84-4F32-9547-7CE5689F86C9}" destId="{3C814A56-8AE0-438F-B3C2-7F6586FBBF5C}" srcOrd="0" destOrd="0" presId="urn:microsoft.com/office/officeart/2005/8/layout/orgChart1"/>
    <dgm:cxn modelId="{77DCC91D-F591-468F-9A54-05355AA11006}" type="presParOf" srcId="{F45A0BA9-1A84-4F32-9547-7CE5689F86C9}" destId="{58C23AC4-7747-4BCC-9059-D4B243AD0A09}" srcOrd="1" destOrd="0" presId="urn:microsoft.com/office/officeart/2005/8/layout/orgChart1"/>
    <dgm:cxn modelId="{E96CC7BD-1893-48C9-8AEF-A695C8633ADD}" type="presParOf" srcId="{521F21A8-EF48-4CC0-AE56-6CE8E831AAE8}" destId="{AE0F41AA-BEAD-4A57-A59C-463A519CE109}" srcOrd="1" destOrd="0" presId="urn:microsoft.com/office/officeart/2005/8/layout/orgChart1"/>
    <dgm:cxn modelId="{E09B5FED-CBE9-463B-8F87-7D4DC7018A70}" type="presParOf" srcId="{AE0F41AA-BEAD-4A57-A59C-463A519CE109}" destId="{D54B7EE9-57B6-4ECF-B781-21C40E71E4D4}" srcOrd="0" destOrd="0" presId="urn:microsoft.com/office/officeart/2005/8/layout/orgChart1"/>
    <dgm:cxn modelId="{12300DBA-A7BB-40BE-9A95-9DEEBA3DE44D}" type="presParOf" srcId="{AE0F41AA-BEAD-4A57-A59C-463A519CE109}" destId="{C03211C9-FE3C-4178-927A-D86120C3D82E}" srcOrd="1" destOrd="0" presId="urn:microsoft.com/office/officeart/2005/8/layout/orgChart1"/>
    <dgm:cxn modelId="{2E78FD85-71D5-4223-BAB8-D79B1AFCCC41}" type="presParOf" srcId="{C03211C9-FE3C-4178-927A-D86120C3D82E}" destId="{E81E3C2A-8FBD-4D94-B28F-87CB81B5D23C}" srcOrd="0" destOrd="0" presId="urn:microsoft.com/office/officeart/2005/8/layout/orgChart1"/>
    <dgm:cxn modelId="{C65E480C-781B-43F9-95B7-35CD5AAB8C0D}" type="presParOf" srcId="{E81E3C2A-8FBD-4D94-B28F-87CB81B5D23C}" destId="{98E81550-0971-43D5-8CC4-13615C037263}" srcOrd="0" destOrd="0" presId="urn:microsoft.com/office/officeart/2005/8/layout/orgChart1"/>
    <dgm:cxn modelId="{8EDC8BEA-8080-4245-AC9D-18AB1990135F}" type="presParOf" srcId="{E81E3C2A-8FBD-4D94-B28F-87CB81B5D23C}" destId="{DA8F0F14-6423-4870-9CA3-BD8B05DE7FB3}" srcOrd="1" destOrd="0" presId="urn:microsoft.com/office/officeart/2005/8/layout/orgChart1"/>
    <dgm:cxn modelId="{B73C8817-2914-447E-98B5-8850BE68663F}" type="presParOf" srcId="{C03211C9-FE3C-4178-927A-D86120C3D82E}" destId="{60BD673F-08C1-43B9-8884-1A5653E74520}" srcOrd="1" destOrd="0" presId="urn:microsoft.com/office/officeart/2005/8/layout/orgChart1"/>
    <dgm:cxn modelId="{9AD80DC8-EBC6-48E6-BE73-E233DFF94FB7}" type="presParOf" srcId="{C03211C9-FE3C-4178-927A-D86120C3D82E}" destId="{84BB9521-AACE-4679-A8F1-8188D4E92FF0}" srcOrd="2" destOrd="0" presId="urn:microsoft.com/office/officeart/2005/8/layout/orgChart1"/>
    <dgm:cxn modelId="{5EA8B922-2C68-431E-B144-1066019FE996}" type="presParOf" srcId="{AE0F41AA-BEAD-4A57-A59C-463A519CE109}" destId="{CF7A49A4-7964-4EFE-B3A2-CE0252E2CC12}" srcOrd="2" destOrd="0" presId="urn:microsoft.com/office/officeart/2005/8/layout/orgChart1"/>
    <dgm:cxn modelId="{9274CCA8-30F3-47E5-937A-F720C4AB1D95}" type="presParOf" srcId="{AE0F41AA-BEAD-4A57-A59C-463A519CE109}" destId="{D2CF3D1E-AC70-4B5F-BDE6-202166E1FC70}" srcOrd="3" destOrd="0" presId="urn:microsoft.com/office/officeart/2005/8/layout/orgChart1"/>
    <dgm:cxn modelId="{4D380619-062B-49CA-81B9-A88B2159C203}" type="presParOf" srcId="{D2CF3D1E-AC70-4B5F-BDE6-202166E1FC70}" destId="{977F37AC-CEC1-42A0-B5A1-1CBE6E6E4068}" srcOrd="0" destOrd="0" presId="urn:microsoft.com/office/officeart/2005/8/layout/orgChart1"/>
    <dgm:cxn modelId="{EBB9F98C-44BF-44B7-AA33-C575BFD95F95}" type="presParOf" srcId="{977F37AC-CEC1-42A0-B5A1-1CBE6E6E4068}" destId="{C07478F0-6F6E-46A6-9F81-DAEA145E8639}" srcOrd="0" destOrd="0" presId="urn:microsoft.com/office/officeart/2005/8/layout/orgChart1"/>
    <dgm:cxn modelId="{0AEF528E-8E81-4470-92E9-4C40C14E3DDC}" type="presParOf" srcId="{977F37AC-CEC1-42A0-B5A1-1CBE6E6E4068}" destId="{C686EB95-B4C3-4F86-B338-20FDAAAA76E8}" srcOrd="1" destOrd="0" presId="urn:microsoft.com/office/officeart/2005/8/layout/orgChart1"/>
    <dgm:cxn modelId="{603240BC-FFE5-471C-A4B3-50B37DFE569F}" type="presParOf" srcId="{D2CF3D1E-AC70-4B5F-BDE6-202166E1FC70}" destId="{0F2FD002-7670-41BA-A79F-8A9C463E75B8}" srcOrd="1" destOrd="0" presId="urn:microsoft.com/office/officeart/2005/8/layout/orgChart1"/>
    <dgm:cxn modelId="{58917040-C150-48A3-9E12-37C332C6E643}" type="presParOf" srcId="{D2CF3D1E-AC70-4B5F-BDE6-202166E1FC70}" destId="{202422FA-DEB6-4332-8E5E-076711817254}" srcOrd="2" destOrd="0" presId="urn:microsoft.com/office/officeart/2005/8/layout/orgChart1"/>
    <dgm:cxn modelId="{179DA567-C32C-4FCD-BC8F-6518D299486B}" type="presParOf" srcId="{AE0F41AA-BEAD-4A57-A59C-463A519CE109}" destId="{A2755796-A950-4F01-B572-FFF53901F75D}" srcOrd="4" destOrd="0" presId="urn:microsoft.com/office/officeart/2005/8/layout/orgChart1"/>
    <dgm:cxn modelId="{B02D4C6F-0F88-4640-9B2C-9F773DA0BD21}" type="presParOf" srcId="{AE0F41AA-BEAD-4A57-A59C-463A519CE109}" destId="{71F4CF69-C3DC-4599-898A-BED270C77E6B}" srcOrd="5" destOrd="0" presId="urn:microsoft.com/office/officeart/2005/8/layout/orgChart1"/>
    <dgm:cxn modelId="{7A8EABF6-B05A-42BB-869A-1FE432EE1A37}" type="presParOf" srcId="{71F4CF69-C3DC-4599-898A-BED270C77E6B}" destId="{2584DB34-4F42-49B3-998B-1699F15064A8}" srcOrd="0" destOrd="0" presId="urn:microsoft.com/office/officeart/2005/8/layout/orgChart1"/>
    <dgm:cxn modelId="{658F3C1F-0460-4DC7-9796-490B967B64B0}" type="presParOf" srcId="{2584DB34-4F42-49B3-998B-1699F15064A8}" destId="{3E302D1C-C056-4485-AA3B-99A19F3D8D58}" srcOrd="0" destOrd="0" presId="urn:microsoft.com/office/officeart/2005/8/layout/orgChart1"/>
    <dgm:cxn modelId="{E82EF495-96BE-48B3-90F8-B767504EEF0F}" type="presParOf" srcId="{2584DB34-4F42-49B3-998B-1699F15064A8}" destId="{F635FD36-924D-4C25-963B-C9DA73D2C720}" srcOrd="1" destOrd="0" presId="urn:microsoft.com/office/officeart/2005/8/layout/orgChart1"/>
    <dgm:cxn modelId="{192CFBF0-039F-44A6-AD4C-8490123F8BEF}" type="presParOf" srcId="{71F4CF69-C3DC-4599-898A-BED270C77E6B}" destId="{B7412FE7-B9E4-464C-8CE5-AD03464FC8D0}" srcOrd="1" destOrd="0" presId="urn:microsoft.com/office/officeart/2005/8/layout/orgChart1"/>
    <dgm:cxn modelId="{DDB298F6-751E-40D4-A488-300577DC5F4E}" type="presParOf" srcId="{71F4CF69-C3DC-4599-898A-BED270C77E6B}" destId="{6A8E4012-CAF8-459A-9DDC-F20EEF95B53A}" srcOrd="2" destOrd="0" presId="urn:microsoft.com/office/officeart/2005/8/layout/orgChart1"/>
    <dgm:cxn modelId="{9A95358F-0D5C-4F3B-B448-1CA781EA7CA9}" type="presParOf" srcId="{521F21A8-EF48-4CC0-AE56-6CE8E831AAE8}" destId="{5DDD62C9-CB84-4E31-A29D-D40A5580D2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5796-A950-4F01-B572-FFF53901F75D}">
      <dsp:nvSpPr>
        <dsp:cNvPr id="0" name=""/>
        <dsp:cNvSpPr/>
      </dsp:nvSpPr>
      <dsp:spPr>
        <a:xfrm>
          <a:off x="2236560" y="1706769"/>
          <a:ext cx="1582382" cy="274628"/>
        </a:xfrm>
        <a:custGeom>
          <a:avLst/>
          <a:gdLst/>
          <a:ahLst/>
          <a:cxnLst/>
          <a:rect l="0" t="0" r="0" b="0"/>
          <a:pathLst>
            <a:path>
              <a:moveTo>
                <a:pt x="0" y="0"/>
              </a:moveTo>
              <a:lnTo>
                <a:pt x="0" y="137314"/>
              </a:lnTo>
              <a:lnTo>
                <a:pt x="1582382" y="137314"/>
              </a:lnTo>
              <a:lnTo>
                <a:pt x="1582382" y="274628"/>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7A49A4-7964-4EFE-B3A2-CE0252E2CC12}">
      <dsp:nvSpPr>
        <dsp:cNvPr id="0" name=""/>
        <dsp:cNvSpPr/>
      </dsp:nvSpPr>
      <dsp:spPr>
        <a:xfrm>
          <a:off x="2190840" y="1706769"/>
          <a:ext cx="91440" cy="274628"/>
        </a:xfrm>
        <a:custGeom>
          <a:avLst/>
          <a:gdLst/>
          <a:ahLst/>
          <a:cxnLst/>
          <a:rect l="0" t="0" r="0" b="0"/>
          <a:pathLst>
            <a:path>
              <a:moveTo>
                <a:pt x="45720" y="0"/>
              </a:moveTo>
              <a:lnTo>
                <a:pt x="45720" y="274628"/>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4B7EE9-57B6-4ECF-B781-21C40E71E4D4}">
      <dsp:nvSpPr>
        <dsp:cNvPr id="0" name=""/>
        <dsp:cNvSpPr/>
      </dsp:nvSpPr>
      <dsp:spPr>
        <a:xfrm>
          <a:off x="654177" y="1706769"/>
          <a:ext cx="1582382" cy="274628"/>
        </a:xfrm>
        <a:custGeom>
          <a:avLst/>
          <a:gdLst/>
          <a:ahLst/>
          <a:cxnLst/>
          <a:rect l="0" t="0" r="0" b="0"/>
          <a:pathLst>
            <a:path>
              <a:moveTo>
                <a:pt x="1582382" y="0"/>
              </a:moveTo>
              <a:lnTo>
                <a:pt x="1582382" y="137314"/>
              </a:lnTo>
              <a:lnTo>
                <a:pt x="0" y="137314"/>
              </a:lnTo>
              <a:lnTo>
                <a:pt x="0" y="274628"/>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814A56-8AE0-438F-B3C2-7F6586FBBF5C}">
      <dsp:nvSpPr>
        <dsp:cNvPr id="0" name=""/>
        <dsp:cNvSpPr/>
      </dsp:nvSpPr>
      <dsp:spPr>
        <a:xfrm>
          <a:off x="1582683" y="1052892"/>
          <a:ext cx="1307754" cy="653877"/>
        </a:xfrm>
        <a:prstGeom prst="rect">
          <a:avLst/>
        </a:prstGeom>
        <a:solidFill>
          <a:schemeClr val="accent2">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X</a:t>
          </a:r>
          <a:endParaRPr kumimoji="1" lang="ja-JP" altLang="en-US" sz="1600" kern="1200" dirty="0"/>
        </a:p>
      </dsp:txBody>
      <dsp:txXfrm>
        <a:off x="1582683" y="1052892"/>
        <a:ext cx="1307754" cy="653877"/>
      </dsp:txXfrm>
    </dsp:sp>
    <dsp:sp modelId="{98E81550-0971-43D5-8CC4-13615C037263}">
      <dsp:nvSpPr>
        <dsp:cNvPr id="0" name=""/>
        <dsp:cNvSpPr/>
      </dsp:nvSpPr>
      <dsp:spPr>
        <a:xfrm>
          <a:off x="300" y="1981397"/>
          <a:ext cx="1307754" cy="653877"/>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アンケート調査</a:t>
          </a:r>
        </a:p>
      </dsp:txBody>
      <dsp:txXfrm>
        <a:off x="300" y="1981397"/>
        <a:ext cx="1307754" cy="653877"/>
      </dsp:txXfrm>
    </dsp:sp>
    <dsp:sp modelId="{C07478F0-6F6E-46A6-9F81-DAEA145E8639}">
      <dsp:nvSpPr>
        <dsp:cNvPr id="0" name=""/>
        <dsp:cNvSpPr/>
      </dsp:nvSpPr>
      <dsp:spPr>
        <a:xfrm>
          <a:off x="1582683" y="1981397"/>
          <a:ext cx="1307754" cy="653877"/>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SOR</a:t>
          </a:r>
          <a:r>
            <a:rPr kumimoji="1" lang="ja-JP" altLang="en-US" sz="1600" kern="1200" dirty="0"/>
            <a:t>モデル</a:t>
          </a:r>
        </a:p>
      </dsp:txBody>
      <dsp:txXfrm>
        <a:off x="1582683" y="1981397"/>
        <a:ext cx="1307754" cy="653877"/>
      </dsp:txXfrm>
    </dsp:sp>
    <dsp:sp modelId="{3E302D1C-C056-4485-AA3B-99A19F3D8D58}">
      <dsp:nvSpPr>
        <dsp:cNvPr id="0" name=""/>
        <dsp:cNvSpPr/>
      </dsp:nvSpPr>
      <dsp:spPr>
        <a:xfrm>
          <a:off x="3165066" y="1981397"/>
          <a:ext cx="1307754" cy="653877"/>
        </a:xfrm>
        <a:prstGeom prst="rect">
          <a:avLst/>
        </a:prstGeom>
        <a:solidFill>
          <a:schemeClr val="accent2">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コロナ中の観光業</a:t>
          </a:r>
        </a:p>
      </dsp:txBody>
      <dsp:txXfrm>
        <a:off x="3165066" y="1981397"/>
        <a:ext cx="1307754" cy="6538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B5CC1-694C-4A24-A36A-FDFD9532541E}" type="datetimeFigureOut">
              <a:rPr kumimoji="1" lang="ja-JP" altLang="en-US" smtClean="0"/>
              <a:t>2022/7/27</a:t>
            </a:fld>
            <a:endParaRPr kumimoji="1" lang="ja-JP"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DD7CC-2784-4C65-B8B0-6BF5B1EB3496}" type="slidenum">
              <a:rPr kumimoji="1" lang="ja-JP" altLang="en-US" smtClean="0"/>
              <a:t>‹#›</a:t>
            </a:fld>
            <a:endParaRPr kumimoji="1" lang="ja-JP" altLang="en-US"/>
          </a:p>
        </p:txBody>
      </p:sp>
    </p:spTree>
    <p:extLst>
      <p:ext uri="{BB962C8B-B14F-4D97-AF65-F5344CB8AC3E}">
        <p14:creationId xmlns:p14="http://schemas.microsoft.com/office/powerpoint/2010/main" val="7027224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1</a:t>
            </a:fld>
            <a:endParaRPr kumimoji="1" lang="ja-JP" altLang="en-US"/>
          </a:p>
        </p:txBody>
      </p:sp>
    </p:spTree>
    <p:extLst>
      <p:ext uri="{BB962C8B-B14F-4D97-AF65-F5344CB8AC3E}">
        <p14:creationId xmlns:p14="http://schemas.microsoft.com/office/powerpoint/2010/main" val="237031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図のように</a:t>
            </a:r>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2</a:t>
            </a:fld>
            <a:endParaRPr kumimoji="1" lang="ja-JP" altLang="en-US"/>
          </a:p>
        </p:txBody>
      </p:sp>
    </p:spTree>
    <p:extLst>
      <p:ext uri="{BB962C8B-B14F-4D97-AF65-F5344CB8AC3E}">
        <p14:creationId xmlns:p14="http://schemas.microsoft.com/office/powerpoint/2010/main" val="57027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BEA78-CE06-4073-B785-FC54507F49F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61533548-695C-4509-950E-82D765ED3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61626619-E425-47DD-AE93-4E2DB2E963BD}"/>
              </a:ext>
            </a:extLst>
          </p:cNvPr>
          <p:cNvSpPr>
            <a:spLocks noGrp="1"/>
          </p:cNvSpPr>
          <p:nvPr>
            <p:ph type="dt" sz="half" idx="10"/>
          </p:nvPr>
        </p:nvSpPr>
        <p:spPr/>
        <p:txBody>
          <a:bodyPr/>
          <a:lstStyle/>
          <a:p>
            <a:fld id="{EA013E74-660C-4D79-896E-13B3CEB3DE25}" type="datetime1">
              <a:rPr kumimoji="1" lang="ja-JP" altLang="en-US" smtClean="0"/>
              <a:t>2022/7/27</a:t>
            </a:fld>
            <a:endParaRPr kumimoji="1" lang="ja-JP" altLang="en-US"/>
          </a:p>
        </p:txBody>
      </p:sp>
      <p:sp>
        <p:nvSpPr>
          <p:cNvPr id="5" name="页脚占位符 4">
            <a:extLst>
              <a:ext uri="{FF2B5EF4-FFF2-40B4-BE49-F238E27FC236}">
                <a16:creationId xmlns:a16="http://schemas.microsoft.com/office/drawing/2014/main" id="{AAF5901E-7564-4688-8F44-A040F8756D98}"/>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77979F55-233A-4725-8A36-AB42BFAFD4FD}"/>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82527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7F748-9544-4A7B-B081-BAA145C55CF7}"/>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D77DEC8D-FD7F-44A3-87E6-A9FBA64231D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06E32093-3F60-47C8-9B6F-F18F225975A8}"/>
              </a:ext>
            </a:extLst>
          </p:cNvPr>
          <p:cNvSpPr>
            <a:spLocks noGrp="1"/>
          </p:cNvSpPr>
          <p:nvPr>
            <p:ph type="dt" sz="half" idx="10"/>
          </p:nvPr>
        </p:nvSpPr>
        <p:spPr/>
        <p:txBody>
          <a:bodyPr/>
          <a:lstStyle/>
          <a:p>
            <a:fld id="{96DB066C-C5AE-4C24-867E-4F951921581B}" type="datetime1">
              <a:rPr kumimoji="1" lang="ja-JP" altLang="en-US" smtClean="0"/>
              <a:t>2022/7/27</a:t>
            </a:fld>
            <a:endParaRPr kumimoji="1" lang="ja-JP" altLang="en-US"/>
          </a:p>
        </p:txBody>
      </p:sp>
      <p:sp>
        <p:nvSpPr>
          <p:cNvPr id="5" name="页脚占位符 4">
            <a:extLst>
              <a:ext uri="{FF2B5EF4-FFF2-40B4-BE49-F238E27FC236}">
                <a16:creationId xmlns:a16="http://schemas.microsoft.com/office/drawing/2014/main" id="{91EC5A85-5474-466B-B6A5-F5950B5F3239}"/>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B365C495-58D7-447F-BFE9-EAA18046BD13}"/>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04348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D21F19-D244-4193-9ACB-BCAA54D6426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E0173F82-7875-4B96-9262-72E6AC582D3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B1CB344F-407B-481E-9D5A-B25574B354CB}"/>
              </a:ext>
            </a:extLst>
          </p:cNvPr>
          <p:cNvSpPr>
            <a:spLocks noGrp="1"/>
          </p:cNvSpPr>
          <p:nvPr>
            <p:ph type="dt" sz="half" idx="10"/>
          </p:nvPr>
        </p:nvSpPr>
        <p:spPr/>
        <p:txBody>
          <a:bodyPr/>
          <a:lstStyle/>
          <a:p>
            <a:fld id="{06071363-F6A6-4370-9478-44654D4C260D}" type="datetime1">
              <a:rPr kumimoji="1" lang="ja-JP" altLang="en-US" smtClean="0"/>
              <a:t>2022/7/27</a:t>
            </a:fld>
            <a:endParaRPr kumimoji="1" lang="ja-JP" altLang="en-US"/>
          </a:p>
        </p:txBody>
      </p:sp>
      <p:sp>
        <p:nvSpPr>
          <p:cNvPr id="5" name="页脚占位符 4">
            <a:extLst>
              <a:ext uri="{FF2B5EF4-FFF2-40B4-BE49-F238E27FC236}">
                <a16:creationId xmlns:a16="http://schemas.microsoft.com/office/drawing/2014/main" id="{1029EB42-EF00-49A5-9B9D-31F5D69333A0}"/>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214CD66D-A023-4AEA-9BD2-814711E679B6}"/>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14116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C1B5-3C55-4342-9A36-0B7E7CDE03D1}"/>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5213C675-81F3-4165-84DC-A2A1573880C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17A5E350-C362-4490-B536-7F14F02E58BF}"/>
              </a:ext>
            </a:extLst>
          </p:cNvPr>
          <p:cNvSpPr>
            <a:spLocks noGrp="1"/>
          </p:cNvSpPr>
          <p:nvPr>
            <p:ph type="dt" sz="half" idx="10"/>
          </p:nvPr>
        </p:nvSpPr>
        <p:spPr/>
        <p:txBody>
          <a:bodyPr/>
          <a:lstStyle/>
          <a:p>
            <a:fld id="{96887D78-BE35-4A52-9589-9F1D92B45C42}" type="datetime1">
              <a:rPr kumimoji="1" lang="ja-JP" altLang="en-US" smtClean="0"/>
              <a:t>2022/7/27</a:t>
            </a:fld>
            <a:endParaRPr kumimoji="1" lang="ja-JP" altLang="en-US"/>
          </a:p>
        </p:txBody>
      </p:sp>
      <p:sp>
        <p:nvSpPr>
          <p:cNvPr id="5" name="页脚占位符 4">
            <a:extLst>
              <a:ext uri="{FF2B5EF4-FFF2-40B4-BE49-F238E27FC236}">
                <a16:creationId xmlns:a16="http://schemas.microsoft.com/office/drawing/2014/main" id="{5CFE3FE6-9E7C-4E37-9472-5938063BD7EA}"/>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E581F0D8-5A6D-40BA-91D6-D99A58A9960C}"/>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24508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A3189-6833-424B-8B4D-A1B04330697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FA415E74-DA9C-4FBA-954B-0A37ACDF5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16FDAA-C55C-43FF-B537-459C6DAB54E0}"/>
              </a:ext>
            </a:extLst>
          </p:cNvPr>
          <p:cNvSpPr>
            <a:spLocks noGrp="1"/>
          </p:cNvSpPr>
          <p:nvPr>
            <p:ph type="dt" sz="half" idx="10"/>
          </p:nvPr>
        </p:nvSpPr>
        <p:spPr/>
        <p:txBody>
          <a:bodyPr/>
          <a:lstStyle/>
          <a:p>
            <a:fld id="{29EC8102-7330-4E2C-92F5-4E8538F55974}" type="datetime1">
              <a:rPr kumimoji="1" lang="ja-JP" altLang="en-US" smtClean="0"/>
              <a:t>2022/7/27</a:t>
            </a:fld>
            <a:endParaRPr kumimoji="1" lang="ja-JP" altLang="en-US"/>
          </a:p>
        </p:txBody>
      </p:sp>
      <p:sp>
        <p:nvSpPr>
          <p:cNvPr id="5" name="页脚占位符 4">
            <a:extLst>
              <a:ext uri="{FF2B5EF4-FFF2-40B4-BE49-F238E27FC236}">
                <a16:creationId xmlns:a16="http://schemas.microsoft.com/office/drawing/2014/main" id="{EE7BC073-2EB7-48C0-AAD4-4E81C01AFE02}"/>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D5E3E707-A838-4E37-AD88-9D95F0880917}"/>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6888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D10EA-9A05-4215-8D45-6A1896A4365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7BB86189-3386-4180-B9F4-30BFE83FD20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F696BF35-5A5B-4B82-934D-BEEE9A55658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DF922BBA-7801-4023-8B14-F6051556F259}"/>
              </a:ext>
            </a:extLst>
          </p:cNvPr>
          <p:cNvSpPr>
            <a:spLocks noGrp="1"/>
          </p:cNvSpPr>
          <p:nvPr>
            <p:ph type="dt" sz="half" idx="10"/>
          </p:nvPr>
        </p:nvSpPr>
        <p:spPr/>
        <p:txBody>
          <a:bodyPr/>
          <a:lstStyle/>
          <a:p>
            <a:fld id="{06021995-6690-4072-98A5-6B2AEE06B021}" type="datetime1">
              <a:rPr kumimoji="1" lang="ja-JP" altLang="en-US" smtClean="0"/>
              <a:t>2022/7/27</a:t>
            </a:fld>
            <a:endParaRPr kumimoji="1" lang="ja-JP" altLang="en-US"/>
          </a:p>
        </p:txBody>
      </p:sp>
      <p:sp>
        <p:nvSpPr>
          <p:cNvPr id="6" name="页脚占位符 5">
            <a:extLst>
              <a:ext uri="{FF2B5EF4-FFF2-40B4-BE49-F238E27FC236}">
                <a16:creationId xmlns:a16="http://schemas.microsoft.com/office/drawing/2014/main" id="{206FFB85-135A-49F0-9F19-BB467E7DD932}"/>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DCE52379-C87E-4F58-BA92-32206E7328C1}"/>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83360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463FF-6CBE-45D9-8955-C1A476359A92}"/>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5CE0D591-D194-43A6-ACCE-6AF98F948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55DC20-1E2E-4E4E-87DB-EFBC425A2FA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E5F7E0EB-B422-47EC-94E1-372809B65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4299844-02CF-4DF3-8645-49849B3EA5B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E75D0381-08A7-4E02-8E53-6214BB975CFB}"/>
              </a:ext>
            </a:extLst>
          </p:cNvPr>
          <p:cNvSpPr>
            <a:spLocks noGrp="1"/>
          </p:cNvSpPr>
          <p:nvPr>
            <p:ph type="dt" sz="half" idx="10"/>
          </p:nvPr>
        </p:nvSpPr>
        <p:spPr/>
        <p:txBody>
          <a:bodyPr/>
          <a:lstStyle/>
          <a:p>
            <a:fld id="{D6AD78A4-E22B-4F1B-BF8A-CE81B9C9CD9E}" type="datetime1">
              <a:rPr kumimoji="1" lang="ja-JP" altLang="en-US" smtClean="0"/>
              <a:t>2022/7/27</a:t>
            </a:fld>
            <a:endParaRPr kumimoji="1" lang="ja-JP" altLang="en-US"/>
          </a:p>
        </p:txBody>
      </p:sp>
      <p:sp>
        <p:nvSpPr>
          <p:cNvPr id="8" name="页脚占位符 7">
            <a:extLst>
              <a:ext uri="{FF2B5EF4-FFF2-40B4-BE49-F238E27FC236}">
                <a16:creationId xmlns:a16="http://schemas.microsoft.com/office/drawing/2014/main" id="{B8F28CBF-C0B9-45B4-AD8F-2942879B1E4B}"/>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07704FE7-4C43-4362-898A-D370079B235F}"/>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55490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0816-0082-4268-B233-D64A9426CE0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7224E2F5-3628-407D-B578-AA243EAC4511}"/>
              </a:ext>
            </a:extLst>
          </p:cNvPr>
          <p:cNvSpPr>
            <a:spLocks noGrp="1"/>
          </p:cNvSpPr>
          <p:nvPr>
            <p:ph type="dt" sz="half" idx="10"/>
          </p:nvPr>
        </p:nvSpPr>
        <p:spPr/>
        <p:txBody>
          <a:bodyPr/>
          <a:lstStyle/>
          <a:p>
            <a:fld id="{2F6E8348-061C-457E-866A-882637EABA70}" type="datetime1">
              <a:rPr kumimoji="1" lang="ja-JP" altLang="en-US" smtClean="0"/>
              <a:t>2022/7/27</a:t>
            </a:fld>
            <a:endParaRPr kumimoji="1" lang="ja-JP" altLang="en-US"/>
          </a:p>
        </p:txBody>
      </p:sp>
      <p:sp>
        <p:nvSpPr>
          <p:cNvPr id="4" name="页脚占位符 3">
            <a:extLst>
              <a:ext uri="{FF2B5EF4-FFF2-40B4-BE49-F238E27FC236}">
                <a16:creationId xmlns:a16="http://schemas.microsoft.com/office/drawing/2014/main" id="{0D861A4F-573D-42F6-B322-B0DB57D7D955}"/>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7EA91BBF-5F27-4132-9485-7AD53CF848FA}"/>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174455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CC1B1A-B1A7-4F70-A282-15A0933E5DC5}"/>
              </a:ext>
            </a:extLst>
          </p:cNvPr>
          <p:cNvSpPr>
            <a:spLocks noGrp="1"/>
          </p:cNvSpPr>
          <p:nvPr>
            <p:ph type="dt" sz="half" idx="10"/>
          </p:nvPr>
        </p:nvSpPr>
        <p:spPr/>
        <p:txBody>
          <a:bodyPr/>
          <a:lstStyle/>
          <a:p>
            <a:fld id="{6A50084C-4E2A-42CB-9592-3E58B3293CD4}" type="datetime1">
              <a:rPr kumimoji="1" lang="ja-JP" altLang="en-US" smtClean="0"/>
              <a:t>2022/7/27</a:t>
            </a:fld>
            <a:endParaRPr kumimoji="1" lang="ja-JP" altLang="en-US"/>
          </a:p>
        </p:txBody>
      </p:sp>
      <p:sp>
        <p:nvSpPr>
          <p:cNvPr id="3" name="页脚占位符 2">
            <a:extLst>
              <a:ext uri="{FF2B5EF4-FFF2-40B4-BE49-F238E27FC236}">
                <a16:creationId xmlns:a16="http://schemas.microsoft.com/office/drawing/2014/main" id="{57CD89AF-F84C-4F4E-B325-26AA9ACC6AFF}"/>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3CBDDAF8-EDA2-40B2-BDC6-2038DCF4B7CD}"/>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41923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62983-9B28-4941-91F8-64210E818C2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D547F074-C9E4-4D6E-B03E-093257912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80BE77C0-C2EA-4B18-BEA8-510DE49C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6AE0A5D-3317-4350-953B-08EE90ED4602}"/>
              </a:ext>
            </a:extLst>
          </p:cNvPr>
          <p:cNvSpPr>
            <a:spLocks noGrp="1"/>
          </p:cNvSpPr>
          <p:nvPr>
            <p:ph type="dt" sz="half" idx="10"/>
          </p:nvPr>
        </p:nvSpPr>
        <p:spPr/>
        <p:txBody>
          <a:bodyPr/>
          <a:lstStyle/>
          <a:p>
            <a:fld id="{413B3023-C4A1-476E-93DD-52B2BF36A10D}" type="datetime1">
              <a:rPr kumimoji="1" lang="ja-JP" altLang="en-US" smtClean="0"/>
              <a:t>2022/7/27</a:t>
            </a:fld>
            <a:endParaRPr kumimoji="1" lang="ja-JP" altLang="en-US"/>
          </a:p>
        </p:txBody>
      </p:sp>
      <p:sp>
        <p:nvSpPr>
          <p:cNvPr id="6" name="页脚占位符 5">
            <a:extLst>
              <a:ext uri="{FF2B5EF4-FFF2-40B4-BE49-F238E27FC236}">
                <a16:creationId xmlns:a16="http://schemas.microsoft.com/office/drawing/2014/main" id="{90E970DF-F8ED-4708-885F-97E405BAEE33}"/>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6072D819-3DF0-41D2-A2C7-96E966E98845}"/>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9685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D25E0-A300-4693-919B-76419F5FD7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E3C264C6-595B-45C3-ABFE-FDD0A7FE4F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8304323B-59A5-4642-9333-602CA462D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A28E411-3CA7-4E42-B3B8-02D2211BA462}"/>
              </a:ext>
            </a:extLst>
          </p:cNvPr>
          <p:cNvSpPr>
            <a:spLocks noGrp="1"/>
          </p:cNvSpPr>
          <p:nvPr>
            <p:ph type="dt" sz="half" idx="10"/>
          </p:nvPr>
        </p:nvSpPr>
        <p:spPr/>
        <p:txBody>
          <a:bodyPr/>
          <a:lstStyle/>
          <a:p>
            <a:fld id="{B757BD77-CCE3-47E2-957E-BD096B383850}" type="datetime1">
              <a:rPr kumimoji="1" lang="ja-JP" altLang="en-US" smtClean="0"/>
              <a:t>2022/7/27</a:t>
            </a:fld>
            <a:endParaRPr kumimoji="1" lang="ja-JP" altLang="en-US"/>
          </a:p>
        </p:txBody>
      </p:sp>
      <p:sp>
        <p:nvSpPr>
          <p:cNvPr id="6" name="页脚占位符 5">
            <a:extLst>
              <a:ext uri="{FF2B5EF4-FFF2-40B4-BE49-F238E27FC236}">
                <a16:creationId xmlns:a16="http://schemas.microsoft.com/office/drawing/2014/main" id="{758310D6-D663-4BFF-8D6D-EBBD07D26B68}"/>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3D3D3EBE-8E49-42AD-86FC-E306CF5FFF60}"/>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80289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C8D25B-029C-4C25-B342-87DF976AE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E8B118FB-8927-46BA-9284-555A3FF86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7548D7D1-52C2-4568-BE31-98161287D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8F33F-7F7B-48EC-B55D-DF7EDC232B57}" type="datetime1">
              <a:rPr kumimoji="1" lang="ja-JP" altLang="en-US" smtClean="0"/>
              <a:t>2022/7/27</a:t>
            </a:fld>
            <a:endParaRPr kumimoji="1" lang="ja-JP" altLang="en-US"/>
          </a:p>
        </p:txBody>
      </p:sp>
      <p:sp>
        <p:nvSpPr>
          <p:cNvPr id="5" name="页脚占位符 4">
            <a:extLst>
              <a:ext uri="{FF2B5EF4-FFF2-40B4-BE49-F238E27FC236}">
                <a16:creationId xmlns:a16="http://schemas.microsoft.com/office/drawing/2014/main" id="{27068569-48B4-4618-9A31-0C71AD778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F8F89042-FC72-48B0-A20B-606D056FD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40853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6048904-4EC5-451C-9966-29AD33FD86ED}"/>
              </a:ext>
            </a:extLst>
          </p:cNvPr>
          <p:cNvSpPr>
            <a:spLocks noGrp="1"/>
          </p:cNvSpPr>
          <p:nvPr>
            <p:ph type="subTitle" idx="1"/>
          </p:nvPr>
        </p:nvSpPr>
        <p:spPr>
          <a:xfrm>
            <a:off x="748145" y="3703638"/>
            <a:ext cx="10997012" cy="2954614"/>
          </a:xfrm>
        </p:spPr>
        <p:txBody>
          <a:bodyPr>
            <a:normAutofit fontScale="92500" lnSpcReduction="20000"/>
          </a:bodyPr>
          <a:lstStyle/>
          <a:p>
            <a:pPr algn="l"/>
            <a:endParaRPr kumimoji="1" lang="en-US" altLang="ja-JP" dirty="0"/>
          </a:p>
          <a:p>
            <a:pPr algn="l"/>
            <a:r>
              <a:rPr lang="ja-JP" altLang="en-US" dirty="0">
                <a:solidFill>
                  <a:schemeClr val="bg2">
                    <a:lumMod val="25000"/>
                  </a:schemeClr>
                </a:solidFill>
              </a:rPr>
              <a:t>社会</a:t>
            </a:r>
            <a:r>
              <a:rPr lang="ja-JP" altLang="en-US">
                <a:solidFill>
                  <a:schemeClr val="bg2">
                    <a:lumMod val="25000"/>
                  </a:schemeClr>
                </a:solidFill>
              </a:rPr>
              <a:t>工学     専攻</a:t>
            </a:r>
            <a:endParaRPr lang="en-US" altLang="ja-JP" dirty="0">
              <a:solidFill>
                <a:schemeClr val="bg2">
                  <a:lumMod val="25000"/>
                </a:schemeClr>
              </a:solidFill>
            </a:endParaRPr>
          </a:p>
          <a:p>
            <a:pPr algn="l"/>
            <a:r>
              <a:rPr lang="ja-JP" altLang="en-US"/>
              <a:t>学生名         </a:t>
            </a:r>
            <a:r>
              <a:rPr lang="ja-JP" altLang="en-US">
                <a:solidFill>
                  <a:schemeClr val="bg2">
                    <a:lumMod val="25000"/>
                  </a:schemeClr>
                </a:solidFill>
              </a:rPr>
              <a:t>金明暘</a:t>
            </a:r>
            <a:r>
              <a:rPr lang="zh-CN" altLang="en-US" dirty="0">
                <a:solidFill>
                  <a:schemeClr val="bg2">
                    <a:lumMod val="25000"/>
                  </a:schemeClr>
                </a:solidFill>
              </a:rPr>
              <a:t>（</a:t>
            </a:r>
            <a:r>
              <a:rPr lang="en-US" altLang="zh-CN" dirty="0">
                <a:solidFill>
                  <a:schemeClr val="bg2">
                    <a:lumMod val="25000"/>
                  </a:schemeClr>
                </a:solidFill>
              </a:rPr>
              <a:t>JIN MINGYANG)</a:t>
            </a:r>
            <a:endParaRPr lang="en-US" altLang="ja-JP" dirty="0">
              <a:solidFill>
                <a:schemeClr val="bg2">
                  <a:lumMod val="25000"/>
                </a:schemeClr>
              </a:solidFill>
            </a:endParaRPr>
          </a:p>
          <a:p>
            <a:pPr algn="l"/>
            <a:r>
              <a:rPr lang="ja-JP" altLang="en-US" dirty="0"/>
              <a:t>学籍番号     </a:t>
            </a:r>
            <a:r>
              <a:rPr lang="en-US" altLang="ja-JP" dirty="0"/>
              <a:t>202120473</a:t>
            </a:r>
            <a:r>
              <a:rPr lang="en-US" altLang="ja-JP" dirty="0">
                <a:solidFill>
                  <a:schemeClr val="bg2">
                    <a:lumMod val="25000"/>
                  </a:schemeClr>
                </a:solidFill>
              </a:rPr>
              <a:t>           </a:t>
            </a:r>
          </a:p>
          <a:p>
            <a:pPr algn="l"/>
            <a:r>
              <a:rPr lang="ja-JP" altLang="en-US">
                <a:solidFill>
                  <a:schemeClr val="bg2">
                    <a:lumMod val="25000"/>
                  </a:schemeClr>
                </a:solidFill>
              </a:rPr>
              <a:t>指導</a:t>
            </a:r>
            <a:r>
              <a:rPr lang="ja-JP" altLang="en-US" dirty="0">
                <a:solidFill>
                  <a:schemeClr val="bg2">
                    <a:lumMod val="25000"/>
                  </a:schemeClr>
                </a:solidFill>
              </a:rPr>
              <a:t>教員     </a:t>
            </a:r>
            <a:r>
              <a:rPr lang="en-US" altLang="ja-JP" dirty="0">
                <a:solidFill>
                  <a:schemeClr val="bg2">
                    <a:lumMod val="25000"/>
                  </a:schemeClr>
                </a:solidFill>
              </a:rPr>
              <a:t>T</a:t>
            </a:r>
            <a:r>
              <a:rPr lang="en-US" altLang="zh-CN" dirty="0">
                <a:solidFill>
                  <a:schemeClr val="bg2">
                    <a:lumMod val="25000"/>
                  </a:schemeClr>
                </a:solidFill>
              </a:rPr>
              <a:t>urnbull</a:t>
            </a:r>
            <a:r>
              <a:rPr lang="en-US" altLang="ja-JP" dirty="0">
                <a:solidFill>
                  <a:schemeClr val="bg2">
                    <a:lumMod val="25000"/>
                  </a:schemeClr>
                </a:solidFill>
              </a:rPr>
              <a:t> Stephen John</a:t>
            </a:r>
          </a:p>
          <a:p>
            <a:pPr algn="l"/>
            <a:r>
              <a:rPr lang="ja-JP" altLang="en-US" dirty="0">
                <a:solidFill>
                  <a:schemeClr val="bg2">
                    <a:lumMod val="25000"/>
                  </a:schemeClr>
                </a:solidFill>
              </a:rPr>
              <a:t>副指導教員  </a:t>
            </a:r>
            <a:r>
              <a:rPr lang="ja-JP" altLang="en-US" dirty="0"/>
              <a:t>岡本 直久 </a:t>
            </a:r>
            <a:endParaRPr lang="en-US" altLang="ja-JP" dirty="0">
              <a:solidFill>
                <a:schemeClr val="bg2">
                  <a:lumMod val="25000"/>
                </a:schemeClr>
              </a:solidFill>
            </a:endParaRPr>
          </a:p>
          <a:p>
            <a:pPr algn="l"/>
            <a:r>
              <a:rPr lang="ja-JP" altLang="en-US" dirty="0"/>
              <a:t>                    太田 充</a:t>
            </a:r>
            <a:endParaRPr lang="en-US" altLang="ja-JP" dirty="0">
              <a:solidFill>
                <a:schemeClr val="bg2">
                  <a:lumMod val="25000"/>
                </a:schemeClr>
              </a:solidFill>
            </a:endParaRPr>
          </a:p>
          <a:p>
            <a:pPr algn="l"/>
            <a:r>
              <a:rPr kumimoji="1" lang="en-US" altLang="ja-JP" dirty="0">
                <a:solidFill>
                  <a:schemeClr val="bg2">
                    <a:lumMod val="25000"/>
                  </a:schemeClr>
                </a:solidFill>
              </a:rPr>
              <a:t>2022.2.14</a:t>
            </a:r>
          </a:p>
          <a:p>
            <a:pPr algn="l"/>
            <a:endParaRPr kumimoji="1" lang="ja-JP" altLang="en-US" dirty="0"/>
          </a:p>
        </p:txBody>
      </p:sp>
      <p:grpSp>
        <p:nvGrpSpPr>
          <p:cNvPr id="4" name="组合 3">
            <a:extLst>
              <a:ext uri="{FF2B5EF4-FFF2-40B4-BE49-F238E27FC236}">
                <a16:creationId xmlns:a16="http://schemas.microsoft.com/office/drawing/2014/main" id="{E000E049-E451-4355-B33B-71A0FA909E92}"/>
              </a:ext>
            </a:extLst>
          </p:cNvPr>
          <p:cNvGrpSpPr/>
          <p:nvPr/>
        </p:nvGrpSpPr>
        <p:grpSpPr>
          <a:xfrm>
            <a:off x="-163484" y="1130778"/>
            <a:ext cx="12518968" cy="2387600"/>
            <a:chOff x="0" y="348500"/>
            <a:chExt cx="12192000" cy="1197667"/>
          </a:xfrm>
        </p:grpSpPr>
        <p:sp>
          <p:nvSpPr>
            <p:cNvPr id="5" name="矩形 4">
              <a:extLst>
                <a:ext uri="{FF2B5EF4-FFF2-40B4-BE49-F238E27FC236}">
                  <a16:creationId xmlns:a16="http://schemas.microsoft.com/office/drawing/2014/main" id="{C9B61165-9530-430A-9066-BAD2BF388B6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84280AC8-EF7C-45E1-8C22-D9366CBA5B45}"/>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D3963C8A-10BF-4434-852A-F8E12E071BF8}"/>
              </a:ext>
            </a:extLst>
          </p:cNvPr>
          <p:cNvSpPr>
            <a:spLocks noGrp="1"/>
          </p:cNvSpPr>
          <p:nvPr>
            <p:ph type="ctrTitle"/>
          </p:nvPr>
        </p:nvSpPr>
        <p:spPr>
          <a:xfrm>
            <a:off x="717665" y="758378"/>
            <a:ext cx="10889673" cy="2387600"/>
          </a:xfrm>
        </p:spPr>
        <p:txBody>
          <a:bodyPr>
            <a:normAutofit/>
          </a:bodyPr>
          <a:lstStyle/>
          <a:p>
            <a:r>
              <a:rPr kumimoji="1" lang="ja-JP" altLang="en-US" b="1">
                <a:solidFill>
                  <a:schemeClr val="bg2">
                    <a:lumMod val="25000"/>
                  </a:schemeClr>
                </a:solidFill>
              </a:rPr>
              <a:t>コロナウイルス</a:t>
            </a:r>
            <a:r>
              <a:rPr lang="ja-JP" altLang="en-US" b="1"/>
              <a:t>の</a:t>
            </a:r>
            <a:r>
              <a:rPr lang="zh-CN" altLang="en-US" b="1" dirty="0"/>
              <a:t>封鎖対策</a:t>
            </a:r>
            <a:r>
              <a:rPr lang="ja-JP" altLang="en-US" b="1"/>
              <a:t>が</a:t>
            </a:r>
            <a:r>
              <a:rPr lang="zh-CN" altLang="en-US" b="1" dirty="0"/>
              <a:t>中国観光客</a:t>
            </a:r>
            <a:r>
              <a:rPr lang="ja-JP" altLang="en-US" b="1"/>
              <a:t>に</a:t>
            </a:r>
            <a:r>
              <a:rPr lang="zh-CN" altLang="en-US" b="1" dirty="0"/>
              <a:t>及</a:t>
            </a:r>
            <a:r>
              <a:rPr lang="ja-JP" altLang="en-US" b="1"/>
              <a:t>ぼす</a:t>
            </a:r>
            <a:r>
              <a:rPr lang="zh-CN" altLang="en-US" b="1" dirty="0"/>
              <a:t>影響</a:t>
            </a:r>
            <a:r>
              <a:rPr lang="ja-JP" altLang="en-US" b="1"/>
              <a:t>について</a:t>
            </a:r>
            <a:endParaRPr kumimoji="1" lang="ja-JP" altLang="en-US" b="1" dirty="0">
              <a:solidFill>
                <a:schemeClr val="bg2">
                  <a:lumMod val="25000"/>
                </a:schemeClr>
              </a:solidFill>
            </a:endParaRPr>
          </a:p>
        </p:txBody>
      </p:sp>
      <p:sp>
        <p:nvSpPr>
          <p:cNvPr id="8" name="灯片编号占位符 7">
            <a:extLst>
              <a:ext uri="{FF2B5EF4-FFF2-40B4-BE49-F238E27FC236}">
                <a16:creationId xmlns:a16="http://schemas.microsoft.com/office/drawing/2014/main" id="{B64AA803-C6F5-4429-BD1F-7B16681544D7}"/>
              </a:ext>
            </a:extLst>
          </p:cNvPr>
          <p:cNvSpPr>
            <a:spLocks noGrp="1"/>
          </p:cNvSpPr>
          <p:nvPr>
            <p:ph type="sldNum" sz="quarter" idx="12"/>
          </p:nvPr>
        </p:nvSpPr>
        <p:spPr/>
        <p:txBody>
          <a:bodyPr/>
          <a:lstStyle/>
          <a:p>
            <a:fld id="{3A1FF0C6-5115-4994-A0DE-49F1F4279360}" type="slidenum">
              <a:rPr kumimoji="1" lang="ja-JP" altLang="en-US" smtClean="0"/>
              <a:t>1</a:t>
            </a:fld>
            <a:endParaRPr kumimoji="1" lang="ja-JP" altLang="en-US"/>
          </a:p>
        </p:txBody>
      </p:sp>
    </p:spTree>
    <p:extLst>
      <p:ext uri="{BB962C8B-B14F-4D97-AF65-F5344CB8AC3E}">
        <p14:creationId xmlns:p14="http://schemas.microsoft.com/office/powerpoint/2010/main" val="62315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zh-CN" sz="5400" dirty="0">
                <a:solidFill>
                  <a:schemeClr val="bg2">
                    <a:lumMod val="25000"/>
                  </a:schemeClr>
                </a:solidFill>
              </a:rPr>
              <a:t>response</a:t>
            </a:r>
            <a:endParaRPr kumimoji="1" lang="ja-JP" altLang="en-US" sz="5400" b="1" dirty="0">
              <a:solidFill>
                <a:schemeClr val="bg2">
                  <a:lumMod val="25000"/>
                </a:schemeClr>
              </a:solidFill>
            </a:endParaRPr>
          </a:p>
        </p:txBody>
      </p:sp>
      <p:sp>
        <p:nvSpPr>
          <p:cNvPr id="13" name="矩形: 圆角 12">
            <a:extLst>
              <a:ext uri="{FF2B5EF4-FFF2-40B4-BE49-F238E27FC236}">
                <a16:creationId xmlns:a16="http://schemas.microsoft.com/office/drawing/2014/main" id="{EF35A4E1-D5AE-44A5-8F28-CB391B42F770}"/>
              </a:ext>
            </a:extLst>
          </p:cNvPr>
          <p:cNvSpPr/>
          <p:nvPr/>
        </p:nvSpPr>
        <p:spPr>
          <a:xfrm>
            <a:off x="4793295" y="5362344"/>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旅行意欲</a:t>
            </a:r>
          </a:p>
        </p:txBody>
      </p:sp>
      <p:sp>
        <p:nvSpPr>
          <p:cNvPr id="23" name="矩形: 圆角 22">
            <a:extLst>
              <a:ext uri="{FF2B5EF4-FFF2-40B4-BE49-F238E27FC236}">
                <a16:creationId xmlns:a16="http://schemas.microsoft.com/office/drawing/2014/main" id="{BB3FD8AD-1EDE-4D30-8749-4C1E239C38BF}"/>
              </a:ext>
            </a:extLst>
          </p:cNvPr>
          <p:cNvSpPr/>
          <p:nvPr/>
        </p:nvSpPr>
        <p:spPr>
          <a:xfrm>
            <a:off x="4145869" y="3164194"/>
            <a:ext cx="3888419"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000" dirty="0">
                <a:solidFill>
                  <a:schemeClr val="bg2">
                    <a:lumMod val="25000"/>
                  </a:schemeClr>
                </a:solidFill>
              </a:rPr>
              <a:t>2019</a:t>
            </a:r>
            <a:r>
              <a:rPr lang="ja-JP" altLang="en-US" sz="2000" dirty="0">
                <a:solidFill>
                  <a:schemeClr val="bg2">
                    <a:lumMod val="25000"/>
                  </a:schemeClr>
                </a:solidFill>
              </a:rPr>
              <a:t>年の旅行意向と影響要因</a:t>
            </a:r>
          </a:p>
        </p:txBody>
      </p:sp>
      <p:sp>
        <p:nvSpPr>
          <p:cNvPr id="24" name="矩形: 圆角 23">
            <a:extLst>
              <a:ext uri="{FF2B5EF4-FFF2-40B4-BE49-F238E27FC236}">
                <a16:creationId xmlns:a16="http://schemas.microsoft.com/office/drawing/2014/main" id="{2852ECCE-DBC1-4849-8654-4278B5BC52B9}"/>
              </a:ext>
            </a:extLst>
          </p:cNvPr>
          <p:cNvSpPr/>
          <p:nvPr/>
        </p:nvSpPr>
        <p:spPr>
          <a:xfrm>
            <a:off x="4145869" y="4345588"/>
            <a:ext cx="3888419"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現在の旅行意向と影響要因</a:t>
            </a:r>
          </a:p>
        </p:txBody>
      </p:sp>
      <p:sp>
        <p:nvSpPr>
          <p:cNvPr id="10" name="文本框 9">
            <a:extLst>
              <a:ext uri="{FF2B5EF4-FFF2-40B4-BE49-F238E27FC236}">
                <a16:creationId xmlns:a16="http://schemas.microsoft.com/office/drawing/2014/main" id="{82BABE98-389B-42AC-9B0F-473098B2E2BD}"/>
              </a:ext>
            </a:extLst>
          </p:cNvPr>
          <p:cNvSpPr txBox="1"/>
          <p:nvPr/>
        </p:nvSpPr>
        <p:spPr>
          <a:xfrm>
            <a:off x="832280" y="1722145"/>
            <a:ext cx="10515599" cy="523220"/>
          </a:xfrm>
          <a:prstGeom prst="rect">
            <a:avLst/>
          </a:prstGeom>
          <a:noFill/>
        </p:spPr>
        <p:txBody>
          <a:bodyPr wrap="square">
            <a:spAutoFit/>
          </a:bodyPr>
          <a:lstStyle/>
          <a:p>
            <a:r>
              <a:rPr lang="ja-JP" altLang="en-US" sz="2800" dirty="0"/>
              <a:t>モデルの反応は、個人の最終的な行動の結果を指します。</a:t>
            </a:r>
          </a:p>
        </p:txBody>
      </p:sp>
      <p:sp>
        <p:nvSpPr>
          <p:cNvPr id="12" name="矩形 11">
            <a:extLst>
              <a:ext uri="{FF2B5EF4-FFF2-40B4-BE49-F238E27FC236}">
                <a16:creationId xmlns:a16="http://schemas.microsoft.com/office/drawing/2014/main" id="{40A4DA89-1638-43CB-A9BD-771D2ADA4E35}"/>
              </a:ext>
            </a:extLst>
          </p:cNvPr>
          <p:cNvSpPr/>
          <p:nvPr/>
        </p:nvSpPr>
        <p:spPr>
          <a:xfrm>
            <a:off x="926606" y="2788603"/>
            <a:ext cx="10427194" cy="3878527"/>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灯片编号占位符 2">
            <a:extLst>
              <a:ext uri="{FF2B5EF4-FFF2-40B4-BE49-F238E27FC236}">
                <a16:creationId xmlns:a16="http://schemas.microsoft.com/office/drawing/2014/main" id="{E6D0E835-16AE-4968-A803-AF9C61A16C2A}"/>
              </a:ext>
            </a:extLst>
          </p:cNvPr>
          <p:cNvSpPr>
            <a:spLocks noGrp="1"/>
          </p:cNvSpPr>
          <p:nvPr>
            <p:ph type="sldNum" sz="quarter" idx="12"/>
          </p:nvPr>
        </p:nvSpPr>
        <p:spPr/>
        <p:txBody>
          <a:bodyPr/>
          <a:lstStyle/>
          <a:p>
            <a:fld id="{3A1FF0C6-5115-4994-A0DE-49F1F4279360}" type="slidenum">
              <a:rPr kumimoji="1" lang="ja-JP" altLang="en-US" smtClean="0"/>
              <a:t>10</a:t>
            </a:fld>
            <a:endParaRPr kumimoji="1" lang="ja-JP" altLang="en-US"/>
          </a:p>
        </p:txBody>
      </p:sp>
    </p:spTree>
    <p:extLst>
      <p:ext uri="{BB962C8B-B14F-4D97-AF65-F5344CB8AC3E}">
        <p14:creationId xmlns:p14="http://schemas.microsoft.com/office/powerpoint/2010/main" val="38985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F898275-3B62-424B-883F-F675FB876B93}"/>
              </a:ext>
            </a:extLst>
          </p:cNvPr>
          <p:cNvPicPr>
            <a:picLocks noChangeAspect="1"/>
          </p:cNvPicPr>
          <p:nvPr/>
        </p:nvPicPr>
        <p:blipFill>
          <a:blip r:embed="rId2"/>
          <a:stretch>
            <a:fillRect/>
          </a:stretch>
        </p:blipFill>
        <p:spPr>
          <a:xfrm>
            <a:off x="7182778" y="3289606"/>
            <a:ext cx="4058570" cy="3139321"/>
          </a:xfrm>
          <a:prstGeom prst="rect">
            <a:avLst/>
          </a:prstGeom>
        </p:spPr>
      </p:pic>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754635"/>
            <a:ext cx="8892466" cy="1598921"/>
          </a:xfrm>
        </p:spPr>
        <p:txBody>
          <a:bodyPr>
            <a:normAutofit/>
          </a:bodyPr>
          <a:lstStyle/>
          <a:p>
            <a:r>
              <a:rPr lang="en-US" altLang="zh-TW" sz="2400" dirty="0"/>
              <a:t>SEM(</a:t>
            </a:r>
            <a:r>
              <a:rPr lang="zh-TW" altLang="en-US" sz="2400" dirty="0"/>
              <a:t>共分散構造分析</a:t>
            </a:r>
            <a:r>
              <a:rPr lang="en-US" altLang="zh-TW" sz="2400" dirty="0"/>
              <a:t>)</a:t>
            </a:r>
            <a:r>
              <a:rPr lang="ja-JP" altLang="en-US" sz="2400" dirty="0"/>
              <a:t>を</a:t>
            </a:r>
            <a:r>
              <a:rPr lang="zh-TW" altLang="en-US" sz="2400" dirty="0"/>
              <a:t>用</a:t>
            </a:r>
            <a:r>
              <a:rPr lang="ja-JP" altLang="en-US" sz="2400" dirty="0"/>
              <a:t>いて</a:t>
            </a:r>
            <a:r>
              <a:rPr lang="zh-TW" altLang="en-US" sz="2400" dirty="0"/>
              <a:t>分析</a:t>
            </a:r>
            <a:r>
              <a:rPr lang="en-US" altLang="zh-CN" sz="2400" dirty="0"/>
              <a:t>——</a:t>
            </a:r>
          </a:p>
          <a:p>
            <a:r>
              <a:rPr lang="en-US" altLang="ja-JP" sz="2400" dirty="0"/>
              <a:t>Effects of reputation and website quality on online consumers’ </a:t>
            </a:r>
            <a:r>
              <a:rPr lang="en-US" altLang="ja-JP" sz="2400" dirty="0" err="1"/>
              <a:t>emotion,perceived</a:t>
            </a:r>
            <a:r>
              <a:rPr lang="en-US" altLang="ja-JP" sz="2400" dirty="0"/>
              <a:t> risk </a:t>
            </a:r>
            <a:r>
              <a:rPr lang="en-US" altLang="ja-JP" sz="2400" dirty="0" err="1"/>
              <a:t>andpurchase</a:t>
            </a:r>
            <a:r>
              <a:rPr lang="en-US" altLang="ja-JP" sz="2400" dirty="0"/>
              <a:t> </a:t>
            </a:r>
            <a:r>
              <a:rPr lang="en-US" altLang="ja-JP" sz="2400" dirty="0" err="1"/>
              <a:t>intentionBased</a:t>
            </a:r>
            <a:r>
              <a:rPr lang="en-US" altLang="ja-JP" sz="2400" dirty="0"/>
              <a:t> on the stimulus-organism-response</a:t>
            </a:r>
          </a:p>
          <a:p>
            <a:endParaRPr lang="en-US" altLang="ja-JP"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2">
                    <a:lumMod val="25000"/>
                  </a:schemeClr>
                </a:solidFill>
              </a:rPr>
              <a:t>分析方法</a:t>
            </a:r>
          </a:p>
        </p:txBody>
      </p:sp>
      <p:sp>
        <p:nvSpPr>
          <p:cNvPr id="9" name="文本框 8">
            <a:extLst>
              <a:ext uri="{FF2B5EF4-FFF2-40B4-BE49-F238E27FC236}">
                <a16:creationId xmlns:a16="http://schemas.microsoft.com/office/drawing/2014/main" id="{694D23B9-631B-4F1B-AE35-B40AB3853EB8}"/>
              </a:ext>
            </a:extLst>
          </p:cNvPr>
          <p:cNvSpPr txBox="1"/>
          <p:nvPr/>
        </p:nvSpPr>
        <p:spPr>
          <a:xfrm>
            <a:off x="318856" y="3289607"/>
            <a:ext cx="6098958" cy="3139321"/>
          </a:xfrm>
          <a:prstGeom prst="rect">
            <a:avLst/>
          </a:prstGeom>
          <a:noFill/>
        </p:spPr>
        <p:txBody>
          <a:bodyPr wrap="square">
            <a:spAutoFit/>
          </a:bodyPr>
          <a:lstStyle/>
          <a:p>
            <a:r>
              <a:rPr lang="ja-JP" altLang="en-US" dirty="0"/>
              <a:t>仮説：</a:t>
            </a:r>
            <a:endParaRPr lang="en-US" altLang="ja-JP" dirty="0"/>
          </a:p>
          <a:p>
            <a:r>
              <a:rPr lang="ja-JP" altLang="en-US" dirty="0"/>
              <a:t>①</a:t>
            </a:r>
            <a:r>
              <a:rPr lang="en-US" altLang="ja-JP" dirty="0"/>
              <a:t>The better the online retailer’s reputation, the more positive </a:t>
            </a:r>
            <a:r>
              <a:rPr lang="en-US" altLang="ja-JP" dirty="0" err="1"/>
              <a:t>consumers’emotion</a:t>
            </a:r>
            <a:r>
              <a:rPr lang="en-US" altLang="ja-JP" dirty="0"/>
              <a:t> toward the online retailer.</a:t>
            </a:r>
          </a:p>
          <a:p>
            <a:endParaRPr lang="en-US" altLang="ja-JP" dirty="0"/>
          </a:p>
          <a:p>
            <a:r>
              <a:rPr lang="ja-JP" altLang="en-US" dirty="0"/>
              <a:t>②</a:t>
            </a:r>
            <a:r>
              <a:rPr lang="en-US" altLang="ja-JP" dirty="0"/>
              <a:t>The better the retailer reputation, the lower perceived risk toward shopping </a:t>
            </a:r>
            <a:r>
              <a:rPr lang="en-US" altLang="ja-JP" dirty="0" err="1"/>
              <a:t>atthe</a:t>
            </a:r>
            <a:r>
              <a:rPr lang="en-US" altLang="ja-JP" dirty="0"/>
              <a:t> online retailer.</a:t>
            </a:r>
          </a:p>
          <a:p>
            <a:endParaRPr lang="en-US" altLang="ja-JP" dirty="0"/>
          </a:p>
          <a:p>
            <a:r>
              <a:rPr lang="ja-JP" altLang="en-US" dirty="0"/>
              <a:t>③</a:t>
            </a:r>
            <a:r>
              <a:rPr lang="en-US" altLang="ja-JP" dirty="0"/>
              <a:t>The better the consumers’ perceptions of the online retailer’s web site </a:t>
            </a:r>
            <a:r>
              <a:rPr lang="en-US" altLang="ja-JP" dirty="0" err="1"/>
              <a:t>quality,the</a:t>
            </a:r>
            <a:r>
              <a:rPr lang="en-US" altLang="ja-JP" dirty="0"/>
              <a:t> more positive consumers’ emotion toward the online retailer.</a:t>
            </a:r>
          </a:p>
          <a:p>
            <a:r>
              <a:rPr lang="en-US" altLang="ja-JP" dirty="0"/>
              <a:t>……</a:t>
            </a:r>
            <a:endParaRPr lang="ja-JP" altLang="en-US" dirty="0"/>
          </a:p>
        </p:txBody>
      </p:sp>
      <p:sp>
        <p:nvSpPr>
          <p:cNvPr id="12" name="箭头: 右 11">
            <a:extLst>
              <a:ext uri="{FF2B5EF4-FFF2-40B4-BE49-F238E27FC236}">
                <a16:creationId xmlns:a16="http://schemas.microsoft.com/office/drawing/2014/main" id="{97F189F1-B8F9-4703-A024-4CFE66ECD491}"/>
              </a:ext>
            </a:extLst>
          </p:cNvPr>
          <p:cNvSpPr/>
          <p:nvPr/>
        </p:nvSpPr>
        <p:spPr>
          <a:xfrm>
            <a:off x="5959136" y="4081193"/>
            <a:ext cx="1060141" cy="8192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文本框 12">
            <a:extLst>
              <a:ext uri="{FF2B5EF4-FFF2-40B4-BE49-F238E27FC236}">
                <a16:creationId xmlns:a16="http://schemas.microsoft.com/office/drawing/2014/main" id="{6679500A-F268-4E26-8B63-A3CA4952C1C4}"/>
              </a:ext>
            </a:extLst>
          </p:cNvPr>
          <p:cNvSpPr txBox="1"/>
          <p:nvPr/>
        </p:nvSpPr>
        <p:spPr>
          <a:xfrm>
            <a:off x="318856" y="6311900"/>
            <a:ext cx="11350102" cy="461665"/>
          </a:xfrm>
          <a:prstGeom prst="rect">
            <a:avLst/>
          </a:prstGeom>
          <a:noFill/>
        </p:spPr>
        <p:txBody>
          <a:bodyPr wrap="square">
            <a:spAutoFit/>
          </a:bodyPr>
          <a:lstStyle/>
          <a:p>
            <a:r>
              <a:rPr lang="en-US" altLang="ja-JP" sz="1200" dirty="0">
                <a:solidFill>
                  <a:schemeClr val="bg2">
                    <a:lumMod val="75000"/>
                  </a:schemeClr>
                </a:solidFill>
              </a:rPr>
              <a:t>Kim J , Lennon S J . (2013).Effects of reputation and website quality on online consumers' emotion, perceived risk and purchase intention: Based on the stimulus-organism-response model. Journal of Research in Interactive Marketing. 7(1):33-56.</a:t>
            </a:r>
          </a:p>
        </p:txBody>
      </p:sp>
      <p:sp>
        <p:nvSpPr>
          <p:cNvPr id="8" name="灯片编号占位符 7">
            <a:extLst>
              <a:ext uri="{FF2B5EF4-FFF2-40B4-BE49-F238E27FC236}">
                <a16:creationId xmlns:a16="http://schemas.microsoft.com/office/drawing/2014/main" id="{DEAB6EBC-D07B-4CE0-B74E-5935673BBA68}"/>
              </a:ext>
            </a:extLst>
          </p:cNvPr>
          <p:cNvSpPr>
            <a:spLocks noGrp="1"/>
          </p:cNvSpPr>
          <p:nvPr>
            <p:ph type="sldNum" sz="quarter" idx="12"/>
          </p:nvPr>
        </p:nvSpPr>
        <p:spPr/>
        <p:txBody>
          <a:bodyPr/>
          <a:lstStyle/>
          <a:p>
            <a:fld id="{3A1FF0C6-5115-4994-A0DE-49F1F4279360}" type="slidenum">
              <a:rPr kumimoji="1" lang="ja-JP" altLang="en-US" smtClean="0"/>
              <a:t>11</a:t>
            </a:fld>
            <a:endParaRPr kumimoji="1" lang="ja-JP" altLang="en-US"/>
          </a:p>
        </p:txBody>
      </p:sp>
      <p:sp>
        <p:nvSpPr>
          <p:cNvPr id="10" name="矩形 9">
            <a:extLst>
              <a:ext uri="{FF2B5EF4-FFF2-40B4-BE49-F238E27FC236}">
                <a16:creationId xmlns:a16="http://schemas.microsoft.com/office/drawing/2014/main" id="{A758983C-E192-4833-B206-26782BCF4FF8}"/>
              </a:ext>
            </a:extLst>
          </p:cNvPr>
          <p:cNvSpPr/>
          <p:nvPr/>
        </p:nvSpPr>
        <p:spPr>
          <a:xfrm>
            <a:off x="7070326" y="3289606"/>
            <a:ext cx="1201448" cy="3279870"/>
          </a:xfrm>
          <a:prstGeom prst="rect">
            <a:avLst/>
          </a:prstGeom>
          <a:noFill/>
          <a:ln w="127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矩形 13">
            <a:extLst>
              <a:ext uri="{FF2B5EF4-FFF2-40B4-BE49-F238E27FC236}">
                <a16:creationId xmlns:a16="http://schemas.microsoft.com/office/drawing/2014/main" id="{04CCFA4E-61E7-4838-BFF0-71BE58CF350E}"/>
              </a:ext>
            </a:extLst>
          </p:cNvPr>
          <p:cNvSpPr/>
          <p:nvPr/>
        </p:nvSpPr>
        <p:spPr>
          <a:xfrm>
            <a:off x="9048562" y="3289606"/>
            <a:ext cx="1071979" cy="3279870"/>
          </a:xfrm>
          <a:prstGeom prst="rect">
            <a:avLst/>
          </a:prstGeom>
          <a:noFill/>
          <a:ln w="127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矩形 14">
            <a:extLst>
              <a:ext uri="{FF2B5EF4-FFF2-40B4-BE49-F238E27FC236}">
                <a16:creationId xmlns:a16="http://schemas.microsoft.com/office/drawing/2014/main" id="{CDDA674C-A0D4-4717-A762-3822CB7E9CC8}"/>
              </a:ext>
            </a:extLst>
          </p:cNvPr>
          <p:cNvSpPr/>
          <p:nvPr/>
        </p:nvSpPr>
        <p:spPr>
          <a:xfrm>
            <a:off x="10373547" y="3289606"/>
            <a:ext cx="867801" cy="3279870"/>
          </a:xfrm>
          <a:prstGeom prst="rect">
            <a:avLst/>
          </a:prstGeom>
          <a:noFill/>
          <a:ln w="127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文本框 16">
            <a:extLst>
              <a:ext uri="{FF2B5EF4-FFF2-40B4-BE49-F238E27FC236}">
                <a16:creationId xmlns:a16="http://schemas.microsoft.com/office/drawing/2014/main" id="{0992C78B-4C31-451D-8586-9A530008C569}"/>
              </a:ext>
            </a:extLst>
          </p:cNvPr>
          <p:cNvSpPr txBox="1"/>
          <p:nvPr/>
        </p:nvSpPr>
        <p:spPr>
          <a:xfrm>
            <a:off x="7182778" y="6527313"/>
            <a:ext cx="1201448" cy="369332"/>
          </a:xfrm>
          <a:prstGeom prst="rect">
            <a:avLst/>
          </a:prstGeom>
          <a:noFill/>
        </p:spPr>
        <p:txBody>
          <a:bodyPr wrap="square">
            <a:spAutoFit/>
          </a:bodyPr>
          <a:lstStyle/>
          <a:p>
            <a:r>
              <a:rPr lang="en-US" altLang="ja-JP" sz="1800" dirty="0">
                <a:solidFill>
                  <a:schemeClr val="accent2"/>
                </a:solidFill>
              </a:rPr>
              <a:t>stimulus</a:t>
            </a:r>
            <a:endParaRPr lang="ja-JP" altLang="en-US" dirty="0">
              <a:solidFill>
                <a:schemeClr val="accent2"/>
              </a:solidFill>
            </a:endParaRPr>
          </a:p>
        </p:txBody>
      </p:sp>
      <p:sp>
        <p:nvSpPr>
          <p:cNvPr id="18" name="文本框 17">
            <a:extLst>
              <a:ext uri="{FF2B5EF4-FFF2-40B4-BE49-F238E27FC236}">
                <a16:creationId xmlns:a16="http://schemas.microsoft.com/office/drawing/2014/main" id="{932A0BDF-ACBF-4F97-93A9-3BE525980BA0}"/>
              </a:ext>
            </a:extLst>
          </p:cNvPr>
          <p:cNvSpPr txBox="1"/>
          <p:nvPr/>
        </p:nvSpPr>
        <p:spPr>
          <a:xfrm>
            <a:off x="9059647" y="6528392"/>
            <a:ext cx="1201448" cy="369332"/>
          </a:xfrm>
          <a:prstGeom prst="rect">
            <a:avLst/>
          </a:prstGeom>
          <a:noFill/>
        </p:spPr>
        <p:txBody>
          <a:bodyPr wrap="square">
            <a:spAutoFit/>
          </a:bodyPr>
          <a:lstStyle/>
          <a:p>
            <a:r>
              <a:rPr lang="en-US" altLang="ja-JP" sz="1800" dirty="0">
                <a:solidFill>
                  <a:schemeClr val="accent2"/>
                </a:solidFill>
              </a:rPr>
              <a:t>organism</a:t>
            </a:r>
            <a:endParaRPr lang="ja-JP" altLang="en-US" dirty="0">
              <a:solidFill>
                <a:schemeClr val="accent2"/>
              </a:solidFill>
            </a:endParaRPr>
          </a:p>
        </p:txBody>
      </p:sp>
      <p:sp>
        <p:nvSpPr>
          <p:cNvPr id="19" name="文本框 18">
            <a:extLst>
              <a:ext uri="{FF2B5EF4-FFF2-40B4-BE49-F238E27FC236}">
                <a16:creationId xmlns:a16="http://schemas.microsoft.com/office/drawing/2014/main" id="{20614E5F-6A36-4382-9681-B44BECC99404}"/>
              </a:ext>
            </a:extLst>
          </p:cNvPr>
          <p:cNvSpPr txBox="1"/>
          <p:nvPr/>
        </p:nvSpPr>
        <p:spPr>
          <a:xfrm>
            <a:off x="10230029" y="6538912"/>
            <a:ext cx="1201448" cy="369332"/>
          </a:xfrm>
          <a:prstGeom prst="rect">
            <a:avLst/>
          </a:prstGeom>
          <a:noFill/>
        </p:spPr>
        <p:txBody>
          <a:bodyPr wrap="square">
            <a:spAutoFit/>
          </a:bodyPr>
          <a:lstStyle/>
          <a:p>
            <a:r>
              <a:rPr lang="en-US" altLang="ja-JP" sz="1800" dirty="0">
                <a:solidFill>
                  <a:schemeClr val="accent2"/>
                </a:solidFill>
              </a:rPr>
              <a:t>respons</a:t>
            </a:r>
            <a:r>
              <a:rPr lang="en-US" altLang="zh-CN" sz="1800" dirty="0">
                <a:solidFill>
                  <a:schemeClr val="accent2"/>
                </a:solidFill>
              </a:rPr>
              <a:t>e</a:t>
            </a:r>
            <a:endParaRPr lang="ja-JP" altLang="en-US" dirty="0">
              <a:solidFill>
                <a:schemeClr val="accent2"/>
              </a:solidFill>
            </a:endParaRPr>
          </a:p>
        </p:txBody>
      </p:sp>
    </p:spTree>
    <p:extLst>
      <p:ext uri="{BB962C8B-B14F-4D97-AF65-F5344CB8AC3E}">
        <p14:creationId xmlns:p14="http://schemas.microsoft.com/office/powerpoint/2010/main" val="164704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p:txBody>
          <a:bodyPr>
            <a:normAutofit/>
          </a:bodyPr>
          <a:lstStyle/>
          <a:p>
            <a:r>
              <a:rPr lang="en-US" altLang="zh-TW" dirty="0"/>
              <a:t>SEM(</a:t>
            </a:r>
            <a:r>
              <a:rPr lang="zh-TW" altLang="en-US" dirty="0"/>
              <a:t>共分散構造分析</a:t>
            </a:r>
            <a:r>
              <a:rPr lang="en-US" altLang="zh-TW" dirty="0"/>
              <a:t>)</a:t>
            </a:r>
            <a:r>
              <a:rPr lang="ja-JP" altLang="en-US" dirty="0"/>
              <a:t>を</a:t>
            </a:r>
            <a:r>
              <a:rPr lang="zh-TW" altLang="en-US" dirty="0"/>
              <a:t>用</a:t>
            </a:r>
            <a:r>
              <a:rPr lang="ja-JP" altLang="en-US" dirty="0"/>
              <a:t>いて</a:t>
            </a:r>
            <a:r>
              <a:rPr lang="zh-TW" altLang="en-US" dirty="0"/>
              <a:t>分析</a:t>
            </a:r>
            <a:r>
              <a:rPr lang="en-US" altLang="zh-CN" dirty="0"/>
              <a:t>——</a:t>
            </a:r>
          </a:p>
          <a:p>
            <a:r>
              <a:rPr lang="ja-JP" altLang="en-US" dirty="0"/>
              <a:t>新型コロナウイルスが中国観光業への経済的影響</a:t>
            </a:r>
            <a:endParaRPr lang="en-US" altLang="ja-JP" dirty="0"/>
          </a:p>
          <a:p>
            <a:endParaRPr lang="en-US" altLang="ja-JP"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2">
                    <a:lumMod val="25000"/>
                  </a:schemeClr>
                </a:solidFill>
              </a:rPr>
              <a:t>分析方法</a:t>
            </a:r>
          </a:p>
        </p:txBody>
      </p:sp>
      <p:sp>
        <p:nvSpPr>
          <p:cNvPr id="9" name="文本框 8">
            <a:extLst>
              <a:ext uri="{FF2B5EF4-FFF2-40B4-BE49-F238E27FC236}">
                <a16:creationId xmlns:a16="http://schemas.microsoft.com/office/drawing/2014/main" id="{694D23B9-631B-4F1B-AE35-B40AB3853EB8}"/>
              </a:ext>
            </a:extLst>
          </p:cNvPr>
          <p:cNvSpPr txBox="1"/>
          <p:nvPr/>
        </p:nvSpPr>
        <p:spPr>
          <a:xfrm>
            <a:off x="2467253" y="3124131"/>
            <a:ext cx="6098958" cy="2585323"/>
          </a:xfrm>
          <a:prstGeom prst="rect">
            <a:avLst/>
          </a:prstGeom>
          <a:noFill/>
        </p:spPr>
        <p:txBody>
          <a:bodyPr wrap="square">
            <a:spAutoFit/>
          </a:bodyPr>
          <a:lstStyle/>
          <a:p>
            <a:r>
              <a:rPr lang="ja-JP" altLang="en-US" dirty="0"/>
              <a:t>仮説：</a:t>
            </a:r>
            <a:endParaRPr lang="en-US" altLang="ja-JP" dirty="0"/>
          </a:p>
          <a:p>
            <a:r>
              <a:rPr lang="ja-JP" altLang="en-US" dirty="0"/>
              <a:t>①コロナに関する認識がコロナのリスクの認識にプラスの影響を及ぼす</a:t>
            </a:r>
            <a:endParaRPr lang="en-US" altLang="ja-JP" dirty="0"/>
          </a:p>
          <a:p>
            <a:endParaRPr lang="en-US" altLang="ja-JP" dirty="0"/>
          </a:p>
          <a:p>
            <a:r>
              <a:rPr lang="ja-JP" altLang="en-US" dirty="0"/>
              <a:t>②認環境変化がコロナのリスクの認識にプラスの影響を及ぼす</a:t>
            </a:r>
            <a:endParaRPr lang="en-US" altLang="ja-JP" dirty="0"/>
          </a:p>
          <a:p>
            <a:endParaRPr lang="en-US" altLang="ja-JP" dirty="0"/>
          </a:p>
          <a:p>
            <a:endParaRPr lang="en-US" altLang="ja-JP" dirty="0"/>
          </a:p>
          <a:p>
            <a:r>
              <a:rPr lang="en-US" altLang="ja-JP" dirty="0"/>
              <a:t>…</a:t>
            </a:r>
            <a:endParaRPr lang="ja-JP" altLang="en-US" dirty="0"/>
          </a:p>
        </p:txBody>
      </p:sp>
      <p:sp>
        <p:nvSpPr>
          <p:cNvPr id="7" name="灯片编号占位符 6">
            <a:extLst>
              <a:ext uri="{FF2B5EF4-FFF2-40B4-BE49-F238E27FC236}">
                <a16:creationId xmlns:a16="http://schemas.microsoft.com/office/drawing/2014/main" id="{597EBD1F-5C3E-4C0D-8D8C-C3628D369815}"/>
              </a:ext>
            </a:extLst>
          </p:cNvPr>
          <p:cNvSpPr>
            <a:spLocks noGrp="1"/>
          </p:cNvSpPr>
          <p:nvPr>
            <p:ph type="sldNum" sz="quarter" idx="12"/>
          </p:nvPr>
        </p:nvSpPr>
        <p:spPr/>
        <p:txBody>
          <a:bodyPr/>
          <a:lstStyle/>
          <a:p>
            <a:fld id="{3A1FF0C6-5115-4994-A0DE-49F1F4279360}" type="slidenum">
              <a:rPr kumimoji="1" lang="ja-JP" altLang="en-US" smtClean="0"/>
              <a:t>12</a:t>
            </a:fld>
            <a:endParaRPr kumimoji="1" lang="ja-JP" altLang="en-US"/>
          </a:p>
        </p:txBody>
      </p:sp>
    </p:spTree>
    <p:extLst>
      <p:ext uri="{BB962C8B-B14F-4D97-AF65-F5344CB8AC3E}">
        <p14:creationId xmlns:p14="http://schemas.microsoft.com/office/powerpoint/2010/main" val="388186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2">
                    <a:lumMod val="25000"/>
                  </a:schemeClr>
                </a:solidFill>
              </a:rPr>
              <a:t>今後の方針</a:t>
            </a:r>
          </a:p>
        </p:txBody>
      </p:sp>
      <p:sp>
        <p:nvSpPr>
          <p:cNvPr id="8" name="内容占位符 7">
            <a:extLst>
              <a:ext uri="{FF2B5EF4-FFF2-40B4-BE49-F238E27FC236}">
                <a16:creationId xmlns:a16="http://schemas.microsoft.com/office/drawing/2014/main" id="{A387812A-8287-4548-A912-CC0B7F818BF5}"/>
              </a:ext>
            </a:extLst>
          </p:cNvPr>
          <p:cNvSpPr>
            <a:spLocks noGrp="1"/>
          </p:cNvSpPr>
          <p:nvPr>
            <p:ph idx="1"/>
          </p:nvPr>
        </p:nvSpPr>
        <p:spPr/>
        <p:txBody>
          <a:bodyPr/>
          <a:lstStyle/>
          <a:p>
            <a:r>
              <a:rPr lang="ja-JP" altLang="en-US" dirty="0"/>
              <a:t>既存研究の整理して、アンケートの内容を調整します。</a:t>
            </a:r>
          </a:p>
          <a:p>
            <a:endParaRPr lang="en-US" altLang="ja-JP" dirty="0"/>
          </a:p>
          <a:p>
            <a:r>
              <a:rPr lang="ja-JP" altLang="en-US" dirty="0"/>
              <a:t>アンケートの妥当性が検証するための少人数アンケートを実施します。</a:t>
            </a:r>
          </a:p>
        </p:txBody>
      </p:sp>
      <p:sp>
        <p:nvSpPr>
          <p:cNvPr id="3" name="灯片编号占位符 2">
            <a:extLst>
              <a:ext uri="{FF2B5EF4-FFF2-40B4-BE49-F238E27FC236}">
                <a16:creationId xmlns:a16="http://schemas.microsoft.com/office/drawing/2014/main" id="{1BA26734-AB23-4238-8393-AFF670F0939A}"/>
              </a:ext>
            </a:extLst>
          </p:cNvPr>
          <p:cNvSpPr>
            <a:spLocks noGrp="1"/>
          </p:cNvSpPr>
          <p:nvPr>
            <p:ph type="sldNum" sz="quarter" idx="12"/>
          </p:nvPr>
        </p:nvSpPr>
        <p:spPr/>
        <p:txBody>
          <a:bodyPr/>
          <a:lstStyle/>
          <a:p>
            <a:fld id="{3A1FF0C6-5115-4994-A0DE-49F1F4279360}" type="slidenum">
              <a:rPr kumimoji="1" lang="ja-JP" altLang="en-US" smtClean="0"/>
              <a:t>13</a:t>
            </a:fld>
            <a:endParaRPr kumimoji="1" lang="ja-JP" altLang="en-US"/>
          </a:p>
        </p:txBody>
      </p:sp>
    </p:spTree>
    <p:extLst>
      <p:ext uri="{BB962C8B-B14F-4D97-AF65-F5344CB8AC3E}">
        <p14:creationId xmlns:p14="http://schemas.microsoft.com/office/powerpoint/2010/main" val="280081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825624"/>
            <a:ext cx="10515600" cy="4743851"/>
          </a:xfrm>
        </p:spPr>
        <p:txBody>
          <a:bodyPr>
            <a:normAutofit lnSpcReduction="10000"/>
          </a:bodyPr>
          <a:lstStyle/>
          <a:p>
            <a:r>
              <a:rPr lang="en-US" altLang="ja-JP" sz="1400" dirty="0"/>
              <a:t>Pandita S , Mishra H G , </a:t>
            </a:r>
            <a:r>
              <a:rPr lang="en-US" altLang="ja-JP" sz="1400" dirty="0" err="1"/>
              <a:t>Chib</a:t>
            </a:r>
            <a:r>
              <a:rPr lang="en-US" altLang="ja-JP" sz="1400" dirty="0"/>
              <a:t> S . (2021).Psychological impact of covid-19 crises on students through the lens of Stimulus-Organism-Response (SOR) model[J]. Children and Youth Services Review, 120.</a:t>
            </a:r>
          </a:p>
          <a:p>
            <a:r>
              <a:rPr lang="en-US" altLang="ja-JP" sz="1400" dirty="0"/>
              <a:t>Kim J , Lennon S J . (2013).Effects of reputation and website quality on online consumers' emotion, perceived risk and purchase intention: Based on the stimulus-organism-response model. Journal of Research in Interactive Marketing. 7(1):33-56.</a:t>
            </a:r>
          </a:p>
          <a:p>
            <a:r>
              <a:rPr lang="ja-JP" altLang="en-US" sz="1400" dirty="0"/>
              <a:t>桑波田浩之</a:t>
            </a:r>
            <a:r>
              <a:rPr lang="en-US" altLang="ja-JP" sz="1400" dirty="0"/>
              <a:t>(2020).</a:t>
            </a:r>
            <a:r>
              <a:rPr lang="ja-JP" altLang="en-US" sz="1400" dirty="0"/>
              <a:t>新型コロナウィルスによる観光客の減少が 青森県の経済へ与える影響</a:t>
            </a:r>
            <a:r>
              <a:rPr lang="en-US" altLang="zh-CN" sz="1400" dirty="0"/>
              <a:t>.</a:t>
            </a:r>
            <a:r>
              <a:rPr lang="ja-JP" altLang="en-US" sz="1400" dirty="0"/>
              <a:t>人文社会科学論叢</a:t>
            </a:r>
            <a:r>
              <a:rPr lang="en-US" altLang="ja-JP" sz="1400" dirty="0"/>
              <a:t>,</a:t>
            </a:r>
            <a:r>
              <a:rPr lang="ja-JP" altLang="en-US" sz="1400" dirty="0"/>
              <a:t> </a:t>
            </a:r>
            <a:r>
              <a:rPr lang="en-US" altLang="ja-JP" sz="1400" dirty="0"/>
              <a:t>(9), 121-128.</a:t>
            </a:r>
          </a:p>
          <a:p>
            <a:r>
              <a:rPr lang="en-US" altLang="ja-JP" sz="1400" dirty="0"/>
              <a:t>Brooks, S. K., Webster, R. K., Smith, L. E., Woodland, L., </a:t>
            </a:r>
            <a:r>
              <a:rPr lang="en-US" altLang="ja-JP" sz="1400" dirty="0" err="1"/>
              <a:t>Wessely</a:t>
            </a:r>
            <a:r>
              <a:rPr lang="en-US" altLang="ja-JP" sz="1400" dirty="0"/>
              <a:t>, S., Greenberg, N., &amp;Rubin, G. J. (2020). The psychological impact of quarantine and how to reduce </a:t>
            </a:r>
            <a:r>
              <a:rPr lang="en-US" altLang="ja-JP" sz="1400" dirty="0" err="1"/>
              <a:t>it:Rapid</a:t>
            </a:r>
            <a:r>
              <a:rPr lang="en-US" altLang="ja-JP" sz="1400" dirty="0"/>
              <a:t> review of the evidence. The Lancet, 395(10227), 912–920.</a:t>
            </a:r>
          </a:p>
          <a:p>
            <a:r>
              <a:rPr lang="zh-CN" altLang="en-US" sz="1400" dirty="0"/>
              <a:t>王细芳</a:t>
            </a:r>
            <a:r>
              <a:rPr lang="en-US" altLang="zh-CN" sz="1400" dirty="0"/>
              <a:t>,</a:t>
            </a:r>
            <a:r>
              <a:rPr lang="zh-CN" altLang="en-US" sz="1400" dirty="0"/>
              <a:t>陶婷芳</a:t>
            </a:r>
            <a:r>
              <a:rPr lang="en-US" altLang="zh-CN" sz="1400" dirty="0"/>
              <a:t>.(2020)</a:t>
            </a:r>
            <a:r>
              <a:rPr lang="zh-CN" altLang="en-US" sz="1400" dirty="0"/>
              <a:t>健康风险厌恶对重游意愿的影响</a:t>
            </a:r>
            <a:r>
              <a:rPr lang="en-US" altLang="zh-CN" sz="1400" dirty="0"/>
              <a:t>. </a:t>
            </a:r>
            <a:r>
              <a:rPr lang="en-US" altLang="ja-JP" sz="1400" dirty="0"/>
              <a:t>2021-09-23 </a:t>
            </a:r>
          </a:p>
          <a:p>
            <a:r>
              <a:rPr lang="zh-CN" altLang="en-US" sz="1400" dirty="0"/>
              <a:t>王少华</a:t>
            </a:r>
            <a:r>
              <a:rPr lang="en-US" altLang="zh-CN" sz="1400" dirty="0"/>
              <a:t>, </a:t>
            </a:r>
            <a:r>
              <a:rPr lang="zh-CN" altLang="en-US" sz="1400" dirty="0"/>
              <a:t>王璐</a:t>
            </a:r>
            <a:r>
              <a:rPr lang="en-US" altLang="zh-CN" sz="1400" dirty="0"/>
              <a:t>, </a:t>
            </a:r>
            <a:r>
              <a:rPr lang="zh-CN" altLang="en-US" sz="1400" dirty="0"/>
              <a:t>王梦茵</a:t>
            </a:r>
            <a:r>
              <a:rPr lang="en-US" altLang="zh-CN" sz="1400" dirty="0"/>
              <a:t>,</a:t>
            </a:r>
            <a:r>
              <a:rPr lang="zh-CN" altLang="en-US" sz="1400" dirty="0"/>
              <a:t>等</a:t>
            </a:r>
            <a:r>
              <a:rPr lang="en-US" altLang="zh-CN" sz="1400" dirty="0"/>
              <a:t>. (2020).</a:t>
            </a:r>
            <a:r>
              <a:rPr lang="zh-CN" altLang="en-US" sz="1400" dirty="0"/>
              <a:t>新冠肺炎疫情对河南省旅游业的冲击表征及影响机理研究</a:t>
            </a:r>
            <a:r>
              <a:rPr lang="en-US" altLang="zh-CN" sz="1400" dirty="0"/>
              <a:t>.</a:t>
            </a:r>
            <a:r>
              <a:rPr lang="zh-CN" altLang="en-US" sz="1400" dirty="0"/>
              <a:t>地域研究与开发</a:t>
            </a:r>
            <a:r>
              <a:rPr lang="en-US" altLang="zh-CN" sz="1400" dirty="0"/>
              <a:t>.39(2):7.</a:t>
            </a:r>
          </a:p>
          <a:p>
            <a:r>
              <a:rPr lang="zh-CN" altLang="en-US" sz="1400" dirty="0"/>
              <a:t>冯晓华</a:t>
            </a:r>
            <a:r>
              <a:rPr lang="en-US" altLang="zh-CN" sz="1400" dirty="0"/>
              <a:t>,</a:t>
            </a:r>
            <a:r>
              <a:rPr lang="zh-CN" altLang="en-US" sz="1400" dirty="0"/>
              <a:t>黄震方</a:t>
            </a:r>
            <a:r>
              <a:rPr lang="en-US" altLang="zh-CN" sz="1400" dirty="0"/>
              <a:t>.(2021).</a:t>
            </a:r>
            <a:r>
              <a:rPr lang="zh-CN" altLang="en-US" sz="1400" dirty="0"/>
              <a:t>疫情常态化防控下游客旅游行为意向</a:t>
            </a:r>
            <a:r>
              <a:rPr lang="en-US" altLang="zh-CN" sz="1400" dirty="0"/>
              <a:t>.</a:t>
            </a:r>
            <a:r>
              <a:rPr lang="zh-CN" altLang="en-US" sz="1400" dirty="0"/>
              <a:t>研究干旱区资源与环境</a:t>
            </a:r>
            <a:r>
              <a:rPr lang="en-US" altLang="zh-CN" sz="1400" dirty="0"/>
              <a:t>.35(4):6.</a:t>
            </a:r>
          </a:p>
          <a:p>
            <a:r>
              <a:rPr lang="ja-JP" altLang="en-US" sz="1400" dirty="0"/>
              <a:t>邱扶东</a:t>
            </a:r>
            <a:r>
              <a:rPr lang="en-US" altLang="ja-JP" sz="1400" dirty="0"/>
              <a:t>.(1996).</a:t>
            </a:r>
            <a:r>
              <a:rPr lang="zh-CN" altLang="en-US" sz="1400" dirty="0"/>
              <a:t>旅游动机及其影响因素研究</a:t>
            </a:r>
            <a:r>
              <a:rPr lang="en-US" altLang="zh-CN" sz="1400" dirty="0"/>
              <a:t>.</a:t>
            </a:r>
            <a:r>
              <a:rPr lang="ja-JP" altLang="en-US" sz="1400" dirty="0"/>
              <a:t>心理科学</a:t>
            </a:r>
            <a:r>
              <a:rPr lang="en-US" altLang="ja-JP" sz="1400" dirty="0"/>
              <a:t>,(19),367-369</a:t>
            </a:r>
          </a:p>
          <a:p>
            <a:r>
              <a:rPr lang="zh-CN" altLang="en-US" sz="1400" dirty="0"/>
              <a:t>王庆生</a:t>
            </a:r>
            <a:r>
              <a:rPr lang="en-US" altLang="zh-CN" sz="1400" dirty="0"/>
              <a:t>, </a:t>
            </a:r>
            <a:r>
              <a:rPr lang="zh-CN" altLang="en-US" sz="1400" dirty="0"/>
              <a:t>刘诗涵</a:t>
            </a:r>
            <a:r>
              <a:rPr lang="en-US" altLang="zh-CN" sz="1400" dirty="0"/>
              <a:t>. (2020). </a:t>
            </a:r>
            <a:r>
              <a:rPr lang="zh-CN" altLang="en-US" sz="1400" dirty="0"/>
              <a:t>新冠肺炎疫情对国内游客旅游意愿与行为的影响</a:t>
            </a:r>
            <a:r>
              <a:rPr lang="en-US" altLang="zh-CN" sz="1400" dirty="0"/>
              <a:t>. </a:t>
            </a:r>
            <a:r>
              <a:rPr lang="zh-CN" altLang="en-US" sz="1400" dirty="0"/>
              <a:t>地域研究与开发</a:t>
            </a:r>
            <a:r>
              <a:rPr lang="en-US" altLang="zh-CN" sz="1400" dirty="0"/>
              <a:t>, 39(4), 5.</a:t>
            </a:r>
            <a:endParaRPr lang="en-US" altLang="ja-JP" sz="1400" dirty="0"/>
          </a:p>
          <a:p>
            <a:r>
              <a:rPr lang="en-US" altLang="ja-JP" sz="1400" dirty="0" err="1"/>
              <a:t>Laato</a:t>
            </a:r>
            <a:r>
              <a:rPr lang="en-US" altLang="ja-JP" sz="1400" dirty="0"/>
              <a:t> S , Islam A , Farooq A , et al.(2020) Unusual purchasing behavior during the early stages of the COVID-19 pandemic: The stimulus-organism-response approach. Journal of Retailing and Consumer Services, 57:102-224.</a:t>
            </a:r>
          </a:p>
          <a:p>
            <a:r>
              <a:rPr lang="en-US" altLang="ja-JP" sz="1400" dirty="0" err="1"/>
              <a:t>Betsch</a:t>
            </a:r>
            <a:r>
              <a:rPr lang="en-US" altLang="ja-JP" sz="1400" dirty="0"/>
              <a:t>, C., </a:t>
            </a:r>
            <a:r>
              <a:rPr lang="en-US" altLang="ja-JP" sz="1400" dirty="0" err="1"/>
              <a:t>Wieler</a:t>
            </a:r>
            <a:r>
              <a:rPr lang="en-US" altLang="ja-JP" sz="1400" dirty="0"/>
              <a:t>, L. H., &amp; </a:t>
            </a:r>
            <a:r>
              <a:rPr lang="en-US" altLang="ja-JP" sz="1400" dirty="0" err="1"/>
              <a:t>Habersaat</a:t>
            </a:r>
            <a:r>
              <a:rPr lang="en-US" altLang="ja-JP" sz="1400" dirty="0"/>
              <a:t>, K.(2020). Monitoring </a:t>
            </a:r>
            <a:r>
              <a:rPr lang="en-US" altLang="ja-JP" sz="1400" dirty="0" err="1"/>
              <a:t>behavioural</a:t>
            </a:r>
            <a:r>
              <a:rPr lang="en-US" altLang="ja-JP" sz="1400" dirty="0"/>
              <a:t> insights related to COVID-19. The Lancet, 395(10232), 1255–1256.</a:t>
            </a:r>
          </a:p>
          <a:p>
            <a:pPr>
              <a:lnSpc>
                <a:spcPct val="100000"/>
              </a:lnSpc>
            </a:pPr>
            <a:r>
              <a:rPr lang="zh-CN" altLang="en-US" sz="1400" dirty="0"/>
              <a:t>张广瑞</a:t>
            </a:r>
            <a:r>
              <a:rPr lang="en-US" altLang="zh-CN" sz="1400" dirty="0"/>
              <a:t>, </a:t>
            </a:r>
            <a:r>
              <a:rPr lang="zh-CN" altLang="en-US" sz="1400" dirty="0"/>
              <a:t>魏小安</a:t>
            </a:r>
            <a:r>
              <a:rPr lang="en-US" altLang="zh-CN" sz="1400" dirty="0"/>
              <a:t>. (2003). </a:t>
            </a:r>
            <a:r>
              <a:rPr lang="zh-CN" altLang="en-US" sz="1400" dirty="0"/>
              <a:t>中国旅游业</a:t>
            </a:r>
            <a:r>
              <a:rPr lang="en-US" altLang="zh-CN" sz="1400" dirty="0"/>
              <a:t>:"</a:t>
            </a:r>
            <a:r>
              <a:rPr lang="zh-CN" altLang="en-US" sz="1400" dirty="0"/>
              <a:t>非典</a:t>
            </a:r>
            <a:r>
              <a:rPr lang="en-US" altLang="zh-CN" sz="1400" dirty="0"/>
              <a:t>"</a:t>
            </a:r>
            <a:r>
              <a:rPr lang="zh-CN" altLang="en-US" sz="1400" dirty="0"/>
              <a:t>影响与全面振兴</a:t>
            </a:r>
            <a:r>
              <a:rPr lang="en-US" altLang="zh-CN" sz="1400" dirty="0"/>
              <a:t>. </a:t>
            </a:r>
            <a:r>
              <a:rPr lang="zh-CN" altLang="en-US" sz="1400" dirty="0"/>
              <a:t>社会科学文献出版社</a:t>
            </a:r>
            <a:endParaRPr lang="en-US" altLang="zh-CN" sz="1400" dirty="0"/>
          </a:p>
          <a:p>
            <a:endParaRPr lang="en-US" altLang="zh-CN" sz="1400"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2">
                    <a:lumMod val="25000"/>
                  </a:schemeClr>
                </a:solidFill>
              </a:rPr>
              <a:t>参考文献</a:t>
            </a:r>
          </a:p>
        </p:txBody>
      </p:sp>
      <p:sp>
        <p:nvSpPr>
          <p:cNvPr id="7" name="灯片编号占位符 6">
            <a:extLst>
              <a:ext uri="{FF2B5EF4-FFF2-40B4-BE49-F238E27FC236}">
                <a16:creationId xmlns:a16="http://schemas.microsoft.com/office/drawing/2014/main" id="{02F80DE8-67ED-4DC8-8307-9C314F55AACE}"/>
              </a:ext>
            </a:extLst>
          </p:cNvPr>
          <p:cNvSpPr>
            <a:spLocks noGrp="1"/>
          </p:cNvSpPr>
          <p:nvPr>
            <p:ph type="sldNum" sz="quarter" idx="12"/>
          </p:nvPr>
        </p:nvSpPr>
        <p:spPr/>
        <p:txBody>
          <a:bodyPr/>
          <a:lstStyle/>
          <a:p>
            <a:fld id="{3A1FF0C6-5115-4994-A0DE-49F1F4279360}" type="slidenum">
              <a:rPr kumimoji="1" lang="ja-JP" altLang="en-US" smtClean="0"/>
              <a:t>14</a:t>
            </a:fld>
            <a:endParaRPr kumimoji="1" lang="ja-JP" altLang="en-US"/>
          </a:p>
        </p:txBody>
      </p:sp>
    </p:spTree>
    <p:extLst>
      <p:ext uri="{BB962C8B-B14F-4D97-AF65-F5344CB8AC3E}">
        <p14:creationId xmlns:p14="http://schemas.microsoft.com/office/powerpoint/2010/main" val="202408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825624"/>
            <a:ext cx="10982498" cy="1110985"/>
          </a:xfrm>
        </p:spPr>
        <p:txBody>
          <a:bodyPr>
            <a:noAutofit/>
          </a:bodyPr>
          <a:lstStyle/>
          <a:p>
            <a:r>
              <a:rPr kumimoji="1" lang="en-US" altLang="ja-JP" sz="2400" dirty="0"/>
              <a:t>2020</a:t>
            </a:r>
            <a:r>
              <a:rPr kumimoji="1" lang="ja-JP" altLang="en-US" sz="2400" dirty="0"/>
              <a:t>年に新型コロナウイルスは世界的に流行したことで、中国は隔離検疫政策をとり、国民の心理状態や行為、観光産業に深刻な影響を及ぼしました。</a:t>
            </a:r>
            <a:r>
              <a:rPr lang="ja-JP" altLang="en-US" sz="2400" dirty="0"/>
              <a:t>健康への脅威が人間の行動に及ぼす心理的影響があります。</a:t>
            </a:r>
            <a:endParaRPr lang="en-US" altLang="ja-JP" sz="2400" dirty="0"/>
          </a:p>
          <a:p>
            <a:endParaRPr kumimoji="1"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ja-JP" sz="5400" b="1" dirty="0">
                <a:solidFill>
                  <a:schemeClr val="bg2">
                    <a:lumMod val="25000"/>
                  </a:schemeClr>
                </a:solidFill>
              </a:rPr>
              <a:t>研究背景</a:t>
            </a:r>
            <a:endParaRPr lang="ja-JP" altLang="en-US" sz="5400" b="1" dirty="0">
              <a:solidFill>
                <a:schemeClr val="bg2">
                  <a:lumMod val="25000"/>
                </a:schemeClr>
              </a:solidFill>
            </a:endParaRPr>
          </a:p>
        </p:txBody>
      </p:sp>
      <p:sp>
        <p:nvSpPr>
          <p:cNvPr id="7" name="箭头: 右 6">
            <a:extLst>
              <a:ext uri="{FF2B5EF4-FFF2-40B4-BE49-F238E27FC236}">
                <a16:creationId xmlns:a16="http://schemas.microsoft.com/office/drawing/2014/main" id="{98D0A9E5-0A44-44FB-BA2E-97BF6A3E1529}"/>
              </a:ext>
            </a:extLst>
          </p:cNvPr>
          <p:cNvSpPr/>
          <p:nvPr/>
        </p:nvSpPr>
        <p:spPr>
          <a:xfrm>
            <a:off x="9238740" y="4215367"/>
            <a:ext cx="600075" cy="590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8" name="图片 7">
            <a:extLst>
              <a:ext uri="{FF2B5EF4-FFF2-40B4-BE49-F238E27FC236}">
                <a16:creationId xmlns:a16="http://schemas.microsoft.com/office/drawing/2014/main" id="{A629AE33-D124-4836-BFDE-26478AF6F762}"/>
              </a:ext>
            </a:extLst>
          </p:cNvPr>
          <p:cNvPicPr>
            <a:picLocks noChangeAspect="1"/>
          </p:cNvPicPr>
          <p:nvPr/>
        </p:nvPicPr>
        <p:blipFill>
          <a:blip r:embed="rId3"/>
          <a:stretch>
            <a:fillRect/>
          </a:stretch>
        </p:blipFill>
        <p:spPr>
          <a:xfrm>
            <a:off x="5062028" y="3330575"/>
            <a:ext cx="4176712" cy="2984411"/>
          </a:xfrm>
          <a:prstGeom prst="rect">
            <a:avLst/>
          </a:prstGeom>
        </p:spPr>
      </p:pic>
      <p:grpSp>
        <p:nvGrpSpPr>
          <p:cNvPr id="24" name="组合 23">
            <a:extLst>
              <a:ext uri="{FF2B5EF4-FFF2-40B4-BE49-F238E27FC236}">
                <a16:creationId xmlns:a16="http://schemas.microsoft.com/office/drawing/2014/main" id="{F686148B-C7D0-43EF-ABAA-51E6D4FAA683}"/>
              </a:ext>
            </a:extLst>
          </p:cNvPr>
          <p:cNvGrpSpPr/>
          <p:nvPr/>
        </p:nvGrpSpPr>
        <p:grpSpPr>
          <a:xfrm>
            <a:off x="108011" y="3062633"/>
            <a:ext cx="9236521" cy="3574009"/>
            <a:chOff x="108011" y="3062633"/>
            <a:chExt cx="9236521" cy="3574009"/>
          </a:xfrm>
        </p:grpSpPr>
        <p:pic>
          <p:nvPicPr>
            <p:cNvPr id="9" name="图片 8">
              <a:extLst>
                <a:ext uri="{FF2B5EF4-FFF2-40B4-BE49-F238E27FC236}">
                  <a16:creationId xmlns:a16="http://schemas.microsoft.com/office/drawing/2014/main" id="{20CB6983-BEEE-4C90-AA84-C817CCC40B25}"/>
                </a:ext>
              </a:extLst>
            </p:cNvPr>
            <p:cNvPicPr>
              <a:picLocks noChangeAspect="1"/>
            </p:cNvPicPr>
            <p:nvPr/>
          </p:nvPicPr>
          <p:blipFill>
            <a:blip r:embed="rId4"/>
            <a:stretch>
              <a:fillRect/>
            </a:stretch>
          </p:blipFill>
          <p:spPr>
            <a:xfrm>
              <a:off x="108011" y="3330575"/>
              <a:ext cx="4848225" cy="3162300"/>
            </a:xfrm>
            <a:prstGeom prst="rect">
              <a:avLst/>
            </a:prstGeom>
          </p:spPr>
        </p:pic>
        <p:sp>
          <p:nvSpPr>
            <p:cNvPr id="10" name="文本框 9">
              <a:extLst>
                <a:ext uri="{FF2B5EF4-FFF2-40B4-BE49-F238E27FC236}">
                  <a16:creationId xmlns:a16="http://schemas.microsoft.com/office/drawing/2014/main" id="{DC65CEC0-3B36-49B9-998C-B2A578D4306A}"/>
                </a:ext>
              </a:extLst>
            </p:cNvPr>
            <p:cNvSpPr txBox="1"/>
            <p:nvPr/>
          </p:nvSpPr>
          <p:spPr>
            <a:xfrm>
              <a:off x="290510" y="3062633"/>
              <a:ext cx="4483225" cy="307777"/>
            </a:xfrm>
            <a:prstGeom prst="rect">
              <a:avLst/>
            </a:prstGeom>
            <a:noFill/>
          </p:spPr>
          <p:txBody>
            <a:bodyPr wrap="square" rtlCol="0">
              <a:spAutoFit/>
            </a:bodyPr>
            <a:lstStyle/>
            <a:p>
              <a:r>
                <a:rPr lang="en-US" altLang="ja-JP" sz="1400" dirty="0"/>
                <a:t>2015〜2020</a:t>
              </a:r>
              <a:r>
                <a:rPr lang="ja-JP" altLang="en-US" sz="1400" dirty="0"/>
                <a:t>年</a:t>
              </a:r>
              <a:r>
                <a:rPr kumimoji="1" lang="ja-JP" altLang="en-US" sz="1400" dirty="0"/>
                <a:t>北京市の観光総収入と観光客数の統計</a:t>
              </a:r>
            </a:p>
          </p:txBody>
        </p:sp>
        <p:sp>
          <p:nvSpPr>
            <p:cNvPr id="12" name="文本框 11">
              <a:extLst>
                <a:ext uri="{FF2B5EF4-FFF2-40B4-BE49-F238E27FC236}">
                  <a16:creationId xmlns:a16="http://schemas.microsoft.com/office/drawing/2014/main" id="{D1CAB064-4A29-4EDF-A979-66478775A318}"/>
                </a:ext>
              </a:extLst>
            </p:cNvPr>
            <p:cNvSpPr txBox="1"/>
            <p:nvPr/>
          </p:nvSpPr>
          <p:spPr>
            <a:xfrm>
              <a:off x="371302" y="6328865"/>
              <a:ext cx="2470445" cy="307777"/>
            </a:xfrm>
            <a:prstGeom prst="rect">
              <a:avLst/>
            </a:prstGeom>
            <a:noFill/>
          </p:spPr>
          <p:txBody>
            <a:bodyPr wrap="square">
              <a:spAutoFit/>
            </a:bodyPr>
            <a:lstStyle/>
            <a:p>
              <a:r>
                <a:rPr lang="ja-JP" altLang="en-US" sz="1400" dirty="0"/>
                <a:t>観光収入（億）</a:t>
              </a:r>
            </a:p>
          </p:txBody>
        </p:sp>
        <p:sp>
          <p:nvSpPr>
            <p:cNvPr id="14" name="文本框 13">
              <a:extLst>
                <a:ext uri="{FF2B5EF4-FFF2-40B4-BE49-F238E27FC236}">
                  <a16:creationId xmlns:a16="http://schemas.microsoft.com/office/drawing/2014/main" id="{49623552-5FC1-4211-8FAC-5F434E55CF2A}"/>
                </a:ext>
              </a:extLst>
            </p:cNvPr>
            <p:cNvSpPr txBox="1"/>
            <p:nvPr/>
          </p:nvSpPr>
          <p:spPr>
            <a:xfrm>
              <a:off x="371302" y="5632571"/>
              <a:ext cx="1793372" cy="307777"/>
            </a:xfrm>
            <a:prstGeom prst="rect">
              <a:avLst/>
            </a:prstGeom>
            <a:noFill/>
          </p:spPr>
          <p:txBody>
            <a:bodyPr wrap="square">
              <a:spAutoFit/>
            </a:bodyPr>
            <a:lstStyle/>
            <a:p>
              <a:r>
                <a:rPr lang="ja-JP" altLang="en-US" sz="1400" dirty="0"/>
                <a:t>観光客数（億人）</a:t>
              </a:r>
              <a:endParaRPr lang="en-US" altLang="ja-JP" sz="1400" dirty="0"/>
            </a:p>
          </p:txBody>
        </p:sp>
        <p:sp>
          <p:nvSpPr>
            <p:cNvPr id="16" name="文本框 15">
              <a:extLst>
                <a:ext uri="{FF2B5EF4-FFF2-40B4-BE49-F238E27FC236}">
                  <a16:creationId xmlns:a16="http://schemas.microsoft.com/office/drawing/2014/main" id="{A6F22487-6C32-41A4-80C2-C43A8A860DC9}"/>
                </a:ext>
              </a:extLst>
            </p:cNvPr>
            <p:cNvSpPr txBox="1"/>
            <p:nvPr/>
          </p:nvSpPr>
          <p:spPr>
            <a:xfrm>
              <a:off x="4956234" y="3062634"/>
              <a:ext cx="4374935" cy="307777"/>
            </a:xfrm>
            <a:prstGeom prst="rect">
              <a:avLst/>
            </a:prstGeom>
            <a:noFill/>
          </p:spPr>
          <p:txBody>
            <a:bodyPr wrap="square">
              <a:spAutoFit/>
            </a:bodyPr>
            <a:lstStyle/>
            <a:p>
              <a:r>
                <a:rPr lang="ja-JP" altLang="en-US" sz="1400" dirty="0"/>
                <a:t>中国消費者は</a:t>
              </a:r>
              <a:r>
                <a:rPr lang="en-US" altLang="ja-JP" sz="1400" dirty="0"/>
                <a:t>2020</a:t>
              </a:r>
              <a:r>
                <a:rPr lang="ja-JP" altLang="en-US" sz="1400" dirty="0"/>
                <a:t>年のコロナ流行後の旅行計画</a:t>
              </a:r>
              <a:r>
                <a:rPr lang="en-US" altLang="ja-JP" sz="1400" dirty="0"/>
                <a:t>(%)</a:t>
              </a:r>
              <a:endParaRPr lang="ja-JP" altLang="en-US" sz="1400" dirty="0"/>
            </a:p>
          </p:txBody>
        </p:sp>
        <p:sp>
          <p:nvSpPr>
            <p:cNvPr id="20" name="文本框 19">
              <a:extLst>
                <a:ext uri="{FF2B5EF4-FFF2-40B4-BE49-F238E27FC236}">
                  <a16:creationId xmlns:a16="http://schemas.microsoft.com/office/drawing/2014/main" id="{B6CCF890-EEBB-4C28-BDD8-DD7D42A1209C}"/>
                </a:ext>
              </a:extLst>
            </p:cNvPr>
            <p:cNvSpPr txBox="1"/>
            <p:nvPr/>
          </p:nvSpPr>
          <p:spPr>
            <a:xfrm>
              <a:off x="5324392" y="6190365"/>
              <a:ext cx="1005057" cy="276999"/>
            </a:xfrm>
            <a:prstGeom prst="rect">
              <a:avLst/>
            </a:prstGeom>
            <a:noFill/>
          </p:spPr>
          <p:txBody>
            <a:bodyPr wrap="square">
              <a:spAutoFit/>
            </a:bodyPr>
            <a:lstStyle/>
            <a:p>
              <a:r>
                <a:rPr lang="ja-JP" altLang="en-US" sz="1200" dirty="0"/>
                <a:t>日帰り旅行 </a:t>
              </a:r>
            </a:p>
          </p:txBody>
        </p:sp>
        <p:sp>
          <p:nvSpPr>
            <p:cNvPr id="21" name="文本框 20">
              <a:extLst>
                <a:ext uri="{FF2B5EF4-FFF2-40B4-BE49-F238E27FC236}">
                  <a16:creationId xmlns:a16="http://schemas.microsoft.com/office/drawing/2014/main" id="{94E97DC9-DEE7-4291-AF92-58DB8D292261}"/>
                </a:ext>
              </a:extLst>
            </p:cNvPr>
            <p:cNvSpPr txBox="1"/>
            <p:nvPr/>
          </p:nvSpPr>
          <p:spPr>
            <a:xfrm>
              <a:off x="6329449" y="6176486"/>
              <a:ext cx="870015" cy="276999"/>
            </a:xfrm>
            <a:prstGeom prst="rect">
              <a:avLst/>
            </a:prstGeom>
            <a:noFill/>
          </p:spPr>
          <p:txBody>
            <a:bodyPr wrap="square">
              <a:spAutoFit/>
            </a:bodyPr>
            <a:lstStyle/>
            <a:p>
              <a:r>
                <a:rPr lang="ja-JP" altLang="en-US" sz="1200" dirty="0"/>
                <a:t>一泊旅行 </a:t>
              </a:r>
            </a:p>
          </p:txBody>
        </p:sp>
        <p:sp>
          <p:nvSpPr>
            <p:cNvPr id="22" name="文本框 21">
              <a:extLst>
                <a:ext uri="{FF2B5EF4-FFF2-40B4-BE49-F238E27FC236}">
                  <a16:creationId xmlns:a16="http://schemas.microsoft.com/office/drawing/2014/main" id="{8472F699-DF4D-43CE-BF3D-4DCA33F88572}"/>
                </a:ext>
              </a:extLst>
            </p:cNvPr>
            <p:cNvSpPr txBox="1"/>
            <p:nvPr/>
          </p:nvSpPr>
          <p:spPr>
            <a:xfrm>
              <a:off x="7208015" y="6176486"/>
              <a:ext cx="870015" cy="276999"/>
            </a:xfrm>
            <a:prstGeom prst="rect">
              <a:avLst/>
            </a:prstGeom>
            <a:noFill/>
          </p:spPr>
          <p:txBody>
            <a:bodyPr wrap="square">
              <a:spAutoFit/>
            </a:bodyPr>
            <a:lstStyle/>
            <a:p>
              <a:r>
                <a:rPr lang="ja-JP" altLang="en-US" sz="1200" dirty="0"/>
                <a:t>海外旅行 </a:t>
              </a:r>
            </a:p>
          </p:txBody>
        </p:sp>
        <p:sp>
          <p:nvSpPr>
            <p:cNvPr id="23" name="文本框 22">
              <a:extLst>
                <a:ext uri="{FF2B5EF4-FFF2-40B4-BE49-F238E27FC236}">
                  <a16:creationId xmlns:a16="http://schemas.microsoft.com/office/drawing/2014/main" id="{6D6F5EE8-F762-473D-92F2-DC4736CC3CC6}"/>
                </a:ext>
              </a:extLst>
            </p:cNvPr>
            <p:cNvSpPr txBox="1"/>
            <p:nvPr/>
          </p:nvSpPr>
          <p:spPr>
            <a:xfrm>
              <a:off x="8010100" y="6190365"/>
              <a:ext cx="1334432" cy="276999"/>
            </a:xfrm>
            <a:prstGeom prst="rect">
              <a:avLst/>
            </a:prstGeom>
            <a:noFill/>
          </p:spPr>
          <p:txBody>
            <a:bodyPr wrap="square">
              <a:spAutoFit/>
            </a:bodyPr>
            <a:lstStyle/>
            <a:p>
              <a:r>
                <a:rPr lang="ja-JP" altLang="en-US" sz="1200" dirty="0"/>
                <a:t>旅行プランなし</a:t>
              </a:r>
            </a:p>
          </p:txBody>
        </p:sp>
      </p:grpSp>
      <p:sp>
        <p:nvSpPr>
          <p:cNvPr id="25" name="矩形 24">
            <a:extLst>
              <a:ext uri="{FF2B5EF4-FFF2-40B4-BE49-F238E27FC236}">
                <a16:creationId xmlns:a16="http://schemas.microsoft.com/office/drawing/2014/main" id="{5ECBCE50-A123-4EF0-950F-0DA2132CA063}"/>
              </a:ext>
            </a:extLst>
          </p:cNvPr>
          <p:cNvSpPr/>
          <p:nvPr/>
        </p:nvSpPr>
        <p:spPr>
          <a:xfrm>
            <a:off x="9923369" y="3776049"/>
            <a:ext cx="1950225" cy="1478677"/>
          </a:xfrm>
          <a:prstGeom prst="rect">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文本框 25">
            <a:extLst>
              <a:ext uri="{FF2B5EF4-FFF2-40B4-BE49-F238E27FC236}">
                <a16:creationId xmlns:a16="http://schemas.microsoft.com/office/drawing/2014/main" id="{679F380D-D98A-4028-BB3D-27B1B0FB810F}"/>
              </a:ext>
            </a:extLst>
          </p:cNvPr>
          <p:cNvSpPr txBox="1"/>
          <p:nvPr/>
        </p:nvSpPr>
        <p:spPr>
          <a:xfrm>
            <a:off x="10003871" y="3954646"/>
            <a:ext cx="1869723" cy="1200329"/>
          </a:xfrm>
          <a:prstGeom prst="rect">
            <a:avLst/>
          </a:prstGeom>
          <a:noFill/>
        </p:spPr>
        <p:txBody>
          <a:bodyPr wrap="square" rtlCol="0">
            <a:spAutoFit/>
          </a:bodyPr>
          <a:lstStyle/>
          <a:p>
            <a:r>
              <a:rPr kumimoji="1" lang="ja-JP" altLang="en-US" dirty="0"/>
              <a:t>コロナ</a:t>
            </a:r>
            <a:endParaRPr kumimoji="1" lang="en-US" altLang="ja-JP" dirty="0"/>
          </a:p>
          <a:p>
            <a:r>
              <a:rPr kumimoji="1" lang="ja-JP" altLang="en-US" dirty="0"/>
              <a:t>消費者の行動</a:t>
            </a:r>
            <a:endParaRPr kumimoji="1" lang="en-US" altLang="ja-JP" dirty="0"/>
          </a:p>
          <a:p>
            <a:r>
              <a:rPr kumimoji="1" lang="ja-JP" altLang="en-US" dirty="0"/>
              <a:t>消費者の心理</a:t>
            </a:r>
            <a:endParaRPr kumimoji="1" lang="en-US" altLang="ja-JP" dirty="0"/>
          </a:p>
          <a:p>
            <a:r>
              <a:rPr kumimoji="1" lang="ja-JP" altLang="en-US" dirty="0"/>
              <a:t>旅行意欲</a:t>
            </a:r>
          </a:p>
        </p:txBody>
      </p:sp>
      <p:sp>
        <p:nvSpPr>
          <p:cNvPr id="11" name="灯片编号占位符 10">
            <a:extLst>
              <a:ext uri="{FF2B5EF4-FFF2-40B4-BE49-F238E27FC236}">
                <a16:creationId xmlns:a16="http://schemas.microsoft.com/office/drawing/2014/main" id="{50258360-8DDF-4D8E-9A91-7E06BC3D78AF}"/>
              </a:ext>
            </a:extLst>
          </p:cNvPr>
          <p:cNvSpPr>
            <a:spLocks noGrp="1"/>
          </p:cNvSpPr>
          <p:nvPr>
            <p:ph type="sldNum" sz="quarter" idx="12"/>
          </p:nvPr>
        </p:nvSpPr>
        <p:spPr/>
        <p:txBody>
          <a:bodyPr/>
          <a:lstStyle/>
          <a:p>
            <a:fld id="{3A1FF0C6-5115-4994-A0DE-49F1F4279360}" type="slidenum">
              <a:rPr kumimoji="1" lang="ja-JP" altLang="en-US" smtClean="0"/>
              <a:t>2</a:t>
            </a:fld>
            <a:endParaRPr kumimoji="1" lang="ja-JP" altLang="en-US"/>
          </a:p>
        </p:txBody>
      </p:sp>
    </p:spTree>
    <p:extLst>
      <p:ext uri="{BB962C8B-B14F-4D97-AF65-F5344CB8AC3E}">
        <p14:creationId xmlns:p14="http://schemas.microsoft.com/office/powerpoint/2010/main" val="125865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12015"/>
            <a:ext cx="10982498" cy="429304"/>
          </a:xfrm>
        </p:spPr>
        <p:txBody>
          <a:bodyPr>
            <a:noAutofit/>
          </a:bodyPr>
          <a:lstStyle/>
          <a:p>
            <a:r>
              <a:rPr kumimoji="1" lang="ja-JP" altLang="en-US" dirty="0"/>
              <a:t>コロナと消費者行動</a:t>
            </a:r>
            <a:r>
              <a:rPr lang="ja-JP" altLang="en-US" dirty="0"/>
              <a:t>と心理</a:t>
            </a:r>
            <a:r>
              <a:rPr kumimoji="1" lang="ja-JP" altLang="en-US" dirty="0"/>
              <a:t>の変化について</a:t>
            </a:r>
            <a:endParaRPr kumimoji="1" lang="en-US" altLang="zh-CN"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dirty="0">
                <a:solidFill>
                  <a:schemeClr val="bg2">
                    <a:lumMod val="25000"/>
                  </a:schemeClr>
                </a:solidFill>
              </a:rPr>
              <a:t>先行</a:t>
            </a:r>
            <a:r>
              <a:rPr lang="ja-JP" altLang="ja-JP" sz="5400" b="1" dirty="0">
                <a:solidFill>
                  <a:schemeClr val="bg2">
                    <a:lumMod val="25000"/>
                  </a:schemeClr>
                </a:solidFill>
              </a:rPr>
              <a:t>研究</a:t>
            </a:r>
            <a:endParaRPr lang="ja-JP" altLang="en-US" sz="5400" b="1" dirty="0">
              <a:solidFill>
                <a:schemeClr val="bg2">
                  <a:lumMod val="25000"/>
                </a:schemeClr>
              </a:solidFill>
            </a:endParaRPr>
          </a:p>
        </p:txBody>
      </p:sp>
      <p:graphicFrame>
        <p:nvGraphicFramePr>
          <p:cNvPr id="7" name="表格 7">
            <a:extLst>
              <a:ext uri="{FF2B5EF4-FFF2-40B4-BE49-F238E27FC236}">
                <a16:creationId xmlns:a16="http://schemas.microsoft.com/office/drawing/2014/main" id="{CFED1551-BED5-4798-A130-0AB5A75C3A08}"/>
              </a:ext>
            </a:extLst>
          </p:cNvPr>
          <p:cNvGraphicFramePr>
            <a:graphicFrameLocks noGrp="1"/>
          </p:cNvGraphicFramePr>
          <p:nvPr>
            <p:extLst>
              <p:ext uri="{D42A27DB-BD31-4B8C-83A1-F6EECF244321}">
                <p14:modId xmlns:p14="http://schemas.microsoft.com/office/powerpoint/2010/main" val="1957389672"/>
              </p:ext>
            </p:extLst>
          </p:nvPr>
        </p:nvGraphicFramePr>
        <p:xfrm>
          <a:off x="838199" y="2295652"/>
          <a:ext cx="10515601" cy="2804160"/>
        </p:xfrm>
        <a:graphic>
          <a:graphicData uri="http://schemas.openxmlformats.org/drawingml/2006/table">
            <a:tbl>
              <a:tblPr firstRow="1" bandRow="1">
                <a:tableStyleId>{8A107856-5554-42FB-B03E-39F5DBC370BA}</a:tableStyleId>
              </a:tblPr>
              <a:tblGrid>
                <a:gridCol w="7591946">
                  <a:extLst>
                    <a:ext uri="{9D8B030D-6E8A-4147-A177-3AD203B41FA5}">
                      <a16:colId xmlns:a16="http://schemas.microsoft.com/office/drawing/2014/main" val="3510508188"/>
                    </a:ext>
                  </a:extLst>
                </a:gridCol>
                <a:gridCol w="2923655">
                  <a:extLst>
                    <a:ext uri="{9D8B030D-6E8A-4147-A177-3AD203B41FA5}">
                      <a16:colId xmlns:a16="http://schemas.microsoft.com/office/drawing/2014/main" val="210672640"/>
                    </a:ext>
                  </a:extLst>
                </a:gridCol>
              </a:tblGrid>
              <a:tr h="342207">
                <a:tc>
                  <a:txBody>
                    <a:bodyPr/>
                    <a:lstStyle/>
                    <a:p>
                      <a:r>
                        <a:rPr kumimoji="1" lang="ja-JP" altLang="en-US" sz="1600" b="0" dirty="0"/>
                        <a:t>自己隔離への自己意図と異常な購入を行う意図との間に強い関連性があることを発見した。消費者行動が自己隔離に費やされる予想時間に直接関連しているという経験的証拠を提供しました。</a:t>
                      </a:r>
                      <a:endParaRPr kumimoji="1" lang="en-US" altLang="ja-JP" sz="1600" b="0" dirty="0"/>
                    </a:p>
                  </a:txBody>
                  <a:tcPr/>
                </a:tc>
                <a:tc>
                  <a:txBody>
                    <a:bodyPr/>
                    <a:lstStyle/>
                    <a:p>
                      <a:r>
                        <a:rPr lang="en-US" altLang="ja-JP" sz="1600" b="0" dirty="0" err="1"/>
                        <a:t>Laato</a:t>
                      </a:r>
                      <a:r>
                        <a:rPr lang="en-US" altLang="ja-JP" sz="1600" b="0" dirty="0"/>
                        <a:t> S , Islam A , Farooq A , et al.(2020) </a:t>
                      </a:r>
                      <a:endParaRPr kumimoji="1" lang="ja-JP" altLang="en-US" sz="1600" b="0" dirty="0"/>
                    </a:p>
                  </a:txBody>
                  <a:tcPr/>
                </a:tc>
                <a:extLst>
                  <a:ext uri="{0D108BD9-81ED-4DB2-BD59-A6C34878D82A}">
                    <a16:rowId xmlns:a16="http://schemas.microsoft.com/office/drawing/2014/main" val="4049285457"/>
                  </a:ext>
                </a:extLst>
              </a:tr>
              <a:tr h="342207">
                <a:tc>
                  <a:txBody>
                    <a:bodyPr/>
                    <a:lstStyle/>
                    <a:p>
                      <a:r>
                        <a:rPr kumimoji="1" lang="ja-JP" altLang="en-US" sz="1600" b="0" kern="1200" dirty="0">
                          <a:solidFill>
                            <a:schemeClr val="dk1"/>
                          </a:solidFill>
                          <a:latin typeface="+mn-lt"/>
                          <a:ea typeface="+mn-ea"/>
                          <a:cs typeface="+mn-cs"/>
                        </a:rPr>
                        <a:t>中国の</a:t>
                      </a:r>
                      <a:r>
                        <a:rPr kumimoji="1" lang="en-US" altLang="ja-JP" sz="1600" b="0" kern="1200" dirty="0">
                          <a:solidFill>
                            <a:schemeClr val="dk1"/>
                          </a:solidFill>
                          <a:latin typeface="+mn-lt"/>
                          <a:ea typeface="+mn-ea"/>
                          <a:cs typeface="+mn-cs"/>
                        </a:rPr>
                        <a:t>194</a:t>
                      </a:r>
                      <a:r>
                        <a:rPr kumimoji="1" lang="ja-JP" altLang="en-US" sz="1600" b="0" kern="1200" dirty="0">
                          <a:solidFill>
                            <a:schemeClr val="dk1"/>
                          </a:solidFill>
                          <a:latin typeface="+mn-lt"/>
                          <a:ea typeface="+mn-ea"/>
                          <a:cs typeface="+mn-cs"/>
                        </a:rPr>
                        <a:t>都市の市民</a:t>
                      </a:r>
                      <a:r>
                        <a:rPr kumimoji="1" lang="en-US" altLang="ja-JP" sz="1600" b="0" kern="1200" dirty="0">
                          <a:solidFill>
                            <a:schemeClr val="dk1"/>
                          </a:solidFill>
                          <a:latin typeface="+mn-lt"/>
                          <a:ea typeface="+mn-ea"/>
                          <a:cs typeface="+mn-cs"/>
                        </a:rPr>
                        <a:t>1,210</a:t>
                      </a:r>
                      <a:r>
                        <a:rPr kumimoji="1" lang="ja-JP" altLang="en-US" sz="1600" b="0" kern="1200" dirty="0">
                          <a:solidFill>
                            <a:schemeClr val="dk1"/>
                          </a:solidFill>
                          <a:latin typeface="+mn-lt"/>
                          <a:ea typeface="+mn-ea"/>
                          <a:cs typeface="+mn-cs"/>
                        </a:rPr>
                        <a:t>人を対象にした調査で、回答者の</a:t>
                      </a:r>
                      <a:r>
                        <a:rPr kumimoji="1" lang="en-US" altLang="ja-JP" sz="1600" b="0" kern="1200" dirty="0">
                          <a:solidFill>
                            <a:schemeClr val="dk1"/>
                          </a:solidFill>
                          <a:latin typeface="+mn-lt"/>
                          <a:ea typeface="+mn-ea"/>
                          <a:cs typeface="+mn-cs"/>
                        </a:rPr>
                        <a:t>50</a:t>
                      </a:r>
                      <a:r>
                        <a:rPr kumimoji="1" lang="ja-JP" altLang="en-US" sz="1600" b="0" kern="1200" dirty="0">
                          <a:solidFill>
                            <a:schemeClr val="dk1"/>
                          </a:solidFill>
                          <a:latin typeface="+mn-lt"/>
                          <a:ea typeface="+mn-ea"/>
                          <a:cs typeface="+mn-cs"/>
                        </a:rPr>
                        <a:t>％以上がコロナの発生が自分に深刻な心理的影響を与えたと回答していることを明らかにした</a:t>
                      </a:r>
                      <a:r>
                        <a:rPr kumimoji="1" lang="zh-CN" altLang="en-US" sz="1600" b="0" kern="1200" dirty="0">
                          <a:solidFill>
                            <a:schemeClr val="dk1"/>
                          </a:solidFill>
                          <a:latin typeface="+mn-lt"/>
                          <a:ea typeface="+mn-ea"/>
                          <a:cs typeface="+mn-cs"/>
                        </a:rPr>
                        <a:t>。</a:t>
                      </a:r>
                      <a:endParaRPr kumimoji="1" lang="en-US" altLang="zh-CN" sz="1600" b="0" kern="1200" dirty="0">
                        <a:solidFill>
                          <a:schemeClr val="dk1"/>
                        </a:solidFill>
                        <a:latin typeface="+mn-lt"/>
                        <a:ea typeface="+mn-ea"/>
                        <a:cs typeface="+mn-cs"/>
                      </a:endParaRPr>
                    </a:p>
                  </a:txBody>
                  <a:tcPr/>
                </a:tc>
                <a:tc>
                  <a:txBody>
                    <a:bodyPr/>
                    <a:lstStyle/>
                    <a:p>
                      <a:r>
                        <a:rPr lang="zh-CN" altLang="en-US" sz="1600" b="0" dirty="0"/>
                        <a:t>王庆生</a:t>
                      </a:r>
                      <a:r>
                        <a:rPr lang="en-US" altLang="zh-CN" sz="1600" b="0" dirty="0"/>
                        <a:t>, </a:t>
                      </a:r>
                      <a:r>
                        <a:rPr lang="zh-CN" altLang="en-US" sz="1600" b="0" dirty="0"/>
                        <a:t>刘诗涵</a:t>
                      </a:r>
                      <a:r>
                        <a:rPr lang="en-US" altLang="zh-CN" sz="1600" b="0" dirty="0"/>
                        <a:t>. (2020)</a:t>
                      </a:r>
                      <a:endParaRPr kumimoji="1" lang="ja-JP" altLang="en-US" sz="1600" b="0" kern="1200" dirty="0">
                        <a:solidFill>
                          <a:schemeClr val="dk1"/>
                        </a:solidFill>
                        <a:latin typeface="+mn-lt"/>
                        <a:ea typeface="+mn-ea"/>
                        <a:cs typeface="+mn-cs"/>
                      </a:endParaRPr>
                    </a:p>
                  </a:txBody>
                  <a:tcPr/>
                </a:tc>
                <a:extLst>
                  <a:ext uri="{0D108BD9-81ED-4DB2-BD59-A6C34878D82A}">
                    <a16:rowId xmlns:a16="http://schemas.microsoft.com/office/drawing/2014/main" val="16211825"/>
                  </a:ext>
                </a:extLst>
              </a:tr>
              <a:tr h="342207">
                <a:tc>
                  <a:txBody>
                    <a:bodyPr/>
                    <a:lstStyle/>
                    <a:p>
                      <a:r>
                        <a:rPr kumimoji="1" lang="ja-JP" altLang="en-US" sz="1600" b="0" dirty="0"/>
                        <a:t>封鎖政策とは、以前から存在していた心理的問題をエスカレートさせる可能性があり、多くの場合、不安、薬物やアルコールの乱用、家庭内暴力につながることがわかっています。</a:t>
                      </a:r>
                    </a:p>
                  </a:txBody>
                  <a:tcPr/>
                </a:tc>
                <a:tc>
                  <a:txBody>
                    <a:bodyPr/>
                    <a:lstStyle/>
                    <a:p>
                      <a:r>
                        <a:rPr kumimoji="1" lang="en-US" altLang="ja-JP" sz="1600" b="0" dirty="0"/>
                        <a:t>(Brooks et al., 2020)</a:t>
                      </a:r>
                    </a:p>
                    <a:p>
                      <a:endParaRPr kumimoji="1" lang="en-US" altLang="ja-JP" sz="1600" b="0" dirty="0"/>
                    </a:p>
                    <a:p>
                      <a:endParaRPr kumimoji="1" lang="ja-JP" altLang="en-US" sz="1600" b="0" dirty="0"/>
                    </a:p>
                  </a:txBody>
                  <a:tcPr/>
                </a:tc>
                <a:extLst>
                  <a:ext uri="{0D108BD9-81ED-4DB2-BD59-A6C34878D82A}">
                    <a16:rowId xmlns:a16="http://schemas.microsoft.com/office/drawing/2014/main" val="3984672984"/>
                  </a:ext>
                </a:extLst>
              </a:tr>
              <a:tr h="342207">
                <a:tc>
                  <a:txBody>
                    <a:bodyPr/>
                    <a:lstStyle/>
                    <a:p>
                      <a:r>
                        <a:rPr kumimoji="1" lang="en-US" altLang="ja-JP" sz="1600" b="0" dirty="0"/>
                        <a:t>2003</a:t>
                      </a:r>
                      <a:r>
                        <a:rPr kumimoji="1" lang="ja-JP" altLang="en-US" sz="1600" b="0" dirty="0"/>
                        <a:t>年</a:t>
                      </a:r>
                      <a:r>
                        <a:rPr kumimoji="1" lang="en-US" altLang="ja-JP" sz="1600" b="0" dirty="0"/>
                        <a:t>7</a:t>
                      </a:r>
                      <a:r>
                        <a:rPr kumimoji="1" lang="ja-JP" altLang="en-US" sz="1600" b="0" dirty="0"/>
                        <a:t>月に中国は海外観光の開放を開始し、</a:t>
                      </a:r>
                      <a:r>
                        <a:rPr kumimoji="1" lang="en-US" altLang="ja-JP" sz="1600" b="0" dirty="0"/>
                        <a:t>9</a:t>
                      </a:r>
                      <a:r>
                        <a:rPr kumimoji="1" lang="ja-JP" altLang="en-US" sz="1600" b="0" dirty="0"/>
                        <a:t>月には海外観光は</a:t>
                      </a:r>
                      <a:r>
                        <a:rPr kumimoji="1" lang="en-US" altLang="ja-JP" sz="1600" b="0" dirty="0"/>
                        <a:t>2002</a:t>
                      </a:r>
                      <a:r>
                        <a:rPr kumimoji="1" lang="ja-JP" altLang="en-US" sz="1600" b="0" dirty="0"/>
                        <a:t>年の水準に戻った。 国内観光は</a:t>
                      </a:r>
                      <a:r>
                        <a:rPr kumimoji="1" lang="en-US" altLang="ja-JP" sz="1600" b="0" dirty="0"/>
                        <a:t>SARS</a:t>
                      </a:r>
                      <a:r>
                        <a:rPr kumimoji="1" lang="ja-JP" altLang="en-US" sz="1600" b="0" dirty="0"/>
                        <a:t>の影響をあまり受けなかった。</a:t>
                      </a:r>
                    </a:p>
                  </a:txBody>
                  <a:tcPr/>
                </a:tc>
                <a:tc>
                  <a:txBody>
                    <a:bodyPr/>
                    <a:lstStyle/>
                    <a:p>
                      <a:r>
                        <a:rPr lang="zh-CN" altLang="en-US" sz="1600" b="0" dirty="0"/>
                        <a:t>张广瑞</a:t>
                      </a:r>
                      <a:r>
                        <a:rPr lang="en-US" altLang="zh-CN" sz="1600" b="0" dirty="0"/>
                        <a:t>, </a:t>
                      </a:r>
                      <a:r>
                        <a:rPr lang="zh-CN" altLang="en-US" sz="1600" b="0" dirty="0"/>
                        <a:t>魏小安</a:t>
                      </a:r>
                      <a:r>
                        <a:rPr lang="en-US" altLang="zh-CN" sz="1600" b="0" dirty="0"/>
                        <a:t>. (2003)</a:t>
                      </a:r>
                      <a:endParaRPr kumimoji="1" lang="ja-JP" altLang="en-US" sz="1600" b="0" dirty="0"/>
                    </a:p>
                  </a:txBody>
                  <a:tcPr/>
                </a:tc>
                <a:extLst>
                  <a:ext uri="{0D108BD9-81ED-4DB2-BD59-A6C34878D82A}">
                    <a16:rowId xmlns:a16="http://schemas.microsoft.com/office/drawing/2014/main" val="2809618793"/>
                  </a:ext>
                </a:extLst>
              </a:tr>
            </a:tbl>
          </a:graphicData>
        </a:graphic>
      </p:graphicFrame>
      <p:sp>
        <p:nvSpPr>
          <p:cNvPr id="9" name="文本框 8">
            <a:extLst>
              <a:ext uri="{FF2B5EF4-FFF2-40B4-BE49-F238E27FC236}">
                <a16:creationId xmlns:a16="http://schemas.microsoft.com/office/drawing/2014/main" id="{78C52887-9347-471D-A9DE-DDA54F228B66}"/>
              </a:ext>
            </a:extLst>
          </p:cNvPr>
          <p:cNvSpPr txBox="1"/>
          <p:nvPr/>
        </p:nvSpPr>
        <p:spPr>
          <a:xfrm>
            <a:off x="838199" y="5642032"/>
            <a:ext cx="10515600" cy="707886"/>
          </a:xfrm>
          <a:prstGeom prst="rect">
            <a:avLst/>
          </a:prstGeom>
          <a:noFill/>
        </p:spPr>
        <p:txBody>
          <a:bodyPr wrap="square">
            <a:spAutoFit/>
          </a:bodyPr>
          <a:lstStyle/>
          <a:p>
            <a:r>
              <a:rPr lang="ja-JP" altLang="en-US" sz="2000" dirty="0">
                <a:solidFill>
                  <a:schemeClr val="accent2">
                    <a:lumMod val="75000"/>
                  </a:schemeClr>
                </a:solidFill>
              </a:rPr>
              <a:t>人々の心理状態と行動は、コロナウイルスと封鎖政策の影響を受けます。</a:t>
            </a:r>
            <a:endParaRPr lang="en-US" altLang="ja-JP" sz="2000" dirty="0">
              <a:solidFill>
                <a:schemeClr val="accent2">
                  <a:lumMod val="75000"/>
                </a:schemeClr>
              </a:solidFill>
            </a:endParaRPr>
          </a:p>
          <a:p>
            <a:r>
              <a:rPr lang="en-US" altLang="ja-JP" sz="2000" dirty="0">
                <a:solidFill>
                  <a:schemeClr val="accent2">
                    <a:lumMod val="75000"/>
                  </a:schemeClr>
                </a:solidFill>
              </a:rPr>
              <a:t>SARS</a:t>
            </a:r>
            <a:r>
              <a:rPr lang="ja-JP" altLang="en-US" sz="2000" dirty="0">
                <a:solidFill>
                  <a:schemeClr val="accent2">
                    <a:lumMod val="75000"/>
                  </a:schemeClr>
                </a:solidFill>
              </a:rPr>
              <a:t>中、</a:t>
            </a:r>
            <a:r>
              <a:rPr lang="en-US" altLang="ja-JP" sz="2000" dirty="0">
                <a:solidFill>
                  <a:schemeClr val="accent2">
                    <a:lumMod val="75000"/>
                  </a:schemeClr>
                </a:solidFill>
              </a:rPr>
              <a:t>SARS</a:t>
            </a:r>
            <a:r>
              <a:rPr lang="ja-JP" altLang="en-US" sz="2000" dirty="0">
                <a:solidFill>
                  <a:schemeClr val="accent2">
                    <a:lumMod val="75000"/>
                  </a:schemeClr>
                </a:solidFill>
              </a:rPr>
              <a:t>が消費者の行動や心理に与える影響に関する調査はありませんでした。</a:t>
            </a:r>
          </a:p>
        </p:txBody>
      </p:sp>
      <p:sp>
        <p:nvSpPr>
          <p:cNvPr id="8" name="灯片编号占位符 7">
            <a:extLst>
              <a:ext uri="{FF2B5EF4-FFF2-40B4-BE49-F238E27FC236}">
                <a16:creationId xmlns:a16="http://schemas.microsoft.com/office/drawing/2014/main" id="{B17A4225-57FC-4239-BC7B-1071CB60E4F6}"/>
              </a:ext>
            </a:extLst>
          </p:cNvPr>
          <p:cNvSpPr>
            <a:spLocks noGrp="1"/>
          </p:cNvSpPr>
          <p:nvPr>
            <p:ph type="sldNum" sz="quarter" idx="12"/>
          </p:nvPr>
        </p:nvSpPr>
        <p:spPr/>
        <p:txBody>
          <a:bodyPr/>
          <a:lstStyle/>
          <a:p>
            <a:fld id="{3A1FF0C6-5115-4994-A0DE-49F1F4279360}" type="slidenum">
              <a:rPr kumimoji="1" lang="ja-JP" altLang="en-US" smtClean="0"/>
              <a:t>3</a:t>
            </a:fld>
            <a:endParaRPr kumimoji="1" lang="ja-JP" altLang="en-US"/>
          </a:p>
        </p:txBody>
      </p:sp>
    </p:spTree>
    <p:extLst>
      <p:ext uri="{BB962C8B-B14F-4D97-AF65-F5344CB8AC3E}">
        <p14:creationId xmlns:p14="http://schemas.microsoft.com/office/powerpoint/2010/main" val="417086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59122"/>
            <a:ext cx="10982498" cy="429304"/>
          </a:xfrm>
        </p:spPr>
        <p:txBody>
          <a:bodyPr>
            <a:noAutofit/>
          </a:bodyPr>
          <a:lstStyle/>
          <a:p>
            <a:r>
              <a:rPr lang="en-US" altLang="zh-CN" dirty="0"/>
              <a:t>SOR(Stimulus-organism-response)</a:t>
            </a:r>
            <a:r>
              <a:rPr lang="ja-JP" altLang="en-US" dirty="0"/>
              <a:t>モデルについて</a:t>
            </a:r>
            <a:endParaRPr lang="en-US" altLang="ja-JP" dirty="0"/>
          </a:p>
          <a:p>
            <a:r>
              <a:rPr lang="ja-JP" altLang="en-US" dirty="0"/>
              <a:t>環境の急激な変化を決定する刺激、組織、反応の</a:t>
            </a:r>
            <a:r>
              <a:rPr lang="en-US" altLang="ja-JP" dirty="0"/>
              <a:t>3</a:t>
            </a:r>
            <a:r>
              <a:rPr lang="ja-JP" altLang="en-US" dirty="0"/>
              <a:t>つの構成要素からなるモデルであります。</a:t>
            </a:r>
          </a:p>
          <a:p>
            <a:endParaRPr lang="en-US" altLang="ja-JP" dirty="0"/>
          </a:p>
          <a:p>
            <a:endParaRPr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dirty="0">
                <a:solidFill>
                  <a:schemeClr val="bg2">
                    <a:lumMod val="25000"/>
                  </a:schemeClr>
                </a:solidFill>
              </a:rPr>
              <a:t>先行</a:t>
            </a:r>
            <a:r>
              <a:rPr lang="ja-JP" altLang="ja-JP" sz="5400" b="1" dirty="0">
                <a:solidFill>
                  <a:schemeClr val="bg2">
                    <a:lumMod val="25000"/>
                  </a:schemeClr>
                </a:solidFill>
              </a:rPr>
              <a:t>研究</a:t>
            </a:r>
            <a:endParaRPr lang="ja-JP" altLang="en-US" sz="5400" b="1" dirty="0">
              <a:solidFill>
                <a:schemeClr val="bg2">
                  <a:lumMod val="25000"/>
                </a:schemeClr>
              </a:solidFill>
            </a:endParaRPr>
          </a:p>
        </p:txBody>
      </p:sp>
      <p:graphicFrame>
        <p:nvGraphicFramePr>
          <p:cNvPr id="10" name="表格 10">
            <a:extLst>
              <a:ext uri="{FF2B5EF4-FFF2-40B4-BE49-F238E27FC236}">
                <a16:creationId xmlns:a16="http://schemas.microsoft.com/office/drawing/2014/main" id="{EED0D690-38F8-4C31-9FF7-FA22C2CBBB37}"/>
              </a:ext>
            </a:extLst>
          </p:cNvPr>
          <p:cNvGraphicFramePr>
            <a:graphicFrameLocks noGrp="1"/>
          </p:cNvGraphicFramePr>
          <p:nvPr>
            <p:extLst>
              <p:ext uri="{D42A27DB-BD31-4B8C-83A1-F6EECF244321}">
                <p14:modId xmlns:p14="http://schemas.microsoft.com/office/powerpoint/2010/main" val="3859140073"/>
              </p:ext>
            </p:extLst>
          </p:nvPr>
        </p:nvGraphicFramePr>
        <p:xfrm>
          <a:off x="838200" y="3179978"/>
          <a:ext cx="10515600" cy="1828800"/>
        </p:xfrm>
        <a:graphic>
          <a:graphicData uri="http://schemas.openxmlformats.org/drawingml/2006/table">
            <a:tbl>
              <a:tblPr firstRow="1" bandRow="1">
                <a:tableStyleId>{8A107856-5554-42FB-B03E-39F5DBC370BA}</a:tableStyleId>
              </a:tblPr>
              <a:tblGrid>
                <a:gridCol w="7291169">
                  <a:extLst>
                    <a:ext uri="{9D8B030D-6E8A-4147-A177-3AD203B41FA5}">
                      <a16:colId xmlns:a16="http://schemas.microsoft.com/office/drawing/2014/main" val="3091796687"/>
                    </a:ext>
                  </a:extLst>
                </a:gridCol>
                <a:gridCol w="3224431">
                  <a:extLst>
                    <a:ext uri="{9D8B030D-6E8A-4147-A177-3AD203B41FA5}">
                      <a16:colId xmlns:a16="http://schemas.microsoft.com/office/drawing/2014/main" val="4147909304"/>
                    </a:ext>
                  </a:extLst>
                </a:gridCol>
              </a:tblGrid>
              <a:tr h="370840">
                <a:tc>
                  <a:txBody>
                    <a:bodyPr/>
                    <a:lstStyle/>
                    <a:p>
                      <a:r>
                        <a:rPr kumimoji="1" lang="ja-JP" altLang="en-US" b="0" dirty="0"/>
                        <a:t>知覚されたリスクと感情の前例としての評判を含む拡張</a:t>
                      </a:r>
                      <a:r>
                        <a:rPr kumimoji="1" lang="en-US" altLang="ja-JP" b="0" dirty="0"/>
                        <a:t>S-O-R</a:t>
                      </a:r>
                      <a:r>
                        <a:rPr kumimoji="1" lang="ja-JP" altLang="en-US" b="0" dirty="0"/>
                        <a:t>フレームワークを提案することにより、、知覚されたリスク、および行動意図のさまざまなコンポーネントの影響の経験的調査を可能にします。</a:t>
                      </a:r>
                    </a:p>
                  </a:txBody>
                  <a:tcPr/>
                </a:tc>
                <a:tc>
                  <a:txBody>
                    <a:bodyPr/>
                    <a:lstStyle/>
                    <a:p>
                      <a:r>
                        <a:rPr lang="en-US" altLang="ja-JP" sz="1800" b="0" dirty="0"/>
                        <a:t>Kim J , Lennon S J . (2013).</a:t>
                      </a:r>
                      <a:endParaRPr kumimoji="1" lang="ja-JP" altLang="en-US" b="0" dirty="0"/>
                    </a:p>
                  </a:txBody>
                  <a:tcPr/>
                </a:tc>
                <a:extLst>
                  <a:ext uri="{0D108BD9-81ED-4DB2-BD59-A6C34878D82A}">
                    <a16:rowId xmlns:a16="http://schemas.microsoft.com/office/drawing/2014/main" val="2592956418"/>
                  </a:ext>
                </a:extLst>
              </a:tr>
              <a:tr h="370840">
                <a:tc>
                  <a:txBody>
                    <a:bodyPr/>
                    <a:lstStyle/>
                    <a:p>
                      <a:r>
                        <a:rPr kumimoji="1" lang="en-US" altLang="ja-JP" dirty="0"/>
                        <a:t>covid-19</a:t>
                      </a:r>
                      <a:r>
                        <a:rPr kumimoji="1" lang="ja-JP" altLang="en-US" dirty="0"/>
                        <a:t>の危機と封鎖による大学生の行動</a:t>
                      </a:r>
                      <a:r>
                        <a:rPr kumimoji="1" lang="ja-JP" altLang="en-US" b="0" dirty="0"/>
                        <a:t>と</a:t>
                      </a:r>
                      <a:r>
                        <a:rPr kumimoji="1" lang="ja-JP" altLang="en-US" dirty="0"/>
                        <a:t>心理的変化を調査することを目的としています。 </a:t>
                      </a:r>
                      <a:r>
                        <a:rPr kumimoji="1" lang="en-US" altLang="ja-JP" dirty="0"/>
                        <a:t>SOR</a:t>
                      </a:r>
                      <a:r>
                        <a:rPr kumimoji="1" lang="ja-JP" altLang="en-US" dirty="0"/>
                        <a:t>モデルは研究の理論的基盤を開発するために採用されました。</a:t>
                      </a:r>
                    </a:p>
                  </a:txBody>
                  <a:tcPr/>
                </a:tc>
                <a:tc>
                  <a:txBody>
                    <a:bodyPr/>
                    <a:lstStyle/>
                    <a:p>
                      <a:r>
                        <a:rPr kumimoji="1" lang="en-US" altLang="ja-JP" dirty="0"/>
                        <a:t>Pandita S , Mishra H G , </a:t>
                      </a:r>
                      <a:r>
                        <a:rPr kumimoji="1" lang="en-US" altLang="ja-JP" dirty="0" err="1"/>
                        <a:t>Chib</a:t>
                      </a:r>
                      <a:r>
                        <a:rPr kumimoji="1" lang="en-US" altLang="ja-JP" dirty="0"/>
                        <a:t> S . (2021).</a:t>
                      </a:r>
                      <a:endParaRPr kumimoji="1" lang="ja-JP" altLang="en-US" dirty="0"/>
                    </a:p>
                  </a:txBody>
                  <a:tcPr/>
                </a:tc>
                <a:extLst>
                  <a:ext uri="{0D108BD9-81ED-4DB2-BD59-A6C34878D82A}">
                    <a16:rowId xmlns:a16="http://schemas.microsoft.com/office/drawing/2014/main" val="746382278"/>
                  </a:ext>
                </a:extLst>
              </a:tr>
            </a:tbl>
          </a:graphicData>
        </a:graphic>
      </p:graphicFrame>
      <p:sp>
        <p:nvSpPr>
          <p:cNvPr id="12" name="文本框 11">
            <a:extLst>
              <a:ext uri="{FF2B5EF4-FFF2-40B4-BE49-F238E27FC236}">
                <a16:creationId xmlns:a16="http://schemas.microsoft.com/office/drawing/2014/main" id="{7A2FDFA1-A5AE-4D23-AB19-42FB1973861A}"/>
              </a:ext>
            </a:extLst>
          </p:cNvPr>
          <p:cNvSpPr txBox="1"/>
          <p:nvPr/>
        </p:nvSpPr>
        <p:spPr>
          <a:xfrm>
            <a:off x="838200" y="5151495"/>
            <a:ext cx="10515600" cy="1292662"/>
          </a:xfrm>
          <a:prstGeom prst="rect">
            <a:avLst/>
          </a:prstGeom>
          <a:noFill/>
        </p:spPr>
        <p:txBody>
          <a:bodyPr wrap="square">
            <a:spAutoFit/>
          </a:bodyPr>
          <a:lstStyle/>
          <a:p>
            <a:r>
              <a:rPr lang="en-US" altLang="zh-CN" sz="2000" dirty="0">
                <a:solidFill>
                  <a:schemeClr val="accent2">
                    <a:lumMod val="75000"/>
                  </a:schemeClr>
                </a:solidFill>
              </a:rPr>
              <a:t>SOR</a:t>
            </a:r>
            <a:r>
              <a:rPr lang="ja-JP" altLang="en-US" sz="2000" dirty="0">
                <a:solidFill>
                  <a:schemeClr val="accent2">
                    <a:lumMod val="75000"/>
                  </a:schemeClr>
                </a:solidFill>
              </a:rPr>
              <a:t>モデルは、消費者の心理、行動認識の状態、およびリスク認識変化が起こすことを説明できます。</a:t>
            </a:r>
            <a:endParaRPr lang="en-US" altLang="ja-JP" sz="2000" dirty="0">
              <a:solidFill>
                <a:schemeClr val="accent2">
                  <a:lumMod val="75000"/>
                </a:schemeClr>
              </a:solidFill>
            </a:endParaRPr>
          </a:p>
          <a:p>
            <a:r>
              <a:rPr lang="en-US" altLang="zh-CN" sz="2000" dirty="0">
                <a:solidFill>
                  <a:schemeClr val="accent2">
                    <a:lumMod val="75000"/>
                  </a:schemeClr>
                </a:solidFill>
              </a:rPr>
              <a:t>SOR</a:t>
            </a:r>
            <a:r>
              <a:rPr lang="ja-JP" altLang="en-US" sz="2000" dirty="0">
                <a:solidFill>
                  <a:schemeClr val="accent2">
                    <a:lumMod val="75000"/>
                  </a:schemeClr>
                </a:solidFill>
              </a:rPr>
              <a:t>モデルは、コロナに関連する研究も適用です。</a:t>
            </a:r>
            <a:endParaRPr lang="en-US" altLang="ja-JP" sz="2000" dirty="0">
              <a:solidFill>
                <a:schemeClr val="accent2">
                  <a:lumMod val="75000"/>
                </a:schemeClr>
              </a:solidFill>
            </a:endParaRPr>
          </a:p>
          <a:p>
            <a:endParaRPr lang="ja-JP" altLang="en-US" dirty="0"/>
          </a:p>
        </p:txBody>
      </p:sp>
      <p:sp>
        <p:nvSpPr>
          <p:cNvPr id="7" name="灯片编号占位符 6">
            <a:extLst>
              <a:ext uri="{FF2B5EF4-FFF2-40B4-BE49-F238E27FC236}">
                <a16:creationId xmlns:a16="http://schemas.microsoft.com/office/drawing/2014/main" id="{37825AEF-7470-4C6E-86AF-32E2E8B5F351}"/>
              </a:ext>
            </a:extLst>
          </p:cNvPr>
          <p:cNvSpPr>
            <a:spLocks noGrp="1"/>
          </p:cNvSpPr>
          <p:nvPr>
            <p:ph type="sldNum" sz="quarter" idx="12"/>
          </p:nvPr>
        </p:nvSpPr>
        <p:spPr/>
        <p:txBody>
          <a:bodyPr/>
          <a:lstStyle/>
          <a:p>
            <a:fld id="{3A1FF0C6-5115-4994-A0DE-49F1F4279360}" type="slidenum">
              <a:rPr kumimoji="1" lang="ja-JP" altLang="en-US" smtClean="0"/>
              <a:t>4</a:t>
            </a:fld>
            <a:endParaRPr kumimoji="1" lang="ja-JP" altLang="en-US"/>
          </a:p>
        </p:txBody>
      </p:sp>
    </p:spTree>
    <p:extLst>
      <p:ext uri="{BB962C8B-B14F-4D97-AF65-F5344CB8AC3E}">
        <p14:creationId xmlns:p14="http://schemas.microsoft.com/office/powerpoint/2010/main" val="361330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p:txBody>
          <a:bodyPr>
            <a:normAutofit/>
          </a:bodyPr>
          <a:lstStyle/>
          <a:p>
            <a:r>
              <a:rPr kumimoji="1" lang="ja-JP" altLang="en-US" dirty="0"/>
              <a:t>本研究は、</a:t>
            </a:r>
            <a:r>
              <a:rPr kumimoji="1" lang="en-US" altLang="ja-JP" dirty="0"/>
              <a:t>SOR(Stimulus-organism-response)</a:t>
            </a:r>
            <a:r>
              <a:rPr kumimoji="1" lang="ja-JP" altLang="en-US" dirty="0"/>
              <a:t>モデルを用いて、コロナによって生じた刺激と消費者の心理の変化が、消費者の反応に与える影響を検証する</a:t>
            </a:r>
            <a:r>
              <a:rPr lang="ja-JP" altLang="en-US" dirty="0"/>
              <a:t>。コロナが消費者に与える心理的・行動的影響を左右する要因を把握します。</a:t>
            </a:r>
            <a:endParaRPr kumimoji="1" lang="en-US" altLang="ja-JP" dirty="0"/>
          </a:p>
          <a:p>
            <a:r>
              <a:rPr kumimoji="1" lang="ja-JP" altLang="en-US" dirty="0"/>
              <a:t>コロナが消費者の旅行意欲にどの程度影響を与えるかを把握します。</a:t>
            </a:r>
            <a:endParaRPr kumimoji="1" lang="en-US" altLang="ja-JP" dirty="0"/>
          </a:p>
          <a:p>
            <a:endParaRPr kumimoji="1" lang="ja-JP" altLang="en-US" dirty="0"/>
          </a:p>
          <a:p>
            <a:r>
              <a:rPr kumimoji="1" lang="ja-JP" altLang="en-US" dirty="0"/>
              <a:t>旅行業界はいまの消費者のニーズに合った対応を展開し、回復することが助けることができます。</a:t>
            </a:r>
            <a:endParaRPr kumimoji="1" lang="en-US" altLang="ja-JP" dirty="0"/>
          </a:p>
          <a:p>
            <a:endParaRPr lang="en-US" altLang="ja-JP" dirty="0"/>
          </a:p>
          <a:p>
            <a:pPr marL="0" indent="0">
              <a:buNone/>
            </a:pPr>
            <a:endParaRPr lang="ja-JP" altLang="en-US"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ja-JP" sz="5400" b="1" dirty="0">
                <a:solidFill>
                  <a:schemeClr val="bg2">
                    <a:lumMod val="25000"/>
                  </a:schemeClr>
                </a:solidFill>
              </a:rPr>
              <a:t>研究</a:t>
            </a:r>
            <a:r>
              <a:rPr lang="ja-JP" altLang="en-US" sz="5400" b="1" dirty="0">
                <a:solidFill>
                  <a:schemeClr val="bg2">
                    <a:lumMod val="25000"/>
                  </a:schemeClr>
                </a:solidFill>
              </a:rPr>
              <a:t>内容</a:t>
            </a: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p:txBody>
          <a:bodyPr/>
          <a:lstStyle/>
          <a:p>
            <a:fld id="{3A1FF0C6-5115-4994-A0DE-49F1F4279360}" type="slidenum">
              <a:rPr kumimoji="1" lang="ja-JP" altLang="en-US" smtClean="0"/>
              <a:t>5</a:t>
            </a:fld>
            <a:endParaRPr kumimoji="1" lang="ja-JP" altLang="en-US"/>
          </a:p>
        </p:txBody>
      </p:sp>
    </p:spTree>
    <p:extLst>
      <p:ext uri="{BB962C8B-B14F-4D97-AF65-F5344CB8AC3E}">
        <p14:creationId xmlns:p14="http://schemas.microsoft.com/office/powerpoint/2010/main" val="9114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5459767" y="3458927"/>
            <a:ext cx="5983550" cy="1325563"/>
          </a:xfrm>
        </p:spPr>
        <p:txBody>
          <a:bodyPr>
            <a:noAutofit/>
          </a:bodyPr>
          <a:lstStyle/>
          <a:p>
            <a:r>
              <a:rPr kumimoji="1" lang="ja-JP" altLang="en-US" dirty="0"/>
              <a:t>今までのアンケート調査と</a:t>
            </a:r>
            <a:r>
              <a:rPr kumimoji="1" lang="en-US" altLang="ja-JP" dirty="0"/>
              <a:t>SOR</a:t>
            </a:r>
            <a:r>
              <a:rPr kumimoji="1" lang="ja-JP" altLang="en-US" dirty="0"/>
              <a:t>モデルに基づいてコロナ中の観光業の研究がないです。</a:t>
            </a:r>
          </a:p>
          <a:p>
            <a:endParaRPr kumimoji="1" lang="ja-JP" altLang="en-US"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22730"/>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ja-JP" sz="5400" b="1" dirty="0">
                <a:solidFill>
                  <a:schemeClr val="bg2">
                    <a:lumMod val="25000"/>
                  </a:schemeClr>
                </a:solidFill>
              </a:rPr>
              <a:t>研究</a:t>
            </a:r>
            <a:r>
              <a:rPr lang="ja-JP" altLang="en-US" sz="5400" b="1" dirty="0">
                <a:solidFill>
                  <a:schemeClr val="bg2">
                    <a:lumMod val="25000"/>
                  </a:schemeClr>
                </a:solidFill>
              </a:rPr>
              <a:t>革新</a:t>
            </a:r>
          </a:p>
        </p:txBody>
      </p:sp>
      <p:graphicFrame>
        <p:nvGraphicFramePr>
          <p:cNvPr id="17" name="图示 16">
            <a:extLst>
              <a:ext uri="{FF2B5EF4-FFF2-40B4-BE49-F238E27FC236}">
                <a16:creationId xmlns:a16="http://schemas.microsoft.com/office/drawing/2014/main" id="{B2147873-BE88-47C4-AE2B-7B6CC6B39329}"/>
              </a:ext>
            </a:extLst>
          </p:cNvPr>
          <p:cNvGraphicFramePr/>
          <p:nvPr>
            <p:extLst>
              <p:ext uri="{D42A27DB-BD31-4B8C-83A1-F6EECF244321}">
                <p14:modId xmlns:p14="http://schemas.microsoft.com/office/powerpoint/2010/main" val="3432468983"/>
              </p:ext>
            </p:extLst>
          </p:nvPr>
        </p:nvGraphicFramePr>
        <p:xfrm>
          <a:off x="748683" y="2277626"/>
          <a:ext cx="4473121" cy="3688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灯片编号占位符 6">
            <a:extLst>
              <a:ext uri="{FF2B5EF4-FFF2-40B4-BE49-F238E27FC236}">
                <a16:creationId xmlns:a16="http://schemas.microsoft.com/office/drawing/2014/main" id="{EAB1B763-2E2C-41A3-80D9-68F7BFE40CBF}"/>
              </a:ext>
            </a:extLst>
          </p:cNvPr>
          <p:cNvSpPr>
            <a:spLocks noGrp="1"/>
          </p:cNvSpPr>
          <p:nvPr>
            <p:ph type="sldNum" sz="quarter" idx="12"/>
          </p:nvPr>
        </p:nvSpPr>
        <p:spPr/>
        <p:txBody>
          <a:bodyPr/>
          <a:lstStyle/>
          <a:p>
            <a:fld id="{3A1FF0C6-5115-4994-A0DE-49F1F4279360}" type="slidenum">
              <a:rPr kumimoji="1" lang="ja-JP" altLang="en-US" smtClean="0"/>
              <a:t>6</a:t>
            </a:fld>
            <a:endParaRPr kumimoji="1" lang="ja-JP" altLang="en-US"/>
          </a:p>
        </p:txBody>
      </p:sp>
    </p:spTree>
    <p:extLst>
      <p:ext uri="{BB962C8B-B14F-4D97-AF65-F5344CB8AC3E}">
        <p14:creationId xmlns:p14="http://schemas.microsoft.com/office/powerpoint/2010/main" val="74460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78D9FA-FAB4-4399-8998-26D8FEB2CE34}"/>
              </a:ext>
            </a:extLst>
          </p:cNvPr>
          <p:cNvSpPr>
            <a:spLocks noGrp="1"/>
          </p:cNvSpPr>
          <p:nvPr>
            <p:ph idx="1"/>
          </p:nvPr>
        </p:nvSpPr>
        <p:spPr>
          <a:xfrm>
            <a:off x="838200" y="1587987"/>
            <a:ext cx="10515600" cy="4588976"/>
          </a:xfrm>
        </p:spPr>
        <p:txBody>
          <a:bodyPr/>
          <a:lstStyle/>
          <a:p>
            <a:r>
              <a:rPr lang="ja-JP" altLang="en-US" dirty="0">
                <a:solidFill>
                  <a:schemeClr val="bg2">
                    <a:lumMod val="25000"/>
                  </a:schemeClr>
                </a:solidFill>
              </a:rPr>
              <a:t>環境の急激な変化を決定する刺激、組織、反応の</a:t>
            </a:r>
            <a:r>
              <a:rPr lang="en-US" altLang="ja-JP" dirty="0">
                <a:solidFill>
                  <a:schemeClr val="bg2">
                    <a:lumMod val="25000"/>
                  </a:schemeClr>
                </a:solidFill>
              </a:rPr>
              <a:t>3</a:t>
            </a:r>
            <a:r>
              <a:rPr lang="ja-JP" altLang="en-US" dirty="0">
                <a:solidFill>
                  <a:schemeClr val="bg2">
                    <a:lumMod val="25000"/>
                  </a:schemeClr>
                </a:solidFill>
              </a:rPr>
              <a:t>つの構成要素からなるモデルであります。</a:t>
            </a:r>
            <a:endParaRPr kumimoji="1" lang="ja-JP" altLang="en-US" dirty="0">
              <a:solidFill>
                <a:schemeClr val="bg2">
                  <a:lumMod val="25000"/>
                </a:schemeClr>
              </a:solidFill>
            </a:endParaRPr>
          </a:p>
        </p:txBody>
      </p:sp>
      <p:sp>
        <p:nvSpPr>
          <p:cNvPr id="4" name="矩形 3">
            <a:extLst>
              <a:ext uri="{FF2B5EF4-FFF2-40B4-BE49-F238E27FC236}">
                <a16:creationId xmlns:a16="http://schemas.microsoft.com/office/drawing/2014/main" id="{9EE5F3F0-684F-4664-9D63-23BEA9E227B9}"/>
              </a:ext>
            </a:extLst>
          </p:cNvPr>
          <p:cNvSpPr/>
          <p:nvPr/>
        </p:nvSpPr>
        <p:spPr>
          <a:xfrm>
            <a:off x="838200" y="23774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318808" y="23774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99416" y="23774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fontScale="90000"/>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ja-JP" altLang="en-US" sz="5400" b="1" dirty="0">
                <a:solidFill>
                  <a:schemeClr val="bg2">
                    <a:lumMod val="25000"/>
                  </a:schemeClr>
                </a:solidFill>
              </a:rPr>
              <a:t>（</a:t>
            </a:r>
            <a:r>
              <a:rPr lang="en-US" altLang="ja-JP" sz="5400" b="1" dirty="0">
                <a:solidFill>
                  <a:schemeClr val="bg2">
                    <a:lumMod val="25000"/>
                  </a:schemeClr>
                </a:solidFill>
              </a:rPr>
              <a:t>Stimulus-organism-respo</a:t>
            </a:r>
            <a:r>
              <a:rPr lang="en-US" altLang="zh-CN" sz="5400" b="1" dirty="0">
                <a:solidFill>
                  <a:schemeClr val="bg2">
                    <a:lumMod val="25000"/>
                  </a:schemeClr>
                </a:solidFill>
              </a:rPr>
              <a:t>n</a:t>
            </a:r>
            <a:r>
              <a:rPr lang="en-US" altLang="ja-JP" sz="5400" b="1" dirty="0">
                <a:solidFill>
                  <a:schemeClr val="bg2">
                    <a:lumMod val="25000"/>
                  </a:schemeClr>
                </a:solidFill>
              </a:rPr>
              <a:t>se</a:t>
            </a:r>
            <a:r>
              <a:rPr lang="zh-CN" altLang="en-US" sz="5400" b="1" dirty="0">
                <a:solidFill>
                  <a:schemeClr val="bg2">
                    <a:lumMod val="25000"/>
                  </a:schemeClr>
                </a:solidFill>
              </a:rPr>
              <a:t>）</a:t>
            </a:r>
            <a:endParaRPr lang="ja-JP" altLang="en-US" sz="5400" b="1" dirty="0">
              <a:solidFill>
                <a:schemeClr val="bg2">
                  <a:lumMod val="25000"/>
                </a:schemeClr>
              </a:solidFill>
            </a:endParaRPr>
          </a:p>
        </p:txBody>
      </p:sp>
      <p:sp>
        <p:nvSpPr>
          <p:cNvPr id="10" name="矩形: 圆角 9">
            <a:extLst>
              <a:ext uri="{FF2B5EF4-FFF2-40B4-BE49-F238E27FC236}">
                <a16:creationId xmlns:a16="http://schemas.microsoft.com/office/drawing/2014/main" id="{64645401-25B8-4CF6-A9F9-3894F578F4EC}"/>
              </a:ext>
            </a:extLst>
          </p:cNvPr>
          <p:cNvSpPr/>
          <p:nvPr/>
        </p:nvSpPr>
        <p:spPr>
          <a:xfrm>
            <a:off x="1092429" y="2539524"/>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コロナ認識</a:t>
            </a:r>
          </a:p>
        </p:txBody>
      </p:sp>
      <p:sp>
        <p:nvSpPr>
          <p:cNvPr id="11" name="矩形: 圆角 10">
            <a:extLst>
              <a:ext uri="{FF2B5EF4-FFF2-40B4-BE49-F238E27FC236}">
                <a16:creationId xmlns:a16="http://schemas.microsoft.com/office/drawing/2014/main" id="{B1EE13DE-DA8C-4914-ADB6-2BEC0277265C}"/>
              </a:ext>
            </a:extLst>
          </p:cNvPr>
          <p:cNvSpPr/>
          <p:nvPr/>
        </p:nvSpPr>
        <p:spPr>
          <a:xfrm>
            <a:off x="1092429" y="3816433"/>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心理認識</a:t>
            </a:r>
          </a:p>
        </p:txBody>
      </p:sp>
      <p:sp>
        <p:nvSpPr>
          <p:cNvPr id="12" name="矩形: 圆角 11">
            <a:extLst>
              <a:ext uri="{FF2B5EF4-FFF2-40B4-BE49-F238E27FC236}">
                <a16:creationId xmlns:a16="http://schemas.microsoft.com/office/drawing/2014/main" id="{DD74AE9D-0FAA-41BF-B28B-2CDCAAA36B13}"/>
              </a:ext>
            </a:extLst>
          </p:cNvPr>
          <p:cNvSpPr/>
          <p:nvPr/>
        </p:nvSpPr>
        <p:spPr>
          <a:xfrm>
            <a:off x="4573037" y="3809011"/>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リスク認識</a:t>
            </a:r>
          </a:p>
        </p:txBody>
      </p:sp>
      <p:sp>
        <p:nvSpPr>
          <p:cNvPr id="13" name="矩形: 圆角 12">
            <a:extLst>
              <a:ext uri="{FF2B5EF4-FFF2-40B4-BE49-F238E27FC236}">
                <a16:creationId xmlns:a16="http://schemas.microsoft.com/office/drawing/2014/main" id="{EF35A4E1-D5AE-44A5-8F28-CB391B42F770}"/>
              </a:ext>
            </a:extLst>
          </p:cNvPr>
          <p:cNvSpPr/>
          <p:nvPr/>
        </p:nvSpPr>
        <p:spPr>
          <a:xfrm>
            <a:off x="8073736" y="3809011"/>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旅行意欲</a:t>
            </a:r>
          </a:p>
        </p:txBody>
      </p:sp>
      <p:sp>
        <p:nvSpPr>
          <p:cNvPr id="15" name="文本框 14">
            <a:extLst>
              <a:ext uri="{FF2B5EF4-FFF2-40B4-BE49-F238E27FC236}">
                <a16:creationId xmlns:a16="http://schemas.microsoft.com/office/drawing/2014/main" id="{9660F5FB-33C7-4C14-BBA4-71137FD7A6FD}"/>
              </a:ext>
            </a:extLst>
          </p:cNvPr>
          <p:cNvSpPr txBox="1"/>
          <p:nvPr/>
        </p:nvSpPr>
        <p:spPr>
          <a:xfrm>
            <a:off x="1478972" y="6176963"/>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66308" y="61334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67007" y="6133431"/>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8" name="矩形: 圆角 17">
            <a:extLst>
              <a:ext uri="{FF2B5EF4-FFF2-40B4-BE49-F238E27FC236}">
                <a16:creationId xmlns:a16="http://schemas.microsoft.com/office/drawing/2014/main" id="{4B4E7F42-9A5A-418B-B43A-B490458C1072}"/>
              </a:ext>
            </a:extLst>
          </p:cNvPr>
          <p:cNvSpPr/>
          <p:nvPr/>
        </p:nvSpPr>
        <p:spPr>
          <a:xfrm>
            <a:off x="1092429" y="5093342"/>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環境変化認識</a:t>
            </a:r>
          </a:p>
        </p:txBody>
      </p:sp>
      <p:cxnSp>
        <p:nvCxnSpPr>
          <p:cNvPr id="20" name="直接箭头连接符 19">
            <a:extLst>
              <a:ext uri="{FF2B5EF4-FFF2-40B4-BE49-F238E27FC236}">
                <a16:creationId xmlns:a16="http://schemas.microsoft.com/office/drawing/2014/main" id="{7DB85660-3701-4B05-AF5D-80BE03C74A0C}"/>
              </a:ext>
            </a:extLst>
          </p:cNvPr>
          <p:cNvCxnSpPr>
            <a:stCxn id="10" idx="3"/>
            <a:endCxn id="12" idx="1"/>
          </p:cNvCxnSpPr>
          <p:nvPr/>
        </p:nvCxnSpPr>
        <p:spPr>
          <a:xfrm>
            <a:off x="3686000" y="3104790"/>
            <a:ext cx="887037" cy="1269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B550AA0-85C7-4E8C-BF53-E1BDF328BB21}"/>
              </a:ext>
            </a:extLst>
          </p:cNvPr>
          <p:cNvCxnSpPr>
            <a:stCxn id="11" idx="3"/>
            <a:endCxn id="12" idx="1"/>
          </p:cNvCxnSpPr>
          <p:nvPr/>
        </p:nvCxnSpPr>
        <p:spPr>
          <a:xfrm flipV="1">
            <a:off x="3686000" y="4374277"/>
            <a:ext cx="887037" cy="7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D1FD653C-9F8D-4A1F-A76C-4EABDE6F2C1F}"/>
              </a:ext>
            </a:extLst>
          </p:cNvPr>
          <p:cNvCxnSpPr>
            <a:stCxn id="18" idx="3"/>
            <a:endCxn id="12" idx="1"/>
          </p:cNvCxnSpPr>
          <p:nvPr/>
        </p:nvCxnSpPr>
        <p:spPr>
          <a:xfrm flipV="1">
            <a:off x="3686000" y="4374277"/>
            <a:ext cx="887037" cy="1284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078B603C-92C8-4697-9879-8C3574C2CC59}"/>
              </a:ext>
            </a:extLst>
          </p:cNvPr>
          <p:cNvCxnSpPr>
            <a:stCxn id="12" idx="3"/>
            <a:endCxn id="13" idx="1"/>
          </p:cNvCxnSpPr>
          <p:nvPr/>
        </p:nvCxnSpPr>
        <p:spPr>
          <a:xfrm>
            <a:off x="7166608" y="4374277"/>
            <a:ext cx="907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p:txBody>
          <a:bodyPr/>
          <a:lstStyle/>
          <a:p>
            <a:fld id="{3A1FF0C6-5115-4994-A0DE-49F1F4279360}" type="slidenum">
              <a:rPr kumimoji="1" lang="ja-JP" altLang="en-US" smtClean="0"/>
              <a:t>7</a:t>
            </a:fld>
            <a:endParaRPr kumimoji="1" lang="ja-JP" altLang="en-US"/>
          </a:p>
        </p:txBody>
      </p:sp>
    </p:spTree>
    <p:extLst>
      <p:ext uri="{BB962C8B-B14F-4D97-AF65-F5344CB8AC3E}">
        <p14:creationId xmlns:p14="http://schemas.microsoft.com/office/powerpoint/2010/main" val="4401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ja-JP" sz="5400" dirty="0">
                <a:solidFill>
                  <a:schemeClr val="bg2">
                    <a:lumMod val="25000"/>
                  </a:schemeClr>
                </a:solidFill>
              </a:rPr>
              <a:t>Stimulus</a:t>
            </a:r>
            <a:endParaRPr kumimoji="1" lang="ja-JP" altLang="en-US" sz="5400" b="1" dirty="0">
              <a:solidFill>
                <a:schemeClr val="bg2">
                  <a:lumMod val="25000"/>
                </a:schemeClr>
              </a:solidFill>
            </a:endParaRPr>
          </a:p>
        </p:txBody>
      </p:sp>
      <p:sp>
        <p:nvSpPr>
          <p:cNvPr id="10" name="矩形: 圆角 9">
            <a:extLst>
              <a:ext uri="{FF2B5EF4-FFF2-40B4-BE49-F238E27FC236}">
                <a16:creationId xmlns:a16="http://schemas.microsoft.com/office/drawing/2014/main" id="{64645401-25B8-4CF6-A9F9-3894F578F4EC}"/>
              </a:ext>
            </a:extLst>
          </p:cNvPr>
          <p:cNvSpPr/>
          <p:nvPr/>
        </p:nvSpPr>
        <p:spPr>
          <a:xfrm>
            <a:off x="665424" y="5164620"/>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コロナ認識</a:t>
            </a:r>
          </a:p>
        </p:txBody>
      </p:sp>
      <p:sp>
        <p:nvSpPr>
          <p:cNvPr id="11" name="矩形: 圆角 10">
            <a:extLst>
              <a:ext uri="{FF2B5EF4-FFF2-40B4-BE49-F238E27FC236}">
                <a16:creationId xmlns:a16="http://schemas.microsoft.com/office/drawing/2014/main" id="{B1EE13DE-DA8C-4914-ADB6-2BEC0277265C}"/>
              </a:ext>
            </a:extLst>
          </p:cNvPr>
          <p:cNvSpPr/>
          <p:nvPr/>
        </p:nvSpPr>
        <p:spPr>
          <a:xfrm>
            <a:off x="4590228" y="5164110"/>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心理認識</a:t>
            </a:r>
          </a:p>
        </p:txBody>
      </p:sp>
      <p:sp>
        <p:nvSpPr>
          <p:cNvPr id="18" name="矩形: 圆角 17">
            <a:extLst>
              <a:ext uri="{FF2B5EF4-FFF2-40B4-BE49-F238E27FC236}">
                <a16:creationId xmlns:a16="http://schemas.microsoft.com/office/drawing/2014/main" id="{4B4E7F42-9A5A-418B-B43A-B490458C1072}"/>
              </a:ext>
            </a:extLst>
          </p:cNvPr>
          <p:cNvSpPr/>
          <p:nvPr/>
        </p:nvSpPr>
        <p:spPr>
          <a:xfrm>
            <a:off x="8425385" y="5164111"/>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環境変化認識</a:t>
            </a:r>
          </a:p>
        </p:txBody>
      </p:sp>
      <p:sp>
        <p:nvSpPr>
          <p:cNvPr id="21" name="矩形: 圆角 20">
            <a:extLst>
              <a:ext uri="{FF2B5EF4-FFF2-40B4-BE49-F238E27FC236}">
                <a16:creationId xmlns:a16="http://schemas.microsoft.com/office/drawing/2014/main" id="{F0BC13D4-888A-46C1-9972-5C137C981D0B}"/>
              </a:ext>
            </a:extLst>
          </p:cNvPr>
          <p:cNvSpPr/>
          <p:nvPr/>
        </p:nvSpPr>
        <p:spPr>
          <a:xfrm>
            <a:off x="8693089" y="2580776"/>
            <a:ext cx="2130641"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個人基本情報</a:t>
            </a:r>
          </a:p>
        </p:txBody>
      </p:sp>
      <p:sp>
        <p:nvSpPr>
          <p:cNvPr id="25" name="矩形: 圆角 24">
            <a:extLst>
              <a:ext uri="{FF2B5EF4-FFF2-40B4-BE49-F238E27FC236}">
                <a16:creationId xmlns:a16="http://schemas.microsoft.com/office/drawing/2014/main" id="{8EC6B414-8486-4D42-937C-E6E504B80DF4}"/>
              </a:ext>
            </a:extLst>
          </p:cNvPr>
          <p:cNvSpPr/>
          <p:nvPr/>
        </p:nvSpPr>
        <p:spPr>
          <a:xfrm>
            <a:off x="4821692" y="4451944"/>
            <a:ext cx="2130641"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悲しみ／不安</a:t>
            </a:r>
          </a:p>
        </p:txBody>
      </p:sp>
      <p:sp>
        <p:nvSpPr>
          <p:cNvPr id="27" name="矩形: 圆角 26">
            <a:extLst>
              <a:ext uri="{FF2B5EF4-FFF2-40B4-BE49-F238E27FC236}">
                <a16:creationId xmlns:a16="http://schemas.microsoft.com/office/drawing/2014/main" id="{299E9852-3E3B-4D62-95C7-03D6D9F91033}"/>
              </a:ext>
            </a:extLst>
          </p:cNvPr>
          <p:cNvSpPr/>
          <p:nvPr/>
        </p:nvSpPr>
        <p:spPr>
          <a:xfrm>
            <a:off x="8656847" y="4451200"/>
            <a:ext cx="2130641"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町の封鎖情報</a:t>
            </a:r>
          </a:p>
        </p:txBody>
      </p:sp>
      <p:sp>
        <p:nvSpPr>
          <p:cNvPr id="29" name="矩形: 圆角 28">
            <a:extLst>
              <a:ext uri="{FF2B5EF4-FFF2-40B4-BE49-F238E27FC236}">
                <a16:creationId xmlns:a16="http://schemas.microsoft.com/office/drawing/2014/main" id="{B7FBF658-3C40-4B44-B0E7-61D777A828AC}"/>
              </a:ext>
            </a:extLst>
          </p:cNvPr>
          <p:cNvSpPr/>
          <p:nvPr/>
        </p:nvSpPr>
        <p:spPr>
          <a:xfrm>
            <a:off x="8656847" y="3550608"/>
            <a:ext cx="2130641"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ワクチン</a:t>
            </a:r>
            <a:endParaRPr lang="en-US" altLang="ja-JP" sz="2000" dirty="0">
              <a:solidFill>
                <a:schemeClr val="bg2">
                  <a:lumMod val="25000"/>
                </a:schemeClr>
              </a:solidFill>
            </a:endParaRPr>
          </a:p>
          <a:p>
            <a:pPr algn="ctr"/>
            <a:r>
              <a:rPr lang="ja-JP" altLang="en-US" sz="2000" dirty="0">
                <a:solidFill>
                  <a:schemeClr val="bg2">
                    <a:lumMod val="25000"/>
                  </a:schemeClr>
                </a:solidFill>
              </a:rPr>
              <a:t>接種情報</a:t>
            </a:r>
          </a:p>
        </p:txBody>
      </p:sp>
      <p:sp>
        <p:nvSpPr>
          <p:cNvPr id="30" name="矩形 29">
            <a:extLst>
              <a:ext uri="{FF2B5EF4-FFF2-40B4-BE49-F238E27FC236}">
                <a16:creationId xmlns:a16="http://schemas.microsoft.com/office/drawing/2014/main" id="{816D69C7-6CE2-4B0D-9D7A-61BD0EFB29D3}"/>
              </a:ext>
            </a:extLst>
          </p:cNvPr>
          <p:cNvSpPr/>
          <p:nvPr/>
        </p:nvSpPr>
        <p:spPr>
          <a:xfrm>
            <a:off x="8171155" y="2363235"/>
            <a:ext cx="3174510" cy="404775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矩形 30">
            <a:extLst>
              <a:ext uri="{FF2B5EF4-FFF2-40B4-BE49-F238E27FC236}">
                <a16:creationId xmlns:a16="http://schemas.microsoft.com/office/drawing/2014/main" id="{64439C11-EF86-444F-9F6A-C7E8612EE4F8}"/>
              </a:ext>
            </a:extLst>
          </p:cNvPr>
          <p:cNvSpPr/>
          <p:nvPr/>
        </p:nvSpPr>
        <p:spPr>
          <a:xfrm>
            <a:off x="4335999" y="2363235"/>
            <a:ext cx="3174510" cy="404775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矩形 31">
            <a:extLst>
              <a:ext uri="{FF2B5EF4-FFF2-40B4-BE49-F238E27FC236}">
                <a16:creationId xmlns:a16="http://schemas.microsoft.com/office/drawing/2014/main" id="{A2B87F68-E1C1-4942-B76C-82C6151AAFF1}"/>
              </a:ext>
            </a:extLst>
          </p:cNvPr>
          <p:cNvSpPr/>
          <p:nvPr/>
        </p:nvSpPr>
        <p:spPr>
          <a:xfrm>
            <a:off x="411195" y="2363235"/>
            <a:ext cx="3102033" cy="4047754"/>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矩形: 圆角 32">
            <a:extLst>
              <a:ext uri="{FF2B5EF4-FFF2-40B4-BE49-F238E27FC236}">
                <a16:creationId xmlns:a16="http://schemas.microsoft.com/office/drawing/2014/main" id="{BCD3D317-221D-41B9-8615-ED9F499F47C3}"/>
              </a:ext>
            </a:extLst>
          </p:cNvPr>
          <p:cNvSpPr/>
          <p:nvPr/>
        </p:nvSpPr>
        <p:spPr>
          <a:xfrm>
            <a:off x="918812" y="3382410"/>
            <a:ext cx="2112642"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コロナについて、どのくらい</a:t>
            </a:r>
            <a:endParaRPr lang="en-US" altLang="ja-JP" sz="2000" dirty="0">
              <a:solidFill>
                <a:schemeClr val="bg2">
                  <a:lumMod val="25000"/>
                </a:schemeClr>
              </a:solidFill>
            </a:endParaRPr>
          </a:p>
          <a:p>
            <a:pPr algn="ctr"/>
            <a:r>
              <a:rPr lang="ja-JP" altLang="en-US" sz="2000" dirty="0">
                <a:solidFill>
                  <a:schemeClr val="bg2">
                    <a:lumMod val="25000"/>
                  </a:schemeClr>
                </a:solidFill>
              </a:rPr>
              <a:t>調べられる</a:t>
            </a:r>
          </a:p>
        </p:txBody>
      </p:sp>
      <p:sp>
        <p:nvSpPr>
          <p:cNvPr id="17" name="矩形: 圆角 16">
            <a:extLst>
              <a:ext uri="{FF2B5EF4-FFF2-40B4-BE49-F238E27FC236}">
                <a16:creationId xmlns:a16="http://schemas.microsoft.com/office/drawing/2014/main" id="{D56DB90C-E929-4750-BC00-25FCA0F931CD}"/>
              </a:ext>
            </a:extLst>
          </p:cNvPr>
          <p:cNvSpPr/>
          <p:nvPr/>
        </p:nvSpPr>
        <p:spPr>
          <a:xfrm>
            <a:off x="4821691" y="3500042"/>
            <a:ext cx="2130641"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2000" dirty="0">
                <a:solidFill>
                  <a:schemeClr val="bg2">
                    <a:lumMod val="25000"/>
                  </a:schemeClr>
                </a:solidFill>
              </a:rPr>
              <a:t>知覚情報過負荷</a:t>
            </a:r>
            <a:endParaRPr lang="ja-JP" altLang="en-US" sz="2000" dirty="0">
              <a:solidFill>
                <a:schemeClr val="bg2">
                  <a:lumMod val="25000"/>
                </a:schemeClr>
              </a:solidFill>
            </a:endParaRPr>
          </a:p>
        </p:txBody>
      </p:sp>
      <p:sp>
        <p:nvSpPr>
          <p:cNvPr id="19" name="矩形: 圆角 18">
            <a:extLst>
              <a:ext uri="{FF2B5EF4-FFF2-40B4-BE49-F238E27FC236}">
                <a16:creationId xmlns:a16="http://schemas.microsoft.com/office/drawing/2014/main" id="{B181EFD0-44A7-419F-9A7B-896016F2858C}"/>
              </a:ext>
            </a:extLst>
          </p:cNvPr>
          <p:cNvSpPr/>
          <p:nvPr/>
        </p:nvSpPr>
        <p:spPr>
          <a:xfrm>
            <a:off x="4821691" y="2580775"/>
            <a:ext cx="2130641"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sz="2000" dirty="0">
                <a:solidFill>
                  <a:schemeClr val="bg2">
                    <a:lumMod val="25000"/>
                  </a:schemeClr>
                </a:solidFill>
              </a:rPr>
              <a:t>情報回避</a:t>
            </a:r>
            <a:endParaRPr lang="ja-JP" altLang="en-US" sz="2000" dirty="0">
              <a:solidFill>
                <a:schemeClr val="bg2">
                  <a:lumMod val="25000"/>
                </a:schemeClr>
              </a:solidFill>
            </a:endParaRPr>
          </a:p>
        </p:txBody>
      </p:sp>
      <p:sp>
        <p:nvSpPr>
          <p:cNvPr id="3" name="文本框 2">
            <a:extLst>
              <a:ext uri="{FF2B5EF4-FFF2-40B4-BE49-F238E27FC236}">
                <a16:creationId xmlns:a16="http://schemas.microsoft.com/office/drawing/2014/main" id="{488CFE5B-62D6-4315-88B9-C3F52AEE3EBC}"/>
              </a:ext>
            </a:extLst>
          </p:cNvPr>
          <p:cNvSpPr txBox="1"/>
          <p:nvPr/>
        </p:nvSpPr>
        <p:spPr>
          <a:xfrm>
            <a:off x="346229" y="1690688"/>
            <a:ext cx="10999436" cy="523220"/>
          </a:xfrm>
          <a:prstGeom prst="rect">
            <a:avLst/>
          </a:prstGeom>
          <a:noFill/>
        </p:spPr>
        <p:txBody>
          <a:bodyPr wrap="square" rtlCol="0">
            <a:spAutoFit/>
          </a:bodyPr>
          <a:lstStyle/>
          <a:p>
            <a:r>
              <a:rPr kumimoji="1" lang="ja-JP" altLang="en-US" sz="2800" dirty="0"/>
              <a:t>刺激とは、個人の心理状態に影響を与える外部の力であります。</a:t>
            </a:r>
          </a:p>
        </p:txBody>
      </p:sp>
      <p:sp>
        <p:nvSpPr>
          <p:cNvPr id="4" name="灯片编号占位符 3">
            <a:extLst>
              <a:ext uri="{FF2B5EF4-FFF2-40B4-BE49-F238E27FC236}">
                <a16:creationId xmlns:a16="http://schemas.microsoft.com/office/drawing/2014/main" id="{9A0D66F4-B8FA-4BE6-8CE6-7A00FCE1DCA4}"/>
              </a:ext>
            </a:extLst>
          </p:cNvPr>
          <p:cNvSpPr>
            <a:spLocks noGrp="1"/>
          </p:cNvSpPr>
          <p:nvPr>
            <p:ph type="sldNum" sz="quarter" idx="12"/>
          </p:nvPr>
        </p:nvSpPr>
        <p:spPr/>
        <p:txBody>
          <a:bodyPr/>
          <a:lstStyle/>
          <a:p>
            <a:fld id="{3A1FF0C6-5115-4994-A0DE-49F1F4279360}" type="slidenum">
              <a:rPr kumimoji="1" lang="ja-JP" altLang="en-US" smtClean="0"/>
              <a:t>8</a:t>
            </a:fld>
            <a:endParaRPr kumimoji="1" lang="ja-JP" altLang="en-US"/>
          </a:p>
        </p:txBody>
      </p:sp>
    </p:spTree>
    <p:extLst>
      <p:ext uri="{BB962C8B-B14F-4D97-AF65-F5344CB8AC3E}">
        <p14:creationId xmlns:p14="http://schemas.microsoft.com/office/powerpoint/2010/main" val="307775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ja-JP" sz="5400" dirty="0">
                <a:solidFill>
                  <a:schemeClr val="bg2">
                    <a:lumMod val="25000"/>
                  </a:schemeClr>
                </a:solidFill>
              </a:rPr>
              <a:t>organism</a:t>
            </a:r>
            <a:endParaRPr kumimoji="1" lang="ja-JP" altLang="en-US" sz="5400" b="1" dirty="0">
              <a:solidFill>
                <a:schemeClr val="bg2">
                  <a:lumMod val="25000"/>
                </a:schemeClr>
              </a:solidFill>
            </a:endParaRPr>
          </a:p>
        </p:txBody>
      </p:sp>
      <p:sp>
        <p:nvSpPr>
          <p:cNvPr id="12" name="矩形: 圆角 11">
            <a:extLst>
              <a:ext uri="{FF2B5EF4-FFF2-40B4-BE49-F238E27FC236}">
                <a16:creationId xmlns:a16="http://schemas.microsoft.com/office/drawing/2014/main" id="{DD74AE9D-0FAA-41BF-B28B-2CDCAAA36B13}"/>
              </a:ext>
            </a:extLst>
          </p:cNvPr>
          <p:cNvSpPr/>
          <p:nvPr/>
        </p:nvSpPr>
        <p:spPr>
          <a:xfrm>
            <a:off x="4799214" y="5235388"/>
            <a:ext cx="2593571" cy="113053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bg2">
                    <a:lumMod val="25000"/>
                  </a:schemeClr>
                </a:solidFill>
              </a:rPr>
              <a:t>リスク認識</a:t>
            </a:r>
          </a:p>
        </p:txBody>
      </p:sp>
      <p:sp>
        <p:nvSpPr>
          <p:cNvPr id="24" name="矩形: 圆角 23">
            <a:extLst>
              <a:ext uri="{FF2B5EF4-FFF2-40B4-BE49-F238E27FC236}">
                <a16:creationId xmlns:a16="http://schemas.microsoft.com/office/drawing/2014/main" id="{5B20FE99-8119-4267-9CBB-1BAF82AF4789}"/>
              </a:ext>
            </a:extLst>
          </p:cNvPr>
          <p:cNvSpPr/>
          <p:nvPr/>
        </p:nvSpPr>
        <p:spPr>
          <a:xfrm>
            <a:off x="1553886" y="3240699"/>
            <a:ext cx="3888419"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旅行の意欲にコロナに</a:t>
            </a:r>
            <a:endParaRPr lang="en-US" altLang="ja-JP" sz="2000" dirty="0">
              <a:solidFill>
                <a:schemeClr val="bg2">
                  <a:lumMod val="25000"/>
                </a:schemeClr>
              </a:solidFill>
            </a:endParaRPr>
          </a:p>
          <a:p>
            <a:pPr algn="ctr"/>
            <a:r>
              <a:rPr lang="ja-JP" altLang="en-US" sz="2000" dirty="0">
                <a:solidFill>
                  <a:schemeClr val="bg2">
                    <a:lumMod val="25000"/>
                  </a:schemeClr>
                </a:solidFill>
              </a:rPr>
              <a:t>影響を与える要因</a:t>
            </a:r>
          </a:p>
        </p:txBody>
      </p:sp>
      <p:sp>
        <p:nvSpPr>
          <p:cNvPr id="10" name="矩形: 圆角 9">
            <a:extLst>
              <a:ext uri="{FF2B5EF4-FFF2-40B4-BE49-F238E27FC236}">
                <a16:creationId xmlns:a16="http://schemas.microsoft.com/office/drawing/2014/main" id="{B5BB1C29-453E-452F-8223-F56FE802AD9F}"/>
              </a:ext>
            </a:extLst>
          </p:cNvPr>
          <p:cNvSpPr/>
          <p:nvPr/>
        </p:nvSpPr>
        <p:spPr>
          <a:xfrm>
            <a:off x="1553886" y="4432422"/>
            <a:ext cx="3888419"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コロナに対する予防方針</a:t>
            </a:r>
          </a:p>
        </p:txBody>
      </p:sp>
      <p:sp>
        <p:nvSpPr>
          <p:cNvPr id="11" name="矩形: 圆角 10">
            <a:extLst>
              <a:ext uri="{FF2B5EF4-FFF2-40B4-BE49-F238E27FC236}">
                <a16:creationId xmlns:a16="http://schemas.microsoft.com/office/drawing/2014/main" id="{AF03DA66-1124-4BDF-9B13-5A46B96BC69C}"/>
              </a:ext>
            </a:extLst>
          </p:cNvPr>
          <p:cNvSpPr/>
          <p:nvPr/>
        </p:nvSpPr>
        <p:spPr>
          <a:xfrm>
            <a:off x="6868837" y="3254619"/>
            <a:ext cx="3888419"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リスクに態度</a:t>
            </a:r>
          </a:p>
        </p:txBody>
      </p:sp>
      <p:sp>
        <p:nvSpPr>
          <p:cNvPr id="13" name="矩形: 圆角 12">
            <a:extLst>
              <a:ext uri="{FF2B5EF4-FFF2-40B4-BE49-F238E27FC236}">
                <a16:creationId xmlns:a16="http://schemas.microsoft.com/office/drawing/2014/main" id="{9D97173E-8FD1-487E-ABD6-6A7E413D34FC}"/>
              </a:ext>
            </a:extLst>
          </p:cNvPr>
          <p:cNvSpPr/>
          <p:nvPr/>
        </p:nvSpPr>
        <p:spPr>
          <a:xfrm>
            <a:off x="6868837" y="4432422"/>
            <a:ext cx="3888419" cy="595819"/>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支えること</a:t>
            </a:r>
          </a:p>
        </p:txBody>
      </p:sp>
      <p:sp>
        <p:nvSpPr>
          <p:cNvPr id="14" name="矩形 13">
            <a:extLst>
              <a:ext uri="{FF2B5EF4-FFF2-40B4-BE49-F238E27FC236}">
                <a16:creationId xmlns:a16="http://schemas.microsoft.com/office/drawing/2014/main" id="{370DF40C-5F18-4B97-A288-BED6FF7D3590}"/>
              </a:ext>
            </a:extLst>
          </p:cNvPr>
          <p:cNvSpPr/>
          <p:nvPr/>
        </p:nvSpPr>
        <p:spPr>
          <a:xfrm>
            <a:off x="926606" y="2788603"/>
            <a:ext cx="10427194" cy="3878527"/>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文本框 14">
            <a:extLst>
              <a:ext uri="{FF2B5EF4-FFF2-40B4-BE49-F238E27FC236}">
                <a16:creationId xmlns:a16="http://schemas.microsoft.com/office/drawing/2014/main" id="{4F0CC677-4995-494B-98B9-F3C5E39B219B}"/>
              </a:ext>
            </a:extLst>
          </p:cNvPr>
          <p:cNvSpPr txBox="1"/>
          <p:nvPr/>
        </p:nvSpPr>
        <p:spPr>
          <a:xfrm>
            <a:off x="346228" y="1690688"/>
            <a:ext cx="11487705" cy="954107"/>
          </a:xfrm>
          <a:prstGeom prst="rect">
            <a:avLst/>
          </a:prstGeom>
          <a:noFill/>
        </p:spPr>
        <p:txBody>
          <a:bodyPr wrap="square" rtlCol="0">
            <a:spAutoFit/>
          </a:bodyPr>
          <a:lstStyle/>
          <a:p>
            <a:r>
              <a:rPr kumimoji="1" lang="ja-JP" altLang="en-US" sz="2800" dirty="0"/>
              <a:t>組織とは、刺激の内部プロセスと結果。プロセスと結果は、知覚的、生理的、感情的、思考的活動で構成されています。</a:t>
            </a:r>
          </a:p>
        </p:txBody>
      </p:sp>
      <p:sp>
        <p:nvSpPr>
          <p:cNvPr id="3" name="灯片编号占位符 2">
            <a:extLst>
              <a:ext uri="{FF2B5EF4-FFF2-40B4-BE49-F238E27FC236}">
                <a16:creationId xmlns:a16="http://schemas.microsoft.com/office/drawing/2014/main" id="{5632CBCD-D588-486B-8DBE-F83F70152369}"/>
              </a:ext>
            </a:extLst>
          </p:cNvPr>
          <p:cNvSpPr>
            <a:spLocks noGrp="1"/>
          </p:cNvSpPr>
          <p:nvPr>
            <p:ph type="sldNum" sz="quarter" idx="12"/>
          </p:nvPr>
        </p:nvSpPr>
        <p:spPr/>
        <p:txBody>
          <a:bodyPr/>
          <a:lstStyle/>
          <a:p>
            <a:fld id="{3A1FF0C6-5115-4994-A0DE-49F1F4279360}" type="slidenum">
              <a:rPr kumimoji="1" lang="ja-JP" altLang="en-US" smtClean="0"/>
              <a:t>9</a:t>
            </a:fld>
            <a:endParaRPr kumimoji="1" lang="ja-JP" altLang="en-US"/>
          </a:p>
        </p:txBody>
      </p:sp>
    </p:spTree>
    <p:extLst>
      <p:ext uri="{BB962C8B-B14F-4D97-AF65-F5344CB8AC3E}">
        <p14:creationId xmlns:p14="http://schemas.microsoft.com/office/powerpoint/2010/main" val="3538873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6773</TotalTime>
  <Words>1559</Words>
  <Application>Microsoft Macintosh PowerPoint</Application>
  <PresentationFormat>宽屏</PresentationFormat>
  <Paragraphs>151</Paragraphs>
  <Slides>14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游ゴシック</vt:lpstr>
      <vt:lpstr>游ゴシック Light</vt:lpstr>
      <vt:lpstr>Arial</vt:lpstr>
      <vt:lpstr>Office 主题​​</vt:lpstr>
      <vt:lpstr>コロナウイルスの封鎖対策が中国観光客に及ぼす影響について</vt:lpstr>
      <vt:lpstr>研究背景</vt:lpstr>
      <vt:lpstr>先行研究</vt:lpstr>
      <vt:lpstr>先行研究</vt:lpstr>
      <vt:lpstr>研究内容</vt:lpstr>
      <vt:lpstr>研究革新</vt:lpstr>
      <vt:lpstr>モデル——（Stimulus-organism-response）</vt:lpstr>
      <vt:lpstr>モデル——Stimulus</vt:lpstr>
      <vt:lpstr>モデル——organism</vt:lpstr>
      <vt:lpstr>モデル——response</vt:lpstr>
      <vt:lpstr>分析方法</vt:lpstr>
      <vt:lpstr>分析方法</vt:lpstr>
      <vt:lpstr>今後の方針</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新型コロナウイルスが中国観光業への経済的影響に関する研究</dc:title>
  <dc:creator>金明暘</dc:creator>
  <cp:lastModifiedBy>金 明旸</cp:lastModifiedBy>
  <cp:revision>30</cp:revision>
  <dcterms:created xsi:type="dcterms:W3CDTF">2021-10-27T10:57:21Z</dcterms:created>
  <dcterms:modified xsi:type="dcterms:W3CDTF">2022-07-27T13:09:22Z</dcterms:modified>
</cp:coreProperties>
</file>