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79" r:id="rId3"/>
    <p:sldId id="258" r:id="rId4"/>
    <p:sldId id="282" r:id="rId5"/>
    <p:sldId id="259" r:id="rId6"/>
    <p:sldId id="281" r:id="rId7"/>
    <p:sldId id="261" r:id="rId8"/>
    <p:sldId id="275" r:id="rId9"/>
    <p:sldId id="276" r:id="rId10"/>
    <p:sldId id="277" r:id="rId11"/>
    <p:sldId id="262" r:id="rId12"/>
    <p:sldId id="263" r:id="rId13"/>
    <p:sldId id="264" r:id="rId14"/>
    <p:sldId id="265" r:id="rId15"/>
    <p:sldId id="267" r:id="rId16"/>
    <p:sldId id="269" r:id="rId17"/>
    <p:sldId id="270" r:id="rId18"/>
    <p:sldId id="271" r:id="rId19"/>
    <p:sldId id="273" r:id="rId20"/>
    <p:sldId id="274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ntral_nervous_system" TargetMode="External"/><Relationship Id="rId2" Type="http://schemas.openxmlformats.org/officeDocument/2006/relationships/hyperlink" Target="https://en.wikipedia.org/wiki/Neurodegene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otor_syste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res.cloudinary.com/dyd911kmh/image/upload/f_auto,q_auto:best/v1545934190/1_r5ikdb.png" TargetMode="External"/><Relationship Id="rId3" Type="http://schemas.openxmlformats.org/officeDocument/2006/relationships/hyperlink" Target="https://ieeexplore.ieee.org/abstract/document/8615607" TargetMode="External"/><Relationship Id="rId7" Type="http://schemas.openxmlformats.org/officeDocument/2006/relationships/hyperlink" Target="http://uc-r.github.io/gbm_regression" TargetMode="External"/><Relationship Id="rId2" Type="http://schemas.openxmlformats.org/officeDocument/2006/relationships/hyperlink" Target="https://en.wikipedia.org/wiki/Parkinson%27s_dise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-flair.training/blogs/python-machine-learning-project-detecting-parkinson-disease/" TargetMode="External"/><Relationship Id="rId5" Type="http://schemas.openxmlformats.org/officeDocument/2006/relationships/hyperlink" Target="https://ieeexplore.ieee.org/document/7955281" TargetMode="External"/><Relationship Id="rId4" Type="http://schemas.openxmlformats.org/officeDocument/2006/relationships/hyperlink" Target="https://ieeexplore.ieee.org/document/8284216" TargetMode="External"/><Relationship Id="rId9" Type="http://schemas.openxmlformats.org/officeDocument/2006/relationships/hyperlink" Target="https://www.datacamp.com/community/tutorials/decision-tree-classification-pyth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u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90C8-CEDF-4494-A5FD-087C5B9C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065148"/>
            <a:ext cx="9291215" cy="1049235"/>
          </a:xfrm>
        </p:spPr>
        <p:txBody>
          <a:bodyPr/>
          <a:lstStyle/>
          <a:p>
            <a:r>
              <a:rPr lang="en-IN" dirty="0"/>
              <a:t>Parkinson’s disease detection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12A02-573A-4A1B-A867-0CE088CE5E8A}"/>
              </a:ext>
            </a:extLst>
          </p:cNvPr>
          <p:cNvSpPr txBox="1"/>
          <p:nvPr/>
        </p:nvSpPr>
        <p:spPr>
          <a:xfrm>
            <a:off x="1855433" y="2175908"/>
            <a:ext cx="91173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						</a:t>
            </a:r>
          </a:p>
          <a:p>
            <a:r>
              <a:rPr lang="en-IN" dirty="0"/>
              <a:t>										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41DD1-58F7-4103-A614-4D7B21F565B4}"/>
              </a:ext>
            </a:extLst>
          </p:cNvPr>
          <p:cNvSpPr txBox="1"/>
          <p:nvPr/>
        </p:nvSpPr>
        <p:spPr>
          <a:xfrm>
            <a:off x="1926454" y="5131294"/>
            <a:ext cx="312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Under the Guidance of :-	</a:t>
            </a:r>
          </a:p>
          <a:p>
            <a:r>
              <a:rPr lang="en-IN" dirty="0" err="1"/>
              <a:t>Dr.Rashmi</a:t>
            </a:r>
            <a:r>
              <a:rPr lang="en-IN" dirty="0"/>
              <a:t> Chaudhary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FEEDFE-49A4-43FA-BFEA-7A4366AA8F3C}"/>
              </a:ext>
            </a:extLst>
          </p:cNvPr>
          <p:cNvSpPr txBox="1"/>
          <p:nvPr/>
        </p:nvSpPr>
        <p:spPr>
          <a:xfrm>
            <a:off x="7140608" y="5044441"/>
            <a:ext cx="32530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Submitted By:-</a:t>
            </a:r>
          </a:p>
          <a:p>
            <a:r>
              <a:rPr lang="en-IN" sz="1600" dirty="0"/>
              <a:t>Aishwarya </a:t>
            </a:r>
            <a:r>
              <a:rPr lang="en-IN" sz="1600" dirty="0" err="1"/>
              <a:t>Muarya</a:t>
            </a:r>
            <a:r>
              <a:rPr lang="en-IN" sz="1600" dirty="0"/>
              <a:t> (17100003)</a:t>
            </a:r>
          </a:p>
          <a:p>
            <a:r>
              <a:rPr lang="en-IN" sz="1600" dirty="0" err="1"/>
              <a:t>Jinendra</a:t>
            </a:r>
            <a:r>
              <a:rPr lang="en-IN" sz="1600" dirty="0"/>
              <a:t> </a:t>
            </a:r>
            <a:r>
              <a:rPr lang="en-IN" sz="1600" dirty="0" err="1"/>
              <a:t>Malekar</a:t>
            </a:r>
            <a:r>
              <a:rPr lang="en-IN" sz="1600" dirty="0"/>
              <a:t> (17100019)</a:t>
            </a:r>
          </a:p>
          <a:p>
            <a:r>
              <a:rPr lang="en-IN" sz="1600" dirty="0" err="1"/>
              <a:t>Shivam</a:t>
            </a:r>
            <a:r>
              <a:rPr lang="en-IN" sz="1600" dirty="0"/>
              <a:t> </a:t>
            </a:r>
            <a:r>
              <a:rPr lang="en-IN" sz="1600" dirty="0" err="1"/>
              <a:t>Narware</a:t>
            </a:r>
            <a:r>
              <a:rPr lang="en-IN" sz="1600" dirty="0"/>
              <a:t> (17100052)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57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960D-B400-480B-B6A3-370DAC20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based 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3157-F940-4834-882A-6CEBAA11F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Fundamental Voice frequency – </a:t>
            </a:r>
            <a:r>
              <a:rPr lang="en-IN" dirty="0" err="1"/>
              <a:t>Average,Maximum</a:t>
            </a:r>
            <a:r>
              <a:rPr lang="en-IN" dirty="0"/>
              <a:t> and minimum.</a:t>
            </a:r>
          </a:p>
          <a:p>
            <a:r>
              <a:rPr lang="en-IN" dirty="0"/>
              <a:t>Jitter- </a:t>
            </a:r>
            <a:r>
              <a:rPr lang="en-US" dirty="0"/>
              <a:t>Jitter is a measure of frequency instability.</a:t>
            </a:r>
          </a:p>
          <a:p>
            <a:r>
              <a:rPr lang="en-US" dirty="0"/>
              <a:t>Shimmer - Shimmer is a measure of amplitude instability.</a:t>
            </a:r>
          </a:p>
          <a:p>
            <a:r>
              <a:rPr lang="en-US" dirty="0"/>
              <a:t>NHR - Noise to Harmonic Ratio(The mean overall NHR increases according to the age group.)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00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BE6E-1200-4A40-8808-7AD2AF7F6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476046"/>
            <a:ext cx="9291215" cy="1049235"/>
          </a:xfrm>
        </p:spPr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XGBoost</a:t>
            </a:r>
            <a:r>
              <a:rPr lang="en-IN" dirty="0"/>
              <a:t> Algorithm?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F57E2-F392-491A-80A5-231CD85FF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873690"/>
            <a:ext cx="9291215" cy="3450613"/>
          </a:xfrm>
        </p:spPr>
        <p:txBody>
          <a:bodyPr/>
          <a:lstStyle/>
          <a:p>
            <a:r>
              <a:rPr lang="en-IN" dirty="0" err="1"/>
              <a:t>XGBoost</a:t>
            </a:r>
            <a:r>
              <a:rPr lang="en-IN" dirty="0"/>
              <a:t> is a new Machine Learning algorithm designed with speed and performance in mind[3].</a:t>
            </a:r>
          </a:p>
          <a:p>
            <a:r>
              <a:rPr lang="en-IN" dirty="0"/>
              <a:t> </a:t>
            </a:r>
            <a:r>
              <a:rPr lang="en-IN" dirty="0" err="1"/>
              <a:t>XGBoost</a:t>
            </a:r>
            <a:r>
              <a:rPr lang="en-IN" dirty="0"/>
              <a:t> stands for </a:t>
            </a:r>
            <a:r>
              <a:rPr lang="en-IN" dirty="0" err="1"/>
              <a:t>eXtreme</a:t>
            </a:r>
            <a:r>
              <a:rPr lang="en-IN" dirty="0"/>
              <a:t> Gradient Boosting and is based on decision trees[3].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055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A51E-F418-4C04-931F-CB8B5EEE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b="1" dirty="0"/>
              <a:t>Gradient boosting classifiers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2CA22-F307-4738-9072-8DD9CB261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/>
              <a:t>Gradient boosting classifiers</a:t>
            </a:r>
            <a:r>
              <a:rPr lang="en-IN" dirty="0"/>
              <a:t> are a group of machine learning algorithms that combine many weak learning models together to create a strong predictive model[4].</a:t>
            </a:r>
          </a:p>
          <a:p>
            <a:pPr algn="just"/>
            <a:r>
              <a:rPr lang="en-IN" dirty="0"/>
              <a:t>It is called gradient boosting because it uses a gradient descent algorithm to minimize the loss when adding new models[4].</a:t>
            </a:r>
          </a:p>
        </p:txBody>
      </p:sp>
    </p:spTree>
    <p:extLst>
      <p:ext uri="{BB962C8B-B14F-4D97-AF65-F5344CB8AC3E}">
        <p14:creationId xmlns:p14="http://schemas.microsoft.com/office/powerpoint/2010/main" val="846366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8CD8-D53F-4FF6-B8A3-0108431D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37DFC-9740-4E7A-89AC-319E427A7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514906"/>
            <a:ext cx="9291215" cy="4951440"/>
          </a:xfrm>
        </p:spPr>
        <p:txBody>
          <a:bodyPr/>
          <a:lstStyle/>
          <a:p>
            <a:pPr algn="just"/>
            <a:r>
              <a:rPr lang="en-IN" dirty="0"/>
              <a:t>The main idea of boosting is to add new models to the ensemble </a:t>
            </a:r>
            <a:r>
              <a:rPr lang="en-IN" b="1" i="1" dirty="0"/>
              <a:t>sequentially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At each particular iteration, a new weak, base-learner model is trained with respect to the error of the whole ensemble learnt so far.</a:t>
            </a:r>
          </a:p>
          <a:p>
            <a:pPr algn="just"/>
            <a:endParaRPr lang="en-IN" dirty="0"/>
          </a:p>
        </p:txBody>
      </p:sp>
      <p:pic>
        <p:nvPicPr>
          <p:cNvPr id="4" name="Picture 3" descr="Fig 1. Sequential ensemble approach.">
            <a:extLst>
              <a:ext uri="{FF2B5EF4-FFF2-40B4-BE49-F238E27FC236}">
                <a16:creationId xmlns:a16="http://schemas.microsoft.com/office/drawing/2014/main" id="{2A0751FE-A20B-4AE4-AE46-BE39163A66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46" y="2303737"/>
            <a:ext cx="8717872" cy="331799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8B7A69-52A7-4860-8420-6B4A82C2D2E1}"/>
              </a:ext>
            </a:extLst>
          </p:cNvPr>
          <p:cNvSpPr/>
          <p:nvPr/>
        </p:nvSpPr>
        <p:spPr>
          <a:xfrm>
            <a:off x="3816025" y="5702381"/>
            <a:ext cx="432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T Serif"/>
              </a:rPr>
              <a:t>Fig 1. Sequential ensemble approach[4].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968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03BD-579B-464A-A4CA-1062CE9C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49AF-A037-4C49-BC0F-B82E6397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701336"/>
            <a:ext cx="9476833" cy="5352145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Sequential training with respect to errors</a:t>
            </a:r>
            <a:r>
              <a:rPr lang="en-IN" dirty="0"/>
              <a:t>: Boosted trees are grown sequentially; each tree is grown using information from previously grown trees. </a:t>
            </a:r>
          </a:p>
          <a:p>
            <a:r>
              <a:rPr lang="en-IN" dirty="0"/>
              <a:t>The basic algorithm for boosted regression trees can be generalized to the following where </a:t>
            </a:r>
            <a:r>
              <a:rPr lang="en-IN" i="1" dirty="0"/>
              <a:t>x</a:t>
            </a:r>
            <a:r>
              <a:rPr lang="en-IN" dirty="0"/>
              <a:t> represents our features and </a:t>
            </a:r>
            <a:r>
              <a:rPr lang="en-IN" i="1" dirty="0"/>
              <a:t>y</a:t>
            </a:r>
            <a:r>
              <a:rPr lang="en-IN" dirty="0"/>
              <a:t> represents our response: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1.   </a:t>
            </a:r>
            <a:r>
              <a:rPr lang="en-IN" dirty="0"/>
              <a:t>Fit a decision tree to the data: </a:t>
            </a:r>
          </a:p>
          <a:p>
            <a:pPr marL="0" indent="0">
              <a:buNone/>
            </a:pPr>
            <a:r>
              <a:rPr lang="en-IN" dirty="0"/>
              <a:t>			F1(x)=y,</a:t>
            </a:r>
          </a:p>
          <a:p>
            <a:pPr marL="0" lvl="0" indent="0">
              <a:buNone/>
            </a:pPr>
            <a:r>
              <a:rPr lang="en-IN" dirty="0">
                <a:solidFill>
                  <a:schemeClr val="accent1"/>
                </a:solidFill>
              </a:rPr>
              <a:t>2.    </a:t>
            </a:r>
            <a:r>
              <a:rPr lang="en-IN" dirty="0"/>
              <a:t>We then fit the next decision tree to the residuals of the previous:</a:t>
            </a:r>
          </a:p>
          <a:p>
            <a:pPr marL="0" lvl="0" indent="0">
              <a:buNone/>
            </a:pPr>
            <a:r>
              <a:rPr lang="en-IN" dirty="0"/>
              <a:t>		         h1(x)=y−F1(x),</a:t>
            </a:r>
          </a:p>
          <a:p>
            <a:pPr marL="0" lvl="0" indent="0">
              <a:buNone/>
            </a:pPr>
            <a:r>
              <a:rPr lang="en-IN" dirty="0">
                <a:solidFill>
                  <a:schemeClr val="accent1"/>
                </a:solidFill>
              </a:rPr>
              <a:t>3.   </a:t>
            </a:r>
            <a:r>
              <a:rPr lang="en-IN" dirty="0"/>
              <a:t>Add this new tree to our algorithm: </a:t>
            </a:r>
          </a:p>
          <a:p>
            <a:pPr marL="0" lvl="0" indent="0">
              <a:buNone/>
            </a:pPr>
            <a:r>
              <a:rPr lang="en-IN" dirty="0"/>
              <a:t>		F2(x)=F1(x)+h1(x)</a:t>
            </a:r>
          </a:p>
          <a:p>
            <a:pPr marL="0" lvl="0" indent="0">
              <a:buNone/>
            </a:pPr>
            <a:r>
              <a:rPr lang="en-IN" dirty="0">
                <a:solidFill>
                  <a:schemeClr val="accent1"/>
                </a:solidFill>
              </a:rPr>
              <a:t>4.   </a:t>
            </a:r>
            <a:r>
              <a:rPr lang="en-IN" dirty="0"/>
              <a:t>Fit the next decision tree to the residuals of F2F2: </a:t>
            </a:r>
          </a:p>
          <a:p>
            <a:pPr marL="0" lvl="0" indent="0">
              <a:buNone/>
            </a:pPr>
            <a:r>
              <a:rPr lang="en-IN" dirty="0"/>
              <a:t>  	                            h2(x)=y−F2(x)</a:t>
            </a:r>
          </a:p>
          <a:p>
            <a:pPr marL="0" lvl="0" indent="0">
              <a:buNone/>
            </a:pPr>
            <a:r>
              <a:rPr lang="en-IN" dirty="0">
                <a:solidFill>
                  <a:schemeClr val="accent1"/>
                </a:solidFill>
              </a:rPr>
              <a:t>5.   </a:t>
            </a:r>
            <a:r>
              <a:rPr lang="en-IN" dirty="0"/>
              <a:t>Add this new tree to our algorithm:</a:t>
            </a:r>
          </a:p>
          <a:p>
            <a:pPr marL="0" lvl="0" indent="0">
              <a:buNone/>
            </a:pPr>
            <a:r>
              <a:rPr lang="en-IN" dirty="0"/>
              <a:t>		 F3(x)=F2(x)+h1(x)),</a:t>
            </a:r>
          </a:p>
          <a:p>
            <a:pPr marL="0" lvl="0" indent="0">
              <a:buNone/>
            </a:pPr>
            <a:r>
              <a:rPr lang="en-IN" dirty="0">
                <a:solidFill>
                  <a:schemeClr val="accent1"/>
                </a:solidFill>
              </a:rPr>
              <a:t>6.   </a:t>
            </a:r>
            <a:r>
              <a:rPr lang="en-IN" dirty="0"/>
              <a:t>Continue this process until cross validation tells us to stop[4].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711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02CA-0F0E-49D4-A3FF-917B64F4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6C951BA-BDD9-48C5-9676-D4BC06D6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368" y="369025"/>
            <a:ext cx="8558073" cy="50973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8F8B65-B5AA-4EA9-BF91-D89CE46274A5}"/>
              </a:ext>
            </a:extLst>
          </p:cNvPr>
          <p:cNvSpPr/>
          <p:nvPr/>
        </p:nvSpPr>
        <p:spPr>
          <a:xfrm>
            <a:off x="3693871" y="5588039"/>
            <a:ext cx="4882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 2. Boosted regression tree predictions[5]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3025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4EBA-6773-4EA8-83E5-49822645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18593"/>
            <a:ext cx="9291215" cy="1049235"/>
          </a:xfrm>
        </p:spPr>
        <p:txBody>
          <a:bodyPr/>
          <a:lstStyle/>
          <a:p>
            <a:r>
              <a:rPr lang="en-IN" b="1" dirty="0"/>
              <a:t>Decision Tree Algorithm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3DB95-5EEE-4251-850F-FDC6AE696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600" y="976587"/>
            <a:ext cx="9291215" cy="3450613"/>
          </a:xfrm>
        </p:spPr>
        <p:txBody>
          <a:bodyPr>
            <a:normAutofit/>
          </a:bodyPr>
          <a:lstStyle/>
          <a:p>
            <a:r>
              <a:rPr lang="en-IN" dirty="0"/>
              <a:t>A decision tree is a flowchart-like tree structure where an internal node represents feature(or attribute), the branch represents a decision rule, and each leaf node represents the outcome. </a:t>
            </a:r>
          </a:p>
          <a:p>
            <a:r>
              <a:rPr lang="en-IN" dirty="0"/>
              <a:t>The topmost node in a decision tree is known as the root node. </a:t>
            </a:r>
          </a:p>
          <a:p>
            <a:r>
              <a:rPr lang="en-IN" dirty="0"/>
              <a:t>It learns to partition on the basis of the attribute value.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2EB60-F02B-4895-A016-F6E7B0062A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579" y="3150538"/>
            <a:ext cx="5151120" cy="2865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6B8A7D-66ED-450D-A149-CA73D9CB6CAE}"/>
              </a:ext>
            </a:extLst>
          </p:cNvPr>
          <p:cNvSpPr txBox="1"/>
          <p:nvPr/>
        </p:nvSpPr>
        <p:spPr>
          <a:xfrm>
            <a:off x="4343400" y="6125244"/>
            <a:ext cx="50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Fig 3 – Decision Tree[6]</a:t>
            </a:r>
          </a:p>
        </p:txBody>
      </p:sp>
    </p:spTree>
    <p:extLst>
      <p:ext uri="{BB962C8B-B14F-4D97-AF65-F5344CB8AC3E}">
        <p14:creationId xmlns:p14="http://schemas.microsoft.com/office/powerpoint/2010/main" val="4117785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53FD-61A2-41A8-832A-81DE82FD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09210"/>
            <a:ext cx="9291215" cy="104923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How does the Decision Tree algorithm work?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9C8B-A731-42A8-BB3D-D9CFF5E0A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985573"/>
          </a:xfrm>
        </p:spPr>
        <p:txBody>
          <a:bodyPr>
            <a:normAutofit fontScale="55000" lnSpcReduction="20000"/>
          </a:bodyPr>
          <a:lstStyle/>
          <a:p>
            <a:r>
              <a:rPr lang="en-IN" sz="2500" dirty="0"/>
              <a:t>The basic idea behind any decision tree algorithm is as follows: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500" dirty="0"/>
              <a:t>Select the best attribute using Attribute Selection Measures(ASM) to split the records. </a:t>
            </a:r>
          </a:p>
          <a:p>
            <a:pPr marL="0" indent="0">
              <a:buNone/>
            </a:pPr>
            <a:r>
              <a:rPr lang="en-IN" sz="2500" dirty="0"/>
              <a:t>            Attribute Selection Measures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IN" sz="2500" dirty="0"/>
              <a:t>Information Gain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IN" sz="2500" dirty="0"/>
              <a:t>Gain Ratio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IN" sz="2500" dirty="0"/>
              <a:t>Gini index</a:t>
            </a:r>
          </a:p>
          <a:p>
            <a:pPr marL="457200" lvl="0" indent="-457200">
              <a:buFont typeface="+mj-lt"/>
              <a:buAutoNum type="arabicPeriod"/>
            </a:pPr>
            <a:endParaRPr lang="en-IN" sz="2500" dirty="0"/>
          </a:p>
          <a:p>
            <a:pPr marL="0" lvl="0" indent="0">
              <a:buNone/>
            </a:pPr>
            <a:r>
              <a:rPr lang="en-IN" sz="2500" dirty="0">
                <a:solidFill>
                  <a:schemeClr val="accent1"/>
                </a:solidFill>
              </a:rPr>
              <a:t>2.        </a:t>
            </a:r>
            <a:r>
              <a:rPr lang="en-IN" sz="2500" dirty="0"/>
              <a:t>Make that attribute a decision node and breaks the dataset into smaller subsets.</a:t>
            </a:r>
          </a:p>
          <a:p>
            <a:pPr marL="0" lvl="0" indent="0">
              <a:buNone/>
            </a:pPr>
            <a:r>
              <a:rPr lang="en-IN" sz="2500" dirty="0">
                <a:solidFill>
                  <a:schemeClr val="accent1"/>
                </a:solidFill>
              </a:rPr>
              <a:t>3.        </a:t>
            </a:r>
            <a:r>
              <a:rPr lang="en-IN" sz="2500" dirty="0"/>
              <a:t>Starts tree building by repeating this process recursively for each child until one of the condition will match: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IN" sz="2500" dirty="0"/>
              <a:t>All the tuples belong to the same attribute value.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IN" sz="2500" dirty="0"/>
              <a:t>There are no more remaining attributes.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IN" sz="2500" dirty="0"/>
              <a:t>There are no more instances[7].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015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75A6-E94A-4325-9029-0CC177C6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CAF9FC-F76C-4053-A58A-508994E1CEE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50" y="537819"/>
            <a:ext cx="9792069" cy="47617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293007-A2C2-4CFC-A300-EAEF375D2424}"/>
              </a:ext>
            </a:extLst>
          </p:cNvPr>
          <p:cNvSpPr txBox="1"/>
          <p:nvPr/>
        </p:nvSpPr>
        <p:spPr>
          <a:xfrm>
            <a:off x="3383280" y="5566299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Figure 4-Decision Tree Generation Flowchart[8]</a:t>
            </a:r>
          </a:p>
        </p:txBody>
      </p:sp>
    </p:spTree>
    <p:extLst>
      <p:ext uri="{BB962C8B-B14F-4D97-AF65-F5344CB8AC3E}">
        <p14:creationId xmlns:p14="http://schemas.microsoft.com/office/powerpoint/2010/main" val="4087854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EE20-E508-4A71-AC74-3F8FDD9E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5F83-EFA8-47CE-8DCD-BC3C6548C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trained our model on the basis of </a:t>
            </a:r>
            <a:r>
              <a:rPr lang="en-IN" dirty="0" err="1"/>
              <a:t>XGBoost</a:t>
            </a:r>
            <a:r>
              <a:rPr lang="en-IN" dirty="0"/>
              <a:t> Algorithm and Random Forest Classifier and the results from the two are:</a:t>
            </a:r>
          </a:p>
          <a:p>
            <a:r>
              <a:rPr lang="en-IN" dirty="0"/>
              <a:t>We got the Accuracy Score of </a:t>
            </a:r>
            <a:r>
              <a:rPr lang="en-IN" dirty="0" err="1"/>
              <a:t>XGBoost</a:t>
            </a:r>
            <a:r>
              <a:rPr lang="en-IN" dirty="0"/>
              <a:t> :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94.87%</a:t>
            </a:r>
          </a:p>
          <a:p>
            <a:r>
              <a:rPr lang="en-IN" dirty="0"/>
              <a:t>From  the Random Forest Accuracy Score are : 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92.30%</a:t>
            </a:r>
          </a:p>
        </p:txBody>
      </p:sp>
    </p:spTree>
    <p:extLst>
      <p:ext uri="{BB962C8B-B14F-4D97-AF65-F5344CB8AC3E}">
        <p14:creationId xmlns:p14="http://schemas.microsoft.com/office/powerpoint/2010/main" val="234189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E010-E5B4-4C3F-9668-9BE2F8D2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/>
              <a:t>What is Parkinson’s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2F407-493B-47D3-8ADE-03B170B33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Parkinson's disease</a:t>
            </a:r>
            <a:r>
              <a:rPr lang="en-US" dirty="0"/>
              <a:t> (</a:t>
            </a:r>
            <a:r>
              <a:rPr lang="en-US" b="1" dirty="0"/>
              <a:t>PD</a:t>
            </a:r>
            <a:r>
              <a:rPr lang="en-US" dirty="0"/>
              <a:t>) [1], or simply Parkinson's, is a long-term </a:t>
            </a:r>
            <a:r>
              <a:rPr lang="en-US" dirty="0">
                <a:hlinkClick r:id="rId2"/>
              </a:rPr>
              <a:t>degenerative disorder</a:t>
            </a:r>
            <a:r>
              <a:rPr lang="en-US" dirty="0"/>
              <a:t> of the </a:t>
            </a:r>
            <a:r>
              <a:rPr lang="en-US" dirty="0">
                <a:hlinkClick r:id="rId3" tooltip="Central nervous system"/>
              </a:rPr>
              <a:t>central nervous system</a:t>
            </a:r>
            <a:r>
              <a:rPr lang="en-US" dirty="0"/>
              <a:t> that mainly affects the </a:t>
            </a:r>
            <a:r>
              <a:rPr lang="en-US" dirty="0">
                <a:hlinkClick r:id="rId4" tooltip="Motor system"/>
              </a:rPr>
              <a:t>motor system</a:t>
            </a:r>
            <a:r>
              <a:rPr lang="en-US" dirty="0"/>
              <a:t>. As the disease worsens, non-motor symptoms become more common.</a:t>
            </a:r>
          </a:p>
          <a:p>
            <a:pPr algn="just"/>
            <a:r>
              <a:rPr lang="en-US" dirty="0"/>
              <a:t>Parkinson’s disease usually occur to people who are 60 year or older.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067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4ABE-F251-4E74-AADF-0615D442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8795B-B630-4AF0-85FA-BACC16ABC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will try to predict the disease using Neural Network algorithm.</a:t>
            </a:r>
          </a:p>
          <a:p>
            <a:r>
              <a:rPr lang="en-IN" dirty="0"/>
              <a:t>Compare them with our previous observation and use the best model(on the basis of accuracy).</a:t>
            </a:r>
          </a:p>
          <a:p>
            <a:r>
              <a:rPr lang="en-IN" dirty="0"/>
              <a:t>We will try to make a web-based platform and take the inputs of voice and detect whether a person has a Parkinson’s disease.</a:t>
            </a:r>
          </a:p>
        </p:txBody>
      </p:sp>
    </p:spTree>
    <p:extLst>
      <p:ext uri="{BB962C8B-B14F-4D97-AF65-F5344CB8AC3E}">
        <p14:creationId xmlns:p14="http://schemas.microsoft.com/office/powerpoint/2010/main" val="4273702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46BF-961F-4D59-8BBE-91760C4D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E73E-A6F3-40A9-9EA9-C0443D7A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037749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https://en.wikipedia.org/wiki/Parkinson%27s_disease</a:t>
            </a:r>
            <a:endParaRPr lang="en-IN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IEEE Reference Papers: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https://ieeexplore.ieee.org/abstract/document/8615607</a:t>
            </a:r>
            <a:endParaRPr lang="en-IN" dirty="0">
              <a:solidFill>
                <a:schemeClr val="accent1"/>
              </a:solidFill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IN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https://ieeexplore.ieee.org/document/8284216</a:t>
            </a:r>
            <a:endParaRPr lang="en-IN" dirty="0">
              <a:solidFill>
                <a:schemeClr val="accent1"/>
              </a:solidFill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IN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https://ieeexplore.ieee.org/document/7955281</a:t>
            </a:r>
            <a:endParaRPr lang="en-IN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https://data-flair.training/blogs/python-machine-learning-project-detecting-parkinson-disease/</a:t>
            </a:r>
            <a:endParaRPr lang="en-IN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http://uc-r.github.io/gbm_regression</a:t>
            </a:r>
            <a:endParaRPr lang="en-IN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u="sng" dirty="0">
                <a:solidFill>
                  <a:schemeClr val="accent1"/>
                </a:solidFill>
              </a:rPr>
              <a:t>http://uc-r.github.io/public/images/analytics/gbm/boosted-trees-process.png</a:t>
            </a:r>
          </a:p>
          <a:p>
            <a:pPr marL="457200" indent="-457200">
              <a:buFont typeface="+mj-lt"/>
              <a:buAutoNum type="arabicPeriod"/>
            </a:pPr>
            <a:r>
              <a:rPr lang="en-IN" u="sng" dirty="0">
                <a:solidFill>
                  <a:schemeClr val="accent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https://res.cloudinary.com/dyd911kmh/image/upload/f_auto,q_auto:best/v1545934190/1_r5ikdb.png</a:t>
            </a:r>
            <a:endParaRPr lang="en-IN" u="sng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https://www.datacamp.com/community/tutorials/decision-tree-classification-python</a:t>
            </a:r>
            <a:endParaRPr lang="en-IN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u="sng" dirty="0">
                <a:solidFill>
                  <a:schemeClr val="accent1"/>
                </a:solidFill>
              </a:rPr>
              <a:t>https://res.cloudinary.com/dyd911kmh/image/upload/f_auto,q_auto:best/v1545934190/2_btay8n.png</a:t>
            </a:r>
          </a:p>
          <a:p>
            <a:pPr marL="457200" indent="-457200">
              <a:buFont typeface="+mj-lt"/>
              <a:buAutoNum type="arabicPeriod"/>
            </a:pPr>
            <a:endParaRPr lang="en-IN" u="sng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u="sng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98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CB1C-1D09-40B8-B274-61B51E30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9F536-94AA-45A0-A5B9-D52C8B812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2015, PD affected 6.2 million people and resulted in about 117,400 deaths globally. Parkinson's disease typically occurs in people over the age of 60, of whom about one percent are affected.</a:t>
            </a:r>
          </a:p>
          <a:p>
            <a:pPr algn="just"/>
            <a:r>
              <a:rPr lang="en-US" dirty="0"/>
              <a:t>There is no </a:t>
            </a:r>
            <a:r>
              <a:rPr lang="en-US" dirty="0">
                <a:hlinkClick r:id="rId2" tooltip="Cure"/>
              </a:rPr>
              <a:t>cure</a:t>
            </a:r>
            <a:r>
              <a:rPr lang="en-US" dirty="0"/>
              <a:t> for Parkinson's disease.</a:t>
            </a:r>
          </a:p>
          <a:p>
            <a:pPr algn="just"/>
            <a:r>
              <a:rPr lang="en-US" dirty="0"/>
              <a:t>Parkinson’s is the second most common neurodegenerative disorder after Alzheimer's disease and affects approximately seven million people globally.</a:t>
            </a:r>
          </a:p>
          <a:p>
            <a:pPr algn="just"/>
            <a:r>
              <a:rPr lang="en-US" dirty="0"/>
              <a:t>No specific test exists to </a:t>
            </a:r>
            <a:r>
              <a:rPr lang="en-US" b="1" dirty="0"/>
              <a:t>diagnose Parkinson's</a:t>
            </a:r>
            <a:r>
              <a:rPr lang="en-US" dirty="0"/>
              <a:t> disease.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176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AD6D-CB44-4CE8-BFCC-1B9B27AE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600" y="369513"/>
            <a:ext cx="9291215" cy="1049235"/>
          </a:xfrm>
        </p:spPr>
        <p:txBody>
          <a:bodyPr/>
          <a:lstStyle/>
          <a:p>
            <a:r>
              <a:rPr lang="en-IN" dirty="0" err="1"/>
              <a:t>Exisiting</a:t>
            </a:r>
            <a:r>
              <a:rPr lang="en-IN" dirty="0"/>
              <a:t> solutions and limitations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4754AC-9F9B-47D4-B488-6851372C02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32421"/>
              </p:ext>
            </p:extLst>
          </p:nvPr>
        </p:nvGraphicFramePr>
        <p:xfrm>
          <a:off x="1708427" y="1483465"/>
          <a:ext cx="9291635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327">
                  <a:extLst>
                    <a:ext uri="{9D8B030D-6E8A-4147-A177-3AD203B41FA5}">
                      <a16:colId xmlns:a16="http://schemas.microsoft.com/office/drawing/2014/main" val="1885250106"/>
                    </a:ext>
                  </a:extLst>
                </a:gridCol>
                <a:gridCol w="1858327">
                  <a:extLst>
                    <a:ext uri="{9D8B030D-6E8A-4147-A177-3AD203B41FA5}">
                      <a16:colId xmlns:a16="http://schemas.microsoft.com/office/drawing/2014/main" val="4009044762"/>
                    </a:ext>
                  </a:extLst>
                </a:gridCol>
                <a:gridCol w="1858327">
                  <a:extLst>
                    <a:ext uri="{9D8B030D-6E8A-4147-A177-3AD203B41FA5}">
                      <a16:colId xmlns:a16="http://schemas.microsoft.com/office/drawing/2014/main" val="2403581359"/>
                    </a:ext>
                  </a:extLst>
                </a:gridCol>
                <a:gridCol w="1858327">
                  <a:extLst>
                    <a:ext uri="{9D8B030D-6E8A-4147-A177-3AD203B41FA5}">
                      <a16:colId xmlns:a16="http://schemas.microsoft.com/office/drawing/2014/main" val="807014260"/>
                    </a:ext>
                  </a:extLst>
                </a:gridCol>
                <a:gridCol w="1858327">
                  <a:extLst>
                    <a:ext uri="{9D8B030D-6E8A-4147-A177-3AD203B41FA5}">
                      <a16:colId xmlns:a16="http://schemas.microsoft.com/office/drawing/2014/main" val="968990142"/>
                    </a:ext>
                  </a:extLst>
                </a:gridCol>
              </a:tblGrid>
              <a:tr h="832058">
                <a:tc>
                  <a:txBody>
                    <a:bodyPr/>
                    <a:lstStyle/>
                    <a:p>
                      <a:r>
                        <a:rPr lang="en-IN" dirty="0"/>
                        <a:t>Author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Paper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Limitations of Existing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17942"/>
                  </a:ext>
                </a:extLst>
              </a:tr>
              <a:tr h="309447">
                <a:tc>
                  <a:txBody>
                    <a:bodyPr/>
                    <a:lstStyle/>
                    <a:p>
                      <a:r>
                        <a:rPr lang="en-IN" sz="1400" dirty="0"/>
                        <a:t>Timothy J. </a:t>
                      </a:r>
                      <a:r>
                        <a:rPr lang="en-IN" sz="1400" dirty="0" err="1"/>
                        <a:t>Wroge</a:t>
                      </a:r>
                      <a:r>
                        <a:rPr lang="en-IN" sz="1400" dirty="0"/>
                        <a:t>, </a:t>
                      </a:r>
                    </a:p>
                    <a:p>
                      <a:r>
                        <a:rPr lang="en-IN" sz="1400" dirty="0"/>
                        <a:t>Yasin </a:t>
                      </a:r>
                      <a:r>
                        <a:rPr lang="en-IN" sz="1400" dirty="0" err="1"/>
                        <a:t>Özkanca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Parkinson’s Disease Diagnosis Using Machine Learning and Voice</a:t>
                      </a:r>
                      <a:r>
                        <a:rPr lang="en-IN" sz="1400" dirty="0"/>
                        <a:t>[2(a)]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86%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Boosted Decision Tree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Low accuracy,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1555"/>
                  </a:ext>
                </a:extLst>
              </a:tr>
              <a:tr h="832058">
                <a:tc>
                  <a:txBody>
                    <a:bodyPr/>
                    <a:lstStyle/>
                    <a:p>
                      <a:r>
                        <a:rPr lang="en-I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Akshaya Dinesh,</a:t>
                      </a:r>
                    </a:p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Jennifer 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Using machine learning to diagnose Parkinson's disease from voice recordings</a:t>
                      </a:r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[2(b)]</a:t>
                      </a:r>
                      <a:endParaRPr lang="en-US" sz="1400" b="1" i="0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91.21%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Boosted Decision tree,</a:t>
                      </a:r>
                    </a:p>
                    <a:p>
                      <a:r>
                        <a:rPr lang="en-IN" sz="1400" dirty="0"/>
                        <a:t>Decision tree,</a:t>
                      </a:r>
                    </a:p>
                    <a:p>
                      <a:r>
                        <a:rPr lang="en-IN" sz="1400" dirty="0"/>
                        <a:t>SVM,</a:t>
                      </a:r>
                    </a:p>
                    <a:p>
                      <a:r>
                        <a:rPr lang="en-IN" sz="1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Accuracy can be further increased.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382490"/>
                  </a:ext>
                </a:extLst>
              </a:tr>
              <a:tr h="832058">
                <a:tc>
                  <a:txBody>
                    <a:bodyPr/>
                    <a:lstStyle/>
                    <a:p>
                      <a:r>
                        <a:rPr lang="en-IN" sz="1400" dirty="0"/>
                        <a:t>Sibel </a:t>
                      </a:r>
                      <a:r>
                        <a:rPr lang="en-IN" sz="1400" dirty="0" err="1"/>
                        <a:t>Çimen</a:t>
                      </a:r>
                      <a:r>
                        <a:rPr lang="en-IN" sz="1400" dirty="0"/>
                        <a:t>,</a:t>
                      </a:r>
                    </a:p>
                    <a:p>
                      <a:r>
                        <a:rPr lang="en-IN" sz="1400" dirty="0"/>
                        <a:t>Bulent </a:t>
                      </a:r>
                      <a:r>
                        <a:rPr lang="en-IN" sz="1400" dirty="0" err="1"/>
                        <a:t>Bolat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Diagnosis of Parkinson's disease by using ANN</a:t>
                      </a:r>
                      <a:r>
                        <a:rPr lang="en-IN" sz="1400" dirty="0"/>
                        <a:t>[2(c)]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93 %  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 Regression Neural Network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1)Used only 13 features   for prediction</a:t>
                      </a:r>
                    </a:p>
                    <a:p>
                      <a:endParaRPr lang="en-IN" sz="1400" dirty="0"/>
                    </a:p>
                    <a:p>
                      <a:r>
                        <a:rPr lang="en-IN" sz="1400" dirty="0"/>
                        <a:t>2)Model may be overfit.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891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62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3F37-B40C-450A-9E24-39408D93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333E-AC12-4015-B073-F56312D43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Detection of Parkinson’s disease will take place in following steps:</a:t>
            </a:r>
          </a:p>
          <a:p>
            <a:pPr marL="457200" indent="-457200">
              <a:buAutoNum type="arabicPeriod"/>
            </a:pPr>
            <a:r>
              <a:rPr lang="en-IN" dirty="0"/>
              <a:t>Taking voice sample from real people in the website.</a:t>
            </a:r>
          </a:p>
          <a:p>
            <a:pPr marL="457200" indent="-457200">
              <a:buAutoNum type="arabicPeriod"/>
            </a:pPr>
            <a:r>
              <a:rPr lang="en-IN" dirty="0"/>
              <a:t>Using MDVP software we will convert voice sample into numeric features.</a:t>
            </a:r>
          </a:p>
          <a:p>
            <a:pPr marL="457200" indent="-457200">
              <a:buAutoNum type="arabicPeriod"/>
            </a:pPr>
            <a:r>
              <a:rPr lang="en-IN" dirty="0"/>
              <a:t>Feeding this features to our Machine Learning Algorithm.</a:t>
            </a:r>
          </a:p>
          <a:p>
            <a:pPr marL="457200" indent="-457200">
              <a:buAutoNum type="arabicPeriod"/>
            </a:pPr>
            <a:r>
              <a:rPr lang="en-IN" dirty="0"/>
              <a:t>Prediction will be done on the basis of these features.</a:t>
            </a:r>
          </a:p>
          <a:p>
            <a:pPr marL="457200" indent="-457200">
              <a:buAutoNum type="arabicPeriod"/>
            </a:pPr>
            <a:r>
              <a:rPr lang="en-IN" dirty="0"/>
              <a:t>Result will be shown to the user.</a:t>
            </a:r>
          </a:p>
          <a:p>
            <a:pPr marL="457200" indent="-457200">
              <a:buAutoNum type="arabi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85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BF73B-75F6-4530-8F5B-4B11F555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Flowchart OF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B53EA-8B60-4F3E-BD30-5FE95882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9C67F8-31C4-453E-86FD-7E89BB4A65EE}"/>
              </a:ext>
            </a:extLst>
          </p:cNvPr>
          <p:cNvSpPr/>
          <p:nvPr/>
        </p:nvSpPr>
        <p:spPr>
          <a:xfrm>
            <a:off x="1751085" y="2444762"/>
            <a:ext cx="1368404" cy="716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Audio input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2B01DA-8779-408B-A04F-AC80C3002CC0}"/>
              </a:ext>
            </a:extLst>
          </p:cNvPr>
          <p:cNvSpPr/>
          <p:nvPr/>
        </p:nvSpPr>
        <p:spPr>
          <a:xfrm>
            <a:off x="3863527" y="2360942"/>
            <a:ext cx="1379220" cy="876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MDVP converter software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62FA7F-9562-4EE0-8555-B6B194BF6F98}"/>
              </a:ext>
            </a:extLst>
          </p:cNvPr>
          <p:cNvSpPr/>
          <p:nvPr/>
        </p:nvSpPr>
        <p:spPr>
          <a:xfrm>
            <a:off x="5919632" y="2360942"/>
            <a:ext cx="134874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a typeface="Calibri" panose="020F0502020204030204" pitchFamily="34" charset="0"/>
                <a:cs typeface="Times New Roman" panose="02020603050405020304" pitchFamily="18" charset="0"/>
              </a:rPr>
              <a:t>Parkinson’s Disease features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FCC363-023E-4BAC-8943-85803DFA8E8D}"/>
              </a:ext>
            </a:extLst>
          </p:cNvPr>
          <p:cNvSpPr/>
          <p:nvPr/>
        </p:nvSpPr>
        <p:spPr>
          <a:xfrm>
            <a:off x="5852827" y="4250219"/>
            <a:ext cx="1356360" cy="861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Applying ML algorithm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901159-D614-4B99-9273-9813C6C095BE}"/>
              </a:ext>
            </a:extLst>
          </p:cNvPr>
          <p:cNvSpPr/>
          <p:nvPr/>
        </p:nvSpPr>
        <p:spPr>
          <a:xfrm>
            <a:off x="8045648" y="4158780"/>
            <a:ext cx="1958340" cy="1043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Predict that person is Diseased(Yes/No)?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0585D96-697F-4B12-8132-DB85219E393E}"/>
              </a:ext>
            </a:extLst>
          </p:cNvPr>
          <p:cNvSpPr/>
          <p:nvPr/>
        </p:nvSpPr>
        <p:spPr>
          <a:xfrm>
            <a:off x="3113770" y="2630207"/>
            <a:ext cx="676885" cy="2728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769D79C-969D-4464-86CE-4A8D179F73A3}"/>
              </a:ext>
            </a:extLst>
          </p:cNvPr>
          <p:cNvSpPr/>
          <p:nvPr/>
        </p:nvSpPr>
        <p:spPr>
          <a:xfrm>
            <a:off x="5242747" y="2624578"/>
            <a:ext cx="676885" cy="2728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DF35647-ADCA-44D9-B735-82600FAA6676}"/>
              </a:ext>
            </a:extLst>
          </p:cNvPr>
          <p:cNvSpPr/>
          <p:nvPr/>
        </p:nvSpPr>
        <p:spPr>
          <a:xfrm>
            <a:off x="7209187" y="4514166"/>
            <a:ext cx="836461" cy="333167"/>
          </a:xfrm>
          <a:prstGeom prst="rightArrow">
            <a:avLst>
              <a:gd name="adj1" fmla="val 43011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64E2357-B7B4-48F0-A6C6-CC0F0864FADF}"/>
              </a:ext>
            </a:extLst>
          </p:cNvPr>
          <p:cNvSpPr/>
          <p:nvPr/>
        </p:nvSpPr>
        <p:spPr>
          <a:xfrm>
            <a:off x="6334218" y="3206702"/>
            <a:ext cx="393577" cy="99785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91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1EACE-87FE-4A86-A9A5-1CB11004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08AB-8F09-42DD-AE36-D84E3BAA9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Dataset – voice recording of 31 people</a:t>
            </a:r>
          </a:p>
          <a:p>
            <a:pPr algn="just"/>
            <a:r>
              <a:rPr lang="en-US" dirty="0"/>
              <a:t>23 with Parkinson's disease.</a:t>
            </a:r>
          </a:p>
          <a:p>
            <a:pPr algn="just"/>
            <a:r>
              <a:rPr lang="en-US" dirty="0"/>
              <a:t>Columns- Particular voice measure( Jitter, Shimmer, Frequency).</a:t>
            </a:r>
          </a:p>
          <a:p>
            <a:pPr algn="just"/>
            <a:r>
              <a:rPr lang="en-US" dirty="0"/>
              <a:t>Row – One of 197 voice recording from these individuals.</a:t>
            </a:r>
          </a:p>
          <a:p>
            <a:pPr algn="just"/>
            <a:r>
              <a:rPr lang="en-US" dirty="0"/>
              <a:t>Parkinson’s Disease, according to "status" column which is set to 0 for healthy and 1 for Parkinson’s Disease.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26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6E1F-B0C8-4D59-82AC-392614A0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7EFA-1195-409C-A4F7-164E06B8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Number of Instances : 197</a:t>
            </a:r>
          </a:p>
          <a:p>
            <a:pPr algn="just"/>
            <a:r>
              <a:rPr lang="en-IN" dirty="0"/>
              <a:t>Number of Attributes: 23</a:t>
            </a:r>
          </a:p>
          <a:p>
            <a:pPr algn="just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3050C-06AF-4E32-A2A7-FB966B651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6" y="3302493"/>
            <a:ext cx="11487705" cy="256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2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6393-8BED-4394-94B2-71DE663A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/>
              <a:t>Dataset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758B1-98B3-4861-ACE4-471CA77F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037749"/>
          </a:xfrm>
        </p:spPr>
        <p:txBody>
          <a:bodyPr>
            <a:normAutofit fontScale="40000" lnSpcReduction="20000"/>
          </a:bodyPr>
          <a:lstStyle/>
          <a:p>
            <a:pPr algn="just"/>
            <a:r>
              <a:rPr lang="en-IN" sz="2900" dirty="0"/>
              <a:t>name - ASCII subject name and recording number.</a:t>
            </a:r>
          </a:p>
          <a:p>
            <a:pPr algn="just"/>
            <a:r>
              <a:rPr lang="en-IN" sz="2900" dirty="0"/>
              <a:t>MDVP:Fo(Hz) - Average vocal fundamental frequency.</a:t>
            </a:r>
          </a:p>
          <a:p>
            <a:pPr algn="just"/>
            <a:r>
              <a:rPr lang="en-IN" sz="2900" dirty="0"/>
              <a:t>MDVP:Fhi(Hz) - Maximum vocal fundamental frequency.</a:t>
            </a:r>
          </a:p>
          <a:p>
            <a:pPr algn="just"/>
            <a:r>
              <a:rPr lang="en-IN" sz="2900" dirty="0" err="1"/>
              <a:t>MDVP:Flo</a:t>
            </a:r>
            <a:r>
              <a:rPr lang="en-IN" sz="2900" dirty="0"/>
              <a:t>(Hz) - Minimum vocal fundamental frequency.</a:t>
            </a:r>
          </a:p>
          <a:p>
            <a:pPr algn="just"/>
            <a:r>
              <a:rPr lang="en-IN" sz="2900" dirty="0" err="1"/>
              <a:t>MDVP:Jitter</a:t>
            </a:r>
            <a:r>
              <a:rPr lang="en-IN" sz="2900" dirty="0"/>
              <a:t>(%), MDVP: Jitter(Abs), </a:t>
            </a:r>
            <a:r>
              <a:rPr lang="en-IN" sz="2900" dirty="0" err="1"/>
              <a:t>MDVP:RAP,MDVP:PPQ,Jitter:DDP</a:t>
            </a:r>
            <a:r>
              <a:rPr lang="en-IN" sz="2900" dirty="0"/>
              <a:t> - Several measures of variation in fundamental frequency.</a:t>
            </a:r>
          </a:p>
          <a:p>
            <a:pPr algn="just"/>
            <a:r>
              <a:rPr lang="en-IN" sz="2900" dirty="0" err="1"/>
              <a:t>MDVP:Shimmer,MDVP:Shimmer</a:t>
            </a:r>
            <a:r>
              <a:rPr lang="en-IN" sz="2900" dirty="0"/>
              <a:t>(dB),Shimmer:APQ3,Shimmer:APQ5,MDVP:APQ,Shimmer:DDA - Several measures of variation in amplitude.</a:t>
            </a:r>
          </a:p>
          <a:p>
            <a:pPr algn="just"/>
            <a:r>
              <a:rPr lang="en-IN" sz="2900" dirty="0"/>
              <a:t>NHR,HNR - Two measures of ratio of noise to tonal components in the voice.</a:t>
            </a:r>
          </a:p>
          <a:p>
            <a:pPr algn="just"/>
            <a:r>
              <a:rPr lang="en-IN" sz="2900" dirty="0"/>
              <a:t>status - Health status of the subject (one) - Parkinson's, (zero) – healthy.</a:t>
            </a:r>
          </a:p>
          <a:p>
            <a:pPr algn="just"/>
            <a:r>
              <a:rPr lang="en-IN" sz="2900" dirty="0"/>
              <a:t>RPDE,D2 - Two nonlinear dynamical complexity measures.</a:t>
            </a:r>
          </a:p>
          <a:p>
            <a:pPr algn="just"/>
            <a:r>
              <a:rPr lang="en-IN" sz="2900" dirty="0"/>
              <a:t>DFA - Signal fractal scaling exponent.</a:t>
            </a:r>
          </a:p>
          <a:p>
            <a:pPr algn="just"/>
            <a:r>
              <a:rPr lang="en-IN" sz="2900" dirty="0"/>
              <a:t>spread1,spread2,PPE - Three nonlinear measures of fundamental frequency variation.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2580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549</TotalTime>
  <Words>1489</Words>
  <Application>Microsoft Office PowerPoint</Application>
  <PresentationFormat>Widescreen</PresentationFormat>
  <Paragraphs>168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PT Serif</vt:lpstr>
      <vt:lpstr>Rockwell</vt:lpstr>
      <vt:lpstr>Gallery</vt:lpstr>
      <vt:lpstr>Parkinson’s disease detection</vt:lpstr>
      <vt:lpstr>What is Parkinson’s disease</vt:lpstr>
      <vt:lpstr>Motivation</vt:lpstr>
      <vt:lpstr>Exisiting solutions and limitations</vt:lpstr>
      <vt:lpstr>Proposed solution</vt:lpstr>
      <vt:lpstr> Flowchart OF Proposed solution</vt:lpstr>
      <vt:lpstr>About the dataset</vt:lpstr>
      <vt:lpstr>About the dataset</vt:lpstr>
      <vt:lpstr>Dataset features</vt:lpstr>
      <vt:lpstr>Classification based on properties</vt:lpstr>
      <vt:lpstr>What is XGBoost Algorithm? </vt:lpstr>
      <vt:lpstr>Gradient boosting classifiers</vt:lpstr>
      <vt:lpstr> </vt:lpstr>
      <vt:lpstr> </vt:lpstr>
      <vt:lpstr> </vt:lpstr>
      <vt:lpstr>Decision Tree Algorithm </vt:lpstr>
      <vt:lpstr>How does the Decision Tree algorithm work? </vt:lpstr>
      <vt:lpstr> </vt:lpstr>
      <vt:lpstr>Results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jagriti maurya</cp:lastModifiedBy>
  <cp:revision>44</cp:revision>
  <dcterms:created xsi:type="dcterms:W3CDTF">2020-03-01T06:33:06Z</dcterms:created>
  <dcterms:modified xsi:type="dcterms:W3CDTF">2020-03-02T09:51:23Z</dcterms:modified>
</cp:coreProperties>
</file>