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6"/>
    <p:sldMasterId id="214748367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5" name="Revathy Ramana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18EE4D-AEB4-4753-A65C-81E596C6A98C}">
  <a:tblStyle styleId="{E118EE4D-AEB4-4753-A65C-81E596C6A9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7" Type="http://schemas.openxmlformats.org/officeDocument/2006/relationships/slide" Target="slides/slide19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slideMaster" Target="slideMasters/slideMaster2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1-17T20:28:50.740">
    <p:pos x="260" y="2054"/>
    <p:text>Image for illustration. This will be a side view of the image on the top</p:text>
  </p:cm>
  <p:cm authorId="0" idx="2" dt="2022-01-17T17:03:53.393">
    <p:pos x="2487" y="1038"/>
    <p:text>The app displays food prediction as checkboxes</p:text>
  </p:cm>
  <p:cm authorId="0" idx="3" dt="2022-01-17T17:03:53.393">
    <p:pos x="2487" y="1038"/>
    <p:text>This is the prediction from the calorie mama API</p:text>
  </p:cm>
  <p:cm authorId="0" idx="4" dt="2022-01-17T14:13:56.541">
    <p:pos x="719" y="862"/>
    <p:text>Dropdown list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2-01-17T15:07:10.071">
    <p:pos x="2017" y="2212"/>
    <p:text>Can figure out only after exploring open-food-facts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20cfbc6c3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20cfbc6c3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20cfbc6c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20cfbc6c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can collect all the data from openfoodfacts and store it in our server, so that we need to call only our 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0e937458e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0e937458e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e937458e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e937458e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0e937458e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0e937458e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0b20ccc5e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0b20ccc5e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0e937458e6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0e937458e6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0b20ccc5e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0b20ccc5e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121a00b4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121a00b4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121a00b4d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121a00b4d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07e951a5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07e951a5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07e951a58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07e951a58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b2c4857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b2c4857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07e951a58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207e951a58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there are two items in the same bbox, do: (volume/# of food items)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8304afc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8304afc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there are two items in the same bbox, do: (volume/# of food items)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07e951a58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207e951a58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e937458e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e937458e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0e937458e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0e937458e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can collect all the data from openfoodfacts and store it in our server, so that we need to call only our API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1.xml"/><Relationship Id="rId4" Type="http://schemas.openxmlformats.org/officeDocument/2006/relationships/image" Target="../media/image6.jp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2.xml"/><Relationship Id="rId4" Type="http://schemas.openxmlformats.org/officeDocument/2006/relationships/image" Target="../media/image6.jp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2331425" y="1603600"/>
            <a:ext cx="576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LOGGING AND VOLUME ESTIMATION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p34"/>
          <p:cNvGrpSpPr/>
          <p:nvPr/>
        </p:nvGrpSpPr>
        <p:grpSpPr>
          <a:xfrm>
            <a:off x="640937" y="1177561"/>
            <a:ext cx="1765846" cy="2858533"/>
            <a:chOff x="640925" y="644150"/>
            <a:chExt cx="2261875" cy="3661500"/>
          </a:xfrm>
        </p:grpSpPr>
        <p:sp>
          <p:nvSpPr>
            <p:cNvPr id="348" name="Google Shape;348;p34"/>
            <p:cNvSpPr/>
            <p:nvPr/>
          </p:nvSpPr>
          <p:spPr>
            <a:xfrm>
              <a:off x="640925" y="644150"/>
              <a:ext cx="2261700" cy="36615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641100" y="653825"/>
              <a:ext cx="2261700" cy="309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641100" y="4208750"/>
              <a:ext cx="2261700" cy="96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1" name="Google Shape;351;p34"/>
          <p:cNvSpPr/>
          <p:nvPr/>
        </p:nvSpPr>
        <p:spPr>
          <a:xfrm>
            <a:off x="950953" y="2447993"/>
            <a:ext cx="1202400" cy="31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FOOD</a:t>
            </a:r>
            <a:endParaRPr/>
          </a:p>
        </p:txBody>
      </p:sp>
      <p:grpSp>
        <p:nvGrpSpPr>
          <p:cNvPr id="352" name="Google Shape;352;p34"/>
          <p:cNvGrpSpPr/>
          <p:nvPr/>
        </p:nvGrpSpPr>
        <p:grpSpPr>
          <a:xfrm>
            <a:off x="3434032" y="1177556"/>
            <a:ext cx="1765846" cy="2858533"/>
            <a:chOff x="640925" y="644150"/>
            <a:chExt cx="2261875" cy="3661500"/>
          </a:xfrm>
        </p:grpSpPr>
        <p:sp>
          <p:nvSpPr>
            <p:cNvPr id="353" name="Google Shape;353;p34"/>
            <p:cNvSpPr/>
            <p:nvPr/>
          </p:nvSpPr>
          <p:spPr>
            <a:xfrm>
              <a:off x="640925" y="644150"/>
              <a:ext cx="2261700" cy="36615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641100" y="653825"/>
              <a:ext cx="2261700" cy="309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641100" y="4208750"/>
              <a:ext cx="2261700" cy="96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6" name="Google Shape;356;p34"/>
          <p:cNvCxnSpPr/>
          <p:nvPr/>
        </p:nvCxnSpPr>
        <p:spPr>
          <a:xfrm>
            <a:off x="2406771" y="2102378"/>
            <a:ext cx="102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7" name="Google Shape;357;p34"/>
          <p:cNvSpPr txBox="1"/>
          <p:nvPr/>
        </p:nvSpPr>
        <p:spPr>
          <a:xfrm>
            <a:off x="3551800" y="1577525"/>
            <a:ext cx="1530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Please select the type of meal</a:t>
            </a:r>
            <a:endParaRPr sz="700"/>
          </a:p>
        </p:txBody>
      </p:sp>
      <p:sp>
        <p:nvSpPr>
          <p:cNvPr id="358" name="Google Shape;358;p34"/>
          <p:cNvSpPr txBox="1"/>
          <p:nvPr/>
        </p:nvSpPr>
        <p:spPr>
          <a:xfrm>
            <a:off x="3499850" y="1832400"/>
            <a:ext cx="136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 sz="700"/>
              <a:t>Breakfast</a:t>
            </a:r>
            <a:endParaRPr sz="7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 sz="700"/>
              <a:t>Lunch</a:t>
            </a:r>
            <a:endParaRPr sz="7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 sz="700"/>
              <a:t>Dinner</a:t>
            </a:r>
            <a:endParaRPr sz="7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 sz="700"/>
              <a:t>Other</a:t>
            </a:r>
            <a:endParaRPr sz="700"/>
          </a:p>
        </p:txBody>
      </p:sp>
      <p:sp>
        <p:nvSpPr>
          <p:cNvPr id="359" name="Google Shape;359;p34"/>
          <p:cNvSpPr txBox="1"/>
          <p:nvPr/>
        </p:nvSpPr>
        <p:spPr>
          <a:xfrm>
            <a:off x="105725" y="64350"/>
            <a:ext cx="946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Created on Feb 28</a:t>
            </a:r>
            <a:endParaRPr sz="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35"/>
          <p:cNvGrpSpPr/>
          <p:nvPr/>
        </p:nvGrpSpPr>
        <p:grpSpPr>
          <a:xfrm>
            <a:off x="416200" y="893400"/>
            <a:ext cx="2261875" cy="3661500"/>
            <a:chOff x="640925" y="644150"/>
            <a:chExt cx="2261875" cy="3661500"/>
          </a:xfrm>
        </p:grpSpPr>
        <p:sp>
          <p:nvSpPr>
            <p:cNvPr id="365" name="Google Shape;365;p35"/>
            <p:cNvSpPr/>
            <p:nvPr/>
          </p:nvSpPr>
          <p:spPr>
            <a:xfrm>
              <a:off x="640925" y="644150"/>
              <a:ext cx="2261700" cy="36615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641100" y="653825"/>
              <a:ext cx="2261700" cy="309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641100" y="4208750"/>
              <a:ext cx="2261700" cy="96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8" name="Google Shape;368;p35"/>
          <p:cNvSpPr txBox="1"/>
          <p:nvPr/>
        </p:nvSpPr>
        <p:spPr>
          <a:xfrm>
            <a:off x="314775" y="319650"/>
            <a:ext cx="364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WITHOUT CAMERA</a:t>
            </a:r>
            <a:endParaRPr/>
          </a:p>
        </p:txBody>
      </p:sp>
      <p:sp>
        <p:nvSpPr>
          <p:cNvPr id="369" name="Google Shape;369;p35"/>
          <p:cNvSpPr txBox="1"/>
          <p:nvPr/>
        </p:nvSpPr>
        <p:spPr>
          <a:xfrm>
            <a:off x="563875" y="1370625"/>
            <a:ext cx="196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Enter the food item with quantity separated by commas</a:t>
            </a:r>
            <a:endParaRPr sz="900"/>
          </a:p>
        </p:txBody>
      </p:sp>
      <p:sp>
        <p:nvSpPr>
          <p:cNvPr id="370" name="Google Shape;370;p35"/>
          <p:cNvSpPr/>
          <p:nvPr/>
        </p:nvSpPr>
        <p:spPr>
          <a:xfrm>
            <a:off x="649575" y="1863225"/>
            <a:ext cx="1753200" cy="4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Eg: 1 cup of wild rice, 1 cup of carrots, 3 mozzarella sticks</a:t>
            </a:r>
            <a:endParaRPr sz="700"/>
          </a:p>
        </p:txBody>
      </p:sp>
      <p:sp>
        <p:nvSpPr>
          <p:cNvPr id="371" name="Google Shape;371;p35"/>
          <p:cNvSpPr/>
          <p:nvPr/>
        </p:nvSpPr>
        <p:spPr>
          <a:xfrm>
            <a:off x="745525" y="4053450"/>
            <a:ext cx="1603200" cy="2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SUBMIT</a:t>
            </a:r>
            <a:endParaRPr sz="1100"/>
          </a:p>
        </p:txBody>
      </p:sp>
      <p:sp>
        <p:nvSpPr>
          <p:cNvPr id="372" name="Google Shape;372;p35"/>
          <p:cNvSpPr/>
          <p:nvPr/>
        </p:nvSpPr>
        <p:spPr>
          <a:xfrm>
            <a:off x="2782425" y="1809375"/>
            <a:ext cx="1244700" cy="6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Our Server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API-3</a:t>
            </a:r>
            <a:endParaRPr sz="1100"/>
          </a:p>
        </p:txBody>
      </p:sp>
      <p:cxnSp>
        <p:nvCxnSpPr>
          <p:cNvPr id="373" name="Google Shape;373;p35"/>
          <p:cNvCxnSpPr>
            <a:stCxn id="370" idx="3"/>
            <a:endCxn id="372" idx="1"/>
          </p:cNvCxnSpPr>
          <p:nvPr/>
        </p:nvCxnSpPr>
        <p:spPr>
          <a:xfrm>
            <a:off x="2402775" y="2109525"/>
            <a:ext cx="37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4" name="Google Shape;374;p35"/>
          <p:cNvSpPr txBox="1"/>
          <p:nvPr/>
        </p:nvSpPr>
        <p:spPr>
          <a:xfrm>
            <a:off x="2782425" y="539425"/>
            <a:ext cx="1704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Times New Roman"/>
                <a:ea typeface="Times New Roman"/>
                <a:cs typeface="Times New Roman"/>
                <a:sym typeface="Times New Roman"/>
              </a:rPr>
              <a:t>Our API will give the direct carbohydrate count for each of the food items.</a:t>
            </a:r>
            <a:endParaRPr i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75" name="Google Shape;375;p35"/>
          <p:cNvGrpSpPr/>
          <p:nvPr/>
        </p:nvGrpSpPr>
        <p:grpSpPr>
          <a:xfrm>
            <a:off x="6740800" y="1045800"/>
            <a:ext cx="2261875" cy="3661500"/>
            <a:chOff x="640925" y="644150"/>
            <a:chExt cx="2261875" cy="3661500"/>
          </a:xfrm>
        </p:grpSpPr>
        <p:sp>
          <p:nvSpPr>
            <p:cNvPr id="376" name="Google Shape;376;p35"/>
            <p:cNvSpPr/>
            <p:nvPr/>
          </p:nvSpPr>
          <p:spPr>
            <a:xfrm>
              <a:off x="640925" y="644150"/>
              <a:ext cx="2261700" cy="36615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641100" y="653825"/>
              <a:ext cx="2261700" cy="309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641100" y="4208750"/>
              <a:ext cx="2261700" cy="96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379" name="Google Shape;379;p35"/>
          <p:cNvGraphicFramePr/>
          <p:nvPr/>
        </p:nvGraphicFramePr>
        <p:xfrm>
          <a:off x="6869950" y="175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{E118EE4D-AEB4-4753-A65C-81E596C6A98C}</a:tableStyleId>
              </a:tblPr>
              <a:tblGrid>
                <a:gridCol w="583500"/>
                <a:gridCol w="678925"/>
                <a:gridCol w="741125"/>
              </a:tblGrid>
              <a:tr h="25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App estimate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Your estimate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5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Rice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10 gms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5gms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5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Salmon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20 gms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15gms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5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Potato, spinach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30 gms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30gms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5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Doritos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50 gms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40gms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5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Total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110 gms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0" name="Google Shape;380;p35"/>
          <p:cNvSpPr txBox="1"/>
          <p:nvPr/>
        </p:nvSpPr>
        <p:spPr>
          <a:xfrm>
            <a:off x="6825550" y="1401725"/>
            <a:ext cx="192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Carbohydrate estimation comparison</a:t>
            </a:r>
            <a:endParaRPr sz="800"/>
          </a:p>
        </p:txBody>
      </p:sp>
      <p:sp>
        <p:nvSpPr>
          <p:cNvPr id="381" name="Google Shape;381;p35"/>
          <p:cNvSpPr txBox="1"/>
          <p:nvPr/>
        </p:nvSpPr>
        <p:spPr>
          <a:xfrm>
            <a:off x="6869888" y="3538438"/>
            <a:ext cx="20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Do you want to use app calculated estimation or your estimation?</a:t>
            </a:r>
            <a:endParaRPr sz="700"/>
          </a:p>
        </p:txBody>
      </p:sp>
      <p:sp>
        <p:nvSpPr>
          <p:cNvPr id="382" name="Google Shape;382;p35"/>
          <p:cNvSpPr txBox="1"/>
          <p:nvPr/>
        </p:nvSpPr>
        <p:spPr>
          <a:xfrm>
            <a:off x="7160125" y="3825475"/>
            <a:ext cx="1162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App calculated estimation</a:t>
            </a:r>
            <a:endParaRPr sz="600"/>
          </a:p>
        </p:txBody>
      </p:sp>
      <p:sp>
        <p:nvSpPr>
          <p:cNvPr id="383" name="Google Shape;383;p35"/>
          <p:cNvSpPr txBox="1"/>
          <p:nvPr/>
        </p:nvSpPr>
        <p:spPr>
          <a:xfrm>
            <a:off x="7160125" y="4057950"/>
            <a:ext cx="1046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My own estimation</a:t>
            </a:r>
            <a:endParaRPr sz="600"/>
          </a:p>
        </p:txBody>
      </p:sp>
      <p:sp>
        <p:nvSpPr>
          <p:cNvPr id="384" name="Google Shape;384;p35"/>
          <p:cNvSpPr/>
          <p:nvPr/>
        </p:nvSpPr>
        <p:spPr>
          <a:xfrm>
            <a:off x="7837475" y="4343050"/>
            <a:ext cx="1075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SUBMIT</a:t>
            </a:r>
            <a:endParaRPr sz="800"/>
          </a:p>
        </p:txBody>
      </p:sp>
      <p:sp>
        <p:nvSpPr>
          <p:cNvPr id="385" name="Google Shape;385;p35"/>
          <p:cNvSpPr/>
          <p:nvPr/>
        </p:nvSpPr>
        <p:spPr>
          <a:xfrm>
            <a:off x="7048825" y="3903325"/>
            <a:ext cx="111300" cy="12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5"/>
          <p:cNvSpPr/>
          <p:nvPr/>
        </p:nvSpPr>
        <p:spPr>
          <a:xfrm>
            <a:off x="7048825" y="4135800"/>
            <a:ext cx="111300" cy="12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7" name="Google Shape;387;p35"/>
          <p:cNvCxnSpPr/>
          <p:nvPr/>
        </p:nvCxnSpPr>
        <p:spPr>
          <a:xfrm flipH="1" rot="10800000">
            <a:off x="6492425" y="3931725"/>
            <a:ext cx="2334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88" name="Google Shape;388;p35"/>
          <p:cNvGrpSpPr/>
          <p:nvPr/>
        </p:nvGrpSpPr>
        <p:grpSpPr>
          <a:xfrm>
            <a:off x="4210150" y="1045800"/>
            <a:ext cx="2261875" cy="3661500"/>
            <a:chOff x="640925" y="644150"/>
            <a:chExt cx="2261875" cy="3661500"/>
          </a:xfrm>
        </p:grpSpPr>
        <p:sp>
          <p:nvSpPr>
            <p:cNvPr id="389" name="Google Shape;389;p35"/>
            <p:cNvSpPr/>
            <p:nvPr/>
          </p:nvSpPr>
          <p:spPr>
            <a:xfrm>
              <a:off x="640925" y="644150"/>
              <a:ext cx="2261700" cy="36615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90" name="Google Shape;390;p35"/>
            <p:cNvSpPr/>
            <p:nvPr/>
          </p:nvSpPr>
          <p:spPr>
            <a:xfrm>
              <a:off x="641100" y="653825"/>
              <a:ext cx="2261700" cy="309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641100" y="4208750"/>
              <a:ext cx="2261700" cy="96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392" name="Google Shape;392;p35"/>
          <p:cNvGraphicFramePr/>
          <p:nvPr/>
        </p:nvGraphicFramePr>
        <p:xfrm>
          <a:off x="4279163" y="192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{E118EE4D-AEB4-4753-A65C-81E596C6A98C}</a:tableStyleId>
              </a:tblPr>
              <a:tblGrid>
                <a:gridCol w="1001775"/>
                <a:gridCol w="1001775"/>
              </a:tblGrid>
              <a:tr h="255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Rice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Salmon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Potato, spinach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Doritos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Total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X gms </a:t>
                      </a:r>
                      <a:r>
                        <a:rPr i="1" lang="en" sz="600"/>
                        <a:t>(total of the above)</a:t>
                      </a:r>
                      <a:endParaRPr i="1"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3" name="Google Shape;393;p35"/>
          <p:cNvSpPr txBox="1"/>
          <p:nvPr/>
        </p:nvSpPr>
        <p:spPr>
          <a:xfrm>
            <a:off x="4279175" y="1584525"/>
            <a:ext cx="192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Please enter your carbohydrate estimates in gms</a:t>
            </a:r>
            <a:endParaRPr sz="700"/>
          </a:p>
        </p:txBody>
      </p:sp>
      <p:sp>
        <p:nvSpPr>
          <p:cNvPr id="394" name="Google Shape;394;p35"/>
          <p:cNvSpPr/>
          <p:nvPr/>
        </p:nvSpPr>
        <p:spPr>
          <a:xfrm>
            <a:off x="5207525" y="4211175"/>
            <a:ext cx="1075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Next</a:t>
            </a:r>
            <a:endParaRPr sz="800"/>
          </a:p>
        </p:txBody>
      </p:sp>
      <p:cxnSp>
        <p:nvCxnSpPr>
          <p:cNvPr id="395" name="Google Shape;395;p35"/>
          <p:cNvCxnSpPr>
            <a:stCxn id="372" idx="3"/>
          </p:cNvCxnSpPr>
          <p:nvPr/>
        </p:nvCxnSpPr>
        <p:spPr>
          <a:xfrm flipH="1" rot="10800000">
            <a:off x="4027125" y="2093625"/>
            <a:ext cx="195900" cy="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96" name="Google Shape;396;p35"/>
          <p:cNvSpPr/>
          <p:nvPr/>
        </p:nvSpPr>
        <p:spPr>
          <a:xfrm>
            <a:off x="5280475" y="1981000"/>
            <a:ext cx="852900" cy="16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5"/>
          <p:cNvSpPr/>
          <p:nvPr/>
        </p:nvSpPr>
        <p:spPr>
          <a:xfrm>
            <a:off x="5280475" y="2270400"/>
            <a:ext cx="852900" cy="16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5"/>
          <p:cNvSpPr/>
          <p:nvPr/>
        </p:nvSpPr>
        <p:spPr>
          <a:xfrm>
            <a:off x="5280475" y="2530550"/>
            <a:ext cx="852900" cy="16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5"/>
          <p:cNvSpPr/>
          <p:nvPr/>
        </p:nvSpPr>
        <p:spPr>
          <a:xfrm>
            <a:off x="5280475" y="2790700"/>
            <a:ext cx="852900" cy="16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5"/>
          <p:cNvSpPr txBox="1"/>
          <p:nvPr/>
        </p:nvSpPr>
        <p:spPr>
          <a:xfrm>
            <a:off x="105725" y="64350"/>
            <a:ext cx="946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Created on Apr 1</a:t>
            </a:r>
            <a:endParaRPr sz="700"/>
          </a:p>
        </p:txBody>
      </p:sp>
      <p:sp>
        <p:nvSpPr>
          <p:cNvPr id="401" name="Google Shape;401;p35"/>
          <p:cNvSpPr/>
          <p:nvPr/>
        </p:nvSpPr>
        <p:spPr>
          <a:xfrm>
            <a:off x="614525" y="2510050"/>
            <a:ext cx="852900" cy="21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Mozzarella</a:t>
            </a:r>
            <a:r>
              <a:rPr lang="en" sz="700"/>
              <a:t> sticks</a:t>
            </a:r>
            <a:endParaRPr sz="700"/>
          </a:p>
        </p:txBody>
      </p:sp>
      <p:sp>
        <p:nvSpPr>
          <p:cNvPr id="402" name="Google Shape;402;p35"/>
          <p:cNvSpPr/>
          <p:nvPr/>
        </p:nvSpPr>
        <p:spPr>
          <a:xfrm>
            <a:off x="1543175" y="2483100"/>
            <a:ext cx="379800" cy="21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403" name="Google Shape;403;p35"/>
          <p:cNvSpPr/>
          <p:nvPr/>
        </p:nvSpPr>
        <p:spPr>
          <a:xfrm>
            <a:off x="614525" y="2769900"/>
            <a:ext cx="852900" cy="21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basmati rice</a:t>
            </a:r>
            <a:endParaRPr sz="700"/>
          </a:p>
        </p:txBody>
      </p:sp>
      <p:sp>
        <p:nvSpPr>
          <p:cNvPr id="404" name="Google Shape;404;p35"/>
          <p:cNvSpPr/>
          <p:nvPr/>
        </p:nvSpPr>
        <p:spPr>
          <a:xfrm>
            <a:off x="1543175" y="2769900"/>
            <a:ext cx="379800" cy="21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</a:t>
            </a:r>
            <a:endParaRPr sz="600"/>
          </a:p>
        </p:txBody>
      </p:sp>
      <p:sp>
        <p:nvSpPr>
          <p:cNvPr id="405" name="Google Shape;405;p35"/>
          <p:cNvSpPr/>
          <p:nvPr/>
        </p:nvSpPr>
        <p:spPr>
          <a:xfrm>
            <a:off x="1508575" y="3276825"/>
            <a:ext cx="1046100" cy="2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Add new</a:t>
            </a:r>
            <a:endParaRPr sz="900"/>
          </a:p>
        </p:txBody>
      </p:sp>
      <p:sp>
        <p:nvSpPr>
          <p:cNvPr id="406" name="Google Shape;406;p35"/>
          <p:cNvSpPr/>
          <p:nvPr/>
        </p:nvSpPr>
        <p:spPr>
          <a:xfrm>
            <a:off x="1998725" y="2764750"/>
            <a:ext cx="555900" cy="21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cup</a:t>
            </a:r>
            <a:endParaRPr sz="600"/>
          </a:p>
        </p:txBody>
      </p:sp>
      <p:sp>
        <p:nvSpPr>
          <p:cNvPr id="407" name="Google Shape;407;p35"/>
          <p:cNvSpPr/>
          <p:nvPr/>
        </p:nvSpPr>
        <p:spPr>
          <a:xfrm rot="3623366">
            <a:off x="2380553" y="2823226"/>
            <a:ext cx="111111" cy="96338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5"/>
          <p:cNvSpPr/>
          <p:nvPr/>
        </p:nvSpPr>
        <p:spPr>
          <a:xfrm>
            <a:off x="1998725" y="2470875"/>
            <a:ext cx="555900" cy="21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count</a:t>
            </a:r>
            <a:endParaRPr sz="600"/>
          </a:p>
        </p:txBody>
      </p:sp>
      <p:sp>
        <p:nvSpPr>
          <p:cNvPr id="409" name="Google Shape;409;p35"/>
          <p:cNvSpPr/>
          <p:nvPr/>
        </p:nvSpPr>
        <p:spPr>
          <a:xfrm rot="3623366">
            <a:off x="2380553" y="2529351"/>
            <a:ext cx="111111" cy="96338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5"/>
          <p:cNvSpPr txBox="1"/>
          <p:nvPr/>
        </p:nvSpPr>
        <p:spPr>
          <a:xfrm>
            <a:off x="676775" y="3185350"/>
            <a:ext cx="64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(cup, bowl, oz, count, slice, sticks)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oogle Shape;415;p36"/>
          <p:cNvGrpSpPr/>
          <p:nvPr/>
        </p:nvGrpSpPr>
        <p:grpSpPr>
          <a:xfrm>
            <a:off x="2706500" y="926000"/>
            <a:ext cx="2261875" cy="3661500"/>
            <a:chOff x="640925" y="644150"/>
            <a:chExt cx="2261875" cy="3661500"/>
          </a:xfrm>
        </p:grpSpPr>
        <p:sp>
          <p:nvSpPr>
            <p:cNvPr id="416" name="Google Shape;416;p36"/>
            <p:cNvSpPr/>
            <p:nvPr/>
          </p:nvSpPr>
          <p:spPr>
            <a:xfrm>
              <a:off x="640925" y="644150"/>
              <a:ext cx="2261700" cy="36615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641100" y="653825"/>
              <a:ext cx="2261700" cy="309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6"/>
            <p:cNvSpPr/>
            <p:nvPr/>
          </p:nvSpPr>
          <p:spPr>
            <a:xfrm>
              <a:off x="641100" y="4208750"/>
              <a:ext cx="2261700" cy="96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9" name="Google Shape;419;p36"/>
          <p:cNvSpPr txBox="1"/>
          <p:nvPr/>
        </p:nvSpPr>
        <p:spPr>
          <a:xfrm>
            <a:off x="180075" y="362325"/>
            <a:ext cx="30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CAMERA</a:t>
            </a:r>
            <a:endParaRPr/>
          </a:p>
        </p:txBody>
      </p:sp>
      <p:sp>
        <p:nvSpPr>
          <p:cNvPr id="420" name="Google Shape;420;p36"/>
          <p:cNvSpPr txBox="1"/>
          <p:nvPr/>
        </p:nvSpPr>
        <p:spPr>
          <a:xfrm>
            <a:off x="155550" y="1369075"/>
            <a:ext cx="128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Choose the type of coin:</a:t>
            </a:r>
            <a:endParaRPr sz="800"/>
          </a:p>
        </p:txBody>
      </p:sp>
      <p:sp>
        <p:nvSpPr>
          <p:cNvPr id="421" name="Google Shape;421;p36"/>
          <p:cNvSpPr txBox="1"/>
          <p:nvPr/>
        </p:nvSpPr>
        <p:spPr>
          <a:xfrm>
            <a:off x="1142800" y="1369075"/>
            <a:ext cx="1048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 sz="700"/>
              <a:t>Cent</a:t>
            </a:r>
            <a:endParaRPr sz="7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 sz="700"/>
              <a:t>Nickel</a:t>
            </a:r>
            <a:endParaRPr sz="7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 sz="700"/>
              <a:t>Dime</a:t>
            </a:r>
            <a:endParaRPr sz="7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 sz="700"/>
              <a:t>Quarter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grpSp>
        <p:nvGrpSpPr>
          <p:cNvPr id="422" name="Google Shape;422;p36"/>
          <p:cNvGrpSpPr/>
          <p:nvPr/>
        </p:nvGrpSpPr>
        <p:grpSpPr>
          <a:xfrm>
            <a:off x="110150" y="926450"/>
            <a:ext cx="2261875" cy="3661500"/>
            <a:chOff x="640925" y="644150"/>
            <a:chExt cx="2261875" cy="3661500"/>
          </a:xfrm>
        </p:grpSpPr>
        <p:sp>
          <p:nvSpPr>
            <p:cNvPr id="423" name="Google Shape;423;p36"/>
            <p:cNvSpPr/>
            <p:nvPr/>
          </p:nvSpPr>
          <p:spPr>
            <a:xfrm>
              <a:off x="640925" y="644150"/>
              <a:ext cx="2261700" cy="36615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641100" y="653825"/>
              <a:ext cx="2261700" cy="309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41100" y="4208750"/>
              <a:ext cx="2261700" cy="96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FRESH N LEAN: #1 Prepared Meal Delivery Service (Open Now)" id="426" name="Google Shape;42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25" y="2153275"/>
            <a:ext cx="960875" cy="9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6"/>
          <p:cNvSpPr txBox="1"/>
          <p:nvPr/>
        </p:nvSpPr>
        <p:spPr>
          <a:xfrm>
            <a:off x="3949600" y="1649150"/>
            <a:ext cx="801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/>
              <a:t>Display as checkboxes</a:t>
            </a:r>
            <a:endParaRPr i="1"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Rice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Cake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Muffin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Fries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Food-x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food-y</a:t>
            </a:r>
            <a:endParaRPr sz="1000"/>
          </a:p>
        </p:txBody>
      </p:sp>
      <p:sp>
        <p:nvSpPr>
          <p:cNvPr id="428" name="Google Shape;428;p36"/>
          <p:cNvSpPr txBox="1"/>
          <p:nvPr/>
        </p:nvSpPr>
        <p:spPr>
          <a:xfrm>
            <a:off x="258063" y="3555825"/>
            <a:ext cx="17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6"/>
          <p:cNvSpPr/>
          <p:nvPr/>
        </p:nvSpPr>
        <p:spPr>
          <a:xfrm>
            <a:off x="2911463" y="3413538"/>
            <a:ext cx="17631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Salmon, potatoes, spinach, </a:t>
            </a:r>
            <a:r>
              <a:rPr lang="en" sz="700"/>
              <a:t>mozzarella</a:t>
            </a:r>
            <a:r>
              <a:rPr lang="en" sz="700"/>
              <a:t> sticks</a:t>
            </a:r>
            <a:endParaRPr sz="700"/>
          </a:p>
        </p:txBody>
      </p:sp>
      <p:sp>
        <p:nvSpPr>
          <p:cNvPr id="430" name="Google Shape;430;p36"/>
          <p:cNvSpPr txBox="1"/>
          <p:nvPr/>
        </p:nvSpPr>
        <p:spPr>
          <a:xfrm>
            <a:off x="2878088" y="3085363"/>
            <a:ext cx="186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Enter the missed food item here separated by comma if any</a:t>
            </a:r>
            <a:endParaRPr sz="700"/>
          </a:p>
        </p:txBody>
      </p:sp>
      <p:sp>
        <p:nvSpPr>
          <p:cNvPr id="431" name="Google Shape;431;p36"/>
          <p:cNvSpPr/>
          <p:nvPr/>
        </p:nvSpPr>
        <p:spPr>
          <a:xfrm>
            <a:off x="3848825" y="4067550"/>
            <a:ext cx="10098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Next</a:t>
            </a:r>
            <a:endParaRPr sz="1000"/>
          </a:p>
        </p:txBody>
      </p:sp>
      <p:grpSp>
        <p:nvGrpSpPr>
          <p:cNvPr id="432" name="Google Shape;432;p36"/>
          <p:cNvGrpSpPr/>
          <p:nvPr/>
        </p:nvGrpSpPr>
        <p:grpSpPr>
          <a:xfrm>
            <a:off x="5215550" y="926450"/>
            <a:ext cx="2261875" cy="3661500"/>
            <a:chOff x="640925" y="644150"/>
            <a:chExt cx="2261875" cy="3661500"/>
          </a:xfrm>
        </p:grpSpPr>
        <p:sp>
          <p:nvSpPr>
            <p:cNvPr id="433" name="Google Shape;433;p36"/>
            <p:cNvSpPr/>
            <p:nvPr/>
          </p:nvSpPr>
          <p:spPr>
            <a:xfrm>
              <a:off x="640925" y="644150"/>
              <a:ext cx="2261700" cy="36615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641100" y="653825"/>
              <a:ext cx="2261700" cy="309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641100" y="4208750"/>
              <a:ext cx="2261700" cy="96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6" name="Google Shape;436;p36"/>
          <p:cNvSpPr txBox="1"/>
          <p:nvPr/>
        </p:nvSpPr>
        <p:spPr>
          <a:xfrm>
            <a:off x="5302850" y="1368275"/>
            <a:ext cx="208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If there are any food item based on count, enter here</a:t>
            </a:r>
            <a:endParaRPr sz="800"/>
          </a:p>
        </p:txBody>
      </p:sp>
      <p:graphicFrame>
        <p:nvGraphicFramePr>
          <p:cNvPr id="437" name="Google Shape;437;p36"/>
          <p:cNvGraphicFramePr/>
          <p:nvPr/>
        </p:nvGraphicFramePr>
        <p:xfrm>
          <a:off x="5571300" y="179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{E118EE4D-AEB4-4753-A65C-81E596C6A98C}</a:tableStyleId>
              </a:tblPr>
              <a:tblGrid>
                <a:gridCol w="830100"/>
                <a:gridCol w="830100"/>
              </a:tblGrid>
              <a:tr h="36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Rice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Salmon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Potatoes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Spinach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Mozzarella</a:t>
                      </a:r>
                      <a:r>
                        <a:rPr lang="en" sz="800"/>
                        <a:t> sticks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8" name="Google Shape;438;p36"/>
          <p:cNvSpPr/>
          <p:nvPr/>
        </p:nvSpPr>
        <p:spPr>
          <a:xfrm>
            <a:off x="6248400" y="1852150"/>
            <a:ext cx="778800" cy="19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6"/>
          <p:cNvSpPr/>
          <p:nvPr/>
        </p:nvSpPr>
        <p:spPr>
          <a:xfrm>
            <a:off x="6248400" y="2227050"/>
            <a:ext cx="778800" cy="19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6"/>
          <p:cNvSpPr/>
          <p:nvPr/>
        </p:nvSpPr>
        <p:spPr>
          <a:xfrm>
            <a:off x="6248400" y="2601950"/>
            <a:ext cx="778800" cy="19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6"/>
          <p:cNvSpPr/>
          <p:nvPr/>
        </p:nvSpPr>
        <p:spPr>
          <a:xfrm>
            <a:off x="6248400" y="2976850"/>
            <a:ext cx="778800" cy="19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6"/>
          <p:cNvSpPr/>
          <p:nvPr/>
        </p:nvSpPr>
        <p:spPr>
          <a:xfrm>
            <a:off x="6283975" y="3351750"/>
            <a:ext cx="778800" cy="19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6"/>
          <p:cNvSpPr/>
          <p:nvPr/>
        </p:nvSpPr>
        <p:spPr>
          <a:xfrm>
            <a:off x="5454775" y="1893400"/>
            <a:ext cx="120000" cy="113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6"/>
          <p:cNvSpPr/>
          <p:nvPr/>
        </p:nvSpPr>
        <p:spPr>
          <a:xfrm>
            <a:off x="5451300" y="2268300"/>
            <a:ext cx="120000" cy="113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6"/>
          <p:cNvSpPr/>
          <p:nvPr/>
        </p:nvSpPr>
        <p:spPr>
          <a:xfrm>
            <a:off x="5451300" y="2643200"/>
            <a:ext cx="120000" cy="113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6"/>
          <p:cNvSpPr/>
          <p:nvPr/>
        </p:nvSpPr>
        <p:spPr>
          <a:xfrm>
            <a:off x="5451300" y="3018100"/>
            <a:ext cx="120000" cy="113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6"/>
          <p:cNvSpPr/>
          <p:nvPr/>
        </p:nvSpPr>
        <p:spPr>
          <a:xfrm>
            <a:off x="5451300" y="3393000"/>
            <a:ext cx="120000" cy="113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6"/>
          <p:cNvSpPr/>
          <p:nvPr/>
        </p:nvSpPr>
        <p:spPr>
          <a:xfrm>
            <a:off x="6183025" y="3921250"/>
            <a:ext cx="10485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Submit</a:t>
            </a:r>
            <a:endParaRPr sz="1100"/>
          </a:p>
        </p:txBody>
      </p:sp>
      <p:cxnSp>
        <p:nvCxnSpPr>
          <p:cNvPr id="449" name="Google Shape;449;p36"/>
          <p:cNvCxnSpPr>
            <a:stCxn id="416" idx="3"/>
            <a:endCxn id="433" idx="1"/>
          </p:cNvCxnSpPr>
          <p:nvPr/>
        </p:nvCxnSpPr>
        <p:spPr>
          <a:xfrm>
            <a:off x="4968200" y="2756750"/>
            <a:ext cx="2475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0" name="Google Shape;450;p36"/>
          <p:cNvSpPr/>
          <p:nvPr/>
        </p:nvSpPr>
        <p:spPr>
          <a:xfrm>
            <a:off x="7731300" y="2476250"/>
            <a:ext cx="900900" cy="56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Our Server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(API1)</a:t>
            </a:r>
            <a:endParaRPr sz="1000"/>
          </a:p>
        </p:txBody>
      </p:sp>
      <p:cxnSp>
        <p:nvCxnSpPr>
          <p:cNvPr id="451" name="Google Shape;451;p36"/>
          <p:cNvCxnSpPr>
            <a:stCxn id="433" idx="3"/>
            <a:endCxn id="450" idx="1"/>
          </p:cNvCxnSpPr>
          <p:nvPr/>
        </p:nvCxnSpPr>
        <p:spPr>
          <a:xfrm>
            <a:off x="7477250" y="2757200"/>
            <a:ext cx="25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2" name="Google Shape;452;p36"/>
          <p:cNvSpPr txBox="1"/>
          <p:nvPr/>
        </p:nvSpPr>
        <p:spPr>
          <a:xfrm>
            <a:off x="7731300" y="3172450"/>
            <a:ext cx="1238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Times New Roman"/>
                <a:ea typeface="Times New Roman"/>
                <a:cs typeface="Times New Roman"/>
                <a:sym typeface="Times New Roman"/>
              </a:rPr>
              <a:t>Call our API with </a:t>
            </a:r>
            <a:r>
              <a:rPr b="1" i="1" lang="en" sz="1000">
                <a:latin typeface="Times New Roman"/>
                <a:ea typeface="Times New Roman"/>
                <a:cs typeface="Times New Roman"/>
                <a:sym typeface="Times New Roman"/>
              </a:rPr>
              <a:t>both the</a:t>
            </a:r>
            <a:r>
              <a:rPr i="1" lang="en"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" sz="1000">
                <a:latin typeface="Times New Roman"/>
                <a:ea typeface="Times New Roman"/>
                <a:cs typeface="Times New Roman"/>
                <a:sym typeface="Times New Roman"/>
              </a:rPr>
              <a:t>food </a:t>
            </a:r>
            <a:r>
              <a:rPr b="1" i="1" lang="en" sz="1000">
                <a:latin typeface="Times New Roman"/>
                <a:ea typeface="Times New Roman"/>
                <a:cs typeface="Times New Roman"/>
                <a:sym typeface="Times New Roman"/>
              </a:rPr>
              <a:t>image</a:t>
            </a:r>
            <a:r>
              <a:rPr b="1" i="1" lang="en" sz="1000">
                <a:latin typeface="Times New Roman"/>
                <a:ea typeface="Times New Roman"/>
                <a:cs typeface="Times New Roman"/>
                <a:sym typeface="Times New Roman"/>
              </a:rPr>
              <a:t>, food names and food count (if any)</a:t>
            </a:r>
            <a:endParaRPr b="1" i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FRESH N LEAN: #1 Prepared Meal Delivery Service (Open Now)" id="453" name="Google Shape;45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825" y="3261150"/>
            <a:ext cx="960875" cy="9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36"/>
          <p:cNvSpPr txBox="1"/>
          <p:nvPr/>
        </p:nvSpPr>
        <p:spPr>
          <a:xfrm>
            <a:off x="1496200" y="2502925"/>
            <a:ext cx="69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Top view</a:t>
            </a:r>
            <a:endParaRPr sz="1000"/>
          </a:p>
        </p:txBody>
      </p:sp>
      <p:sp>
        <p:nvSpPr>
          <p:cNvPr id="455" name="Google Shape;455;p36"/>
          <p:cNvSpPr txBox="1"/>
          <p:nvPr/>
        </p:nvSpPr>
        <p:spPr>
          <a:xfrm>
            <a:off x="1496200" y="3547350"/>
            <a:ext cx="80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Side</a:t>
            </a:r>
            <a:r>
              <a:rPr lang="en" sz="1000"/>
              <a:t> view</a:t>
            </a:r>
            <a:endParaRPr sz="1000"/>
          </a:p>
        </p:txBody>
      </p:sp>
      <p:pic>
        <p:nvPicPr>
          <p:cNvPr descr="FRESH N LEAN: #1 Prepared Meal Delivery Service (Open Now)" id="456" name="Google Shape;45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0387" y="1799375"/>
            <a:ext cx="960875" cy="939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7" name="Google Shape;457;p36"/>
          <p:cNvCxnSpPr>
            <a:stCxn id="423" idx="3"/>
            <a:endCxn id="416" idx="1"/>
          </p:cNvCxnSpPr>
          <p:nvPr/>
        </p:nvCxnSpPr>
        <p:spPr>
          <a:xfrm flipH="1" rot="10800000">
            <a:off x="2371850" y="2756600"/>
            <a:ext cx="3348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8" name="Google Shape;458;p36"/>
          <p:cNvSpPr/>
          <p:nvPr/>
        </p:nvSpPr>
        <p:spPr>
          <a:xfrm>
            <a:off x="1473950" y="4149275"/>
            <a:ext cx="7452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Next</a:t>
            </a:r>
            <a:endParaRPr sz="1200"/>
          </a:p>
        </p:txBody>
      </p:sp>
      <p:sp>
        <p:nvSpPr>
          <p:cNvPr id="459" name="Google Shape;459;p36"/>
          <p:cNvSpPr txBox="1"/>
          <p:nvPr/>
        </p:nvSpPr>
        <p:spPr>
          <a:xfrm>
            <a:off x="105725" y="64350"/>
            <a:ext cx="946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Created on Feb 28</a:t>
            </a:r>
            <a:endParaRPr sz="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37"/>
          <p:cNvGrpSpPr/>
          <p:nvPr/>
        </p:nvGrpSpPr>
        <p:grpSpPr>
          <a:xfrm>
            <a:off x="280075" y="1062650"/>
            <a:ext cx="2261875" cy="3661500"/>
            <a:chOff x="640925" y="644150"/>
            <a:chExt cx="2261875" cy="3661500"/>
          </a:xfrm>
        </p:grpSpPr>
        <p:sp>
          <p:nvSpPr>
            <p:cNvPr id="465" name="Google Shape;465;p37"/>
            <p:cNvSpPr/>
            <p:nvPr/>
          </p:nvSpPr>
          <p:spPr>
            <a:xfrm>
              <a:off x="640925" y="644150"/>
              <a:ext cx="2261700" cy="36615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641100" y="653825"/>
              <a:ext cx="2261700" cy="309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641100" y="4208750"/>
              <a:ext cx="2261700" cy="96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FRESH N LEAN: #1 Prepared Meal Delivery Service (Open Now)" id="468" name="Google Shape;46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020823">
            <a:off x="615637" y="1617362"/>
            <a:ext cx="1500100" cy="1467475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37"/>
          <p:cNvSpPr/>
          <p:nvPr/>
        </p:nvSpPr>
        <p:spPr>
          <a:xfrm>
            <a:off x="1509425" y="1778200"/>
            <a:ext cx="534000" cy="1101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7"/>
          <p:cNvSpPr/>
          <p:nvPr/>
        </p:nvSpPr>
        <p:spPr>
          <a:xfrm>
            <a:off x="1187500" y="1778200"/>
            <a:ext cx="285300" cy="11013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7"/>
          <p:cNvSpPr/>
          <p:nvPr/>
        </p:nvSpPr>
        <p:spPr>
          <a:xfrm>
            <a:off x="753650" y="1800450"/>
            <a:ext cx="397200" cy="11013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7"/>
          <p:cNvSpPr txBox="1"/>
          <p:nvPr/>
        </p:nvSpPr>
        <p:spPr>
          <a:xfrm>
            <a:off x="491088" y="200250"/>
            <a:ext cx="226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Times New Roman"/>
                <a:ea typeface="Times New Roman"/>
                <a:cs typeface="Times New Roman"/>
                <a:sym typeface="Times New Roman"/>
              </a:rPr>
              <a:t>Our API returns </a:t>
            </a:r>
            <a:r>
              <a:rPr b="1" i="1" lang="en" sz="1000">
                <a:latin typeface="Times New Roman"/>
                <a:ea typeface="Times New Roman"/>
                <a:cs typeface="Times New Roman"/>
                <a:sym typeface="Times New Roman"/>
              </a:rPr>
              <a:t>image with</a:t>
            </a:r>
            <a:r>
              <a:rPr i="1" lang="en"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" sz="1000">
                <a:latin typeface="Times New Roman"/>
                <a:ea typeface="Times New Roman"/>
                <a:cs typeface="Times New Roman"/>
                <a:sym typeface="Times New Roman"/>
              </a:rPr>
              <a:t>colour coded bounding box, the colours and the list of food of items</a:t>
            </a:r>
            <a:endParaRPr b="1" i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73" name="Google Shape;473;p37"/>
          <p:cNvCxnSpPr>
            <a:stCxn id="465" idx="3"/>
            <a:endCxn id="474" idx="1"/>
          </p:cNvCxnSpPr>
          <p:nvPr/>
        </p:nvCxnSpPr>
        <p:spPr>
          <a:xfrm flipH="1" rot="10800000">
            <a:off x="2541775" y="2833400"/>
            <a:ext cx="365100" cy="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5" name="Google Shape;475;p37"/>
          <p:cNvSpPr/>
          <p:nvPr/>
        </p:nvSpPr>
        <p:spPr>
          <a:xfrm>
            <a:off x="5340675" y="2517200"/>
            <a:ext cx="1034400" cy="7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Our Server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(API2)</a:t>
            </a:r>
            <a:endParaRPr sz="1100"/>
          </a:p>
        </p:txBody>
      </p:sp>
      <p:grpSp>
        <p:nvGrpSpPr>
          <p:cNvPr id="476" name="Google Shape;476;p37"/>
          <p:cNvGrpSpPr/>
          <p:nvPr/>
        </p:nvGrpSpPr>
        <p:grpSpPr>
          <a:xfrm>
            <a:off x="6740800" y="1045800"/>
            <a:ext cx="2261875" cy="3661500"/>
            <a:chOff x="640925" y="644150"/>
            <a:chExt cx="2261875" cy="3661500"/>
          </a:xfrm>
        </p:grpSpPr>
        <p:sp>
          <p:nvSpPr>
            <p:cNvPr id="477" name="Google Shape;477;p37"/>
            <p:cNvSpPr/>
            <p:nvPr/>
          </p:nvSpPr>
          <p:spPr>
            <a:xfrm>
              <a:off x="640925" y="644150"/>
              <a:ext cx="2261700" cy="36615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641100" y="653825"/>
              <a:ext cx="2261700" cy="309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41100" y="4208750"/>
              <a:ext cx="2261700" cy="96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480" name="Google Shape;480;p37"/>
          <p:cNvGraphicFramePr/>
          <p:nvPr/>
        </p:nvGraphicFramePr>
        <p:xfrm>
          <a:off x="6869963" y="184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{E118EE4D-AEB4-4753-A65C-81E596C6A98C}</a:tableStyleId>
              </a:tblPr>
              <a:tblGrid>
                <a:gridCol w="1001775"/>
                <a:gridCol w="1001775"/>
              </a:tblGrid>
              <a:tr h="25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Rice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10 gms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5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Salmon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20 gms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5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Potato, spinach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30 gms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5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Doritos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50 gms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5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Total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110</a:t>
                      </a:r>
                      <a:r>
                        <a:rPr lang="en" sz="600"/>
                        <a:t> gms</a:t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81" name="Google Shape;481;p37"/>
          <p:cNvSpPr txBox="1"/>
          <p:nvPr/>
        </p:nvSpPr>
        <p:spPr>
          <a:xfrm>
            <a:off x="6869975" y="1508325"/>
            <a:ext cx="192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Carbohydrate estimation</a:t>
            </a:r>
            <a:endParaRPr sz="1000"/>
          </a:p>
        </p:txBody>
      </p:sp>
      <p:sp>
        <p:nvSpPr>
          <p:cNvPr id="482" name="Google Shape;482;p37"/>
          <p:cNvSpPr txBox="1"/>
          <p:nvPr/>
        </p:nvSpPr>
        <p:spPr>
          <a:xfrm>
            <a:off x="6924938" y="3282275"/>
            <a:ext cx="18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Do you want to use app calculated estimation or your estimation?</a:t>
            </a:r>
            <a:endParaRPr sz="700"/>
          </a:p>
        </p:txBody>
      </p:sp>
      <p:sp>
        <p:nvSpPr>
          <p:cNvPr id="483" name="Google Shape;483;p37"/>
          <p:cNvSpPr txBox="1"/>
          <p:nvPr/>
        </p:nvSpPr>
        <p:spPr>
          <a:xfrm>
            <a:off x="7160125" y="3596875"/>
            <a:ext cx="1162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App calculated estimation</a:t>
            </a:r>
            <a:endParaRPr sz="600"/>
          </a:p>
        </p:txBody>
      </p:sp>
      <p:sp>
        <p:nvSpPr>
          <p:cNvPr id="484" name="Google Shape;484;p37"/>
          <p:cNvSpPr txBox="1"/>
          <p:nvPr/>
        </p:nvSpPr>
        <p:spPr>
          <a:xfrm>
            <a:off x="7160125" y="3829350"/>
            <a:ext cx="1046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My own estimation</a:t>
            </a:r>
            <a:endParaRPr sz="600"/>
          </a:p>
        </p:txBody>
      </p:sp>
      <p:sp>
        <p:nvSpPr>
          <p:cNvPr id="485" name="Google Shape;485;p37"/>
          <p:cNvSpPr/>
          <p:nvPr/>
        </p:nvSpPr>
        <p:spPr>
          <a:xfrm>
            <a:off x="7944800" y="3875850"/>
            <a:ext cx="726600" cy="1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7"/>
          <p:cNvSpPr/>
          <p:nvPr/>
        </p:nvSpPr>
        <p:spPr>
          <a:xfrm>
            <a:off x="7775300" y="4280125"/>
            <a:ext cx="1075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SUBMIT</a:t>
            </a:r>
            <a:endParaRPr sz="800"/>
          </a:p>
        </p:txBody>
      </p:sp>
      <p:sp>
        <p:nvSpPr>
          <p:cNvPr id="487" name="Google Shape;487;p37"/>
          <p:cNvSpPr/>
          <p:nvPr/>
        </p:nvSpPr>
        <p:spPr>
          <a:xfrm>
            <a:off x="7048825" y="3674725"/>
            <a:ext cx="111300" cy="12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7"/>
          <p:cNvSpPr/>
          <p:nvPr/>
        </p:nvSpPr>
        <p:spPr>
          <a:xfrm>
            <a:off x="7048825" y="3907200"/>
            <a:ext cx="111300" cy="12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9" name="Google Shape;489;p37"/>
          <p:cNvCxnSpPr>
            <a:stCxn id="475" idx="3"/>
            <a:endCxn id="477" idx="1"/>
          </p:cNvCxnSpPr>
          <p:nvPr/>
        </p:nvCxnSpPr>
        <p:spPr>
          <a:xfrm flipH="1" rot="10800000">
            <a:off x="6375075" y="2876600"/>
            <a:ext cx="365700" cy="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0" name="Google Shape;490;p37"/>
          <p:cNvSpPr txBox="1"/>
          <p:nvPr/>
        </p:nvSpPr>
        <p:spPr>
          <a:xfrm>
            <a:off x="5794775" y="700150"/>
            <a:ext cx="1075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latin typeface="Times New Roman"/>
                <a:ea typeface="Times New Roman"/>
                <a:cs typeface="Times New Roman"/>
                <a:sym typeface="Times New Roman"/>
              </a:rPr>
              <a:t>Call our API with colour  mappings and it will return carbohydrate contents of each food item</a:t>
            </a:r>
            <a:endParaRPr i="1"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91" name="Google Shape;491;p37"/>
          <p:cNvGrpSpPr/>
          <p:nvPr/>
        </p:nvGrpSpPr>
        <p:grpSpPr>
          <a:xfrm>
            <a:off x="2906950" y="1002650"/>
            <a:ext cx="2261875" cy="3661500"/>
            <a:chOff x="640925" y="644150"/>
            <a:chExt cx="2261875" cy="3661500"/>
          </a:xfrm>
        </p:grpSpPr>
        <p:sp>
          <p:nvSpPr>
            <p:cNvPr id="474" name="Google Shape;474;p37"/>
            <p:cNvSpPr/>
            <p:nvPr/>
          </p:nvSpPr>
          <p:spPr>
            <a:xfrm>
              <a:off x="640925" y="644150"/>
              <a:ext cx="2261700" cy="36615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641100" y="653825"/>
              <a:ext cx="2261700" cy="309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641100" y="4208750"/>
              <a:ext cx="2261700" cy="96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4" name="Google Shape;494;p37"/>
          <p:cNvSpPr txBox="1"/>
          <p:nvPr/>
        </p:nvSpPr>
        <p:spPr>
          <a:xfrm>
            <a:off x="3049063" y="1387625"/>
            <a:ext cx="192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If there are any packed food items to scan</a:t>
            </a:r>
            <a:endParaRPr sz="900"/>
          </a:p>
        </p:txBody>
      </p:sp>
      <p:pic>
        <p:nvPicPr>
          <p:cNvPr descr="Camera icon - Free download on Iconfinder" id="495" name="Google Shape;49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0850" y="1919843"/>
            <a:ext cx="752362" cy="752352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37"/>
          <p:cNvSpPr txBox="1"/>
          <p:nvPr/>
        </p:nvSpPr>
        <p:spPr>
          <a:xfrm>
            <a:off x="4010225" y="2051800"/>
            <a:ext cx="82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>
                <a:latin typeface="Times New Roman"/>
                <a:ea typeface="Times New Roman"/>
                <a:cs typeface="Times New Roman"/>
                <a:sym typeface="Times New Roman"/>
              </a:rPr>
              <a:t>&lt;Display the food name after querying open-food-facts&gt;</a:t>
            </a:r>
            <a:endParaRPr i="1"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7" name="Google Shape;497;p37"/>
          <p:cNvSpPr/>
          <p:nvPr/>
        </p:nvSpPr>
        <p:spPr>
          <a:xfrm>
            <a:off x="1624125" y="4374550"/>
            <a:ext cx="822000" cy="1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Submit</a:t>
            </a:r>
            <a:endParaRPr sz="1000"/>
          </a:p>
        </p:txBody>
      </p:sp>
      <p:sp>
        <p:nvSpPr>
          <p:cNvPr id="498" name="Google Shape;498;p37"/>
          <p:cNvSpPr txBox="1"/>
          <p:nvPr/>
        </p:nvSpPr>
        <p:spPr>
          <a:xfrm>
            <a:off x="3145426" y="2792150"/>
            <a:ext cx="177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Or enter the packed food  name</a:t>
            </a:r>
            <a:endParaRPr sz="800"/>
          </a:p>
        </p:txBody>
      </p:sp>
      <p:sp>
        <p:nvSpPr>
          <p:cNvPr id="499" name="Google Shape;499;p37"/>
          <p:cNvSpPr/>
          <p:nvPr/>
        </p:nvSpPr>
        <p:spPr>
          <a:xfrm>
            <a:off x="3198175" y="3209300"/>
            <a:ext cx="16686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Doritos</a:t>
            </a:r>
            <a:endParaRPr sz="700"/>
          </a:p>
        </p:txBody>
      </p:sp>
      <p:sp>
        <p:nvSpPr>
          <p:cNvPr id="500" name="Google Shape;500;p37"/>
          <p:cNvSpPr/>
          <p:nvPr/>
        </p:nvSpPr>
        <p:spPr>
          <a:xfrm>
            <a:off x="4104588" y="4234950"/>
            <a:ext cx="822000" cy="1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Next</a:t>
            </a:r>
            <a:endParaRPr sz="1000"/>
          </a:p>
        </p:txBody>
      </p:sp>
      <p:cxnSp>
        <p:nvCxnSpPr>
          <p:cNvPr id="501" name="Google Shape;501;p37"/>
          <p:cNvCxnSpPr>
            <a:endCxn id="475" idx="0"/>
          </p:cNvCxnSpPr>
          <p:nvPr/>
        </p:nvCxnSpPr>
        <p:spPr>
          <a:xfrm>
            <a:off x="5846775" y="812000"/>
            <a:ext cx="11100" cy="170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2" name="Google Shape;502;p37"/>
          <p:cNvCxnSpPr/>
          <p:nvPr/>
        </p:nvCxnSpPr>
        <p:spPr>
          <a:xfrm rot="10800000">
            <a:off x="2297025" y="828750"/>
            <a:ext cx="355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37"/>
          <p:cNvCxnSpPr/>
          <p:nvPr/>
        </p:nvCxnSpPr>
        <p:spPr>
          <a:xfrm rot="10800000">
            <a:off x="2297050" y="835000"/>
            <a:ext cx="0" cy="1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4" name="Google Shape;504;p37"/>
          <p:cNvSpPr/>
          <p:nvPr/>
        </p:nvSpPr>
        <p:spPr>
          <a:xfrm>
            <a:off x="3202025" y="3511875"/>
            <a:ext cx="16686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Volume</a:t>
            </a:r>
            <a:endParaRPr sz="700"/>
          </a:p>
        </p:txBody>
      </p:sp>
      <p:sp>
        <p:nvSpPr>
          <p:cNvPr id="505" name="Google Shape;505;p37"/>
          <p:cNvSpPr txBox="1"/>
          <p:nvPr/>
        </p:nvSpPr>
        <p:spPr>
          <a:xfrm>
            <a:off x="5280475" y="50850"/>
            <a:ext cx="30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CAMERA CNTD..</a:t>
            </a:r>
            <a:endParaRPr/>
          </a:p>
        </p:txBody>
      </p:sp>
      <p:sp>
        <p:nvSpPr>
          <p:cNvPr id="506" name="Google Shape;506;p37"/>
          <p:cNvSpPr/>
          <p:nvPr/>
        </p:nvSpPr>
        <p:spPr>
          <a:xfrm>
            <a:off x="5417224" y="3758775"/>
            <a:ext cx="1075200" cy="35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Query Openfoodfacts</a:t>
            </a:r>
            <a:endParaRPr sz="900"/>
          </a:p>
        </p:txBody>
      </p:sp>
      <p:cxnSp>
        <p:nvCxnSpPr>
          <p:cNvPr id="507" name="Google Shape;507;p37"/>
          <p:cNvCxnSpPr>
            <a:endCxn id="506" idx="1"/>
          </p:cNvCxnSpPr>
          <p:nvPr/>
        </p:nvCxnSpPr>
        <p:spPr>
          <a:xfrm flipH="1" rot="10800000">
            <a:off x="5183824" y="3933825"/>
            <a:ext cx="2334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8" name="Google Shape;508;p37"/>
          <p:cNvCxnSpPr/>
          <p:nvPr/>
        </p:nvCxnSpPr>
        <p:spPr>
          <a:xfrm flipH="1" rot="10800000">
            <a:off x="6492425" y="3931725"/>
            <a:ext cx="2334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9" name="Google Shape;509;p37"/>
          <p:cNvSpPr txBox="1"/>
          <p:nvPr/>
        </p:nvSpPr>
        <p:spPr>
          <a:xfrm>
            <a:off x="5289500" y="4232725"/>
            <a:ext cx="1316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latin typeface="Times New Roman"/>
                <a:ea typeface="Times New Roman"/>
                <a:cs typeface="Times New Roman"/>
                <a:sym typeface="Times New Roman"/>
              </a:rPr>
              <a:t>The app needs to query open-food-facts and calculate the carbohydrate contents</a:t>
            </a:r>
            <a:endParaRPr i="1"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0" name="Google Shape;510;p37"/>
          <p:cNvSpPr txBox="1"/>
          <p:nvPr/>
        </p:nvSpPr>
        <p:spPr>
          <a:xfrm>
            <a:off x="536725" y="3320825"/>
            <a:ext cx="48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Blue</a:t>
            </a:r>
            <a:endParaRPr sz="900"/>
          </a:p>
        </p:txBody>
      </p:sp>
      <p:sp>
        <p:nvSpPr>
          <p:cNvPr id="511" name="Google Shape;511;p37"/>
          <p:cNvSpPr txBox="1"/>
          <p:nvPr/>
        </p:nvSpPr>
        <p:spPr>
          <a:xfrm>
            <a:off x="540650" y="3573775"/>
            <a:ext cx="610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Yellow</a:t>
            </a:r>
            <a:endParaRPr sz="900"/>
          </a:p>
        </p:txBody>
      </p:sp>
      <p:sp>
        <p:nvSpPr>
          <p:cNvPr id="512" name="Google Shape;512;p37"/>
          <p:cNvSpPr txBox="1"/>
          <p:nvPr/>
        </p:nvSpPr>
        <p:spPr>
          <a:xfrm>
            <a:off x="540650" y="3829350"/>
            <a:ext cx="610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Red</a:t>
            </a:r>
            <a:endParaRPr sz="900"/>
          </a:p>
        </p:txBody>
      </p:sp>
      <p:grpSp>
        <p:nvGrpSpPr>
          <p:cNvPr id="513" name="Google Shape;513;p37"/>
          <p:cNvGrpSpPr/>
          <p:nvPr/>
        </p:nvGrpSpPr>
        <p:grpSpPr>
          <a:xfrm>
            <a:off x="1212525" y="3392850"/>
            <a:ext cx="1034400" cy="139200"/>
            <a:chOff x="1212525" y="3392850"/>
            <a:chExt cx="1034400" cy="139200"/>
          </a:xfrm>
        </p:grpSpPr>
        <p:sp>
          <p:nvSpPr>
            <p:cNvPr id="514" name="Google Shape;514;p37"/>
            <p:cNvSpPr/>
            <p:nvPr/>
          </p:nvSpPr>
          <p:spPr>
            <a:xfrm>
              <a:off x="1212525" y="3392850"/>
              <a:ext cx="1034400" cy="13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Rice</a:t>
              </a:r>
              <a:endParaRPr sz="700"/>
            </a:p>
          </p:txBody>
        </p:sp>
        <p:sp>
          <p:nvSpPr>
            <p:cNvPr id="515" name="Google Shape;515;p37"/>
            <p:cNvSpPr/>
            <p:nvPr/>
          </p:nvSpPr>
          <p:spPr>
            <a:xfrm flipH="1" rot="10800000">
              <a:off x="2127450" y="3432458"/>
              <a:ext cx="69300" cy="600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37"/>
          <p:cNvGrpSpPr/>
          <p:nvPr/>
        </p:nvGrpSpPr>
        <p:grpSpPr>
          <a:xfrm>
            <a:off x="1212525" y="3665725"/>
            <a:ext cx="1034400" cy="139200"/>
            <a:chOff x="1212525" y="3392850"/>
            <a:chExt cx="1034400" cy="139200"/>
          </a:xfrm>
        </p:grpSpPr>
        <p:sp>
          <p:nvSpPr>
            <p:cNvPr id="517" name="Google Shape;517;p37"/>
            <p:cNvSpPr/>
            <p:nvPr/>
          </p:nvSpPr>
          <p:spPr>
            <a:xfrm>
              <a:off x="1212525" y="3392850"/>
              <a:ext cx="1034400" cy="13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Salmon</a:t>
              </a:r>
              <a:endParaRPr sz="700"/>
            </a:p>
          </p:txBody>
        </p:sp>
        <p:sp>
          <p:nvSpPr>
            <p:cNvPr id="518" name="Google Shape;518;p37"/>
            <p:cNvSpPr/>
            <p:nvPr/>
          </p:nvSpPr>
          <p:spPr>
            <a:xfrm flipH="1" rot="10800000">
              <a:off x="2127450" y="3432458"/>
              <a:ext cx="69300" cy="600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Google Shape;519;p37"/>
          <p:cNvGrpSpPr/>
          <p:nvPr/>
        </p:nvGrpSpPr>
        <p:grpSpPr>
          <a:xfrm>
            <a:off x="1212525" y="3938600"/>
            <a:ext cx="1034400" cy="139200"/>
            <a:chOff x="1212525" y="3392850"/>
            <a:chExt cx="1034400" cy="139200"/>
          </a:xfrm>
        </p:grpSpPr>
        <p:sp>
          <p:nvSpPr>
            <p:cNvPr id="520" name="Google Shape;520;p37"/>
            <p:cNvSpPr/>
            <p:nvPr/>
          </p:nvSpPr>
          <p:spPr>
            <a:xfrm>
              <a:off x="1212525" y="3392850"/>
              <a:ext cx="1034400" cy="13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Potato, Spinach</a:t>
              </a:r>
              <a:endParaRPr sz="700"/>
            </a:p>
          </p:txBody>
        </p:sp>
        <p:sp>
          <p:nvSpPr>
            <p:cNvPr id="521" name="Google Shape;521;p37"/>
            <p:cNvSpPr/>
            <p:nvPr/>
          </p:nvSpPr>
          <p:spPr>
            <a:xfrm flipH="1" rot="10800000">
              <a:off x="2127450" y="3432458"/>
              <a:ext cx="69300" cy="600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2" name="Google Shape;522;p37"/>
          <p:cNvSpPr txBox="1"/>
          <p:nvPr/>
        </p:nvSpPr>
        <p:spPr>
          <a:xfrm>
            <a:off x="1639275" y="3103263"/>
            <a:ext cx="69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00">
                <a:latin typeface="Times New Roman"/>
                <a:ea typeface="Times New Roman"/>
                <a:cs typeface="Times New Roman"/>
                <a:sym typeface="Times New Roman"/>
              </a:rPr>
              <a:t>This is a multiple select dropdown</a:t>
            </a:r>
            <a:endParaRPr i="1" sz="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3" name="Google Shape;523;p37"/>
          <p:cNvSpPr txBox="1"/>
          <p:nvPr/>
        </p:nvSpPr>
        <p:spPr>
          <a:xfrm>
            <a:off x="0" y="0"/>
            <a:ext cx="946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Created on Feb 28</a:t>
            </a:r>
            <a:endParaRPr sz="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8"/>
          <p:cNvSpPr/>
          <p:nvPr/>
        </p:nvSpPr>
        <p:spPr>
          <a:xfrm>
            <a:off x="2999600" y="1316425"/>
            <a:ext cx="2943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API-1</a:t>
            </a:r>
            <a:endParaRPr/>
          </a:p>
        </p:txBody>
      </p:sp>
      <p:sp>
        <p:nvSpPr>
          <p:cNvPr id="529" name="Google Shape;529;p38"/>
          <p:cNvSpPr txBox="1"/>
          <p:nvPr/>
        </p:nvSpPr>
        <p:spPr>
          <a:xfrm>
            <a:off x="761650" y="752250"/>
            <a:ext cx="7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530" name="Google Shape;530;p38"/>
          <p:cNvSpPr txBox="1"/>
          <p:nvPr/>
        </p:nvSpPr>
        <p:spPr>
          <a:xfrm>
            <a:off x="631950" y="1431225"/>
            <a:ext cx="2170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Image (Photo, top view and Side view)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Food item name, Count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8"/>
          <p:cNvSpPr txBox="1"/>
          <p:nvPr/>
        </p:nvSpPr>
        <p:spPr>
          <a:xfrm>
            <a:off x="6809800" y="707175"/>
            <a:ext cx="7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532" name="Google Shape;532;p38"/>
          <p:cNvSpPr txBox="1"/>
          <p:nvPr/>
        </p:nvSpPr>
        <p:spPr>
          <a:xfrm>
            <a:off x="6424250" y="1316425"/>
            <a:ext cx="2433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Food Item names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Colors: [name of the colours]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Image with bounding box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9"/>
          <p:cNvSpPr/>
          <p:nvPr/>
        </p:nvSpPr>
        <p:spPr>
          <a:xfrm>
            <a:off x="2999600" y="1316425"/>
            <a:ext cx="2943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API-2</a:t>
            </a:r>
            <a:endParaRPr/>
          </a:p>
        </p:txBody>
      </p:sp>
      <p:sp>
        <p:nvSpPr>
          <p:cNvPr id="538" name="Google Shape;538;p39"/>
          <p:cNvSpPr txBox="1"/>
          <p:nvPr/>
        </p:nvSpPr>
        <p:spPr>
          <a:xfrm>
            <a:off x="761650" y="752250"/>
            <a:ext cx="7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539" name="Google Shape;539;p39"/>
          <p:cNvSpPr txBox="1"/>
          <p:nvPr/>
        </p:nvSpPr>
        <p:spPr>
          <a:xfrm>
            <a:off x="631950" y="1431225"/>
            <a:ext cx="2170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Colors and Food item mappings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Colours: Volumes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9"/>
          <p:cNvSpPr txBox="1"/>
          <p:nvPr/>
        </p:nvSpPr>
        <p:spPr>
          <a:xfrm>
            <a:off x="6809800" y="707175"/>
            <a:ext cx="7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541" name="Google Shape;541;p39"/>
          <p:cNvSpPr txBox="1"/>
          <p:nvPr/>
        </p:nvSpPr>
        <p:spPr>
          <a:xfrm>
            <a:off x="6424250" y="1316425"/>
            <a:ext cx="2433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Food item: </a:t>
            </a:r>
            <a:r>
              <a:rPr lang="en" sz="1100">
                <a:solidFill>
                  <a:schemeClr val="dk1"/>
                </a:solidFill>
              </a:rPr>
              <a:t>Carbohydrate counts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 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0"/>
          <p:cNvSpPr/>
          <p:nvPr/>
        </p:nvSpPr>
        <p:spPr>
          <a:xfrm>
            <a:off x="2999600" y="1316425"/>
            <a:ext cx="2943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API-3</a:t>
            </a:r>
            <a:endParaRPr/>
          </a:p>
        </p:txBody>
      </p:sp>
      <p:sp>
        <p:nvSpPr>
          <p:cNvPr id="547" name="Google Shape;547;p40"/>
          <p:cNvSpPr txBox="1"/>
          <p:nvPr/>
        </p:nvSpPr>
        <p:spPr>
          <a:xfrm>
            <a:off x="761650" y="752250"/>
            <a:ext cx="7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548" name="Google Shape;548;p40"/>
          <p:cNvSpPr txBox="1"/>
          <p:nvPr/>
        </p:nvSpPr>
        <p:spPr>
          <a:xfrm>
            <a:off x="631950" y="1431225"/>
            <a:ext cx="2170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List of </a:t>
            </a:r>
            <a:r>
              <a:rPr lang="en"/>
              <a:t>food items entered by the user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0"/>
          <p:cNvSpPr txBox="1"/>
          <p:nvPr/>
        </p:nvSpPr>
        <p:spPr>
          <a:xfrm>
            <a:off x="6809800" y="707175"/>
            <a:ext cx="7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550" name="Google Shape;550;p40"/>
          <p:cNvSpPr txBox="1"/>
          <p:nvPr/>
        </p:nvSpPr>
        <p:spPr>
          <a:xfrm>
            <a:off x="6424250" y="1316425"/>
            <a:ext cx="2433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 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0"/>
          <p:cNvSpPr txBox="1"/>
          <p:nvPr/>
        </p:nvSpPr>
        <p:spPr>
          <a:xfrm>
            <a:off x="6491000" y="1238775"/>
            <a:ext cx="2170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Food item:Carbohydrate counts</a:t>
            </a:r>
            <a:endParaRPr/>
          </a:p>
        </p:txBody>
      </p:sp>
      <p:sp>
        <p:nvSpPr>
          <p:cNvPr id="552" name="Google Shape;552;p40"/>
          <p:cNvSpPr txBox="1"/>
          <p:nvPr/>
        </p:nvSpPr>
        <p:spPr>
          <a:xfrm>
            <a:off x="667650" y="2435425"/>
            <a:ext cx="21702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List of dict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[ {‘item’: ‘rice’, ‘quantity’: ‘1 cup’},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{‘item’: ‘salmon’, ‘quantity’: ‘1’},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{‘item’: ‘potato’, ‘quantity’: ‘10 oz’},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{‘item’: ‘spinach’, ‘quantity’: ‘10 oz’} ]</a:t>
            </a:r>
            <a:endParaRPr sz="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action items (with Camera Scenario)</a:t>
            </a:r>
            <a:endParaRPr/>
          </a:p>
        </p:txBody>
      </p:sp>
      <p:sp>
        <p:nvSpPr>
          <p:cNvPr id="558" name="Google Shape;55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Demonstration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Demonstrate API 1 and API2 </a:t>
            </a:r>
            <a:r>
              <a:rPr lang="en"/>
              <a:t>with Camera Scenario</a:t>
            </a:r>
            <a:r>
              <a:rPr lang="en"/>
              <a:t> (Ishan, Revathy) , Slide # 4 - Slide # 7  (Monday January 24, @11:30 AM, EST)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 Call (FastAPI, Flask)  (Ishan, Revathy)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 AWS EC2 credentials to Ishan, Revathy (Pankesh)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 API1 and API2 into Mobile App  (Martin)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9" name="Google Shape;569;p43"/>
          <p:cNvGrpSpPr/>
          <p:nvPr/>
        </p:nvGrpSpPr>
        <p:grpSpPr>
          <a:xfrm>
            <a:off x="280075" y="1062650"/>
            <a:ext cx="2261875" cy="3661500"/>
            <a:chOff x="640925" y="644150"/>
            <a:chExt cx="2261875" cy="3661500"/>
          </a:xfrm>
        </p:grpSpPr>
        <p:sp>
          <p:nvSpPr>
            <p:cNvPr id="570" name="Google Shape;570;p43"/>
            <p:cNvSpPr/>
            <p:nvPr/>
          </p:nvSpPr>
          <p:spPr>
            <a:xfrm>
              <a:off x="640925" y="644150"/>
              <a:ext cx="2261700" cy="36615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641100" y="653825"/>
              <a:ext cx="2261700" cy="309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641100" y="4208750"/>
              <a:ext cx="2261700" cy="96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FRESH N LEAN: #1 Prepared Meal Delivery Service (Open Now)" id="573" name="Google Shape;57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020823">
            <a:off x="615637" y="1617362"/>
            <a:ext cx="1500100" cy="1467475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43"/>
          <p:cNvSpPr/>
          <p:nvPr/>
        </p:nvSpPr>
        <p:spPr>
          <a:xfrm>
            <a:off x="1509425" y="1778200"/>
            <a:ext cx="534000" cy="1101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3"/>
          <p:cNvSpPr/>
          <p:nvPr/>
        </p:nvSpPr>
        <p:spPr>
          <a:xfrm>
            <a:off x="1187500" y="1778200"/>
            <a:ext cx="285300" cy="11013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3"/>
          <p:cNvSpPr/>
          <p:nvPr/>
        </p:nvSpPr>
        <p:spPr>
          <a:xfrm>
            <a:off x="753650" y="1800450"/>
            <a:ext cx="397200" cy="11013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3"/>
          <p:cNvSpPr txBox="1"/>
          <p:nvPr/>
        </p:nvSpPr>
        <p:spPr>
          <a:xfrm>
            <a:off x="491088" y="200250"/>
            <a:ext cx="226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Times New Roman"/>
                <a:ea typeface="Times New Roman"/>
                <a:cs typeface="Times New Roman"/>
                <a:sym typeface="Times New Roman"/>
              </a:rPr>
              <a:t>Our API returns </a:t>
            </a:r>
            <a:r>
              <a:rPr b="1" i="1" lang="en" sz="1000">
                <a:latin typeface="Times New Roman"/>
                <a:ea typeface="Times New Roman"/>
                <a:cs typeface="Times New Roman"/>
                <a:sym typeface="Times New Roman"/>
              </a:rPr>
              <a:t>image with</a:t>
            </a:r>
            <a:r>
              <a:rPr i="1" lang="en"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" sz="1000">
                <a:latin typeface="Times New Roman"/>
                <a:ea typeface="Times New Roman"/>
                <a:cs typeface="Times New Roman"/>
                <a:sym typeface="Times New Roman"/>
              </a:rPr>
              <a:t>colour coded bounding box, the colours and the list of food of items</a:t>
            </a:r>
            <a:endParaRPr b="1" i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8" name="Google Shape;578;p43"/>
          <p:cNvSpPr/>
          <p:nvPr/>
        </p:nvSpPr>
        <p:spPr>
          <a:xfrm>
            <a:off x="2906975" y="2571750"/>
            <a:ext cx="1034400" cy="7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Our Server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(API2)</a:t>
            </a:r>
            <a:endParaRPr sz="1100"/>
          </a:p>
        </p:txBody>
      </p:sp>
      <p:grpSp>
        <p:nvGrpSpPr>
          <p:cNvPr id="579" name="Google Shape;579;p43"/>
          <p:cNvGrpSpPr/>
          <p:nvPr/>
        </p:nvGrpSpPr>
        <p:grpSpPr>
          <a:xfrm>
            <a:off x="6740800" y="1045800"/>
            <a:ext cx="2261875" cy="3661500"/>
            <a:chOff x="640925" y="644150"/>
            <a:chExt cx="2261875" cy="3661500"/>
          </a:xfrm>
        </p:grpSpPr>
        <p:sp>
          <p:nvSpPr>
            <p:cNvPr id="580" name="Google Shape;580;p43"/>
            <p:cNvSpPr/>
            <p:nvPr/>
          </p:nvSpPr>
          <p:spPr>
            <a:xfrm>
              <a:off x="640925" y="644150"/>
              <a:ext cx="2261700" cy="36615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641100" y="653825"/>
              <a:ext cx="2261700" cy="309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641100" y="4208750"/>
              <a:ext cx="2261700" cy="96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583" name="Google Shape;583;p43"/>
          <p:cNvGraphicFramePr/>
          <p:nvPr/>
        </p:nvGraphicFramePr>
        <p:xfrm>
          <a:off x="6869950" y="175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{E118EE4D-AEB4-4753-A65C-81E596C6A98C}</a:tableStyleId>
              </a:tblPr>
              <a:tblGrid>
                <a:gridCol w="583500"/>
                <a:gridCol w="678925"/>
                <a:gridCol w="741125"/>
              </a:tblGrid>
              <a:tr h="25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App estimate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Your estimate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5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Rice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10 gms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5gms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5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Salmon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20 gms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15gms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5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Potato, spinach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30 gms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30gms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5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Doritos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50 gms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40gms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5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Total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110 gms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84" name="Google Shape;584;p43"/>
          <p:cNvSpPr txBox="1"/>
          <p:nvPr/>
        </p:nvSpPr>
        <p:spPr>
          <a:xfrm>
            <a:off x="6825550" y="1401725"/>
            <a:ext cx="192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Carbohydrate estimation comparison</a:t>
            </a:r>
            <a:endParaRPr sz="800"/>
          </a:p>
        </p:txBody>
      </p:sp>
      <p:sp>
        <p:nvSpPr>
          <p:cNvPr id="585" name="Google Shape;585;p43"/>
          <p:cNvSpPr txBox="1"/>
          <p:nvPr/>
        </p:nvSpPr>
        <p:spPr>
          <a:xfrm>
            <a:off x="6869888" y="3538438"/>
            <a:ext cx="20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Do you want to use app calculated estimation or your estimation?</a:t>
            </a:r>
            <a:endParaRPr sz="700"/>
          </a:p>
        </p:txBody>
      </p:sp>
      <p:sp>
        <p:nvSpPr>
          <p:cNvPr id="586" name="Google Shape;586;p43"/>
          <p:cNvSpPr txBox="1"/>
          <p:nvPr/>
        </p:nvSpPr>
        <p:spPr>
          <a:xfrm>
            <a:off x="7160125" y="3825475"/>
            <a:ext cx="1162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App calculated estimation</a:t>
            </a:r>
            <a:endParaRPr sz="600"/>
          </a:p>
        </p:txBody>
      </p:sp>
      <p:sp>
        <p:nvSpPr>
          <p:cNvPr id="587" name="Google Shape;587;p43"/>
          <p:cNvSpPr txBox="1"/>
          <p:nvPr/>
        </p:nvSpPr>
        <p:spPr>
          <a:xfrm>
            <a:off x="7160125" y="4057950"/>
            <a:ext cx="1046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My own estimation</a:t>
            </a:r>
            <a:endParaRPr sz="600"/>
          </a:p>
        </p:txBody>
      </p:sp>
      <p:sp>
        <p:nvSpPr>
          <p:cNvPr id="588" name="Google Shape;588;p43"/>
          <p:cNvSpPr/>
          <p:nvPr/>
        </p:nvSpPr>
        <p:spPr>
          <a:xfrm>
            <a:off x="7837475" y="4343050"/>
            <a:ext cx="1075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SUBMIT</a:t>
            </a:r>
            <a:endParaRPr sz="800"/>
          </a:p>
        </p:txBody>
      </p:sp>
      <p:sp>
        <p:nvSpPr>
          <p:cNvPr id="589" name="Google Shape;589;p43"/>
          <p:cNvSpPr/>
          <p:nvPr/>
        </p:nvSpPr>
        <p:spPr>
          <a:xfrm>
            <a:off x="7048825" y="3903325"/>
            <a:ext cx="111300" cy="12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3"/>
          <p:cNvSpPr/>
          <p:nvPr/>
        </p:nvSpPr>
        <p:spPr>
          <a:xfrm>
            <a:off x="7048825" y="4135800"/>
            <a:ext cx="111300" cy="12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1" name="Google Shape;591;p43"/>
          <p:cNvCxnSpPr/>
          <p:nvPr/>
        </p:nvCxnSpPr>
        <p:spPr>
          <a:xfrm>
            <a:off x="3413075" y="4964150"/>
            <a:ext cx="37470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2" name="Google Shape;592;p43"/>
          <p:cNvSpPr txBox="1"/>
          <p:nvPr/>
        </p:nvSpPr>
        <p:spPr>
          <a:xfrm>
            <a:off x="3251150" y="200250"/>
            <a:ext cx="1075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latin typeface="Times New Roman"/>
                <a:ea typeface="Times New Roman"/>
                <a:cs typeface="Times New Roman"/>
                <a:sym typeface="Times New Roman"/>
              </a:rPr>
              <a:t>Call our API with colour  mappings and it will return carbohydrate contents of each food item</a:t>
            </a:r>
            <a:endParaRPr i="1"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3" name="Google Shape;593;p43"/>
          <p:cNvSpPr/>
          <p:nvPr/>
        </p:nvSpPr>
        <p:spPr>
          <a:xfrm>
            <a:off x="1624125" y="4374550"/>
            <a:ext cx="822000" cy="1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Submit</a:t>
            </a:r>
            <a:endParaRPr sz="1000"/>
          </a:p>
        </p:txBody>
      </p:sp>
      <p:cxnSp>
        <p:nvCxnSpPr>
          <p:cNvPr id="594" name="Google Shape;594;p43"/>
          <p:cNvCxnSpPr>
            <a:endCxn id="578" idx="0"/>
          </p:cNvCxnSpPr>
          <p:nvPr/>
        </p:nvCxnSpPr>
        <p:spPr>
          <a:xfrm>
            <a:off x="3413075" y="866550"/>
            <a:ext cx="11100" cy="170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5" name="Google Shape;595;p43"/>
          <p:cNvCxnSpPr/>
          <p:nvPr/>
        </p:nvCxnSpPr>
        <p:spPr>
          <a:xfrm rot="10800000">
            <a:off x="2297100" y="866675"/>
            <a:ext cx="11319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6" name="Google Shape;596;p43"/>
          <p:cNvCxnSpPr/>
          <p:nvPr/>
        </p:nvCxnSpPr>
        <p:spPr>
          <a:xfrm rot="10800000">
            <a:off x="2297050" y="835000"/>
            <a:ext cx="0" cy="1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7" name="Google Shape;597;p43"/>
          <p:cNvSpPr txBox="1"/>
          <p:nvPr/>
        </p:nvSpPr>
        <p:spPr>
          <a:xfrm>
            <a:off x="5280475" y="50850"/>
            <a:ext cx="30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WITH CAMERA CNTD..</a:t>
            </a:r>
            <a:endParaRPr sz="1400"/>
          </a:p>
        </p:txBody>
      </p:sp>
      <p:cxnSp>
        <p:nvCxnSpPr>
          <p:cNvPr id="598" name="Google Shape;598;p43"/>
          <p:cNvCxnSpPr/>
          <p:nvPr/>
        </p:nvCxnSpPr>
        <p:spPr>
          <a:xfrm flipH="1" rot="10800000">
            <a:off x="6492425" y="3931725"/>
            <a:ext cx="2334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9" name="Google Shape;599;p43"/>
          <p:cNvSpPr txBox="1"/>
          <p:nvPr/>
        </p:nvSpPr>
        <p:spPr>
          <a:xfrm>
            <a:off x="536725" y="3320825"/>
            <a:ext cx="48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Blue</a:t>
            </a:r>
            <a:endParaRPr sz="900"/>
          </a:p>
        </p:txBody>
      </p:sp>
      <p:sp>
        <p:nvSpPr>
          <p:cNvPr id="600" name="Google Shape;600;p43"/>
          <p:cNvSpPr txBox="1"/>
          <p:nvPr/>
        </p:nvSpPr>
        <p:spPr>
          <a:xfrm>
            <a:off x="540650" y="3573775"/>
            <a:ext cx="610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Yellow</a:t>
            </a:r>
            <a:endParaRPr sz="900"/>
          </a:p>
        </p:txBody>
      </p:sp>
      <p:sp>
        <p:nvSpPr>
          <p:cNvPr id="601" name="Google Shape;601;p43"/>
          <p:cNvSpPr txBox="1"/>
          <p:nvPr/>
        </p:nvSpPr>
        <p:spPr>
          <a:xfrm>
            <a:off x="540650" y="3829350"/>
            <a:ext cx="610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Red</a:t>
            </a:r>
            <a:endParaRPr sz="900"/>
          </a:p>
        </p:txBody>
      </p:sp>
      <p:grpSp>
        <p:nvGrpSpPr>
          <p:cNvPr id="602" name="Google Shape;602;p43"/>
          <p:cNvGrpSpPr/>
          <p:nvPr/>
        </p:nvGrpSpPr>
        <p:grpSpPr>
          <a:xfrm>
            <a:off x="1212525" y="3392850"/>
            <a:ext cx="1034400" cy="139200"/>
            <a:chOff x="1212525" y="3392850"/>
            <a:chExt cx="1034400" cy="139200"/>
          </a:xfrm>
        </p:grpSpPr>
        <p:sp>
          <p:nvSpPr>
            <p:cNvPr id="603" name="Google Shape;603;p43"/>
            <p:cNvSpPr/>
            <p:nvPr/>
          </p:nvSpPr>
          <p:spPr>
            <a:xfrm>
              <a:off x="1212525" y="3392850"/>
              <a:ext cx="1034400" cy="13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Rice</a:t>
              </a:r>
              <a:endParaRPr sz="700"/>
            </a:p>
          </p:txBody>
        </p:sp>
        <p:sp>
          <p:nvSpPr>
            <p:cNvPr id="604" name="Google Shape;604;p43"/>
            <p:cNvSpPr/>
            <p:nvPr/>
          </p:nvSpPr>
          <p:spPr>
            <a:xfrm flipH="1" rot="10800000">
              <a:off x="2127450" y="3432458"/>
              <a:ext cx="69300" cy="600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43"/>
          <p:cNvGrpSpPr/>
          <p:nvPr/>
        </p:nvGrpSpPr>
        <p:grpSpPr>
          <a:xfrm>
            <a:off x="1212525" y="3665725"/>
            <a:ext cx="1034400" cy="139200"/>
            <a:chOff x="1212525" y="3392850"/>
            <a:chExt cx="1034400" cy="139200"/>
          </a:xfrm>
        </p:grpSpPr>
        <p:sp>
          <p:nvSpPr>
            <p:cNvPr id="606" name="Google Shape;606;p43"/>
            <p:cNvSpPr/>
            <p:nvPr/>
          </p:nvSpPr>
          <p:spPr>
            <a:xfrm>
              <a:off x="1212525" y="3392850"/>
              <a:ext cx="1034400" cy="13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Salmon</a:t>
              </a:r>
              <a:endParaRPr sz="700"/>
            </a:p>
          </p:txBody>
        </p:sp>
        <p:sp>
          <p:nvSpPr>
            <p:cNvPr id="607" name="Google Shape;607;p43"/>
            <p:cNvSpPr/>
            <p:nvPr/>
          </p:nvSpPr>
          <p:spPr>
            <a:xfrm flipH="1" rot="10800000">
              <a:off x="2127450" y="3432458"/>
              <a:ext cx="69300" cy="600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8" name="Google Shape;608;p43"/>
          <p:cNvGrpSpPr/>
          <p:nvPr/>
        </p:nvGrpSpPr>
        <p:grpSpPr>
          <a:xfrm>
            <a:off x="1212525" y="3938600"/>
            <a:ext cx="1034400" cy="139200"/>
            <a:chOff x="1212525" y="3392850"/>
            <a:chExt cx="1034400" cy="139200"/>
          </a:xfrm>
        </p:grpSpPr>
        <p:sp>
          <p:nvSpPr>
            <p:cNvPr id="609" name="Google Shape;609;p43"/>
            <p:cNvSpPr/>
            <p:nvPr/>
          </p:nvSpPr>
          <p:spPr>
            <a:xfrm>
              <a:off x="1212525" y="3392850"/>
              <a:ext cx="1034400" cy="13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Potato, Spinach</a:t>
              </a:r>
              <a:endParaRPr sz="700"/>
            </a:p>
          </p:txBody>
        </p:sp>
        <p:sp>
          <p:nvSpPr>
            <p:cNvPr id="610" name="Google Shape;610;p43"/>
            <p:cNvSpPr/>
            <p:nvPr/>
          </p:nvSpPr>
          <p:spPr>
            <a:xfrm flipH="1" rot="10800000">
              <a:off x="2127450" y="3432458"/>
              <a:ext cx="69300" cy="600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1" name="Google Shape;611;p43"/>
          <p:cNvSpPr txBox="1"/>
          <p:nvPr/>
        </p:nvSpPr>
        <p:spPr>
          <a:xfrm>
            <a:off x="1639275" y="3103263"/>
            <a:ext cx="69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00">
                <a:latin typeface="Times New Roman"/>
                <a:ea typeface="Times New Roman"/>
                <a:cs typeface="Times New Roman"/>
                <a:sym typeface="Times New Roman"/>
              </a:rPr>
              <a:t>This is a multiple select dropdown</a:t>
            </a:r>
            <a:endParaRPr i="1" sz="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12" name="Google Shape;612;p43"/>
          <p:cNvGrpSpPr/>
          <p:nvPr/>
        </p:nvGrpSpPr>
        <p:grpSpPr>
          <a:xfrm>
            <a:off x="4210150" y="1045800"/>
            <a:ext cx="2261875" cy="3661500"/>
            <a:chOff x="640925" y="644150"/>
            <a:chExt cx="2261875" cy="3661500"/>
          </a:xfrm>
        </p:grpSpPr>
        <p:sp>
          <p:nvSpPr>
            <p:cNvPr id="613" name="Google Shape;613;p43"/>
            <p:cNvSpPr/>
            <p:nvPr/>
          </p:nvSpPr>
          <p:spPr>
            <a:xfrm>
              <a:off x="640925" y="644150"/>
              <a:ext cx="2261700" cy="36615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41100" y="653825"/>
              <a:ext cx="2261700" cy="309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41100" y="4208750"/>
              <a:ext cx="2261700" cy="96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616" name="Google Shape;616;p43"/>
          <p:cNvGraphicFramePr/>
          <p:nvPr/>
        </p:nvGraphicFramePr>
        <p:xfrm>
          <a:off x="4279163" y="192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{E118EE4D-AEB4-4753-A65C-81E596C6A98C}</a:tableStyleId>
              </a:tblPr>
              <a:tblGrid>
                <a:gridCol w="1001775"/>
                <a:gridCol w="1001775"/>
              </a:tblGrid>
              <a:tr h="255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Rice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Salmon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Potato, spinach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Doritos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Total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X gms </a:t>
                      </a:r>
                      <a:r>
                        <a:rPr i="1" lang="en" sz="600"/>
                        <a:t>(total of the above)</a:t>
                      </a:r>
                      <a:endParaRPr i="1"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7" name="Google Shape;617;p43"/>
          <p:cNvSpPr txBox="1"/>
          <p:nvPr/>
        </p:nvSpPr>
        <p:spPr>
          <a:xfrm>
            <a:off x="4279175" y="1584525"/>
            <a:ext cx="192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Please enter your carbohydrate </a:t>
            </a:r>
            <a:r>
              <a:rPr lang="en" sz="700"/>
              <a:t>estimates in gms</a:t>
            </a:r>
            <a:endParaRPr sz="700"/>
          </a:p>
        </p:txBody>
      </p:sp>
      <p:sp>
        <p:nvSpPr>
          <p:cNvPr id="618" name="Google Shape;618;p43"/>
          <p:cNvSpPr/>
          <p:nvPr/>
        </p:nvSpPr>
        <p:spPr>
          <a:xfrm>
            <a:off x="5207525" y="4211175"/>
            <a:ext cx="1075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Next</a:t>
            </a:r>
            <a:endParaRPr sz="800"/>
          </a:p>
        </p:txBody>
      </p:sp>
      <p:cxnSp>
        <p:nvCxnSpPr>
          <p:cNvPr id="619" name="Google Shape;619;p43"/>
          <p:cNvCxnSpPr>
            <a:endCxn id="578" idx="2"/>
          </p:cNvCxnSpPr>
          <p:nvPr/>
        </p:nvCxnSpPr>
        <p:spPr>
          <a:xfrm rot="10800000">
            <a:off x="3424175" y="3324150"/>
            <a:ext cx="4800" cy="165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0" name="Google Shape;620;p43"/>
          <p:cNvCxnSpPr/>
          <p:nvPr/>
        </p:nvCxnSpPr>
        <p:spPr>
          <a:xfrm rot="10800000">
            <a:off x="7151150" y="4761425"/>
            <a:ext cx="0" cy="2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21" name="Google Shape;621;p43"/>
          <p:cNvSpPr/>
          <p:nvPr/>
        </p:nvSpPr>
        <p:spPr>
          <a:xfrm>
            <a:off x="5280475" y="1981000"/>
            <a:ext cx="852900" cy="16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43"/>
          <p:cNvSpPr/>
          <p:nvPr/>
        </p:nvSpPr>
        <p:spPr>
          <a:xfrm>
            <a:off x="5280475" y="2270400"/>
            <a:ext cx="852900" cy="16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43"/>
          <p:cNvSpPr/>
          <p:nvPr/>
        </p:nvSpPr>
        <p:spPr>
          <a:xfrm>
            <a:off x="5280475" y="2530550"/>
            <a:ext cx="852900" cy="16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43"/>
          <p:cNvSpPr/>
          <p:nvPr/>
        </p:nvSpPr>
        <p:spPr>
          <a:xfrm>
            <a:off x="5280475" y="2790700"/>
            <a:ext cx="852900" cy="16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26"/>
          <p:cNvGrpSpPr/>
          <p:nvPr/>
        </p:nvGrpSpPr>
        <p:grpSpPr>
          <a:xfrm>
            <a:off x="259937" y="1177561"/>
            <a:ext cx="1765846" cy="2858533"/>
            <a:chOff x="640925" y="644150"/>
            <a:chExt cx="2261875" cy="3661500"/>
          </a:xfrm>
        </p:grpSpPr>
        <p:sp>
          <p:nvSpPr>
            <p:cNvPr id="105" name="Google Shape;105;p26"/>
            <p:cNvSpPr/>
            <p:nvPr/>
          </p:nvSpPr>
          <p:spPr>
            <a:xfrm>
              <a:off x="640925" y="644150"/>
              <a:ext cx="2261700" cy="36615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6"/>
            <p:cNvSpPr/>
            <p:nvPr/>
          </p:nvSpPr>
          <p:spPr>
            <a:xfrm>
              <a:off x="641100" y="653825"/>
              <a:ext cx="2261700" cy="309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6"/>
            <p:cNvSpPr/>
            <p:nvPr/>
          </p:nvSpPr>
          <p:spPr>
            <a:xfrm>
              <a:off x="641100" y="4208750"/>
              <a:ext cx="2261700" cy="96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26"/>
          <p:cNvSpPr/>
          <p:nvPr/>
        </p:nvSpPr>
        <p:spPr>
          <a:xfrm>
            <a:off x="569953" y="2447993"/>
            <a:ext cx="1202400" cy="31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FOOD</a:t>
            </a:r>
            <a:endParaRPr/>
          </a:p>
        </p:txBody>
      </p:sp>
      <p:grpSp>
        <p:nvGrpSpPr>
          <p:cNvPr id="109" name="Google Shape;109;p26"/>
          <p:cNvGrpSpPr/>
          <p:nvPr/>
        </p:nvGrpSpPr>
        <p:grpSpPr>
          <a:xfrm>
            <a:off x="2199082" y="1177581"/>
            <a:ext cx="1765846" cy="2858533"/>
            <a:chOff x="640925" y="644150"/>
            <a:chExt cx="2261875" cy="3661500"/>
          </a:xfrm>
        </p:grpSpPr>
        <p:sp>
          <p:nvSpPr>
            <p:cNvPr id="110" name="Google Shape;110;p26"/>
            <p:cNvSpPr/>
            <p:nvPr/>
          </p:nvSpPr>
          <p:spPr>
            <a:xfrm>
              <a:off x="640925" y="644150"/>
              <a:ext cx="2261700" cy="36615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6"/>
            <p:cNvSpPr/>
            <p:nvPr/>
          </p:nvSpPr>
          <p:spPr>
            <a:xfrm>
              <a:off x="641100" y="653825"/>
              <a:ext cx="2261700" cy="309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6"/>
            <p:cNvSpPr/>
            <p:nvPr/>
          </p:nvSpPr>
          <p:spPr>
            <a:xfrm>
              <a:off x="641100" y="4208750"/>
              <a:ext cx="2261700" cy="96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6"/>
          <p:cNvSpPr txBox="1"/>
          <p:nvPr/>
        </p:nvSpPr>
        <p:spPr>
          <a:xfrm>
            <a:off x="2408800" y="1577525"/>
            <a:ext cx="1530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Please select the type of meal</a:t>
            </a:r>
            <a:endParaRPr sz="700"/>
          </a:p>
        </p:txBody>
      </p:sp>
      <p:sp>
        <p:nvSpPr>
          <p:cNvPr id="114" name="Google Shape;114;p26"/>
          <p:cNvSpPr txBox="1"/>
          <p:nvPr/>
        </p:nvSpPr>
        <p:spPr>
          <a:xfrm>
            <a:off x="2356850" y="1832400"/>
            <a:ext cx="136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 sz="700"/>
              <a:t>Breakfast</a:t>
            </a:r>
            <a:endParaRPr sz="7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 sz="700"/>
              <a:t>Lunch</a:t>
            </a:r>
            <a:endParaRPr sz="7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 sz="700"/>
              <a:t>Dinner</a:t>
            </a:r>
            <a:endParaRPr sz="7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 sz="700"/>
              <a:t>Other</a:t>
            </a:r>
            <a:endParaRPr sz="700"/>
          </a:p>
        </p:txBody>
      </p:sp>
      <p:sp>
        <p:nvSpPr>
          <p:cNvPr id="115" name="Google Shape;115;p26"/>
          <p:cNvSpPr/>
          <p:nvPr/>
        </p:nvSpPr>
        <p:spPr>
          <a:xfrm>
            <a:off x="2638100" y="3071425"/>
            <a:ext cx="8073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Next</a:t>
            </a:r>
            <a:endParaRPr sz="1000"/>
          </a:p>
        </p:txBody>
      </p:sp>
      <p:grpSp>
        <p:nvGrpSpPr>
          <p:cNvPr id="116" name="Google Shape;116;p26"/>
          <p:cNvGrpSpPr/>
          <p:nvPr/>
        </p:nvGrpSpPr>
        <p:grpSpPr>
          <a:xfrm>
            <a:off x="4212429" y="1145876"/>
            <a:ext cx="1804976" cy="2921877"/>
            <a:chOff x="640925" y="644150"/>
            <a:chExt cx="2261875" cy="3661500"/>
          </a:xfrm>
        </p:grpSpPr>
        <p:sp>
          <p:nvSpPr>
            <p:cNvPr id="117" name="Google Shape;117;p26"/>
            <p:cNvSpPr/>
            <p:nvPr/>
          </p:nvSpPr>
          <p:spPr>
            <a:xfrm>
              <a:off x="640925" y="644150"/>
              <a:ext cx="2261700" cy="36615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6"/>
            <p:cNvSpPr/>
            <p:nvPr/>
          </p:nvSpPr>
          <p:spPr>
            <a:xfrm>
              <a:off x="641100" y="653825"/>
              <a:ext cx="2261700" cy="309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6"/>
            <p:cNvSpPr/>
            <p:nvPr/>
          </p:nvSpPr>
          <p:spPr>
            <a:xfrm>
              <a:off x="641100" y="4208750"/>
              <a:ext cx="2261700" cy="96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26"/>
          <p:cNvSpPr txBox="1"/>
          <p:nvPr/>
        </p:nvSpPr>
        <p:spPr>
          <a:xfrm>
            <a:off x="4267200" y="1448350"/>
            <a:ext cx="168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Enter the food item name, quantity with units.</a:t>
            </a:r>
            <a:endParaRPr sz="600"/>
          </a:p>
        </p:txBody>
      </p:sp>
      <p:sp>
        <p:nvSpPr>
          <p:cNvPr id="121" name="Google Shape;121;p26"/>
          <p:cNvSpPr/>
          <p:nvPr/>
        </p:nvSpPr>
        <p:spPr>
          <a:xfrm>
            <a:off x="4478479" y="3688475"/>
            <a:ext cx="1279500" cy="22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Next</a:t>
            </a:r>
            <a:endParaRPr sz="1100"/>
          </a:p>
        </p:txBody>
      </p:sp>
      <p:cxnSp>
        <p:nvCxnSpPr>
          <p:cNvPr id="122" name="Google Shape;122;p26"/>
          <p:cNvCxnSpPr>
            <a:stCxn id="105" idx="3"/>
          </p:cNvCxnSpPr>
          <p:nvPr/>
        </p:nvCxnSpPr>
        <p:spPr>
          <a:xfrm flipH="1" rot="10800000">
            <a:off x="2025646" y="2602628"/>
            <a:ext cx="2208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26"/>
          <p:cNvCxnSpPr>
            <a:stCxn id="110" idx="3"/>
            <a:endCxn id="117" idx="1"/>
          </p:cNvCxnSpPr>
          <p:nvPr/>
        </p:nvCxnSpPr>
        <p:spPr>
          <a:xfrm>
            <a:off x="3964791" y="2606848"/>
            <a:ext cx="24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26"/>
          <p:cNvCxnSpPr>
            <a:stCxn id="117" idx="3"/>
            <a:endCxn id="125" idx="1"/>
          </p:cNvCxnSpPr>
          <p:nvPr/>
        </p:nvCxnSpPr>
        <p:spPr>
          <a:xfrm>
            <a:off x="6017265" y="2606815"/>
            <a:ext cx="3876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26"/>
          <p:cNvSpPr/>
          <p:nvPr/>
        </p:nvSpPr>
        <p:spPr>
          <a:xfrm>
            <a:off x="4272625" y="2115100"/>
            <a:ext cx="726900" cy="13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Rice</a:t>
            </a:r>
            <a:endParaRPr sz="500"/>
          </a:p>
        </p:txBody>
      </p:sp>
      <p:sp>
        <p:nvSpPr>
          <p:cNvPr id="127" name="Google Shape;127;p26"/>
          <p:cNvSpPr/>
          <p:nvPr/>
        </p:nvSpPr>
        <p:spPr>
          <a:xfrm>
            <a:off x="5085200" y="2115100"/>
            <a:ext cx="329400" cy="13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1 </a:t>
            </a:r>
            <a:endParaRPr sz="400"/>
          </a:p>
        </p:txBody>
      </p:sp>
      <p:sp>
        <p:nvSpPr>
          <p:cNvPr id="128" name="Google Shape;128;p26"/>
          <p:cNvSpPr/>
          <p:nvPr/>
        </p:nvSpPr>
        <p:spPr>
          <a:xfrm>
            <a:off x="4272625" y="2343700"/>
            <a:ext cx="726900" cy="13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Salmon</a:t>
            </a:r>
            <a:endParaRPr sz="500"/>
          </a:p>
        </p:txBody>
      </p:sp>
      <p:sp>
        <p:nvSpPr>
          <p:cNvPr id="129" name="Google Shape;129;p26"/>
          <p:cNvSpPr/>
          <p:nvPr/>
        </p:nvSpPr>
        <p:spPr>
          <a:xfrm>
            <a:off x="5085200" y="2343700"/>
            <a:ext cx="329400" cy="13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1 </a:t>
            </a:r>
            <a:endParaRPr sz="400"/>
          </a:p>
        </p:txBody>
      </p:sp>
      <p:sp>
        <p:nvSpPr>
          <p:cNvPr id="130" name="Google Shape;130;p26"/>
          <p:cNvSpPr/>
          <p:nvPr/>
        </p:nvSpPr>
        <p:spPr>
          <a:xfrm>
            <a:off x="4272625" y="2572300"/>
            <a:ext cx="726900" cy="13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Potato</a:t>
            </a:r>
            <a:endParaRPr sz="500"/>
          </a:p>
        </p:txBody>
      </p:sp>
      <p:sp>
        <p:nvSpPr>
          <p:cNvPr id="131" name="Google Shape;131;p26"/>
          <p:cNvSpPr/>
          <p:nvPr/>
        </p:nvSpPr>
        <p:spPr>
          <a:xfrm>
            <a:off x="5085200" y="2572300"/>
            <a:ext cx="329400" cy="13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1</a:t>
            </a:r>
            <a:endParaRPr sz="400"/>
          </a:p>
        </p:txBody>
      </p:sp>
      <p:sp>
        <p:nvSpPr>
          <p:cNvPr id="132" name="Google Shape;132;p26"/>
          <p:cNvSpPr/>
          <p:nvPr/>
        </p:nvSpPr>
        <p:spPr>
          <a:xfrm>
            <a:off x="5194402" y="3029500"/>
            <a:ext cx="726900" cy="22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Add new</a:t>
            </a:r>
            <a:endParaRPr sz="600"/>
          </a:p>
        </p:txBody>
      </p:sp>
      <p:sp>
        <p:nvSpPr>
          <p:cNvPr id="133" name="Google Shape;133;p26"/>
          <p:cNvSpPr txBox="1"/>
          <p:nvPr/>
        </p:nvSpPr>
        <p:spPr>
          <a:xfrm>
            <a:off x="0" y="0"/>
            <a:ext cx="946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Created on Mar 30</a:t>
            </a:r>
            <a:endParaRPr sz="700"/>
          </a:p>
        </p:txBody>
      </p:sp>
      <p:sp>
        <p:nvSpPr>
          <p:cNvPr id="134" name="Google Shape;134;p26"/>
          <p:cNvSpPr/>
          <p:nvPr/>
        </p:nvSpPr>
        <p:spPr>
          <a:xfrm>
            <a:off x="5466200" y="2115100"/>
            <a:ext cx="455100" cy="13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cup</a:t>
            </a:r>
            <a:endParaRPr sz="400"/>
          </a:p>
        </p:txBody>
      </p:sp>
      <p:sp>
        <p:nvSpPr>
          <p:cNvPr id="135" name="Google Shape;135;p26"/>
          <p:cNvSpPr/>
          <p:nvPr/>
        </p:nvSpPr>
        <p:spPr>
          <a:xfrm>
            <a:off x="5466200" y="2343700"/>
            <a:ext cx="455100" cy="13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slice</a:t>
            </a:r>
            <a:endParaRPr sz="400"/>
          </a:p>
        </p:txBody>
      </p:sp>
      <p:sp>
        <p:nvSpPr>
          <p:cNvPr id="136" name="Google Shape;136;p26"/>
          <p:cNvSpPr/>
          <p:nvPr/>
        </p:nvSpPr>
        <p:spPr>
          <a:xfrm>
            <a:off x="5466200" y="2572300"/>
            <a:ext cx="455100" cy="13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count</a:t>
            </a:r>
            <a:endParaRPr sz="400"/>
          </a:p>
        </p:txBody>
      </p:sp>
      <p:sp>
        <p:nvSpPr>
          <p:cNvPr id="137" name="Google Shape;137;p26"/>
          <p:cNvSpPr/>
          <p:nvPr/>
        </p:nvSpPr>
        <p:spPr>
          <a:xfrm>
            <a:off x="4272625" y="2800900"/>
            <a:ext cx="726900" cy="13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Spinach</a:t>
            </a:r>
            <a:endParaRPr sz="500"/>
          </a:p>
        </p:txBody>
      </p:sp>
      <p:sp>
        <p:nvSpPr>
          <p:cNvPr id="138" name="Google Shape;138;p26"/>
          <p:cNvSpPr/>
          <p:nvPr/>
        </p:nvSpPr>
        <p:spPr>
          <a:xfrm>
            <a:off x="5085200" y="2800900"/>
            <a:ext cx="329400" cy="13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10</a:t>
            </a:r>
            <a:endParaRPr sz="400"/>
          </a:p>
        </p:txBody>
      </p:sp>
      <p:sp>
        <p:nvSpPr>
          <p:cNvPr id="139" name="Google Shape;139;p26"/>
          <p:cNvSpPr/>
          <p:nvPr/>
        </p:nvSpPr>
        <p:spPr>
          <a:xfrm>
            <a:off x="5466200" y="2800900"/>
            <a:ext cx="455100" cy="13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oz</a:t>
            </a:r>
            <a:endParaRPr sz="400"/>
          </a:p>
        </p:txBody>
      </p:sp>
      <p:sp>
        <p:nvSpPr>
          <p:cNvPr id="140" name="Google Shape;140;p26"/>
          <p:cNvSpPr/>
          <p:nvPr/>
        </p:nvSpPr>
        <p:spPr>
          <a:xfrm rot="3625330">
            <a:off x="5835320" y="2139884"/>
            <a:ext cx="76579" cy="66383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6"/>
          <p:cNvSpPr/>
          <p:nvPr/>
        </p:nvSpPr>
        <p:spPr>
          <a:xfrm rot="3625330">
            <a:off x="5835320" y="2364397"/>
            <a:ext cx="76579" cy="66383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/>
          <p:nvPr/>
        </p:nvSpPr>
        <p:spPr>
          <a:xfrm rot="3625330">
            <a:off x="5835320" y="2590947"/>
            <a:ext cx="76579" cy="66383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6"/>
          <p:cNvSpPr/>
          <p:nvPr/>
        </p:nvSpPr>
        <p:spPr>
          <a:xfrm rot="3625330">
            <a:off x="5835320" y="2822709"/>
            <a:ext cx="76579" cy="66383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26"/>
          <p:cNvGrpSpPr/>
          <p:nvPr/>
        </p:nvGrpSpPr>
        <p:grpSpPr>
          <a:xfrm>
            <a:off x="6404750" y="1161352"/>
            <a:ext cx="1804976" cy="2921877"/>
            <a:chOff x="640925" y="644150"/>
            <a:chExt cx="2261875" cy="3661500"/>
          </a:xfrm>
        </p:grpSpPr>
        <p:sp>
          <p:nvSpPr>
            <p:cNvPr id="125" name="Google Shape;125;p26"/>
            <p:cNvSpPr/>
            <p:nvPr/>
          </p:nvSpPr>
          <p:spPr>
            <a:xfrm>
              <a:off x="640925" y="644150"/>
              <a:ext cx="2261700" cy="36615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641100" y="653825"/>
              <a:ext cx="2261700" cy="309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641100" y="4208750"/>
              <a:ext cx="2261700" cy="96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26"/>
          <p:cNvSpPr txBox="1"/>
          <p:nvPr/>
        </p:nvSpPr>
        <p:spPr>
          <a:xfrm>
            <a:off x="6453200" y="1477525"/>
            <a:ext cx="166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Please enter your carbohydrate estimates in gms</a:t>
            </a:r>
            <a:endParaRPr sz="700"/>
          </a:p>
        </p:txBody>
      </p:sp>
      <p:sp>
        <p:nvSpPr>
          <p:cNvPr id="148" name="Google Shape;148;p26"/>
          <p:cNvSpPr/>
          <p:nvPr/>
        </p:nvSpPr>
        <p:spPr>
          <a:xfrm>
            <a:off x="7043325" y="3676600"/>
            <a:ext cx="1075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Next</a:t>
            </a:r>
            <a:endParaRPr sz="800"/>
          </a:p>
        </p:txBody>
      </p:sp>
      <p:sp>
        <p:nvSpPr>
          <p:cNvPr id="149" name="Google Shape;149;p26"/>
          <p:cNvSpPr/>
          <p:nvPr/>
        </p:nvSpPr>
        <p:spPr>
          <a:xfrm>
            <a:off x="7414075" y="2057200"/>
            <a:ext cx="354300" cy="16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100</a:t>
            </a:r>
            <a:endParaRPr sz="600"/>
          </a:p>
        </p:txBody>
      </p:sp>
      <p:sp>
        <p:nvSpPr>
          <p:cNvPr id="150" name="Google Shape;150;p26"/>
          <p:cNvSpPr/>
          <p:nvPr/>
        </p:nvSpPr>
        <p:spPr>
          <a:xfrm>
            <a:off x="7414075" y="2346600"/>
            <a:ext cx="354300" cy="16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</a:t>
            </a:r>
            <a:endParaRPr sz="600"/>
          </a:p>
        </p:txBody>
      </p:sp>
      <p:sp>
        <p:nvSpPr>
          <p:cNvPr id="151" name="Google Shape;151;p26"/>
          <p:cNvSpPr/>
          <p:nvPr/>
        </p:nvSpPr>
        <p:spPr>
          <a:xfrm>
            <a:off x="7414075" y="2606750"/>
            <a:ext cx="354300" cy="16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30</a:t>
            </a:r>
            <a:endParaRPr sz="600"/>
          </a:p>
        </p:txBody>
      </p:sp>
      <p:sp>
        <p:nvSpPr>
          <p:cNvPr id="152" name="Google Shape;152;p26"/>
          <p:cNvSpPr/>
          <p:nvPr/>
        </p:nvSpPr>
        <p:spPr>
          <a:xfrm>
            <a:off x="7414075" y="2866900"/>
            <a:ext cx="354300" cy="16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30</a:t>
            </a:r>
            <a:endParaRPr sz="600"/>
          </a:p>
        </p:txBody>
      </p:sp>
      <p:sp>
        <p:nvSpPr>
          <p:cNvPr id="153" name="Google Shape;153;p26"/>
          <p:cNvSpPr txBox="1"/>
          <p:nvPr/>
        </p:nvSpPr>
        <p:spPr>
          <a:xfrm>
            <a:off x="6556075" y="1991650"/>
            <a:ext cx="807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 cup rice</a:t>
            </a:r>
            <a:endParaRPr sz="700"/>
          </a:p>
        </p:txBody>
      </p:sp>
      <p:sp>
        <p:nvSpPr>
          <p:cNvPr id="154" name="Google Shape;154;p26"/>
          <p:cNvSpPr txBox="1"/>
          <p:nvPr/>
        </p:nvSpPr>
        <p:spPr>
          <a:xfrm>
            <a:off x="6556075" y="2281050"/>
            <a:ext cx="807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 slice salmon</a:t>
            </a:r>
            <a:endParaRPr sz="700"/>
          </a:p>
        </p:txBody>
      </p:sp>
      <p:sp>
        <p:nvSpPr>
          <p:cNvPr id="155" name="Google Shape;155;p26"/>
          <p:cNvSpPr txBox="1"/>
          <p:nvPr/>
        </p:nvSpPr>
        <p:spPr>
          <a:xfrm>
            <a:off x="6556075" y="2554100"/>
            <a:ext cx="807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 count Potato</a:t>
            </a:r>
            <a:endParaRPr sz="700"/>
          </a:p>
        </p:txBody>
      </p:sp>
      <p:sp>
        <p:nvSpPr>
          <p:cNvPr id="156" name="Google Shape;156;p26"/>
          <p:cNvSpPr txBox="1"/>
          <p:nvPr/>
        </p:nvSpPr>
        <p:spPr>
          <a:xfrm>
            <a:off x="6556075" y="2815875"/>
            <a:ext cx="807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10 oz spinach</a:t>
            </a:r>
            <a:endParaRPr sz="700"/>
          </a:p>
        </p:txBody>
      </p:sp>
      <p:sp>
        <p:nvSpPr>
          <p:cNvPr id="157" name="Google Shape;157;p26"/>
          <p:cNvSpPr txBox="1"/>
          <p:nvPr/>
        </p:nvSpPr>
        <p:spPr>
          <a:xfrm>
            <a:off x="7786800" y="1977188"/>
            <a:ext cx="381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grams</a:t>
            </a:r>
            <a:endParaRPr sz="500"/>
          </a:p>
        </p:txBody>
      </p:sp>
      <p:sp>
        <p:nvSpPr>
          <p:cNvPr id="158" name="Google Shape;158;p26"/>
          <p:cNvSpPr txBox="1"/>
          <p:nvPr/>
        </p:nvSpPr>
        <p:spPr>
          <a:xfrm>
            <a:off x="7786800" y="2296500"/>
            <a:ext cx="381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grams</a:t>
            </a:r>
            <a:endParaRPr sz="500"/>
          </a:p>
        </p:txBody>
      </p:sp>
      <p:sp>
        <p:nvSpPr>
          <p:cNvPr id="159" name="Google Shape;159;p26"/>
          <p:cNvSpPr txBox="1"/>
          <p:nvPr/>
        </p:nvSpPr>
        <p:spPr>
          <a:xfrm>
            <a:off x="7786800" y="2556650"/>
            <a:ext cx="381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grams</a:t>
            </a:r>
            <a:endParaRPr sz="500"/>
          </a:p>
        </p:txBody>
      </p:sp>
      <p:sp>
        <p:nvSpPr>
          <p:cNvPr id="160" name="Google Shape;160;p26"/>
          <p:cNvSpPr txBox="1"/>
          <p:nvPr/>
        </p:nvSpPr>
        <p:spPr>
          <a:xfrm>
            <a:off x="7786800" y="2815875"/>
            <a:ext cx="381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grams</a:t>
            </a:r>
            <a:endParaRPr sz="500"/>
          </a:p>
        </p:txBody>
      </p:sp>
      <p:cxnSp>
        <p:nvCxnSpPr>
          <p:cNvPr id="161" name="Google Shape;161;p26"/>
          <p:cNvCxnSpPr/>
          <p:nvPr/>
        </p:nvCxnSpPr>
        <p:spPr>
          <a:xfrm>
            <a:off x="8204050" y="2427300"/>
            <a:ext cx="65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6"/>
          <p:cNvSpPr txBox="1"/>
          <p:nvPr/>
        </p:nvSpPr>
        <p:spPr>
          <a:xfrm>
            <a:off x="902375" y="4268200"/>
            <a:ext cx="4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2778300" y="4231100"/>
            <a:ext cx="4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64" name="Google Shape;164;p26"/>
          <p:cNvSpPr txBox="1"/>
          <p:nvPr/>
        </p:nvSpPr>
        <p:spPr>
          <a:xfrm>
            <a:off x="4894800" y="4231100"/>
            <a:ext cx="4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65" name="Google Shape;165;p26"/>
          <p:cNvSpPr txBox="1"/>
          <p:nvPr/>
        </p:nvSpPr>
        <p:spPr>
          <a:xfrm>
            <a:off x="7149725" y="4231100"/>
            <a:ext cx="4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66" name="Google Shape;166;p26"/>
          <p:cNvSpPr txBox="1"/>
          <p:nvPr/>
        </p:nvSpPr>
        <p:spPr>
          <a:xfrm>
            <a:off x="4212425" y="405000"/>
            <a:ext cx="1602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Times New Roman"/>
                <a:ea typeface="Times New Roman"/>
                <a:cs typeface="Times New Roman"/>
                <a:sym typeface="Times New Roman"/>
              </a:rPr>
              <a:t>If the volume and unit is not chosen, force the user to choose it.</a:t>
            </a:r>
            <a:endParaRPr i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27"/>
          <p:cNvGrpSpPr/>
          <p:nvPr/>
        </p:nvGrpSpPr>
        <p:grpSpPr>
          <a:xfrm>
            <a:off x="2545196" y="1269236"/>
            <a:ext cx="1842071" cy="2981926"/>
            <a:chOff x="640925" y="644150"/>
            <a:chExt cx="2261875" cy="3661500"/>
          </a:xfrm>
        </p:grpSpPr>
        <p:sp>
          <p:nvSpPr>
            <p:cNvPr id="172" name="Google Shape;172;p27"/>
            <p:cNvSpPr/>
            <p:nvPr/>
          </p:nvSpPr>
          <p:spPr>
            <a:xfrm>
              <a:off x="640925" y="644150"/>
              <a:ext cx="2261700" cy="36615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641100" y="653825"/>
              <a:ext cx="2261700" cy="309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641100" y="4208750"/>
              <a:ext cx="2261700" cy="96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FRESH N LEAN: #1 Prepared Meal Delivery Service (Open Now)"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020813">
            <a:off x="2818524" y="1721042"/>
            <a:ext cx="1221748" cy="11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/>
          <p:nvPr/>
        </p:nvSpPr>
        <p:spPr>
          <a:xfrm>
            <a:off x="3546464" y="1852036"/>
            <a:ext cx="435000" cy="89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/>
          <p:nvPr/>
        </p:nvSpPr>
        <p:spPr>
          <a:xfrm>
            <a:off x="3284274" y="1852036"/>
            <a:ext cx="232500" cy="8970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/>
          <p:nvPr/>
        </p:nvSpPr>
        <p:spPr>
          <a:xfrm>
            <a:off x="2930926" y="1870157"/>
            <a:ext cx="323400" cy="897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/>
          <p:nvPr/>
        </p:nvSpPr>
        <p:spPr>
          <a:xfrm>
            <a:off x="3639881" y="3966609"/>
            <a:ext cx="669600" cy="14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Submit</a:t>
            </a:r>
            <a:endParaRPr sz="1000"/>
          </a:p>
        </p:txBody>
      </p:sp>
      <p:sp>
        <p:nvSpPr>
          <p:cNvPr id="180" name="Google Shape;180;p27"/>
          <p:cNvSpPr txBox="1"/>
          <p:nvPr/>
        </p:nvSpPr>
        <p:spPr>
          <a:xfrm>
            <a:off x="2754249" y="3108413"/>
            <a:ext cx="567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Blue</a:t>
            </a:r>
            <a:endParaRPr sz="900"/>
          </a:p>
        </p:txBody>
      </p:sp>
      <p:sp>
        <p:nvSpPr>
          <p:cNvPr id="181" name="Google Shape;181;p27"/>
          <p:cNvSpPr txBox="1"/>
          <p:nvPr/>
        </p:nvSpPr>
        <p:spPr>
          <a:xfrm>
            <a:off x="2757450" y="3314438"/>
            <a:ext cx="567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Yellow</a:t>
            </a:r>
            <a:endParaRPr sz="900"/>
          </a:p>
        </p:txBody>
      </p:sp>
      <p:sp>
        <p:nvSpPr>
          <p:cNvPr id="182" name="Google Shape;182;p27"/>
          <p:cNvSpPr txBox="1"/>
          <p:nvPr/>
        </p:nvSpPr>
        <p:spPr>
          <a:xfrm>
            <a:off x="2757449" y="3522576"/>
            <a:ext cx="497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Red</a:t>
            </a:r>
            <a:endParaRPr sz="900"/>
          </a:p>
        </p:txBody>
      </p:sp>
      <p:grpSp>
        <p:nvGrpSpPr>
          <p:cNvPr id="183" name="Google Shape;183;p27"/>
          <p:cNvGrpSpPr/>
          <p:nvPr/>
        </p:nvGrpSpPr>
        <p:grpSpPr>
          <a:xfrm>
            <a:off x="3304599" y="3166934"/>
            <a:ext cx="842415" cy="113364"/>
            <a:chOff x="1212525" y="3392850"/>
            <a:chExt cx="1034400" cy="139200"/>
          </a:xfrm>
        </p:grpSpPr>
        <p:sp>
          <p:nvSpPr>
            <p:cNvPr id="184" name="Google Shape;184;p27"/>
            <p:cNvSpPr/>
            <p:nvPr/>
          </p:nvSpPr>
          <p:spPr>
            <a:xfrm>
              <a:off x="1212525" y="3392850"/>
              <a:ext cx="1034400" cy="13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Rice</a:t>
              </a:r>
              <a:endParaRPr sz="700"/>
            </a:p>
          </p:txBody>
        </p:sp>
        <p:sp>
          <p:nvSpPr>
            <p:cNvPr id="185" name="Google Shape;185;p27"/>
            <p:cNvSpPr/>
            <p:nvPr/>
          </p:nvSpPr>
          <p:spPr>
            <a:xfrm flipH="1" rot="10800000">
              <a:off x="2127450" y="3432458"/>
              <a:ext cx="69300" cy="600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27"/>
          <p:cNvGrpSpPr/>
          <p:nvPr/>
        </p:nvGrpSpPr>
        <p:grpSpPr>
          <a:xfrm>
            <a:off x="3304599" y="3389175"/>
            <a:ext cx="842415" cy="113364"/>
            <a:chOff x="1212525" y="3392850"/>
            <a:chExt cx="1034400" cy="139200"/>
          </a:xfrm>
        </p:grpSpPr>
        <p:sp>
          <p:nvSpPr>
            <p:cNvPr id="187" name="Google Shape;187;p27"/>
            <p:cNvSpPr/>
            <p:nvPr/>
          </p:nvSpPr>
          <p:spPr>
            <a:xfrm>
              <a:off x="1212525" y="3392850"/>
              <a:ext cx="1034400" cy="13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Salmon</a:t>
              </a:r>
              <a:endParaRPr sz="700"/>
            </a:p>
          </p:txBody>
        </p:sp>
        <p:sp>
          <p:nvSpPr>
            <p:cNvPr id="188" name="Google Shape;188;p27"/>
            <p:cNvSpPr/>
            <p:nvPr/>
          </p:nvSpPr>
          <p:spPr>
            <a:xfrm flipH="1" rot="10800000">
              <a:off x="2127450" y="3432458"/>
              <a:ext cx="69300" cy="600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" name="Google Shape;189;p27"/>
          <p:cNvGrpSpPr/>
          <p:nvPr/>
        </p:nvGrpSpPr>
        <p:grpSpPr>
          <a:xfrm>
            <a:off x="3304599" y="3611415"/>
            <a:ext cx="842415" cy="113364"/>
            <a:chOff x="1212525" y="3392850"/>
            <a:chExt cx="1034400" cy="139200"/>
          </a:xfrm>
        </p:grpSpPr>
        <p:sp>
          <p:nvSpPr>
            <p:cNvPr id="190" name="Google Shape;190;p27"/>
            <p:cNvSpPr/>
            <p:nvPr/>
          </p:nvSpPr>
          <p:spPr>
            <a:xfrm>
              <a:off x="1212525" y="3392850"/>
              <a:ext cx="1034400" cy="13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Potato, Spinach</a:t>
              </a:r>
              <a:endParaRPr sz="700"/>
            </a:p>
          </p:txBody>
        </p:sp>
        <p:sp>
          <p:nvSpPr>
            <p:cNvPr id="191" name="Google Shape;191;p27"/>
            <p:cNvSpPr/>
            <p:nvPr/>
          </p:nvSpPr>
          <p:spPr>
            <a:xfrm flipH="1" rot="10800000">
              <a:off x="2127450" y="3432458"/>
              <a:ext cx="69300" cy="600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" name="Google Shape;192;p27"/>
          <p:cNvSpPr txBox="1"/>
          <p:nvPr/>
        </p:nvSpPr>
        <p:spPr>
          <a:xfrm>
            <a:off x="3661426" y="2861363"/>
            <a:ext cx="72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00">
                <a:latin typeface="Times New Roman"/>
                <a:ea typeface="Times New Roman"/>
                <a:cs typeface="Times New Roman"/>
                <a:sym typeface="Times New Roman"/>
              </a:rPr>
              <a:t>This is a multiple select dropdown</a:t>
            </a:r>
            <a:endParaRPr i="1" sz="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0" y="0"/>
            <a:ext cx="946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Created on Mar 30</a:t>
            </a:r>
            <a:endParaRPr sz="700"/>
          </a:p>
        </p:txBody>
      </p:sp>
      <p:sp>
        <p:nvSpPr>
          <p:cNvPr id="194" name="Google Shape;194;p27"/>
          <p:cNvSpPr/>
          <p:nvPr/>
        </p:nvSpPr>
        <p:spPr>
          <a:xfrm>
            <a:off x="2813850" y="521100"/>
            <a:ext cx="924000" cy="41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1</a:t>
            </a:r>
            <a:endParaRPr/>
          </a:p>
        </p:txBody>
      </p:sp>
      <p:cxnSp>
        <p:nvCxnSpPr>
          <p:cNvPr id="195" name="Google Shape;195;p27"/>
          <p:cNvCxnSpPr>
            <a:endCxn id="173" idx="0"/>
          </p:cNvCxnSpPr>
          <p:nvPr/>
        </p:nvCxnSpPr>
        <p:spPr>
          <a:xfrm>
            <a:off x="3465102" y="959416"/>
            <a:ext cx="1200" cy="3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7"/>
          <p:cNvSpPr/>
          <p:nvPr/>
        </p:nvSpPr>
        <p:spPr>
          <a:xfrm>
            <a:off x="4567200" y="2559563"/>
            <a:ext cx="924000" cy="41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2</a:t>
            </a:r>
            <a:endParaRPr/>
          </a:p>
        </p:txBody>
      </p:sp>
      <p:grpSp>
        <p:nvGrpSpPr>
          <p:cNvPr id="197" name="Google Shape;197;p27"/>
          <p:cNvGrpSpPr/>
          <p:nvPr/>
        </p:nvGrpSpPr>
        <p:grpSpPr>
          <a:xfrm>
            <a:off x="5671131" y="744214"/>
            <a:ext cx="3370872" cy="4048887"/>
            <a:chOff x="640925" y="644150"/>
            <a:chExt cx="2261875" cy="3661500"/>
          </a:xfrm>
        </p:grpSpPr>
        <p:sp>
          <p:nvSpPr>
            <p:cNvPr id="198" name="Google Shape;198;p27"/>
            <p:cNvSpPr/>
            <p:nvPr/>
          </p:nvSpPr>
          <p:spPr>
            <a:xfrm>
              <a:off x="640925" y="644150"/>
              <a:ext cx="2261700" cy="36615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641100" y="653825"/>
              <a:ext cx="2261700" cy="309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641100" y="4208750"/>
              <a:ext cx="2261700" cy="96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201" name="Google Shape;201;p27"/>
          <p:cNvGraphicFramePr/>
          <p:nvPr/>
        </p:nvGraphicFramePr>
        <p:xfrm>
          <a:off x="5939075" y="1507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{E118EE4D-AEB4-4753-A65C-81E596C6A98C}</a:tableStyleId>
              </a:tblPr>
              <a:tblGrid>
                <a:gridCol w="608150"/>
                <a:gridCol w="668400"/>
                <a:gridCol w="816650"/>
                <a:gridCol w="799100"/>
              </a:tblGrid>
              <a:tr h="35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Food items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App estimate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(with image)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App estimate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(without image)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Your estimate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6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Rice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5</a:t>
                      </a:r>
                      <a:r>
                        <a:rPr lang="en" sz="600"/>
                        <a:t>0 gms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60</a:t>
                      </a:r>
                      <a:r>
                        <a:rPr lang="en" sz="600"/>
                        <a:t> gms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100 </a:t>
                      </a:r>
                      <a:r>
                        <a:rPr lang="en" sz="600"/>
                        <a:t>gms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6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Salmon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20 gms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30 gms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20 </a:t>
                      </a:r>
                      <a:r>
                        <a:rPr lang="en" sz="600"/>
                        <a:t>gms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4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Potato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r>
                        <a:rPr lang="en" sz="600"/>
                        <a:t>0 gms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20 gms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30 gms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4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 sz="600">
                          <a:solidFill>
                            <a:schemeClr val="dk1"/>
                          </a:solidFill>
                        </a:rPr>
                        <a:t>pinach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10 gms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20 gms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30 gms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6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Total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X</a:t>
                      </a:r>
                      <a:r>
                        <a:rPr lang="en" sz="600"/>
                        <a:t> gms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X gms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X gms</a:t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2" name="Google Shape;202;p27"/>
          <p:cNvSpPr txBox="1"/>
          <p:nvPr/>
        </p:nvSpPr>
        <p:spPr>
          <a:xfrm>
            <a:off x="5939075" y="1200850"/>
            <a:ext cx="246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Carbohydrate estimation comparison (in gms)</a:t>
            </a:r>
            <a:endParaRPr sz="800"/>
          </a:p>
        </p:txBody>
      </p:sp>
      <p:sp>
        <p:nvSpPr>
          <p:cNvPr id="203" name="Google Shape;203;p27"/>
          <p:cNvSpPr txBox="1"/>
          <p:nvPr/>
        </p:nvSpPr>
        <p:spPr>
          <a:xfrm>
            <a:off x="5879275" y="3389600"/>
            <a:ext cx="2952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Which of the following estimates are you most likely to use</a:t>
            </a:r>
            <a:r>
              <a:rPr lang="en" sz="700"/>
              <a:t>?</a:t>
            </a:r>
            <a:endParaRPr sz="700"/>
          </a:p>
        </p:txBody>
      </p:sp>
      <p:sp>
        <p:nvSpPr>
          <p:cNvPr id="204" name="Google Shape;204;p27"/>
          <p:cNvSpPr txBox="1"/>
          <p:nvPr/>
        </p:nvSpPr>
        <p:spPr>
          <a:xfrm>
            <a:off x="6169525" y="3673075"/>
            <a:ext cx="1635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App calculated estimation (with image)</a:t>
            </a:r>
            <a:endParaRPr sz="600"/>
          </a:p>
        </p:txBody>
      </p:sp>
      <p:sp>
        <p:nvSpPr>
          <p:cNvPr id="205" name="Google Shape;205;p27"/>
          <p:cNvSpPr txBox="1"/>
          <p:nvPr/>
        </p:nvSpPr>
        <p:spPr>
          <a:xfrm>
            <a:off x="6169525" y="4134150"/>
            <a:ext cx="1046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My own estimation</a:t>
            </a:r>
            <a:endParaRPr sz="600"/>
          </a:p>
        </p:txBody>
      </p:sp>
      <p:sp>
        <p:nvSpPr>
          <p:cNvPr id="206" name="Google Shape;206;p27"/>
          <p:cNvSpPr/>
          <p:nvPr/>
        </p:nvSpPr>
        <p:spPr>
          <a:xfrm>
            <a:off x="7608875" y="4266850"/>
            <a:ext cx="1075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SUBMIT</a:t>
            </a:r>
            <a:endParaRPr sz="800"/>
          </a:p>
        </p:txBody>
      </p:sp>
      <p:sp>
        <p:nvSpPr>
          <p:cNvPr id="207" name="Google Shape;207;p27"/>
          <p:cNvSpPr/>
          <p:nvPr/>
        </p:nvSpPr>
        <p:spPr>
          <a:xfrm>
            <a:off x="6058225" y="3750925"/>
            <a:ext cx="111300" cy="12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/>
          <p:nvPr/>
        </p:nvSpPr>
        <p:spPr>
          <a:xfrm>
            <a:off x="6058225" y="4212000"/>
            <a:ext cx="111300" cy="12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7"/>
          <p:cNvSpPr txBox="1"/>
          <p:nvPr/>
        </p:nvSpPr>
        <p:spPr>
          <a:xfrm>
            <a:off x="6169525" y="3889875"/>
            <a:ext cx="1635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App calculated estimation (without image)</a:t>
            </a:r>
            <a:endParaRPr sz="600"/>
          </a:p>
        </p:txBody>
      </p:sp>
      <p:sp>
        <p:nvSpPr>
          <p:cNvPr id="210" name="Google Shape;210;p27"/>
          <p:cNvSpPr/>
          <p:nvPr/>
        </p:nvSpPr>
        <p:spPr>
          <a:xfrm>
            <a:off x="6058225" y="3979525"/>
            <a:ext cx="111300" cy="12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1" name="Google Shape;211;p27"/>
          <p:cNvCxnSpPr>
            <a:stCxn id="172" idx="3"/>
            <a:endCxn id="196" idx="1"/>
          </p:cNvCxnSpPr>
          <p:nvPr/>
        </p:nvCxnSpPr>
        <p:spPr>
          <a:xfrm>
            <a:off x="4387124" y="2760199"/>
            <a:ext cx="1800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7"/>
          <p:cNvCxnSpPr>
            <a:stCxn id="196" idx="3"/>
            <a:endCxn id="198" idx="1"/>
          </p:cNvCxnSpPr>
          <p:nvPr/>
        </p:nvCxnSpPr>
        <p:spPr>
          <a:xfrm>
            <a:off x="5491200" y="2768663"/>
            <a:ext cx="18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27"/>
          <p:cNvCxnSpPr>
            <a:endCxn id="194" idx="1"/>
          </p:cNvCxnSpPr>
          <p:nvPr/>
        </p:nvCxnSpPr>
        <p:spPr>
          <a:xfrm>
            <a:off x="1958250" y="724800"/>
            <a:ext cx="8556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14" name="Google Shape;214;p27"/>
          <p:cNvGrpSpPr/>
          <p:nvPr/>
        </p:nvGrpSpPr>
        <p:grpSpPr>
          <a:xfrm>
            <a:off x="326809" y="1254011"/>
            <a:ext cx="1859714" cy="3010485"/>
            <a:chOff x="640925" y="644150"/>
            <a:chExt cx="2261875" cy="3661500"/>
          </a:xfrm>
        </p:grpSpPr>
        <p:sp>
          <p:nvSpPr>
            <p:cNvPr id="215" name="Google Shape;215;p27"/>
            <p:cNvSpPr/>
            <p:nvPr/>
          </p:nvSpPr>
          <p:spPr>
            <a:xfrm>
              <a:off x="640925" y="644150"/>
              <a:ext cx="2261700" cy="36615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641100" y="655619"/>
              <a:ext cx="2261700" cy="309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641100" y="4208750"/>
              <a:ext cx="2261700" cy="96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FRESH N LEAN: #1 Prepared Meal Delivery Service (Open Now)" id="218" name="Google Shape;21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692" y="2775700"/>
            <a:ext cx="532633" cy="52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7"/>
          <p:cNvSpPr txBox="1"/>
          <p:nvPr/>
        </p:nvSpPr>
        <p:spPr>
          <a:xfrm>
            <a:off x="480335" y="3491804"/>
            <a:ext cx="144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RESH N LEAN: #1 Prepared Meal Delivery Service (Open Now)" id="220" name="Google Shape;22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950" y="3385195"/>
            <a:ext cx="532625" cy="52101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7"/>
          <p:cNvSpPr txBox="1"/>
          <p:nvPr/>
        </p:nvSpPr>
        <p:spPr>
          <a:xfrm>
            <a:off x="1157198" y="2846125"/>
            <a:ext cx="68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Top view</a:t>
            </a:r>
            <a:endParaRPr sz="800"/>
          </a:p>
        </p:txBody>
      </p:sp>
      <p:sp>
        <p:nvSpPr>
          <p:cNvPr id="222" name="Google Shape;222;p27"/>
          <p:cNvSpPr txBox="1"/>
          <p:nvPr/>
        </p:nvSpPr>
        <p:spPr>
          <a:xfrm>
            <a:off x="1207761" y="3471636"/>
            <a:ext cx="65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Side view</a:t>
            </a:r>
            <a:endParaRPr sz="800"/>
          </a:p>
        </p:txBody>
      </p:sp>
      <p:sp>
        <p:nvSpPr>
          <p:cNvPr id="223" name="Google Shape;223;p27"/>
          <p:cNvSpPr/>
          <p:nvPr/>
        </p:nvSpPr>
        <p:spPr>
          <a:xfrm>
            <a:off x="1480018" y="3979729"/>
            <a:ext cx="612600" cy="18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Next</a:t>
            </a:r>
            <a:endParaRPr sz="1000"/>
          </a:p>
        </p:txBody>
      </p:sp>
      <p:sp>
        <p:nvSpPr>
          <p:cNvPr id="224" name="Google Shape;224;p27"/>
          <p:cNvSpPr txBox="1"/>
          <p:nvPr/>
        </p:nvSpPr>
        <p:spPr>
          <a:xfrm>
            <a:off x="473700" y="1877100"/>
            <a:ext cx="1398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 sz="700"/>
              <a:t>Cent</a:t>
            </a:r>
            <a:endParaRPr sz="7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 sz="700"/>
              <a:t>Nickel</a:t>
            </a:r>
            <a:endParaRPr sz="7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 sz="700"/>
              <a:t>Dime</a:t>
            </a:r>
            <a:endParaRPr sz="7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 sz="700"/>
              <a:t>Quarter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25" name="Google Shape;225;p27"/>
          <p:cNvSpPr txBox="1"/>
          <p:nvPr/>
        </p:nvSpPr>
        <p:spPr>
          <a:xfrm>
            <a:off x="326800" y="1623425"/>
            <a:ext cx="1530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Choose the type of coin:</a:t>
            </a:r>
            <a:endParaRPr sz="700"/>
          </a:p>
        </p:txBody>
      </p:sp>
      <p:cxnSp>
        <p:nvCxnSpPr>
          <p:cNvPr id="226" name="Google Shape;226;p27"/>
          <p:cNvCxnSpPr>
            <a:endCxn id="215" idx="1"/>
          </p:cNvCxnSpPr>
          <p:nvPr/>
        </p:nvCxnSpPr>
        <p:spPr>
          <a:xfrm flipH="1" rot="10800000">
            <a:off x="126409" y="2759253"/>
            <a:ext cx="200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27"/>
          <p:cNvCxnSpPr/>
          <p:nvPr/>
        </p:nvCxnSpPr>
        <p:spPr>
          <a:xfrm rot="10800000">
            <a:off x="1958050" y="724900"/>
            <a:ext cx="0" cy="5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27"/>
          <p:cNvSpPr txBox="1"/>
          <p:nvPr/>
        </p:nvSpPr>
        <p:spPr>
          <a:xfrm>
            <a:off x="956550" y="4411050"/>
            <a:ext cx="4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29" name="Google Shape;229;p27"/>
          <p:cNvSpPr txBox="1"/>
          <p:nvPr/>
        </p:nvSpPr>
        <p:spPr>
          <a:xfrm>
            <a:off x="3183950" y="4266850"/>
            <a:ext cx="4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30" name="Google Shape;230;p27"/>
          <p:cNvSpPr txBox="1"/>
          <p:nvPr/>
        </p:nvSpPr>
        <p:spPr>
          <a:xfrm>
            <a:off x="7168625" y="4743300"/>
            <a:ext cx="4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31" name="Google Shape;231;p27"/>
          <p:cNvSpPr txBox="1"/>
          <p:nvPr/>
        </p:nvSpPr>
        <p:spPr>
          <a:xfrm>
            <a:off x="126325" y="292500"/>
            <a:ext cx="163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Times New Roman"/>
                <a:ea typeface="Times New Roman"/>
                <a:cs typeface="Times New Roman"/>
                <a:sym typeface="Times New Roman"/>
              </a:rPr>
              <a:t>Information</a:t>
            </a:r>
            <a:r>
              <a:rPr i="1" lang="en" sz="1000">
                <a:latin typeface="Times New Roman"/>
                <a:ea typeface="Times New Roman"/>
                <a:cs typeface="Times New Roman"/>
                <a:sym typeface="Times New Roman"/>
              </a:rPr>
              <a:t> from screen 4 and 5 needs to be passed on to API 1.</a:t>
            </a:r>
            <a:endParaRPr i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3843913" y="370875"/>
            <a:ext cx="144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Times New Roman"/>
                <a:ea typeface="Times New Roman"/>
                <a:cs typeface="Times New Roman"/>
                <a:sym typeface="Times New Roman"/>
              </a:rPr>
              <a:t>Blue, yellow, red are sample colours. Colours need to be dynamically populated based on the output from API</a:t>
            </a:r>
            <a:endParaRPr i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/>
          <p:nvPr/>
        </p:nvSpPr>
        <p:spPr>
          <a:xfrm>
            <a:off x="3551625" y="980175"/>
            <a:ext cx="1521600" cy="5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1</a:t>
            </a:r>
            <a:endParaRPr/>
          </a:p>
        </p:txBody>
      </p:sp>
      <p:sp>
        <p:nvSpPr>
          <p:cNvPr id="244" name="Google Shape;244;p29"/>
          <p:cNvSpPr/>
          <p:nvPr/>
        </p:nvSpPr>
        <p:spPr>
          <a:xfrm>
            <a:off x="3636525" y="3403575"/>
            <a:ext cx="1521600" cy="5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2</a:t>
            </a:r>
            <a:endParaRPr/>
          </a:p>
        </p:txBody>
      </p:sp>
      <p:sp>
        <p:nvSpPr>
          <p:cNvPr id="245" name="Google Shape;245;p29"/>
          <p:cNvSpPr txBox="1"/>
          <p:nvPr/>
        </p:nvSpPr>
        <p:spPr>
          <a:xfrm>
            <a:off x="386925" y="559575"/>
            <a:ext cx="2629200" cy="136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{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‘food’: [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6AA84F"/>
                </a:solidFill>
              </a:rPr>
              <a:t>{‘item’: ‘rice’, ‘quantity’: ‘1 cup</a:t>
            </a:r>
            <a:r>
              <a:rPr b="1" lang="en" sz="700"/>
              <a:t>’</a:t>
            </a:r>
            <a:r>
              <a:rPr lang="en" sz="700"/>
              <a:t>, ‘</a:t>
            </a:r>
            <a:r>
              <a:rPr lang="en" sz="700">
                <a:solidFill>
                  <a:srgbClr val="FF0000"/>
                </a:solidFill>
              </a:rPr>
              <a:t>cho-est’:’100’},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6AA84F"/>
                </a:solidFill>
              </a:rPr>
              <a:t>{</a:t>
            </a:r>
            <a:r>
              <a:rPr b="1" lang="en" sz="700">
                <a:solidFill>
                  <a:srgbClr val="6AA84F"/>
                </a:solidFill>
              </a:rPr>
              <a:t>‘item’: ‘salmon’, ‘quantity’: ‘1’,</a:t>
            </a:r>
            <a:r>
              <a:rPr lang="en" sz="700">
                <a:solidFill>
                  <a:schemeClr val="dk1"/>
                </a:solidFill>
              </a:rPr>
              <a:t> </a:t>
            </a:r>
            <a:r>
              <a:rPr lang="en" sz="700">
                <a:solidFill>
                  <a:srgbClr val="FF0000"/>
                </a:solidFill>
              </a:rPr>
              <a:t>‘cho-est’:’20’</a:t>
            </a:r>
            <a:r>
              <a:rPr lang="en" sz="700">
                <a:solidFill>
                  <a:srgbClr val="FF0000"/>
                </a:solidFill>
              </a:rPr>
              <a:t>},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6AA84F"/>
                </a:solidFill>
              </a:rPr>
              <a:t>{</a:t>
            </a:r>
            <a:r>
              <a:rPr b="1" lang="en" sz="700">
                <a:solidFill>
                  <a:srgbClr val="6AA84F"/>
                </a:solidFill>
              </a:rPr>
              <a:t>‘item’: ‘potato’, ‘quantity’: ‘10 oz’</a:t>
            </a:r>
            <a:r>
              <a:rPr lang="en" sz="700">
                <a:solidFill>
                  <a:schemeClr val="dk1"/>
                </a:solidFill>
              </a:rPr>
              <a:t>,</a:t>
            </a:r>
            <a:r>
              <a:rPr lang="en" sz="700">
                <a:solidFill>
                  <a:srgbClr val="FF0000"/>
                </a:solidFill>
              </a:rPr>
              <a:t> ‘cho-est’:’30’</a:t>
            </a:r>
            <a:r>
              <a:rPr lang="en" sz="700">
                <a:solidFill>
                  <a:srgbClr val="FF0000"/>
                </a:solidFill>
              </a:rPr>
              <a:t>}</a:t>
            </a:r>
            <a:r>
              <a:rPr lang="en" sz="700"/>
              <a:t>,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rgbClr val="6AA84F"/>
                </a:solidFill>
              </a:rPr>
              <a:t>{‘item’: ‘spinach’, ‘quantity’: ‘10 oz’</a:t>
            </a:r>
            <a:r>
              <a:rPr lang="en" sz="700">
                <a:solidFill>
                  <a:schemeClr val="dk1"/>
                </a:solidFill>
              </a:rPr>
              <a:t>, </a:t>
            </a:r>
            <a:r>
              <a:rPr lang="en" sz="700">
                <a:solidFill>
                  <a:srgbClr val="FF0000"/>
                </a:solidFill>
              </a:rPr>
              <a:t>‘cho-est’:’30’}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‘</a:t>
            </a:r>
            <a:r>
              <a:rPr lang="en" sz="700"/>
              <a:t>c</a:t>
            </a:r>
            <a:r>
              <a:rPr lang="en" sz="700"/>
              <a:t>oin’: ‘dime’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‘top-view-img’: &lt;image&gt;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‘</a:t>
            </a:r>
            <a:r>
              <a:rPr lang="en" sz="700"/>
              <a:t>s</a:t>
            </a:r>
            <a:r>
              <a:rPr lang="en" sz="700"/>
              <a:t>ide-view-img’: &lt;image&gt;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}</a:t>
            </a:r>
            <a:endParaRPr sz="700"/>
          </a:p>
        </p:txBody>
      </p:sp>
      <p:sp>
        <p:nvSpPr>
          <p:cNvPr id="246" name="Google Shape;246;p29"/>
          <p:cNvSpPr txBox="1"/>
          <p:nvPr/>
        </p:nvSpPr>
        <p:spPr>
          <a:xfrm>
            <a:off x="5928750" y="481425"/>
            <a:ext cx="2869800" cy="169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{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‘food’: [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6AA84F"/>
                </a:solidFill>
              </a:rPr>
              <a:t>{‘item’: ‘rice’, ‘quantity’: ‘1 cup</a:t>
            </a:r>
            <a:r>
              <a:rPr lang="en" sz="700">
                <a:solidFill>
                  <a:schemeClr val="dk1"/>
                </a:solidFill>
              </a:rPr>
              <a:t>’, </a:t>
            </a:r>
            <a:r>
              <a:rPr lang="en" sz="700">
                <a:solidFill>
                  <a:srgbClr val="FF0000"/>
                </a:solidFill>
              </a:rPr>
              <a:t>‘cho-est’:’100’},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6AA84F"/>
                </a:solidFill>
              </a:rPr>
              <a:t>{‘item’: ‘salmon’, ‘quantity’: ‘1</a:t>
            </a:r>
            <a:r>
              <a:rPr lang="en" sz="700">
                <a:solidFill>
                  <a:schemeClr val="dk1"/>
                </a:solidFill>
              </a:rPr>
              <a:t>’, ‘</a:t>
            </a:r>
            <a:r>
              <a:rPr lang="en" sz="700">
                <a:solidFill>
                  <a:srgbClr val="FF0000"/>
                </a:solidFill>
              </a:rPr>
              <a:t>cho-est’:’20’},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6AA84F"/>
                </a:solidFill>
              </a:rPr>
              <a:t>{‘item’: ‘potato’, ‘quantity’: ‘10 oz</a:t>
            </a:r>
            <a:r>
              <a:rPr lang="en" sz="700">
                <a:solidFill>
                  <a:schemeClr val="dk1"/>
                </a:solidFill>
              </a:rPr>
              <a:t>’, ‘</a:t>
            </a:r>
            <a:r>
              <a:rPr lang="en" sz="700">
                <a:solidFill>
                  <a:srgbClr val="FF0000"/>
                </a:solidFill>
              </a:rPr>
              <a:t>cho-est’:’30’},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rgbClr val="6AA84F"/>
                </a:solidFill>
              </a:rPr>
              <a:t>{‘item’: ‘spinach’, ‘quantity’: ‘10 oz</a:t>
            </a:r>
            <a:r>
              <a:rPr lang="en" sz="700">
                <a:solidFill>
                  <a:schemeClr val="dk1"/>
                </a:solidFill>
              </a:rPr>
              <a:t>’, ‘</a:t>
            </a:r>
            <a:r>
              <a:rPr lang="en" sz="700">
                <a:solidFill>
                  <a:srgbClr val="FF0000"/>
                </a:solidFill>
              </a:rPr>
              <a:t>cho-est’:’30’}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‘img-with-bbox’: &lt;image&gt;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‘volume’: {"blue": 100, "yellow":140, "red":120"}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‘bbox-colours’: [‘blue’, ‘red’, ‘yellow’]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‘bbox-food-items’: [ ‘rice’, ‘salmon’, ‘potato’, ‘spinach’, ‘none’]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}</a:t>
            </a:r>
            <a:endParaRPr sz="700"/>
          </a:p>
        </p:txBody>
      </p:sp>
      <p:sp>
        <p:nvSpPr>
          <p:cNvPr id="247" name="Google Shape;247;p29"/>
          <p:cNvSpPr txBox="1"/>
          <p:nvPr/>
        </p:nvSpPr>
        <p:spPr>
          <a:xfrm>
            <a:off x="801225" y="2713575"/>
            <a:ext cx="2331000" cy="190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{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‘food’: [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6AA84F"/>
                </a:solidFill>
              </a:rPr>
              <a:t>{‘item’: ‘rice’, ‘quantity’: ‘1 cup</a:t>
            </a:r>
            <a:r>
              <a:rPr lang="en" sz="700">
                <a:solidFill>
                  <a:schemeClr val="dk1"/>
                </a:solidFill>
              </a:rPr>
              <a:t>’, ‘</a:t>
            </a:r>
            <a:r>
              <a:rPr lang="en" sz="700">
                <a:solidFill>
                  <a:srgbClr val="FF0000"/>
                </a:solidFill>
              </a:rPr>
              <a:t>cho-est’:’100’},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6AA84F"/>
                </a:solidFill>
              </a:rPr>
              <a:t>{‘item’: ‘salmon’, ‘quantity’: ‘1’</a:t>
            </a:r>
            <a:r>
              <a:rPr lang="en" sz="700">
                <a:solidFill>
                  <a:schemeClr val="dk1"/>
                </a:solidFill>
              </a:rPr>
              <a:t>,</a:t>
            </a:r>
            <a:r>
              <a:rPr lang="en" sz="700">
                <a:solidFill>
                  <a:srgbClr val="FF0000"/>
                </a:solidFill>
              </a:rPr>
              <a:t> ‘cho-est’:’20’},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6AA84F"/>
                </a:solidFill>
              </a:rPr>
              <a:t>{‘item’: ‘potato’, ‘quantity’: ‘10 oz</a:t>
            </a:r>
            <a:r>
              <a:rPr lang="en" sz="700">
                <a:solidFill>
                  <a:schemeClr val="dk1"/>
                </a:solidFill>
              </a:rPr>
              <a:t>’, </a:t>
            </a:r>
            <a:r>
              <a:rPr lang="en" sz="700">
                <a:solidFill>
                  <a:srgbClr val="FF0000"/>
                </a:solidFill>
              </a:rPr>
              <a:t>‘cho-est’:’30’},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rgbClr val="6AA84F"/>
                </a:solidFill>
              </a:rPr>
              <a:t>{‘item’: ‘spinach’, ‘quantity’: ‘10 o</a:t>
            </a:r>
            <a:r>
              <a:rPr lang="en" sz="700">
                <a:solidFill>
                  <a:schemeClr val="dk1"/>
                </a:solidFill>
              </a:rPr>
              <a:t>z’,</a:t>
            </a:r>
            <a:r>
              <a:rPr lang="en" sz="700">
                <a:solidFill>
                  <a:srgbClr val="FF0000"/>
                </a:solidFill>
              </a:rPr>
              <a:t> ‘cho-est’:’30’}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‘volume’: {"blue": 100, "yellow":140, "red":120"}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‘bbox-matches: [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{‘item’: [‘rice’] , ‘color’: ‘blue’},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{‘item’: [‘salmon’], ‘color’: ‘yellow’},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{‘item’: [‘potato’, ‘spinach’], ‘color’: ‘red’}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}</a:t>
            </a:r>
            <a:endParaRPr sz="700"/>
          </a:p>
        </p:txBody>
      </p:sp>
      <p:sp>
        <p:nvSpPr>
          <p:cNvPr id="248" name="Google Shape;248;p29"/>
          <p:cNvSpPr txBox="1"/>
          <p:nvPr/>
        </p:nvSpPr>
        <p:spPr>
          <a:xfrm>
            <a:off x="5662425" y="2374975"/>
            <a:ext cx="2331000" cy="266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00FF"/>
                </a:solidFill>
              </a:rPr>
              <a:t>{</a:t>
            </a:r>
            <a:endParaRPr sz="7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00FF"/>
                </a:solidFill>
              </a:rPr>
              <a:t>‘cho-with-image’: [</a:t>
            </a:r>
            <a:endParaRPr sz="7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00FF"/>
                </a:solidFill>
              </a:rPr>
              <a:t>{‘item’: ‘rice’, ‘cho’: ‘50’},</a:t>
            </a:r>
            <a:endParaRPr sz="7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00FF"/>
                </a:solidFill>
              </a:rPr>
              <a:t>{‘item’: ‘salmon’, ‘cho’: ‘20’},</a:t>
            </a:r>
            <a:endParaRPr sz="7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00FF"/>
                </a:solidFill>
              </a:rPr>
              <a:t>{‘item’: ‘potato’, ‘cho’: ‘10’},</a:t>
            </a:r>
            <a:endParaRPr sz="7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FF00FF"/>
                </a:solidFill>
              </a:rPr>
              <a:t>{‘item’: ‘spinach, ‘cho’: ‘10’}</a:t>
            </a:r>
            <a:endParaRPr sz="7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00FF"/>
                </a:solidFill>
              </a:rPr>
              <a:t>]</a:t>
            </a:r>
            <a:endParaRPr sz="7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‘</a:t>
            </a:r>
            <a:r>
              <a:rPr lang="en" sz="700">
                <a:solidFill>
                  <a:srgbClr val="0000FF"/>
                </a:solidFill>
              </a:rPr>
              <a:t>cho-without-image</a:t>
            </a:r>
            <a:r>
              <a:rPr lang="en" sz="700">
                <a:solidFill>
                  <a:srgbClr val="0000FF"/>
                </a:solidFill>
              </a:rPr>
              <a:t>’: [</a:t>
            </a:r>
            <a:endParaRPr sz="7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{‘item’: ‘rice’, ‘cho’: ‘60’},</a:t>
            </a:r>
            <a:endParaRPr sz="7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{‘item’: ‘salmon’, ‘cho’: ‘30’},</a:t>
            </a:r>
            <a:endParaRPr sz="7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{‘item’: ‘potato’, ‘cho’: ‘20’},</a:t>
            </a:r>
            <a:endParaRPr sz="7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{‘item’: ‘spinach, ‘cho’: ‘20’}</a:t>
            </a:r>
            <a:endParaRPr sz="7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]</a:t>
            </a:r>
            <a:endParaRPr sz="7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0000"/>
                </a:solidFill>
              </a:rPr>
              <a:t>‘cho-user’: [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0000"/>
                </a:solidFill>
              </a:rPr>
              <a:t>{‘item’: ‘rice’, ‘cho’: ‘100’},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0000"/>
                </a:solidFill>
              </a:rPr>
              <a:t>{‘item’: ‘salmon’, ‘cho’: ‘20’},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0000"/>
                </a:solidFill>
              </a:rPr>
              <a:t>{‘item’: ‘potato’, ‘cho’: ‘30’},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0000"/>
                </a:solidFill>
              </a:rPr>
              <a:t>{‘item’: ‘spinach, ‘cho’: ‘30’}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0000"/>
                </a:solidFill>
              </a:rPr>
              <a:t>]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}</a:t>
            </a:r>
            <a:endParaRPr sz="700"/>
          </a:p>
        </p:txBody>
      </p:sp>
      <p:cxnSp>
        <p:nvCxnSpPr>
          <p:cNvPr id="249" name="Google Shape;249;p29"/>
          <p:cNvCxnSpPr>
            <a:stCxn id="245" idx="3"/>
            <a:endCxn id="243" idx="1"/>
          </p:cNvCxnSpPr>
          <p:nvPr/>
        </p:nvCxnSpPr>
        <p:spPr>
          <a:xfrm>
            <a:off x="3016125" y="1244475"/>
            <a:ext cx="53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29"/>
          <p:cNvCxnSpPr/>
          <p:nvPr/>
        </p:nvCxnSpPr>
        <p:spPr>
          <a:xfrm>
            <a:off x="5084138" y="1268775"/>
            <a:ext cx="83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29"/>
          <p:cNvCxnSpPr>
            <a:stCxn id="247" idx="3"/>
            <a:endCxn id="244" idx="1"/>
          </p:cNvCxnSpPr>
          <p:nvPr/>
        </p:nvCxnSpPr>
        <p:spPr>
          <a:xfrm>
            <a:off x="3132225" y="3667875"/>
            <a:ext cx="50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29"/>
          <p:cNvCxnSpPr/>
          <p:nvPr/>
        </p:nvCxnSpPr>
        <p:spPr>
          <a:xfrm>
            <a:off x="5158125" y="3667875"/>
            <a:ext cx="50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29"/>
          <p:cNvSpPr txBox="1"/>
          <p:nvPr/>
        </p:nvSpPr>
        <p:spPr>
          <a:xfrm>
            <a:off x="0" y="0"/>
            <a:ext cx="946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Created on Mar 30</a:t>
            </a:r>
            <a:endParaRPr sz="700"/>
          </a:p>
        </p:txBody>
      </p:sp>
      <p:sp>
        <p:nvSpPr>
          <p:cNvPr id="254" name="Google Shape;254;p29"/>
          <p:cNvSpPr txBox="1"/>
          <p:nvPr/>
        </p:nvSpPr>
        <p:spPr>
          <a:xfrm>
            <a:off x="8164075" y="3231525"/>
            <a:ext cx="9111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‘N/A’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/>
          <p:nvPr/>
        </p:nvSpPr>
        <p:spPr>
          <a:xfrm>
            <a:off x="3551625" y="980175"/>
            <a:ext cx="1521600" cy="5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1</a:t>
            </a:r>
            <a:endParaRPr/>
          </a:p>
        </p:txBody>
      </p:sp>
      <p:sp>
        <p:nvSpPr>
          <p:cNvPr id="260" name="Google Shape;260;p30"/>
          <p:cNvSpPr/>
          <p:nvPr/>
        </p:nvSpPr>
        <p:spPr>
          <a:xfrm>
            <a:off x="3636525" y="3403575"/>
            <a:ext cx="1521600" cy="5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2</a:t>
            </a:r>
            <a:endParaRPr/>
          </a:p>
        </p:txBody>
      </p:sp>
      <p:sp>
        <p:nvSpPr>
          <p:cNvPr id="261" name="Google Shape;261;p30"/>
          <p:cNvSpPr txBox="1"/>
          <p:nvPr/>
        </p:nvSpPr>
        <p:spPr>
          <a:xfrm>
            <a:off x="386925" y="559575"/>
            <a:ext cx="2629200" cy="180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{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‘food’: [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6AA84F"/>
                </a:solidFill>
              </a:rPr>
              <a:t>{‘food’: ‘rice’, ‘quantity’: ‘1’, ‘measure’:’ cup</a:t>
            </a:r>
            <a:r>
              <a:rPr b="1" lang="en" sz="700"/>
              <a:t>’</a:t>
            </a:r>
            <a:r>
              <a:rPr lang="en" sz="700"/>
              <a:t>, ‘</a:t>
            </a:r>
            <a:r>
              <a:rPr lang="en" sz="700">
                <a:solidFill>
                  <a:srgbClr val="FF0000"/>
                </a:solidFill>
              </a:rPr>
              <a:t>cho-est’:’100’},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6AA84F"/>
                </a:solidFill>
              </a:rPr>
              <a:t>{‘food’: ‘salmon’, ‘quantity’: ‘1’,’measure’:’whole’’,</a:t>
            </a:r>
            <a:r>
              <a:rPr lang="en" sz="700">
                <a:solidFill>
                  <a:schemeClr val="dk1"/>
                </a:solidFill>
              </a:rPr>
              <a:t> </a:t>
            </a:r>
            <a:r>
              <a:rPr lang="en" sz="700">
                <a:solidFill>
                  <a:srgbClr val="FF0000"/>
                </a:solidFill>
              </a:rPr>
              <a:t>‘cho-est’:’20’},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6AA84F"/>
                </a:solidFill>
              </a:rPr>
              <a:t>{‘food’: ‘potato’, ‘quantity’: ‘10’, ‘measure’:’ounce’,</a:t>
            </a:r>
            <a:r>
              <a:rPr lang="en" sz="700">
                <a:solidFill>
                  <a:schemeClr val="dk1"/>
                </a:solidFill>
              </a:rPr>
              <a:t>, </a:t>
            </a:r>
            <a:r>
              <a:rPr lang="en" sz="700">
                <a:solidFill>
                  <a:srgbClr val="FF0000"/>
                </a:solidFill>
              </a:rPr>
              <a:t> ‘cho-est’:’30’}</a:t>
            </a:r>
            <a:r>
              <a:rPr lang="en" sz="700"/>
              <a:t>,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rgbClr val="6AA84F"/>
                </a:solidFill>
              </a:rPr>
              <a:t>{‘food’: ‘spinach’, ‘quantity’: ‘10’, ‘measure’:’ounce’,</a:t>
            </a:r>
            <a:r>
              <a:rPr lang="en" sz="700">
                <a:solidFill>
                  <a:schemeClr val="dk1"/>
                </a:solidFill>
              </a:rPr>
              <a:t>, </a:t>
            </a:r>
            <a:r>
              <a:rPr lang="en" sz="700">
                <a:solidFill>
                  <a:srgbClr val="FF0000"/>
                </a:solidFill>
              </a:rPr>
              <a:t>‘cho-est’:’30’}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‘coin’: ‘dime’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‘top-view-img’: &lt;image&gt;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‘side-view-img’: &lt;image&gt;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}</a:t>
            </a:r>
            <a:endParaRPr sz="700"/>
          </a:p>
        </p:txBody>
      </p:sp>
      <p:sp>
        <p:nvSpPr>
          <p:cNvPr id="262" name="Google Shape;262;p30"/>
          <p:cNvSpPr txBox="1"/>
          <p:nvPr/>
        </p:nvSpPr>
        <p:spPr>
          <a:xfrm>
            <a:off x="5928750" y="481425"/>
            <a:ext cx="2869800" cy="190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{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‘food’: [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rgbClr val="6AA84F"/>
                </a:solidFill>
              </a:rPr>
              <a:t>{‘food’: ‘rice’, ‘quantity’: ‘1’, ‘measure’:’ cup</a:t>
            </a:r>
            <a:r>
              <a:rPr b="1" lang="en" sz="700">
                <a:solidFill>
                  <a:schemeClr val="dk1"/>
                </a:solidFill>
              </a:rPr>
              <a:t>’</a:t>
            </a:r>
            <a:r>
              <a:rPr lang="en" sz="700">
                <a:solidFill>
                  <a:schemeClr val="dk1"/>
                </a:solidFill>
              </a:rPr>
              <a:t>, ‘</a:t>
            </a:r>
            <a:r>
              <a:rPr lang="en" sz="700">
                <a:solidFill>
                  <a:srgbClr val="FF0000"/>
                </a:solidFill>
              </a:rPr>
              <a:t>cho-est’:’100’},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rgbClr val="6AA84F"/>
                </a:solidFill>
              </a:rPr>
              <a:t>{‘food’: ‘salmon’, ‘quantity’: ‘1’,’measure’:’whole’’,</a:t>
            </a:r>
            <a:r>
              <a:rPr lang="en" sz="700">
                <a:solidFill>
                  <a:schemeClr val="dk1"/>
                </a:solidFill>
              </a:rPr>
              <a:t> </a:t>
            </a:r>
            <a:r>
              <a:rPr lang="en" sz="700">
                <a:solidFill>
                  <a:srgbClr val="FF0000"/>
                </a:solidFill>
              </a:rPr>
              <a:t>‘cho-est’:’20’},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rgbClr val="6AA84F"/>
                </a:solidFill>
              </a:rPr>
              <a:t>{‘food’: ‘potato’, ‘quantity’: ‘10’, ‘measure’:’ounce’,</a:t>
            </a:r>
            <a:r>
              <a:rPr lang="en" sz="700">
                <a:solidFill>
                  <a:schemeClr val="dk1"/>
                </a:solidFill>
              </a:rPr>
              <a:t>, </a:t>
            </a:r>
            <a:r>
              <a:rPr lang="en" sz="700">
                <a:solidFill>
                  <a:srgbClr val="FF0000"/>
                </a:solidFill>
              </a:rPr>
              <a:t> ‘cho-est’:’30’}</a:t>
            </a:r>
            <a:r>
              <a:rPr lang="en" sz="700">
                <a:solidFill>
                  <a:schemeClr val="dk1"/>
                </a:solidFill>
              </a:rPr>
              <a:t>,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rgbClr val="6AA84F"/>
                </a:solidFill>
              </a:rPr>
              <a:t>{‘food’: ‘spinach’, ‘quantity’: ‘10’, ‘measure’:’ounce’,</a:t>
            </a:r>
            <a:r>
              <a:rPr lang="en" sz="700">
                <a:solidFill>
                  <a:schemeClr val="dk1"/>
                </a:solidFill>
              </a:rPr>
              <a:t>, </a:t>
            </a:r>
            <a:r>
              <a:rPr lang="en" sz="700">
                <a:solidFill>
                  <a:srgbClr val="FF0000"/>
                </a:solidFill>
              </a:rPr>
              <a:t>‘cho-est’:’30’}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‘</a:t>
            </a:r>
            <a:r>
              <a:rPr lang="en" sz="700"/>
              <a:t>imageWithBbox</a:t>
            </a:r>
            <a:r>
              <a:rPr lang="en" sz="700"/>
              <a:t>’: &lt;image&gt;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‘volume’: {"blue": 100, "yellow":140, "red":120"}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‘</a:t>
            </a:r>
            <a:r>
              <a:rPr lang="en" sz="700"/>
              <a:t>bboxColors</a:t>
            </a:r>
            <a:r>
              <a:rPr lang="en" sz="700"/>
              <a:t>’: [‘blue’, ‘red’, ‘yellow’]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‘</a:t>
            </a:r>
            <a:r>
              <a:rPr lang="en" sz="700"/>
              <a:t>bboxFoodItems</a:t>
            </a:r>
            <a:r>
              <a:rPr lang="en" sz="700"/>
              <a:t>’: [ ‘rice’, ‘salmon’, ‘potato’, ‘spinach’, ‘none’]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}</a:t>
            </a:r>
            <a:endParaRPr sz="700"/>
          </a:p>
        </p:txBody>
      </p:sp>
      <p:sp>
        <p:nvSpPr>
          <p:cNvPr id="263" name="Google Shape;263;p30"/>
          <p:cNvSpPr txBox="1"/>
          <p:nvPr/>
        </p:nvSpPr>
        <p:spPr>
          <a:xfrm>
            <a:off x="801225" y="2713575"/>
            <a:ext cx="2331000" cy="223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‘food’: [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rgbClr val="6AA84F"/>
                </a:solidFill>
              </a:rPr>
              <a:t>{‘food’: ‘rice’, ‘quantity’: ‘1’, ‘measure’:’ cup</a:t>
            </a:r>
            <a:r>
              <a:rPr b="1" lang="en" sz="700">
                <a:solidFill>
                  <a:schemeClr val="dk1"/>
                </a:solidFill>
              </a:rPr>
              <a:t>’</a:t>
            </a:r>
            <a:r>
              <a:rPr lang="en" sz="700">
                <a:solidFill>
                  <a:schemeClr val="dk1"/>
                </a:solidFill>
              </a:rPr>
              <a:t>, ‘</a:t>
            </a:r>
            <a:r>
              <a:rPr lang="en" sz="700">
                <a:solidFill>
                  <a:srgbClr val="FF0000"/>
                </a:solidFill>
              </a:rPr>
              <a:t>cho-est’:’100’},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rgbClr val="6AA84F"/>
                </a:solidFill>
              </a:rPr>
              <a:t>{‘food’: ‘salmon’, ‘quantity’: ‘1’,’measure’:’whole’’,</a:t>
            </a:r>
            <a:r>
              <a:rPr lang="en" sz="700">
                <a:solidFill>
                  <a:schemeClr val="dk1"/>
                </a:solidFill>
              </a:rPr>
              <a:t> </a:t>
            </a:r>
            <a:r>
              <a:rPr lang="en" sz="700">
                <a:solidFill>
                  <a:srgbClr val="FF0000"/>
                </a:solidFill>
              </a:rPr>
              <a:t>‘cho-est’:’20’},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rgbClr val="6AA84F"/>
                </a:solidFill>
              </a:rPr>
              <a:t>{‘food’: ‘potato’, ‘quantity’: ‘10’, ‘measure’:’ounce’,</a:t>
            </a:r>
            <a:r>
              <a:rPr lang="en" sz="700">
                <a:solidFill>
                  <a:schemeClr val="dk1"/>
                </a:solidFill>
              </a:rPr>
              <a:t>, </a:t>
            </a:r>
            <a:r>
              <a:rPr lang="en" sz="700">
                <a:solidFill>
                  <a:srgbClr val="FF0000"/>
                </a:solidFill>
              </a:rPr>
              <a:t> ‘cho-est’:’30’}</a:t>
            </a:r>
            <a:r>
              <a:rPr lang="en" sz="700">
                <a:solidFill>
                  <a:schemeClr val="dk1"/>
                </a:solidFill>
              </a:rPr>
              <a:t>,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rgbClr val="6AA84F"/>
                </a:solidFill>
              </a:rPr>
              <a:t>{‘food’: ‘spinach’, ‘quantity’: ‘10’, ‘measure’:’ounce’,</a:t>
            </a:r>
            <a:r>
              <a:rPr lang="en" sz="700">
                <a:solidFill>
                  <a:schemeClr val="dk1"/>
                </a:solidFill>
              </a:rPr>
              <a:t>, </a:t>
            </a:r>
            <a:r>
              <a:rPr lang="en" sz="700">
                <a:solidFill>
                  <a:srgbClr val="FF0000"/>
                </a:solidFill>
              </a:rPr>
              <a:t>‘cho-est’:’30’}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‘volume’: {"blue": 100, "yellow":140, "red":120"}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‘bbox-matches: [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{‘item’: [‘rice’] , ‘color’: ‘blue’},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{‘item’: [‘salmon’], ‘color’: ‘yellow’},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{‘item’: [‘potato’, ‘spinach’], ‘color’: ‘red’}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}</a:t>
            </a:r>
            <a:endParaRPr sz="700"/>
          </a:p>
        </p:txBody>
      </p:sp>
      <p:sp>
        <p:nvSpPr>
          <p:cNvPr id="264" name="Google Shape;264;p30"/>
          <p:cNvSpPr txBox="1"/>
          <p:nvPr/>
        </p:nvSpPr>
        <p:spPr>
          <a:xfrm>
            <a:off x="5662425" y="2374975"/>
            <a:ext cx="2331000" cy="266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FF00FF"/>
                </a:solidFill>
              </a:rPr>
              <a:t>"choWithImage": [</a:t>
            </a:r>
            <a:endParaRPr sz="7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FF00FF"/>
                </a:solidFill>
              </a:rPr>
              <a:t>  </a:t>
            </a:r>
            <a:r>
              <a:rPr lang="en" sz="700">
                <a:solidFill>
                  <a:srgbClr val="FF00FF"/>
                </a:solidFill>
              </a:rPr>
              <a:t>  </a:t>
            </a:r>
            <a:r>
              <a:rPr lang="en" sz="700">
                <a:solidFill>
                  <a:srgbClr val="FF00FF"/>
                </a:solidFill>
              </a:rPr>
              <a:t>{ "cho": "32.69", "food": "rice"},</a:t>
            </a:r>
            <a:endParaRPr sz="7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FF00FF"/>
                </a:solidFill>
              </a:rPr>
              <a:t>    { "cho": "2.87", "food": "potato"},</a:t>
            </a:r>
            <a:endParaRPr sz="7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00FF"/>
                </a:solidFill>
              </a:rPr>
              <a:t>    { "cho": "0.11","food": "spinach"},</a:t>
            </a:r>
            <a:endParaRPr sz="7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FF00FF"/>
                </a:solidFill>
              </a:rPr>
              <a:t>    </a:t>
            </a:r>
            <a:r>
              <a:rPr lang="en" sz="700">
                <a:solidFill>
                  <a:srgbClr val="FF00FF"/>
                </a:solidFill>
              </a:rPr>
              <a:t>{ "cho": "0","food": "salmon"}</a:t>
            </a:r>
            <a:endParaRPr sz="7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FF00FF"/>
                </a:solidFill>
              </a:rPr>
              <a:t>    }</a:t>
            </a:r>
            <a:endParaRPr sz="7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FF00FF"/>
                </a:solidFill>
              </a:rPr>
              <a:t>  ],</a:t>
            </a:r>
            <a:endParaRPr sz="7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‘choWithoutImage’: [</a:t>
            </a:r>
            <a:endParaRPr sz="7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{‘food’: ‘rice’, ‘cho’: ‘60’},</a:t>
            </a:r>
            <a:endParaRPr sz="7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{‘food’: ‘salmon’, ‘cho’: ‘30’},</a:t>
            </a:r>
            <a:endParaRPr sz="7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{‘food’: ‘potato’, ‘cho’: ‘20’},</a:t>
            </a:r>
            <a:endParaRPr sz="7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{‘food’: ‘spinach, ‘cho’: ‘20’}</a:t>
            </a:r>
            <a:endParaRPr sz="7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]</a:t>
            </a:r>
            <a:endParaRPr sz="7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FF0000"/>
                </a:solidFill>
              </a:rPr>
              <a:t>"choUser": [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FF0000"/>
                </a:solidFill>
              </a:rPr>
              <a:t>    { "cho": "100","food": "rice"},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FF0000"/>
                </a:solidFill>
              </a:rPr>
              <a:t>    { "cho": "20", "food": "salmon"},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FF0000"/>
                </a:solidFill>
              </a:rPr>
              <a:t>    {"cho": "30", "food": "potato"},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FF0000"/>
                </a:solidFill>
              </a:rPr>
              <a:t>    { "cho": "30", "food": "spinach"}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0000"/>
                </a:solidFill>
              </a:rPr>
              <a:t>  ],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}</a:t>
            </a:r>
            <a:endParaRPr sz="700"/>
          </a:p>
        </p:txBody>
      </p:sp>
      <p:cxnSp>
        <p:nvCxnSpPr>
          <p:cNvPr id="265" name="Google Shape;265;p30"/>
          <p:cNvCxnSpPr>
            <a:stCxn id="261" idx="3"/>
            <a:endCxn id="259" idx="1"/>
          </p:cNvCxnSpPr>
          <p:nvPr/>
        </p:nvCxnSpPr>
        <p:spPr>
          <a:xfrm flipH="1" rot="10800000">
            <a:off x="3016125" y="1244625"/>
            <a:ext cx="535500" cy="21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30"/>
          <p:cNvCxnSpPr/>
          <p:nvPr/>
        </p:nvCxnSpPr>
        <p:spPr>
          <a:xfrm>
            <a:off x="5084138" y="1268775"/>
            <a:ext cx="83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30"/>
          <p:cNvCxnSpPr>
            <a:stCxn id="263" idx="3"/>
            <a:endCxn id="260" idx="1"/>
          </p:cNvCxnSpPr>
          <p:nvPr/>
        </p:nvCxnSpPr>
        <p:spPr>
          <a:xfrm flipH="1" rot="10800000">
            <a:off x="3132225" y="3667875"/>
            <a:ext cx="504300" cy="16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30"/>
          <p:cNvCxnSpPr/>
          <p:nvPr/>
        </p:nvCxnSpPr>
        <p:spPr>
          <a:xfrm>
            <a:off x="5158125" y="3667875"/>
            <a:ext cx="50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30"/>
          <p:cNvSpPr txBox="1"/>
          <p:nvPr/>
        </p:nvSpPr>
        <p:spPr>
          <a:xfrm>
            <a:off x="0" y="0"/>
            <a:ext cx="946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Updated APIs</a:t>
            </a:r>
            <a:endParaRPr sz="700"/>
          </a:p>
        </p:txBody>
      </p:sp>
      <p:sp>
        <p:nvSpPr>
          <p:cNvPr id="270" name="Google Shape;270;p30"/>
          <p:cNvSpPr txBox="1"/>
          <p:nvPr/>
        </p:nvSpPr>
        <p:spPr>
          <a:xfrm>
            <a:off x="8164075" y="3231525"/>
            <a:ext cx="9111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‘N/A’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 txBox="1"/>
          <p:nvPr/>
        </p:nvSpPr>
        <p:spPr>
          <a:xfrm>
            <a:off x="2523475" y="1760450"/>
            <a:ext cx="35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BLANK INTENTIONALLY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32"/>
          <p:cNvGrpSpPr/>
          <p:nvPr/>
        </p:nvGrpSpPr>
        <p:grpSpPr>
          <a:xfrm>
            <a:off x="640937" y="1177561"/>
            <a:ext cx="1765846" cy="2858533"/>
            <a:chOff x="640925" y="644150"/>
            <a:chExt cx="2261875" cy="3661500"/>
          </a:xfrm>
        </p:grpSpPr>
        <p:sp>
          <p:nvSpPr>
            <p:cNvPr id="281" name="Google Shape;281;p32"/>
            <p:cNvSpPr/>
            <p:nvPr/>
          </p:nvSpPr>
          <p:spPr>
            <a:xfrm>
              <a:off x="640925" y="644150"/>
              <a:ext cx="2261700" cy="36615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641100" y="653825"/>
              <a:ext cx="2261700" cy="309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2"/>
            <p:cNvSpPr/>
            <p:nvPr/>
          </p:nvSpPr>
          <p:spPr>
            <a:xfrm>
              <a:off x="641100" y="4208750"/>
              <a:ext cx="2261700" cy="96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4" name="Google Shape;284;p32"/>
          <p:cNvSpPr/>
          <p:nvPr/>
        </p:nvSpPr>
        <p:spPr>
          <a:xfrm>
            <a:off x="950953" y="2447993"/>
            <a:ext cx="1202400" cy="31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FOOD</a:t>
            </a:r>
            <a:endParaRPr/>
          </a:p>
        </p:txBody>
      </p:sp>
      <p:grpSp>
        <p:nvGrpSpPr>
          <p:cNvPr id="285" name="Google Shape;285;p32"/>
          <p:cNvGrpSpPr/>
          <p:nvPr/>
        </p:nvGrpSpPr>
        <p:grpSpPr>
          <a:xfrm>
            <a:off x="3434032" y="1177556"/>
            <a:ext cx="1765846" cy="2858533"/>
            <a:chOff x="640925" y="644150"/>
            <a:chExt cx="2261875" cy="3661500"/>
          </a:xfrm>
        </p:grpSpPr>
        <p:sp>
          <p:nvSpPr>
            <p:cNvPr id="286" name="Google Shape;286;p32"/>
            <p:cNvSpPr/>
            <p:nvPr/>
          </p:nvSpPr>
          <p:spPr>
            <a:xfrm>
              <a:off x="640925" y="644150"/>
              <a:ext cx="2261700" cy="36615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2"/>
            <p:cNvSpPr/>
            <p:nvPr/>
          </p:nvSpPr>
          <p:spPr>
            <a:xfrm>
              <a:off x="641100" y="653825"/>
              <a:ext cx="2261700" cy="309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2"/>
            <p:cNvSpPr/>
            <p:nvPr/>
          </p:nvSpPr>
          <p:spPr>
            <a:xfrm>
              <a:off x="641100" y="4208750"/>
              <a:ext cx="2261700" cy="96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32"/>
          <p:cNvSpPr/>
          <p:nvPr/>
        </p:nvSpPr>
        <p:spPr>
          <a:xfrm>
            <a:off x="3778040" y="2547109"/>
            <a:ext cx="1202400" cy="31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WITH CAMERA</a:t>
            </a:r>
            <a:endParaRPr sz="900"/>
          </a:p>
        </p:txBody>
      </p:sp>
      <p:sp>
        <p:nvSpPr>
          <p:cNvPr id="290" name="Google Shape;290;p32"/>
          <p:cNvSpPr/>
          <p:nvPr/>
        </p:nvSpPr>
        <p:spPr>
          <a:xfrm>
            <a:off x="3778040" y="3080196"/>
            <a:ext cx="1202400" cy="31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WITHOUT CAMERA</a:t>
            </a:r>
            <a:endParaRPr sz="800"/>
          </a:p>
        </p:txBody>
      </p:sp>
      <p:cxnSp>
        <p:nvCxnSpPr>
          <p:cNvPr id="291" name="Google Shape;291;p32"/>
          <p:cNvCxnSpPr/>
          <p:nvPr/>
        </p:nvCxnSpPr>
        <p:spPr>
          <a:xfrm>
            <a:off x="2406771" y="2102378"/>
            <a:ext cx="102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2" name="Google Shape;292;p32"/>
          <p:cNvSpPr txBox="1"/>
          <p:nvPr/>
        </p:nvSpPr>
        <p:spPr>
          <a:xfrm>
            <a:off x="3551800" y="1577525"/>
            <a:ext cx="1530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Please select the type of meal</a:t>
            </a:r>
            <a:endParaRPr sz="700"/>
          </a:p>
        </p:txBody>
      </p:sp>
      <p:sp>
        <p:nvSpPr>
          <p:cNvPr id="293" name="Google Shape;293;p32"/>
          <p:cNvSpPr txBox="1"/>
          <p:nvPr/>
        </p:nvSpPr>
        <p:spPr>
          <a:xfrm>
            <a:off x="3499850" y="1832400"/>
            <a:ext cx="136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 sz="700"/>
              <a:t>Breakfast</a:t>
            </a:r>
            <a:endParaRPr sz="7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 sz="700"/>
              <a:t>Lunch</a:t>
            </a:r>
            <a:endParaRPr sz="7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 sz="700"/>
              <a:t>Dinner</a:t>
            </a:r>
            <a:endParaRPr sz="7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 sz="700"/>
              <a:t>Other</a:t>
            </a:r>
            <a:endParaRPr sz="700"/>
          </a:p>
        </p:txBody>
      </p:sp>
      <p:sp>
        <p:nvSpPr>
          <p:cNvPr id="294" name="Google Shape;294;p32"/>
          <p:cNvSpPr txBox="1"/>
          <p:nvPr/>
        </p:nvSpPr>
        <p:spPr>
          <a:xfrm>
            <a:off x="105725" y="64350"/>
            <a:ext cx="946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Created on Feb 28</a:t>
            </a:r>
            <a:endParaRPr sz="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33"/>
          <p:cNvGrpSpPr/>
          <p:nvPr/>
        </p:nvGrpSpPr>
        <p:grpSpPr>
          <a:xfrm>
            <a:off x="416200" y="893400"/>
            <a:ext cx="2261875" cy="3661500"/>
            <a:chOff x="640925" y="644150"/>
            <a:chExt cx="2261875" cy="3661500"/>
          </a:xfrm>
        </p:grpSpPr>
        <p:sp>
          <p:nvSpPr>
            <p:cNvPr id="300" name="Google Shape;300;p33"/>
            <p:cNvSpPr/>
            <p:nvPr/>
          </p:nvSpPr>
          <p:spPr>
            <a:xfrm>
              <a:off x="640925" y="644150"/>
              <a:ext cx="2261700" cy="36615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3"/>
            <p:cNvSpPr/>
            <p:nvPr/>
          </p:nvSpPr>
          <p:spPr>
            <a:xfrm>
              <a:off x="641100" y="653825"/>
              <a:ext cx="2261700" cy="309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3"/>
            <p:cNvSpPr/>
            <p:nvPr/>
          </p:nvSpPr>
          <p:spPr>
            <a:xfrm>
              <a:off x="641100" y="4208750"/>
              <a:ext cx="2261700" cy="96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3" name="Google Shape;303;p33"/>
          <p:cNvSpPr txBox="1"/>
          <p:nvPr/>
        </p:nvSpPr>
        <p:spPr>
          <a:xfrm>
            <a:off x="314775" y="319650"/>
            <a:ext cx="364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WITHOUT CAMERA</a:t>
            </a:r>
            <a:endParaRPr/>
          </a:p>
        </p:txBody>
      </p:sp>
      <p:sp>
        <p:nvSpPr>
          <p:cNvPr id="304" name="Google Shape;304;p33"/>
          <p:cNvSpPr txBox="1"/>
          <p:nvPr/>
        </p:nvSpPr>
        <p:spPr>
          <a:xfrm>
            <a:off x="563875" y="1370625"/>
            <a:ext cx="196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Enter the food item with quantity separated by commas</a:t>
            </a:r>
            <a:endParaRPr sz="900"/>
          </a:p>
        </p:txBody>
      </p:sp>
      <p:sp>
        <p:nvSpPr>
          <p:cNvPr id="305" name="Google Shape;305;p33"/>
          <p:cNvSpPr/>
          <p:nvPr/>
        </p:nvSpPr>
        <p:spPr>
          <a:xfrm>
            <a:off x="649575" y="1863225"/>
            <a:ext cx="1753200" cy="4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Eg: 1 cup of wild rice, 1 cup of carrots, 3 </a:t>
            </a:r>
            <a:r>
              <a:rPr lang="en" sz="700"/>
              <a:t>mozzarella</a:t>
            </a:r>
            <a:r>
              <a:rPr lang="en" sz="700"/>
              <a:t> sticks</a:t>
            </a:r>
            <a:endParaRPr sz="700"/>
          </a:p>
        </p:txBody>
      </p:sp>
      <p:sp>
        <p:nvSpPr>
          <p:cNvPr id="306" name="Google Shape;306;p33"/>
          <p:cNvSpPr/>
          <p:nvPr/>
        </p:nvSpPr>
        <p:spPr>
          <a:xfrm>
            <a:off x="745525" y="4053450"/>
            <a:ext cx="1603200" cy="2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SUBMIT</a:t>
            </a:r>
            <a:endParaRPr sz="1100"/>
          </a:p>
        </p:txBody>
      </p:sp>
      <p:sp>
        <p:nvSpPr>
          <p:cNvPr id="307" name="Google Shape;307;p33"/>
          <p:cNvSpPr/>
          <p:nvPr/>
        </p:nvSpPr>
        <p:spPr>
          <a:xfrm>
            <a:off x="2782425" y="1809375"/>
            <a:ext cx="1244700" cy="6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Our Server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API-3</a:t>
            </a:r>
            <a:endParaRPr sz="1100"/>
          </a:p>
        </p:txBody>
      </p:sp>
      <p:cxnSp>
        <p:nvCxnSpPr>
          <p:cNvPr id="308" name="Google Shape;308;p33"/>
          <p:cNvCxnSpPr>
            <a:stCxn id="305" idx="3"/>
            <a:endCxn id="307" idx="1"/>
          </p:cNvCxnSpPr>
          <p:nvPr/>
        </p:nvCxnSpPr>
        <p:spPr>
          <a:xfrm>
            <a:off x="2402775" y="2109525"/>
            <a:ext cx="37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p33"/>
          <p:cNvSpPr txBox="1"/>
          <p:nvPr/>
        </p:nvSpPr>
        <p:spPr>
          <a:xfrm>
            <a:off x="2782425" y="539425"/>
            <a:ext cx="1704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Times New Roman"/>
                <a:ea typeface="Times New Roman"/>
                <a:cs typeface="Times New Roman"/>
                <a:sym typeface="Times New Roman"/>
              </a:rPr>
              <a:t>Our API will give the direct carbohydrate count for each of the food items.</a:t>
            </a:r>
            <a:endParaRPr i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10" name="Google Shape;310;p33"/>
          <p:cNvGrpSpPr/>
          <p:nvPr/>
        </p:nvGrpSpPr>
        <p:grpSpPr>
          <a:xfrm>
            <a:off x="6740800" y="1045800"/>
            <a:ext cx="2261875" cy="3661500"/>
            <a:chOff x="640925" y="644150"/>
            <a:chExt cx="2261875" cy="3661500"/>
          </a:xfrm>
        </p:grpSpPr>
        <p:sp>
          <p:nvSpPr>
            <p:cNvPr id="311" name="Google Shape;311;p33"/>
            <p:cNvSpPr/>
            <p:nvPr/>
          </p:nvSpPr>
          <p:spPr>
            <a:xfrm>
              <a:off x="640925" y="644150"/>
              <a:ext cx="2261700" cy="36615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12" name="Google Shape;312;p33"/>
            <p:cNvSpPr/>
            <p:nvPr/>
          </p:nvSpPr>
          <p:spPr>
            <a:xfrm>
              <a:off x="641100" y="653825"/>
              <a:ext cx="2261700" cy="309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641100" y="4208750"/>
              <a:ext cx="2261700" cy="96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314" name="Google Shape;314;p33"/>
          <p:cNvGraphicFramePr/>
          <p:nvPr/>
        </p:nvGraphicFramePr>
        <p:xfrm>
          <a:off x="6869950" y="175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{E118EE4D-AEB4-4753-A65C-81E596C6A98C}</a:tableStyleId>
              </a:tblPr>
              <a:tblGrid>
                <a:gridCol w="583500"/>
                <a:gridCol w="678925"/>
                <a:gridCol w="741125"/>
              </a:tblGrid>
              <a:tr h="25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App estimate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Your estimate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5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Rice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10 gms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5gms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5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Salmon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20 gms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15gms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5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Potato, spinach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30 gms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30gms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5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Doritos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50 gms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40gms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5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Total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110 gms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5" name="Google Shape;315;p33"/>
          <p:cNvSpPr txBox="1"/>
          <p:nvPr/>
        </p:nvSpPr>
        <p:spPr>
          <a:xfrm>
            <a:off x="6825550" y="1401725"/>
            <a:ext cx="192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Carbohydrate estimation comparison</a:t>
            </a:r>
            <a:endParaRPr sz="800"/>
          </a:p>
        </p:txBody>
      </p:sp>
      <p:sp>
        <p:nvSpPr>
          <p:cNvPr id="316" name="Google Shape;316;p33"/>
          <p:cNvSpPr txBox="1"/>
          <p:nvPr/>
        </p:nvSpPr>
        <p:spPr>
          <a:xfrm>
            <a:off x="6869888" y="3538438"/>
            <a:ext cx="20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Do you want to use app calculated estimation or your estimation?</a:t>
            </a:r>
            <a:endParaRPr sz="700"/>
          </a:p>
        </p:txBody>
      </p:sp>
      <p:sp>
        <p:nvSpPr>
          <p:cNvPr id="317" name="Google Shape;317;p33"/>
          <p:cNvSpPr txBox="1"/>
          <p:nvPr/>
        </p:nvSpPr>
        <p:spPr>
          <a:xfrm>
            <a:off x="7160125" y="3825475"/>
            <a:ext cx="1162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App calculated estimation</a:t>
            </a:r>
            <a:endParaRPr sz="600"/>
          </a:p>
        </p:txBody>
      </p:sp>
      <p:sp>
        <p:nvSpPr>
          <p:cNvPr id="318" name="Google Shape;318;p33"/>
          <p:cNvSpPr txBox="1"/>
          <p:nvPr/>
        </p:nvSpPr>
        <p:spPr>
          <a:xfrm>
            <a:off x="7160125" y="4057950"/>
            <a:ext cx="1046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My own estimation</a:t>
            </a:r>
            <a:endParaRPr sz="600"/>
          </a:p>
        </p:txBody>
      </p:sp>
      <p:sp>
        <p:nvSpPr>
          <p:cNvPr id="319" name="Google Shape;319;p33"/>
          <p:cNvSpPr/>
          <p:nvPr/>
        </p:nvSpPr>
        <p:spPr>
          <a:xfrm>
            <a:off x="7837475" y="4343050"/>
            <a:ext cx="1075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SUBMIT</a:t>
            </a:r>
            <a:endParaRPr sz="800"/>
          </a:p>
        </p:txBody>
      </p:sp>
      <p:sp>
        <p:nvSpPr>
          <p:cNvPr id="320" name="Google Shape;320;p33"/>
          <p:cNvSpPr/>
          <p:nvPr/>
        </p:nvSpPr>
        <p:spPr>
          <a:xfrm>
            <a:off x="7048825" y="3903325"/>
            <a:ext cx="111300" cy="12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3"/>
          <p:cNvSpPr/>
          <p:nvPr/>
        </p:nvSpPr>
        <p:spPr>
          <a:xfrm>
            <a:off x="7048825" y="4135800"/>
            <a:ext cx="111300" cy="12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2" name="Google Shape;322;p33"/>
          <p:cNvCxnSpPr/>
          <p:nvPr/>
        </p:nvCxnSpPr>
        <p:spPr>
          <a:xfrm flipH="1" rot="10800000">
            <a:off x="6492425" y="3931725"/>
            <a:ext cx="2334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23" name="Google Shape;323;p33"/>
          <p:cNvGrpSpPr/>
          <p:nvPr/>
        </p:nvGrpSpPr>
        <p:grpSpPr>
          <a:xfrm>
            <a:off x="4210150" y="1045800"/>
            <a:ext cx="2261875" cy="3661500"/>
            <a:chOff x="640925" y="644150"/>
            <a:chExt cx="2261875" cy="3661500"/>
          </a:xfrm>
        </p:grpSpPr>
        <p:sp>
          <p:nvSpPr>
            <p:cNvPr id="324" name="Google Shape;324;p33"/>
            <p:cNvSpPr/>
            <p:nvPr/>
          </p:nvSpPr>
          <p:spPr>
            <a:xfrm>
              <a:off x="640925" y="644150"/>
              <a:ext cx="2261700" cy="36615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641100" y="653825"/>
              <a:ext cx="2261700" cy="309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641100" y="4208750"/>
              <a:ext cx="2261700" cy="96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327" name="Google Shape;327;p33"/>
          <p:cNvGraphicFramePr/>
          <p:nvPr/>
        </p:nvGraphicFramePr>
        <p:xfrm>
          <a:off x="4279163" y="192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{E118EE4D-AEB4-4753-A65C-81E596C6A98C}</a:tableStyleId>
              </a:tblPr>
              <a:tblGrid>
                <a:gridCol w="1001775"/>
                <a:gridCol w="1001775"/>
              </a:tblGrid>
              <a:tr h="255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Rice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Salmon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Potato, spinach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Doritos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Total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X gms </a:t>
                      </a:r>
                      <a:r>
                        <a:rPr i="1" lang="en" sz="600"/>
                        <a:t>(total of the above)</a:t>
                      </a:r>
                      <a:endParaRPr i="1"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8" name="Google Shape;328;p33"/>
          <p:cNvSpPr txBox="1"/>
          <p:nvPr/>
        </p:nvSpPr>
        <p:spPr>
          <a:xfrm>
            <a:off x="4279175" y="1584525"/>
            <a:ext cx="192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Please enter your carbohydrate estimates in gms</a:t>
            </a:r>
            <a:endParaRPr sz="700"/>
          </a:p>
        </p:txBody>
      </p:sp>
      <p:sp>
        <p:nvSpPr>
          <p:cNvPr id="329" name="Google Shape;329;p33"/>
          <p:cNvSpPr/>
          <p:nvPr/>
        </p:nvSpPr>
        <p:spPr>
          <a:xfrm>
            <a:off x="5207525" y="4211175"/>
            <a:ext cx="1075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Next</a:t>
            </a:r>
            <a:endParaRPr sz="800"/>
          </a:p>
        </p:txBody>
      </p:sp>
      <p:cxnSp>
        <p:nvCxnSpPr>
          <p:cNvPr id="330" name="Google Shape;330;p33"/>
          <p:cNvCxnSpPr/>
          <p:nvPr/>
        </p:nvCxnSpPr>
        <p:spPr>
          <a:xfrm rot="10800000">
            <a:off x="7151150" y="4761425"/>
            <a:ext cx="0" cy="2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31" name="Google Shape;331;p33"/>
          <p:cNvSpPr/>
          <p:nvPr/>
        </p:nvSpPr>
        <p:spPr>
          <a:xfrm>
            <a:off x="5280475" y="1981000"/>
            <a:ext cx="852900" cy="16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3"/>
          <p:cNvSpPr/>
          <p:nvPr/>
        </p:nvSpPr>
        <p:spPr>
          <a:xfrm>
            <a:off x="5280475" y="2270400"/>
            <a:ext cx="852900" cy="16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3"/>
          <p:cNvSpPr/>
          <p:nvPr/>
        </p:nvSpPr>
        <p:spPr>
          <a:xfrm>
            <a:off x="5280475" y="2530550"/>
            <a:ext cx="852900" cy="16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3"/>
          <p:cNvSpPr/>
          <p:nvPr/>
        </p:nvSpPr>
        <p:spPr>
          <a:xfrm>
            <a:off x="5280475" y="2790700"/>
            <a:ext cx="852900" cy="16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5" name="Google Shape;335;p33"/>
          <p:cNvCxnSpPr/>
          <p:nvPr/>
        </p:nvCxnSpPr>
        <p:spPr>
          <a:xfrm>
            <a:off x="3413075" y="4964150"/>
            <a:ext cx="37470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33"/>
          <p:cNvCxnSpPr>
            <a:endCxn id="307" idx="2"/>
          </p:cNvCxnSpPr>
          <p:nvPr/>
        </p:nvCxnSpPr>
        <p:spPr>
          <a:xfrm rot="10800000">
            <a:off x="3404775" y="2409675"/>
            <a:ext cx="24300" cy="256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" name="Google Shape;337;p33"/>
          <p:cNvSpPr txBox="1"/>
          <p:nvPr/>
        </p:nvSpPr>
        <p:spPr>
          <a:xfrm>
            <a:off x="105725" y="64350"/>
            <a:ext cx="946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Created on Feb 28</a:t>
            </a:r>
            <a:endParaRPr sz="700"/>
          </a:p>
        </p:txBody>
      </p:sp>
      <p:sp>
        <p:nvSpPr>
          <p:cNvPr id="338" name="Google Shape;338;p33"/>
          <p:cNvSpPr/>
          <p:nvPr/>
        </p:nvSpPr>
        <p:spPr>
          <a:xfrm>
            <a:off x="712850" y="2572775"/>
            <a:ext cx="852900" cy="21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Wild rice</a:t>
            </a:r>
            <a:endParaRPr sz="700"/>
          </a:p>
        </p:txBody>
      </p:sp>
      <p:sp>
        <p:nvSpPr>
          <p:cNvPr id="339" name="Google Shape;339;p33"/>
          <p:cNvSpPr/>
          <p:nvPr/>
        </p:nvSpPr>
        <p:spPr>
          <a:xfrm>
            <a:off x="1764400" y="2572775"/>
            <a:ext cx="379800" cy="21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40" name="Google Shape;340;p33"/>
          <p:cNvSpPr/>
          <p:nvPr/>
        </p:nvSpPr>
        <p:spPr>
          <a:xfrm>
            <a:off x="712850" y="2877575"/>
            <a:ext cx="852900" cy="21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basmati</a:t>
            </a:r>
            <a:r>
              <a:rPr lang="en" sz="700"/>
              <a:t> rice</a:t>
            </a:r>
            <a:endParaRPr sz="700"/>
          </a:p>
        </p:txBody>
      </p:sp>
      <p:sp>
        <p:nvSpPr>
          <p:cNvPr id="341" name="Google Shape;341;p33"/>
          <p:cNvSpPr/>
          <p:nvPr/>
        </p:nvSpPr>
        <p:spPr>
          <a:xfrm>
            <a:off x="1764400" y="2877575"/>
            <a:ext cx="379800" cy="21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 cup</a:t>
            </a:r>
            <a:endParaRPr sz="600"/>
          </a:p>
        </p:txBody>
      </p:sp>
      <p:sp>
        <p:nvSpPr>
          <p:cNvPr id="342" name="Google Shape;342;p33"/>
          <p:cNvSpPr/>
          <p:nvPr/>
        </p:nvSpPr>
        <p:spPr>
          <a:xfrm>
            <a:off x="1508575" y="3276825"/>
            <a:ext cx="1046100" cy="2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Add new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