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Playfair Display" charset="1" panose="00000500000000000000"/>
      <p:regular r:id="rId14"/>
    </p:embeddedFont>
    <p:embeddedFont>
      <p:font typeface="Public Sans" charset="1" panose="00000000000000000000"/>
      <p:regular r:id="rId15"/>
    </p:embeddedFont>
    <p:embeddedFont>
      <p:font typeface="Canva Sans" charset="1" panose="020B0503030501040103"/>
      <p:regular r:id="rId16"/>
    </p:embeddedFont>
    <p:embeddedFont>
      <p:font typeface="Times New Roman" charset="1" panose="02030502070405020303"/>
      <p:regular r:id="rId17"/>
    </p:embeddedFont>
    <p:embeddedFont>
      <p:font typeface="Times New Roman Bold" charset="1" panose="02030802070405020303"/>
      <p:regular r:id="rId18"/>
    </p:embeddedFont>
    <p:embeddedFont>
      <p:font typeface="Alatsi" charset="1" panose="000005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1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763546" y="255557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244288" y="0"/>
            <a:ext cx="2030024" cy="1854178"/>
          </a:xfrm>
          <a:custGeom>
            <a:avLst/>
            <a:gdLst/>
            <a:ahLst/>
            <a:cxnLst/>
            <a:rect r="r" b="b" t="t" l="l"/>
            <a:pathLst>
              <a:path h="1854178" w="2030024">
                <a:moveTo>
                  <a:pt x="0" y="0"/>
                </a:moveTo>
                <a:lnTo>
                  <a:pt x="2030024" y="0"/>
                </a:lnTo>
                <a:lnTo>
                  <a:pt x="2030024" y="1854178"/>
                </a:lnTo>
                <a:lnTo>
                  <a:pt x="0" y="18541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595" r="0" b="-7888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923027" y="509996"/>
            <a:ext cx="12727391" cy="2084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250"/>
              </a:lnSpc>
            </a:pPr>
            <a:r>
              <a:rPr lang="en-US" sz="16758" spc="83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MEDIVAULT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63546" y="4713922"/>
            <a:ext cx="7862435" cy="638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49"/>
              </a:lnSpc>
            </a:pPr>
            <a:r>
              <a:rPr lang="en-US" sz="34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TEAM NAME: CODE COMMANDERS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764362" y="2722901"/>
            <a:ext cx="9723239" cy="880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39"/>
              </a:lnSpc>
            </a:pPr>
            <a:r>
              <a:rPr lang="en-US" sz="5099">
                <a:solidFill>
                  <a:srgbClr val="2B2C30"/>
                </a:solidFill>
                <a:latin typeface="Canva Sans"/>
                <a:ea typeface="Canva Sans"/>
                <a:cs typeface="Canva Sans"/>
                <a:sym typeface="Canva Sans"/>
              </a:rPr>
              <a:t>A Digital Health Record System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09695" y="5990703"/>
            <a:ext cx="9732522" cy="638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49"/>
              </a:lnSpc>
              <a:spcBef>
                <a:spcPct val="0"/>
              </a:spcBef>
            </a:pPr>
            <a:r>
              <a:rPr lang="en-US" sz="34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PROJECT THEME: HEALTH AND WELL BEING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63550"/>
            <a:ext cx="15585165" cy="83628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52"/>
              </a:lnSpc>
              <a:spcBef>
                <a:spcPct val="0"/>
              </a:spcBef>
            </a:pPr>
          </a:p>
          <a:p>
            <a:pPr algn="l">
              <a:lnSpc>
                <a:spcPts val="6752"/>
              </a:lnSpc>
              <a:spcBef>
                <a:spcPct val="0"/>
              </a:spcBef>
            </a:pPr>
          </a:p>
          <a:p>
            <a:pPr algn="l">
              <a:lnSpc>
                <a:spcPts val="5252"/>
              </a:lnSpc>
              <a:spcBef>
                <a:spcPct val="0"/>
              </a:spcBef>
            </a:pPr>
            <a:r>
              <a:rPr lang="en-US" sz="3501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The Problem:</a:t>
            </a:r>
          </a:p>
          <a:p>
            <a:pPr algn="l">
              <a:lnSpc>
                <a:spcPts val="5252"/>
              </a:lnSpc>
              <a:spcBef>
                <a:spcPct val="0"/>
              </a:spcBef>
            </a:pPr>
          </a:p>
          <a:p>
            <a:pPr algn="l">
              <a:lnSpc>
                <a:spcPts val="5252"/>
              </a:lnSpc>
              <a:spcBef>
                <a:spcPct val="0"/>
              </a:spcBef>
            </a:pPr>
            <a:r>
              <a:rPr lang="en-US" sz="3501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Many patients rely on paper-based medical records. These records are often:</a:t>
            </a:r>
          </a:p>
          <a:p>
            <a:pPr algn="l">
              <a:lnSpc>
                <a:spcPts val="5252"/>
              </a:lnSpc>
              <a:spcBef>
                <a:spcPct val="0"/>
              </a:spcBef>
            </a:pPr>
            <a:r>
              <a:rPr lang="en-US" sz="3501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Lost, damaged, or misplaced, making it difficult for doctors to track a patient’s medical history.</a:t>
            </a:r>
          </a:p>
          <a:p>
            <a:pPr algn="l">
              <a:lnSpc>
                <a:spcPts val="5252"/>
              </a:lnSpc>
              <a:spcBef>
                <a:spcPct val="0"/>
              </a:spcBef>
            </a:pPr>
            <a:r>
              <a:rPr lang="en-US" sz="3501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Scattered across different hospitals and clinics, leading to inconsistent treatment.</a:t>
            </a:r>
          </a:p>
          <a:p>
            <a:pPr algn="l">
              <a:lnSpc>
                <a:spcPts val="5252"/>
              </a:lnSpc>
              <a:spcBef>
                <a:spcPct val="0"/>
              </a:spcBef>
            </a:pPr>
            <a:r>
              <a:rPr lang="en-US" sz="3501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Not easily accessible during emergencies, where quick access to medical history could be life-saving.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933379" y="631100"/>
            <a:ext cx="8861107" cy="114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49"/>
              </a:lnSpc>
              <a:spcBef>
                <a:spcPct val="0"/>
              </a:spcBef>
            </a:pPr>
            <a:r>
              <a:rPr lang="en-US" sz="6299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PROBLEM STATEMENT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6244288" y="0"/>
            <a:ext cx="2030024" cy="1854178"/>
          </a:xfrm>
          <a:custGeom>
            <a:avLst/>
            <a:gdLst/>
            <a:ahLst/>
            <a:cxnLst/>
            <a:rect r="r" b="b" t="t" l="l"/>
            <a:pathLst>
              <a:path h="1854178" w="2030024">
                <a:moveTo>
                  <a:pt x="0" y="0"/>
                </a:moveTo>
                <a:lnTo>
                  <a:pt x="2030024" y="0"/>
                </a:lnTo>
                <a:lnTo>
                  <a:pt x="2030024" y="1854178"/>
                </a:lnTo>
                <a:lnTo>
                  <a:pt x="0" y="18541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595" r="0" b="-7888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096981" y="238125"/>
            <a:ext cx="4040505" cy="1150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50"/>
              </a:lnSpc>
              <a:spcBef>
                <a:spcPct val="0"/>
              </a:spcBef>
            </a:pPr>
            <a:r>
              <a:rPr lang="en-US" sz="63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SOLUTION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609850"/>
            <a:ext cx="15320278" cy="5981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5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MediVa</a:t>
            </a:r>
            <a:r>
              <a:rPr lang="en-US" sz="35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ult is a web-based digital health records system that allows patients to:</a:t>
            </a:r>
          </a:p>
          <a:p>
            <a:pPr algn="just" marL="755651" indent="-377825" lvl="1">
              <a:lnSpc>
                <a:spcPts val="5250"/>
              </a:lnSpc>
              <a:spcBef>
                <a:spcPct val="0"/>
              </a:spcBef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Store and manage their medical records online without needing an app or complex setup.</a:t>
            </a:r>
          </a:p>
          <a:p>
            <a:pPr algn="just" marL="755651" indent="-377825" lvl="1">
              <a:lnSpc>
                <a:spcPts val="5250"/>
              </a:lnSpc>
              <a:spcBef>
                <a:spcPct val="0"/>
              </a:spcBef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Access their records using only registered usernames and passwords.</a:t>
            </a:r>
          </a:p>
          <a:p>
            <a:pPr algn="just" marL="755651" indent="-377825" lvl="1">
              <a:lnSpc>
                <a:spcPts val="5250"/>
              </a:lnSpc>
              <a:spcBef>
                <a:spcPct val="0"/>
              </a:spcBef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Easily retrieve past medical reports, prescriptions, and test results when visiting different doctors.</a:t>
            </a:r>
          </a:p>
          <a:p>
            <a:pPr algn="just" marL="755651" indent="-377825" lvl="1">
              <a:lnSpc>
                <a:spcPts val="5250"/>
              </a:lnSpc>
              <a:spcBef>
                <a:spcPct val="0"/>
              </a:spcBef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Download and share records as PDFs for seamless healthcare access.</a:t>
            </a:r>
          </a:p>
          <a:p>
            <a:pPr algn="just">
              <a:lnSpc>
                <a:spcPts val="5250"/>
              </a:lnSpc>
              <a:spcBef>
                <a:spcPct val="0"/>
              </a:spcBef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6244288" y="0"/>
            <a:ext cx="2030024" cy="1854178"/>
          </a:xfrm>
          <a:custGeom>
            <a:avLst/>
            <a:gdLst/>
            <a:ahLst/>
            <a:cxnLst/>
            <a:rect r="r" b="b" t="t" l="l"/>
            <a:pathLst>
              <a:path h="1854178" w="2030024">
                <a:moveTo>
                  <a:pt x="0" y="0"/>
                </a:moveTo>
                <a:lnTo>
                  <a:pt x="2030024" y="0"/>
                </a:lnTo>
                <a:lnTo>
                  <a:pt x="2030024" y="1854178"/>
                </a:lnTo>
                <a:lnTo>
                  <a:pt x="0" y="18541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595" r="0" b="-7888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641763" y="-226699"/>
            <a:ext cx="4468178" cy="1255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49"/>
              </a:lnSpc>
              <a:spcBef>
                <a:spcPct val="0"/>
              </a:spcBef>
            </a:pPr>
            <a:r>
              <a:rPr lang="en-US" sz="62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826911" y="1850624"/>
            <a:ext cx="7339559" cy="3883422"/>
            <a:chOff x="0" y="0"/>
            <a:chExt cx="1933053" cy="102279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33053" cy="1022794"/>
            </a:xfrm>
            <a:custGeom>
              <a:avLst/>
              <a:gdLst/>
              <a:ahLst/>
              <a:cxnLst/>
              <a:rect r="r" b="b" t="t" l="l"/>
              <a:pathLst>
                <a:path h="1022794" w="1933053">
                  <a:moveTo>
                    <a:pt x="53796" y="0"/>
                  </a:moveTo>
                  <a:lnTo>
                    <a:pt x="1879257" y="0"/>
                  </a:lnTo>
                  <a:cubicBezTo>
                    <a:pt x="1908967" y="0"/>
                    <a:pt x="1933053" y="24085"/>
                    <a:pt x="1933053" y="53796"/>
                  </a:cubicBezTo>
                  <a:lnTo>
                    <a:pt x="1933053" y="968998"/>
                  </a:lnTo>
                  <a:cubicBezTo>
                    <a:pt x="1933053" y="983266"/>
                    <a:pt x="1927385" y="996949"/>
                    <a:pt x="1917296" y="1007038"/>
                  </a:cubicBezTo>
                  <a:cubicBezTo>
                    <a:pt x="1907207" y="1017126"/>
                    <a:pt x="1893524" y="1022794"/>
                    <a:pt x="1879257" y="1022794"/>
                  </a:cubicBezTo>
                  <a:lnTo>
                    <a:pt x="53796" y="1022794"/>
                  </a:lnTo>
                  <a:cubicBezTo>
                    <a:pt x="39528" y="1022794"/>
                    <a:pt x="25845" y="1017126"/>
                    <a:pt x="15756" y="1007038"/>
                  </a:cubicBezTo>
                  <a:cubicBezTo>
                    <a:pt x="5668" y="996949"/>
                    <a:pt x="0" y="983266"/>
                    <a:pt x="0" y="968998"/>
                  </a:cubicBezTo>
                  <a:lnTo>
                    <a:pt x="0" y="53796"/>
                  </a:lnTo>
                  <a:cubicBezTo>
                    <a:pt x="0" y="39528"/>
                    <a:pt x="5668" y="25845"/>
                    <a:pt x="15756" y="15756"/>
                  </a:cubicBezTo>
                  <a:cubicBezTo>
                    <a:pt x="25845" y="5668"/>
                    <a:pt x="39528" y="0"/>
                    <a:pt x="53796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0"/>
              <a:ext cx="1933053" cy="11180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134863" y="1717274"/>
            <a:ext cx="6946287" cy="406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49"/>
              </a:lnSpc>
            </a:pPr>
            <a:r>
              <a:rPr lang="en-US" sz="2699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1. Patient Record Management </a:t>
            </a:r>
          </a:p>
          <a:p>
            <a:pPr algn="just">
              <a:lnSpc>
                <a:spcPts val="4049"/>
              </a:lnSpc>
            </a:pPr>
            <a:r>
              <a:rPr lang="en-US" sz="26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can enter a patient's name and medical history. </a:t>
            </a:r>
          </a:p>
          <a:p>
            <a:pPr algn="just">
              <a:lnSpc>
                <a:spcPts val="4049"/>
              </a:lnSpc>
            </a:pPr>
            <a:r>
              <a:rPr lang="en-US" sz="26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record is saved with a timestamp for reference. </a:t>
            </a:r>
          </a:p>
          <a:p>
            <a:pPr algn="just">
              <a:lnSpc>
                <a:spcPts val="4049"/>
              </a:lnSpc>
            </a:pPr>
            <a:r>
              <a:rPr lang="en-US" sz="26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records are stored in local storage (browser-based storage). </a:t>
            </a:r>
          </a:p>
          <a:p>
            <a:pPr algn="just">
              <a:lnSpc>
                <a:spcPts val="4049"/>
              </a:lnSpc>
              <a:spcBef>
                <a:spcPct val="0"/>
              </a:spcBef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9396180" y="1854178"/>
            <a:ext cx="7242051" cy="3932176"/>
            <a:chOff x="0" y="0"/>
            <a:chExt cx="1907371" cy="103563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07371" cy="1035635"/>
            </a:xfrm>
            <a:custGeom>
              <a:avLst/>
              <a:gdLst/>
              <a:ahLst/>
              <a:cxnLst/>
              <a:rect r="r" b="b" t="t" l="l"/>
              <a:pathLst>
                <a:path h="1035635" w="1907371">
                  <a:moveTo>
                    <a:pt x="54520" y="0"/>
                  </a:moveTo>
                  <a:lnTo>
                    <a:pt x="1852851" y="0"/>
                  </a:lnTo>
                  <a:cubicBezTo>
                    <a:pt x="1882962" y="0"/>
                    <a:pt x="1907371" y="24410"/>
                    <a:pt x="1907371" y="54520"/>
                  </a:cubicBezTo>
                  <a:lnTo>
                    <a:pt x="1907371" y="981115"/>
                  </a:lnTo>
                  <a:cubicBezTo>
                    <a:pt x="1907371" y="995574"/>
                    <a:pt x="1901627" y="1009442"/>
                    <a:pt x="1891403" y="1019666"/>
                  </a:cubicBezTo>
                  <a:cubicBezTo>
                    <a:pt x="1881178" y="1029891"/>
                    <a:pt x="1867311" y="1035635"/>
                    <a:pt x="1852851" y="1035635"/>
                  </a:cubicBezTo>
                  <a:lnTo>
                    <a:pt x="54520" y="1035635"/>
                  </a:lnTo>
                  <a:cubicBezTo>
                    <a:pt x="24410" y="1035635"/>
                    <a:pt x="0" y="1011225"/>
                    <a:pt x="0" y="981115"/>
                  </a:cubicBezTo>
                  <a:lnTo>
                    <a:pt x="0" y="54520"/>
                  </a:lnTo>
                  <a:cubicBezTo>
                    <a:pt x="0" y="24410"/>
                    <a:pt x="24410" y="0"/>
                    <a:pt x="54520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95250"/>
              <a:ext cx="1907371" cy="11308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9932476" y="1869947"/>
            <a:ext cx="6705755" cy="2417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b="true" sz="26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2. Search &amp; Manage Records 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can search records by patient name. 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records can be edited or deleted. 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Displays all stored records clearly and neatly.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912231" y="6086475"/>
            <a:ext cx="7168919" cy="3932176"/>
            <a:chOff x="0" y="0"/>
            <a:chExt cx="1888110" cy="103563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888111" cy="1035635"/>
            </a:xfrm>
            <a:custGeom>
              <a:avLst/>
              <a:gdLst/>
              <a:ahLst/>
              <a:cxnLst/>
              <a:rect r="r" b="b" t="t" l="l"/>
              <a:pathLst>
                <a:path h="1035635" w="1888111">
                  <a:moveTo>
                    <a:pt x="55076" y="0"/>
                  </a:moveTo>
                  <a:lnTo>
                    <a:pt x="1833034" y="0"/>
                  </a:lnTo>
                  <a:cubicBezTo>
                    <a:pt x="1847641" y="0"/>
                    <a:pt x="1861650" y="5803"/>
                    <a:pt x="1871979" y="16131"/>
                  </a:cubicBezTo>
                  <a:cubicBezTo>
                    <a:pt x="1882308" y="26460"/>
                    <a:pt x="1888111" y="40469"/>
                    <a:pt x="1888111" y="55076"/>
                  </a:cubicBezTo>
                  <a:lnTo>
                    <a:pt x="1888111" y="980558"/>
                  </a:lnTo>
                  <a:cubicBezTo>
                    <a:pt x="1888111" y="995166"/>
                    <a:pt x="1882308" y="1009175"/>
                    <a:pt x="1871979" y="1019503"/>
                  </a:cubicBezTo>
                  <a:cubicBezTo>
                    <a:pt x="1861650" y="1029832"/>
                    <a:pt x="1847641" y="1035635"/>
                    <a:pt x="1833034" y="1035635"/>
                  </a:cubicBezTo>
                  <a:lnTo>
                    <a:pt x="55076" y="1035635"/>
                  </a:lnTo>
                  <a:cubicBezTo>
                    <a:pt x="40469" y="1035635"/>
                    <a:pt x="26460" y="1029832"/>
                    <a:pt x="16131" y="1019503"/>
                  </a:cubicBezTo>
                  <a:cubicBezTo>
                    <a:pt x="5803" y="1009175"/>
                    <a:pt x="0" y="995166"/>
                    <a:pt x="0" y="980558"/>
                  </a:cubicBezTo>
                  <a:lnTo>
                    <a:pt x="0" y="55076"/>
                  </a:lnTo>
                  <a:cubicBezTo>
                    <a:pt x="0" y="40469"/>
                    <a:pt x="5803" y="26460"/>
                    <a:pt x="16131" y="16131"/>
                  </a:cubicBezTo>
                  <a:cubicBezTo>
                    <a:pt x="26460" y="5803"/>
                    <a:pt x="40469" y="0"/>
                    <a:pt x="55076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95250"/>
              <a:ext cx="1888110" cy="11308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490054" y="5776118"/>
            <a:ext cx="6013272" cy="42425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5"/>
              </a:lnSpc>
              <a:spcBef>
                <a:spcPct val="0"/>
              </a:spcBef>
            </a:pPr>
          </a:p>
          <a:p>
            <a:pPr algn="l">
              <a:lnSpc>
                <a:spcPts val="3385"/>
              </a:lnSpc>
              <a:spcBef>
                <a:spcPct val="0"/>
              </a:spcBef>
            </a:pPr>
            <a:r>
              <a:rPr lang="en-US" sz="2418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3. Prescription Upload &amp; Extraction </a:t>
            </a:r>
          </a:p>
          <a:p>
            <a:pPr algn="l">
              <a:lnSpc>
                <a:spcPts val="3385"/>
              </a:lnSpc>
              <a:spcBef>
                <a:spcPct val="0"/>
              </a:spcBef>
            </a:pPr>
            <a:r>
              <a:rPr lang="en-US" sz="241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can upload a prescription (image/PDF). </a:t>
            </a:r>
          </a:p>
          <a:p>
            <a:pPr algn="l">
              <a:lnSpc>
                <a:spcPts val="3385"/>
              </a:lnSpc>
              <a:spcBef>
                <a:spcPct val="0"/>
              </a:spcBef>
            </a:pPr>
            <a:r>
              <a:rPr lang="en-US" sz="241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Extracts medicine names from the prescription </a:t>
            </a:r>
          </a:p>
          <a:p>
            <a:pPr algn="l">
              <a:lnSpc>
                <a:spcPts val="3385"/>
              </a:lnSpc>
              <a:spcBef>
                <a:spcPct val="0"/>
              </a:spcBef>
            </a:pPr>
            <a:r>
              <a:rPr lang="en-US" sz="241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Shows a preview of the uploaded prescription. </a:t>
            </a:r>
          </a:p>
          <a:p>
            <a:pPr algn="l">
              <a:lnSpc>
                <a:spcPts val="3385"/>
              </a:lnSpc>
              <a:spcBef>
                <a:spcPct val="0"/>
              </a:spcBef>
            </a:pPr>
            <a:r>
              <a:rPr lang="en-US" sz="241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Extracted medicine names are displayed with the date of extraction. 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9144000" y="6086475"/>
            <a:ext cx="7242051" cy="3932176"/>
            <a:chOff x="0" y="0"/>
            <a:chExt cx="1907371" cy="103563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907371" cy="1035635"/>
            </a:xfrm>
            <a:custGeom>
              <a:avLst/>
              <a:gdLst/>
              <a:ahLst/>
              <a:cxnLst/>
              <a:rect r="r" b="b" t="t" l="l"/>
              <a:pathLst>
                <a:path h="1035635" w="1907371">
                  <a:moveTo>
                    <a:pt x="54520" y="0"/>
                  </a:moveTo>
                  <a:lnTo>
                    <a:pt x="1852851" y="0"/>
                  </a:lnTo>
                  <a:cubicBezTo>
                    <a:pt x="1882962" y="0"/>
                    <a:pt x="1907371" y="24410"/>
                    <a:pt x="1907371" y="54520"/>
                  </a:cubicBezTo>
                  <a:lnTo>
                    <a:pt x="1907371" y="981115"/>
                  </a:lnTo>
                  <a:cubicBezTo>
                    <a:pt x="1907371" y="995574"/>
                    <a:pt x="1901627" y="1009442"/>
                    <a:pt x="1891403" y="1019666"/>
                  </a:cubicBezTo>
                  <a:cubicBezTo>
                    <a:pt x="1881178" y="1029891"/>
                    <a:pt x="1867311" y="1035635"/>
                    <a:pt x="1852851" y="1035635"/>
                  </a:cubicBezTo>
                  <a:lnTo>
                    <a:pt x="54520" y="1035635"/>
                  </a:lnTo>
                  <a:cubicBezTo>
                    <a:pt x="24410" y="1035635"/>
                    <a:pt x="0" y="1011225"/>
                    <a:pt x="0" y="981115"/>
                  </a:cubicBezTo>
                  <a:lnTo>
                    <a:pt x="0" y="54520"/>
                  </a:lnTo>
                  <a:cubicBezTo>
                    <a:pt x="0" y="24410"/>
                    <a:pt x="24410" y="0"/>
                    <a:pt x="54520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95250"/>
              <a:ext cx="1907371" cy="11308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9932476" y="6604019"/>
            <a:ext cx="5361403" cy="2369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4. Download Records as a File </a:t>
            </a:r>
          </a:p>
          <a:p>
            <a:pPr algn="just">
              <a:lnSpc>
                <a:spcPts val="3779"/>
              </a:lnSpc>
              <a:spcBef>
                <a:spcPct val="0"/>
              </a:spcBef>
            </a:pPr>
          </a:p>
          <a:p>
            <a:pPr algn="just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can download all stored records as a text file for future reference. 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6244288" y="0"/>
            <a:ext cx="2030024" cy="1854178"/>
          </a:xfrm>
          <a:custGeom>
            <a:avLst/>
            <a:gdLst/>
            <a:ahLst/>
            <a:cxnLst/>
            <a:rect r="r" b="b" t="t" l="l"/>
            <a:pathLst>
              <a:path h="1854178" w="2030024">
                <a:moveTo>
                  <a:pt x="0" y="0"/>
                </a:moveTo>
                <a:lnTo>
                  <a:pt x="2030024" y="0"/>
                </a:lnTo>
                <a:lnTo>
                  <a:pt x="2030024" y="1854178"/>
                </a:lnTo>
                <a:lnTo>
                  <a:pt x="0" y="18541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595" r="0" b="-7888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098337" y="36828"/>
            <a:ext cx="5311259" cy="991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IT WORKS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45793" y="1726934"/>
            <a:ext cx="16762140" cy="6854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44" indent="-377822" lvl="1">
              <a:lnSpc>
                <a:spcPts val="4899"/>
              </a:lnSpc>
              <a:spcBef>
                <a:spcPct val="0"/>
              </a:spcBef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1: Create a sec</a:t>
            </a:r>
            <a:r>
              <a:rPr lang="en-US" sz="3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ure username and password.</a:t>
            </a:r>
          </a:p>
          <a:p>
            <a:pPr algn="l">
              <a:lnSpc>
                <a:spcPts val="4899"/>
              </a:lnSpc>
              <a:spcBef>
                <a:spcPct val="0"/>
              </a:spcBef>
            </a:pPr>
          </a:p>
          <a:p>
            <a:pPr algn="l" marL="755644" indent="-377822" lvl="1">
              <a:lnSpc>
                <a:spcPts val="4899"/>
              </a:lnSpc>
              <a:spcBef>
                <a:spcPct val="0"/>
              </a:spcBef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2: Upload prescriptions (image/PDF format).</a:t>
            </a:r>
          </a:p>
          <a:p>
            <a:pPr algn="l">
              <a:lnSpc>
                <a:spcPts val="4899"/>
              </a:lnSpc>
              <a:spcBef>
                <a:spcPct val="0"/>
              </a:spcBef>
            </a:pPr>
          </a:p>
          <a:p>
            <a:pPr algn="l" marL="755644" indent="-377822" lvl="1">
              <a:lnSpc>
                <a:spcPts val="4899"/>
              </a:lnSpc>
              <a:spcBef>
                <a:spcPct val="0"/>
              </a:spcBef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3: MediVault automatically extracts relevant data, like medicine names, from the documents.</a:t>
            </a:r>
          </a:p>
          <a:p>
            <a:pPr algn="l">
              <a:lnSpc>
                <a:spcPts val="4899"/>
              </a:lnSpc>
              <a:spcBef>
                <a:spcPct val="0"/>
              </a:spcBef>
            </a:pPr>
          </a:p>
          <a:p>
            <a:pPr algn="l" marL="755644" indent="-377822" lvl="1">
              <a:lnSpc>
                <a:spcPts val="4899"/>
              </a:lnSpc>
              <a:spcBef>
                <a:spcPct val="0"/>
              </a:spcBef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4: Store, organize, and manage your medical records in a searchable format.</a:t>
            </a:r>
          </a:p>
          <a:p>
            <a:pPr algn="l">
              <a:lnSpc>
                <a:spcPts val="4899"/>
              </a:lnSpc>
              <a:spcBef>
                <a:spcPct val="0"/>
              </a:spcBef>
            </a:pPr>
          </a:p>
          <a:p>
            <a:pPr algn="l" marL="755644" indent="-377822" lvl="1">
              <a:lnSpc>
                <a:spcPts val="4899"/>
              </a:lnSpc>
              <a:spcBef>
                <a:spcPct val="0"/>
              </a:spcBef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5: Download records as text files or share as needed.</a:t>
            </a:r>
          </a:p>
          <a:p>
            <a:pPr algn="l">
              <a:lnSpc>
                <a:spcPts val="4899"/>
              </a:lnSpc>
              <a:spcBef>
                <a:spcPct val="0"/>
              </a:spcBef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6244288" y="0"/>
            <a:ext cx="2030024" cy="1854178"/>
          </a:xfrm>
          <a:custGeom>
            <a:avLst/>
            <a:gdLst/>
            <a:ahLst/>
            <a:cxnLst/>
            <a:rect r="r" b="b" t="t" l="l"/>
            <a:pathLst>
              <a:path h="1854178" w="2030024">
                <a:moveTo>
                  <a:pt x="0" y="0"/>
                </a:moveTo>
                <a:lnTo>
                  <a:pt x="2030024" y="0"/>
                </a:lnTo>
                <a:lnTo>
                  <a:pt x="2030024" y="1854178"/>
                </a:lnTo>
                <a:lnTo>
                  <a:pt x="0" y="18541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595" r="0" b="-7888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244288" y="0"/>
            <a:ext cx="2030024" cy="1854178"/>
          </a:xfrm>
          <a:custGeom>
            <a:avLst/>
            <a:gdLst/>
            <a:ahLst/>
            <a:cxnLst/>
            <a:rect r="r" b="b" t="t" l="l"/>
            <a:pathLst>
              <a:path h="1854178" w="2030024">
                <a:moveTo>
                  <a:pt x="0" y="0"/>
                </a:moveTo>
                <a:lnTo>
                  <a:pt x="2030024" y="0"/>
                </a:lnTo>
                <a:lnTo>
                  <a:pt x="2030024" y="1854178"/>
                </a:lnTo>
                <a:lnTo>
                  <a:pt x="0" y="18541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595" r="0" b="-7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78692" y="2552700"/>
            <a:ext cx="12530617" cy="7048472"/>
          </a:xfrm>
          <a:custGeom>
            <a:avLst/>
            <a:gdLst/>
            <a:ahLst/>
            <a:cxnLst/>
            <a:rect r="r" b="b" t="t" l="l"/>
            <a:pathLst>
              <a:path h="7048472" w="12530617">
                <a:moveTo>
                  <a:pt x="0" y="0"/>
                </a:moveTo>
                <a:lnTo>
                  <a:pt x="12530616" y="0"/>
                </a:lnTo>
                <a:lnTo>
                  <a:pt x="12530616" y="7048472"/>
                </a:lnTo>
                <a:lnTo>
                  <a:pt x="0" y="70484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270409" y="333375"/>
            <a:ext cx="11241881" cy="221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WALKTHROUGH THROUGH </a:t>
            </a:r>
          </a:p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WEBSITE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0391" y="1678787"/>
            <a:ext cx="16928909" cy="8398326"/>
          </a:xfrm>
          <a:custGeom>
            <a:avLst/>
            <a:gdLst/>
            <a:ahLst/>
            <a:cxnLst/>
            <a:rect r="r" b="b" t="t" l="l"/>
            <a:pathLst>
              <a:path h="8398326" w="16928909">
                <a:moveTo>
                  <a:pt x="0" y="0"/>
                </a:moveTo>
                <a:lnTo>
                  <a:pt x="16928909" y="0"/>
                </a:lnTo>
                <a:lnTo>
                  <a:pt x="16928909" y="8398326"/>
                </a:lnTo>
                <a:lnTo>
                  <a:pt x="0" y="83983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471994" y="-175392"/>
            <a:ext cx="1802318" cy="1646197"/>
          </a:xfrm>
          <a:custGeom>
            <a:avLst/>
            <a:gdLst/>
            <a:ahLst/>
            <a:cxnLst/>
            <a:rect r="r" b="b" t="t" l="l"/>
            <a:pathLst>
              <a:path h="1646197" w="1802318">
                <a:moveTo>
                  <a:pt x="0" y="0"/>
                </a:moveTo>
                <a:lnTo>
                  <a:pt x="1802318" y="0"/>
                </a:lnTo>
                <a:lnTo>
                  <a:pt x="1802318" y="1646197"/>
                </a:lnTo>
                <a:lnTo>
                  <a:pt x="0" y="16461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595" r="0" b="-7888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31819" y="5640182"/>
            <a:ext cx="13088065" cy="1327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CODE COMMANDERS: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599967" y="3413925"/>
            <a:ext cx="13088065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THANKYOU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6244288" y="0"/>
            <a:ext cx="2030024" cy="1854178"/>
          </a:xfrm>
          <a:custGeom>
            <a:avLst/>
            <a:gdLst/>
            <a:ahLst/>
            <a:cxnLst/>
            <a:rect r="r" b="b" t="t" l="l"/>
            <a:pathLst>
              <a:path h="1854178" w="2030024">
                <a:moveTo>
                  <a:pt x="0" y="0"/>
                </a:moveTo>
                <a:lnTo>
                  <a:pt x="2030024" y="0"/>
                </a:lnTo>
                <a:lnTo>
                  <a:pt x="2030024" y="1854178"/>
                </a:lnTo>
                <a:lnTo>
                  <a:pt x="0" y="18541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595" r="0" b="-7888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DAGiJ_VKoMA</dc:identifier>
  <dcterms:modified xsi:type="dcterms:W3CDTF">2011-08-01T06:04:30Z</dcterms:modified>
  <cp:revision>1</cp:revision>
  <dc:title>MEDIVAULT</dc:title>
</cp:coreProperties>
</file>