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8" roundtripDataSignature="AMtx7mjqHm2eBQqQYSwmsZzfTpCvlyQQ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47B21C-BBBF-4C5D-AC34-12B4D8B31705}">
  <a:tblStyle styleId="{E747B21C-BBBF-4C5D-AC34-12B4D8B3170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 rot="-5400000">
            <a:off x="11796712" y="6462712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3"/>
          <p:cNvSpPr/>
          <p:nvPr/>
        </p:nvSpPr>
        <p:spPr>
          <a:xfrm rot="-5400000">
            <a:off x="11796712" y="6462712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"/>
          <p:cNvSpPr txBox="1"/>
          <p:nvPr/>
        </p:nvSpPr>
        <p:spPr>
          <a:xfrm>
            <a:off x="2675620" y="2643821"/>
            <a:ext cx="916549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승강기 운영 데이터 분석을 통한 운행 효율성 제고</a:t>
            </a:r>
            <a:endParaRPr b="1" i="0" sz="3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" name="Google Shape;18;p1"/>
          <p:cNvGrpSpPr/>
          <p:nvPr/>
        </p:nvGrpSpPr>
        <p:grpSpPr>
          <a:xfrm>
            <a:off x="515937" y="2351087"/>
            <a:ext cx="2503487" cy="1077912"/>
            <a:chOff x="3268663" y="2240868"/>
            <a:chExt cx="3763441" cy="1620180"/>
          </a:xfrm>
        </p:grpSpPr>
        <p:sp>
          <p:nvSpPr>
            <p:cNvPr id="19" name="Google Shape;19;p1"/>
            <p:cNvSpPr txBox="1"/>
            <p:nvPr/>
          </p:nvSpPr>
          <p:spPr>
            <a:xfrm>
              <a:off x="3268663" y="2240868"/>
              <a:ext cx="3095233" cy="1620180"/>
            </a:xfrm>
            <a:prstGeom prst="rect">
              <a:avLst/>
            </a:prstGeom>
            <a:solidFill>
              <a:srgbClr val="4455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Calibri"/>
                <a:buNone/>
              </a:pPr>
              <a:r>
                <a:rPr b="1" i="0" lang="en-US" sz="2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1조</a:t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400000">
              <a:off x="6437912" y="2150148"/>
              <a:ext cx="503472" cy="684912"/>
            </a:xfrm>
            <a:prstGeom prst="rtTriangle">
              <a:avLst/>
            </a:prstGeom>
            <a:solidFill>
              <a:srgbClr val="4455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21;p1"/>
          <p:cNvSpPr txBox="1"/>
          <p:nvPr/>
        </p:nvSpPr>
        <p:spPr>
          <a:xfrm>
            <a:off x="6629164" y="4509120"/>
            <a:ext cx="555594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부서명  1조 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 이름 :  박승섭 김소연 민진원 안석현 이지성</a:t>
            </a:r>
            <a:endParaRPr b="1" i="0" sz="2400" u="none" cap="none" strike="noStrike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0560050" y="2517775"/>
            <a:ext cx="73025" cy="79375"/>
          </a:xfrm>
          <a:prstGeom prst="ellipse">
            <a:avLst/>
          </a:prstGeom>
          <a:solidFill>
            <a:srgbClr val="445569"/>
          </a:solidFill>
          <a:ln cap="flat" cmpd="sng" w="12700">
            <a:solidFill>
              <a:srgbClr val="4455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0056812" y="2532062"/>
            <a:ext cx="73025" cy="77787"/>
          </a:xfrm>
          <a:prstGeom prst="ellipse">
            <a:avLst/>
          </a:prstGeom>
          <a:solidFill>
            <a:srgbClr val="445569"/>
          </a:solidFill>
          <a:ln cap="flat" cmpd="sng" w="12700">
            <a:solidFill>
              <a:srgbClr val="4455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9653587" y="2532062"/>
            <a:ext cx="73025" cy="77787"/>
          </a:xfrm>
          <a:prstGeom prst="ellipse">
            <a:avLst/>
          </a:prstGeom>
          <a:solidFill>
            <a:srgbClr val="445569"/>
          </a:solidFill>
          <a:ln cap="flat" cmpd="sng" w="12700">
            <a:solidFill>
              <a:srgbClr val="4455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/>
          <p:nvPr/>
        </p:nvSpPr>
        <p:spPr>
          <a:xfrm>
            <a:off x="3863752" y="1484784"/>
            <a:ext cx="529291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              3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       분석 과정 	</a:t>
            </a:r>
            <a:endParaRPr b="1" i="0" sz="4000" u="none" cap="none" strike="noStrike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11"/>
          <p:cNvCxnSpPr/>
          <p:nvPr/>
        </p:nvCxnSpPr>
        <p:spPr>
          <a:xfrm>
            <a:off x="2135187" y="3105150"/>
            <a:ext cx="8353425" cy="0"/>
          </a:xfrm>
          <a:prstGeom prst="straightConnector1">
            <a:avLst/>
          </a:prstGeom>
          <a:noFill/>
          <a:ln cap="flat" cmpd="sng" w="57150">
            <a:solidFill>
              <a:srgbClr val="203864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8" name="Google Shape;138;p11"/>
          <p:cNvSpPr txBox="1"/>
          <p:nvPr/>
        </p:nvSpPr>
        <p:spPr>
          <a:xfrm>
            <a:off x="2289175" y="3290887"/>
            <a:ext cx="76136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97B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8497B0"/>
                </a:solidFill>
                <a:latin typeface="Calibri"/>
                <a:ea typeface="Calibri"/>
                <a:cs typeface="Calibri"/>
                <a:sym typeface="Calibri"/>
              </a:rPr>
              <a:t>ARIMA, LSTM, 비교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/>
        </p:nvSpPr>
        <p:spPr>
          <a:xfrm>
            <a:off x="17462" y="-31750"/>
            <a:ext cx="11604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endParaRPr/>
          </a:p>
        </p:txBody>
      </p:sp>
      <p:cxnSp>
        <p:nvCxnSpPr>
          <p:cNvPr id="144" name="Google Shape;144;p12"/>
          <p:cNvCxnSpPr/>
          <p:nvPr/>
        </p:nvCxnSpPr>
        <p:spPr>
          <a:xfrm>
            <a:off x="10121900" y="368300"/>
            <a:ext cx="1698625" cy="25400"/>
          </a:xfrm>
          <a:prstGeom prst="straightConnector1">
            <a:avLst/>
          </a:prstGeom>
          <a:noFill/>
          <a:ln cap="flat" cmpd="sng" w="9525">
            <a:solidFill>
              <a:srgbClr val="44556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5" name="Google Shape;145;p12"/>
          <p:cNvSpPr txBox="1"/>
          <p:nvPr/>
        </p:nvSpPr>
        <p:spPr>
          <a:xfrm>
            <a:off x="739541" y="113884"/>
            <a:ext cx="9382697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분석 내용</a:t>
            </a:r>
            <a:r>
              <a:rPr b="1" i="0" lang="en-US" sz="2700" u="none" cap="none" strike="noStrike">
                <a:solidFill>
                  <a:srgbClr val="8296B0"/>
                </a:solidFill>
                <a:latin typeface="Calibri"/>
                <a:ea typeface="Calibri"/>
                <a:cs typeface="Calibri"/>
                <a:sym typeface="Calibri"/>
              </a:rPr>
              <a:t>_데이터 분석 방법 (아리마를 어떻게 사용하였는가) </a:t>
            </a:r>
            <a:endParaRPr/>
          </a:p>
        </p:txBody>
      </p:sp>
      <p:sp>
        <p:nvSpPr>
          <p:cNvPr id="146" name="Google Shape;146;p12"/>
          <p:cNvSpPr/>
          <p:nvPr/>
        </p:nvSpPr>
        <p:spPr>
          <a:xfrm>
            <a:off x="484187" y="981075"/>
            <a:ext cx="11088687" cy="920750"/>
          </a:xfrm>
          <a:prstGeom prst="rightArrow">
            <a:avLst>
              <a:gd fmla="val 20703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2"/>
          <p:cNvSpPr/>
          <p:nvPr/>
        </p:nvSpPr>
        <p:spPr>
          <a:xfrm>
            <a:off x="744537" y="915987"/>
            <a:ext cx="2232025" cy="919162"/>
          </a:xfrm>
          <a:prstGeom prst="roundRect">
            <a:avLst>
              <a:gd fmla="val 16667" name="adj"/>
            </a:avLst>
          </a:prstGeom>
          <a:solidFill>
            <a:srgbClr val="D6DC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97B0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rgbClr val="8497B0"/>
                </a:solidFill>
                <a:latin typeface="Calibri"/>
                <a:ea typeface="Calibri"/>
                <a:cs typeface="Calibri"/>
                <a:sym typeface="Calibri"/>
              </a:rPr>
              <a:t>시계열 분석</a:t>
            </a:r>
            <a:endParaRPr/>
          </a:p>
        </p:txBody>
      </p:sp>
      <p:sp>
        <p:nvSpPr>
          <p:cNvPr id="148" name="Google Shape;148;p12"/>
          <p:cNvSpPr/>
          <p:nvPr/>
        </p:nvSpPr>
        <p:spPr>
          <a:xfrm>
            <a:off x="4159250" y="898525"/>
            <a:ext cx="2232025" cy="919162"/>
          </a:xfrm>
          <a:prstGeom prst="roundRect">
            <a:avLst>
              <a:gd fmla="val 16667" name="adj"/>
            </a:avLst>
          </a:prstGeom>
          <a:solidFill>
            <a:srgbClr val="ADB9CA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ARIMA</a:t>
            </a:r>
            <a:endParaRPr/>
          </a:p>
        </p:txBody>
      </p:sp>
      <p:sp>
        <p:nvSpPr>
          <p:cNvPr id="149" name="Google Shape;149;p12"/>
          <p:cNvSpPr/>
          <p:nvPr/>
        </p:nvSpPr>
        <p:spPr>
          <a:xfrm>
            <a:off x="7716837" y="898525"/>
            <a:ext cx="2232025" cy="919162"/>
          </a:xfrm>
          <a:prstGeom prst="roundRect">
            <a:avLst>
              <a:gd fmla="val 16667" name="adj"/>
            </a:avLst>
          </a:prstGeom>
          <a:solidFill>
            <a:srgbClr val="D6DC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97B0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rgbClr val="8497B0"/>
                </a:solidFill>
                <a:latin typeface="Calibri"/>
                <a:ea typeface="Calibri"/>
                <a:cs typeface="Calibri"/>
                <a:sym typeface="Calibri"/>
              </a:rPr>
              <a:t>LSTM</a:t>
            </a:r>
            <a:endParaRPr/>
          </a:p>
        </p:txBody>
      </p:sp>
      <p:sp>
        <p:nvSpPr>
          <p:cNvPr id="150" name="Google Shape;150;p12"/>
          <p:cNvSpPr txBox="1"/>
          <p:nvPr/>
        </p:nvSpPr>
        <p:spPr>
          <a:xfrm>
            <a:off x="263525" y="2057400"/>
            <a:ext cx="10972800" cy="165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85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None/>
            </a:pPr>
            <a:r>
              <a:rPr b="1" i="0" lang="en-US" sz="25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자귀회귀 누적 이동평균 모델 (ARIMA)</a:t>
            </a:r>
            <a:endParaRPr/>
          </a:p>
          <a:p>
            <a:pPr indent="0" lvl="0" marL="285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b="0" i="0" lang="en-US" sz="28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</a:t>
            </a:r>
            <a:r>
              <a:rPr b="0" i="0" lang="en-US" sz="23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-현재와 추세간의 관계를 정의하여 미래를 예측</a:t>
            </a:r>
            <a:endParaRPr/>
          </a:p>
          <a:p>
            <a:pPr indent="0" lvl="0" marL="285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algun Gothic"/>
              <a:buNone/>
            </a:pPr>
            <a:r>
              <a:rPr b="0" i="0" lang="en-US" sz="23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  - AR모델과 MA모델을 결합하여 예측률을 높임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4550" y="4217987"/>
            <a:ext cx="2935287" cy="6365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152" name="Google Shape;15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2500" y="5403850"/>
            <a:ext cx="27178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153" name="Google Shape;15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61187" y="2276475"/>
            <a:ext cx="4003675" cy="122396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2"/>
          <p:cNvSpPr txBox="1"/>
          <p:nvPr/>
        </p:nvSpPr>
        <p:spPr>
          <a:xfrm>
            <a:off x="598487" y="3713162"/>
            <a:ext cx="82454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8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None/>
            </a:pPr>
            <a:r>
              <a:rPr b="1" i="0" lang="en-US" sz="25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자기회귀 모델 (AR) </a:t>
            </a:r>
            <a:r>
              <a:rPr b="0" i="0" lang="en-US" sz="23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과거의 관측값을 통해 미래를 예측</a:t>
            </a:r>
            <a:endParaRPr/>
          </a:p>
        </p:txBody>
      </p:sp>
      <p:sp>
        <p:nvSpPr>
          <p:cNvPr id="155" name="Google Shape;155;p12"/>
          <p:cNvSpPr txBox="1"/>
          <p:nvPr/>
        </p:nvSpPr>
        <p:spPr>
          <a:xfrm>
            <a:off x="460375" y="1954212"/>
            <a:ext cx="46037" cy="504825"/>
          </a:xfrm>
          <a:prstGeom prst="rect">
            <a:avLst/>
          </a:prstGeom>
          <a:solidFill>
            <a:srgbClr val="445569"/>
          </a:solidFill>
          <a:ln cap="flat" cmpd="sng" w="12700">
            <a:solidFill>
              <a:srgbClr val="4455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2"/>
          <p:cNvSpPr txBox="1"/>
          <p:nvPr/>
        </p:nvSpPr>
        <p:spPr>
          <a:xfrm>
            <a:off x="460375" y="3713162"/>
            <a:ext cx="46037" cy="504825"/>
          </a:xfrm>
          <a:prstGeom prst="rect">
            <a:avLst/>
          </a:prstGeom>
          <a:solidFill>
            <a:srgbClr val="445569"/>
          </a:solidFill>
          <a:ln cap="flat" cmpd="sng" w="12700">
            <a:solidFill>
              <a:srgbClr val="4455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 txBox="1"/>
          <p:nvPr/>
        </p:nvSpPr>
        <p:spPr>
          <a:xfrm>
            <a:off x="484187" y="4845050"/>
            <a:ext cx="46037" cy="504825"/>
          </a:xfrm>
          <a:prstGeom prst="rect">
            <a:avLst/>
          </a:prstGeom>
          <a:solidFill>
            <a:srgbClr val="445569"/>
          </a:solidFill>
          <a:ln cap="flat" cmpd="sng" w="12700">
            <a:solidFill>
              <a:srgbClr val="4455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 txBox="1"/>
          <p:nvPr/>
        </p:nvSpPr>
        <p:spPr>
          <a:xfrm>
            <a:off x="592137" y="4589462"/>
            <a:ext cx="10220325" cy="103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8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28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None/>
            </a:pPr>
            <a:r>
              <a:rPr b="1" i="0" lang="en-US" sz="25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이동평균 모델 (MA) </a:t>
            </a:r>
            <a:r>
              <a:rPr b="0" i="0" lang="en-US" sz="23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과거 여러 개의 연속된 오차항을 통해 미래를 예측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1833562" y="5591175"/>
            <a:ext cx="8966200" cy="1009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샘플데이터를 바탕으로 ARIMA 모델 적용</a:t>
            </a:r>
            <a:endParaRPr/>
          </a:p>
        </p:txBody>
      </p:sp>
      <p:sp>
        <p:nvSpPr>
          <p:cNvPr id="160" name="Google Shape;160;p12"/>
          <p:cNvSpPr/>
          <p:nvPr/>
        </p:nvSpPr>
        <p:spPr>
          <a:xfrm>
            <a:off x="663575" y="5405437"/>
            <a:ext cx="1476375" cy="129698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/>
          <p:nvPr/>
        </p:nvSpPr>
        <p:spPr>
          <a:xfrm>
            <a:off x="6391275" y="2249487"/>
            <a:ext cx="4995862" cy="2974975"/>
          </a:xfrm>
          <a:prstGeom prst="bracketPair">
            <a:avLst/>
          </a:prstGeom>
          <a:solidFill>
            <a:schemeClr val="lt1"/>
          </a:solidFill>
          <a:ln cap="flat" cmpd="sng" w="38100">
            <a:solidFill>
              <a:srgbClr val="8497B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3"/>
          <p:cNvSpPr txBox="1"/>
          <p:nvPr/>
        </p:nvSpPr>
        <p:spPr>
          <a:xfrm>
            <a:off x="17462" y="-31750"/>
            <a:ext cx="11604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endParaRPr/>
          </a:p>
        </p:txBody>
      </p:sp>
      <p:cxnSp>
        <p:nvCxnSpPr>
          <p:cNvPr id="167" name="Google Shape;167;p13"/>
          <p:cNvCxnSpPr/>
          <p:nvPr/>
        </p:nvCxnSpPr>
        <p:spPr>
          <a:xfrm>
            <a:off x="5078412" y="368300"/>
            <a:ext cx="6742112" cy="25400"/>
          </a:xfrm>
          <a:prstGeom prst="straightConnector1">
            <a:avLst/>
          </a:prstGeom>
          <a:noFill/>
          <a:ln cap="flat" cmpd="sng" w="9525">
            <a:solidFill>
              <a:srgbClr val="44556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8" name="Google Shape;168;p13"/>
          <p:cNvSpPr txBox="1"/>
          <p:nvPr/>
        </p:nvSpPr>
        <p:spPr>
          <a:xfrm>
            <a:off x="739541" y="113884"/>
            <a:ext cx="433965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분석 내용</a:t>
            </a:r>
            <a:r>
              <a:rPr b="1" i="0" lang="en-US" sz="2700" u="none" cap="none" strike="noStrike">
                <a:solidFill>
                  <a:srgbClr val="8296B0"/>
                </a:solidFill>
                <a:latin typeface="Calibri"/>
                <a:ea typeface="Calibri"/>
                <a:cs typeface="Calibri"/>
                <a:sym typeface="Calibri"/>
              </a:rPr>
              <a:t>_데이터 분석 방법 </a:t>
            </a:r>
            <a:endParaRPr/>
          </a:p>
        </p:txBody>
      </p:sp>
      <p:sp>
        <p:nvSpPr>
          <p:cNvPr id="169" name="Google Shape;169;p13"/>
          <p:cNvSpPr/>
          <p:nvPr/>
        </p:nvSpPr>
        <p:spPr>
          <a:xfrm>
            <a:off x="484187" y="981075"/>
            <a:ext cx="11088687" cy="920750"/>
          </a:xfrm>
          <a:prstGeom prst="rightArrow">
            <a:avLst>
              <a:gd fmla="val 20703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>
            <a:off x="4159250" y="898525"/>
            <a:ext cx="2232025" cy="919162"/>
          </a:xfrm>
          <a:prstGeom prst="roundRect">
            <a:avLst>
              <a:gd fmla="val 16667" name="adj"/>
            </a:avLst>
          </a:prstGeom>
          <a:solidFill>
            <a:srgbClr val="D6DC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97B0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rgbClr val="8497B0"/>
                </a:solidFill>
                <a:latin typeface="Calibri"/>
                <a:ea typeface="Calibri"/>
                <a:cs typeface="Calibri"/>
                <a:sym typeface="Calibri"/>
              </a:rPr>
              <a:t>ARIMA</a:t>
            </a:r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7808912" y="898525"/>
            <a:ext cx="2232025" cy="919162"/>
          </a:xfrm>
          <a:prstGeom prst="roundRect">
            <a:avLst>
              <a:gd fmla="val 16667" name="adj"/>
            </a:avLst>
          </a:prstGeom>
          <a:solidFill>
            <a:srgbClr val="ADB9CA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LSTM</a:t>
            </a:r>
            <a:endParaRPr/>
          </a:p>
        </p:txBody>
      </p:sp>
      <p:sp>
        <p:nvSpPr>
          <p:cNvPr id="172" name="Google Shape;172;p13"/>
          <p:cNvSpPr/>
          <p:nvPr/>
        </p:nvSpPr>
        <p:spPr>
          <a:xfrm>
            <a:off x="744537" y="915987"/>
            <a:ext cx="2232025" cy="919162"/>
          </a:xfrm>
          <a:prstGeom prst="roundRect">
            <a:avLst>
              <a:gd fmla="val 16667" name="adj"/>
            </a:avLst>
          </a:prstGeom>
          <a:solidFill>
            <a:srgbClr val="D6DC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97B0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rgbClr val="8497B0"/>
                </a:solidFill>
                <a:latin typeface="Calibri"/>
                <a:ea typeface="Calibri"/>
                <a:cs typeface="Calibri"/>
                <a:sym typeface="Calibri"/>
              </a:rPr>
              <a:t>시계열 분석</a:t>
            </a:r>
            <a:endParaRPr/>
          </a:p>
        </p:txBody>
      </p:sp>
      <p:sp>
        <p:nvSpPr>
          <p:cNvPr id="173" name="Google Shape;173;p13"/>
          <p:cNvSpPr txBox="1"/>
          <p:nvPr/>
        </p:nvSpPr>
        <p:spPr>
          <a:xfrm>
            <a:off x="598487" y="2200275"/>
            <a:ext cx="5810250" cy="317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t/>
            </a:r>
            <a:endParaRPr b="1" i="0" sz="25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None/>
            </a:pPr>
            <a:r>
              <a:rPr b="1" i="0" lang="en-US" sz="25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RNN의 장기 의존성 문제를 극복하기 위한 기법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t/>
            </a:r>
            <a:endParaRPr b="1" i="0" sz="25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None/>
            </a:pPr>
            <a:r>
              <a:rPr b="1" i="0" lang="en-US" sz="25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 경과가 오래된 데이터도 예측 시 타 모델에 비해 비교적 잘 반영됨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None/>
            </a:pPr>
            <a:r>
              <a:rPr b="1" i="0" lang="en-US" sz="25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RNN 알고리즘 중 최상의 성능을 가짐</a:t>
            </a:r>
            <a:endParaRPr/>
          </a:p>
        </p:txBody>
      </p:sp>
      <p:sp>
        <p:nvSpPr>
          <p:cNvPr id="174" name="Google Shape;174;p13"/>
          <p:cNvSpPr txBox="1"/>
          <p:nvPr/>
        </p:nvSpPr>
        <p:spPr>
          <a:xfrm>
            <a:off x="534987" y="1946275"/>
            <a:ext cx="46037" cy="477837"/>
          </a:xfrm>
          <a:prstGeom prst="rect">
            <a:avLst/>
          </a:prstGeom>
          <a:solidFill>
            <a:srgbClr val="445569"/>
          </a:solidFill>
          <a:ln cap="flat" cmpd="sng" w="12700">
            <a:solidFill>
              <a:srgbClr val="4455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 txBox="1"/>
          <p:nvPr/>
        </p:nvSpPr>
        <p:spPr>
          <a:xfrm>
            <a:off x="587375" y="1954212"/>
            <a:ext cx="5594350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None/>
            </a:pPr>
            <a:r>
              <a:rPr b="1" i="0" lang="en-US" sz="25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Long short-term memory (LSTM)</a:t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1833562" y="5591175"/>
            <a:ext cx="8966200" cy="10096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b="0" i="0" lang="en-US" sz="1800" u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샘플데이터를 바탕으로 ARIMA 모델 적용</a:t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663575" y="5405437"/>
            <a:ext cx="1476375" cy="129698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/>
        </p:nvSpPr>
        <p:spPr>
          <a:xfrm>
            <a:off x="17462" y="-31750"/>
            <a:ext cx="11604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endParaRPr/>
          </a:p>
        </p:txBody>
      </p:sp>
      <p:cxnSp>
        <p:nvCxnSpPr>
          <p:cNvPr id="183" name="Google Shape;183;p14"/>
          <p:cNvCxnSpPr/>
          <p:nvPr/>
        </p:nvCxnSpPr>
        <p:spPr>
          <a:xfrm>
            <a:off x="5824537" y="368300"/>
            <a:ext cx="5995987" cy="6350"/>
          </a:xfrm>
          <a:prstGeom prst="straightConnector1">
            <a:avLst/>
          </a:prstGeom>
          <a:noFill/>
          <a:ln cap="flat" cmpd="sng" w="9525">
            <a:solidFill>
              <a:srgbClr val="44556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4" name="Google Shape;184;p14"/>
          <p:cNvSpPr txBox="1"/>
          <p:nvPr/>
        </p:nvSpPr>
        <p:spPr>
          <a:xfrm>
            <a:off x="739541" y="113884"/>
            <a:ext cx="5085046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분석 내용</a:t>
            </a:r>
            <a:r>
              <a:rPr b="1" i="0" lang="en-US" sz="2700" u="none" cap="none" strike="noStrike">
                <a:solidFill>
                  <a:srgbClr val="8296B0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b="1" i="0" lang="en-US" sz="2400" u="none" cap="none" strike="noStrike">
                <a:solidFill>
                  <a:srgbClr val="8296B0"/>
                </a:solidFill>
                <a:latin typeface="Calibri"/>
                <a:ea typeface="Calibri"/>
                <a:cs typeface="Calibri"/>
                <a:sym typeface="Calibri"/>
              </a:rPr>
              <a:t>데이터 분석 방법_</a:t>
            </a:r>
            <a:r>
              <a:rPr b="1" i="0" lang="en-US" sz="2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LSTM</a:t>
            </a:r>
            <a:r>
              <a:rPr b="1" i="0" lang="en-US" sz="2700" u="none" cap="none" strike="noStrike">
                <a:solidFill>
                  <a:srgbClr val="8296B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/>
        </p:nvSpPr>
        <p:spPr>
          <a:xfrm>
            <a:off x="3863752" y="1484784"/>
            <a:ext cx="5292918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                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분석 결과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1" i="0" sz="4000" u="none" cap="none" strike="noStrike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15"/>
          <p:cNvCxnSpPr/>
          <p:nvPr/>
        </p:nvCxnSpPr>
        <p:spPr>
          <a:xfrm>
            <a:off x="2135187" y="3105150"/>
            <a:ext cx="8353425" cy="0"/>
          </a:xfrm>
          <a:prstGeom prst="straightConnector1">
            <a:avLst/>
          </a:prstGeom>
          <a:noFill/>
          <a:ln cap="flat" cmpd="sng" w="57150">
            <a:solidFill>
              <a:srgbClr val="203864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/>
        </p:nvSpPr>
        <p:spPr>
          <a:xfrm>
            <a:off x="17462" y="-31750"/>
            <a:ext cx="11604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endParaRPr/>
          </a:p>
        </p:txBody>
      </p:sp>
      <p:cxnSp>
        <p:nvCxnSpPr>
          <p:cNvPr id="196" name="Google Shape;196;p16"/>
          <p:cNvCxnSpPr/>
          <p:nvPr/>
        </p:nvCxnSpPr>
        <p:spPr>
          <a:xfrm>
            <a:off x="3756025" y="368300"/>
            <a:ext cx="8064500" cy="25400"/>
          </a:xfrm>
          <a:prstGeom prst="straightConnector1">
            <a:avLst/>
          </a:prstGeom>
          <a:noFill/>
          <a:ln cap="flat" cmpd="sng" w="9525">
            <a:solidFill>
              <a:srgbClr val="44556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7" name="Google Shape;197;p16"/>
          <p:cNvSpPr txBox="1"/>
          <p:nvPr/>
        </p:nvSpPr>
        <p:spPr>
          <a:xfrm>
            <a:off x="739541" y="113884"/>
            <a:ext cx="27991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분석결과 </a:t>
            </a:r>
            <a:r>
              <a:rPr b="1" i="0" lang="en-US" sz="2700" u="none" cap="none" strike="noStrike">
                <a:solidFill>
                  <a:srgbClr val="8296B0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b="1" i="0" lang="en-US" sz="2800" u="none" cap="none" strike="noStrike">
                <a:solidFill>
                  <a:srgbClr val="8296B0"/>
                </a:solidFill>
                <a:latin typeface="Calibri"/>
                <a:ea typeface="Calibri"/>
                <a:cs typeface="Calibri"/>
                <a:sym typeface="Calibri"/>
              </a:rPr>
              <a:t>ARIMA</a:t>
            </a:r>
            <a:r>
              <a:rPr b="1" i="0" lang="en-US" sz="2700" u="none" cap="none" strike="noStrike">
                <a:solidFill>
                  <a:srgbClr val="8296B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98" name="Google Shape;1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962" y="981075"/>
            <a:ext cx="3040062" cy="2744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0487" y="981075"/>
            <a:ext cx="3179762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67662" y="1125537"/>
            <a:ext cx="3040062" cy="259873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6"/>
          <p:cNvSpPr txBox="1"/>
          <p:nvPr/>
        </p:nvSpPr>
        <p:spPr>
          <a:xfrm>
            <a:off x="1471612" y="3816350"/>
            <a:ext cx="1903412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en-US" sz="1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&lt;자기상관계수&gt;</a:t>
            </a: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4691062" y="3816350"/>
            <a:ext cx="1903412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en-US" sz="1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&lt;ARIMA 예측결과&gt;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8688387" y="3816350"/>
            <a:ext cx="19018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b="0" i="0" lang="en-US" sz="1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&lt;분석결과 요약&gt;</a:t>
            </a:r>
            <a:endParaRPr/>
          </a:p>
        </p:txBody>
      </p:sp>
      <p:sp>
        <p:nvSpPr>
          <p:cNvPr id="204" name="Google Shape;204;p16"/>
          <p:cNvSpPr txBox="1"/>
          <p:nvPr/>
        </p:nvSpPr>
        <p:spPr>
          <a:xfrm>
            <a:off x="749300" y="3995737"/>
            <a:ext cx="10258425" cy="286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199" lvl="0" marL="5667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199" lvl="0" marL="5667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i="0" lang="en-US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분석결과 요약을 통해, ma(1)의 t-test값이 0.000.. 으로 0.05수준에서 유의한 것으로 나타남 </a:t>
            </a:r>
            <a:endParaRPr/>
          </a:p>
          <a:p>
            <a:pPr indent="-457199" lvl="0" marL="5667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i="0" lang="en-US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arima 예측결과 그래프에서 주황색은 실제값, 파란색은 예측값을 의미</a:t>
            </a:r>
            <a:endParaRPr/>
          </a:p>
          <a:p>
            <a:pPr indent="-457199" lvl="0" marL="5667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199" lvl="0" marL="5667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i="0" lang="en-US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예측값이 실제 데이터의 패턴을 따라가고 있지만, 값은 정확하지 않음</a:t>
            </a:r>
            <a:endParaRPr/>
          </a:p>
          <a:p>
            <a:pPr indent="-457199" lvl="0" marL="5667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199" lvl="0" marL="5667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i="0" lang="en-US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각 시간별 예측값을 통해 이용자 대기시간을 산출함 </a:t>
            </a:r>
            <a:endParaRPr b="1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739775" y="4070350"/>
            <a:ext cx="247650" cy="403225"/>
          </a:xfrm>
          <a:custGeom>
            <a:rect b="b" l="l" r="r" t="t"/>
            <a:pathLst>
              <a:path extrusionOk="0" h="403225" w="247650">
                <a:moveTo>
                  <a:pt x="0" y="0"/>
                </a:moveTo>
                <a:lnTo>
                  <a:pt x="247650" y="0"/>
                </a:lnTo>
                <a:lnTo>
                  <a:pt x="196951" y="82549"/>
                </a:lnTo>
                <a:lnTo>
                  <a:pt x="82549" y="82549"/>
                </a:lnTo>
                <a:lnTo>
                  <a:pt x="82549" y="268818"/>
                </a:lnTo>
                <a:lnTo>
                  <a:pt x="0" y="403225"/>
                </a:ln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 cap="flat" cmpd="sng" w="12700">
            <a:solidFill>
              <a:srgbClr val="8497B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/>
        </p:nvSpPr>
        <p:spPr>
          <a:xfrm>
            <a:off x="17462" y="-31750"/>
            <a:ext cx="11604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endParaRPr/>
          </a:p>
        </p:txBody>
      </p:sp>
      <p:cxnSp>
        <p:nvCxnSpPr>
          <p:cNvPr id="211" name="Google Shape;211;p17"/>
          <p:cNvCxnSpPr/>
          <p:nvPr/>
        </p:nvCxnSpPr>
        <p:spPr>
          <a:xfrm>
            <a:off x="3756025" y="368300"/>
            <a:ext cx="8064500" cy="25400"/>
          </a:xfrm>
          <a:prstGeom prst="straightConnector1">
            <a:avLst/>
          </a:prstGeom>
          <a:noFill/>
          <a:ln cap="flat" cmpd="sng" w="9525">
            <a:solidFill>
              <a:srgbClr val="44556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2" name="Google Shape;212;p17"/>
          <p:cNvSpPr txBox="1"/>
          <p:nvPr/>
        </p:nvSpPr>
        <p:spPr>
          <a:xfrm>
            <a:off x="749347" y="106189"/>
            <a:ext cx="25442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분석결과 </a:t>
            </a:r>
            <a:r>
              <a:rPr b="1" i="0" lang="en-US" sz="2700" u="none" cap="none" strike="noStrike">
                <a:solidFill>
                  <a:srgbClr val="8296B0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b="1" i="0" lang="en-US" sz="2800" u="none" cap="none" strike="noStrike">
                <a:solidFill>
                  <a:srgbClr val="8296B0"/>
                </a:solidFill>
                <a:latin typeface="Calibri"/>
                <a:ea typeface="Calibri"/>
                <a:cs typeface="Calibri"/>
                <a:sym typeface="Calibri"/>
              </a:rPr>
              <a:t>LSTM</a:t>
            </a:r>
            <a:r>
              <a:rPr b="1" i="0" lang="en-US" sz="2700" u="none" cap="none" strike="noStrike">
                <a:solidFill>
                  <a:srgbClr val="8296B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13" name="Google Shape;213;p17"/>
          <p:cNvSpPr txBox="1"/>
          <p:nvPr/>
        </p:nvSpPr>
        <p:spPr>
          <a:xfrm>
            <a:off x="6343650" y="1690687"/>
            <a:ext cx="5548312" cy="317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199" lvl="0" marL="5667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199" lvl="0" marL="5667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i="0" lang="en-US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파란색 실선은 실제 값 </a:t>
            </a:r>
            <a:endParaRPr/>
          </a:p>
          <a:p>
            <a:pPr indent="-457199" lvl="0" marL="5667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i="0" lang="en-US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주황색과 초록색은 예측 값</a:t>
            </a:r>
            <a:endParaRPr/>
          </a:p>
          <a:p>
            <a:pPr indent="-457199" lvl="0" marL="5667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199" lvl="0" marL="5667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i="0" lang="en-US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epoch를 늘릴수록 실제 값에 가까워지는 모습을 보이지만, 환경의 제약으로 epoch를 늘리는데 한계가 존재함</a:t>
            </a:r>
            <a:endParaRPr/>
          </a:p>
          <a:p>
            <a:pPr indent="-457199" lvl="0" marL="5667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199" lvl="0" marL="5667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450" y="1592262"/>
            <a:ext cx="5735637" cy="33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7"/>
          <p:cNvSpPr/>
          <p:nvPr/>
        </p:nvSpPr>
        <p:spPr>
          <a:xfrm>
            <a:off x="6219825" y="1808162"/>
            <a:ext cx="247650" cy="403225"/>
          </a:xfrm>
          <a:custGeom>
            <a:rect b="b" l="l" r="r" t="t"/>
            <a:pathLst>
              <a:path extrusionOk="0" h="403225" w="247650">
                <a:moveTo>
                  <a:pt x="0" y="0"/>
                </a:moveTo>
                <a:lnTo>
                  <a:pt x="247650" y="0"/>
                </a:lnTo>
                <a:lnTo>
                  <a:pt x="196951" y="82549"/>
                </a:lnTo>
                <a:lnTo>
                  <a:pt x="82549" y="82549"/>
                </a:lnTo>
                <a:lnTo>
                  <a:pt x="82549" y="268818"/>
                </a:lnTo>
                <a:lnTo>
                  <a:pt x="0" y="403225"/>
                </a:ln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 cap="flat" cmpd="sng" w="12700">
            <a:solidFill>
              <a:srgbClr val="8497B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/>
        </p:nvSpPr>
        <p:spPr>
          <a:xfrm>
            <a:off x="17462" y="-31750"/>
            <a:ext cx="11604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endParaRPr/>
          </a:p>
        </p:txBody>
      </p:sp>
      <p:cxnSp>
        <p:nvCxnSpPr>
          <p:cNvPr id="221" name="Google Shape;221;p18"/>
          <p:cNvCxnSpPr/>
          <p:nvPr/>
        </p:nvCxnSpPr>
        <p:spPr>
          <a:xfrm>
            <a:off x="3756025" y="368300"/>
            <a:ext cx="8064500" cy="25400"/>
          </a:xfrm>
          <a:prstGeom prst="straightConnector1">
            <a:avLst/>
          </a:prstGeom>
          <a:noFill/>
          <a:ln cap="flat" cmpd="sng" w="9525">
            <a:solidFill>
              <a:srgbClr val="44556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2" name="Google Shape;222;p18"/>
          <p:cNvSpPr txBox="1"/>
          <p:nvPr/>
        </p:nvSpPr>
        <p:spPr>
          <a:xfrm>
            <a:off x="749347" y="106189"/>
            <a:ext cx="226215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분석결과 </a:t>
            </a:r>
            <a:r>
              <a:rPr b="1" i="0" lang="en-US" sz="2700" u="none" cap="none" strike="noStrike">
                <a:solidFill>
                  <a:srgbClr val="8296B0"/>
                </a:solidFill>
                <a:latin typeface="Calibri"/>
                <a:ea typeface="Calibri"/>
                <a:cs typeface="Calibri"/>
                <a:sym typeface="Calibri"/>
              </a:rPr>
              <a:t>_비교  </a:t>
            </a:r>
            <a:endParaRPr/>
          </a:p>
        </p:txBody>
      </p:sp>
      <p:sp>
        <p:nvSpPr>
          <p:cNvPr id="223" name="Google Shape;223;p18"/>
          <p:cNvSpPr txBox="1"/>
          <p:nvPr/>
        </p:nvSpPr>
        <p:spPr>
          <a:xfrm>
            <a:off x="334962" y="3068637"/>
            <a:ext cx="11301412" cy="409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49" lvl="0" marL="395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ARIMA 및 LSTM 모델 둘 다 대기시간이 감소하는 것으로 확인됨.</a:t>
            </a:r>
            <a:endParaRPr/>
          </a:p>
          <a:p>
            <a:pPr indent="-158749" lvl="0" marL="395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49" lvl="0" marL="395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분석에 사용된 데이터가 생성된 데이터라는 점을 감안하였을 때, 어느정도 오차율은 고려되어야 함.</a:t>
            </a:r>
            <a:endParaRPr/>
          </a:p>
          <a:p>
            <a:pPr indent="-158749" lvl="0" marL="395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49" lvl="0" marL="395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분석을 통해, 대기시간 최소화 모형 개발이 가능함이 확인됨.</a:t>
            </a:r>
            <a:endParaRPr/>
          </a:p>
          <a:p>
            <a:pPr indent="-158749" lvl="0" marL="395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49" lvl="0" marL="395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LSTM모델의 경우, 딥러닝을 활용한 시계열 분석방법으로, 파라미터 조정을 통해 더 낮은 대기시간 산출이 가능할 것으로 파악.</a:t>
            </a:r>
            <a:endParaRPr/>
          </a:p>
          <a:p>
            <a:pPr indent="-158749" lvl="0" marL="395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49" lvl="0" marL="395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강화학습 및 유전 알고리즘 등의 reward최대화 모형을 활용한 학습 방법도 시도해볼 수 있음</a:t>
            </a:r>
            <a:endParaRPr/>
          </a:p>
          <a:p>
            <a:pPr indent="-285748" lvl="0" marL="395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18"/>
          <p:cNvSpPr/>
          <p:nvPr/>
        </p:nvSpPr>
        <p:spPr>
          <a:xfrm>
            <a:off x="749300" y="1693862"/>
            <a:ext cx="2339975" cy="506412"/>
          </a:xfrm>
          <a:prstGeom prst="roundRect">
            <a:avLst>
              <a:gd fmla="val 16667" name="adj"/>
            </a:avLst>
          </a:prstGeom>
          <a:solidFill>
            <a:srgbClr val="8497B0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</a:pPr>
            <a:r>
              <a:rPr b="1" i="0" lang="en-US" sz="25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변경 전 </a:t>
            </a:r>
            <a:endParaRPr/>
          </a:p>
        </p:txBody>
      </p:sp>
      <p:sp>
        <p:nvSpPr>
          <p:cNvPr id="225" name="Google Shape;225;p18"/>
          <p:cNvSpPr txBox="1"/>
          <p:nvPr/>
        </p:nvSpPr>
        <p:spPr>
          <a:xfrm>
            <a:off x="703262" y="938212"/>
            <a:ext cx="46037" cy="477837"/>
          </a:xfrm>
          <a:prstGeom prst="rect">
            <a:avLst/>
          </a:prstGeom>
          <a:solidFill>
            <a:srgbClr val="445569"/>
          </a:solidFill>
          <a:ln cap="flat" cmpd="sng" w="12700">
            <a:solidFill>
              <a:srgbClr val="4455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8"/>
          <p:cNvSpPr txBox="1"/>
          <p:nvPr/>
        </p:nvSpPr>
        <p:spPr>
          <a:xfrm>
            <a:off x="754062" y="946150"/>
            <a:ext cx="23399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Malgun Gothic"/>
              <a:buNone/>
            </a:pPr>
            <a:r>
              <a:rPr b="1" i="0" lang="en-US" sz="2500" u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대기시간 </a:t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4943475" y="1657350"/>
            <a:ext cx="2339975" cy="504825"/>
          </a:xfrm>
          <a:prstGeom prst="roundRect">
            <a:avLst>
              <a:gd fmla="val 16667" name="adj"/>
            </a:avLst>
          </a:prstGeom>
          <a:solidFill>
            <a:srgbClr val="8497B0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</a:pPr>
            <a:r>
              <a:rPr b="1" i="0" lang="en-US" sz="25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ARIMA </a:t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8580437" y="1658937"/>
            <a:ext cx="2339975" cy="504825"/>
          </a:xfrm>
          <a:prstGeom prst="roundRect">
            <a:avLst>
              <a:gd fmla="val 16667" name="adj"/>
            </a:avLst>
          </a:prstGeom>
          <a:solidFill>
            <a:srgbClr val="8497B0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</a:pPr>
            <a:r>
              <a:rPr b="1" i="0" lang="en-US" sz="25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LSTM </a:t>
            </a:r>
            <a:endParaRPr/>
          </a:p>
        </p:txBody>
      </p:sp>
      <p:sp>
        <p:nvSpPr>
          <p:cNvPr id="229" name="Google Shape;229;p18"/>
          <p:cNvSpPr txBox="1"/>
          <p:nvPr/>
        </p:nvSpPr>
        <p:spPr>
          <a:xfrm>
            <a:off x="1271587" y="2449512"/>
            <a:ext cx="2844800" cy="86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Malgun Gothic"/>
              <a:buNone/>
            </a:pPr>
            <a:r>
              <a:rPr b="0" i="0" lang="en-US" sz="2500" u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7:03:41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5519737" y="2363787"/>
            <a:ext cx="2844800" cy="86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Malgun Gothic"/>
              <a:buNone/>
            </a:pPr>
            <a:r>
              <a:rPr b="0" i="0" lang="en-US" sz="2500" u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1:07:21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8"/>
          <p:cNvSpPr txBox="1"/>
          <p:nvPr/>
        </p:nvSpPr>
        <p:spPr>
          <a:xfrm>
            <a:off x="9191625" y="2363787"/>
            <a:ext cx="2844800" cy="86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Malgun Gothic"/>
              <a:buNone/>
            </a:pPr>
            <a:r>
              <a:rPr b="0" i="0" lang="en-US" sz="2500" u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4:47:34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3552825" y="1751012"/>
            <a:ext cx="928687" cy="430212"/>
          </a:xfrm>
          <a:custGeom>
            <a:rect b="b" l="l" r="r" t="t"/>
            <a:pathLst>
              <a:path extrusionOk="0" h="430212" w="928688">
                <a:moveTo>
                  <a:pt x="0" y="107553"/>
                </a:moveTo>
                <a:lnTo>
                  <a:pt x="13444" y="107553"/>
                </a:lnTo>
                <a:lnTo>
                  <a:pt x="13444" y="322659"/>
                </a:lnTo>
                <a:lnTo>
                  <a:pt x="0" y="322659"/>
                </a:lnTo>
                <a:lnTo>
                  <a:pt x="0" y="107553"/>
                </a:lnTo>
                <a:close/>
                <a:moveTo>
                  <a:pt x="26888" y="107553"/>
                </a:moveTo>
                <a:lnTo>
                  <a:pt x="53777" y="107553"/>
                </a:lnTo>
                <a:lnTo>
                  <a:pt x="53777" y="322659"/>
                </a:lnTo>
                <a:lnTo>
                  <a:pt x="26888" y="322659"/>
                </a:lnTo>
                <a:lnTo>
                  <a:pt x="26888" y="107553"/>
                </a:lnTo>
                <a:close/>
                <a:moveTo>
                  <a:pt x="67221" y="107553"/>
                </a:moveTo>
                <a:lnTo>
                  <a:pt x="713582" y="107553"/>
                </a:lnTo>
                <a:lnTo>
                  <a:pt x="713582" y="0"/>
                </a:lnTo>
                <a:lnTo>
                  <a:pt x="928688" y="215106"/>
                </a:lnTo>
                <a:lnTo>
                  <a:pt x="713582" y="430212"/>
                </a:lnTo>
                <a:lnTo>
                  <a:pt x="713582" y="322659"/>
                </a:lnTo>
                <a:lnTo>
                  <a:pt x="67221" y="322659"/>
                </a:lnTo>
                <a:lnTo>
                  <a:pt x="67221" y="107553"/>
                </a:ln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rgbClr val="4472C4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/>
          <p:nvPr/>
        </p:nvSpPr>
        <p:spPr>
          <a:xfrm>
            <a:off x="3863752" y="1484784"/>
            <a:ext cx="529291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              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결론 및 한계점  	</a:t>
            </a:r>
            <a:endParaRPr b="1" i="0" sz="4000" u="none" cap="none" strike="noStrike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19"/>
          <p:cNvCxnSpPr/>
          <p:nvPr/>
        </p:nvCxnSpPr>
        <p:spPr>
          <a:xfrm>
            <a:off x="2135187" y="3105150"/>
            <a:ext cx="8353425" cy="0"/>
          </a:xfrm>
          <a:prstGeom prst="straightConnector1">
            <a:avLst/>
          </a:prstGeom>
          <a:noFill/>
          <a:ln cap="flat" cmpd="sng" w="57150">
            <a:solidFill>
              <a:srgbClr val="203864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9" name="Google Shape;239;p19"/>
          <p:cNvSpPr txBox="1"/>
          <p:nvPr/>
        </p:nvSpPr>
        <p:spPr>
          <a:xfrm>
            <a:off x="2505075" y="3263900"/>
            <a:ext cx="76136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97B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8497B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/>
        </p:nvSpPr>
        <p:spPr>
          <a:xfrm>
            <a:off x="17462" y="-31750"/>
            <a:ext cx="11604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04 </a:t>
            </a:r>
            <a:endParaRPr/>
          </a:p>
        </p:txBody>
      </p:sp>
      <p:cxnSp>
        <p:nvCxnSpPr>
          <p:cNvPr id="245" name="Google Shape;245;p20"/>
          <p:cNvCxnSpPr/>
          <p:nvPr/>
        </p:nvCxnSpPr>
        <p:spPr>
          <a:xfrm>
            <a:off x="3756025" y="368300"/>
            <a:ext cx="8064500" cy="25400"/>
          </a:xfrm>
          <a:prstGeom prst="straightConnector1">
            <a:avLst/>
          </a:prstGeom>
          <a:noFill/>
          <a:ln cap="flat" cmpd="sng" w="9525">
            <a:solidFill>
              <a:srgbClr val="44556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6" name="Google Shape;246;p20"/>
          <p:cNvSpPr txBox="1"/>
          <p:nvPr/>
        </p:nvSpPr>
        <p:spPr>
          <a:xfrm>
            <a:off x="749347" y="106189"/>
            <a:ext cx="28200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활용방안 및 기대효과 </a:t>
            </a:r>
            <a:endParaRPr b="1" i="0" sz="2700" u="none" cap="none" strike="noStrike">
              <a:solidFill>
                <a:srgbClr val="8296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609600" y="2249488"/>
            <a:ext cx="109728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854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  승강기의 일주데이터를 수집, 분석하여 운행 패턴이나 모델 등</a:t>
            </a:r>
            <a:endParaRPr b="1" i="0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854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서비스하는 비즈니스 모델을 수립하여</a:t>
            </a:r>
            <a:endParaRPr b="1" i="0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854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승강기 제조업체, A/S 업체, 사용자 모두를 고객으로 하는 </a:t>
            </a:r>
            <a:endParaRPr b="1" i="0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854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highlight>
                  <a:srgbClr val="445569"/>
                </a:highlight>
                <a:latin typeface="Calibri"/>
                <a:ea typeface="Calibri"/>
                <a:cs typeface="Calibri"/>
                <a:sym typeface="Calibri"/>
              </a:rPr>
              <a:t>플랫폼 비즈니스 창출 </a:t>
            </a:r>
            <a:r>
              <a:rPr b="1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가능 </a:t>
            </a:r>
            <a:endParaRPr b="1" i="0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703262" y="938212"/>
            <a:ext cx="46037" cy="477837"/>
          </a:xfrm>
          <a:prstGeom prst="rect">
            <a:avLst/>
          </a:prstGeom>
          <a:solidFill>
            <a:srgbClr val="445569"/>
          </a:solidFill>
          <a:ln cap="flat" cmpd="sng" w="12700">
            <a:solidFill>
              <a:srgbClr val="4455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0"/>
          <p:cNvSpPr txBox="1"/>
          <p:nvPr/>
        </p:nvSpPr>
        <p:spPr>
          <a:xfrm>
            <a:off x="755650" y="971550"/>
            <a:ext cx="3590925" cy="86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alibri"/>
              <a:buNone/>
            </a:pPr>
            <a:r>
              <a:rPr b="1" i="0" lang="en-US" sz="25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신규 비즈니스 창출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700087" y="2138362"/>
            <a:ext cx="247650" cy="403225"/>
          </a:xfrm>
          <a:custGeom>
            <a:rect b="b" l="l" r="r" t="t"/>
            <a:pathLst>
              <a:path extrusionOk="0" h="403225" w="247650">
                <a:moveTo>
                  <a:pt x="0" y="0"/>
                </a:moveTo>
                <a:lnTo>
                  <a:pt x="247650" y="0"/>
                </a:lnTo>
                <a:lnTo>
                  <a:pt x="196951" y="82549"/>
                </a:lnTo>
                <a:lnTo>
                  <a:pt x="82549" y="82549"/>
                </a:lnTo>
                <a:lnTo>
                  <a:pt x="82549" y="268818"/>
                </a:lnTo>
                <a:lnTo>
                  <a:pt x="0" y="403225"/>
                </a:ln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 cap="flat" cmpd="sng" w="12700">
            <a:solidFill>
              <a:srgbClr val="8497B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2"/>
          <p:cNvGrpSpPr/>
          <p:nvPr/>
        </p:nvGrpSpPr>
        <p:grpSpPr>
          <a:xfrm>
            <a:off x="1465262" y="2163762"/>
            <a:ext cx="2913062" cy="1736725"/>
            <a:chOff x="3268663" y="2240868"/>
            <a:chExt cx="3096345" cy="2124237"/>
          </a:xfrm>
        </p:grpSpPr>
        <p:sp>
          <p:nvSpPr>
            <p:cNvPr id="30" name="Google Shape;30;p2"/>
            <p:cNvSpPr txBox="1"/>
            <p:nvPr/>
          </p:nvSpPr>
          <p:spPr>
            <a:xfrm>
              <a:off x="3268663" y="2240868"/>
              <a:ext cx="3096345" cy="1621332"/>
            </a:xfrm>
            <a:prstGeom prst="rect">
              <a:avLst/>
            </a:prstGeom>
            <a:solidFill>
              <a:srgbClr val="4455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Calibri"/>
                <a:buNone/>
              </a:pPr>
              <a:r>
                <a:rPr b="1" i="0" lang="en-US" sz="40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목차</a:t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 rot="-5400000">
              <a:off x="5880696" y="3880794"/>
              <a:ext cx="502905" cy="465717"/>
            </a:xfrm>
            <a:prstGeom prst="rtTriangle">
              <a:avLst/>
            </a:prstGeom>
            <a:solidFill>
              <a:srgbClr val="4455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" name="Google Shape;3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100" y="674687"/>
            <a:ext cx="215900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"/>
          <p:cNvSpPr txBox="1"/>
          <p:nvPr/>
        </p:nvSpPr>
        <p:spPr>
          <a:xfrm>
            <a:off x="7283472" y="1984443"/>
            <a:ext cx="3673068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1.  프로젝트 소개</a:t>
            </a:r>
            <a:endParaRPr b="1" i="0" sz="2800" u="none" cap="none" strike="noStrike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1" i="0" sz="2800" u="none" cap="none" strike="noStrike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7283472" y="2862393"/>
            <a:ext cx="3205016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2.  분석 개요</a:t>
            </a:r>
            <a:endParaRPr b="1" i="0" sz="2800" u="none" cap="none" strike="noStrike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7356140" y="5193196"/>
            <a:ext cx="39971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5. 결론 및 한계점 </a:t>
            </a:r>
            <a:endParaRPr/>
          </a:p>
        </p:txBody>
      </p:sp>
      <p:sp>
        <p:nvSpPr>
          <p:cNvPr id="36" name="Google Shape;36;p2"/>
          <p:cNvSpPr txBox="1"/>
          <p:nvPr/>
        </p:nvSpPr>
        <p:spPr>
          <a:xfrm>
            <a:off x="7350985" y="4243238"/>
            <a:ext cx="320501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4. 분석 결과</a:t>
            </a:r>
            <a:endParaRPr/>
          </a:p>
        </p:txBody>
      </p:sp>
      <p:sp>
        <p:nvSpPr>
          <p:cNvPr id="37" name="Google Shape;37;p2"/>
          <p:cNvSpPr txBox="1"/>
          <p:nvPr/>
        </p:nvSpPr>
        <p:spPr>
          <a:xfrm>
            <a:off x="7344786" y="3489325"/>
            <a:ext cx="320501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3.  분석 방법</a:t>
            </a:r>
            <a:endParaRPr b="1" i="0" sz="2800" u="none" cap="none" strike="noStrike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/>
          <p:nvPr/>
        </p:nvSpPr>
        <p:spPr>
          <a:xfrm>
            <a:off x="17462" y="-31750"/>
            <a:ext cx="11604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04 </a:t>
            </a:r>
            <a:endParaRPr/>
          </a:p>
        </p:txBody>
      </p:sp>
      <p:cxnSp>
        <p:nvCxnSpPr>
          <p:cNvPr id="256" name="Google Shape;256;p21"/>
          <p:cNvCxnSpPr/>
          <p:nvPr/>
        </p:nvCxnSpPr>
        <p:spPr>
          <a:xfrm>
            <a:off x="3756025" y="368300"/>
            <a:ext cx="8064500" cy="25400"/>
          </a:xfrm>
          <a:prstGeom prst="straightConnector1">
            <a:avLst/>
          </a:prstGeom>
          <a:noFill/>
          <a:ln cap="flat" cmpd="sng" w="9525">
            <a:solidFill>
              <a:srgbClr val="44556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7" name="Google Shape;257;p21"/>
          <p:cNvSpPr txBox="1"/>
          <p:nvPr/>
        </p:nvSpPr>
        <p:spPr>
          <a:xfrm>
            <a:off x="749347" y="106189"/>
            <a:ext cx="3781805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활용방안 및 기대효과 </a:t>
            </a:r>
            <a:r>
              <a:rPr b="1" i="0" lang="en-US" sz="2700" u="none" cap="none" strike="noStrike">
                <a:solidFill>
                  <a:srgbClr val="8296B0"/>
                </a:solidFill>
                <a:latin typeface="Calibri"/>
                <a:ea typeface="Calibri"/>
                <a:cs typeface="Calibri"/>
                <a:sym typeface="Calibri"/>
              </a:rPr>
              <a:t>_정리 </a:t>
            </a:r>
            <a:endParaRPr/>
          </a:p>
        </p:txBody>
      </p:sp>
      <p:sp>
        <p:nvSpPr>
          <p:cNvPr id="258" name="Google Shape;258;p21"/>
          <p:cNvSpPr txBox="1"/>
          <p:nvPr/>
        </p:nvSpPr>
        <p:spPr>
          <a:xfrm>
            <a:off x="515937" y="1196975"/>
            <a:ext cx="109728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5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lgun Gothic"/>
              <a:buNone/>
            </a:pPr>
            <a:r>
              <a:rPr b="1" i="0" lang="en-US" sz="2800" u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승강기 대기시간 절감 ( 약 40% 감소 )</a:t>
            </a:r>
            <a:endParaRPr/>
          </a:p>
          <a:p>
            <a:pPr indent="0" lvl="0" marL="1095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lgun Gothic"/>
              <a:buNone/>
            </a:pPr>
            <a:r>
              <a:rPr b="1" i="0" lang="en-US" sz="2800" u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-승강기 전기료 절감 및 이용 편의성 증대</a:t>
            </a:r>
            <a:endParaRPr b="1" i="0" sz="2800" u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5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095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lgun Gothic"/>
              <a:buNone/>
            </a:pPr>
            <a:r>
              <a:rPr b="1" i="0" lang="en-US" sz="2800" u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2.  중소 승강기 제조업체의 경쟁력 강화 및 제조서비스화 가능</a:t>
            </a:r>
            <a:endParaRPr/>
          </a:p>
          <a:p>
            <a:pPr indent="0" lvl="0" marL="1095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lgun Gothic"/>
              <a:buNone/>
            </a:pPr>
            <a:r>
              <a:rPr b="1" i="0" lang="en-US" sz="2800" u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- IOT 기반의 고비용 기술 대체 가능(클라우드 기반)</a:t>
            </a:r>
            <a:endParaRPr/>
          </a:p>
          <a:p>
            <a:pPr indent="0" lvl="0" marL="1095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095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lgun Gothic"/>
              <a:buNone/>
            </a:pPr>
            <a:r>
              <a:rPr b="1" i="0" lang="en-US" sz="2800" u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 클라우드를 활용하여 안전 분야까지 적용 가능</a:t>
            </a:r>
            <a:endParaRPr/>
          </a:p>
          <a:p>
            <a:pPr indent="0" lvl="0" marL="1095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lgun Gothic"/>
              <a:buNone/>
            </a:pPr>
            <a:r>
              <a:rPr b="1" i="0" lang="en-US" sz="2800" u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- 진동 및 소음 등의 data 와 연계</a:t>
            </a:r>
            <a:endParaRPr/>
          </a:p>
          <a:p>
            <a:pPr indent="0" lvl="0" marL="1095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095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/>
          <p:nvPr/>
        </p:nvSpPr>
        <p:spPr>
          <a:xfrm>
            <a:off x="1487487" y="1304925"/>
            <a:ext cx="684212" cy="2195512"/>
          </a:xfrm>
          <a:prstGeom prst="leftBracket">
            <a:avLst>
              <a:gd fmla="val 561" name="adj"/>
            </a:avLst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2"/>
          <p:cNvSpPr/>
          <p:nvPr/>
        </p:nvSpPr>
        <p:spPr>
          <a:xfrm>
            <a:off x="9659937" y="1304925"/>
            <a:ext cx="1044575" cy="2195512"/>
          </a:xfrm>
          <a:prstGeom prst="rightBracket">
            <a:avLst>
              <a:gd fmla="val 856" name="adj"/>
            </a:avLst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2"/>
          <p:cNvSpPr txBox="1"/>
          <p:nvPr/>
        </p:nvSpPr>
        <p:spPr>
          <a:xfrm>
            <a:off x="3683000" y="1817687"/>
            <a:ext cx="5616575" cy="116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50"/>
              </a:buClr>
              <a:buSzPts val="7000"/>
              <a:buFont typeface="Calibri"/>
              <a:buNone/>
            </a:pPr>
            <a:r>
              <a:rPr b="1" i="0" lang="en-US" sz="7000" u="none">
                <a:solidFill>
                  <a:srgbClr val="333F50"/>
                </a:solidFill>
                <a:latin typeface="Calibri"/>
                <a:ea typeface="Calibri"/>
                <a:cs typeface="Calibri"/>
                <a:sym typeface="Calibri"/>
              </a:rPr>
              <a:t>감사합니다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/>
          <p:nvPr/>
        </p:nvSpPr>
        <p:spPr>
          <a:xfrm>
            <a:off x="3863752" y="1484784"/>
            <a:ext cx="529291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               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프로젝트 소개	</a:t>
            </a:r>
            <a:endParaRPr b="1" i="0" sz="4000" u="none" cap="none" strike="noStrike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43;p3"/>
          <p:cNvCxnSpPr/>
          <p:nvPr/>
        </p:nvCxnSpPr>
        <p:spPr>
          <a:xfrm>
            <a:off x="2135187" y="3105150"/>
            <a:ext cx="8353425" cy="0"/>
          </a:xfrm>
          <a:prstGeom prst="straightConnector1">
            <a:avLst/>
          </a:prstGeom>
          <a:noFill/>
          <a:ln cap="flat" cmpd="sng" w="57150">
            <a:solidFill>
              <a:srgbClr val="203864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" name="Google Shape;44;p3"/>
          <p:cNvSpPr txBox="1"/>
          <p:nvPr/>
        </p:nvSpPr>
        <p:spPr>
          <a:xfrm>
            <a:off x="3378200" y="3290887"/>
            <a:ext cx="58689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97B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8497B0"/>
                </a:solidFill>
                <a:latin typeface="Calibri"/>
                <a:ea typeface="Calibri"/>
                <a:cs typeface="Calibri"/>
                <a:sym typeface="Calibri"/>
              </a:rPr>
              <a:t>프로젝트 배경, 목적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/>
        </p:nvSpPr>
        <p:spPr>
          <a:xfrm>
            <a:off x="17462" y="-31750"/>
            <a:ext cx="11604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endParaRPr/>
          </a:p>
        </p:txBody>
      </p:sp>
      <p:sp>
        <p:nvSpPr>
          <p:cNvPr id="50" name="Google Shape;50;p5"/>
          <p:cNvSpPr txBox="1"/>
          <p:nvPr/>
        </p:nvSpPr>
        <p:spPr>
          <a:xfrm>
            <a:off x="739775" y="114300"/>
            <a:ext cx="5278437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2400"/>
              <a:buFont typeface="Malgun Gothic"/>
              <a:buNone/>
            </a:pPr>
            <a:r>
              <a:rPr b="1" i="0" lang="en-US" sz="2400" u="none">
                <a:solidFill>
                  <a:srgbClr val="445569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소개</a:t>
            </a:r>
            <a:r>
              <a:rPr b="1" i="0" lang="en-US" sz="2700" u="none">
                <a:solidFill>
                  <a:srgbClr val="8497B0"/>
                </a:solidFill>
                <a:latin typeface="Malgun Gothic"/>
                <a:ea typeface="Malgun Gothic"/>
                <a:cs typeface="Malgun Gothic"/>
                <a:sym typeface="Malgun Gothic"/>
              </a:rPr>
              <a:t>_목적 ( 및 기대효과)</a:t>
            </a:r>
            <a:endParaRPr/>
          </a:p>
        </p:txBody>
      </p:sp>
      <p:cxnSp>
        <p:nvCxnSpPr>
          <p:cNvPr id="51" name="Google Shape;51;p5"/>
          <p:cNvCxnSpPr/>
          <p:nvPr/>
        </p:nvCxnSpPr>
        <p:spPr>
          <a:xfrm>
            <a:off x="6018212" y="368300"/>
            <a:ext cx="5802312" cy="25400"/>
          </a:xfrm>
          <a:prstGeom prst="straightConnector1">
            <a:avLst/>
          </a:prstGeom>
          <a:noFill/>
          <a:ln cap="flat" cmpd="sng" w="9525">
            <a:solidFill>
              <a:srgbClr val="44556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2" name="Google Shape;52;p5"/>
          <p:cNvSpPr txBox="1"/>
          <p:nvPr/>
        </p:nvSpPr>
        <p:spPr>
          <a:xfrm>
            <a:off x="704850" y="854075"/>
            <a:ext cx="68262" cy="504825"/>
          </a:xfrm>
          <a:prstGeom prst="rect">
            <a:avLst/>
          </a:prstGeom>
          <a:solidFill>
            <a:srgbClr val="445569"/>
          </a:solidFill>
          <a:ln cap="flat" cmpd="sng" w="12700">
            <a:solidFill>
              <a:srgbClr val="4455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5"/>
          <p:cNvSpPr txBox="1"/>
          <p:nvPr/>
        </p:nvSpPr>
        <p:spPr>
          <a:xfrm>
            <a:off x="862012" y="796925"/>
            <a:ext cx="9039225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000"/>
              <a:buFont typeface="Gulim"/>
              <a:buNone/>
            </a:pPr>
            <a:r>
              <a:rPr b="1" i="0" lang="en-US" sz="3000" u="none">
                <a:solidFill>
                  <a:srgbClr val="222A35"/>
                </a:solidFill>
                <a:latin typeface="Gulim"/>
                <a:ea typeface="Gulim"/>
                <a:cs typeface="Gulim"/>
                <a:sym typeface="Gulim"/>
              </a:rPr>
              <a:t>ASIS</a:t>
            </a:r>
            <a:endParaRPr/>
          </a:p>
        </p:txBody>
      </p:sp>
      <p:sp>
        <p:nvSpPr>
          <p:cNvPr id="54" name="Google Shape;54;p5"/>
          <p:cNvSpPr txBox="1"/>
          <p:nvPr/>
        </p:nvSpPr>
        <p:spPr>
          <a:xfrm>
            <a:off x="7319962" y="846137"/>
            <a:ext cx="68262" cy="504825"/>
          </a:xfrm>
          <a:prstGeom prst="rect">
            <a:avLst/>
          </a:prstGeom>
          <a:solidFill>
            <a:srgbClr val="445569"/>
          </a:solidFill>
          <a:ln cap="flat" cmpd="sng" w="12700">
            <a:solidFill>
              <a:srgbClr val="4455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5"/>
          <p:cNvSpPr txBox="1"/>
          <p:nvPr/>
        </p:nvSpPr>
        <p:spPr>
          <a:xfrm>
            <a:off x="7643812" y="785812"/>
            <a:ext cx="7929562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3000"/>
              <a:buFont typeface="Gulim"/>
              <a:buNone/>
            </a:pPr>
            <a:r>
              <a:rPr b="1" i="0" lang="en-US" sz="3000" u="none">
                <a:solidFill>
                  <a:srgbClr val="445569"/>
                </a:solidFill>
                <a:latin typeface="Gulim"/>
                <a:ea typeface="Gulim"/>
                <a:cs typeface="Gulim"/>
                <a:sym typeface="Gulim"/>
              </a:rPr>
              <a:t>TOBE</a:t>
            </a:r>
            <a:endParaRPr/>
          </a:p>
        </p:txBody>
      </p:sp>
      <p:pic>
        <p:nvPicPr>
          <p:cNvPr id="56" name="Google Shape;56;p5"/>
          <p:cNvPicPr preferRelativeResize="0"/>
          <p:nvPr/>
        </p:nvPicPr>
        <p:blipFill rotWithShape="1">
          <a:blip r:embed="rId3">
            <a:alphaModFix/>
          </a:blip>
          <a:srcRect b="18690" l="48752" r="0" t="-6085"/>
          <a:stretch/>
        </p:blipFill>
        <p:spPr>
          <a:xfrm>
            <a:off x="5626100" y="1731962"/>
            <a:ext cx="5032375" cy="2049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3">
            <a:alphaModFix/>
          </a:blip>
          <a:srcRect b="10830" l="0" r="50352" t="0"/>
          <a:stretch/>
        </p:blipFill>
        <p:spPr>
          <a:xfrm>
            <a:off x="508000" y="1749425"/>
            <a:ext cx="4873625" cy="209073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"/>
          <p:cNvSpPr txBox="1"/>
          <p:nvPr/>
        </p:nvSpPr>
        <p:spPr>
          <a:xfrm>
            <a:off x="6311900" y="4230687"/>
            <a:ext cx="5032375" cy="957262"/>
          </a:xfrm>
          <a:prstGeom prst="rect">
            <a:avLst/>
          </a:prstGeom>
          <a:solidFill>
            <a:srgbClr val="8497B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lgun Gothic"/>
              <a:buNone/>
            </a:pPr>
            <a:r>
              <a:rPr b="1" i="0" lang="en-US" sz="200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 b="1" i="0" sz="20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1" i="0" lang="en-US" sz="2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생성된 일주모형 및 알고리즘을 서비스 플랫폼을 통해 현장의 승강기에 적용하여 효율적이고 경제적인 승강기 운행에 활용.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5"/>
          <p:cNvSpPr txBox="1"/>
          <p:nvPr/>
        </p:nvSpPr>
        <p:spPr>
          <a:xfrm>
            <a:off x="1177925" y="4230687"/>
            <a:ext cx="3708400" cy="957262"/>
          </a:xfrm>
          <a:prstGeom prst="rect">
            <a:avLst/>
          </a:prstGeom>
          <a:solidFill>
            <a:srgbClr val="8497B0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</a:pPr>
            <a:r>
              <a:rPr b="1" i="0" lang="en-US" sz="2000" u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바쁜 출퇴근 시간이나 복잡한 점심시간 등에 원활한 승강기 사용을 하지 못하는 상황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/>
        </p:nvSpPr>
        <p:spPr>
          <a:xfrm>
            <a:off x="3863752" y="1484784"/>
            <a:ext cx="529291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              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분석 개요  	</a:t>
            </a:r>
            <a:endParaRPr b="1" i="0" sz="4000" u="none" cap="none" strike="noStrike">
              <a:solidFill>
                <a:srgbClr val="4455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65;p6"/>
          <p:cNvCxnSpPr/>
          <p:nvPr/>
        </p:nvCxnSpPr>
        <p:spPr>
          <a:xfrm>
            <a:off x="2135187" y="3105150"/>
            <a:ext cx="8353425" cy="0"/>
          </a:xfrm>
          <a:prstGeom prst="straightConnector1">
            <a:avLst/>
          </a:prstGeom>
          <a:noFill/>
          <a:ln cap="flat" cmpd="sng" w="57150">
            <a:solidFill>
              <a:srgbClr val="203864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6" name="Google Shape;66;p6"/>
          <p:cNvSpPr txBox="1"/>
          <p:nvPr/>
        </p:nvSpPr>
        <p:spPr>
          <a:xfrm>
            <a:off x="2505075" y="3263900"/>
            <a:ext cx="76136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97B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8497B0"/>
                </a:solidFill>
                <a:latin typeface="Calibri"/>
                <a:ea typeface="Calibri"/>
                <a:cs typeface="Calibri"/>
                <a:sym typeface="Calibri"/>
              </a:rPr>
              <a:t>데이터 정의,활용데이터,분석방법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/>
        </p:nvSpPr>
        <p:spPr>
          <a:xfrm>
            <a:off x="17462" y="-31750"/>
            <a:ext cx="11604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endParaRPr/>
          </a:p>
        </p:txBody>
      </p:sp>
      <p:cxnSp>
        <p:nvCxnSpPr>
          <p:cNvPr id="72" name="Google Shape;72;p7"/>
          <p:cNvCxnSpPr/>
          <p:nvPr/>
        </p:nvCxnSpPr>
        <p:spPr>
          <a:xfrm>
            <a:off x="4335462" y="368300"/>
            <a:ext cx="7485062" cy="25400"/>
          </a:xfrm>
          <a:prstGeom prst="straightConnector1">
            <a:avLst/>
          </a:prstGeom>
          <a:noFill/>
          <a:ln cap="flat" cmpd="sng" w="9525">
            <a:solidFill>
              <a:srgbClr val="44556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3" name="Google Shape;73;p7"/>
          <p:cNvSpPr txBox="1"/>
          <p:nvPr/>
        </p:nvSpPr>
        <p:spPr>
          <a:xfrm>
            <a:off x="739541" y="113884"/>
            <a:ext cx="3595856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분석 내용 </a:t>
            </a:r>
            <a:r>
              <a:rPr b="1" i="0" lang="en-US" sz="2700" u="none" cap="none" strike="noStrike">
                <a:solidFill>
                  <a:srgbClr val="8296B0"/>
                </a:solidFill>
                <a:latin typeface="Calibri"/>
                <a:ea typeface="Calibri"/>
                <a:cs typeface="Calibri"/>
                <a:sym typeface="Calibri"/>
              </a:rPr>
              <a:t>_데이터 정의 </a:t>
            </a:r>
            <a:endParaRPr/>
          </a:p>
        </p:txBody>
      </p:sp>
      <p:pic>
        <p:nvPicPr>
          <p:cNvPr id="74" name="Google Shape;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12724" y="2528900"/>
            <a:ext cx="3346116" cy="2825982"/>
          </a:xfrm>
          <a:prstGeom prst="rect">
            <a:avLst/>
          </a:prstGeom>
          <a:noFill/>
          <a:ln cap="rnd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sx="97000" kx="900000" rotWithShape="0" algn="br" dir="10500000" dist="95250" sy="23000">
              <a:srgbClr val="000000">
                <a:alpha val="20000"/>
              </a:srgbClr>
            </a:outerShdw>
          </a:effectLst>
        </p:spPr>
      </p:pic>
      <p:sp>
        <p:nvSpPr>
          <p:cNvPr id="75" name="Google Shape;75;p7"/>
          <p:cNvSpPr txBox="1"/>
          <p:nvPr/>
        </p:nvSpPr>
        <p:spPr>
          <a:xfrm>
            <a:off x="2351087" y="3606800"/>
            <a:ext cx="6196012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 (표)</a:t>
            </a:r>
            <a:endParaRPr/>
          </a:p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Date : 데이터 수집된 날짜</a:t>
            </a:r>
            <a:endParaRPr/>
          </a:p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Time : 데이터 수집된 시간</a:t>
            </a:r>
            <a:endParaRPr/>
          </a:p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State : Elevator의 움직임 상태</a:t>
            </a:r>
            <a:endParaRPr/>
          </a:p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Door_Floor : 이벤트 발생 층</a:t>
            </a:r>
            <a:endParaRPr/>
          </a:p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Current_Floor : 현재 층</a:t>
            </a:r>
            <a:endParaRPr/>
          </a:p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Event : Hallcall, Carcall 발생</a:t>
            </a:r>
            <a:endParaRPr/>
          </a:p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Code_status : 원본코드 분류</a:t>
            </a:r>
            <a:endParaRPr/>
          </a:p>
        </p:txBody>
      </p:sp>
      <p:graphicFrame>
        <p:nvGraphicFramePr>
          <p:cNvPr id="76" name="Google Shape;76;p7"/>
          <p:cNvGraphicFramePr/>
          <p:nvPr/>
        </p:nvGraphicFramePr>
        <p:xfrm>
          <a:off x="700087" y="138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{E747B21C-BBBF-4C5D-AC34-12B4D8B31705}</a:tableStyleId>
              </a:tblPr>
              <a:tblGrid>
                <a:gridCol w="1450975"/>
                <a:gridCol w="1290625"/>
                <a:gridCol w="1222375"/>
                <a:gridCol w="1196975"/>
                <a:gridCol w="1311275"/>
                <a:gridCol w="4564050"/>
              </a:tblGrid>
              <a:tr h="54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활용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데이터</a:t>
                      </a:r>
                      <a:endParaRPr/>
                    </a:p>
                  </a:txBody>
                  <a:tcPr marT="45700" marB="45700" marR="91450" marL="91450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구분</a:t>
                      </a:r>
                      <a:endParaRPr/>
                    </a:p>
                  </a:txBody>
                  <a:tcPr marT="45700" marB="45700" marR="91450" marL="91450" anchor="ctr"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중요도</a:t>
                      </a:r>
                      <a:endParaRPr/>
                    </a:p>
                  </a:txBody>
                  <a:tcPr marT="45700" marB="45700" marR="91450" marL="91450" anchor="ctr"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생성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주기</a:t>
                      </a:r>
                      <a:endParaRPr/>
                    </a:p>
                  </a:txBody>
                  <a:tcPr marT="45700" marB="45700" marR="91450" marL="91450" anchor="ctr"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지역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속성</a:t>
                      </a:r>
                      <a:endParaRPr/>
                    </a:p>
                  </a:txBody>
                  <a:tcPr marT="45700" marB="45700" marR="91450" marL="91450" anchor="ctr"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소스</a:t>
                      </a:r>
                      <a:endParaRPr/>
                    </a:p>
                  </a:txBody>
                  <a:tcPr marT="45700" marB="45700" marR="91450" marL="91450" anchor="ctr"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97B0"/>
                    </a:solidFill>
                  </a:tcPr>
                </a:tc>
              </a:tr>
              <a:tr h="100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승강기 일주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</a:t>
                      </a:r>
                      <a:endParaRPr/>
                    </a:p>
                  </a:txBody>
                  <a:tcPr marT="45700" marB="45700" marR="91450" marL="91450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㈜대명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엘리베이터</a:t>
                      </a:r>
                      <a:endParaRPr/>
                    </a:p>
                  </a:txBody>
                  <a:tcPr marT="45700" marB="45700" marR="91450" marL="91450"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필수</a:t>
                      </a:r>
                      <a:endParaRPr/>
                    </a:p>
                  </a:txBody>
                  <a:tcPr marT="45700" marB="45700" marR="91450" marL="91450"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일간</a:t>
                      </a:r>
                      <a:endParaRPr/>
                    </a:p>
                  </a:txBody>
                  <a:tcPr marT="45700" marB="45700" marR="91450" marL="91450"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건물 별 </a:t>
                      </a:r>
                      <a:endParaRPr/>
                    </a:p>
                  </a:txBody>
                  <a:tcPr marT="45700" marB="45700" marR="91450" marL="91450"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2018년11월16일 ~ 2018년11월23일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OO 아파트 주간 일주데이터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" name="Google Shape;77;p7"/>
          <p:cNvSpPr txBox="1"/>
          <p:nvPr/>
        </p:nvSpPr>
        <p:spPr>
          <a:xfrm>
            <a:off x="2622550" y="939800"/>
            <a:ext cx="619442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97B0"/>
              </a:buClr>
              <a:buSzPts val="1500"/>
              <a:buFont typeface="Calibri"/>
              <a:buNone/>
            </a:pPr>
            <a:r>
              <a:rPr b="0" i="0" lang="en-US" sz="1500" u="none">
                <a:solidFill>
                  <a:srgbClr val="8497B0"/>
                </a:solidFill>
                <a:latin typeface="Calibri"/>
                <a:ea typeface="Calibri"/>
                <a:cs typeface="Calibri"/>
                <a:sym typeface="Calibri"/>
              </a:rPr>
              <a:t>* 지역별, 시간대별 패턴 분류 수집/저장/분석 </a:t>
            </a:r>
            <a:endParaRPr/>
          </a:p>
        </p:txBody>
      </p:sp>
      <p:sp>
        <p:nvSpPr>
          <p:cNvPr id="78" name="Google Shape;78;p7"/>
          <p:cNvSpPr txBox="1"/>
          <p:nvPr/>
        </p:nvSpPr>
        <p:spPr>
          <a:xfrm>
            <a:off x="700087" y="889000"/>
            <a:ext cx="114300" cy="400050"/>
          </a:xfrm>
          <a:prstGeom prst="rect">
            <a:avLst/>
          </a:prstGeom>
          <a:solidFill>
            <a:srgbClr val="445569"/>
          </a:solidFill>
          <a:ln cap="flat" cmpd="sng" w="12700">
            <a:solidFill>
              <a:srgbClr val="4455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7"/>
          <p:cNvSpPr txBox="1"/>
          <p:nvPr/>
        </p:nvSpPr>
        <p:spPr>
          <a:xfrm>
            <a:off x="828675" y="800100"/>
            <a:ext cx="90392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Gulim"/>
              <a:buNone/>
            </a:pPr>
            <a:r>
              <a:rPr b="1" i="0" lang="en-US" sz="2500" u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rPr>
              <a:t>활용 데이터</a:t>
            </a:r>
            <a:endParaRPr/>
          </a:p>
        </p:txBody>
      </p:sp>
      <p:cxnSp>
        <p:nvCxnSpPr>
          <p:cNvPr id="80" name="Google Shape;80;p7"/>
          <p:cNvCxnSpPr/>
          <p:nvPr/>
        </p:nvCxnSpPr>
        <p:spPr>
          <a:xfrm flipH="1" rot="-5400000">
            <a:off x="581050" y="3533750"/>
            <a:ext cx="1498500" cy="1111200"/>
          </a:xfrm>
          <a:prstGeom prst="curvedConnector3">
            <a:avLst>
              <a:gd fmla="val 21304" name="adj1"/>
            </a:avLst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/>
        </p:nvSpPr>
        <p:spPr>
          <a:xfrm>
            <a:off x="17462" y="-31750"/>
            <a:ext cx="11604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endParaRPr/>
          </a:p>
        </p:txBody>
      </p:sp>
      <p:cxnSp>
        <p:nvCxnSpPr>
          <p:cNvPr id="86" name="Google Shape;86;p8"/>
          <p:cNvCxnSpPr/>
          <p:nvPr/>
        </p:nvCxnSpPr>
        <p:spPr>
          <a:xfrm>
            <a:off x="5256212" y="368300"/>
            <a:ext cx="6564312" cy="25400"/>
          </a:xfrm>
          <a:prstGeom prst="straightConnector1">
            <a:avLst/>
          </a:prstGeom>
          <a:noFill/>
          <a:ln cap="flat" cmpd="sng" w="9525">
            <a:solidFill>
              <a:srgbClr val="44556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7" name="Google Shape;87;p8"/>
          <p:cNvSpPr txBox="1"/>
          <p:nvPr/>
        </p:nvSpPr>
        <p:spPr>
          <a:xfrm>
            <a:off x="739541" y="113884"/>
            <a:ext cx="451598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분석 내용</a:t>
            </a:r>
            <a:r>
              <a:rPr b="1" i="0" lang="en-US" sz="2700" u="none" cap="none" strike="noStrike">
                <a:solidFill>
                  <a:srgbClr val="8296B0"/>
                </a:solidFill>
                <a:latin typeface="Calibri"/>
                <a:ea typeface="Calibri"/>
                <a:cs typeface="Calibri"/>
                <a:sym typeface="Calibri"/>
              </a:rPr>
              <a:t>_데이터 정의 (정리) </a:t>
            </a:r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609600" y="2763837"/>
            <a:ext cx="2016125" cy="708025"/>
          </a:xfrm>
          <a:prstGeom prst="chevron">
            <a:avLst>
              <a:gd fmla="val 17807" name="adj"/>
            </a:avLst>
          </a:prstGeom>
          <a:solidFill>
            <a:srgbClr val="8497B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rPr b="1" i="0" lang="en-US" sz="1800" u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Garbage value 제거</a:t>
            </a:r>
            <a:endParaRPr b="1" i="0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4532312" y="2698750"/>
            <a:ext cx="2016125" cy="708025"/>
          </a:xfrm>
          <a:prstGeom prst="chevron">
            <a:avLst>
              <a:gd fmla="val 17807" name="adj"/>
            </a:avLst>
          </a:prstGeom>
          <a:solidFill>
            <a:srgbClr val="8497B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2진코드로 변환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8"/>
          <p:cNvSpPr/>
          <p:nvPr/>
        </p:nvSpPr>
        <p:spPr>
          <a:xfrm>
            <a:off x="9064625" y="2651125"/>
            <a:ext cx="2143125" cy="708025"/>
          </a:xfrm>
          <a:prstGeom prst="chevron">
            <a:avLst>
              <a:gd fmla="val 18032" name="adj"/>
            </a:avLst>
          </a:prstGeom>
          <a:solidFill>
            <a:srgbClr val="8497B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사용자대기시간 정의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8"/>
          <p:cNvSpPr/>
          <p:nvPr/>
        </p:nvSpPr>
        <p:spPr>
          <a:xfrm>
            <a:off x="658812" y="2681287"/>
            <a:ext cx="207962" cy="184150"/>
          </a:xfrm>
          <a:prstGeom prst="ellipse">
            <a:avLst/>
          </a:prstGeom>
          <a:solidFill>
            <a:srgbClr val="445569"/>
          </a:solidFill>
          <a:ln cap="flat" cmpd="sng" w="12700">
            <a:solidFill>
              <a:srgbClr val="4455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8"/>
          <p:cNvCxnSpPr/>
          <p:nvPr/>
        </p:nvCxnSpPr>
        <p:spPr>
          <a:xfrm rot="10800000">
            <a:off x="276225" y="1430337"/>
            <a:ext cx="463550" cy="133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3" name="Google Shape;93;p8"/>
          <p:cNvCxnSpPr/>
          <p:nvPr/>
        </p:nvCxnSpPr>
        <p:spPr>
          <a:xfrm>
            <a:off x="295275" y="1430337"/>
            <a:ext cx="4302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4" name="Google Shape;94;p8"/>
          <p:cNvSpPr txBox="1"/>
          <p:nvPr/>
        </p:nvSpPr>
        <p:spPr>
          <a:xfrm>
            <a:off x="174625" y="1068387"/>
            <a:ext cx="7878762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97B0"/>
              </a:buClr>
              <a:buSzPts val="2000"/>
              <a:buFont typeface="Malgun Gothic"/>
              <a:buNone/>
            </a:pPr>
            <a:r>
              <a:rPr b="1" i="0" lang="en-US" sz="2000" u="none">
                <a:solidFill>
                  <a:srgbClr val="8497B0"/>
                </a:solidFill>
                <a:latin typeface="Malgun Gothic"/>
                <a:ea typeface="Malgun Gothic"/>
                <a:cs typeface="Malgun Gothic"/>
                <a:sym typeface="Malgun Gothic"/>
              </a:rPr>
              <a:t> Event 중, 사용자가 발생시킨 Event를 의미하지 않는 데이터 삭제</a:t>
            </a:r>
            <a:endParaRPr/>
          </a:p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97B0"/>
              </a:buClr>
              <a:buSzPts val="2000"/>
              <a:buFont typeface="Malgun Gothic"/>
              <a:buNone/>
            </a:pPr>
            <a:r>
              <a:rPr b="1" i="0" lang="en-US" sz="2000" u="none">
                <a:solidFill>
                  <a:srgbClr val="8497B0"/>
                </a:solidFill>
                <a:latin typeface="Malgun Gothic"/>
                <a:ea typeface="Malgun Gothic"/>
                <a:cs typeface="Malgun Gothic"/>
                <a:sym typeface="Malgun Gothic"/>
              </a:rPr>
              <a:t> Current_Floor 중, FALSE, 원본행 데이터 삭제</a:t>
            </a:r>
            <a:endParaRPr/>
          </a:p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97B0"/>
              </a:buClr>
              <a:buSzPts val="2000"/>
              <a:buFont typeface="Malgun Gothic"/>
              <a:buNone/>
            </a:pPr>
            <a:r>
              <a:rPr b="1" i="0" lang="en-US" sz="2000" u="none">
                <a:solidFill>
                  <a:srgbClr val="8497B0"/>
                </a:solidFill>
                <a:latin typeface="Malgun Gothic"/>
                <a:ea typeface="Malgun Gothic"/>
                <a:cs typeface="Malgun Gothic"/>
                <a:sym typeface="Malgun Gothic"/>
              </a:rPr>
              <a:t> Code_Status 중, 비운행층 설정, 홀짝수층 설정 데이터 삭제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8497B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4941887" y="3319462"/>
            <a:ext cx="207962" cy="182562"/>
          </a:xfrm>
          <a:prstGeom prst="ellipse">
            <a:avLst/>
          </a:prstGeom>
          <a:solidFill>
            <a:srgbClr val="445569"/>
          </a:solidFill>
          <a:ln cap="flat" cmpd="sng" w="12700">
            <a:solidFill>
              <a:srgbClr val="4455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8"/>
          <p:cNvCxnSpPr/>
          <p:nvPr/>
        </p:nvCxnSpPr>
        <p:spPr>
          <a:xfrm rot="10800000">
            <a:off x="5059362" y="3492500"/>
            <a:ext cx="390525" cy="50323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97" name="Google Shape;97;p8"/>
          <p:cNvPicPr preferRelativeResize="0"/>
          <p:nvPr/>
        </p:nvPicPr>
        <p:blipFill rotWithShape="1">
          <a:blip r:embed="rId3">
            <a:alphaModFix/>
          </a:blip>
          <a:srcRect b="30143" l="0" r="0" t="4083"/>
          <a:stretch/>
        </p:blipFill>
        <p:spPr>
          <a:xfrm>
            <a:off x="407987" y="3857625"/>
            <a:ext cx="3419475" cy="255746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8"/>
          <p:cNvSpPr txBox="1"/>
          <p:nvPr/>
        </p:nvSpPr>
        <p:spPr>
          <a:xfrm>
            <a:off x="219075" y="4540250"/>
            <a:ext cx="2486025" cy="2035175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349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1265237" y="3824287"/>
            <a:ext cx="1562100" cy="573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>
              <a:alpha val="0"/>
            </a:schemeClr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48자리 기존코드</a:t>
            </a:r>
            <a:endParaRPr/>
          </a:p>
        </p:txBody>
      </p:sp>
      <p:pic>
        <p:nvPicPr>
          <p:cNvPr id="100" name="Google Shape;100;p8"/>
          <p:cNvPicPr preferRelativeResize="0"/>
          <p:nvPr/>
        </p:nvPicPr>
        <p:blipFill rotWithShape="1">
          <a:blip r:embed="rId4">
            <a:alphaModFix/>
          </a:blip>
          <a:srcRect b="7958" l="0" r="50305" t="1380"/>
          <a:stretch/>
        </p:blipFill>
        <p:spPr>
          <a:xfrm>
            <a:off x="3922712" y="3995737"/>
            <a:ext cx="2173287" cy="2820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8"/>
          <p:cNvSpPr txBox="1"/>
          <p:nvPr/>
        </p:nvSpPr>
        <p:spPr>
          <a:xfrm>
            <a:off x="6007100" y="3678237"/>
            <a:ext cx="6196012" cy="3138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49" lvl="0" marL="395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97B0"/>
              </a:buClr>
              <a:buSzPts val="1800"/>
              <a:buFont typeface="Malgun Gothic"/>
              <a:buChar char="-"/>
            </a:pPr>
            <a:r>
              <a:rPr b="1" i="0" lang="en-US" sz="1800" u="none">
                <a:solidFill>
                  <a:srgbClr val="8497B0"/>
                </a:solidFill>
                <a:latin typeface="Malgun Gothic"/>
                <a:ea typeface="Malgun Gothic"/>
                <a:cs typeface="Malgun Gothic"/>
                <a:sym typeface="Malgun Gothic"/>
              </a:rPr>
              <a:t>Hallcalldown / Hallcallup event 발생시,</a:t>
            </a:r>
            <a:endParaRPr/>
          </a:p>
          <a:p>
            <a:pPr indent="-285748" lvl="0" marL="395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97B0"/>
              </a:buClr>
              <a:buSzPts val="1800"/>
              <a:buFont typeface="Malgun Gothic"/>
              <a:buNone/>
            </a:pPr>
            <a:r>
              <a:rPr b="1" i="0" lang="en-US" sz="1800" u="none">
                <a:solidFill>
                  <a:srgbClr val="8497B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사용자 대기 시작 </a:t>
            </a:r>
            <a:endParaRPr/>
          </a:p>
          <a:p>
            <a:pPr indent="-285748" lvl="0" marL="395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97B0"/>
              </a:buClr>
              <a:buSzPts val="1800"/>
              <a:buFont typeface="Malgun Gothic"/>
              <a:buNone/>
            </a:pPr>
            <a:r>
              <a:rPr b="1" i="0" lang="en-US" sz="1800" u="none">
                <a:solidFill>
                  <a:srgbClr val="8497B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-285748" lvl="0" marL="395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97B0"/>
              </a:buClr>
              <a:buSzPts val="1800"/>
              <a:buFont typeface="Malgun Gothic"/>
              <a:buNone/>
            </a:pPr>
            <a:r>
              <a:rPr b="1" i="0" lang="en-US" sz="1800" u="none">
                <a:solidFill>
                  <a:srgbClr val="8497B0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Elevator가 Hallcall Event발생 층으로 이동하여 Door 상태변화가 발상할 경우 대기종료</a:t>
            </a:r>
            <a:endParaRPr/>
          </a:p>
          <a:p>
            <a:pPr indent="-285748" lvl="0" marL="395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>
              <a:solidFill>
                <a:srgbClr val="8497B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48" lvl="0" marL="395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97B0"/>
              </a:buClr>
              <a:buSzPts val="1800"/>
              <a:buFont typeface="Malgun Gothic"/>
              <a:buNone/>
            </a:pPr>
            <a:r>
              <a:rPr b="1" i="0" lang="en-US" sz="1800" u="none">
                <a:solidFill>
                  <a:srgbClr val="8497B0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time(b) – time(a)를 해당 event에서 발생한 사용자 대기시간으로 정의</a:t>
            </a:r>
            <a:endParaRPr/>
          </a:p>
          <a:p>
            <a:pPr indent="-285748" lvl="0" marL="395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>
              <a:solidFill>
                <a:srgbClr val="8497B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48" lvl="0" marL="395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97B0"/>
              </a:buClr>
              <a:buSzPts val="1800"/>
              <a:buFont typeface="Malgun Gothic"/>
              <a:buNone/>
            </a:pPr>
            <a:r>
              <a:rPr b="1" i="0" lang="en-US" sz="1800" u="none">
                <a:solidFill>
                  <a:srgbClr val="8497B0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Carcall의 경우, Elevator내에서 발생한 Event로 사용자 대기시간으로 정의할 수 없음. </a:t>
            </a:r>
            <a:endParaRPr/>
          </a:p>
        </p:txBody>
      </p:sp>
      <p:sp>
        <p:nvSpPr>
          <p:cNvPr id="102" name="Google Shape;102;p8"/>
          <p:cNvSpPr/>
          <p:nvPr/>
        </p:nvSpPr>
        <p:spPr>
          <a:xfrm>
            <a:off x="9313862" y="3222625"/>
            <a:ext cx="207962" cy="184150"/>
          </a:xfrm>
          <a:prstGeom prst="ellipse">
            <a:avLst/>
          </a:prstGeom>
          <a:solidFill>
            <a:srgbClr val="445569"/>
          </a:solidFill>
          <a:ln cap="flat" cmpd="sng" w="12700">
            <a:solidFill>
              <a:srgbClr val="4455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8"/>
          <p:cNvCxnSpPr/>
          <p:nvPr/>
        </p:nvCxnSpPr>
        <p:spPr>
          <a:xfrm flipH="1" rot="10800000">
            <a:off x="9064625" y="3319462"/>
            <a:ext cx="352425" cy="42703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/>
        </p:nvSpPr>
        <p:spPr>
          <a:xfrm>
            <a:off x="17462" y="-31750"/>
            <a:ext cx="11604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endParaRPr/>
          </a:p>
        </p:txBody>
      </p:sp>
      <p:cxnSp>
        <p:nvCxnSpPr>
          <p:cNvPr id="109" name="Google Shape;109;p9"/>
          <p:cNvCxnSpPr/>
          <p:nvPr/>
        </p:nvCxnSpPr>
        <p:spPr>
          <a:xfrm>
            <a:off x="5376862" y="368300"/>
            <a:ext cx="6443662" cy="25400"/>
          </a:xfrm>
          <a:prstGeom prst="straightConnector1">
            <a:avLst/>
          </a:prstGeom>
          <a:noFill/>
          <a:ln cap="flat" cmpd="sng" w="9525">
            <a:solidFill>
              <a:srgbClr val="44556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0" name="Google Shape;110;p9"/>
          <p:cNvSpPr txBox="1"/>
          <p:nvPr/>
        </p:nvSpPr>
        <p:spPr>
          <a:xfrm>
            <a:off x="739541" y="113884"/>
            <a:ext cx="463780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분석 내용</a:t>
            </a:r>
            <a:r>
              <a:rPr b="1" i="0" lang="en-US" sz="2700" u="none" cap="none" strike="noStrike">
                <a:solidFill>
                  <a:srgbClr val="8296B0"/>
                </a:solidFill>
                <a:latin typeface="Calibri"/>
                <a:ea typeface="Calibri"/>
                <a:cs typeface="Calibri"/>
                <a:sym typeface="Calibri"/>
              </a:rPr>
              <a:t>_데이터 분석 방법 () </a:t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>
            <a:off x="484187" y="981075"/>
            <a:ext cx="11088687" cy="920750"/>
          </a:xfrm>
          <a:prstGeom prst="rightArrow">
            <a:avLst>
              <a:gd fmla="val 20703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9"/>
          <p:cNvSpPr/>
          <p:nvPr/>
        </p:nvSpPr>
        <p:spPr>
          <a:xfrm>
            <a:off x="744537" y="915987"/>
            <a:ext cx="2232025" cy="919162"/>
          </a:xfrm>
          <a:prstGeom prst="roundRect">
            <a:avLst>
              <a:gd fmla="val 16667" name="adj"/>
            </a:avLst>
          </a:prstGeom>
          <a:solidFill>
            <a:srgbClr val="ADB9CA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시계열 분석</a:t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>
            <a:off x="4159250" y="898525"/>
            <a:ext cx="2232025" cy="919162"/>
          </a:xfrm>
          <a:prstGeom prst="roundRect">
            <a:avLst>
              <a:gd fmla="val 16667" name="adj"/>
            </a:avLst>
          </a:prstGeom>
          <a:solidFill>
            <a:srgbClr val="D6DC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97B0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rgbClr val="8497B0"/>
                </a:solidFill>
                <a:latin typeface="Calibri"/>
                <a:ea typeface="Calibri"/>
                <a:cs typeface="Calibri"/>
                <a:sym typeface="Calibri"/>
              </a:rPr>
              <a:t>ARIMA</a:t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>
            <a:off x="7716837" y="898525"/>
            <a:ext cx="2232025" cy="919162"/>
          </a:xfrm>
          <a:prstGeom prst="roundRect">
            <a:avLst>
              <a:gd fmla="val 16667" name="adj"/>
            </a:avLst>
          </a:prstGeom>
          <a:solidFill>
            <a:srgbClr val="D6DC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97B0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rgbClr val="8497B0"/>
                </a:solidFill>
                <a:latin typeface="Calibri"/>
                <a:ea typeface="Calibri"/>
                <a:cs typeface="Calibri"/>
                <a:sym typeface="Calibri"/>
              </a:rPr>
              <a:t>LSTM</a:t>
            </a:r>
            <a:endParaRPr/>
          </a:p>
        </p:txBody>
      </p:sp>
      <p:sp>
        <p:nvSpPr>
          <p:cNvPr id="115" name="Google Shape;115;p9"/>
          <p:cNvSpPr txBox="1"/>
          <p:nvPr/>
        </p:nvSpPr>
        <p:spPr>
          <a:xfrm>
            <a:off x="527050" y="2189162"/>
            <a:ext cx="68262" cy="504825"/>
          </a:xfrm>
          <a:prstGeom prst="rect">
            <a:avLst/>
          </a:prstGeom>
          <a:solidFill>
            <a:srgbClr val="445569"/>
          </a:solidFill>
          <a:ln cap="flat" cmpd="sng" w="12700">
            <a:solidFill>
              <a:srgbClr val="4455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561975" y="4113212"/>
            <a:ext cx="68262" cy="504825"/>
          </a:xfrm>
          <a:prstGeom prst="rect">
            <a:avLst/>
          </a:prstGeom>
          <a:solidFill>
            <a:srgbClr val="445569"/>
          </a:solidFill>
          <a:ln cap="flat" cmpd="sng" w="12700">
            <a:solidFill>
              <a:srgbClr val="4455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/>
        </p:nvSpPr>
        <p:spPr>
          <a:xfrm>
            <a:off x="17462" y="-31750"/>
            <a:ext cx="11604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endParaRPr/>
          </a:p>
        </p:txBody>
      </p:sp>
      <p:cxnSp>
        <p:nvCxnSpPr>
          <p:cNvPr id="122" name="Google Shape;122;p10"/>
          <p:cNvCxnSpPr/>
          <p:nvPr/>
        </p:nvCxnSpPr>
        <p:spPr>
          <a:xfrm>
            <a:off x="5722937" y="368300"/>
            <a:ext cx="6097587" cy="25400"/>
          </a:xfrm>
          <a:prstGeom prst="straightConnector1">
            <a:avLst/>
          </a:prstGeom>
          <a:noFill/>
          <a:ln cap="flat" cmpd="sng" w="9525">
            <a:solidFill>
              <a:srgbClr val="44556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3" name="Google Shape;123;p10"/>
          <p:cNvSpPr txBox="1"/>
          <p:nvPr/>
        </p:nvSpPr>
        <p:spPr>
          <a:xfrm>
            <a:off x="739541" y="113884"/>
            <a:ext cx="4984057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569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분석 내용</a:t>
            </a:r>
            <a:r>
              <a:rPr b="1" i="0" lang="en-US" sz="2700" u="none" cap="none" strike="noStrike">
                <a:solidFill>
                  <a:srgbClr val="8296B0"/>
                </a:solidFill>
                <a:latin typeface="Calibri"/>
                <a:ea typeface="Calibri"/>
                <a:cs typeface="Calibri"/>
                <a:sym typeface="Calibri"/>
              </a:rPr>
              <a:t>_데이터 분석 방법  (표)</a:t>
            </a:r>
            <a:endParaRPr b="1" i="0" sz="2700" u="none" cap="none" strike="noStrike">
              <a:solidFill>
                <a:srgbClr val="8296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0"/>
          <p:cNvSpPr/>
          <p:nvPr/>
        </p:nvSpPr>
        <p:spPr>
          <a:xfrm>
            <a:off x="484187" y="981075"/>
            <a:ext cx="11088687" cy="920750"/>
          </a:xfrm>
          <a:prstGeom prst="rightArrow">
            <a:avLst>
              <a:gd fmla="val 20703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0"/>
          <p:cNvSpPr/>
          <p:nvPr/>
        </p:nvSpPr>
        <p:spPr>
          <a:xfrm>
            <a:off x="744537" y="915987"/>
            <a:ext cx="2232025" cy="919162"/>
          </a:xfrm>
          <a:prstGeom prst="roundRect">
            <a:avLst>
              <a:gd fmla="val 16667" name="adj"/>
            </a:avLst>
          </a:prstGeom>
          <a:solidFill>
            <a:srgbClr val="ADB9CA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시계열 분석</a:t>
            </a:r>
            <a:endParaRPr/>
          </a:p>
        </p:txBody>
      </p:sp>
      <p:sp>
        <p:nvSpPr>
          <p:cNvPr id="126" name="Google Shape;126;p10"/>
          <p:cNvSpPr/>
          <p:nvPr/>
        </p:nvSpPr>
        <p:spPr>
          <a:xfrm>
            <a:off x="4159250" y="898525"/>
            <a:ext cx="2232025" cy="919162"/>
          </a:xfrm>
          <a:prstGeom prst="roundRect">
            <a:avLst>
              <a:gd fmla="val 16667" name="adj"/>
            </a:avLst>
          </a:prstGeom>
          <a:solidFill>
            <a:srgbClr val="D6DC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97B0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rgbClr val="8497B0"/>
                </a:solidFill>
                <a:latin typeface="Calibri"/>
                <a:ea typeface="Calibri"/>
                <a:cs typeface="Calibri"/>
                <a:sym typeface="Calibri"/>
              </a:rPr>
              <a:t>ARIMA</a:t>
            </a:r>
            <a:endParaRPr/>
          </a:p>
        </p:txBody>
      </p:sp>
      <p:sp>
        <p:nvSpPr>
          <p:cNvPr id="127" name="Google Shape;127;p10"/>
          <p:cNvSpPr/>
          <p:nvPr/>
        </p:nvSpPr>
        <p:spPr>
          <a:xfrm>
            <a:off x="7716837" y="898525"/>
            <a:ext cx="2232025" cy="919162"/>
          </a:xfrm>
          <a:prstGeom prst="roundRect">
            <a:avLst>
              <a:gd fmla="val 16667" name="adj"/>
            </a:avLst>
          </a:prstGeom>
          <a:solidFill>
            <a:srgbClr val="D6DC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97B0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rgbClr val="8497B0"/>
                </a:solidFill>
                <a:latin typeface="Calibri"/>
                <a:ea typeface="Calibri"/>
                <a:cs typeface="Calibri"/>
                <a:sym typeface="Calibri"/>
              </a:rPr>
              <a:t>LSTM</a:t>
            </a:r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752475" y="4184650"/>
            <a:ext cx="9463087" cy="129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None/>
            </a:pPr>
            <a:r>
              <a:rPr b="1" i="0" lang="en-US" sz="25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분석 이란?</a:t>
            </a:r>
            <a:endParaRPr/>
          </a:p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b="0" i="0" lang="en-US" sz="3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b="0" i="0" lang="en-US" sz="23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데이터를 통해 미래를 예측하기 위한 분석</a:t>
            </a:r>
            <a:endParaRPr/>
          </a:p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algun Gothic"/>
              <a:buNone/>
            </a:pPr>
            <a:r>
              <a:rPr b="0" i="0" lang="en-US" sz="23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  - ARIMA 모델, LSTM 모델, Prophet 모델 등</a:t>
            </a:r>
            <a:endParaRPr/>
          </a:p>
        </p:txBody>
      </p:sp>
      <p:sp>
        <p:nvSpPr>
          <p:cNvPr id="129" name="Google Shape;129;p10"/>
          <p:cNvSpPr txBox="1"/>
          <p:nvPr/>
        </p:nvSpPr>
        <p:spPr>
          <a:xfrm>
            <a:off x="739775" y="2139950"/>
            <a:ext cx="10977562" cy="192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5586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None/>
            </a:pPr>
            <a:r>
              <a:rPr b="1" i="0" lang="en-US" sz="25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분석의 필요성 및 활용</a:t>
            </a:r>
            <a:endParaRPr/>
          </a:p>
          <a:p>
            <a:pPr indent="-255586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None/>
            </a:pPr>
            <a:r>
              <a:rPr b="0" i="0" lang="en-US" sz="25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</a:t>
            </a:r>
            <a:r>
              <a:rPr b="0" i="0" lang="en-US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en-US" sz="23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승강기의 승객 호출 이벤트 발생 여부는 매주 반복될 가능성이 존재</a:t>
            </a:r>
            <a:endParaRPr/>
          </a:p>
          <a:p>
            <a:pPr indent="-255586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300"/>
              <a:buFont typeface="Malgun Gothic"/>
              <a:buNone/>
            </a:pPr>
            <a:r>
              <a:rPr b="0" i="0" lang="en-US" sz="2300" u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→ 호출 이벤트가 시간적 특성을 가지므로 시계열 분석이 적합</a:t>
            </a:r>
            <a:endParaRPr/>
          </a:p>
          <a:p>
            <a:pPr indent="-255586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t/>
            </a:r>
            <a:endParaRPr b="0" i="0" sz="2300" u="non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5586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algun Gothic"/>
              <a:buNone/>
            </a:pPr>
            <a:r>
              <a:rPr b="0" i="0" lang="en-US" sz="23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- 분석 간 ARIMA 모델과 LSTM 모델 적용</a:t>
            </a:r>
            <a:endParaRPr/>
          </a:p>
        </p:txBody>
      </p:sp>
      <p:sp>
        <p:nvSpPr>
          <p:cNvPr id="130" name="Google Shape;130;p10"/>
          <p:cNvSpPr txBox="1"/>
          <p:nvPr/>
        </p:nvSpPr>
        <p:spPr>
          <a:xfrm>
            <a:off x="527050" y="2189162"/>
            <a:ext cx="68262" cy="504825"/>
          </a:xfrm>
          <a:prstGeom prst="rect">
            <a:avLst/>
          </a:prstGeom>
          <a:solidFill>
            <a:srgbClr val="445569"/>
          </a:solidFill>
          <a:ln cap="flat" cmpd="sng" w="12700">
            <a:solidFill>
              <a:srgbClr val="4455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 txBox="1"/>
          <p:nvPr/>
        </p:nvSpPr>
        <p:spPr>
          <a:xfrm>
            <a:off x="561975" y="4113212"/>
            <a:ext cx="68262" cy="504825"/>
          </a:xfrm>
          <a:prstGeom prst="rect">
            <a:avLst/>
          </a:prstGeom>
          <a:solidFill>
            <a:srgbClr val="445569"/>
          </a:solidFill>
          <a:ln cap="flat" cmpd="sng" w="12700">
            <a:solidFill>
              <a:srgbClr val="4455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김당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2014-04-29T00:37:20Z</dcterms:created>
  <dc:creator>김다은</dc:creator>
</cp:coreProperties>
</file>