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5"/>
  </p:notesMasterIdLst>
  <p:handoutMasterIdLst>
    <p:handoutMasterId r:id="rId46"/>
  </p:handoutMasterIdLst>
  <p:sldIdLst>
    <p:sldId id="258" r:id="rId2"/>
    <p:sldId id="299" r:id="rId3"/>
    <p:sldId id="300" r:id="rId4"/>
    <p:sldId id="30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509" autoAdjust="0"/>
  </p:normalViewPr>
  <p:slideViewPr>
    <p:cSldViewPr snapToGrid="0">
      <p:cViewPr varScale="1">
        <p:scale>
          <a:sx n="105" d="100"/>
          <a:sy n="105" d="100"/>
        </p:scale>
        <p:origin x="1020" y="40"/>
      </p:cViewPr>
      <p:guideLst/>
    </p:cSldViewPr>
  </p:slideViewPr>
  <p:outlineViewPr>
    <p:cViewPr>
      <p:scale>
        <a:sx n="33" d="100"/>
        <a:sy n="33" d="100"/>
      </p:scale>
      <p:origin x="0" y="-46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0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2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1FE2F9-F6C3-4FFC-8798-6F77514C7E4D}" type="datetime1">
              <a:rPr lang="en-US" altLang="ko-KR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5272-3596-48EF-9257-8E19C0225EA7}" type="datetime1">
              <a:rPr lang="en-US" altLang="ko-KR" smtClean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9C41-E8B3-4A86-8CD2-FC8FC876EAFB}" type="datetime1">
              <a:rPr lang="en-US" altLang="ko-KR" smtClean="0"/>
              <a:t>9/1/2019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9EF62E-F807-41A6-BC8F-15C0C5C48A1B}" type="datetime1">
              <a:rPr lang="en-US" altLang="ko-KR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400" spc="-500" dirty="0" smtClean="0"/>
              <a:t>알고리즘의 첫 걸음</a:t>
            </a:r>
            <a:endParaRPr lang="ko-KR" altLang="en-US" spc="-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임종범</a:t>
            </a:r>
            <a:endParaRPr lang="en-US" altLang="ko-KR" dirty="0" smtClean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0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 숫자 찾기처럼 머릿속에 </a:t>
            </a:r>
            <a:r>
              <a:rPr lang="en-US" altLang="ko-KR" dirty="0"/>
              <a:t>85</a:t>
            </a:r>
            <a:r>
              <a:rPr lang="ko-KR" altLang="en-US" dirty="0"/>
              <a:t>를 기억하고 바닥에 펼쳐진 카드를 차례대로 한 장씩 읽으며 </a:t>
            </a:r>
            <a:r>
              <a:rPr lang="en-US" altLang="ko-KR" dirty="0"/>
              <a:t>85</a:t>
            </a:r>
            <a:r>
              <a:rPr lang="ko-KR" altLang="en-US" dirty="0"/>
              <a:t>가 적힌 카드를 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Bef>
                <a:spcPts val="1800"/>
              </a:spcBef>
            </a:pPr>
            <a:r>
              <a:rPr lang="ko-KR" altLang="en-US" dirty="0" smtClean="0"/>
              <a:t>역시 </a:t>
            </a:r>
            <a:r>
              <a:rPr lang="ko-KR" altLang="en-US" dirty="0"/>
              <a:t>순차탐색을 이용한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26" y="404664"/>
            <a:ext cx="280922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장의 카드가 </a:t>
            </a:r>
            <a:r>
              <a:rPr lang="ko-KR" altLang="en-US" dirty="0">
                <a:solidFill>
                  <a:srgbClr val="FF0000"/>
                </a:solidFill>
              </a:rPr>
              <a:t>오름차순으로 미리 </a:t>
            </a:r>
            <a:r>
              <a:rPr lang="ko-KR" altLang="en-US" dirty="0" smtClean="0">
                <a:solidFill>
                  <a:srgbClr val="FF0000"/>
                </a:solidFill>
              </a:rPr>
              <a:t>정렬</a:t>
            </a:r>
            <a:r>
              <a:rPr lang="ko-KR" altLang="en-US" dirty="0" smtClean="0"/>
              <a:t>되어있다면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실생활에서의 예</a:t>
            </a:r>
            <a:r>
              <a:rPr lang="en-US" altLang="ko-KR" dirty="0" smtClean="0"/>
              <a:t>: </a:t>
            </a:r>
            <a:r>
              <a:rPr lang="ko-KR" altLang="en-US" dirty="0"/>
              <a:t>사전</a:t>
            </a:r>
            <a:r>
              <a:rPr lang="en-US" altLang="ko-KR" dirty="0"/>
              <a:t>, </a:t>
            </a:r>
            <a:r>
              <a:rPr lang="ko-KR" altLang="en-US" dirty="0"/>
              <a:t>핸드폰의 전화번호 리스트</a:t>
            </a:r>
            <a:r>
              <a:rPr lang="en-US" altLang="ko-KR" dirty="0"/>
              <a:t>, </a:t>
            </a:r>
            <a:r>
              <a:rPr lang="ko-KR" altLang="en-US" dirty="0"/>
              <a:t>책 뒷부분의 </a:t>
            </a:r>
            <a:r>
              <a:rPr lang="ko-KR" altLang="en-US" dirty="0" smtClean="0"/>
              <a:t>인덱스 등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85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581128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15, 20, 25, 35, 45, 55, 60, 75, 85, 90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80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순차탐색으로 찾을 경우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위쪽에 있는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장의 카드를 읽은 후에나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를 찾는다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51520" y="4653136"/>
            <a:ext cx="432048" cy="4764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중간</a:t>
            </a:r>
            <a:r>
              <a:rPr lang="ko-KR" altLang="en-US" dirty="0" smtClean="0"/>
              <a:t>에 있는 카드의 숫자인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45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55)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85</a:t>
            </a:r>
            <a:r>
              <a:rPr lang="ko-KR" altLang="en-US" dirty="0" smtClean="0"/>
              <a:t>를 먼저 비교한다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ko-KR" altLang="en-US" dirty="0" smtClean="0"/>
              <a:t>오름차순으로 </a:t>
            </a:r>
            <a:r>
              <a:rPr lang="ko-KR" altLang="en-US" dirty="0"/>
              <a:t>정렬된 데이터를 반으로 나누고</a:t>
            </a:r>
            <a:r>
              <a:rPr lang="en-US" altLang="ko-KR" dirty="0"/>
              <a:t>, </a:t>
            </a:r>
            <a:r>
              <a:rPr lang="ko-KR" altLang="en-US" dirty="0"/>
              <a:t>나누어진 반을 다시 반으로 나누고</a:t>
            </a:r>
            <a:r>
              <a:rPr lang="en-US" altLang="ko-KR" dirty="0"/>
              <a:t>, </a:t>
            </a:r>
            <a:r>
              <a:rPr lang="ko-KR" altLang="en-US" dirty="0"/>
              <a:t>이 과정을 반복하여 원하는 데이터를 찾는 탐색 알고리즘을 </a:t>
            </a:r>
            <a:r>
              <a:rPr lang="ko-KR" altLang="en-US" dirty="0">
                <a:solidFill>
                  <a:srgbClr val="FF0000"/>
                </a:solidFill>
              </a:rPr>
              <a:t>이진탐색 </a:t>
            </a:r>
            <a:r>
              <a:rPr lang="en-US" altLang="ko-KR" dirty="0">
                <a:solidFill>
                  <a:srgbClr val="FF0000"/>
                </a:solidFill>
              </a:rPr>
              <a:t>(Binary Search)</a:t>
            </a:r>
            <a:r>
              <a:rPr lang="ko-KR" altLang="en-US" dirty="0"/>
              <a:t>이라고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3" name="_x202592776" descr="EMB000011840f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1424"/>
            <a:ext cx="582023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2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1.3 </a:t>
            </a:r>
            <a:r>
              <a:rPr lang="ko-KR" altLang="en-US" dirty="0"/>
              <a:t>동전 거스름돈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물건을 사고 거스름돈을 동전으로 받아야 한다면</a:t>
            </a:r>
            <a:r>
              <a:rPr lang="en-US" altLang="ko-KR" dirty="0"/>
              <a:t>, </a:t>
            </a:r>
            <a:r>
              <a:rPr lang="ko-KR" altLang="en-US" dirty="0"/>
              <a:t>대부분의 경우 가장 적은 수의 동전을 받기 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거스름돈이 </a:t>
            </a:r>
            <a:r>
              <a:rPr lang="en-US" altLang="ko-KR" dirty="0"/>
              <a:t>730</a:t>
            </a:r>
            <a:r>
              <a:rPr lang="ko-KR" altLang="en-US" dirty="0"/>
              <a:t>원이라면</a:t>
            </a:r>
            <a:r>
              <a:rPr lang="en-US" altLang="ko-KR" dirty="0"/>
              <a:t>, 500</a:t>
            </a:r>
            <a:r>
              <a:rPr lang="ko-KR" altLang="en-US" dirty="0"/>
              <a:t>원짜리 동전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100</a:t>
            </a:r>
            <a:r>
              <a:rPr lang="ko-KR" altLang="en-US" dirty="0"/>
              <a:t>원 짜리 동전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10</a:t>
            </a:r>
            <a:r>
              <a:rPr lang="ko-KR" altLang="en-US" dirty="0"/>
              <a:t>원짜리 동전 </a:t>
            </a:r>
            <a:r>
              <a:rPr lang="en-US" altLang="ko-KR" dirty="0"/>
              <a:t>3</a:t>
            </a:r>
            <a:r>
              <a:rPr lang="ko-KR" altLang="en-US" dirty="0"/>
              <a:t>개인 총 </a:t>
            </a:r>
            <a:r>
              <a:rPr lang="en-US" altLang="ko-KR" dirty="0"/>
              <a:t>6</a:t>
            </a:r>
            <a:r>
              <a:rPr lang="ko-KR" altLang="en-US" dirty="0"/>
              <a:t>개를 거슬러 받으면 거스름돈 </a:t>
            </a:r>
            <a:r>
              <a:rPr lang="en-US" altLang="ko-KR" dirty="0"/>
              <a:t>730</a:t>
            </a:r>
            <a:r>
              <a:rPr lang="ko-KR" altLang="en-US" dirty="0"/>
              <a:t>원에 대한 최소 동전의 </a:t>
            </a:r>
            <a:r>
              <a:rPr lang="ko-KR" altLang="en-US" dirty="0" smtClean="0"/>
              <a:t>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7" name="_x201719928" descr="EMB000011840f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64" y="3735837"/>
            <a:ext cx="637367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9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남은 거스름돈 액수를 넘지 않는 가장 큰 액면의 동전을 계속하여 선택하는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그리디 </a:t>
            </a:r>
            <a:r>
              <a:rPr lang="en-US" altLang="ko-KR" dirty="0">
                <a:solidFill>
                  <a:srgbClr val="FF0000"/>
                </a:solidFill>
              </a:rPr>
              <a:t>(Greedy) </a:t>
            </a:r>
            <a:r>
              <a:rPr lang="ko-KR" altLang="en-US" dirty="0" smtClean="0">
                <a:solidFill>
                  <a:srgbClr val="FF0000"/>
                </a:solidFill>
              </a:rPr>
              <a:t>알고리즘</a:t>
            </a:r>
            <a:endParaRPr lang="en-US" altLang="ko-KR" dirty="0" smtClean="0"/>
          </a:p>
          <a:p>
            <a:r>
              <a:rPr lang="en-US" altLang="ko-KR" dirty="0" smtClean="0"/>
              <a:t>730</a:t>
            </a:r>
            <a:r>
              <a:rPr lang="ko-KR" altLang="en-US" dirty="0"/>
              <a:t>원의 거스름돈에 </a:t>
            </a:r>
            <a:r>
              <a:rPr lang="ko-KR" altLang="en-US" dirty="0" smtClean="0"/>
              <a:t>대해서</a:t>
            </a:r>
            <a:r>
              <a:rPr lang="en-US" altLang="ko-KR" dirty="0" smtClean="0"/>
              <a:t>, </a:t>
            </a:r>
            <a:r>
              <a:rPr lang="en-US" altLang="ko-KR" dirty="0"/>
              <a:t>500</a:t>
            </a:r>
            <a:r>
              <a:rPr lang="ko-KR" altLang="en-US" dirty="0"/>
              <a:t>원짜리 동전 </a:t>
            </a:r>
            <a:r>
              <a:rPr lang="en-US" altLang="ko-KR" dirty="0"/>
              <a:t>1</a:t>
            </a:r>
            <a:r>
              <a:rPr lang="ko-KR" altLang="en-US" dirty="0"/>
              <a:t>개를 선택한다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</a:t>
            </a:r>
            <a:r>
              <a:rPr lang="ko-KR" altLang="en-US" dirty="0"/>
              <a:t>다음엔 </a:t>
            </a:r>
            <a:r>
              <a:rPr lang="en-US" altLang="ko-KR" dirty="0"/>
              <a:t>230</a:t>
            </a:r>
            <a:r>
              <a:rPr lang="ko-KR" altLang="en-US" dirty="0"/>
              <a:t>원이 남아있으므로</a:t>
            </a:r>
            <a:r>
              <a:rPr lang="en-US" altLang="ko-KR" dirty="0"/>
              <a:t>, </a:t>
            </a:r>
            <a:r>
              <a:rPr lang="en-US" altLang="ko-KR" dirty="0" smtClean="0"/>
              <a:t>100</a:t>
            </a:r>
            <a:r>
              <a:rPr lang="ko-KR" altLang="en-US" dirty="0"/>
              <a:t>원짜리 동전 </a:t>
            </a:r>
            <a:r>
              <a:rPr lang="en-US" altLang="ko-KR" dirty="0"/>
              <a:t>2</a:t>
            </a:r>
            <a:r>
              <a:rPr lang="ko-KR" altLang="en-US" dirty="0"/>
              <a:t>개를 선택하고 나면</a:t>
            </a:r>
            <a:r>
              <a:rPr lang="en-US" altLang="ko-KR" dirty="0"/>
              <a:t>, 30</a:t>
            </a:r>
            <a:r>
              <a:rPr lang="ko-KR" altLang="en-US" dirty="0"/>
              <a:t>원이 남는다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10</a:t>
            </a:r>
            <a:r>
              <a:rPr lang="ko-KR" altLang="en-US" dirty="0"/>
              <a:t>원짜리 동전 </a:t>
            </a:r>
            <a:r>
              <a:rPr lang="en-US" altLang="ko-KR" dirty="0"/>
              <a:t>3</a:t>
            </a:r>
            <a:r>
              <a:rPr lang="ko-KR" altLang="en-US" dirty="0"/>
              <a:t>개를 선택한다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ko-KR" altLang="en-US" dirty="0"/>
              <a:t>동전의 </a:t>
            </a:r>
            <a:r>
              <a:rPr lang="ko-KR" altLang="en-US" dirty="0" smtClean="0"/>
              <a:t>수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1+2+3 = 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최소 </a:t>
            </a:r>
            <a:r>
              <a:rPr lang="ko-KR" altLang="en-US" dirty="0"/>
              <a:t>동전의 </a:t>
            </a:r>
            <a:r>
              <a:rPr lang="ko-KR" altLang="en-US" dirty="0" smtClean="0"/>
              <a:t>수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4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 </a:t>
            </a:r>
            <a:r>
              <a:rPr lang="ko-KR" altLang="en-US" dirty="0" smtClean="0"/>
              <a:t>한붓그리기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ko-KR" altLang="en-US" dirty="0"/>
              <a:t>종이에서 연필을 떼지 않고 그리는 한붓그리기 문제이다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한붓그리기는 </a:t>
            </a:r>
            <a:r>
              <a:rPr lang="ko-KR" altLang="en-US" dirty="0"/>
              <a:t>그래프의 어느 한 점에서 출발하여 모든 선분을 한 번만 지나서 출발점으로 돌아오되</a:t>
            </a:r>
            <a:r>
              <a:rPr lang="en-US" altLang="ko-KR" dirty="0"/>
              <a:t>, </a:t>
            </a:r>
            <a:r>
              <a:rPr lang="ko-KR" altLang="en-US" dirty="0"/>
              <a:t>궤적을 그리는 동안 연필이 종이에서 떨어져서는 안 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점은 여러 차례 방문하여도 괜찮다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1" name="_x201720008" descr="EMB000011840f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31" y="3375468"/>
            <a:ext cx="3643406" cy="17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1</a:t>
            </a:r>
            <a:r>
              <a:rPr lang="ko-KR" altLang="en-US" dirty="0"/>
              <a:t>에서 출발하여 점 </a:t>
            </a:r>
            <a:r>
              <a:rPr lang="en-US" altLang="ko-KR" dirty="0"/>
              <a:t>2</a:t>
            </a:r>
            <a:r>
              <a:rPr lang="ko-KR" altLang="en-US" dirty="0"/>
              <a:t>를 지나고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3</a:t>
            </a:r>
            <a:r>
              <a:rPr lang="ko-KR" altLang="en-US" dirty="0"/>
              <a:t>과 점 </a:t>
            </a:r>
            <a:r>
              <a:rPr lang="en-US" altLang="ko-KR" dirty="0"/>
              <a:t>8</a:t>
            </a:r>
            <a:r>
              <a:rPr lang="ko-KR" altLang="en-US" dirty="0"/>
              <a:t>을 거쳐서 점 </a:t>
            </a:r>
            <a:r>
              <a:rPr lang="en-US" altLang="ko-KR" dirty="0"/>
              <a:t>7</a:t>
            </a:r>
            <a:r>
              <a:rPr lang="ko-KR" altLang="en-US" dirty="0"/>
              <a:t>에 도착한 상태를 나타내고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지나온 </a:t>
            </a:r>
            <a:r>
              <a:rPr lang="ko-KR" altLang="en-US" dirty="0"/>
              <a:t>궤적을 굵은 선으로 보여주고 있다</a:t>
            </a:r>
            <a:r>
              <a:rPr lang="en-US" altLang="ko-KR" dirty="0"/>
              <a:t>. </a:t>
            </a:r>
            <a:r>
              <a:rPr lang="ko-KR" altLang="en-US" dirty="0"/>
              <a:t>점 </a:t>
            </a:r>
            <a:r>
              <a:rPr lang="en-US" altLang="ko-KR" dirty="0"/>
              <a:t>7</a:t>
            </a:r>
            <a:r>
              <a:rPr lang="ko-KR" altLang="en-US" dirty="0"/>
              <a:t>이 현재 점이라 하자</a:t>
            </a:r>
            <a:r>
              <a:rPr lang="en-US" altLang="ko-KR" dirty="0"/>
              <a:t>. </a:t>
            </a:r>
            <a:r>
              <a:rPr lang="ko-KR" altLang="en-US" dirty="0"/>
              <a:t>현재 점으로부터 점 </a:t>
            </a:r>
            <a:r>
              <a:rPr lang="en-US" altLang="ko-KR" dirty="0"/>
              <a:t>6, 9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중에서 어디로 진행해야 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6145" name="_x201080336" descr="EMB000011840f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7113"/>
            <a:ext cx="6176518" cy="312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6372200" y="4761148"/>
            <a:ext cx="288032" cy="524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5080099" y="5399149"/>
            <a:ext cx="728164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332126" y="4757635"/>
            <a:ext cx="224109" cy="3859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169893" y="4545123"/>
            <a:ext cx="932062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69893" y="4077072"/>
            <a:ext cx="147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현재점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7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/>
            <a:r>
              <a:rPr lang="ko-KR" altLang="en-US" dirty="0"/>
              <a:t>점 </a:t>
            </a:r>
            <a:r>
              <a:rPr lang="en-US" altLang="ko-KR" dirty="0"/>
              <a:t>6</a:t>
            </a:r>
            <a:r>
              <a:rPr lang="ko-KR" altLang="en-US" dirty="0"/>
              <a:t>으로 가면</a:t>
            </a:r>
            <a:r>
              <a:rPr lang="en-US" altLang="ko-KR" dirty="0"/>
              <a:t>, 5, 4, 3, 9, 7, 10</a:t>
            </a:r>
            <a:r>
              <a:rPr lang="ko-KR" altLang="en-US" dirty="0"/>
              <a:t>을 거쳐서 점 </a:t>
            </a:r>
            <a:r>
              <a:rPr lang="en-US" altLang="ko-KR" dirty="0"/>
              <a:t>1</a:t>
            </a:r>
            <a:r>
              <a:rPr lang="ko-KR" altLang="en-US" dirty="0"/>
              <a:t>로 돌아올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ko-KR" altLang="en-US" dirty="0"/>
              <a:t>점 </a:t>
            </a:r>
            <a:r>
              <a:rPr lang="en-US" altLang="ko-KR" dirty="0"/>
              <a:t>9</a:t>
            </a:r>
            <a:r>
              <a:rPr lang="ko-KR" altLang="en-US" dirty="0"/>
              <a:t>로 가면</a:t>
            </a:r>
            <a:r>
              <a:rPr lang="en-US" altLang="ko-KR" dirty="0"/>
              <a:t>, 3, 4, 5, 6, 7, 10</a:t>
            </a:r>
            <a:r>
              <a:rPr lang="ko-KR" altLang="en-US" dirty="0"/>
              <a:t>을 거쳐서 점 </a:t>
            </a:r>
            <a:r>
              <a:rPr lang="en-US" altLang="ko-KR" dirty="0"/>
              <a:t>1</a:t>
            </a:r>
            <a:r>
              <a:rPr lang="ko-KR" altLang="en-US" dirty="0"/>
              <a:t>로 역시 돌아올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ko-KR" altLang="en-US" dirty="0"/>
              <a:t>점 </a:t>
            </a:r>
            <a:r>
              <a:rPr lang="en-US" altLang="ko-KR" dirty="0"/>
              <a:t>10</a:t>
            </a:r>
            <a:r>
              <a:rPr lang="ko-KR" altLang="en-US" dirty="0"/>
              <a:t>으로 가면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1</a:t>
            </a:r>
            <a:r>
              <a:rPr lang="ko-KR" altLang="en-US" dirty="0"/>
              <a:t>로 갈 수 밖에 없고</a:t>
            </a:r>
            <a:r>
              <a:rPr lang="en-US" altLang="ko-KR" dirty="0"/>
              <a:t>, 3, 4, 5, 6, 7, 9 </a:t>
            </a:r>
            <a:r>
              <a:rPr lang="ko-KR" altLang="en-US" dirty="0"/>
              <a:t>사이의 선분을 지나가기 위해서는 연필을 떼어야만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/>
            <a:endParaRPr lang="en-US" altLang="ko-KR" dirty="0"/>
          </a:p>
          <a:p>
            <a:pPr lvl="0" fontAlgn="base" latinLnBrk="1"/>
            <a:endParaRPr lang="en-US" altLang="ko-KR" dirty="0" smtClean="0"/>
          </a:p>
          <a:p>
            <a:pPr lvl="0" fontAlgn="base" latinLnBrk="1"/>
            <a:endParaRPr lang="en-US" altLang="ko-KR" dirty="0" smtClean="0"/>
          </a:p>
          <a:p>
            <a:pPr lvl="0" fontAlgn="base" latinLnBrk="1"/>
            <a:endParaRPr lang="en-US" altLang="ko-KR" dirty="0"/>
          </a:p>
          <a:p>
            <a:pPr lvl="0" fontAlgn="base" latinLnBrk="1"/>
            <a:endParaRPr lang="en-US" altLang="ko-KR" dirty="0"/>
          </a:p>
          <a:p>
            <a:pPr lvl="0" fontAlgn="base" latinLnBrk="1"/>
            <a:endParaRPr lang="en-US" altLang="ko-KR" dirty="0" smtClean="0"/>
          </a:p>
          <a:p>
            <a:pPr lvl="0" fontAlgn="base" latinLnBrk="1"/>
            <a:r>
              <a:rPr lang="ko-KR" altLang="en-US" dirty="0" smtClean="0"/>
              <a:t>점 </a:t>
            </a:r>
            <a:r>
              <a:rPr lang="en-US" altLang="ko-KR" dirty="0" smtClean="0"/>
              <a:t>6, 9</a:t>
            </a:r>
            <a:r>
              <a:rPr lang="ko-KR" altLang="en-US" dirty="0" smtClean="0"/>
              <a:t>의 공통점은</a:t>
            </a:r>
            <a:r>
              <a:rPr lang="en-US" altLang="ko-KR" dirty="0" smtClean="0"/>
              <a:t>?  </a:t>
            </a:r>
            <a:r>
              <a:rPr lang="ko-KR" altLang="en-US" dirty="0" smtClean="0">
                <a:solidFill>
                  <a:srgbClr val="FF0000"/>
                </a:solidFill>
              </a:rPr>
              <a:t>현재 점에서 현재 점으로 돌아오는 사이클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_x201080336" descr="EMB000011840f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91" y="2838468"/>
            <a:ext cx="4819747" cy="244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5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점으로부터 진행하고자 하는 점을 지나서 현재 점으로 </a:t>
            </a:r>
            <a:r>
              <a:rPr lang="ko-KR" altLang="en-US" dirty="0">
                <a:solidFill>
                  <a:srgbClr val="FF0000"/>
                </a:solidFill>
              </a:rPr>
              <a:t>돌아오는 사이클 </a:t>
            </a:r>
            <a:r>
              <a:rPr lang="en-US" altLang="ko-KR" dirty="0">
                <a:solidFill>
                  <a:srgbClr val="FF0000"/>
                </a:solidFill>
              </a:rPr>
              <a:t>(cycle)</a:t>
            </a:r>
            <a:r>
              <a:rPr lang="ko-KR" altLang="en-US" dirty="0">
                <a:solidFill>
                  <a:srgbClr val="FF0000"/>
                </a:solidFill>
              </a:rPr>
              <a:t>을 찾는 것이다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현재 </a:t>
            </a:r>
            <a:r>
              <a:rPr lang="ko-KR" altLang="en-US" dirty="0"/>
              <a:t>점 </a:t>
            </a:r>
            <a:r>
              <a:rPr lang="en-US" altLang="ko-KR" dirty="0"/>
              <a:t>7</a:t>
            </a:r>
            <a:r>
              <a:rPr lang="ko-KR" altLang="en-US" dirty="0"/>
              <a:t>에서 점 </a:t>
            </a:r>
            <a:r>
              <a:rPr lang="en-US" altLang="ko-KR" dirty="0"/>
              <a:t>10</a:t>
            </a:r>
            <a:r>
              <a:rPr lang="ko-KR" altLang="en-US" dirty="0"/>
              <a:t>을 지나서 현재 점으로 돌아오는 </a:t>
            </a:r>
            <a:r>
              <a:rPr lang="ko-KR" altLang="en-US" dirty="0">
                <a:solidFill>
                  <a:srgbClr val="0000CC"/>
                </a:solidFill>
              </a:rPr>
              <a:t>사이클은 없다</a:t>
            </a:r>
            <a:r>
              <a:rPr lang="en-US" altLang="ko-KR" dirty="0"/>
              <a:t>. </a:t>
            </a:r>
            <a:r>
              <a:rPr lang="ko-KR" altLang="en-US" dirty="0"/>
              <a:t>왜냐하면 그러기 위해서는 점 </a:t>
            </a:r>
            <a:r>
              <a:rPr lang="en-US" altLang="ko-KR" dirty="0"/>
              <a:t>1, 2, 3, 8</a:t>
            </a:r>
            <a:r>
              <a:rPr lang="ko-KR" altLang="en-US" dirty="0"/>
              <a:t>을 지나가야 하는데 이 점들 사이의 선분은 이미 지나갔기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/>
              <a:t>점으로부터 점 </a:t>
            </a:r>
            <a:r>
              <a:rPr lang="en-US" altLang="ko-KR" dirty="0"/>
              <a:t>6</a:t>
            </a:r>
            <a:r>
              <a:rPr lang="ko-KR" altLang="en-US" dirty="0"/>
              <a:t>이나 점 </a:t>
            </a:r>
            <a:r>
              <a:rPr lang="en-US" altLang="ko-KR" dirty="0"/>
              <a:t>9</a:t>
            </a:r>
            <a:r>
              <a:rPr lang="ko-KR" altLang="en-US" dirty="0"/>
              <a:t>를 지나서 현재 점으로 돌아오는 </a:t>
            </a:r>
            <a:r>
              <a:rPr lang="ko-KR" altLang="en-US" dirty="0">
                <a:solidFill>
                  <a:srgbClr val="0000CC"/>
                </a:solidFill>
              </a:rPr>
              <a:t>사이클이 존재한다</a:t>
            </a:r>
            <a:r>
              <a:rPr lang="en-US" altLang="ko-KR" dirty="0"/>
              <a:t>. </a:t>
            </a:r>
            <a:r>
              <a:rPr lang="ko-KR" altLang="en-US" dirty="0"/>
              <a:t>따라서 현재 점에서 점 </a:t>
            </a:r>
            <a:r>
              <a:rPr lang="en-US" altLang="ko-KR" dirty="0"/>
              <a:t>6</a:t>
            </a:r>
            <a:r>
              <a:rPr lang="ko-KR" altLang="en-US" dirty="0"/>
              <a:t>이나 점 </a:t>
            </a:r>
            <a:r>
              <a:rPr lang="en-US" altLang="ko-KR" dirty="0"/>
              <a:t>9</a:t>
            </a:r>
            <a:r>
              <a:rPr lang="ko-KR" altLang="en-US" dirty="0"/>
              <a:t>를 선택하면</a:t>
            </a:r>
            <a:r>
              <a:rPr lang="en-US" altLang="ko-KR" dirty="0"/>
              <a:t>, </a:t>
            </a:r>
            <a:r>
              <a:rPr lang="ko-KR" altLang="en-US" dirty="0"/>
              <a:t>연필을 떼지 않고 진행할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1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1.5 </a:t>
            </a:r>
            <a:r>
              <a:rPr lang="ko-KR" altLang="en-US" dirty="0"/>
              <a:t>미로 </a:t>
            </a:r>
            <a:r>
              <a:rPr lang="ko-KR" altLang="en-US" dirty="0" smtClean="0"/>
              <a:t>찾기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미로를 찾는 문제는 그리스 신화에서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r>
              <a:rPr lang="ko-KR" altLang="en-US" dirty="0" smtClean="0"/>
              <a:t>당시 </a:t>
            </a:r>
            <a:r>
              <a:rPr lang="ko-KR" altLang="en-US" dirty="0"/>
              <a:t>지중해의 크레타 섬을 통치하던 폭군 </a:t>
            </a:r>
            <a:r>
              <a:rPr lang="ko-KR" altLang="en-US" dirty="0" err="1"/>
              <a:t>미노스</a:t>
            </a:r>
            <a:r>
              <a:rPr lang="ko-KR" altLang="en-US" dirty="0"/>
              <a:t> </a:t>
            </a:r>
            <a:r>
              <a:rPr lang="en-US" altLang="ko-KR" dirty="0"/>
              <a:t>(Minos) </a:t>
            </a:r>
            <a:r>
              <a:rPr lang="ko-KR" altLang="en-US" dirty="0"/>
              <a:t>왕이 있었다</a:t>
            </a:r>
            <a:r>
              <a:rPr lang="en-US" altLang="ko-KR" dirty="0"/>
              <a:t>. </a:t>
            </a:r>
            <a:r>
              <a:rPr lang="ko-KR" altLang="en-US" dirty="0" err="1"/>
              <a:t>미노스</a:t>
            </a:r>
            <a:r>
              <a:rPr lang="ko-KR" altLang="en-US" dirty="0"/>
              <a:t> 왕은 황소 머리에 하반신은 사람인 무서운 짐승 </a:t>
            </a:r>
            <a:r>
              <a:rPr lang="ko-KR" altLang="en-US" dirty="0" err="1"/>
              <a:t>미노타우르에게</a:t>
            </a:r>
            <a:r>
              <a:rPr lang="ko-KR" altLang="en-US" dirty="0"/>
              <a:t> 제물로 받치기 위해 아테네에게 젊은 남녀를 조공으로 요구하였다</a:t>
            </a:r>
            <a:r>
              <a:rPr lang="en-US" altLang="ko-KR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7171" name="_x201080496" descr="EMB000011840f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43" y="2924166"/>
            <a:ext cx="3817315" cy="271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827584" y="3501008"/>
            <a:ext cx="4536504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6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개요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65464"/>
            <a:ext cx="2654528" cy="4906736"/>
          </a:xfrm>
        </p:spPr>
        <p:txBody>
          <a:bodyPr/>
          <a:lstStyle/>
          <a:p>
            <a:r>
              <a:rPr lang="ko-KR" altLang="en-US" dirty="0" smtClean="0"/>
              <a:t>도서명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알기 쉬운 알고리즘</a:t>
            </a:r>
            <a:endParaRPr lang="ko-KR" altLang="en-US" dirty="0"/>
          </a:p>
          <a:p>
            <a:r>
              <a:rPr lang="ko-KR" altLang="en-US" dirty="0" smtClean="0"/>
              <a:t>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양성봉</a:t>
            </a:r>
            <a:endParaRPr lang="ko-KR" altLang="en-US" dirty="0"/>
          </a:p>
          <a:p>
            <a:r>
              <a:rPr lang="ko-KR" altLang="en-US" dirty="0" smtClean="0"/>
              <a:t>출판사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생능출판사</a:t>
            </a:r>
            <a:endParaRPr lang="en-US" altLang="ko-KR" dirty="0"/>
          </a:p>
          <a:p>
            <a:r>
              <a:rPr lang="ko-KR" altLang="en-US" dirty="0" smtClean="0"/>
              <a:t>출간일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</a:t>
            </a:r>
            <a:endParaRPr lang="ko-KR" altLang="en-US" dirty="0"/>
          </a:p>
          <a:p>
            <a:r>
              <a:rPr lang="en-US" altLang="ko-KR" dirty="0" smtClean="0"/>
              <a:t>ISBN</a:t>
            </a:r>
          </a:p>
          <a:p>
            <a:pPr lvl="1"/>
            <a:r>
              <a:rPr lang="en-US" altLang="ko-KR" dirty="0" smtClean="0"/>
              <a:t>9788970507590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s://booksr.co.kr/upload_data/catalog/%EC%95%8C%EA%B3%A0%EB%A6%AC%EC%A6%98%20%ED%91%9C%EC%A7%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53" y="99831"/>
            <a:ext cx="2395960" cy="32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850039" y="1265464"/>
            <a:ext cx="2911892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도서명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쉽게 배우는 알고리즘</a:t>
            </a:r>
          </a:p>
          <a:p>
            <a:r>
              <a:rPr lang="ko-KR" altLang="en-US" dirty="0" smtClean="0"/>
              <a:t>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문병로</a:t>
            </a:r>
          </a:p>
          <a:p>
            <a:r>
              <a:rPr lang="ko-KR" altLang="en-US" dirty="0" smtClean="0"/>
              <a:t>출판사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한빛출판사</a:t>
            </a:r>
            <a:endParaRPr lang="en-US" altLang="ko-KR" dirty="0" smtClean="0"/>
          </a:p>
          <a:p>
            <a:r>
              <a:rPr lang="ko-KR" altLang="en-US" dirty="0" smtClean="0"/>
              <a:t>출간일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</a:t>
            </a:r>
          </a:p>
          <a:p>
            <a:r>
              <a:rPr lang="en-US" altLang="ko-KR" dirty="0" smtClean="0"/>
              <a:t>ISBN</a:t>
            </a:r>
          </a:p>
          <a:p>
            <a:pPr lvl="1"/>
            <a:r>
              <a:rPr lang="en-US" altLang="ko-KR" dirty="0"/>
              <a:t>9791156643753</a:t>
            </a:r>
            <a:endParaRPr lang="en-US" dirty="0"/>
          </a:p>
        </p:txBody>
      </p:sp>
      <p:pic>
        <p:nvPicPr>
          <p:cNvPr id="6" name="Picture 2" descr="http://www.hanbit.co.kr/data/books/B7707942187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53" y="3436570"/>
            <a:ext cx="2395405" cy="29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조공으로 바쳐진 젊은이들은 지하에 있는 매우 광대하고 복잡한 미로 내부에 갇혔고</a:t>
            </a:r>
            <a:r>
              <a:rPr lang="en-US" altLang="ko-KR" dirty="0"/>
              <a:t>, </a:t>
            </a:r>
            <a:r>
              <a:rPr lang="ko-KR" altLang="en-US" dirty="0"/>
              <a:t>그들이 미로를 탈출하지 못하면 </a:t>
            </a:r>
            <a:r>
              <a:rPr lang="ko-KR" altLang="en-US" dirty="0" err="1"/>
              <a:t>미노타우르가</a:t>
            </a:r>
            <a:r>
              <a:rPr lang="ko-KR" altLang="en-US" dirty="0"/>
              <a:t> 그들을 잡아먹었다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비극이 계속되는 동안</a:t>
            </a:r>
            <a:r>
              <a:rPr lang="en-US" altLang="ko-KR" dirty="0"/>
              <a:t>, </a:t>
            </a:r>
            <a:r>
              <a:rPr lang="ko-KR" altLang="en-US" dirty="0"/>
              <a:t>아테네의 한 젊은 청년 </a:t>
            </a:r>
            <a:r>
              <a:rPr lang="ko-KR" altLang="en-US" dirty="0" err="1"/>
              <a:t>테세우스</a:t>
            </a:r>
            <a:r>
              <a:rPr lang="ko-KR" altLang="en-US" dirty="0"/>
              <a:t> </a:t>
            </a:r>
            <a:r>
              <a:rPr lang="en-US" altLang="ko-KR" dirty="0"/>
              <a:t>(Theseus)</a:t>
            </a:r>
            <a:r>
              <a:rPr lang="ko-KR" altLang="en-US" dirty="0"/>
              <a:t>는 자발적으로 제물이 되기로 결심하여 조공으로 바쳐졌다</a:t>
            </a:r>
            <a:r>
              <a:rPr lang="en-US" altLang="ko-KR" dirty="0"/>
              <a:t>. </a:t>
            </a:r>
            <a:r>
              <a:rPr lang="ko-KR" altLang="en-US" dirty="0"/>
              <a:t>그는 다행히 </a:t>
            </a:r>
            <a:r>
              <a:rPr lang="ko-KR" altLang="en-US" dirty="0" err="1"/>
              <a:t>미노스</a:t>
            </a:r>
            <a:r>
              <a:rPr lang="ko-KR" altLang="en-US" dirty="0"/>
              <a:t> 왕의 딸 </a:t>
            </a:r>
            <a:r>
              <a:rPr lang="ko-KR" altLang="en-US" dirty="0" err="1"/>
              <a:t>아리아드네</a:t>
            </a:r>
            <a:r>
              <a:rPr lang="ko-KR" altLang="en-US" dirty="0"/>
              <a:t> </a:t>
            </a:r>
            <a:r>
              <a:rPr lang="en-US" altLang="ko-KR" dirty="0"/>
              <a:t>(Ariadne)</a:t>
            </a:r>
            <a:r>
              <a:rPr lang="ko-KR" altLang="en-US" dirty="0"/>
              <a:t>의 충고로 칼과 함께 실타래를 가지고 실을 풀면서 미로에 </a:t>
            </a:r>
            <a:r>
              <a:rPr lang="ko-KR" altLang="en-US" dirty="0" smtClean="0"/>
              <a:t>들어갔다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9217" name="_x202538424" descr="EMB000011840f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445222"/>
            <a:ext cx="2090217" cy="13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7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그리고 </a:t>
            </a:r>
            <a:r>
              <a:rPr lang="ko-KR" altLang="en-US" dirty="0"/>
              <a:t>마침내 </a:t>
            </a:r>
            <a:r>
              <a:rPr lang="ko-KR" altLang="en-US" dirty="0" err="1"/>
              <a:t>테세우스는</a:t>
            </a:r>
            <a:r>
              <a:rPr lang="ko-KR" altLang="en-US" dirty="0"/>
              <a:t> </a:t>
            </a:r>
            <a:r>
              <a:rPr lang="ko-KR" altLang="en-US" dirty="0" err="1"/>
              <a:t>미노타우르를</a:t>
            </a:r>
            <a:r>
              <a:rPr lang="ko-KR" altLang="en-US" dirty="0"/>
              <a:t> 칼로 죽이고</a:t>
            </a:r>
            <a:r>
              <a:rPr lang="en-US" altLang="ko-KR" dirty="0"/>
              <a:t>, </a:t>
            </a:r>
            <a:r>
              <a:rPr lang="ko-KR" altLang="en-US" dirty="0"/>
              <a:t>실을 다시 감으면서 미로를 빠져 나왔다</a:t>
            </a:r>
            <a:r>
              <a:rPr lang="en-US" altLang="ko-KR" dirty="0"/>
              <a:t>. </a:t>
            </a:r>
            <a:r>
              <a:rPr lang="ko-KR" altLang="en-US" dirty="0"/>
              <a:t>이 그리스 신화에서 알려주는 미로 찾기의 해는 바로 실타래이다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대부분의 경우는 실타래나 도와주는 사람도 없다</a:t>
            </a:r>
            <a:r>
              <a:rPr lang="en-US" altLang="ko-KR" dirty="0"/>
              <a:t>. </a:t>
            </a:r>
            <a:r>
              <a:rPr lang="ko-KR" altLang="en-US" dirty="0"/>
              <a:t>이러한 상황에서 어떻게 미로를 빠져나올 수 있을까</a:t>
            </a:r>
            <a:r>
              <a:rPr lang="en-US" altLang="ko-KR" dirty="0"/>
              <a:t>?</a:t>
            </a:r>
          </a:p>
          <a:p>
            <a:endParaRPr lang="ko-KR" alt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_x107094352" descr="EMB00000a94b5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66" y="2993057"/>
            <a:ext cx="3390469" cy="29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5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 위치에서 한 방향을 선택하고</a:t>
            </a:r>
            <a:r>
              <a:rPr lang="en-US" altLang="ko-KR" dirty="0"/>
              <a:t>, </a:t>
            </a:r>
            <a:r>
              <a:rPr lang="ko-KR" altLang="en-US" dirty="0"/>
              <a:t>벽에 오른손을 댄다</a:t>
            </a:r>
            <a:r>
              <a:rPr lang="en-US" altLang="ko-KR" dirty="0"/>
              <a:t>. </a:t>
            </a:r>
            <a:r>
              <a:rPr lang="ko-KR" altLang="en-US" dirty="0"/>
              <a:t>그리고 출구가 나올 때까지 계속 오른손을 벽에서 떼지 않고 계속 걸어간다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5198904" y="3115489"/>
            <a:ext cx="3390469" cy="3239912"/>
            <a:chOff x="4637915" y="615482"/>
            <a:chExt cx="3390469" cy="3239912"/>
          </a:xfrm>
        </p:grpSpPr>
        <p:pic>
          <p:nvPicPr>
            <p:cNvPr id="5" name="_x107094352" descr="EMB00000a94b53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915" y="615482"/>
              <a:ext cx="3390469" cy="297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sbynag\AppData\Local\Microsoft\Windows\Temporary Internet Files\Content.IE5\GTWERE2G\MC90044188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09372">
              <a:off x="6120992" y="3397851"/>
              <a:ext cx="502838" cy="41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53790" y="1964190"/>
              <a:ext cx="259380" cy="270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 flipV="1">
              <a:off x="6444208" y="1268760"/>
              <a:ext cx="0" cy="684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5837023" y="1844824"/>
              <a:ext cx="247145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6083134" y="1488454"/>
              <a:ext cx="152400" cy="1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5309670" y="1233948"/>
              <a:ext cx="144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6333149" y="2636912"/>
              <a:ext cx="648072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96" y="1254464"/>
              <a:ext cx="324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6984328" y="894328"/>
              <a:ext cx="540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5508144" y="2640639"/>
              <a:ext cx="360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443814" y="2033456"/>
              <a:ext cx="755567" cy="13696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868144" y="1268760"/>
              <a:ext cx="51979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5508144" y="3055387"/>
              <a:ext cx="0" cy="324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876256" y="2810861"/>
              <a:ext cx="0" cy="360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880286" y="2676706"/>
              <a:ext cx="0" cy="320246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508104" y="2146062"/>
              <a:ext cx="0" cy="49085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6253790" y="1486793"/>
              <a:ext cx="0" cy="477397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6084168" y="1532885"/>
              <a:ext cx="0" cy="311939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864629" y="1272516"/>
              <a:ext cx="3515" cy="520738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5544192" y="3374090"/>
              <a:ext cx="720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876256" y="3212976"/>
              <a:ext cx="719201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6661665" y="3415189"/>
              <a:ext cx="933636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921116" y="2996952"/>
              <a:ext cx="648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655039" y="2996992"/>
              <a:ext cx="0" cy="360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6084168" y="2404829"/>
              <a:ext cx="0" cy="288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7638256" y="3212976"/>
              <a:ext cx="0" cy="144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6228184" y="2384912"/>
              <a:ext cx="0" cy="252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7020272" y="2708952"/>
              <a:ext cx="0" cy="288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5309670" y="3068960"/>
              <a:ext cx="0" cy="288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5292080" y="889363"/>
              <a:ext cx="0" cy="288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5076056" y="903063"/>
              <a:ext cx="0" cy="2448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7595301" y="894328"/>
              <a:ext cx="0" cy="2087178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5697929" y="2421635"/>
              <a:ext cx="360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092336" y="2976957"/>
              <a:ext cx="468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5432480" y="889363"/>
              <a:ext cx="1368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508104" y="908720"/>
              <a:ext cx="0" cy="288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876256" y="908720"/>
              <a:ext cx="0" cy="288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7028656" y="908720"/>
              <a:ext cx="0" cy="180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380312" y="1160792"/>
              <a:ext cx="0" cy="360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7236296" y="1196752"/>
              <a:ext cx="0" cy="360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056312" y="1088720"/>
              <a:ext cx="324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7236312" y="1628800"/>
              <a:ext cx="144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5076056" y="889363"/>
              <a:ext cx="144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076056" y="3404003"/>
              <a:ext cx="180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5292080" y="2996952"/>
              <a:ext cx="144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6156176" y="2789312"/>
              <a:ext cx="720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724128" y="2204864"/>
              <a:ext cx="360000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5687707" y="2204864"/>
              <a:ext cx="0" cy="25200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6383480" y="1376752"/>
              <a:ext cx="4454" cy="46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67544" y="3696727"/>
            <a:ext cx="4248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>
                <a:solidFill>
                  <a:srgbClr val="FF0000"/>
                </a:solidFill>
              </a:rPr>
              <a:t>오른손 법칙 </a:t>
            </a:r>
            <a:r>
              <a:rPr lang="ko-KR" altLang="en-US" sz="2800" dirty="0"/>
              <a:t>알고리즘으로 출구를 찾아 나아가는 궤적을 점선으로 보여주고 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0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1.6 </a:t>
            </a:r>
            <a:r>
              <a:rPr lang="ko-KR" altLang="en-US" dirty="0"/>
              <a:t>가짜 동전 </a:t>
            </a:r>
            <a:r>
              <a:rPr lang="ko-KR" altLang="en-US" dirty="0" smtClean="0"/>
              <a:t>찾기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아주 많은 동전 더미 속에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가짜 동전</a:t>
            </a:r>
            <a:r>
              <a:rPr lang="ko-KR" altLang="en-US" dirty="0"/>
              <a:t>이 섞여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가짜 </a:t>
            </a:r>
            <a:r>
              <a:rPr lang="ko-KR" altLang="en-US" dirty="0"/>
              <a:t>동전은 매우 정교하게 만들어져 누구도 눈으로 </a:t>
            </a:r>
            <a:r>
              <a:rPr lang="ko-KR" altLang="en-US" dirty="0" smtClean="0"/>
              <a:t>식별할 </a:t>
            </a:r>
            <a:r>
              <a:rPr lang="ko-KR" altLang="en-US" dirty="0"/>
              <a:t>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dirty="0"/>
              <a:t>가짜 동전의 무게는 정상적인 동전보다 </a:t>
            </a:r>
            <a:r>
              <a:rPr lang="ko-KR" altLang="en-US" dirty="0">
                <a:solidFill>
                  <a:srgbClr val="FF0000"/>
                </a:solidFill>
              </a:rPr>
              <a:t>약간 가볍다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가짜 </a:t>
            </a:r>
            <a:r>
              <a:rPr lang="ko-KR" altLang="en-US" dirty="0"/>
              <a:t>동전 찾기 문제는 이 가짜 동전을 찾아내기 위해서 </a:t>
            </a:r>
            <a:r>
              <a:rPr lang="ko-KR" altLang="en-US" dirty="0">
                <a:solidFill>
                  <a:srgbClr val="FF0000"/>
                </a:solidFill>
              </a:rPr>
              <a:t>양팔 저울만 사용하여 </a:t>
            </a:r>
            <a:r>
              <a:rPr lang="ko-KR" altLang="en-US" dirty="0"/>
              <a:t>가짜 동전을 찾아내는 것인데</a:t>
            </a:r>
            <a:r>
              <a:rPr lang="en-US" altLang="ko-KR" dirty="0"/>
              <a:t>, </a:t>
            </a:r>
            <a:r>
              <a:rPr lang="ko-KR" altLang="en-US" dirty="0"/>
              <a:t>가능한 한 </a:t>
            </a:r>
            <a:r>
              <a:rPr lang="ko-KR" altLang="en-US" u="sng" dirty="0">
                <a:solidFill>
                  <a:srgbClr val="0000CC"/>
                </a:solidFill>
              </a:rPr>
              <a:t>저울에 동전을 다는 횟수를 줄여야</a:t>
            </a:r>
            <a:r>
              <a:rPr lang="ko-KR" altLang="en-US" dirty="0"/>
              <a:t>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37" y="3836639"/>
            <a:ext cx="1882367" cy="9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61837" y="3900303"/>
            <a:ext cx="1592461" cy="815935"/>
            <a:chOff x="837251" y="3645024"/>
            <a:chExt cx="3049189" cy="946518"/>
          </a:xfrm>
          <a:solidFill>
            <a:srgbClr val="FFC000"/>
          </a:solidFill>
        </p:grpSpPr>
        <p:sp>
          <p:nvSpPr>
            <p:cNvPr id="7" name="원통 6"/>
            <p:cNvSpPr/>
            <p:nvPr/>
          </p:nvSpPr>
          <p:spPr>
            <a:xfrm>
              <a:off x="1763688" y="364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원통 7"/>
            <p:cNvSpPr/>
            <p:nvPr/>
          </p:nvSpPr>
          <p:spPr>
            <a:xfrm>
              <a:off x="1979712" y="382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원통 8"/>
            <p:cNvSpPr/>
            <p:nvPr/>
          </p:nvSpPr>
          <p:spPr>
            <a:xfrm>
              <a:off x="1291139" y="379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1507163" y="397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2150064" y="374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원통 11"/>
            <p:cNvSpPr/>
            <p:nvPr/>
          </p:nvSpPr>
          <p:spPr>
            <a:xfrm>
              <a:off x="2366088" y="392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원통 12"/>
            <p:cNvSpPr/>
            <p:nvPr/>
          </p:nvSpPr>
          <p:spPr>
            <a:xfrm>
              <a:off x="1677515" y="389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원통 13"/>
            <p:cNvSpPr/>
            <p:nvPr/>
          </p:nvSpPr>
          <p:spPr>
            <a:xfrm>
              <a:off x="1893539" y="407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원통 14"/>
            <p:cNvSpPr/>
            <p:nvPr/>
          </p:nvSpPr>
          <p:spPr>
            <a:xfrm>
              <a:off x="1309800" y="388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1525824" y="406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837251" y="403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원통 17"/>
            <p:cNvSpPr/>
            <p:nvPr/>
          </p:nvSpPr>
          <p:spPr>
            <a:xfrm>
              <a:off x="1053275" y="421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원통 18"/>
            <p:cNvSpPr/>
            <p:nvPr/>
          </p:nvSpPr>
          <p:spPr>
            <a:xfrm>
              <a:off x="1696176" y="398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원통 19"/>
            <p:cNvSpPr/>
            <p:nvPr/>
          </p:nvSpPr>
          <p:spPr>
            <a:xfrm>
              <a:off x="1912200" y="416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1223627" y="414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1439651" y="432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원통 22"/>
            <p:cNvSpPr/>
            <p:nvPr/>
          </p:nvSpPr>
          <p:spPr>
            <a:xfrm>
              <a:off x="2384040" y="373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원통 23"/>
            <p:cNvSpPr/>
            <p:nvPr/>
          </p:nvSpPr>
          <p:spPr>
            <a:xfrm>
              <a:off x="2600064" y="391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원통 24"/>
            <p:cNvSpPr/>
            <p:nvPr/>
          </p:nvSpPr>
          <p:spPr>
            <a:xfrm>
              <a:off x="1911491" y="388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원통 25"/>
            <p:cNvSpPr/>
            <p:nvPr/>
          </p:nvSpPr>
          <p:spPr>
            <a:xfrm>
              <a:off x="2127515" y="406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원통 26"/>
            <p:cNvSpPr/>
            <p:nvPr/>
          </p:nvSpPr>
          <p:spPr>
            <a:xfrm>
              <a:off x="2770416" y="383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원통 27"/>
            <p:cNvSpPr/>
            <p:nvPr/>
          </p:nvSpPr>
          <p:spPr>
            <a:xfrm>
              <a:off x="2986440" y="401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원통 28"/>
            <p:cNvSpPr/>
            <p:nvPr/>
          </p:nvSpPr>
          <p:spPr>
            <a:xfrm>
              <a:off x="2297867" y="398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2513891" y="416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원통 30"/>
            <p:cNvSpPr/>
            <p:nvPr/>
          </p:nvSpPr>
          <p:spPr>
            <a:xfrm>
              <a:off x="1930152" y="397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원통 31"/>
            <p:cNvSpPr/>
            <p:nvPr/>
          </p:nvSpPr>
          <p:spPr>
            <a:xfrm>
              <a:off x="2146176" y="415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원통 32"/>
            <p:cNvSpPr/>
            <p:nvPr/>
          </p:nvSpPr>
          <p:spPr>
            <a:xfrm>
              <a:off x="1457603" y="412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원통 33"/>
            <p:cNvSpPr/>
            <p:nvPr/>
          </p:nvSpPr>
          <p:spPr>
            <a:xfrm>
              <a:off x="1673627" y="430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원통 34"/>
            <p:cNvSpPr/>
            <p:nvPr/>
          </p:nvSpPr>
          <p:spPr>
            <a:xfrm>
              <a:off x="2316528" y="407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원통 35"/>
            <p:cNvSpPr/>
            <p:nvPr/>
          </p:nvSpPr>
          <p:spPr>
            <a:xfrm>
              <a:off x="2532552" y="425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원통 36"/>
            <p:cNvSpPr/>
            <p:nvPr/>
          </p:nvSpPr>
          <p:spPr>
            <a:xfrm>
              <a:off x="1843979" y="423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원통 37"/>
            <p:cNvSpPr/>
            <p:nvPr/>
          </p:nvSpPr>
          <p:spPr>
            <a:xfrm>
              <a:off x="2060003" y="441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2405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철수의 </a:t>
            </a:r>
            <a:r>
              <a:rPr lang="ko-KR" altLang="en-US" dirty="0" smtClean="0"/>
              <a:t>생각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임의의 동전 </a:t>
            </a:r>
            <a:r>
              <a:rPr lang="en-US" altLang="ko-KR" dirty="0"/>
              <a:t>1</a:t>
            </a:r>
            <a:r>
              <a:rPr lang="ko-KR" altLang="en-US" dirty="0"/>
              <a:t>개를 저울 왼편에 올리고</a:t>
            </a:r>
            <a:r>
              <a:rPr lang="en-US" altLang="ko-KR" dirty="0"/>
              <a:t>, </a:t>
            </a:r>
            <a:r>
              <a:rPr lang="ko-KR" altLang="en-US" dirty="0"/>
              <a:t>나머지 동전을 하나씩 오른편에 올려서 가려내어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ko-KR" altLang="en-US" dirty="0" smtClean="0">
                <a:sym typeface="Symbol"/>
              </a:rPr>
              <a:t></a:t>
            </a:r>
            <a:r>
              <a:rPr lang="ko-KR" altLang="en-US" dirty="0" smtClean="0"/>
              <a:t> </a:t>
            </a:r>
            <a:r>
              <a:rPr lang="en-US" altLang="ko-KR" dirty="0" smtClean="0"/>
              <a:t>(n-1)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94387" y="2772314"/>
            <a:ext cx="2833165" cy="946518"/>
            <a:chOff x="837251" y="3645024"/>
            <a:chExt cx="3049189" cy="946518"/>
          </a:xfrm>
          <a:solidFill>
            <a:srgbClr val="FFC000"/>
          </a:solidFill>
        </p:grpSpPr>
        <p:sp>
          <p:nvSpPr>
            <p:cNvPr id="5" name="원통 4"/>
            <p:cNvSpPr/>
            <p:nvPr/>
          </p:nvSpPr>
          <p:spPr>
            <a:xfrm>
              <a:off x="1763688" y="364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원통 5"/>
            <p:cNvSpPr/>
            <p:nvPr/>
          </p:nvSpPr>
          <p:spPr>
            <a:xfrm>
              <a:off x="1979712" y="382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원통 6"/>
            <p:cNvSpPr/>
            <p:nvPr/>
          </p:nvSpPr>
          <p:spPr>
            <a:xfrm>
              <a:off x="1291139" y="379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원통 7"/>
            <p:cNvSpPr/>
            <p:nvPr/>
          </p:nvSpPr>
          <p:spPr>
            <a:xfrm>
              <a:off x="1507163" y="397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원통 8"/>
            <p:cNvSpPr/>
            <p:nvPr/>
          </p:nvSpPr>
          <p:spPr>
            <a:xfrm>
              <a:off x="2150064" y="374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2366088" y="392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1677515" y="389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원통 11"/>
            <p:cNvSpPr/>
            <p:nvPr/>
          </p:nvSpPr>
          <p:spPr>
            <a:xfrm>
              <a:off x="1893539" y="407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원통 12"/>
            <p:cNvSpPr/>
            <p:nvPr/>
          </p:nvSpPr>
          <p:spPr>
            <a:xfrm>
              <a:off x="1309800" y="388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원통 13"/>
            <p:cNvSpPr/>
            <p:nvPr/>
          </p:nvSpPr>
          <p:spPr>
            <a:xfrm>
              <a:off x="1525824" y="406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원통 14"/>
            <p:cNvSpPr/>
            <p:nvPr/>
          </p:nvSpPr>
          <p:spPr>
            <a:xfrm>
              <a:off x="837251" y="403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1053275" y="421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1696176" y="398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원통 17"/>
            <p:cNvSpPr/>
            <p:nvPr/>
          </p:nvSpPr>
          <p:spPr>
            <a:xfrm>
              <a:off x="1912200" y="416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원통 18"/>
            <p:cNvSpPr/>
            <p:nvPr/>
          </p:nvSpPr>
          <p:spPr>
            <a:xfrm>
              <a:off x="1223627" y="414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원통 19"/>
            <p:cNvSpPr/>
            <p:nvPr/>
          </p:nvSpPr>
          <p:spPr>
            <a:xfrm>
              <a:off x="1439651" y="432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2384040" y="373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2600064" y="391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원통 22"/>
            <p:cNvSpPr/>
            <p:nvPr/>
          </p:nvSpPr>
          <p:spPr>
            <a:xfrm>
              <a:off x="1911491" y="388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원통 23"/>
            <p:cNvSpPr/>
            <p:nvPr/>
          </p:nvSpPr>
          <p:spPr>
            <a:xfrm>
              <a:off x="2127515" y="406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원통 24"/>
            <p:cNvSpPr/>
            <p:nvPr/>
          </p:nvSpPr>
          <p:spPr>
            <a:xfrm>
              <a:off x="2770416" y="383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원통 25"/>
            <p:cNvSpPr/>
            <p:nvPr/>
          </p:nvSpPr>
          <p:spPr>
            <a:xfrm>
              <a:off x="2986440" y="401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원통 26"/>
            <p:cNvSpPr/>
            <p:nvPr/>
          </p:nvSpPr>
          <p:spPr>
            <a:xfrm>
              <a:off x="2297867" y="398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원통 27"/>
            <p:cNvSpPr/>
            <p:nvPr/>
          </p:nvSpPr>
          <p:spPr>
            <a:xfrm>
              <a:off x="2513891" y="416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원통 28"/>
            <p:cNvSpPr/>
            <p:nvPr/>
          </p:nvSpPr>
          <p:spPr>
            <a:xfrm>
              <a:off x="1930152" y="397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2146176" y="415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원통 30"/>
            <p:cNvSpPr/>
            <p:nvPr/>
          </p:nvSpPr>
          <p:spPr>
            <a:xfrm>
              <a:off x="1457603" y="412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원통 31"/>
            <p:cNvSpPr/>
            <p:nvPr/>
          </p:nvSpPr>
          <p:spPr>
            <a:xfrm>
              <a:off x="1673627" y="430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원통 32"/>
            <p:cNvSpPr/>
            <p:nvPr/>
          </p:nvSpPr>
          <p:spPr>
            <a:xfrm>
              <a:off x="2316528" y="407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원통 33"/>
            <p:cNvSpPr/>
            <p:nvPr/>
          </p:nvSpPr>
          <p:spPr>
            <a:xfrm>
              <a:off x="2532552" y="425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원통 34"/>
            <p:cNvSpPr/>
            <p:nvPr/>
          </p:nvSpPr>
          <p:spPr>
            <a:xfrm>
              <a:off x="1843979" y="423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원통 35"/>
            <p:cNvSpPr/>
            <p:nvPr/>
          </p:nvSpPr>
          <p:spPr>
            <a:xfrm>
              <a:off x="2060003" y="441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83236" y="2755777"/>
            <a:ext cx="3085470" cy="912946"/>
            <a:chOff x="640386" y="3212976"/>
            <a:chExt cx="3895292" cy="1341093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86" y="3212976"/>
              <a:ext cx="3895292" cy="134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원통 37"/>
            <p:cNvSpPr/>
            <p:nvPr/>
          </p:nvSpPr>
          <p:spPr>
            <a:xfrm>
              <a:off x="3275856" y="3359405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원통 38"/>
            <p:cNvSpPr/>
            <p:nvPr/>
          </p:nvSpPr>
          <p:spPr>
            <a:xfrm>
              <a:off x="971600" y="3359405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88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영희의 </a:t>
            </a:r>
            <a:r>
              <a:rPr lang="ko-KR" altLang="en-US" dirty="0" smtClean="0"/>
              <a:t>생각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dirty="0"/>
              <a:t>동전을 </a:t>
            </a:r>
            <a:r>
              <a:rPr lang="en-US" altLang="ko-KR" dirty="0"/>
              <a:t>2</a:t>
            </a:r>
            <a:r>
              <a:rPr lang="ko-KR" altLang="en-US" dirty="0"/>
              <a:t>개씩 짝을 지어</a:t>
            </a:r>
            <a:r>
              <a:rPr lang="en-US" altLang="ko-KR" dirty="0"/>
              <a:t>, n/2 </a:t>
            </a:r>
            <a:r>
              <a:rPr lang="ko-KR" altLang="en-US" dirty="0"/>
              <a:t>짝을 각각 저울에 달아서 가짜 동전을 찾아보자</a:t>
            </a:r>
            <a:r>
              <a:rPr lang="en-US" altLang="ko-KR" dirty="0" smtClean="0"/>
              <a:t>.</a:t>
            </a:r>
          </a:p>
          <a:p>
            <a:pPr fontAlgn="base" latinLnBrk="1"/>
            <a:endParaRPr lang="en-US" altLang="ko-KR" dirty="0"/>
          </a:p>
          <a:p>
            <a:pPr fontAlgn="base" latinLnBrk="1"/>
            <a:endParaRPr lang="en-US" altLang="ko-KR" dirty="0" smtClean="0"/>
          </a:p>
          <a:p>
            <a:pPr fontAlgn="base" latinLnBrk="1"/>
            <a:endParaRPr lang="en-US" altLang="ko-KR" dirty="0"/>
          </a:p>
          <a:p>
            <a:pPr fontAlgn="base" latinLnBrk="1"/>
            <a:endParaRPr lang="en-US" altLang="ko-KR" dirty="0" smtClean="0"/>
          </a:p>
          <a:p>
            <a:pPr fontAlgn="base" latinLnBrk="1"/>
            <a:endParaRPr lang="en-US" altLang="ko-KR" dirty="0"/>
          </a:p>
          <a:p>
            <a:pPr fontAlgn="base" latinLnBrk="1"/>
            <a:endParaRPr lang="en-US" altLang="ko-KR" dirty="0" smtClean="0"/>
          </a:p>
          <a:p>
            <a:pPr fontAlgn="base" latinLnBrk="1"/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smtClean="0">
                <a:sym typeface="Symbol"/>
              </a:rPr>
              <a:t></a:t>
            </a:r>
            <a:r>
              <a:rPr lang="ko-KR" altLang="en-US" dirty="0" smtClean="0"/>
              <a:t> </a:t>
            </a:r>
            <a:r>
              <a:rPr lang="en-US" altLang="ko-KR" dirty="0" smtClean="0"/>
              <a:t>n/2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8299" y="2436043"/>
            <a:ext cx="2623489" cy="1107077"/>
            <a:chOff x="115803" y="3154517"/>
            <a:chExt cx="3895292" cy="1341093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03" y="3154517"/>
              <a:ext cx="3895292" cy="134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원통 5"/>
            <p:cNvSpPr/>
            <p:nvPr/>
          </p:nvSpPr>
          <p:spPr>
            <a:xfrm>
              <a:off x="2739292" y="3298533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원통 6"/>
            <p:cNvSpPr/>
            <p:nvPr/>
          </p:nvSpPr>
          <p:spPr>
            <a:xfrm>
              <a:off x="579052" y="3298533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472678" y="2476259"/>
            <a:ext cx="6417250" cy="1146797"/>
            <a:chOff x="533163" y="4738403"/>
            <a:chExt cx="9285807" cy="1146797"/>
          </a:xfrm>
        </p:grpSpPr>
        <p:sp>
          <p:nvSpPr>
            <p:cNvPr id="9" name="원통 8"/>
            <p:cNvSpPr/>
            <p:nvPr/>
          </p:nvSpPr>
          <p:spPr>
            <a:xfrm>
              <a:off x="533163" y="5661248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1511560" y="5625264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1040211" y="5265184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원통 11"/>
            <p:cNvSpPr/>
            <p:nvPr/>
          </p:nvSpPr>
          <p:spPr>
            <a:xfrm>
              <a:off x="2015616" y="5229200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원통 12"/>
            <p:cNvSpPr/>
            <p:nvPr/>
          </p:nvSpPr>
          <p:spPr>
            <a:xfrm>
              <a:off x="2290837" y="4809220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원통 13"/>
            <p:cNvSpPr/>
            <p:nvPr/>
          </p:nvSpPr>
          <p:spPr>
            <a:xfrm>
              <a:off x="3239752" y="4773236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원통 14"/>
            <p:cNvSpPr/>
            <p:nvPr/>
          </p:nvSpPr>
          <p:spPr>
            <a:xfrm>
              <a:off x="3344467" y="5265224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4319872" y="5229240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2951720" y="5697272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원통 17"/>
            <p:cNvSpPr/>
            <p:nvPr/>
          </p:nvSpPr>
          <p:spPr>
            <a:xfrm>
              <a:off x="3887824" y="5661288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원통 18"/>
            <p:cNvSpPr/>
            <p:nvPr/>
          </p:nvSpPr>
          <p:spPr>
            <a:xfrm>
              <a:off x="5132261" y="5669176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원통 19"/>
            <p:cNvSpPr/>
            <p:nvPr/>
          </p:nvSpPr>
          <p:spPr>
            <a:xfrm>
              <a:off x="6110658" y="5633192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5639309" y="5273112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6614714" y="5237128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원통 22"/>
            <p:cNvSpPr/>
            <p:nvPr/>
          </p:nvSpPr>
          <p:spPr>
            <a:xfrm>
              <a:off x="6889935" y="4817148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원통 23"/>
            <p:cNvSpPr/>
            <p:nvPr/>
          </p:nvSpPr>
          <p:spPr>
            <a:xfrm>
              <a:off x="7838850" y="4781164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원통 24"/>
            <p:cNvSpPr/>
            <p:nvPr/>
          </p:nvSpPr>
          <p:spPr>
            <a:xfrm>
              <a:off x="7943565" y="5273152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원통 25"/>
            <p:cNvSpPr/>
            <p:nvPr/>
          </p:nvSpPr>
          <p:spPr>
            <a:xfrm>
              <a:off x="8918970" y="5237168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원통 26"/>
            <p:cNvSpPr/>
            <p:nvPr/>
          </p:nvSpPr>
          <p:spPr>
            <a:xfrm>
              <a:off x="7550818" y="5705200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원통 27"/>
            <p:cNvSpPr/>
            <p:nvPr/>
          </p:nvSpPr>
          <p:spPr>
            <a:xfrm>
              <a:off x="8486922" y="5669216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원통 28"/>
            <p:cNvSpPr/>
            <p:nvPr/>
          </p:nvSpPr>
          <p:spPr>
            <a:xfrm>
              <a:off x="4690394" y="4774387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5639309" y="4738403"/>
              <a:ext cx="900000" cy="180000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358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dirty="0" smtClean="0"/>
              <a:t>광수의 </a:t>
            </a:r>
            <a:r>
              <a:rPr lang="ko-KR" altLang="en-US" dirty="0"/>
              <a:t>생각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동전 </a:t>
            </a:r>
            <a:r>
              <a:rPr lang="ko-KR" altLang="en-US" dirty="0"/>
              <a:t>더미를 반 </a:t>
            </a:r>
            <a:r>
              <a:rPr lang="en-US" altLang="ko-KR" dirty="0" smtClean="0"/>
              <a:t>(2</a:t>
            </a:r>
            <a:r>
              <a:rPr lang="ko-KR" altLang="en-US" dirty="0" smtClean="0"/>
              <a:t> </a:t>
            </a:r>
            <a:r>
              <a:rPr lang="ko-KR" altLang="en-US" dirty="0"/>
              <a:t>짝</a:t>
            </a:r>
            <a:r>
              <a:rPr lang="en-US" altLang="ko-KR" dirty="0"/>
              <a:t>)</a:t>
            </a:r>
            <a:r>
              <a:rPr lang="ko-KR" altLang="en-US" dirty="0"/>
              <a:t>으로 나누어 저울 양편에 놓으면 어떨까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1785888" y="3353181"/>
            <a:ext cx="3527484" cy="1289975"/>
            <a:chOff x="2124675" y="3046116"/>
            <a:chExt cx="4257675" cy="175703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675" y="3317247"/>
              <a:ext cx="4257675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 rot="21480000" flipV="1">
              <a:off x="2985821" y="3938059"/>
              <a:ext cx="2565268" cy="494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265135" y="3101223"/>
              <a:ext cx="1588573" cy="664800"/>
              <a:chOff x="837251" y="3645024"/>
              <a:chExt cx="3049189" cy="946518"/>
            </a:xfrm>
            <a:solidFill>
              <a:srgbClr val="FFC000"/>
            </a:solidFill>
          </p:grpSpPr>
          <p:sp>
            <p:nvSpPr>
              <p:cNvPr id="7" name="원통 6"/>
              <p:cNvSpPr/>
              <p:nvPr/>
            </p:nvSpPr>
            <p:spPr>
              <a:xfrm>
                <a:off x="1763688" y="364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원통 7"/>
              <p:cNvSpPr/>
              <p:nvPr/>
            </p:nvSpPr>
            <p:spPr>
              <a:xfrm>
                <a:off x="1979712" y="382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원통 8"/>
              <p:cNvSpPr/>
              <p:nvPr/>
            </p:nvSpPr>
            <p:spPr>
              <a:xfrm>
                <a:off x="1291139" y="379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원통 9"/>
              <p:cNvSpPr/>
              <p:nvPr/>
            </p:nvSpPr>
            <p:spPr>
              <a:xfrm>
                <a:off x="1507163" y="397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원통 10"/>
              <p:cNvSpPr/>
              <p:nvPr/>
            </p:nvSpPr>
            <p:spPr>
              <a:xfrm>
                <a:off x="2150064" y="374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원통 11"/>
              <p:cNvSpPr/>
              <p:nvPr/>
            </p:nvSpPr>
            <p:spPr>
              <a:xfrm>
                <a:off x="2366088" y="392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원통 12"/>
              <p:cNvSpPr/>
              <p:nvPr/>
            </p:nvSpPr>
            <p:spPr>
              <a:xfrm>
                <a:off x="1677515" y="389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원통 13"/>
              <p:cNvSpPr/>
              <p:nvPr/>
            </p:nvSpPr>
            <p:spPr>
              <a:xfrm>
                <a:off x="1893539" y="407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원통 14"/>
              <p:cNvSpPr/>
              <p:nvPr/>
            </p:nvSpPr>
            <p:spPr>
              <a:xfrm>
                <a:off x="1309800" y="388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원통 15"/>
              <p:cNvSpPr/>
              <p:nvPr/>
            </p:nvSpPr>
            <p:spPr>
              <a:xfrm>
                <a:off x="1525824" y="406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원통 16"/>
              <p:cNvSpPr/>
              <p:nvPr/>
            </p:nvSpPr>
            <p:spPr>
              <a:xfrm>
                <a:off x="837251" y="403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원통 17"/>
              <p:cNvSpPr/>
              <p:nvPr/>
            </p:nvSpPr>
            <p:spPr>
              <a:xfrm>
                <a:off x="1053275" y="421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원통 18"/>
              <p:cNvSpPr/>
              <p:nvPr/>
            </p:nvSpPr>
            <p:spPr>
              <a:xfrm>
                <a:off x="1696176" y="398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1912200" y="416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원통 20"/>
              <p:cNvSpPr/>
              <p:nvPr/>
            </p:nvSpPr>
            <p:spPr>
              <a:xfrm>
                <a:off x="1223627" y="414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원통 21"/>
              <p:cNvSpPr/>
              <p:nvPr/>
            </p:nvSpPr>
            <p:spPr>
              <a:xfrm>
                <a:off x="1439651" y="432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원통 22"/>
              <p:cNvSpPr/>
              <p:nvPr/>
            </p:nvSpPr>
            <p:spPr>
              <a:xfrm>
                <a:off x="2384040" y="373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원통 23"/>
              <p:cNvSpPr/>
              <p:nvPr/>
            </p:nvSpPr>
            <p:spPr>
              <a:xfrm>
                <a:off x="2600064" y="391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원통 24"/>
              <p:cNvSpPr/>
              <p:nvPr/>
            </p:nvSpPr>
            <p:spPr>
              <a:xfrm>
                <a:off x="1911491" y="388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원통 25"/>
              <p:cNvSpPr/>
              <p:nvPr/>
            </p:nvSpPr>
            <p:spPr>
              <a:xfrm>
                <a:off x="2127515" y="406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원통 26"/>
              <p:cNvSpPr/>
              <p:nvPr/>
            </p:nvSpPr>
            <p:spPr>
              <a:xfrm>
                <a:off x="2770416" y="383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원통 27"/>
              <p:cNvSpPr/>
              <p:nvPr/>
            </p:nvSpPr>
            <p:spPr>
              <a:xfrm>
                <a:off x="2986440" y="401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원통 28"/>
              <p:cNvSpPr/>
              <p:nvPr/>
            </p:nvSpPr>
            <p:spPr>
              <a:xfrm>
                <a:off x="2297867" y="398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원통 29"/>
              <p:cNvSpPr/>
              <p:nvPr/>
            </p:nvSpPr>
            <p:spPr>
              <a:xfrm>
                <a:off x="2513891" y="416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원통 30"/>
              <p:cNvSpPr/>
              <p:nvPr/>
            </p:nvSpPr>
            <p:spPr>
              <a:xfrm>
                <a:off x="1930152" y="397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원통 31"/>
              <p:cNvSpPr/>
              <p:nvPr/>
            </p:nvSpPr>
            <p:spPr>
              <a:xfrm>
                <a:off x="2146176" y="415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원통 32"/>
              <p:cNvSpPr/>
              <p:nvPr/>
            </p:nvSpPr>
            <p:spPr>
              <a:xfrm>
                <a:off x="1457603" y="412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원통 33"/>
              <p:cNvSpPr/>
              <p:nvPr/>
            </p:nvSpPr>
            <p:spPr>
              <a:xfrm>
                <a:off x="1673627" y="430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원통 34"/>
              <p:cNvSpPr/>
              <p:nvPr/>
            </p:nvSpPr>
            <p:spPr>
              <a:xfrm>
                <a:off x="2316528" y="407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원통 35"/>
              <p:cNvSpPr/>
              <p:nvPr/>
            </p:nvSpPr>
            <p:spPr>
              <a:xfrm>
                <a:off x="2532552" y="425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원통 36"/>
              <p:cNvSpPr/>
              <p:nvPr/>
            </p:nvSpPr>
            <p:spPr>
              <a:xfrm>
                <a:off x="1843979" y="423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원통 37"/>
              <p:cNvSpPr/>
              <p:nvPr/>
            </p:nvSpPr>
            <p:spPr>
              <a:xfrm>
                <a:off x="2060003" y="441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645015" y="3046116"/>
              <a:ext cx="1588573" cy="664800"/>
              <a:chOff x="837251" y="3645024"/>
              <a:chExt cx="3049189" cy="946518"/>
            </a:xfrm>
            <a:solidFill>
              <a:srgbClr val="FFC000"/>
            </a:solidFill>
          </p:grpSpPr>
          <p:sp>
            <p:nvSpPr>
              <p:cNvPr id="40" name="원통 39"/>
              <p:cNvSpPr/>
              <p:nvPr/>
            </p:nvSpPr>
            <p:spPr>
              <a:xfrm>
                <a:off x="1763688" y="364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원통 40"/>
              <p:cNvSpPr/>
              <p:nvPr/>
            </p:nvSpPr>
            <p:spPr>
              <a:xfrm>
                <a:off x="1979712" y="382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원통 41"/>
              <p:cNvSpPr/>
              <p:nvPr/>
            </p:nvSpPr>
            <p:spPr>
              <a:xfrm>
                <a:off x="1291139" y="379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원통 42"/>
              <p:cNvSpPr/>
              <p:nvPr/>
            </p:nvSpPr>
            <p:spPr>
              <a:xfrm>
                <a:off x="1507163" y="397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원통 43"/>
              <p:cNvSpPr/>
              <p:nvPr/>
            </p:nvSpPr>
            <p:spPr>
              <a:xfrm>
                <a:off x="2150064" y="374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원통 44"/>
              <p:cNvSpPr/>
              <p:nvPr/>
            </p:nvSpPr>
            <p:spPr>
              <a:xfrm>
                <a:off x="2366088" y="392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원통 45"/>
              <p:cNvSpPr/>
              <p:nvPr/>
            </p:nvSpPr>
            <p:spPr>
              <a:xfrm>
                <a:off x="1677515" y="389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원통 46"/>
              <p:cNvSpPr/>
              <p:nvPr/>
            </p:nvSpPr>
            <p:spPr>
              <a:xfrm>
                <a:off x="1893539" y="407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원통 47"/>
              <p:cNvSpPr/>
              <p:nvPr/>
            </p:nvSpPr>
            <p:spPr>
              <a:xfrm>
                <a:off x="1309800" y="388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원통 48"/>
              <p:cNvSpPr/>
              <p:nvPr/>
            </p:nvSpPr>
            <p:spPr>
              <a:xfrm>
                <a:off x="1525824" y="406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원통 49"/>
              <p:cNvSpPr/>
              <p:nvPr/>
            </p:nvSpPr>
            <p:spPr>
              <a:xfrm>
                <a:off x="837251" y="403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원통 50"/>
              <p:cNvSpPr/>
              <p:nvPr/>
            </p:nvSpPr>
            <p:spPr>
              <a:xfrm>
                <a:off x="1053275" y="421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원통 51"/>
              <p:cNvSpPr/>
              <p:nvPr/>
            </p:nvSpPr>
            <p:spPr>
              <a:xfrm>
                <a:off x="1696176" y="398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1912200" y="416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원통 53"/>
              <p:cNvSpPr/>
              <p:nvPr/>
            </p:nvSpPr>
            <p:spPr>
              <a:xfrm>
                <a:off x="1223627" y="414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원통 54"/>
              <p:cNvSpPr/>
              <p:nvPr/>
            </p:nvSpPr>
            <p:spPr>
              <a:xfrm>
                <a:off x="1439651" y="432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원통 55"/>
              <p:cNvSpPr/>
              <p:nvPr/>
            </p:nvSpPr>
            <p:spPr>
              <a:xfrm>
                <a:off x="2384040" y="373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원통 56"/>
              <p:cNvSpPr/>
              <p:nvPr/>
            </p:nvSpPr>
            <p:spPr>
              <a:xfrm>
                <a:off x="2600064" y="391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원통 57"/>
              <p:cNvSpPr/>
              <p:nvPr/>
            </p:nvSpPr>
            <p:spPr>
              <a:xfrm>
                <a:off x="1911491" y="388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원통 58"/>
              <p:cNvSpPr/>
              <p:nvPr/>
            </p:nvSpPr>
            <p:spPr>
              <a:xfrm>
                <a:off x="2127515" y="406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원통 59"/>
              <p:cNvSpPr/>
              <p:nvPr/>
            </p:nvSpPr>
            <p:spPr>
              <a:xfrm>
                <a:off x="2770416" y="383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원통 60"/>
              <p:cNvSpPr/>
              <p:nvPr/>
            </p:nvSpPr>
            <p:spPr>
              <a:xfrm>
                <a:off x="2986440" y="401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원통 61"/>
              <p:cNvSpPr/>
              <p:nvPr/>
            </p:nvSpPr>
            <p:spPr>
              <a:xfrm>
                <a:off x="2297867" y="398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원통 62"/>
              <p:cNvSpPr/>
              <p:nvPr/>
            </p:nvSpPr>
            <p:spPr>
              <a:xfrm>
                <a:off x="2513891" y="416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원통 63"/>
              <p:cNvSpPr/>
              <p:nvPr/>
            </p:nvSpPr>
            <p:spPr>
              <a:xfrm>
                <a:off x="1930152" y="397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원통 64"/>
              <p:cNvSpPr/>
              <p:nvPr/>
            </p:nvSpPr>
            <p:spPr>
              <a:xfrm>
                <a:off x="2146176" y="415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원통 65"/>
              <p:cNvSpPr/>
              <p:nvPr/>
            </p:nvSpPr>
            <p:spPr>
              <a:xfrm>
                <a:off x="1457603" y="412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원통 66"/>
              <p:cNvSpPr/>
              <p:nvPr/>
            </p:nvSpPr>
            <p:spPr>
              <a:xfrm>
                <a:off x="1673627" y="430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원통 67"/>
              <p:cNvSpPr/>
              <p:nvPr/>
            </p:nvSpPr>
            <p:spPr>
              <a:xfrm>
                <a:off x="2316528" y="407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원통 68"/>
              <p:cNvSpPr/>
              <p:nvPr/>
            </p:nvSpPr>
            <p:spPr>
              <a:xfrm>
                <a:off x="2532552" y="425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원통 69"/>
              <p:cNvSpPr/>
              <p:nvPr/>
            </p:nvSpPr>
            <p:spPr>
              <a:xfrm>
                <a:off x="1843979" y="423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원통 70"/>
              <p:cNvSpPr/>
              <p:nvPr/>
            </p:nvSpPr>
            <p:spPr>
              <a:xfrm>
                <a:off x="2060003" y="441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4" name="직선 화살표 연결선 73"/>
          <p:cNvCxnSpPr/>
          <p:nvPr/>
        </p:nvCxnSpPr>
        <p:spPr>
          <a:xfrm flipH="1">
            <a:off x="5023350" y="2792749"/>
            <a:ext cx="687360" cy="528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728395" y="239237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이쪽에 가짜 동전이 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 flipH="1">
            <a:off x="4954678" y="5042777"/>
            <a:ext cx="3304238" cy="1144165"/>
            <a:chOff x="1331640" y="3284984"/>
            <a:chExt cx="4257675" cy="1512168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311252"/>
              <a:ext cx="4257675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직사각형 77"/>
            <p:cNvSpPr/>
            <p:nvPr/>
          </p:nvSpPr>
          <p:spPr>
            <a:xfrm rot="-120000" flipV="1">
              <a:off x="2192786" y="3932064"/>
              <a:ext cx="2565268" cy="494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1584645" y="3391906"/>
              <a:ext cx="1239561" cy="368122"/>
              <a:chOff x="1584645" y="3391906"/>
              <a:chExt cx="1239561" cy="368122"/>
            </a:xfrm>
          </p:grpSpPr>
          <p:sp>
            <p:nvSpPr>
              <p:cNvPr id="95" name="원통 94"/>
              <p:cNvSpPr/>
              <p:nvPr/>
            </p:nvSpPr>
            <p:spPr>
              <a:xfrm>
                <a:off x="2022407" y="3400137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원통 95"/>
              <p:cNvSpPr/>
              <p:nvPr/>
            </p:nvSpPr>
            <p:spPr>
              <a:xfrm>
                <a:off x="1584645" y="3498947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원통 96"/>
              <p:cNvSpPr/>
              <p:nvPr/>
            </p:nvSpPr>
            <p:spPr>
              <a:xfrm>
                <a:off x="2250846" y="3414361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원통 97"/>
              <p:cNvSpPr/>
              <p:nvPr/>
            </p:nvSpPr>
            <p:spPr>
              <a:xfrm>
                <a:off x="2032129" y="3463350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원통 98"/>
              <p:cNvSpPr/>
              <p:nvPr/>
            </p:nvSpPr>
            <p:spPr>
              <a:xfrm>
                <a:off x="1673395" y="3443964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원통 99"/>
              <p:cNvSpPr/>
              <p:nvPr/>
            </p:nvSpPr>
            <p:spPr>
              <a:xfrm>
                <a:off x="1785940" y="3570390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원통 100"/>
              <p:cNvSpPr/>
              <p:nvPr/>
            </p:nvSpPr>
            <p:spPr>
              <a:xfrm>
                <a:off x="2144304" y="3391906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원통 101"/>
              <p:cNvSpPr/>
              <p:nvPr/>
            </p:nvSpPr>
            <p:spPr>
              <a:xfrm>
                <a:off x="2345599" y="3463350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원통 102"/>
              <p:cNvSpPr/>
              <p:nvPr/>
            </p:nvSpPr>
            <p:spPr>
              <a:xfrm>
                <a:off x="2154027" y="3455119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원통 103"/>
              <p:cNvSpPr/>
              <p:nvPr/>
            </p:nvSpPr>
            <p:spPr>
              <a:xfrm>
                <a:off x="1795292" y="3435734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원통 104"/>
              <p:cNvSpPr/>
              <p:nvPr/>
            </p:nvSpPr>
            <p:spPr>
              <a:xfrm>
                <a:off x="1907837" y="3562159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원통 105"/>
              <p:cNvSpPr/>
              <p:nvPr/>
            </p:nvSpPr>
            <p:spPr>
              <a:xfrm>
                <a:off x="2355322" y="3526562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원통 106"/>
              <p:cNvSpPr/>
              <p:nvPr/>
            </p:nvSpPr>
            <p:spPr>
              <a:xfrm>
                <a:off x="1996587" y="3507177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원통 107"/>
              <p:cNvSpPr/>
              <p:nvPr/>
            </p:nvSpPr>
            <p:spPr>
              <a:xfrm>
                <a:off x="2109132" y="3633603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067944" y="3284984"/>
              <a:ext cx="1239561" cy="368122"/>
              <a:chOff x="1584645" y="3391906"/>
              <a:chExt cx="1239561" cy="368122"/>
            </a:xfrm>
          </p:grpSpPr>
          <p:sp>
            <p:nvSpPr>
              <p:cNvPr id="81" name="원통 80"/>
              <p:cNvSpPr/>
              <p:nvPr/>
            </p:nvSpPr>
            <p:spPr>
              <a:xfrm>
                <a:off x="2022407" y="3400137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원통 81"/>
              <p:cNvSpPr/>
              <p:nvPr/>
            </p:nvSpPr>
            <p:spPr>
              <a:xfrm>
                <a:off x="1584645" y="3498947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원통 82"/>
              <p:cNvSpPr/>
              <p:nvPr/>
            </p:nvSpPr>
            <p:spPr>
              <a:xfrm>
                <a:off x="2250846" y="3414361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원통 83"/>
              <p:cNvSpPr/>
              <p:nvPr/>
            </p:nvSpPr>
            <p:spPr>
              <a:xfrm>
                <a:off x="2032129" y="3463350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원통 84"/>
              <p:cNvSpPr/>
              <p:nvPr/>
            </p:nvSpPr>
            <p:spPr>
              <a:xfrm>
                <a:off x="1673395" y="3443964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원통 85"/>
              <p:cNvSpPr/>
              <p:nvPr/>
            </p:nvSpPr>
            <p:spPr>
              <a:xfrm>
                <a:off x="1785940" y="3570390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원통 86"/>
              <p:cNvSpPr/>
              <p:nvPr/>
            </p:nvSpPr>
            <p:spPr>
              <a:xfrm>
                <a:off x="2144304" y="3391906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원통 87"/>
              <p:cNvSpPr/>
              <p:nvPr/>
            </p:nvSpPr>
            <p:spPr>
              <a:xfrm>
                <a:off x="2345599" y="3463350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원통 88"/>
              <p:cNvSpPr/>
              <p:nvPr/>
            </p:nvSpPr>
            <p:spPr>
              <a:xfrm>
                <a:off x="2154027" y="3455119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원통 89"/>
              <p:cNvSpPr/>
              <p:nvPr/>
            </p:nvSpPr>
            <p:spPr>
              <a:xfrm>
                <a:off x="1795292" y="3435734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원통 90"/>
              <p:cNvSpPr/>
              <p:nvPr/>
            </p:nvSpPr>
            <p:spPr>
              <a:xfrm>
                <a:off x="1907837" y="3562159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원통 91"/>
              <p:cNvSpPr/>
              <p:nvPr/>
            </p:nvSpPr>
            <p:spPr>
              <a:xfrm>
                <a:off x="2355322" y="3526562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원통 92"/>
              <p:cNvSpPr/>
              <p:nvPr/>
            </p:nvSpPr>
            <p:spPr>
              <a:xfrm>
                <a:off x="1996587" y="3507177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원통 93"/>
              <p:cNvSpPr/>
              <p:nvPr/>
            </p:nvSpPr>
            <p:spPr>
              <a:xfrm>
                <a:off x="2109132" y="3633603"/>
                <a:ext cx="468884" cy="126425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9" name="오른쪽 화살표 108"/>
          <p:cNvSpPr/>
          <p:nvPr/>
        </p:nvSpPr>
        <p:spPr>
          <a:xfrm rot="2829945">
            <a:off x="5299412" y="4012920"/>
            <a:ext cx="573695" cy="5396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156176" y="40770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이쪽만 반씩 나누어 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11" name="Slide Number Placeholder 1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3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동전 더미를 반으로 나누어 저울에 달고</a:t>
            </a:r>
            <a:r>
              <a:rPr lang="en-US" altLang="ko-KR" dirty="0"/>
              <a:t>, </a:t>
            </a:r>
            <a:r>
              <a:rPr lang="ko-KR" altLang="en-US" dirty="0"/>
              <a:t>가벼운 쪽의 더미를 계속 반으로 나누어 저울에 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분할된 </a:t>
            </a:r>
            <a:r>
              <a:rPr lang="ko-KR" altLang="en-US" dirty="0"/>
              <a:t>더미의 동전 수가 </a:t>
            </a:r>
            <a:r>
              <a:rPr lang="en-US" altLang="ko-KR" dirty="0"/>
              <a:t>1</a:t>
            </a:r>
            <a:r>
              <a:rPr lang="ko-KR" altLang="en-US" dirty="0"/>
              <a:t>개씩이면</a:t>
            </a:r>
            <a:r>
              <a:rPr lang="en-US" altLang="ko-KR" dirty="0"/>
              <a:t>, </a:t>
            </a:r>
            <a:r>
              <a:rPr lang="ko-KR" altLang="en-US" dirty="0"/>
              <a:t>마지막으로 저울을 달아 가벼운 쪽의 동전이 가짜임을 찾아낸다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/>
              <a:t>광수의 알고리즘은 운이 좋을 때가 없다</a:t>
            </a:r>
            <a:r>
              <a:rPr lang="en-US" altLang="ko-KR" dirty="0"/>
              <a:t>. </a:t>
            </a:r>
            <a:r>
              <a:rPr lang="ko-KR" altLang="en-US" dirty="0"/>
              <a:t>왜냐하면 마지막에 </a:t>
            </a:r>
            <a:r>
              <a:rPr lang="ko-KR" altLang="en-US" dirty="0" smtClean="0"/>
              <a:t>가서야 </a:t>
            </a:r>
            <a:r>
              <a:rPr lang="ko-KR" altLang="en-US" dirty="0"/>
              <a:t>가짜 동전을 찾기 때문이다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7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 smtClean="0"/>
              <a:t>동전이 </a:t>
            </a:r>
            <a:r>
              <a:rPr lang="en-US" altLang="ko-KR" dirty="0"/>
              <a:t>1,024</a:t>
            </a:r>
            <a:r>
              <a:rPr lang="ko-KR" altLang="en-US" dirty="0"/>
              <a:t>개 있을 때 몇 번 저울에 </a:t>
            </a:r>
            <a:r>
              <a:rPr lang="ko-KR" altLang="en-US" dirty="0" smtClean="0"/>
              <a:t>달아야 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먼저 </a:t>
            </a:r>
            <a:r>
              <a:rPr lang="en-US" altLang="ko-KR" dirty="0"/>
              <a:t>512</a:t>
            </a:r>
            <a:r>
              <a:rPr lang="ko-KR" altLang="en-US" dirty="0"/>
              <a:t>개씩 양쪽에 올려놓고 저울을 재고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다음은 </a:t>
            </a:r>
            <a:r>
              <a:rPr lang="en-US" altLang="ko-KR" dirty="0"/>
              <a:t>256</a:t>
            </a:r>
            <a:r>
              <a:rPr lang="ko-KR" altLang="en-US" dirty="0"/>
              <a:t>개씩 재고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en-US" altLang="ko-KR" dirty="0" smtClean="0"/>
              <a:t>128</a:t>
            </a:r>
            <a:r>
              <a:rPr lang="ko-KR" altLang="en-US" dirty="0"/>
              <a:t>개씩</a:t>
            </a:r>
            <a:r>
              <a:rPr lang="en-US" altLang="ko-KR" dirty="0"/>
              <a:t>, 64</a:t>
            </a:r>
            <a:r>
              <a:rPr lang="ko-KR" altLang="en-US" dirty="0"/>
              <a:t>개씩</a:t>
            </a:r>
            <a:r>
              <a:rPr lang="en-US" altLang="ko-KR" dirty="0"/>
              <a:t>, 32</a:t>
            </a:r>
            <a:r>
              <a:rPr lang="ko-KR" altLang="en-US" dirty="0"/>
              <a:t>개씩</a:t>
            </a:r>
            <a:r>
              <a:rPr lang="en-US" altLang="ko-KR" dirty="0"/>
              <a:t>, 16</a:t>
            </a:r>
            <a:r>
              <a:rPr lang="ko-KR" altLang="en-US" dirty="0"/>
              <a:t>개씩</a:t>
            </a:r>
            <a:r>
              <a:rPr lang="en-US" altLang="ko-KR" dirty="0"/>
              <a:t>, 8</a:t>
            </a:r>
            <a:r>
              <a:rPr lang="ko-KR" altLang="en-US" dirty="0"/>
              <a:t>개씩</a:t>
            </a:r>
            <a:r>
              <a:rPr lang="en-US" altLang="ko-KR" dirty="0"/>
              <a:t>, 4</a:t>
            </a:r>
            <a:r>
              <a:rPr lang="ko-KR" altLang="en-US" dirty="0"/>
              <a:t>개씩</a:t>
            </a:r>
            <a:r>
              <a:rPr lang="en-US" altLang="ko-KR" dirty="0"/>
              <a:t>, 2</a:t>
            </a:r>
            <a:r>
              <a:rPr lang="ko-KR" altLang="en-US" dirty="0"/>
              <a:t>개씩</a:t>
            </a:r>
            <a:r>
              <a:rPr lang="en-US" altLang="ko-KR" dirty="0"/>
              <a:t>, </a:t>
            </a:r>
            <a:r>
              <a:rPr lang="ko-KR" altLang="en-US" dirty="0"/>
              <a:t>마지막엔 </a:t>
            </a:r>
            <a:r>
              <a:rPr lang="en-US" altLang="ko-KR" dirty="0"/>
              <a:t>1</a:t>
            </a:r>
            <a:r>
              <a:rPr lang="ko-KR" altLang="en-US" dirty="0"/>
              <a:t>개씩 올려서 저울을 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총 </a:t>
            </a:r>
            <a:r>
              <a:rPr lang="en-US" altLang="ko-KR" dirty="0"/>
              <a:t>10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1,024 = </a:t>
            </a:r>
            <a:r>
              <a:rPr lang="en-US" altLang="ko-KR" dirty="0" smtClean="0"/>
              <a:t>10</a:t>
            </a:r>
          </a:p>
          <a:p>
            <a:pPr>
              <a:spcAft>
                <a:spcPts val="1800"/>
              </a:spcAft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동전에 대해서 </a:t>
            </a:r>
            <a:r>
              <a:rPr lang="en-US" altLang="ko-KR" dirty="0" smtClean="0">
                <a:solidFill>
                  <a:srgbClr val="FF0000"/>
                </a:solidFill>
              </a:rPr>
              <a:t>log</a:t>
            </a:r>
            <a:r>
              <a:rPr lang="en-US" altLang="ko-KR" baseline="-25000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n </a:t>
            </a:r>
            <a:r>
              <a:rPr lang="ko-KR" altLang="en-US" dirty="0" smtClean="0">
                <a:solidFill>
                  <a:srgbClr val="FF0000"/>
                </a:solidFill>
              </a:rPr>
              <a:t>번 </a:t>
            </a:r>
            <a:r>
              <a:rPr lang="ko-KR" altLang="en-US" dirty="0" smtClean="0"/>
              <a:t>저울에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달면 가짜 동전을 찾는다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5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1.7 </a:t>
            </a:r>
            <a:r>
              <a:rPr lang="ko-KR" altLang="en-US" dirty="0"/>
              <a:t>독이든 술 단지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옛날 어느 먼 나라에 술을 매우 즐겨 마시는 임금님이 살고 있었다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어느 </a:t>
            </a:r>
            <a:r>
              <a:rPr lang="ko-KR" altLang="en-US" dirty="0"/>
              <a:t>날 이웃 나라의 스파이가 창고에 들어가서 술 단지 하나에 독을 넣고 나오다가 붙잡혔다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스파이는</a:t>
            </a:r>
            <a:r>
              <a:rPr lang="en-US" altLang="ko-KR" dirty="0" smtClean="0"/>
              <a:t> </a:t>
            </a:r>
            <a:r>
              <a:rPr lang="ko-KR" altLang="en-US" dirty="0"/>
              <a:t>어느 단지인지는 모르지만 하나의 단지에만 독을 넣었다고 실토하고는 숨을 거두었다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사용된 </a:t>
            </a:r>
            <a:r>
              <a:rPr lang="ko-KR" altLang="en-US" dirty="0"/>
              <a:t>독의 특징은 독이든 단지의 술을 아주 조금만 맛보아도 술을 맛 본 사람이 </a:t>
            </a:r>
            <a:r>
              <a:rPr lang="ko-KR" altLang="en-US" dirty="0">
                <a:solidFill>
                  <a:srgbClr val="FF0000"/>
                </a:solidFill>
              </a:rPr>
              <a:t>정확히 일주일 후에 죽는다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5" name="_x192033912" descr="EMB000014bc2c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65429"/>
            <a:ext cx="923032" cy="12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1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성취도 및 일정에 따라 유동적으로 바뀔 수 있음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54344"/>
              </p:ext>
            </p:extLst>
          </p:nvPr>
        </p:nvGraphicFramePr>
        <p:xfrm>
          <a:off x="568693" y="1676321"/>
          <a:ext cx="8006615" cy="44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6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98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2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 내용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9770968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 개요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알고리즘의 첫 </a:t>
                      </a:r>
                      <a:r>
                        <a:rPr lang="ko-KR" alt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걸음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알고리즘을 배우기 위한 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준비</a:t>
                      </a:r>
                      <a:endParaRPr lang="ko-KR" altLang="en-US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분할 정복 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분할 정복 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그리디 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그리디 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동적 계획 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중간고사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동적 계획 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정렬 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알고리즘</a:t>
                      </a:r>
                      <a:endParaRPr lang="en-US" altLang="ko-K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그래프 알고리즘</a:t>
                      </a:r>
                      <a:endParaRPr lang="en-US" altLang="ko-K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그래프 알고리즘</a:t>
                      </a:r>
                      <a:endParaRPr lang="en-US" altLang="ko-K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5042763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검색트리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검색트리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기말고사</a:t>
                      </a:r>
                      <a:endParaRPr lang="en-US" altLang="ko-K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8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임금님은 </a:t>
            </a:r>
            <a:r>
              <a:rPr lang="ko-KR" altLang="en-US" dirty="0">
                <a:solidFill>
                  <a:srgbClr val="FF0000"/>
                </a:solidFill>
              </a:rPr>
              <a:t>독이든 술 단지를 반드시 일주일 만에 </a:t>
            </a:r>
            <a:r>
              <a:rPr lang="ko-KR" altLang="en-US" dirty="0"/>
              <a:t>찾아내라고 신하들에게 명하였다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smtClean="0">
                <a:solidFill>
                  <a:srgbClr val="0000CC"/>
                </a:solidFill>
              </a:rPr>
              <a:t>동원되는 </a:t>
            </a:r>
            <a:r>
              <a:rPr lang="ko-KR" altLang="en-US" dirty="0">
                <a:solidFill>
                  <a:srgbClr val="0000CC"/>
                </a:solidFill>
              </a:rPr>
              <a:t>신하의 수를 </a:t>
            </a:r>
            <a:r>
              <a:rPr lang="ko-KR" altLang="en-US" dirty="0" smtClean="0">
                <a:solidFill>
                  <a:srgbClr val="0000CC"/>
                </a:solidFill>
              </a:rPr>
              <a:t>줄여야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3917" y="2846095"/>
            <a:ext cx="7601821" cy="2559619"/>
            <a:chOff x="149226" y="1069865"/>
            <a:chExt cx="8803704" cy="2966700"/>
          </a:xfrm>
        </p:grpSpPr>
        <p:grpSp>
          <p:nvGrpSpPr>
            <p:cNvPr id="5" name="그룹 4"/>
            <p:cNvGrpSpPr/>
            <p:nvPr/>
          </p:nvGrpSpPr>
          <p:grpSpPr>
            <a:xfrm>
              <a:off x="5332125" y="1069865"/>
              <a:ext cx="846134" cy="878835"/>
              <a:chOff x="251520" y="1412776"/>
              <a:chExt cx="936104" cy="1008112"/>
            </a:xfrm>
          </p:grpSpPr>
          <p:pic>
            <p:nvPicPr>
              <p:cNvPr id="35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8" name="TextBox 35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6178259" y="1069865"/>
              <a:ext cx="846134" cy="878835"/>
              <a:chOff x="251520" y="1412776"/>
              <a:chExt cx="936104" cy="1008112"/>
            </a:xfrm>
          </p:grpSpPr>
          <p:pic>
            <p:nvPicPr>
              <p:cNvPr id="35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6" name="TextBox 35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469877" y="1202722"/>
              <a:ext cx="846134" cy="878835"/>
              <a:chOff x="251520" y="1412776"/>
              <a:chExt cx="936104" cy="1008112"/>
            </a:xfrm>
          </p:grpSpPr>
          <p:pic>
            <p:nvPicPr>
              <p:cNvPr id="35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4" name="TextBox 35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316011" y="1202722"/>
              <a:ext cx="846134" cy="878835"/>
              <a:chOff x="251520" y="1412776"/>
              <a:chExt cx="936104" cy="1008112"/>
            </a:xfrm>
          </p:grpSpPr>
          <p:pic>
            <p:nvPicPr>
              <p:cNvPr id="35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2" name="TextBox 35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607630" y="1335578"/>
              <a:ext cx="846134" cy="878835"/>
              <a:chOff x="251520" y="1412776"/>
              <a:chExt cx="936104" cy="1008112"/>
            </a:xfrm>
          </p:grpSpPr>
          <p:pic>
            <p:nvPicPr>
              <p:cNvPr id="34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" name="TextBox 34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453764" y="1335578"/>
              <a:ext cx="846134" cy="878835"/>
              <a:chOff x="251520" y="1412776"/>
              <a:chExt cx="936104" cy="1008112"/>
            </a:xfrm>
          </p:grpSpPr>
          <p:pic>
            <p:nvPicPr>
              <p:cNvPr id="34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8" name="TextBox 34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745383" y="1468435"/>
              <a:ext cx="846134" cy="878835"/>
              <a:chOff x="251520" y="1412776"/>
              <a:chExt cx="936104" cy="1008112"/>
            </a:xfrm>
          </p:grpSpPr>
          <p:pic>
            <p:nvPicPr>
              <p:cNvPr id="34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6" name="TextBox 34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591517" y="1468435"/>
              <a:ext cx="846134" cy="878835"/>
              <a:chOff x="251520" y="1412776"/>
              <a:chExt cx="936104" cy="1008112"/>
            </a:xfrm>
          </p:grpSpPr>
          <p:pic>
            <p:nvPicPr>
              <p:cNvPr id="34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4" name="TextBox 34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883135" y="1601292"/>
              <a:ext cx="846134" cy="878835"/>
              <a:chOff x="251520" y="1412776"/>
              <a:chExt cx="936104" cy="1008112"/>
            </a:xfrm>
          </p:grpSpPr>
          <p:pic>
            <p:nvPicPr>
              <p:cNvPr id="34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2" name="TextBox 34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29269" y="1601292"/>
              <a:ext cx="846134" cy="878835"/>
              <a:chOff x="251520" y="1412776"/>
              <a:chExt cx="936104" cy="1008112"/>
            </a:xfrm>
          </p:grpSpPr>
          <p:pic>
            <p:nvPicPr>
              <p:cNvPr id="33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0" name="TextBox 33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020888" y="1734148"/>
              <a:ext cx="846134" cy="878835"/>
              <a:chOff x="251520" y="1412776"/>
              <a:chExt cx="936104" cy="1008112"/>
            </a:xfrm>
          </p:grpSpPr>
          <p:pic>
            <p:nvPicPr>
              <p:cNvPr id="33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8" name="TextBox 33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867022" y="1734148"/>
              <a:ext cx="846134" cy="878835"/>
              <a:chOff x="251520" y="1412776"/>
              <a:chExt cx="936104" cy="1008112"/>
            </a:xfrm>
          </p:grpSpPr>
          <p:pic>
            <p:nvPicPr>
              <p:cNvPr id="33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6" name="TextBox 33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158641" y="1867005"/>
              <a:ext cx="846134" cy="878835"/>
              <a:chOff x="251520" y="1412776"/>
              <a:chExt cx="936104" cy="1008112"/>
            </a:xfrm>
          </p:grpSpPr>
          <p:pic>
            <p:nvPicPr>
              <p:cNvPr id="33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4" name="TextBox 33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7004775" y="1867005"/>
              <a:ext cx="846134" cy="878835"/>
              <a:chOff x="251520" y="1412776"/>
              <a:chExt cx="936104" cy="1008112"/>
            </a:xfrm>
          </p:grpSpPr>
          <p:pic>
            <p:nvPicPr>
              <p:cNvPr id="33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2" name="TextBox 33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296393" y="1999862"/>
              <a:ext cx="846134" cy="878835"/>
              <a:chOff x="251520" y="1412776"/>
              <a:chExt cx="936104" cy="1008112"/>
            </a:xfrm>
          </p:grpSpPr>
          <p:pic>
            <p:nvPicPr>
              <p:cNvPr id="32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0" name="TextBox 32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142527" y="1999862"/>
              <a:ext cx="846134" cy="878835"/>
              <a:chOff x="251520" y="1412776"/>
              <a:chExt cx="936104" cy="1008112"/>
            </a:xfrm>
          </p:grpSpPr>
          <p:pic>
            <p:nvPicPr>
              <p:cNvPr id="32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8" name="TextBox 32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434146" y="2132718"/>
              <a:ext cx="846134" cy="878835"/>
              <a:chOff x="251520" y="1412776"/>
              <a:chExt cx="936104" cy="1008112"/>
            </a:xfrm>
          </p:grpSpPr>
          <p:pic>
            <p:nvPicPr>
              <p:cNvPr id="32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6" name="TextBox 32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7280280" y="2132718"/>
              <a:ext cx="846134" cy="878835"/>
              <a:chOff x="251520" y="1412776"/>
              <a:chExt cx="936104" cy="1008112"/>
            </a:xfrm>
          </p:grpSpPr>
          <p:pic>
            <p:nvPicPr>
              <p:cNvPr id="32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4" name="TextBox 32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571899" y="2265575"/>
              <a:ext cx="846134" cy="878835"/>
              <a:chOff x="251520" y="1412776"/>
              <a:chExt cx="936104" cy="1008112"/>
            </a:xfrm>
          </p:grpSpPr>
          <p:pic>
            <p:nvPicPr>
              <p:cNvPr id="32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2" name="TextBox 32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7418033" y="2265575"/>
              <a:ext cx="846134" cy="878835"/>
              <a:chOff x="251520" y="1412776"/>
              <a:chExt cx="936104" cy="1008112"/>
            </a:xfrm>
          </p:grpSpPr>
          <p:pic>
            <p:nvPicPr>
              <p:cNvPr id="31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0" name="TextBox 31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709651" y="2398432"/>
              <a:ext cx="846134" cy="878835"/>
              <a:chOff x="251520" y="1412776"/>
              <a:chExt cx="936104" cy="1008112"/>
            </a:xfrm>
          </p:grpSpPr>
          <p:pic>
            <p:nvPicPr>
              <p:cNvPr id="31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8" name="TextBox 31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555785" y="2398432"/>
              <a:ext cx="846134" cy="878835"/>
              <a:chOff x="251520" y="1412776"/>
              <a:chExt cx="936104" cy="1008112"/>
            </a:xfrm>
          </p:grpSpPr>
          <p:pic>
            <p:nvPicPr>
              <p:cNvPr id="31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6" name="TextBox 31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6847404" y="2531288"/>
              <a:ext cx="846134" cy="878835"/>
              <a:chOff x="251520" y="1412776"/>
              <a:chExt cx="936104" cy="1008112"/>
            </a:xfrm>
          </p:grpSpPr>
          <p:pic>
            <p:nvPicPr>
              <p:cNvPr id="31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4" name="TextBox 31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693538" y="2531288"/>
              <a:ext cx="846134" cy="878835"/>
              <a:chOff x="251520" y="1412776"/>
              <a:chExt cx="936104" cy="1008112"/>
            </a:xfrm>
          </p:grpSpPr>
          <p:pic>
            <p:nvPicPr>
              <p:cNvPr id="31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2" name="TextBox 31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85157" y="2664145"/>
              <a:ext cx="846134" cy="878835"/>
              <a:chOff x="251520" y="1412776"/>
              <a:chExt cx="936104" cy="1008112"/>
            </a:xfrm>
          </p:grpSpPr>
          <p:pic>
            <p:nvPicPr>
              <p:cNvPr id="30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0" name="TextBox 30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831291" y="2664145"/>
              <a:ext cx="846134" cy="878835"/>
              <a:chOff x="251520" y="1412776"/>
              <a:chExt cx="936104" cy="1008112"/>
            </a:xfrm>
          </p:grpSpPr>
          <p:pic>
            <p:nvPicPr>
              <p:cNvPr id="30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8" name="TextBox 30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122909" y="2797002"/>
              <a:ext cx="846134" cy="878835"/>
              <a:chOff x="251520" y="1412776"/>
              <a:chExt cx="936104" cy="1008112"/>
            </a:xfrm>
          </p:grpSpPr>
          <p:pic>
            <p:nvPicPr>
              <p:cNvPr id="30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6" name="TextBox 30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7969043" y="2797002"/>
              <a:ext cx="846134" cy="878835"/>
              <a:chOff x="251520" y="1412776"/>
              <a:chExt cx="936104" cy="1008112"/>
            </a:xfrm>
          </p:grpSpPr>
          <p:pic>
            <p:nvPicPr>
              <p:cNvPr id="30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4" name="TextBox 30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7260662" y="2929858"/>
              <a:ext cx="846134" cy="878835"/>
              <a:chOff x="251520" y="1412776"/>
              <a:chExt cx="936104" cy="1008112"/>
            </a:xfrm>
          </p:grpSpPr>
          <p:pic>
            <p:nvPicPr>
              <p:cNvPr id="30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2" name="TextBox 30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8106796" y="2929858"/>
              <a:ext cx="846134" cy="878835"/>
              <a:chOff x="251520" y="1412776"/>
              <a:chExt cx="936104" cy="1008112"/>
            </a:xfrm>
          </p:grpSpPr>
          <p:pic>
            <p:nvPicPr>
              <p:cNvPr id="29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0" name="TextBox 29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574770" y="1132639"/>
              <a:ext cx="846134" cy="878835"/>
              <a:chOff x="251520" y="1412776"/>
              <a:chExt cx="936104" cy="1008112"/>
            </a:xfrm>
          </p:grpSpPr>
          <p:pic>
            <p:nvPicPr>
              <p:cNvPr id="29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8" name="TextBox 29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420904" y="1132639"/>
              <a:ext cx="846134" cy="878835"/>
              <a:chOff x="251520" y="1412776"/>
              <a:chExt cx="936104" cy="1008112"/>
            </a:xfrm>
          </p:grpSpPr>
          <p:pic>
            <p:nvPicPr>
              <p:cNvPr id="29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6" name="TextBox 29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712522" y="1265496"/>
              <a:ext cx="846134" cy="878835"/>
              <a:chOff x="251520" y="1412776"/>
              <a:chExt cx="936104" cy="1008112"/>
            </a:xfrm>
          </p:grpSpPr>
          <p:pic>
            <p:nvPicPr>
              <p:cNvPr id="29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4" name="TextBox 29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558656" y="1265496"/>
              <a:ext cx="846134" cy="878835"/>
              <a:chOff x="251520" y="1412776"/>
              <a:chExt cx="936104" cy="1008112"/>
            </a:xfrm>
          </p:grpSpPr>
          <p:pic>
            <p:nvPicPr>
              <p:cNvPr id="29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2" name="TextBox 29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850275" y="1398352"/>
              <a:ext cx="846134" cy="878835"/>
              <a:chOff x="251520" y="1412776"/>
              <a:chExt cx="936104" cy="1008112"/>
            </a:xfrm>
          </p:grpSpPr>
          <p:pic>
            <p:nvPicPr>
              <p:cNvPr id="28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0" name="TextBox 28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4696409" y="1398352"/>
              <a:ext cx="846134" cy="878835"/>
              <a:chOff x="251520" y="1412776"/>
              <a:chExt cx="936104" cy="1008112"/>
            </a:xfrm>
          </p:grpSpPr>
          <p:pic>
            <p:nvPicPr>
              <p:cNvPr id="28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8" name="TextBox 28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988028" y="1531209"/>
              <a:ext cx="846134" cy="878835"/>
              <a:chOff x="251520" y="1412776"/>
              <a:chExt cx="936104" cy="1008112"/>
            </a:xfrm>
          </p:grpSpPr>
          <p:pic>
            <p:nvPicPr>
              <p:cNvPr id="28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6" name="TextBox 28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834162" y="1531209"/>
              <a:ext cx="846134" cy="878835"/>
              <a:chOff x="251520" y="1412776"/>
              <a:chExt cx="936104" cy="1008112"/>
            </a:xfrm>
          </p:grpSpPr>
          <p:pic>
            <p:nvPicPr>
              <p:cNvPr id="28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4" name="TextBox 28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125780" y="1664066"/>
              <a:ext cx="846134" cy="878835"/>
              <a:chOff x="251520" y="1412776"/>
              <a:chExt cx="936104" cy="1008112"/>
            </a:xfrm>
          </p:grpSpPr>
          <p:pic>
            <p:nvPicPr>
              <p:cNvPr id="28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2" name="TextBox 28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971914" y="1664066"/>
              <a:ext cx="846134" cy="878835"/>
              <a:chOff x="251520" y="1412776"/>
              <a:chExt cx="936104" cy="1008112"/>
            </a:xfrm>
          </p:grpSpPr>
          <p:pic>
            <p:nvPicPr>
              <p:cNvPr id="27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0" name="TextBox 27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263533" y="1796922"/>
              <a:ext cx="846134" cy="878835"/>
              <a:chOff x="251520" y="1412776"/>
              <a:chExt cx="936104" cy="1008112"/>
            </a:xfrm>
          </p:grpSpPr>
          <p:pic>
            <p:nvPicPr>
              <p:cNvPr id="27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8" name="TextBox 27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109667" y="1796922"/>
              <a:ext cx="846134" cy="878835"/>
              <a:chOff x="251520" y="1412776"/>
              <a:chExt cx="936104" cy="1008112"/>
            </a:xfrm>
          </p:grpSpPr>
          <p:pic>
            <p:nvPicPr>
              <p:cNvPr id="27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" name="TextBox 27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401286" y="1929779"/>
              <a:ext cx="846134" cy="878835"/>
              <a:chOff x="251520" y="1412776"/>
              <a:chExt cx="936104" cy="1008112"/>
            </a:xfrm>
          </p:grpSpPr>
          <p:pic>
            <p:nvPicPr>
              <p:cNvPr id="27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4" name="TextBox 27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247420" y="1929779"/>
              <a:ext cx="846134" cy="878835"/>
              <a:chOff x="251520" y="1412776"/>
              <a:chExt cx="936104" cy="1008112"/>
            </a:xfrm>
          </p:grpSpPr>
          <p:pic>
            <p:nvPicPr>
              <p:cNvPr id="27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2" name="TextBox 27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539038" y="2062636"/>
              <a:ext cx="846134" cy="878835"/>
              <a:chOff x="251520" y="1412776"/>
              <a:chExt cx="936104" cy="1008112"/>
            </a:xfrm>
          </p:grpSpPr>
          <p:pic>
            <p:nvPicPr>
              <p:cNvPr id="26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0" name="TextBox 26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385172" y="2062636"/>
              <a:ext cx="846134" cy="878835"/>
              <a:chOff x="251520" y="1412776"/>
              <a:chExt cx="936104" cy="1008112"/>
            </a:xfrm>
          </p:grpSpPr>
          <p:pic>
            <p:nvPicPr>
              <p:cNvPr id="26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8" name="TextBox 26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76791" y="2195492"/>
              <a:ext cx="846134" cy="878835"/>
              <a:chOff x="251520" y="1412776"/>
              <a:chExt cx="936104" cy="1008112"/>
            </a:xfrm>
          </p:grpSpPr>
          <p:pic>
            <p:nvPicPr>
              <p:cNvPr id="26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6" name="TextBox 26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522925" y="2195492"/>
              <a:ext cx="846134" cy="878835"/>
              <a:chOff x="251520" y="1412776"/>
              <a:chExt cx="936104" cy="1008112"/>
            </a:xfrm>
          </p:grpSpPr>
          <p:pic>
            <p:nvPicPr>
              <p:cNvPr id="26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4" name="TextBox 26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814544" y="2328349"/>
              <a:ext cx="846134" cy="878835"/>
              <a:chOff x="251520" y="1412776"/>
              <a:chExt cx="936104" cy="1008112"/>
            </a:xfrm>
          </p:grpSpPr>
          <p:pic>
            <p:nvPicPr>
              <p:cNvPr id="26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2" name="TextBox 26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5660678" y="2328349"/>
              <a:ext cx="846134" cy="878835"/>
              <a:chOff x="251520" y="1412776"/>
              <a:chExt cx="936104" cy="1008112"/>
            </a:xfrm>
          </p:grpSpPr>
          <p:pic>
            <p:nvPicPr>
              <p:cNvPr id="25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0" name="TextBox 25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952296" y="2461206"/>
              <a:ext cx="846134" cy="878835"/>
              <a:chOff x="251520" y="1412776"/>
              <a:chExt cx="936104" cy="1008112"/>
            </a:xfrm>
          </p:grpSpPr>
          <p:pic>
            <p:nvPicPr>
              <p:cNvPr id="25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8" name="TextBox 25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798430" y="2461206"/>
              <a:ext cx="846134" cy="878835"/>
              <a:chOff x="251520" y="1412776"/>
              <a:chExt cx="936104" cy="1008112"/>
            </a:xfrm>
          </p:grpSpPr>
          <p:pic>
            <p:nvPicPr>
              <p:cNvPr id="25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6" name="TextBox 25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090049" y="2594062"/>
              <a:ext cx="846134" cy="878835"/>
              <a:chOff x="251520" y="1412776"/>
              <a:chExt cx="936104" cy="1008112"/>
            </a:xfrm>
          </p:grpSpPr>
          <p:pic>
            <p:nvPicPr>
              <p:cNvPr id="25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4" name="TextBox 25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5936183" y="2594062"/>
              <a:ext cx="846134" cy="878835"/>
              <a:chOff x="251520" y="1412776"/>
              <a:chExt cx="936104" cy="1008112"/>
            </a:xfrm>
          </p:grpSpPr>
          <p:pic>
            <p:nvPicPr>
              <p:cNvPr id="25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2" name="TextBox 25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227802" y="2726919"/>
              <a:ext cx="846134" cy="878835"/>
              <a:chOff x="251520" y="1412776"/>
              <a:chExt cx="936104" cy="1008112"/>
            </a:xfrm>
          </p:grpSpPr>
          <p:pic>
            <p:nvPicPr>
              <p:cNvPr id="24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0" name="TextBox 24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6073935" y="2726919"/>
              <a:ext cx="846134" cy="878835"/>
              <a:chOff x="251520" y="1412776"/>
              <a:chExt cx="936104" cy="1008112"/>
            </a:xfrm>
          </p:grpSpPr>
          <p:pic>
            <p:nvPicPr>
              <p:cNvPr id="24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8" name="TextBox 24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365554" y="2859776"/>
              <a:ext cx="846134" cy="878835"/>
              <a:chOff x="251520" y="1412776"/>
              <a:chExt cx="936104" cy="1008112"/>
            </a:xfrm>
          </p:grpSpPr>
          <p:pic>
            <p:nvPicPr>
              <p:cNvPr id="24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6" name="TextBox 24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211688" y="2859776"/>
              <a:ext cx="846134" cy="878835"/>
              <a:chOff x="251520" y="1412776"/>
              <a:chExt cx="936104" cy="1008112"/>
            </a:xfrm>
          </p:grpSpPr>
          <p:pic>
            <p:nvPicPr>
              <p:cNvPr id="24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TextBox 24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503307" y="2992632"/>
              <a:ext cx="846134" cy="878835"/>
              <a:chOff x="251520" y="1412776"/>
              <a:chExt cx="936104" cy="1008112"/>
            </a:xfrm>
          </p:grpSpPr>
          <p:pic>
            <p:nvPicPr>
              <p:cNvPr id="24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2" name="TextBox 24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349441" y="2992632"/>
              <a:ext cx="846134" cy="878835"/>
              <a:chOff x="251520" y="1412776"/>
              <a:chExt cx="936104" cy="1008112"/>
            </a:xfrm>
          </p:grpSpPr>
          <p:pic>
            <p:nvPicPr>
              <p:cNvPr id="23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0" name="TextBox 23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906581" y="1234963"/>
              <a:ext cx="846134" cy="878835"/>
              <a:chOff x="251520" y="1412776"/>
              <a:chExt cx="936104" cy="1008112"/>
            </a:xfrm>
          </p:grpSpPr>
          <p:pic>
            <p:nvPicPr>
              <p:cNvPr id="23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8" name="TextBox 23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752715" y="1234963"/>
              <a:ext cx="846134" cy="878835"/>
              <a:chOff x="251520" y="1412776"/>
              <a:chExt cx="936104" cy="1008112"/>
            </a:xfrm>
          </p:grpSpPr>
          <p:pic>
            <p:nvPicPr>
              <p:cNvPr id="23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6" name="TextBox 23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044334" y="1367820"/>
              <a:ext cx="846134" cy="878835"/>
              <a:chOff x="251520" y="1412776"/>
              <a:chExt cx="936104" cy="1008112"/>
            </a:xfrm>
          </p:grpSpPr>
          <p:pic>
            <p:nvPicPr>
              <p:cNvPr id="23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890468" y="1367820"/>
              <a:ext cx="846134" cy="878835"/>
              <a:chOff x="251520" y="1412776"/>
              <a:chExt cx="936104" cy="1008112"/>
            </a:xfrm>
          </p:grpSpPr>
          <p:pic>
            <p:nvPicPr>
              <p:cNvPr id="23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2" name="TextBox 23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182087" y="1500676"/>
              <a:ext cx="846134" cy="878835"/>
              <a:chOff x="251520" y="1412776"/>
              <a:chExt cx="936104" cy="1008112"/>
            </a:xfrm>
          </p:grpSpPr>
          <p:pic>
            <p:nvPicPr>
              <p:cNvPr id="22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0" name="TextBox 22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028221" y="1500676"/>
              <a:ext cx="846134" cy="878835"/>
              <a:chOff x="251520" y="1412776"/>
              <a:chExt cx="936104" cy="1008112"/>
            </a:xfrm>
          </p:grpSpPr>
          <p:pic>
            <p:nvPicPr>
              <p:cNvPr id="22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8" name="TextBox 22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319839" y="1633533"/>
              <a:ext cx="846134" cy="878835"/>
              <a:chOff x="251520" y="1412776"/>
              <a:chExt cx="936104" cy="1008112"/>
            </a:xfrm>
          </p:grpSpPr>
          <p:pic>
            <p:nvPicPr>
              <p:cNvPr id="22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6" name="TextBox 22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3165973" y="1633533"/>
              <a:ext cx="846134" cy="878835"/>
              <a:chOff x="251520" y="1412776"/>
              <a:chExt cx="936104" cy="1008112"/>
            </a:xfrm>
          </p:grpSpPr>
          <p:pic>
            <p:nvPicPr>
              <p:cNvPr id="22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4" name="TextBox 22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2457592" y="1766390"/>
              <a:ext cx="846134" cy="878835"/>
              <a:chOff x="251520" y="1412776"/>
              <a:chExt cx="936104" cy="1008112"/>
            </a:xfrm>
          </p:grpSpPr>
          <p:pic>
            <p:nvPicPr>
              <p:cNvPr id="22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2" name="TextBox 22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303726" y="1766390"/>
              <a:ext cx="846134" cy="878835"/>
              <a:chOff x="251520" y="1412776"/>
              <a:chExt cx="936104" cy="1008112"/>
            </a:xfrm>
          </p:grpSpPr>
          <p:pic>
            <p:nvPicPr>
              <p:cNvPr id="21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0" name="TextBox 21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2595345" y="1899246"/>
              <a:ext cx="846134" cy="878835"/>
              <a:chOff x="251520" y="1412776"/>
              <a:chExt cx="936104" cy="1008112"/>
            </a:xfrm>
          </p:grpSpPr>
          <p:pic>
            <p:nvPicPr>
              <p:cNvPr id="21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8" name="TextBox 21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3441478" y="1899246"/>
              <a:ext cx="846134" cy="878835"/>
              <a:chOff x="251520" y="1412776"/>
              <a:chExt cx="936104" cy="1008112"/>
            </a:xfrm>
          </p:grpSpPr>
          <p:pic>
            <p:nvPicPr>
              <p:cNvPr id="21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6" name="TextBox 21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733097" y="2032103"/>
              <a:ext cx="846134" cy="878835"/>
              <a:chOff x="251520" y="1412776"/>
              <a:chExt cx="936104" cy="1008112"/>
            </a:xfrm>
          </p:grpSpPr>
          <p:pic>
            <p:nvPicPr>
              <p:cNvPr id="21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4" name="TextBox 21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3579231" y="2032103"/>
              <a:ext cx="846134" cy="878835"/>
              <a:chOff x="251520" y="1412776"/>
              <a:chExt cx="936104" cy="1008112"/>
            </a:xfrm>
          </p:grpSpPr>
          <p:pic>
            <p:nvPicPr>
              <p:cNvPr id="21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2" name="TextBox 21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2870850" y="2164960"/>
              <a:ext cx="846134" cy="878835"/>
              <a:chOff x="251520" y="1412776"/>
              <a:chExt cx="936104" cy="1008112"/>
            </a:xfrm>
          </p:grpSpPr>
          <p:pic>
            <p:nvPicPr>
              <p:cNvPr id="20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0" name="TextBox 20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716984" y="2164960"/>
              <a:ext cx="846134" cy="878835"/>
              <a:chOff x="251520" y="1412776"/>
              <a:chExt cx="936104" cy="1008112"/>
            </a:xfrm>
          </p:grpSpPr>
          <p:pic>
            <p:nvPicPr>
              <p:cNvPr id="20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8" name="TextBox 20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008602" y="2297816"/>
              <a:ext cx="846134" cy="878835"/>
              <a:chOff x="251520" y="1412776"/>
              <a:chExt cx="936104" cy="1008112"/>
            </a:xfrm>
          </p:grpSpPr>
          <p:pic>
            <p:nvPicPr>
              <p:cNvPr id="20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6" name="TextBox 20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3854736" y="2297816"/>
              <a:ext cx="846134" cy="878835"/>
              <a:chOff x="251520" y="1412776"/>
              <a:chExt cx="936104" cy="1008112"/>
            </a:xfrm>
          </p:grpSpPr>
          <p:pic>
            <p:nvPicPr>
              <p:cNvPr id="20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4" name="TextBox 20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3146355" y="2430673"/>
              <a:ext cx="846134" cy="878835"/>
              <a:chOff x="251520" y="1412776"/>
              <a:chExt cx="936104" cy="1008112"/>
            </a:xfrm>
          </p:grpSpPr>
          <p:pic>
            <p:nvPicPr>
              <p:cNvPr id="20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TextBox 20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3992489" y="2430673"/>
              <a:ext cx="846134" cy="878835"/>
              <a:chOff x="251520" y="1412776"/>
              <a:chExt cx="936104" cy="1008112"/>
            </a:xfrm>
          </p:grpSpPr>
          <p:pic>
            <p:nvPicPr>
              <p:cNvPr id="19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0" name="TextBox 19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284108" y="2563530"/>
              <a:ext cx="846134" cy="878835"/>
              <a:chOff x="251520" y="1412776"/>
              <a:chExt cx="936104" cy="1008112"/>
            </a:xfrm>
          </p:grpSpPr>
          <p:pic>
            <p:nvPicPr>
              <p:cNvPr id="19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8" name="TextBox 19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130242" y="2563530"/>
              <a:ext cx="846134" cy="878835"/>
              <a:chOff x="251520" y="1412776"/>
              <a:chExt cx="936104" cy="1008112"/>
            </a:xfrm>
          </p:grpSpPr>
          <p:pic>
            <p:nvPicPr>
              <p:cNvPr id="19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6" name="TextBox 19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421860" y="2696386"/>
              <a:ext cx="846134" cy="878835"/>
              <a:chOff x="251520" y="1412776"/>
              <a:chExt cx="936104" cy="1008112"/>
            </a:xfrm>
          </p:grpSpPr>
          <p:pic>
            <p:nvPicPr>
              <p:cNvPr id="19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4" name="TextBox 19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267994" y="2696386"/>
              <a:ext cx="846134" cy="878835"/>
              <a:chOff x="251520" y="1412776"/>
              <a:chExt cx="936104" cy="1008112"/>
            </a:xfrm>
          </p:grpSpPr>
          <p:pic>
            <p:nvPicPr>
              <p:cNvPr id="19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2" name="TextBox 19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3559613" y="2829243"/>
              <a:ext cx="846134" cy="878835"/>
              <a:chOff x="251520" y="1412776"/>
              <a:chExt cx="936104" cy="1008112"/>
            </a:xfrm>
          </p:grpSpPr>
          <p:pic>
            <p:nvPicPr>
              <p:cNvPr id="18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0" name="TextBox 18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4405747" y="2829243"/>
              <a:ext cx="846134" cy="878835"/>
              <a:chOff x="251520" y="1412776"/>
              <a:chExt cx="936104" cy="1008112"/>
            </a:xfrm>
          </p:grpSpPr>
          <p:pic>
            <p:nvPicPr>
              <p:cNvPr id="18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8" name="TextBox 18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3697366" y="2962100"/>
              <a:ext cx="846134" cy="878835"/>
              <a:chOff x="251520" y="1412776"/>
              <a:chExt cx="936104" cy="1008112"/>
            </a:xfrm>
          </p:grpSpPr>
          <p:pic>
            <p:nvPicPr>
              <p:cNvPr id="18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6" name="TextBox 18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4543500" y="2962100"/>
              <a:ext cx="846134" cy="878835"/>
              <a:chOff x="251520" y="1412776"/>
              <a:chExt cx="936104" cy="1008112"/>
            </a:xfrm>
          </p:grpSpPr>
          <p:pic>
            <p:nvPicPr>
              <p:cNvPr id="18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" name="TextBox 18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3835118" y="3094956"/>
              <a:ext cx="846134" cy="878835"/>
              <a:chOff x="251520" y="1412776"/>
              <a:chExt cx="936104" cy="1008112"/>
            </a:xfrm>
          </p:grpSpPr>
          <p:pic>
            <p:nvPicPr>
              <p:cNvPr id="18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2" name="TextBox 18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4666982" y="3124698"/>
              <a:ext cx="846134" cy="878835"/>
              <a:chOff x="235733" y="1446893"/>
              <a:chExt cx="936104" cy="1008112"/>
            </a:xfrm>
          </p:grpSpPr>
          <p:pic>
            <p:nvPicPr>
              <p:cNvPr id="17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733" y="1446893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0" name="TextBox 17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149226" y="1297737"/>
              <a:ext cx="846134" cy="878835"/>
              <a:chOff x="251520" y="1412776"/>
              <a:chExt cx="936104" cy="1008112"/>
            </a:xfrm>
          </p:grpSpPr>
          <p:pic>
            <p:nvPicPr>
              <p:cNvPr id="17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8" name="TextBox 17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95360" y="1297737"/>
              <a:ext cx="846134" cy="878835"/>
              <a:chOff x="251520" y="1412776"/>
              <a:chExt cx="936104" cy="1008112"/>
            </a:xfrm>
          </p:grpSpPr>
          <p:pic>
            <p:nvPicPr>
              <p:cNvPr id="17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86979" y="1430594"/>
              <a:ext cx="846134" cy="878835"/>
              <a:chOff x="251520" y="1412776"/>
              <a:chExt cx="936104" cy="1008112"/>
            </a:xfrm>
          </p:grpSpPr>
          <p:pic>
            <p:nvPicPr>
              <p:cNvPr id="17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4" name="TextBox 17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133113" y="1430594"/>
              <a:ext cx="846134" cy="878835"/>
              <a:chOff x="251520" y="1412776"/>
              <a:chExt cx="936104" cy="1008112"/>
            </a:xfrm>
          </p:grpSpPr>
          <p:pic>
            <p:nvPicPr>
              <p:cNvPr id="17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24731" y="1563450"/>
              <a:ext cx="846134" cy="878835"/>
              <a:chOff x="251520" y="1412776"/>
              <a:chExt cx="936104" cy="1008112"/>
            </a:xfrm>
          </p:grpSpPr>
          <p:pic>
            <p:nvPicPr>
              <p:cNvPr id="16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0" name="TextBox 16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270865" y="1563450"/>
              <a:ext cx="846134" cy="878835"/>
              <a:chOff x="251520" y="1412776"/>
              <a:chExt cx="936104" cy="1008112"/>
            </a:xfrm>
          </p:grpSpPr>
          <p:pic>
            <p:nvPicPr>
              <p:cNvPr id="16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62484" y="1696307"/>
              <a:ext cx="846134" cy="878835"/>
              <a:chOff x="251520" y="1412776"/>
              <a:chExt cx="936104" cy="1008112"/>
            </a:xfrm>
          </p:grpSpPr>
          <p:pic>
            <p:nvPicPr>
              <p:cNvPr id="16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6" name="TextBox 16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1408618" y="1696307"/>
              <a:ext cx="846134" cy="878835"/>
              <a:chOff x="251520" y="1412776"/>
              <a:chExt cx="936104" cy="1008112"/>
            </a:xfrm>
          </p:grpSpPr>
          <p:pic>
            <p:nvPicPr>
              <p:cNvPr id="16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4" name="TextBox 16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700237" y="1829164"/>
              <a:ext cx="846134" cy="878835"/>
              <a:chOff x="251520" y="1412776"/>
              <a:chExt cx="936104" cy="1008112"/>
            </a:xfrm>
          </p:grpSpPr>
          <p:pic>
            <p:nvPicPr>
              <p:cNvPr id="16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2" name="TextBox 16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1546371" y="1829164"/>
              <a:ext cx="846134" cy="878835"/>
              <a:chOff x="251520" y="1412776"/>
              <a:chExt cx="936104" cy="1008112"/>
            </a:xfrm>
          </p:grpSpPr>
          <p:pic>
            <p:nvPicPr>
              <p:cNvPr id="15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TextBox 15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37989" y="1962020"/>
              <a:ext cx="846134" cy="878835"/>
              <a:chOff x="251520" y="1412776"/>
              <a:chExt cx="936104" cy="1008112"/>
            </a:xfrm>
          </p:grpSpPr>
          <p:pic>
            <p:nvPicPr>
              <p:cNvPr id="15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8" name="TextBox 15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1684123" y="1962020"/>
              <a:ext cx="846134" cy="878835"/>
              <a:chOff x="251520" y="1412776"/>
              <a:chExt cx="936104" cy="1008112"/>
            </a:xfrm>
          </p:grpSpPr>
          <p:pic>
            <p:nvPicPr>
              <p:cNvPr id="15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6" name="TextBox 15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75742" y="2094877"/>
              <a:ext cx="846134" cy="878835"/>
              <a:chOff x="251520" y="1412776"/>
              <a:chExt cx="936104" cy="1008112"/>
            </a:xfrm>
          </p:grpSpPr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4" name="TextBox 15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1821876" y="2094877"/>
              <a:ext cx="846134" cy="878835"/>
              <a:chOff x="251520" y="1412776"/>
              <a:chExt cx="936104" cy="1008112"/>
            </a:xfrm>
          </p:grpSpPr>
          <p:pic>
            <p:nvPicPr>
              <p:cNvPr id="15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2" name="TextBox 15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1113495" y="2227734"/>
              <a:ext cx="846134" cy="878835"/>
              <a:chOff x="251520" y="1412776"/>
              <a:chExt cx="936104" cy="1008112"/>
            </a:xfrm>
          </p:grpSpPr>
          <p:pic>
            <p:nvPicPr>
              <p:cNvPr id="14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1959629" y="2227734"/>
              <a:ext cx="846134" cy="878835"/>
              <a:chOff x="251520" y="1412776"/>
              <a:chExt cx="936104" cy="1008112"/>
            </a:xfrm>
          </p:grpSpPr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8" name="TextBox 14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1251247" y="2360590"/>
              <a:ext cx="846134" cy="878835"/>
              <a:chOff x="251520" y="1412776"/>
              <a:chExt cx="936104" cy="1008112"/>
            </a:xfrm>
          </p:grpSpPr>
          <p:pic>
            <p:nvPicPr>
              <p:cNvPr id="14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2097381" y="2360590"/>
              <a:ext cx="846134" cy="878835"/>
              <a:chOff x="251520" y="1412776"/>
              <a:chExt cx="936104" cy="1008112"/>
            </a:xfrm>
          </p:grpSpPr>
          <p:pic>
            <p:nvPicPr>
              <p:cNvPr id="14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1389000" y="2493447"/>
              <a:ext cx="846134" cy="878835"/>
              <a:chOff x="251520" y="1412776"/>
              <a:chExt cx="936104" cy="1008112"/>
            </a:xfrm>
          </p:grpSpPr>
          <p:pic>
            <p:nvPicPr>
              <p:cNvPr id="14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2235134" y="2493447"/>
              <a:ext cx="846134" cy="878835"/>
              <a:chOff x="251520" y="1412776"/>
              <a:chExt cx="936104" cy="1008112"/>
            </a:xfrm>
          </p:grpSpPr>
          <p:pic>
            <p:nvPicPr>
              <p:cNvPr id="13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1526753" y="2626304"/>
              <a:ext cx="846134" cy="878835"/>
              <a:chOff x="251520" y="1412776"/>
              <a:chExt cx="936104" cy="1008112"/>
            </a:xfrm>
          </p:grpSpPr>
          <p:pic>
            <p:nvPicPr>
              <p:cNvPr id="13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8" name="TextBox 13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2372887" y="2626304"/>
              <a:ext cx="846134" cy="878835"/>
              <a:chOff x="251520" y="1412776"/>
              <a:chExt cx="936104" cy="1008112"/>
            </a:xfrm>
          </p:grpSpPr>
          <p:pic>
            <p:nvPicPr>
              <p:cNvPr id="13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6" name="TextBox 13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664505" y="2759160"/>
              <a:ext cx="846134" cy="878835"/>
              <a:chOff x="251520" y="1412776"/>
              <a:chExt cx="936104" cy="1008112"/>
            </a:xfrm>
          </p:grpSpPr>
          <p:pic>
            <p:nvPicPr>
              <p:cNvPr id="13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2510639" y="2759160"/>
              <a:ext cx="846134" cy="878835"/>
              <a:chOff x="251520" y="1412776"/>
              <a:chExt cx="936104" cy="1008112"/>
            </a:xfrm>
          </p:grpSpPr>
          <p:pic>
            <p:nvPicPr>
              <p:cNvPr id="131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1802258" y="2892017"/>
              <a:ext cx="846134" cy="878835"/>
              <a:chOff x="251520" y="1412776"/>
              <a:chExt cx="936104" cy="1008112"/>
            </a:xfrm>
          </p:grpSpPr>
          <p:pic>
            <p:nvPicPr>
              <p:cNvPr id="129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2648392" y="2892017"/>
              <a:ext cx="846134" cy="878835"/>
              <a:chOff x="251520" y="1412776"/>
              <a:chExt cx="936104" cy="1008112"/>
            </a:xfrm>
          </p:grpSpPr>
          <p:pic>
            <p:nvPicPr>
              <p:cNvPr id="12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2786145" y="3024874"/>
              <a:ext cx="846134" cy="878835"/>
              <a:chOff x="251520" y="1412776"/>
              <a:chExt cx="936104" cy="1008112"/>
            </a:xfrm>
          </p:grpSpPr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TextBox 125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2923897" y="3157730"/>
              <a:ext cx="846134" cy="878835"/>
              <a:chOff x="251520" y="1412776"/>
              <a:chExt cx="936104" cy="1008112"/>
            </a:xfrm>
          </p:grpSpPr>
          <p:pic>
            <p:nvPicPr>
              <p:cNvPr id="123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467544" y="175365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/>
                  <a:t>술</a:t>
                </a:r>
                <a:endParaRPr lang="en-US" sz="2400" dirty="0"/>
              </a:p>
            </p:txBody>
          </p:sp>
        </p:grpSp>
      </p:grpSp>
      <p:sp>
        <p:nvSpPr>
          <p:cNvPr id="359" name="Footer Placeholder 3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60" name="Slide Number Placeholder 3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찾아내기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적은 수의 술 단지에 대해서 생각해보는 것이다. </a:t>
            </a:r>
          </a:p>
          <a:p>
            <a:r>
              <a:rPr lang="en-US" dirty="0"/>
              <a:t>즉, 술 단지의 수가 2개일 때, 4개일 때 문제를 풀어보고, 술 단지의 수를 늘려가면서 일반적인 규칙을 찾아보는 것이다.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96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ko-KR" altLang="en-US" dirty="0" smtClean="0"/>
              <a:t>개일 때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ko-KR" altLang="en-US" dirty="0"/>
              <a:t>명의 신하가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ko-KR" altLang="en-US" dirty="0"/>
              <a:t>술 단지의 술을 맛보아 일주일 후 살아 있으면 맛보지 않은 단지에 독이 있는 것이고</a:t>
            </a:r>
            <a:r>
              <a:rPr lang="en-US" altLang="ko-KR" dirty="0"/>
              <a:t>, </a:t>
            </a:r>
            <a:r>
              <a:rPr lang="ko-KR" altLang="en-US" dirty="0"/>
              <a:t>죽는다면 맛본 술 단지에 독이 들어 있을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445946" y="3717032"/>
            <a:ext cx="846134" cy="878835"/>
            <a:chOff x="251520" y="1412776"/>
            <a:chExt cx="936104" cy="100811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436388" y="3717032"/>
            <a:ext cx="846134" cy="878835"/>
            <a:chOff x="251520" y="1412776"/>
            <a:chExt cx="936104" cy="1008112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pic>
        <p:nvPicPr>
          <p:cNvPr id="10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64" y="4725144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22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ko-KR" altLang="en-US" dirty="0" smtClean="0"/>
              <a:t>개일 때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 사람이 </a:t>
            </a:r>
            <a:r>
              <a:rPr lang="ko-KR" altLang="en-US" dirty="0"/>
              <a:t>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맛본다면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그런데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사람으로 줄일 수는 없을까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pic>
        <p:nvPicPr>
          <p:cNvPr id="10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2" y="2819736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825297" y="1905480"/>
            <a:ext cx="846134" cy="878835"/>
            <a:chOff x="251520" y="1412776"/>
            <a:chExt cx="936104" cy="100811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15739" y="1905480"/>
            <a:ext cx="846134" cy="878835"/>
            <a:chOff x="251520" y="1412776"/>
            <a:chExt cx="936104" cy="1008112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897013" y="1905480"/>
            <a:ext cx="846134" cy="878835"/>
            <a:chOff x="251520" y="1412776"/>
            <a:chExt cx="936104" cy="1008112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87455" y="1905480"/>
            <a:ext cx="846134" cy="878835"/>
            <a:chOff x="251520" y="1412776"/>
            <a:chExt cx="936104" cy="1008112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pic>
        <p:nvPicPr>
          <p:cNvPr id="23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67" y="2819736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35" y="2841584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4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ko-KR" altLang="en-US" dirty="0" smtClean="0"/>
              <a:t>개일 때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CC"/>
                </a:solidFill>
              </a:rPr>
              <a:t>철수의 제안</a:t>
            </a:r>
            <a:r>
              <a:rPr lang="en-US" altLang="ko-KR" dirty="0"/>
              <a:t>:</a:t>
            </a:r>
            <a:r>
              <a:rPr lang="ko-KR" altLang="en-US" b="1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/>
              <a:t>사람이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ko-KR" altLang="en-US" dirty="0"/>
              <a:t>단지씩 맛보게 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/>
              <a:t>사람이 맛보지 않은 나머지 </a:t>
            </a:r>
            <a:r>
              <a:rPr lang="en-US" altLang="ko-KR" dirty="0"/>
              <a:t>2</a:t>
            </a:r>
            <a:r>
              <a:rPr lang="ko-KR" altLang="en-US" dirty="0"/>
              <a:t>개의 단지 중 하나에 독이 들어 있으면</a:t>
            </a:r>
            <a:r>
              <a:rPr lang="en-US" altLang="ko-KR" dirty="0"/>
              <a:t>, </a:t>
            </a:r>
            <a:r>
              <a:rPr lang="ko-KR" altLang="en-US" dirty="0"/>
              <a:t>일주일 후 두 사람을 살아있을 것이고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나머지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단지 중 어느 하나에 독이 들어 있는지를 알 수 없다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91" y="3407152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8406" y="2492896"/>
            <a:ext cx="846134" cy="878835"/>
            <a:chOff x="251520" y="1412776"/>
            <a:chExt cx="936104" cy="100811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48848" y="2492896"/>
            <a:ext cx="846134" cy="878835"/>
            <a:chOff x="251520" y="1412776"/>
            <a:chExt cx="936104" cy="1008112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30122" y="2492896"/>
            <a:ext cx="846134" cy="878835"/>
            <a:chOff x="251520" y="1412776"/>
            <a:chExt cx="936104" cy="1008112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020564" y="2492896"/>
            <a:ext cx="846134" cy="878835"/>
            <a:chOff x="251520" y="1412776"/>
            <a:chExt cx="936104" cy="1008112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pic>
        <p:nvPicPr>
          <p:cNvPr id="23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39" y="3407152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30868" y="1846565"/>
            <a:ext cx="65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sz="3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5384" y="1846565"/>
            <a:ext cx="65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sz="3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14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CC"/>
                </a:solidFill>
              </a:rPr>
              <a:t>광수의 제안</a:t>
            </a:r>
            <a:r>
              <a:rPr lang="en-US" altLang="ko-KR" dirty="0"/>
              <a:t>: 4</a:t>
            </a:r>
            <a:r>
              <a:rPr lang="ko-KR" altLang="en-US" dirty="0"/>
              <a:t>개의 단지를 </a:t>
            </a:r>
            <a:r>
              <a:rPr lang="en-US" altLang="ko-KR" dirty="0"/>
              <a:t>2</a:t>
            </a:r>
            <a:r>
              <a:rPr lang="ko-KR" altLang="en-US" dirty="0"/>
              <a:t>개의 그룹으로 나누어</a:t>
            </a:r>
            <a:r>
              <a:rPr lang="en-US" altLang="ko-KR" dirty="0"/>
              <a:t>, </a:t>
            </a:r>
            <a:r>
              <a:rPr lang="ko-KR" altLang="en-US" dirty="0"/>
              <a:t>각 그룹에 한 사람씩 할당한다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경우는 맨 처음 고려했었던 술 단지의 수가 </a:t>
            </a:r>
            <a:r>
              <a:rPr lang="en-US" altLang="ko-KR" dirty="0"/>
              <a:t>2</a:t>
            </a:r>
            <a:r>
              <a:rPr lang="ko-KR" altLang="en-US" dirty="0"/>
              <a:t>인 경우가 </a:t>
            </a:r>
            <a:r>
              <a:rPr lang="en-US" altLang="ko-KR" dirty="0"/>
              <a:t>2</a:t>
            </a:r>
            <a:r>
              <a:rPr lang="ko-KR" altLang="en-US" dirty="0"/>
              <a:t>개가 생긴 셈이다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과연 </a:t>
            </a:r>
            <a:r>
              <a:rPr lang="ko-KR" altLang="en-US" dirty="0"/>
              <a:t>답을 찾을 수 있을까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타원 3"/>
          <p:cNvSpPr/>
          <p:nvPr/>
        </p:nvSpPr>
        <p:spPr>
          <a:xfrm>
            <a:off x="5148064" y="3817640"/>
            <a:ext cx="2952328" cy="1152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타원 4"/>
          <p:cNvSpPr/>
          <p:nvPr/>
        </p:nvSpPr>
        <p:spPr>
          <a:xfrm>
            <a:off x="2051720" y="3817640"/>
            <a:ext cx="2952328" cy="1152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09350" y="3874909"/>
            <a:ext cx="846134" cy="878835"/>
            <a:chOff x="251520" y="1412776"/>
            <a:chExt cx="936104" cy="100811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99792" y="3874909"/>
            <a:ext cx="846134" cy="878835"/>
            <a:chOff x="251520" y="1412776"/>
            <a:chExt cx="936104" cy="1008112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733686" y="3874909"/>
            <a:ext cx="846134" cy="878835"/>
            <a:chOff x="251520" y="1412776"/>
            <a:chExt cx="936104" cy="1008112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24128" y="3874909"/>
            <a:ext cx="846134" cy="878835"/>
            <a:chOff x="251520" y="1412776"/>
            <a:chExt cx="936104" cy="100811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pic>
        <p:nvPicPr>
          <p:cNvPr id="18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64" y="5000054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88" y="5000054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4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광수의 제안을 어떻게 보완해야 할까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다시 </a:t>
            </a:r>
            <a:r>
              <a:rPr lang="ko-KR" altLang="en-US" dirty="0"/>
              <a:t>한 번 문제를 살펴보자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혹시 </a:t>
            </a:r>
            <a:r>
              <a:rPr lang="ko-KR" altLang="en-US" dirty="0"/>
              <a:t>문제에서 간과한 점이 있나</a:t>
            </a:r>
            <a:r>
              <a:rPr lang="en-US" altLang="ko-KR" dirty="0"/>
              <a:t>, </a:t>
            </a:r>
            <a:r>
              <a:rPr lang="ko-KR" altLang="en-US" dirty="0"/>
              <a:t>아니면 문제에 없는 조건을 우리 마음대로 만들었는지를 생각해보자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대부분의 경우에 </a:t>
            </a:r>
            <a:r>
              <a:rPr lang="ko-KR" altLang="en-US" dirty="0" smtClean="0">
                <a:solidFill>
                  <a:srgbClr val="FF0000"/>
                </a:solidFill>
              </a:rPr>
              <a:t>한 명의 </a:t>
            </a:r>
            <a:r>
              <a:rPr lang="ko-KR" altLang="en-US" dirty="0">
                <a:solidFill>
                  <a:srgbClr val="FF0000"/>
                </a:solidFill>
              </a:rPr>
              <a:t>신하가 반드시 하나의 단지의 술만 맛보아야 하는 것</a:t>
            </a:r>
            <a:r>
              <a:rPr lang="ko-KR" altLang="en-US" dirty="0"/>
              <a:t>으로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생각하기 쉽다</a:t>
            </a:r>
            <a:r>
              <a:rPr lang="en-US" altLang="ko-KR" dirty="0"/>
              <a:t>.</a:t>
            </a:r>
            <a:r>
              <a:rPr lang="ko-KR" altLang="en-US" dirty="0"/>
              <a:t> 문제에는 이러한 조건이 주어지지 않았다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69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광수의 제안에서 총 </a:t>
            </a:r>
            <a:r>
              <a:rPr lang="en-US" altLang="ko-KR" dirty="0"/>
              <a:t>4</a:t>
            </a:r>
            <a:r>
              <a:rPr lang="ko-KR" altLang="en-US" dirty="0"/>
              <a:t>개의 단지 중에서</a:t>
            </a:r>
            <a:r>
              <a:rPr lang="en-US" altLang="ko-KR" dirty="0"/>
              <a:t>, </a:t>
            </a:r>
            <a:r>
              <a:rPr lang="ko-KR" altLang="en-US" dirty="0"/>
              <a:t>시음하지 않은 </a:t>
            </a:r>
            <a:r>
              <a:rPr lang="en-US" altLang="ko-KR" dirty="0"/>
              <a:t>2</a:t>
            </a:r>
            <a:r>
              <a:rPr lang="ko-KR" altLang="en-US" dirty="0"/>
              <a:t>개의 단지가 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개의 단지 중에 하나를 </a:t>
            </a:r>
            <a:r>
              <a:rPr lang="ko-KR" altLang="en-US" dirty="0">
                <a:solidFill>
                  <a:srgbClr val="FF0000"/>
                </a:solidFill>
              </a:rPr>
              <a:t>두 신하에게 동시에 맛을 보게 </a:t>
            </a:r>
            <a:r>
              <a:rPr lang="ko-KR" altLang="en-US" dirty="0" smtClean="0">
                <a:solidFill>
                  <a:srgbClr val="FF0000"/>
                </a:solidFill>
              </a:rPr>
              <a:t>하자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077794" y="2852936"/>
            <a:ext cx="846134" cy="878835"/>
            <a:chOff x="251520" y="1412776"/>
            <a:chExt cx="936104" cy="100811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547664" y="2852936"/>
            <a:ext cx="846134" cy="878835"/>
            <a:chOff x="251520" y="1412776"/>
            <a:chExt cx="936104" cy="1008112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90162" y="2852936"/>
            <a:ext cx="846134" cy="878835"/>
            <a:chOff x="251520" y="1412776"/>
            <a:chExt cx="936104" cy="1008112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61970" y="2852936"/>
            <a:ext cx="846134" cy="878835"/>
            <a:chOff x="251520" y="1412776"/>
            <a:chExt cx="936104" cy="100811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pic>
        <p:nvPicPr>
          <p:cNvPr id="26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14" y="3790085"/>
            <a:ext cx="758757" cy="121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300317" y="4334661"/>
            <a:ext cx="443588" cy="48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pic>
        <p:nvPicPr>
          <p:cNvPr id="28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59" y="3777904"/>
            <a:ext cx="758757" cy="121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832762" y="4322481"/>
            <a:ext cx="443588" cy="48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pic>
        <p:nvPicPr>
          <p:cNvPr id="30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163" y="3790085"/>
            <a:ext cx="758757" cy="121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185267" y="4334661"/>
            <a:ext cx="443588" cy="48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pic>
        <p:nvPicPr>
          <p:cNvPr id="32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63" y="3777904"/>
            <a:ext cx="758757" cy="121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870998" y="4322481"/>
            <a:ext cx="443588" cy="48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75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 smtClean="0"/>
              <a:t>이렇게 </a:t>
            </a:r>
            <a:r>
              <a:rPr lang="ko-KR" altLang="en-US" dirty="0"/>
              <a:t>하면 아래와 같이 </a:t>
            </a:r>
            <a:r>
              <a:rPr lang="en-US" altLang="ko-KR" dirty="0"/>
              <a:t>4</a:t>
            </a:r>
            <a:r>
              <a:rPr lang="ko-KR" altLang="en-US" dirty="0"/>
              <a:t>가지의 결과가 생긴다</a:t>
            </a:r>
            <a:r>
              <a:rPr lang="en-US" altLang="ko-KR" dirty="0"/>
              <a:t>. </a:t>
            </a:r>
            <a:r>
              <a:rPr lang="ko-KR" altLang="en-US" dirty="0"/>
              <a:t>두 신하를 각각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lvl="0" indent="-514350" fontAlgn="base" latinLnBrk="1">
              <a:buFont typeface="+mj-lt"/>
              <a:buAutoNum type="arabicPeriod"/>
            </a:pPr>
            <a:r>
              <a:rPr lang="ko-KR" altLang="en-US" dirty="0"/>
              <a:t>아무도 시음하지 않은 단지에 독이 있으면</a:t>
            </a:r>
            <a:r>
              <a:rPr lang="en-US" altLang="ko-KR" dirty="0"/>
              <a:t>, </a:t>
            </a:r>
            <a:r>
              <a:rPr lang="ko-KR" altLang="en-US" dirty="0"/>
              <a:t>일주일 후에 두 신하 </a:t>
            </a:r>
            <a:r>
              <a:rPr lang="ko-KR" altLang="en-US" dirty="0" smtClean="0"/>
              <a:t>둘 </a:t>
            </a:r>
            <a:r>
              <a:rPr lang="ko-KR" altLang="en-US" dirty="0"/>
              <a:t>다 살아있다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lvl="0" indent="-514350" fontAlgn="base" latinLnBrk="1">
              <a:buFont typeface="+mj-lt"/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가 혼자 시음한 단지에 독이 있으면</a:t>
            </a:r>
            <a:r>
              <a:rPr lang="en-US" altLang="ko-KR" dirty="0"/>
              <a:t>, </a:t>
            </a:r>
            <a:r>
              <a:rPr lang="ko-KR" altLang="en-US" dirty="0"/>
              <a:t>일주일 후에 </a:t>
            </a:r>
            <a:r>
              <a:rPr lang="en-US" altLang="ko-KR" dirty="0">
                <a:solidFill>
                  <a:srgbClr val="0000CC"/>
                </a:solidFill>
              </a:rPr>
              <a:t>A</a:t>
            </a:r>
            <a:r>
              <a:rPr lang="ko-KR" altLang="en-US" dirty="0">
                <a:solidFill>
                  <a:srgbClr val="0000CC"/>
                </a:solidFill>
              </a:rPr>
              <a:t>만 죽는다</a:t>
            </a:r>
            <a:r>
              <a:rPr lang="en-US" altLang="ko-KR" dirty="0">
                <a:solidFill>
                  <a:srgbClr val="0000CC"/>
                </a:solidFill>
              </a:rPr>
              <a:t>. </a:t>
            </a:r>
            <a:endParaRPr lang="ko-KR" altLang="en-US" dirty="0">
              <a:solidFill>
                <a:srgbClr val="0000CC"/>
              </a:solidFill>
            </a:endParaRPr>
          </a:p>
          <a:p>
            <a:pPr marL="514350" lvl="0" indent="-514350" fontAlgn="base" latinLnBrk="1">
              <a:buFont typeface="+mj-lt"/>
              <a:buAutoNum type="arabicPeriod"/>
            </a:pPr>
            <a:r>
              <a:rPr lang="en-US" altLang="ko-KR" dirty="0"/>
              <a:t>B</a:t>
            </a:r>
            <a:r>
              <a:rPr lang="ko-KR" altLang="en-US" dirty="0"/>
              <a:t>가 혼자 시음한 단지에 독이 있으면</a:t>
            </a:r>
            <a:r>
              <a:rPr lang="en-US" altLang="ko-KR" dirty="0"/>
              <a:t>, </a:t>
            </a:r>
            <a:r>
              <a:rPr lang="ko-KR" altLang="en-US" dirty="0"/>
              <a:t>일주일 후에 </a:t>
            </a:r>
            <a:r>
              <a:rPr lang="en-US" altLang="ko-KR" dirty="0">
                <a:solidFill>
                  <a:srgbClr val="0000CC"/>
                </a:solidFill>
              </a:rPr>
              <a:t>B</a:t>
            </a:r>
            <a:r>
              <a:rPr lang="ko-KR" altLang="en-US" dirty="0">
                <a:solidFill>
                  <a:srgbClr val="0000CC"/>
                </a:solidFill>
              </a:rPr>
              <a:t>만 죽는다</a:t>
            </a:r>
            <a:r>
              <a:rPr lang="en-US" altLang="ko-KR" dirty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  <a:p>
            <a:pPr marL="514350" lvl="0" indent="-514350" fontAlgn="base" latinLnBrk="1">
              <a:buFont typeface="+mj-lt"/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둘 다 시음한 단지에 독이 있으면</a:t>
            </a:r>
            <a:r>
              <a:rPr lang="en-US" altLang="ko-KR" dirty="0"/>
              <a:t>, </a:t>
            </a:r>
            <a:r>
              <a:rPr lang="ko-KR" altLang="en-US" dirty="0"/>
              <a:t>일주일 후에 </a:t>
            </a:r>
            <a:r>
              <a:rPr lang="ko-KR" altLang="en-US" dirty="0">
                <a:solidFill>
                  <a:srgbClr val="0000CC"/>
                </a:solidFill>
              </a:rPr>
              <a:t>둘 다 죽는다</a:t>
            </a:r>
            <a:r>
              <a:rPr lang="en-US" altLang="ko-KR" dirty="0">
                <a:solidFill>
                  <a:srgbClr val="0000CC"/>
                </a:solidFill>
              </a:rPr>
              <a:t>.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84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단지에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진수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부터 부여하고</a:t>
            </a:r>
            <a:r>
              <a:rPr lang="en-US" altLang="ko-KR" dirty="0"/>
              <a:t>, </a:t>
            </a:r>
            <a:r>
              <a:rPr lang="ko-KR" altLang="en-US" dirty="0"/>
              <a:t>각 신하가 술 맛을 보면 </a:t>
            </a:r>
            <a:r>
              <a:rPr lang="en-US" altLang="ko-KR" dirty="0"/>
              <a:t>1 </a:t>
            </a:r>
            <a:r>
              <a:rPr lang="ko-KR" altLang="en-US" dirty="0"/>
              <a:t>안보면 </a:t>
            </a:r>
            <a:r>
              <a:rPr lang="en-US" altLang="ko-KR" dirty="0"/>
              <a:t>0</a:t>
            </a:r>
            <a:r>
              <a:rPr lang="ko-KR" altLang="en-US" dirty="0"/>
              <a:t>으로 하여</a:t>
            </a:r>
            <a:r>
              <a:rPr lang="en-US" altLang="ko-KR" dirty="0"/>
              <a:t>, </a:t>
            </a:r>
            <a:r>
              <a:rPr lang="ko-KR" altLang="en-US" dirty="0"/>
              <a:t>아래와 같이 단지와 신하를 짝지어 보는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07" y="3443739"/>
            <a:ext cx="846134" cy="87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97363" y="3740902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01</a:t>
            </a:r>
            <a:endParaRPr lang="en-US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33" y="3443739"/>
            <a:ext cx="846134" cy="87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3789" y="3740902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00</a:t>
            </a:r>
            <a:endParaRPr lang="en-US" sz="24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403" y="3429000"/>
            <a:ext cx="846134" cy="87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37665" y="3726163"/>
            <a:ext cx="52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11</a:t>
            </a:r>
            <a:endParaRPr lang="en-US" sz="24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05" y="3429000"/>
            <a:ext cx="846134" cy="87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64561" y="3726163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10</a:t>
            </a:r>
            <a:endParaRPr lang="en-US" sz="2400" dirty="0"/>
          </a:p>
        </p:txBody>
      </p:sp>
      <p:pic>
        <p:nvPicPr>
          <p:cNvPr id="12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77" y="4452442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91112" y="48641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pic>
        <p:nvPicPr>
          <p:cNvPr id="14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1" y="4443234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303456" y="4854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pic>
        <p:nvPicPr>
          <p:cNvPr id="16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65" y="4452442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415800" y="48641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pic>
        <p:nvPicPr>
          <p:cNvPr id="18" name="Picture 2" descr="C:\Users\sbynag\AppData\Local\Microsoft\Windows\Temporary Internet Files\Content.IE5\HU350RTW\MC9002977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60" y="4443234"/>
            <a:ext cx="615848" cy="9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72376" y="4854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1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기준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9" name="표 5"/>
          <p:cNvGraphicFramePr>
            <a:graphicFrameLocks noGrp="1"/>
          </p:cNvGraphicFramePr>
          <p:nvPr>
            <p:extLst/>
          </p:nvPr>
        </p:nvGraphicFramePr>
        <p:xfrm>
          <a:off x="1106310" y="1962076"/>
          <a:ext cx="6863646" cy="2747610"/>
        </p:xfrm>
        <a:graphic>
          <a:graphicData uri="http://schemas.openxmlformats.org/drawingml/2006/table">
            <a:tbl>
              <a:tblPr/>
              <a:tblGrid>
                <a:gridCol w="34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1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      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중간고사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기말고사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실습과제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     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89687" y="5065828"/>
            <a:ext cx="2696892" cy="70788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176213" marR="0" lvl="0" indent="-176213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결석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점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감점</a:t>
            </a:r>
          </a:p>
          <a:p>
            <a:pPr marL="176213" marR="0" lvl="0" indent="-176213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지각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0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점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감점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9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ko-KR" altLang="en-US" dirty="0" smtClean="0"/>
              <a:t>개일 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875309"/>
            <a:ext cx="8610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475656" y="2922979"/>
            <a:ext cx="846134" cy="878835"/>
            <a:chOff x="251520" y="1412776"/>
            <a:chExt cx="936104" cy="100811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95536" y="2922979"/>
            <a:ext cx="846134" cy="878835"/>
            <a:chOff x="251520" y="1412776"/>
            <a:chExt cx="936104" cy="1008112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653858" y="2922979"/>
            <a:ext cx="846134" cy="878835"/>
            <a:chOff x="251520" y="1412776"/>
            <a:chExt cx="936104" cy="100811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55776" y="2922979"/>
            <a:ext cx="846134" cy="878835"/>
            <a:chOff x="251520" y="1412776"/>
            <a:chExt cx="936104" cy="1008112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128" y="2937718"/>
            <a:ext cx="846134" cy="878835"/>
            <a:chOff x="251520" y="1412776"/>
            <a:chExt cx="936104" cy="1008112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44008" y="2937718"/>
            <a:ext cx="846134" cy="878835"/>
            <a:chOff x="251520" y="1412776"/>
            <a:chExt cx="936104" cy="1008112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902330" y="2937718"/>
            <a:ext cx="846134" cy="878835"/>
            <a:chOff x="251520" y="1412776"/>
            <a:chExt cx="936104" cy="1008112"/>
          </a:xfrm>
        </p:grpSpPr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04248" y="2937718"/>
            <a:ext cx="846134" cy="878835"/>
            <a:chOff x="251520" y="1412776"/>
            <a:chExt cx="936104" cy="1008112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467544" y="17536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술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42178" y="4377878"/>
            <a:ext cx="173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여기에 독이 있으면  모두 죽는다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>
            <a:stCxn id="29" idx="0"/>
          </p:cNvCxnSpPr>
          <p:nvPr/>
        </p:nvCxnSpPr>
        <p:spPr>
          <a:xfrm flipV="1">
            <a:off x="7809317" y="3816553"/>
            <a:ext cx="418866" cy="561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59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단지 수가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때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희생자 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Symbol"/>
              </a:rPr>
              <a:t>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log</a:t>
            </a:r>
            <a:r>
              <a:rPr lang="en-US" altLang="ko-KR" baseline="-25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17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순차탐색 </a:t>
            </a:r>
            <a:r>
              <a:rPr lang="en-US" altLang="ko-KR" dirty="0"/>
              <a:t>(Sequential Search): </a:t>
            </a:r>
            <a:r>
              <a:rPr lang="ko-KR" altLang="en-US" dirty="0"/>
              <a:t>주어진 순서에 따라 차례로 탐색한다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이진탐색 </a:t>
            </a:r>
            <a:r>
              <a:rPr lang="en-US" altLang="ko-KR" dirty="0"/>
              <a:t>(Binary Search): </a:t>
            </a:r>
            <a:r>
              <a:rPr lang="ko-KR" altLang="en-US" dirty="0"/>
              <a:t>정렬된 데이터에 대해서 중간에 있는 데이터를 비교하여 그 결과에 따라 같으면 탐색을 마치고</a:t>
            </a:r>
            <a:r>
              <a:rPr lang="en-US" altLang="ko-KR" dirty="0"/>
              <a:t>, </a:t>
            </a:r>
            <a:r>
              <a:rPr lang="ko-KR" altLang="en-US" dirty="0"/>
              <a:t>다르면 작은 데이터가 있는 쪽 또는 큰 데이터가 있는 쪽을 같은 방식으로 탐색한다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동전 거스름돈 문제에서 가장 액면이 높은 동전을 항상 선택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그리디하게</a:t>
            </a:r>
            <a:r>
              <a:rPr lang="ko-KR" altLang="en-US" sz="2400" dirty="0"/>
              <a:t> 선택</a:t>
            </a:r>
            <a:r>
              <a:rPr lang="en-US" altLang="ko-KR" sz="2400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sz="2400" dirty="0"/>
              <a:t>그리디 </a:t>
            </a:r>
            <a:r>
              <a:rPr lang="en-US" altLang="ko-KR" sz="2400" dirty="0"/>
              <a:t>(Greedy) </a:t>
            </a:r>
            <a:r>
              <a:rPr lang="ko-KR" altLang="en-US" sz="2400" dirty="0" smtClean="0"/>
              <a:t>알고리즘</a:t>
            </a:r>
            <a:r>
              <a:rPr lang="en-US" altLang="ko-KR" sz="2400" dirty="0" smtClean="0"/>
              <a:t>(4</a:t>
            </a:r>
            <a:r>
              <a:rPr lang="ko-KR" altLang="en-US" sz="2400" dirty="0" smtClean="0"/>
              <a:t>장</a:t>
            </a:r>
            <a:r>
              <a:rPr lang="en-US" altLang="ko-KR" sz="2400" dirty="0" smtClean="0"/>
              <a:t>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0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/>
            <a:r>
              <a:rPr lang="ko-KR" altLang="en-US" dirty="0"/>
              <a:t>한붓그리기 문제는 </a:t>
            </a:r>
            <a:r>
              <a:rPr lang="ko-KR" altLang="en-US" dirty="0" err="1">
                <a:solidFill>
                  <a:srgbClr val="0000CC"/>
                </a:solidFill>
              </a:rPr>
              <a:t>오일러</a:t>
            </a:r>
            <a:r>
              <a:rPr lang="ko-KR" altLang="en-US" dirty="0">
                <a:solidFill>
                  <a:srgbClr val="0000CC"/>
                </a:solidFill>
              </a:rPr>
              <a:t> 서킷 </a:t>
            </a:r>
            <a:r>
              <a:rPr lang="en-US" altLang="ko-KR" dirty="0">
                <a:solidFill>
                  <a:srgbClr val="0000CC"/>
                </a:solidFill>
              </a:rPr>
              <a:t>(Euler Circuit) </a:t>
            </a:r>
            <a:r>
              <a:rPr lang="ko-KR" altLang="en-US" dirty="0"/>
              <a:t>문제와 같다</a:t>
            </a:r>
            <a:r>
              <a:rPr lang="en-US" altLang="ko-KR" dirty="0"/>
              <a:t>. </a:t>
            </a:r>
            <a:r>
              <a:rPr lang="ko-KR" altLang="en-US" dirty="0"/>
              <a:t>알고리즘의 핵심은 현재 점에서 다음으로 이동 가능한 점을 선택할 때에는 반드시 사이클이 존재하여야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ko-KR" altLang="en-US" dirty="0"/>
              <a:t>가짜 동전 찾기에서 동전더미를 반으로 분할하여 저울에 달고</a:t>
            </a:r>
            <a:r>
              <a:rPr lang="en-US" altLang="ko-KR" dirty="0"/>
              <a:t>, </a:t>
            </a:r>
            <a:r>
              <a:rPr lang="ko-KR" altLang="en-US" dirty="0"/>
              <a:t>가짜 동전이 있는 더미를 계속해서 반으로 나누어 저울에 단다</a:t>
            </a:r>
            <a:r>
              <a:rPr lang="en-US" altLang="ko-KR" dirty="0"/>
              <a:t>. </a:t>
            </a:r>
            <a:r>
              <a:rPr lang="ko-KR" altLang="en-US" dirty="0"/>
              <a:t>이는 분할 정복 </a:t>
            </a:r>
            <a:r>
              <a:rPr lang="en-US" altLang="ko-KR" dirty="0"/>
              <a:t>(Divide-and-Conquer) </a:t>
            </a:r>
            <a:r>
              <a:rPr lang="ko-KR" altLang="en-US" dirty="0"/>
              <a:t>알고리즘의 </a:t>
            </a:r>
            <a:r>
              <a:rPr lang="ko-KR" altLang="en-US" dirty="0" smtClean="0"/>
              <a:t>일종</a:t>
            </a:r>
            <a:r>
              <a:rPr lang="en-US" altLang="ko-KR" dirty="0" smtClean="0"/>
              <a:t>:</a:t>
            </a:r>
            <a:r>
              <a:rPr lang="ko-KR" altLang="en-US" sz="2400" dirty="0" smtClean="0"/>
              <a:t>분할 </a:t>
            </a:r>
            <a:r>
              <a:rPr lang="ko-KR" altLang="en-US" sz="2400" dirty="0"/>
              <a:t>정복 </a:t>
            </a:r>
            <a:r>
              <a:rPr lang="ko-KR" altLang="en-US" sz="2400" dirty="0" smtClean="0"/>
              <a:t>알고리즘</a:t>
            </a:r>
            <a:r>
              <a:rPr lang="en-US" altLang="ko-KR" sz="2400" dirty="0" smtClean="0"/>
              <a:t>(3</a:t>
            </a:r>
            <a:r>
              <a:rPr lang="ko-KR" altLang="en-US" sz="2400" dirty="0" smtClean="0"/>
              <a:t>장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0" fontAlgn="base" latinLnBrk="1"/>
            <a:r>
              <a:rPr lang="ko-KR" altLang="en-US" dirty="0" smtClean="0"/>
              <a:t>독이든 </a:t>
            </a:r>
            <a:r>
              <a:rPr lang="ko-KR" altLang="en-US" dirty="0"/>
              <a:t>술 단지 문제는 </a:t>
            </a:r>
            <a:r>
              <a:rPr lang="en-US" altLang="ko-KR" dirty="0"/>
              <a:t>2</a:t>
            </a:r>
            <a:r>
              <a:rPr lang="ko-KR" altLang="en-US" dirty="0"/>
              <a:t>진수를 활용하여 그 해를 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3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유래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/>
              <a:t>세기경 페르시아 </a:t>
            </a:r>
            <a:r>
              <a:rPr lang="ko-KR" altLang="en-US" dirty="0" smtClean="0"/>
              <a:t>수학자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 err="1" smtClean="0">
                <a:solidFill>
                  <a:srgbClr val="FF0000"/>
                </a:solidFill>
              </a:rPr>
              <a:t>알콰리즈미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(al-</a:t>
            </a:r>
            <a:r>
              <a:rPr lang="en-US" altLang="ko-KR" dirty="0" err="1">
                <a:solidFill>
                  <a:srgbClr val="FF0000"/>
                </a:solidFill>
              </a:rPr>
              <a:t>Khwārizmī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pPr>
              <a:spcBef>
                <a:spcPts val="1800"/>
              </a:spcBef>
            </a:pPr>
            <a:r>
              <a:rPr lang="ko-KR" altLang="en-US" dirty="0" smtClean="0"/>
              <a:t>최초의 알고리즘</a:t>
            </a:r>
            <a:r>
              <a:rPr lang="en-US" altLang="ko-KR" dirty="0" smtClean="0"/>
              <a:t>: BC300</a:t>
            </a:r>
            <a:r>
              <a:rPr lang="ko-KR" altLang="en-US" dirty="0" smtClean="0"/>
              <a:t>년경 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/>
              <a:t>	</a:t>
            </a:r>
            <a:r>
              <a:rPr lang="ko-KR" altLang="en-US" dirty="0" err="1" smtClean="0"/>
              <a:t>유클리드의</a:t>
            </a:r>
            <a:r>
              <a:rPr lang="ko-KR" altLang="en-US" dirty="0" smtClean="0"/>
              <a:t> 최대공약수 알고리즘</a:t>
            </a:r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80728"/>
            <a:ext cx="16954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알고리즘이란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알고리즘은 </a:t>
            </a:r>
            <a:r>
              <a:rPr lang="ko-KR" altLang="en-US" dirty="0">
                <a:solidFill>
                  <a:srgbClr val="0000CC"/>
                </a:solidFill>
              </a:rPr>
              <a:t>문제를 해결하기 위한 단계적인 절차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요리법과 유사</a:t>
            </a:r>
            <a:r>
              <a:rPr lang="en-US" altLang="ko-KR" dirty="0" smtClean="0">
                <a:solidFill>
                  <a:srgbClr val="0000CC"/>
                </a:solidFill>
              </a:rPr>
              <a:t> </a:t>
            </a:r>
          </a:p>
          <a:p>
            <a:r>
              <a:rPr lang="ko-KR" altLang="en-US" dirty="0" smtClean="0"/>
              <a:t>단계적인 </a:t>
            </a:r>
            <a:r>
              <a:rPr lang="ko-KR" altLang="en-US" dirty="0"/>
              <a:t>절차를 따라 하면 요리가 만들어지듯이</a:t>
            </a:r>
            <a:r>
              <a:rPr lang="en-US" altLang="ko-KR" dirty="0"/>
              <a:t>, </a:t>
            </a:r>
            <a:r>
              <a:rPr lang="ko-KR" altLang="en-US" dirty="0"/>
              <a:t>알고리즘도 단계적인 절차를 따라 하면 주어진 문제의 답을 </a:t>
            </a:r>
            <a:r>
              <a:rPr lang="ko-KR" altLang="en-US" dirty="0" smtClean="0"/>
              <a:t>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주어진 </a:t>
            </a:r>
            <a:r>
              <a:rPr lang="ko-KR" altLang="en-US" dirty="0"/>
              <a:t>문제에 대해 여러 종류의 알고리즘이 있을 수 있으나</a:t>
            </a:r>
            <a:r>
              <a:rPr lang="en-US" altLang="ko-KR" dirty="0"/>
              <a:t>, </a:t>
            </a:r>
            <a:r>
              <a:rPr lang="ko-KR" altLang="en-US" dirty="0"/>
              <a:t>항상 보다 </a:t>
            </a:r>
            <a:r>
              <a:rPr lang="ko-KR" altLang="en-US" dirty="0">
                <a:solidFill>
                  <a:srgbClr val="FF0000"/>
                </a:solidFill>
              </a:rPr>
              <a:t>효율적인 알고리즘</a:t>
            </a:r>
            <a:r>
              <a:rPr lang="ko-KR" altLang="en-US" dirty="0"/>
              <a:t>을 고안하는 것이 </a:t>
            </a:r>
            <a:r>
              <a:rPr lang="ko-KR" altLang="en-US" dirty="0">
                <a:solidFill>
                  <a:srgbClr val="FF0000"/>
                </a:solidFill>
              </a:rPr>
              <a:t>매우 </a:t>
            </a:r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6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최대 숫자 </a:t>
            </a:r>
            <a:r>
              <a:rPr lang="ko-KR" altLang="en-US" dirty="0" smtClean="0"/>
              <a:t>찾기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</a:t>
            </a:r>
            <a:r>
              <a:rPr lang="ko-KR" altLang="en-US" dirty="0"/>
              <a:t>큰 숫자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1025" name="_x200931280" descr="EMB000011840f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12" y="2492896"/>
            <a:ext cx="727280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>
              <a:spcAft>
                <a:spcPts val="1800"/>
              </a:spcAft>
            </a:pPr>
            <a:r>
              <a:rPr lang="ko-KR" altLang="en-US" dirty="0" smtClean="0"/>
              <a:t>카드의 </a:t>
            </a:r>
            <a:r>
              <a:rPr lang="ko-KR" altLang="en-US" dirty="0"/>
              <a:t>숫자를 하나씩 비교하면서 본 숫자들 중에서 가장 큰 숫자를 기억해가며 진행하는 방법일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>
              <a:spcAft>
                <a:spcPts val="1800"/>
              </a:spcAft>
            </a:pPr>
            <a:r>
              <a:rPr lang="ko-KR" altLang="en-US" dirty="0" smtClean="0"/>
              <a:t>마지막 </a:t>
            </a:r>
            <a:r>
              <a:rPr lang="ko-KR" altLang="en-US" dirty="0"/>
              <a:t>카드의 숫자를 본 후에</a:t>
            </a:r>
            <a:r>
              <a:rPr lang="en-US" altLang="ko-KR" dirty="0"/>
              <a:t>, </a:t>
            </a:r>
            <a:r>
              <a:rPr lang="ko-KR" altLang="en-US" dirty="0"/>
              <a:t>머릿속에 기억된 가장 큰 숫자가 적힌 카드를 바닥에서 집어 든다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이렇게 찾는 방법을 </a:t>
            </a:r>
            <a:r>
              <a:rPr lang="ko-KR" altLang="en-US" dirty="0" smtClean="0">
                <a:solidFill>
                  <a:srgbClr val="FF0000"/>
                </a:solidFill>
              </a:rPr>
              <a:t>순차탐색 </a:t>
            </a:r>
            <a:r>
              <a:rPr lang="en-US" altLang="ko-KR" dirty="0" smtClean="0">
                <a:solidFill>
                  <a:srgbClr val="FF0000"/>
                </a:solidFill>
              </a:rPr>
              <a:t>(Sequential Search)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카드를 한 장씩 차례대로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순서대로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읽어 가며 찾는 방법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5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임의의 숫자 </a:t>
            </a:r>
            <a:r>
              <a:rPr lang="ko-KR" altLang="en-US" dirty="0" smtClean="0"/>
              <a:t>찾기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찾기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9" name="_x200820720" descr="EMB000011840f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2" y="3717032"/>
            <a:ext cx="8280920" cy="78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546</TotalTime>
  <Words>2312</Words>
  <Application>Microsoft Office PowerPoint</Application>
  <PresentationFormat>On-screen Show (4:3)</PresentationFormat>
  <Paragraphs>487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Rockwell</vt:lpstr>
      <vt:lpstr>Rockwell Condensed</vt:lpstr>
      <vt:lpstr>맑은 고딕</vt:lpstr>
      <vt:lpstr>바탕</vt:lpstr>
      <vt:lpstr>Arial</vt:lpstr>
      <vt:lpstr>Calibri</vt:lpstr>
      <vt:lpstr>Georgia</vt:lpstr>
      <vt:lpstr>Symbol</vt:lpstr>
      <vt:lpstr>Wingdings</vt:lpstr>
      <vt:lpstr>목판</vt:lpstr>
      <vt:lpstr>알고리즘 알고리즘의 첫 걸음</vt:lpstr>
      <vt:lpstr>학습 개요</vt:lpstr>
      <vt:lpstr>학습 일정</vt:lpstr>
      <vt:lpstr>평가 기준</vt:lpstr>
      <vt:lpstr>알고리즘의 유래</vt:lpstr>
      <vt:lpstr>알고리즘이란</vt:lpstr>
      <vt:lpstr>1.1 최대 숫자 찾기</vt:lpstr>
      <vt:lpstr>알고리즘</vt:lpstr>
      <vt:lpstr>1.2 임의의 숫자 찾기</vt:lpstr>
      <vt:lpstr>알고리즘</vt:lpstr>
      <vt:lpstr>PowerPoint Presentation</vt:lpstr>
      <vt:lpstr>알고리즘</vt:lpstr>
      <vt:lpstr>1.3 동전 거스름돈 </vt:lpstr>
      <vt:lpstr>알고리즘</vt:lpstr>
      <vt:lpstr>1.4 한붓그리기</vt:lpstr>
      <vt:lpstr>PowerPoint Presentation</vt:lpstr>
      <vt:lpstr>PowerPoint Presentation</vt:lpstr>
      <vt:lpstr>알고리즘</vt:lpstr>
      <vt:lpstr>1.5 미로 찾기</vt:lpstr>
      <vt:lpstr>PowerPoint Presentation</vt:lpstr>
      <vt:lpstr>PowerPoint Presentation</vt:lpstr>
      <vt:lpstr>알고리즘</vt:lpstr>
      <vt:lpstr>1.6 가짜 동전 찾기</vt:lpstr>
      <vt:lpstr>철수의 생각</vt:lpstr>
      <vt:lpstr>영희의 생각</vt:lpstr>
      <vt:lpstr>광수의 생각</vt:lpstr>
      <vt:lpstr>알고리즘</vt:lpstr>
      <vt:lpstr>PowerPoint Presentation</vt:lpstr>
      <vt:lpstr>1.7 독이든 술 단지</vt:lpstr>
      <vt:lpstr>PowerPoint Presentation</vt:lpstr>
      <vt:lpstr>아이디어 찾아내기</vt:lpstr>
      <vt:lpstr>2개일 때</vt:lpstr>
      <vt:lpstr>4개일 때</vt:lpstr>
      <vt:lpstr>4개일 때</vt:lpstr>
      <vt:lpstr>PowerPoint Presentation</vt:lpstr>
      <vt:lpstr>광수의 제안을 어떻게 보완해야 할까?</vt:lpstr>
      <vt:lpstr>PowerPoint Presentation</vt:lpstr>
      <vt:lpstr>PowerPoint Presentation</vt:lpstr>
      <vt:lpstr>알고리즘</vt:lpstr>
      <vt:lpstr>8개일 때</vt:lpstr>
      <vt:lpstr>단지 수가 n일 때</vt:lpstr>
      <vt:lpstr>요약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159</cp:revision>
  <dcterms:created xsi:type="dcterms:W3CDTF">2017-02-28T02:06:20Z</dcterms:created>
  <dcterms:modified xsi:type="dcterms:W3CDTF">2019-09-01T12:01:16Z</dcterms:modified>
</cp:coreProperties>
</file>