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6"/>
  </p:notesMasterIdLst>
  <p:handoutMasterIdLst>
    <p:handoutMasterId r:id="rId37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7509" autoAdjust="0"/>
  </p:normalViewPr>
  <p:slideViewPr>
    <p:cSldViewPr snapToGrid="0">
      <p:cViewPr varScale="1">
        <p:scale>
          <a:sx n="101" d="100"/>
          <a:sy n="101" d="100"/>
        </p:scale>
        <p:origin x="1346" y="38"/>
      </p:cViewPr>
      <p:guideLst/>
    </p:cSldViewPr>
  </p:slideViewPr>
  <p:outlineViewPr>
    <p:cViewPr>
      <p:scale>
        <a:sx n="33" d="100"/>
        <a:sy n="33" d="100"/>
      </p:scale>
      <p:origin x="0" y="-1268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251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0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71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79BBA4-5A27-4C7A-B143-55102F65DDF8}" type="datetime1">
              <a:rPr lang="en-US" altLang="ko-KR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28E9-2157-4CFF-86BA-8AAC4A1F5BCE}" type="datetime1">
              <a:rPr lang="en-US" altLang="ko-KR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D8C44-5E93-41E3-981A-592298760833}" type="datetime1">
              <a:rPr lang="en-US" altLang="ko-KR" smtClean="0"/>
              <a:t>9/5/2019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9D76B6-F27B-435B-A222-0B140971C474}" type="datetime1">
              <a:rPr lang="en-US" altLang="ko-KR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000" spc="-500" dirty="0" smtClean="0"/>
              <a:t>알고리즘을 배우기 위한 준비</a:t>
            </a:r>
            <a:endParaRPr lang="ko-KR" altLang="en-US" sz="5000" spc="-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임종범</a:t>
            </a:r>
            <a:endParaRPr lang="en-US" altLang="ko-KR" dirty="0" smtClean="0"/>
          </a:p>
          <a:p>
            <a:r>
              <a:rPr lang="en-US" altLang="ko-KR" i="1" dirty="0" smtClean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0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spcAft>
                <a:spcPts val="1800"/>
              </a:spcAft>
              <a:buNone/>
            </a:pPr>
            <a:r>
              <a:rPr lang="ko-KR" altLang="en-US" dirty="0">
                <a:solidFill>
                  <a:srgbClr val="0000CC"/>
                </a:solidFill>
              </a:rPr>
              <a:t>의사 코드로 표현된 알고리즘</a:t>
            </a:r>
            <a:r>
              <a:rPr lang="en-US" altLang="ko-KR" dirty="0">
                <a:solidFill>
                  <a:srgbClr val="0000CC"/>
                </a:solidFill>
              </a:rPr>
              <a:t>: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spcAft>
                <a:spcPts val="1800"/>
              </a:spcAft>
              <a:buNone/>
            </a:pPr>
            <a:r>
              <a:rPr lang="ko-KR" altLang="en-US" dirty="0"/>
              <a:t>배열 </a:t>
            </a:r>
            <a:r>
              <a:rPr lang="en-US" altLang="ko-KR" dirty="0"/>
              <a:t>A</a:t>
            </a:r>
            <a:r>
              <a:rPr lang="ko-KR" altLang="en-US" dirty="0"/>
              <a:t>에 입력이 </a:t>
            </a:r>
            <a:r>
              <a:rPr lang="en-US" altLang="ko-KR" dirty="0"/>
              <a:t>10</a:t>
            </a:r>
            <a:r>
              <a:rPr lang="ko-KR" altLang="en-US" dirty="0"/>
              <a:t>개의 숫자가 있다고 </a:t>
            </a:r>
            <a:r>
              <a:rPr lang="ko-KR" altLang="en-US" dirty="0" smtClean="0"/>
              <a:t>가정</a:t>
            </a:r>
            <a:endParaRPr lang="ko-KR" altLang="en-US" dirty="0"/>
          </a:p>
          <a:p>
            <a:pPr marL="0" indent="0" fontAlgn="base" latinLnBrk="1">
              <a:spcAft>
                <a:spcPts val="1800"/>
              </a:spcAft>
              <a:buNone/>
            </a:pPr>
            <a:r>
              <a:rPr lang="en-US" altLang="ko-KR" dirty="0"/>
              <a:t>1. max = A[0]</a:t>
            </a:r>
            <a:endParaRPr lang="ko-KR" altLang="en-US" dirty="0"/>
          </a:p>
          <a:p>
            <a:pPr marL="0" indent="0" fontAlgn="base" latinLnBrk="1">
              <a:spcAft>
                <a:spcPts val="1800"/>
              </a:spcAft>
              <a:buNone/>
            </a:pPr>
            <a:r>
              <a:rPr lang="en-US" altLang="ko-KR" dirty="0"/>
              <a:t>2. for </a:t>
            </a:r>
            <a:r>
              <a:rPr lang="en-US" altLang="ko-KR" dirty="0" err="1"/>
              <a:t>i</a:t>
            </a:r>
            <a:r>
              <a:rPr lang="en-US" altLang="ko-KR" dirty="0"/>
              <a:t> = 1 to 9</a:t>
            </a:r>
            <a:endParaRPr lang="ko-KR" altLang="en-US" dirty="0"/>
          </a:p>
          <a:p>
            <a:pPr marL="0" indent="0" fontAlgn="base" latinLnBrk="1">
              <a:spcAft>
                <a:spcPts val="1800"/>
              </a:spcAft>
              <a:buNone/>
            </a:pPr>
            <a:r>
              <a:rPr lang="en-US" altLang="ko-KR" dirty="0"/>
              <a:t>3. if (A[</a:t>
            </a:r>
            <a:r>
              <a:rPr lang="en-US" altLang="ko-KR" dirty="0" err="1"/>
              <a:t>i</a:t>
            </a:r>
            <a:r>
              <a:rPr lang="en-US" altLang="ko-KR" dirty="0"/>
              <a:t>] &gt; max) max = 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  <a:p>
            <a:pPr marL="0" indent="0" fontAlgn="base" latinLnBrk="1">
              <a:spcAft>
                <a:spcPts val="1800"/>
              </a:spcAft>
              <a:buNone/>
            </a:pPr>
            <a:r>
              <a:rPr lang="en-US" altLang="ko-KR" dirty="0"/>
              <a:t>4. return max</a:t>
            </a:r>
            <a:endParaRPr lang="ko-KR" alt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80728"/>
            <a:ext cx="3469331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플</a:t>
            </a:r>
            <a:r>
              <a:rPr lang="ko-KR" altLang="en-US" dirty="0" err="1"/>
              <a:t>로</a:t>
            </a:r>
            <a:r>
              <a:rPr lang="ko-KR" altLang="en-US" dirty="0" smtClean="0"/>
              <a:t> 차트 </a:t>
            </a:r>
            <a:r>
              <a:rPr lang="en-US" altLang="ko-KR" dirty="0"/>
              <a:t>(</a:t>
            </a:r>
            <a:r>
              <a:rPr lang="en-US" dirty="0"/>
              <a:t>flow chart) </a:t>
            </a:r>
            <a:r>
              <a:rPr lang="ko-KR" altLang="en-US" dirty="0"/>
              <a:t>형태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6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2.4 </a:t>
            </a:r>
            <a:r>
              <a:rPr lang="ko-KR" altLang="en-US" dirty="0"/>
              <a:t>알고리즘의 </a:t>
            </a:r>
            <a:r>
              <a:rPr lang="ko-KR" altLang="en-US" dirty="0" smtClean="0"/>
              <a:t>분류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>
              <a:spcAft>
                <a:spcPts val="1800"/>
              </a:spcAft>
            </a:pPr>
            <a:r>
              <a:rPr lang="ko-KR" altLang="en-US" dirty="0" smtClean="0">
                <a:solidFill>
                  <a:srgbClr val="FF0000"/>
                </a:solidFill>
              </a:rPr>
              <a:t>문제의 </a:t>
            </a:r>
            <a:r>
              <a:rPr lang="ko-KR" altLang="en-US" dirty="0">
                <a:solidFill>
                  <a:srgbClr val="FF0000"/>
                </a:solidFill>
              </a:rPr>
              <a:t>해결 방식</a:t>
            </a:r>
            <a:r>
              <a:rPr lang="ko-KR" altLang="en-US" dirty="0"/>
              <a:t>에 따른 분류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 latinLnBrk="1">
              <a:spcAft>
                <a:spcPts val="1200"/>
              </a:spcAft>
            </a:pPr>
            <a:r>
              <a:rPr lang="ko-KR" altLang="en-US" dirty="0"/>
              <a:t>분할 정복 </a:t>
            </a:r>
            <a:r>
              <a:rPr lang="en-US" altLang="ko-KR" dirty="0"/>
              <a:t>(Divide-and-Conquer) </a:t>
            </a:r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 latinLnBrk="1">
              <a:spcAft>
                <a:spcPts val="1200"/>
              </a:spcAft>
            </a:pPr>
            <a:r>
              <a:rPr lang="ko-KR" altLang="en-US" dirty="0"/>
              <a:t>그리디 </a:t>
            </a:r>
            <a:r>
              <a:rPr lang="en-US" altLang="ko-KR" dirty="0"/>
              <a:t>(Greedy) </a:t>
            </a:r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 latinLnBrk="1">
              <a:spcAft>
                <a:spcPts val="1200"/>
              </a:spcAft>
            </a:pPr>
            <a:r>
              <a:rPr lang="ko-KR" altLang="en-US" dirty="0"/>
              <a:t>동적 계획 </a:t>
            </a:r>
            <a:r>
              <a:rPr lang="en-US" altLang="ko-KR" dirty="0"/>
              <a:t>(Dynamic Programming) </a:t>
            </a:r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 latinLnBrk="1">
              <a:spcAft>
                <a:spcPts val="1200"/>
              </a:spcAft>
            </a:pPr>
            <a:r>
              <a:rPr lang="ko-KR" altLang="en-US" dirty="0"/>
              <a:t>근사 </a:t>
            </a:r>
            <a:r>
              <a:rPr lang="en-US" altLang="ko-KR" dirty="0"/>
              <a:t>(Approximation) </a:t>
            </a:r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 latinLnBrk="1">
              <a:spcAft>
                <a:spcPts val="1200"/>
              </a:spcAft>
            </a:pPr>
            <a:r>
              <a:rPr lang="ko-KR" altLang="en-US" dirty="0"/>
              <a:t>백트래킹 </a:t>
            </a:r>
            <a:r>
              <a:rPr lang="en-US" altLang="ko-KR" dirty="0"/>
              <a:t>(Backtracking) </a:t>
            </a:r>
            <a:r>
              <a:rPr lang="ko-KR" altLang="en-US" dirty="0"/>
              <a:t>기법 </a:t>
            </a:r>
            <a:r>
              <a:rPr lang="en-US" altLang="ko-KR" dirty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9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 latinLnBrk="1">
              <a:spcAft>
                <a:spcPts val="1200"/>
              </a:spcAft>
            </a:pPr>
            <a:r>
              <a:rPr lang="ko-KR" altLang="en-US" dirty="0"/>
              <a:t>분기 한정 </a:t>
            </a:r>
            <a:r>
              <a:rPr lang="en-US" altLang="ko-KR" dirty="0"/>
              <a:t>(Branch-and-Bound) </a:t>
            </a:r>
            <a:r>
              <a:rPr lang="ko-KR" altLang="en-US" dirty="0"/>
              <a:t>기법 </a:t>
            </a:r>
            <a:r>
              <a:rPr lang="en-US" altLang="ko-KR" dirty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9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8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>
              <a:spcAft>
                <a:spcPts val="1200"/>
              </a:spcAft>
            </a:pPr>
            <a:r>
              <a:rPr lang="ko-KR" altLang="en-US" dirty="0" smtClean="0">
                <a:solidFill>
                  <a:srgbClr val="FF0000"/>
                </a:solidFill>
              </a:rPr>
              <a:t>문제에 기반한</a:t>
            </a:r>
            <a:r>
              <a:rPr lang="ko-KR" altLang="en-US" dirty="0" smtClean="0"/>
              <a:t> </a:t>
            </a:r>
            <a:r>
              <a:rPr lang="ko-KR" altLang="en-US" dirty="0"/>
              <a:t>분류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 latinLnBrk="1"/>
            <a:r>
              <a:rPr lang="ko-KR" altLang="en-US" dirty="0"/>
              <a:t>정렬 알고리즘 </a:t>
            </a:r>
            <a:r>
              <a:rPr lang="en-US" altLang="ko-KR" dirty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 latinLnBrk="1"/>
            <a:r>
              <a:rPr lang="ko-KR" altLang="en-US" dirty="0"/>
              <a:t>그래프 알고리즘</a:t>
            </a:r>
          </a:p>
          <a:p>
            <a:pPr lvl="1" fontAlgn="base" latinLnBrk="1"/>
            <a:r>
              <a:rPr lang="ko-KR" altLang="en-US" dirty="0"/>
              <a:t>기하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 fontAlgn="base" latinLnBrk="1"/>
            <a:endParaRPr lang="en-US" altLang="ko-KR" dirty="0"/>
          </a:p>
          <a:p>
            <a:pPr fontAlgn="base" latinLnBrk="1">
              <a:spcAft>
                <a:spcPts val="1800"/>
              </a:spcAft>
            </a:pPr>
            <a:r>
              <a:rPr lang="en-US" dirty="0" err="1">
                <a:solidFill>
                  <a:srgbClr val="FF0000"/>
                </a:solidFill>
              </a:rPr>
              <a:t>특정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환경</a:t>
            </a:r>
            <a:r>
              <a:rPr lang="en-US" dirty="0" err="1" smtClean="0"/>
              <a:t>에</a:t>
            </a:r>
            <a:r>
              <a:rPr lang="en-US" dirty="0" smtClean="0"/>
              <a:t> </a:t>
            </a:r>
            <a:r>
              <a:rPr lang="ko-KR" altLang="en-US" dirty="0" smtClean="0"/>
              <a:t>따른 분류</a:t>
            </a:r>
            <a:r>
              <a:rPr lang="en-US" altLang="ko-KR" dirty="0" smtClean="0"/>
              <a:t>:</a:t>
            </a:r>
            <a:endParaRPr lang="en-US" dirty="0" smtClean="0"/>
          </a:p>
          <a:p>
            <a:pPr lvl="1" fontAlgn="base" latinLnBrk="1"/>
            <a:r>
              <a:rPr lang="en-US" dirty="0" err="1" smtClean="0"/>
              <a:t>병렬</a:t>
            </a:r>
            <a:r>
              <a:rPr lang="en-US" dirty="0" smtClean="0"/>
              <a:t> </a:t>
            </a:r>
            <a:r>
              <a:rPr lang="en-US" dirty="0"/>
              <a:t>(Parallel) </a:t>
            </a:r>
            <a:r>
              <a:rPr lang="en-US" dirty="0" err="1" smtClean="0"/>
              <a:t>알고리즘</a:t>
            </a:r>
            <a:endParaRPr lang="en-US" dirty="0" smtClean="0"/>
          </a:p>
          <a:p>
            <a:pPr lvl="1" fontAlgn="base" latinLnBrk="1"/>
            <a:r>
              <a:rPr lang="en-US" dirty="0" err="1" smtClean="0"/>
              <a:t>분산</a:t>
            </a:r>
            <a:r>
              <a:rPr lang="en-US" dirty="0" smtClean="0"/>
              <a:t> </a:t>
            </a:r>
            <a:r>
              <a:rPr lang="en-US" dirty="0"/>
              <a:t>(Distributed) </a:t>
            </a:r>
            <a:r>
              <a:rPr lang="en-US" dirty="0" err="1" smtClean="0"/>
              <a:t>알고리즘</a:t>
            </a:r>
            <a:endParaRPr lang="en-US" dirty="0" smtClean="0"/>
          </a:p>
          <a:p>
            <a:pPr lvl="1" fontAlgn="base" latinLnBrk="1"/>
            <a:r>
              <a:rPr lang="en-US" dirty="0" err="1" smtClean="0"/>
              <a:t>양자</a:t>
            </a:r>
            <a:r>
              <a:rPr lang="en-US" dirty="0" smtClean="0"/>
              <a:t> </a:t>
            </a:r>
            <a:r>
              <a:rPr lang="en-US" dirty="0"/>
              <a:t>(Quantum) </a:t>
            </a:r>
            <a:r>
              <a:rPr lang="en-US" dirty="0" err="1"/>
              <a:t>알고리즘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4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 smtClean="0">
                <a:latin typeface="+mn-ea"/>
              </a:rPr>
              <a:t>기타 알고리즘들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pPr lvl="1">
              <a:spcAft>
                <a:spcPts val="1800"/>
              </a:spcAft>
            </a:pPr>
            <a:r>
              <a:rPr lang="en-US" dirty="0" err="1" smtClean="0"/>
              <a:t>확률</a:t>
            </a:r>
            <a:r>
              <a:rPr lang="en-US" dirty="0" smtClean="0"/>
              <a:t> </a:t>
            </a:r>
            <a:r>
              <a:rPr lang="en-US" dirty="0" err="1"/>
              <a:t>개념이</a:t>
            </a:r>
            <a:r>
              <a:rPr lang="en-US" dirty="0"/>
              <a:t> </a:t>
            </a:r>
            <a:r>
              <a:rPr lang="en-US" dirty="0" err="1"/>
              <a:t>사용되는</a:t>
            </a:r>
            <a:r>
              <a:rPr lang="en-US" dirty="0"/>
              <a:t> </a:t>
            </a:r>
            <a:r>
              <a:rPr lang="en-US" dirty="0" err="1"/>
              <a:t>랜덤</a:t>
            </a:r>
            <a:r>
              <a:rPr lang="en-US" dirty="0"/>
              <a:t> (Random) </a:t>
            </a:r>
            <a:r>
              <a:rPr lang="en-US" dirty="0" err="1" smtClean="0"/>
              <a:t>알고리즘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err="1" smtClean="0"/>
              <a:t>유전자</a:t>
            </a:r>
            <a:r>
              <a:rPr lang="en-US" dirty="0" smtClean="0"/>
              <a:t> </a:t>
            </a:r>
            <a:r>
              <a:rPr lang="en-US" dirty="0"/>
              <a:t>(Genetic) </a:t>
            </a:r>
            <a:r>
              <a:rPr lang="en-US" dirty="0" err="1"/>
              <a:t>알고리즘</a:t>
            </a:r>
            <a:r>
              <a:rPr lang="en-US" dirty="0"/>
              <a:t> (제9장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1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2.5 </a:t>
            </a:r>
            <a:r>
              <a:rPr lang="ko-KR" altLang="en-US" dirty="0"/>
              <a:t>알고리즘의 효율성 </a:t>
            </a:r>
            <a:r>
              <a:rPr lang="ko-KR" altLang="en-US" dirty="0" smtClean="0"/>
              <a:t>표현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dirty="0"/>
              <a:t>알고리즘의 효율성은 알고리즘의 수행 시간 또는 알고리즘이 수행하는 동안 사용되는 메모리 공간의 크기로 나타낼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이들을 각각 </a:t>
            </a:r>
            <a:r>
              <a:rPr lang="ko-KR" altLang="en-US" dirty="0" smtClean="0">
                <a:solidFill>
                  <a:srgbClr val="FF0000"/>
                </a:solidFill>
              </a:rPr>
              <a:t>시간복잡도 </a:t>
            </a:r>
            <a:r>
              <a:rPr lang="en-US" altLang="ko-KR" dirty="0" smtClean="0">
                <a:solidFill>
                  <a:srgbClr val="FF0000"/>
                </a:solidFill>
              </a:rPr>
              <a:t>(time complexity), </a:t>
            </a:r>
            <a:r>
              <a:rPr lang="ko-KR" altLang="en-US" dirty="0">
                <a:solidFill>
                  <a:srgbClr val="FF0000"/>
                </a:solidFill>
              </a:rPr>
              <a:t>공간복잡도 </a:t>
            </a:r>
            <a:r>
              <a:rPr lang="en-US" altLang="ko-KR" dirty="0">
                <a:solidFill>
                  <a:srgbClr val="FF0000"/>
                </a:solidFill>
              </a:rPr>
              <a:t>(space complexity)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일반적으로 </a:t>
            </a:r>
            <a:r>
              <a:rPr lang="ko-KR" altLang="en-US" dirty="0"/>
              <a:t>알고리즘들을 비교할 때에는 시간복잡도가 주로 </a:t>
            </a:r>
            <a:r>
              <a:rPr lang="ko-KR" altLang="en-US" dirty="0" smtClean="0"/>
              <a:t>사용된다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1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dirty="0"/>
              <a:t>시간복잡도는 알고리즘이 수행하는 </a:t>
            </a:r>
            <a:r>
              <a:rPr lang="ko-KR" altLang="en-US" dirty="0">
                <a:solidFill>
                  <a:srgbClr val="FF0000"/>
                </a:solidFill>
              </a:rPr>
              <a:t>기본적인 연산 횟수를 입력 크기에 대한 함수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10</a:t>
            </a:r>
            <a:r>
              <a:rPr lang="ko-KR" altLang="en-US" dirty="0"/>
              <a:t>장의 숫자 카드 중에서 최대 </a:t>
            </a:r>
            <a:r>
              <a:rPr lang="ko-KR" altLang="en-US" dirty="0" smtClean="0"/>
              <a:t>숫자 찾기</a:t>
            </a:r>
            <a:r>
              <a:rPr lang="en-US" altLang="ko-KR" dirty="0" smtClean="0"/>
              <a:t>  </a:t>
            </a:r>
            <a:r>
              <a:rPr lang="ko-KR" altLang="en-US" dirty="0"/>
              <a:t>순차탐색으로 찾는 경우에 숫자 비교가 기본적인 연산이고</a:t>
            </a:r>
            <a:r>
              <a:rPr lang="en-US" altLang="ko-KR" dirty="0"/>
              <a:t>, </a:t>
            </a:r>
            <a:r>
              <a:rPr lang="ko-KR" altLang="en-US" dirty="0"/>
              <a:t>총 비교 횟수는 </a:t>
            </a:r>
            <a:r>
              <a:rPr lang="en-US" altLang="ko-KR" dirty="0"/>
              <a:t>9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en-US" altLang="ko-KR" dirty="0" smtClean="0"/>
              <a:t>n</a:t>
            </a:r>
            <a:r>
              <a:rPr lang="ko-KR" altLang="en-US" dirty="0"/>
              <a:t>장의 카드가 있다면</a:t>
            </a:r>
            <a:r>
              <a:rPr lang="en-US" altLang="ko-KR" dirty="0"/>
              <a:t>, (n-1)</a:t>
            </a:r>
            <a:r>
              <a:rPr lang="ko-KR" altLang="en-US" dirty="0"/>
              <a:t>번의 </a:t>
            </a:r>
            <a:r>
              <a:rPr lang="ko-KR" altLang="en-US" dirty="0" smtClean="0"/>
              <a:t>비교 수행</a:t>
            </a:r>
            <a:r>
              <a:rPr lang="en-US" altLang="ko-KR" dirty="0" smtClean="0"/>
              <a:t>:</a:t>
            </a:r>
            <a:r>
              <a:rPr lang="ko-KR" altLang="en-US" dirty="0" smtClean="0"/>
              <a:t> 시간복잡도는 </a:t>
            </a:r>
            <a:r>
              <a:rPr lang="en-US" altLang="ko-KR" dirty="0" smtClean="0"/>
              <a:t>(</a:t>
            </a:r>
            <a:r>
              <a:rPr lang="en-US" altLang="ko-KR" dirty="0"/>
              <a:t>n</a:t>
            </a:r>
            <a:r>
              <a:rPr lang="en-US" altLang="ko-KR" dirty="0" smtClean="0"/>
              <a:t>-1)</a:t>
            </a:r>
            <a:endParaRPr lang="ko-KR" alt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복잡도를 표현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dirty="0"/>
              <a:t>알고리즘의 복잡도를 표현하는 데는 다음과 같은 분석 방법들이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ko-KR" altLang="en-US" dirty="0"/>
              <a:t>최악 경우 분석 </a:t>
            </a:r>
            <a:r>
              <a:rPr lang="en-US" altLang="ko-KR" dirty="0"/>
              <a:t>(</a:t>
            </a:r>
            <a:r>
              <a:rPr lang="en-US" dirty="0"/>
              <a:t>worst case analysis)</a:t>
            </a:r>
          </a:p>
          <a:p>
            <a:pPr lvl="0" fontAlgn="base" latinLnBrk="1">
              <a:spcAft>
                <a:spcPts val="1200"/>
              </a:spcAft>
            </a:pPr>
            <a:r>
              <a:rPr lang="ko-KR" altLang="en-US" dirty="0"/>
              <a:t>평균 경우 분석 </a:t>
            </a:r>
            <a:r>
              <a:rPr lang="en-US" altLang="ko-KR" dirty="0"/>
              <a:t>(</a:t>
            </a:r>
            <a:r>
              <a:rPr lang="en-US" dirty="0"/>
              <a:t>average case analysis)</a:t>
            </a:r>
          </a:p>
          <a:p>
            <a:pPr lvl="0" fontAlgn="base" latinLnBrk="1">
              <a:spcAft>
                <a:spcPts val="1200"/>
              </a:spcAft>
            </a:pPr>
            <a:r>
              <a:rPr lang="ko-KR" altLang="en-US" dirty="0"/>
              <a:t>최선 경우 분석 </a:t>
            </a:r>
            <a:r>
              <a:rPr lang="en-US" altLang="ko-KR" dirty="0"/>
              <a:t>(</a:t>
            </a:r>
            <a:r>
              <a:rPr lang="en-US" dirty="0"/>
              <a:t>best case analysis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3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최선 경우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3" name="_x185811672" descr="EMB000011c46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8" y="2916168"/>
            <a:ext cx="805826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7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최악 경우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1" name="_x185985344" descr="EMB000011c463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39784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2.1 </a:t>
            </a:r>
            <a:r>
              <a:rPr lang="ko-KR" altLang="en-US" dirty="0" smtClean="0"/>
              <a:t>알고리즘이란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/>
              <a:t>알고리즘은 </a:t>
            </a:r>
            <a:r>
              <a:rPr lang="ko-KR" altLang="en-US" dirty="0">
                <a:solidFill>
                  <a:srgbClr val="FF0000"/>
                </a:solidFill>
              </a:rPr>
              <a:t>문제를 해결하는 단계적 절차 또는 방법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주어지는 </a:t>
            </a:r>
            <a:r>
              <a:rPr lang="ko-KR" altLang="en-US" dirty="0"/>
              <a:t>문제는 컴퓨터를 이용하여 해결할 수 </a:t>
            </a:r>
            <a:r>
              <a:rPr lang="ko-KR" altLang="en-US" dirty="0" smtClean="0"/>
              <a:t>있어야</a:t>
            </a:r>
            <a:r>
              <a:rPr lang="en-US" altLang="ko-KR" dirty="0" smtClean="0"/>
              <a:t> </a:t>
            </a:r>
          </a:p>
          <a:p>
            <a:pPr fontAlgn="base" latinLnBrk="1"/>
            <a:r>
              <a:rPr lang="ko-KR" altLang="en-US" dirty="0" smtClean="0"/>
              <a:t>알고리즘에는 </a:t>
            </a:r>
            <a:r>
              <a:rPr lang="ko-KR" altLang="en-US" dirty="0"/>
              <a:t>입력이 주어지고</a:t>
            </a:r>
            <a:r>
              <a:rPr lang="en-US" altLang="ko-KR" dirty="0"/>
              <a:t>, </a:t>
            </a:r>
            <a:r>
              <a:rPr lang="ko-KR" altLang="en-US" dirty="0"/>
              <a:t>알고리즘은 수행한 결과인 해 </a:t>
            </a:r>
            <a:r>
              <a:rPr lang="en-US" altLang="ko-KR" dirty="0"/>
              <a:t>(</a:t>
            </a:r>
            <a:r>
              <a:rPr lang="ko-KR" altLang="en-US" dirty="0"/>
              <a:t>또는 답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출력한다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1025" name="_x185572600" descr="EMB000011c463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3" y="3696329"/>
            <a:ext cx="813035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4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평균 경우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7" name="_x185609944" descr="EMB000011c463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9" y="2708920"/>
            <a:ext cx="8532441" cy="175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8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2.6 </a:t>
            </a:r>
            <a:r>
              <a:rPr lang="ko-KR" altLang="en-US" dirty="0"/>
              <a:t>복잡도의 점근적 </a:t>
            </a:r>
            <a:r>
              <a:rPr lang="ko-KR" altLang="en-US" dirty="0" smtClean="0"/>
              <a:t>표기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ko-KR" altLang="en-US" dirty="0"/>
              <a:t>시간 </a:t>
            </a:r>
            <a:r>
              <a:rPr lang="en-US" altLang="ko-KR" dirty="0"/>
              <a:t>(</a:t>
            </a:r>
            <a:r>
              <a:rPr lang="ko-KR" altLang="en-US" dirty="0"/>
              <a:t>또는 공간</a:t>
            </a:r>
            <a:r>
              <a:rPr lang="en-US" altLang="ko-KR" dirty="0"/>
              <a:t>)</a:t>
            </a:r>
            <a:r>
              <a:rPr lang="ko-KR" altLang="en-US" dirty="0"/>
              <a:t>복잡도는 입력 크기에 대한 함수로 표기하는데</a:t>
            </a:r>
            <a:r>
              <a:rPr lang="en-US" altLang="ko-KR" dirty="0"/>
              <a:t>, </a:t>
            </a:r>
            <a:r>
              <a:rPr lang="ko-KR" altLang="en-US" dirty="0"/>
              <a:t>이 함수는 주로 여러 개의 항을 가지는 다항식이다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이를 </a:t>
            </a:r>
            <a:r>
              <a:rPr lang="ko-KR" altLang="en-US" dirty="0"/>
              <a:t>단순한 함수로 표현하기 위해 </a:t>
            </a:r>
            <a:r>
              <a:rPr lang="ko-KR" altLang="en-US" dirty="0">
                <a:solidFill>
                  <a:srgbClr val="FF0000"/>
                </a:solidFill>
              </a:rPr>
              <a:t>점근적 표기 </a:t>
            </a:r>
            <a:r>
              <a:rPr lang="en-US" altLang="ko-KR" dirty="0">
                <a:solidFill>
                  <a:srgbClr val="FF0000"/>
                </a:solidFill>
              </a:rPr>
              <a:t>(Asymptotic Notation)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입력 </a:t>
            </a:r>
            <a:r>
              <a:rPr lang="ko-KR" altLang="en-US" dirty="0"/>
              <a:t>크기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ko-KR" altLang="en-US" u="sng" dirty="0">
                <a:solidFill>
                  <a:srgbClr val="0000CC"/>
                </a:solidFill>
              </a:rPr>
              <a:t>무한대로 커질 때의</a:t>
            </a:r>
            <a:r>
              <a:rPr lang="ko-KR" altLang="en-US" u="sng" dirty="0"/>
              <a:t> </a:t>
            </a:r>
            <a:r>
              <a:rPr lang="ko-KR" altLang="en-US" dirty="0"/>
              <a:t>복잡도를 간단히 표현하기 위해 사용하는 표기법이다</a:t>
            </a:r>
            <a:r>
              <a:rPr lang="en-US" altLang="ko-KR" dirty="0" smtClean="0"/>
              <a:t>.</a:t>
            </a:r>
          </a:p>
          <a:p>
            <a:pPr lvl="0" fontAlgn="base" latinLnBrk="1"/>
            <a:r>
              <a:rPr lang="en-US" dirty="0" smtClean="0"/>
              <a:t>O(Big-Oh) -</a:t>
            </a:r>
            <a:r>
              <a:rPr lang="ko-KR" altLang="en-US" dirty="0" smtClean="0"/>
              <a:t>표기</a:t>
            </a:r>
            <a:endParaRPr lang="ko-KR" altLang="en-US" dirty="0"/>
          </a:p>
          <a:p>
            <a:pPr lvl="0" fontAlgn="base" latinLnBrk="1"/>
            <a:r>
              <a:rPr lang="el-GR" dirty="0" smtClean="0"/>
              <a:t>Ω(</a:t>
            </a:r>
            <a:r>
              <a:rPr lang="en-US" dirty="0"/>
              <a:t>Big-Omega) </a:t>
            </a:r>
            <a:r>
              <a:rPr lang="en-US" dirty="0" smtClean="0"/>
              <a:t>-</a:t>
            </a:r>
            <a:r>
              <a:rPr lang="ko-KR" altLang="en-US" dirty="0" smtClean="0"/>
              <a:t>표기</a:t>
            </a:r>
            <a:endParaRPr lang="ko-KR" altLang="en-US" dirty="0"/>
          </a:p>
          <a:p>
            <a:pPr lvl="0" fontAlgn="base" latinLnBrk="1"/>
            <a:r>
              <a:rPr lang="el-GR" dirty="0" smtClean="0"/>
              <a:t>Θ(</a:t>
            </a:r>
            <a:r>
              <a:rPr lang="en-US" dirty="0"/>
              <a:t>Theta) </a:t>
            </a:r>
            <a:r>
              <a:rPr lang="en-US" dirty="0" smtClean="0"/>
              <a:t>-</a:t>
            </a:r>
            <a:r>
              <a:rPr lang="ko-KR" altLang="en-US" dirty="0" smtClean="0"/>
              <a:t>표기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81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O(Big-Oh)-</a:t>
            </a:r>
            <a:r>
              <a:rPr lang="ko-KR" altLang="en-US" dirty="0" smtClean="0"/>
              <a:t>표기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ko-KR" dirty="0"/>
              <a:t>O-</a:t>
            </a:r>
            <a:r>
              <a:rPr lang="ko-KR" altLang="en-US" dirty="0"/>
              <a:t>표기는 복잡도의 </a:t>
            </a:r>
            <a:r>
              <a:rPr lang="ko-KR" altLang="en-US" dirty="0">
                <a:solidFill>
                  <a:srgbClr val="FF0000"/>
                </a:solidFill>
              </a:rPr>
              <a:t>점근적 상한</a:t>
            </a:r>
            <a:r>
              <a:rPr lang="ko-KR" altLang="en-US" dirty="0"/>
              <a:t>을 </a:t>
            </a:r>
            <a:r>
              <a:rPr lang="ko-KR" altLang="en-US" dirty="0" smtClean="0"/>
              <a:t>나타낸다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/>
              <a:t>복잡도가 </a:t>
            </a:r>
            <a:r>
              <a:rPr lang="en-US" dirty="0">
                <a:solidFill>
                  <a:srgbClr val="0000CC"/>
                </a:solidFill>
              </a:rPr>
              <a:t>f(n) = </a:t>
            </a:r>
            <a:r>
              <a:rPr lang="en-US" dirty="0" smtClean="0">
                <a:solidFill>
                  <a:srgbClr val="0000CC"/>
                </a:solidFill>
              </a:rPr>
              <a:t>2n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-8n+3</a:t>
            </a:r>
            <a:r>
              <a:rPr lang="en-US" dirty="0" smtClean="0"/>
              <a:t> </a:t>
            </a:r>
            <a:r>
              <a:rPr lang="ko-KR" altLang="en-US" dirty="0" smtClean="0"/>
              <a:t>이라면</a:t>
            </a:r>
            <a:r>
              <a:rPr lang="en-US" altLang="ko-KR" dirty="0"/>
              <a:t>, </a:t>
            </a:r>
            <a:r>
              <a:rPr lang="en-US" dirty="0"/>
              <a:t>f(n)</a:t>
            </a:r>
            <a:r>
              <a:rPr lang="ko-KR" altLang="en-US" dirty="0"/>
              <a:t>의 </a:t>
            </a:r>
            <a:r>
              <a:rPr lang="en-US" dirty="0"/>
              <a:t>O-</a:t>
            </a:r>
            <a:r>
              <a:rPr lang="ko-KR" altLang="en-US" dirty="0"/>
              <a:t>표기는 </a:t>
            </a:r>
            <a:r>
              <a:rPr lang="en-US" dirty="0">
                <a:solidFill>
                  <a:srgbClr val="FF0000"/>
                </a:solidFill>
              </a:rPr>
              <a:t>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dirty="0"/>
              <a:t>f(n)</a:t>
            </a:r>
            <a:r>
              <a:rPr lang="ko-KR" altLang="en-US" dirty="0"/>
              <a:t>의 단순화된 표현은 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spcAft>
                <a:spcPts val="1200"/>
              </a:spcAft>
            </a:pPr>
            <a:r>
              <a:rPr lang="ko-KR" altLang="en-US" dirty="0"/>
              <a:t>단순화된 함수 </a:t>
            </a:r>
            <a:r>
              <a:rPr lang="en-US" altLang="ko-KR" dirty="0"/>
              <a:t>n</a:t>
            </a:r>
            <a:r>
              <a:rPr lang="en-US" altLang="ko-KR" baseline="30000" dirty="0"/>
              <a:t>2</a:t>
            </a:r>
            <a:r>
              <a:rPr lang="ko-KR" altLang="en-US" dirty="0"/>
              <a:t>에 임의의 상수 </a:t>
            </a:r>
            <a:r>
              <a:rPr lang="en-US" altLang="ko-KR" dirty="0"/>
              <a:t>c</a:t>
            </a:r>
            <a:r>
              <a:rPr lang="ko-KR" altLang="en-US" dirty="0"/>
              <a:t>를 곱한 </a:t>
            </a:r>
            <a:r>
              <a:rPr lang="en-US" altLang="ko-KR" dirty="0"/>
              <a:t>cn</a:t>
            </a:r>
            <a:r>
              <a:rPr lang="en-US" altLang="ko-KR" baseline="30000" dirty="0"/>
              <a:t>2</a:t>
            </a:r>
            <a:r>
              <a:rPr lang="ko-KR" altLang="en-US" dirty="0"/>
              <a:t>이 </a:t>
            </a:r>
            <a:r>
              <a:rPr lang="en-US" altLang="ko-KR" dirty="0"/>
              <a:t>n</a:t>
            </a:r>
            <a:r>
              <a:rPr lang="ko-KR" altLang="en-US" dirty="0"/>
              <a:t>이 증가함에 따라 </a:t>
            </a:r>
            <a:r>
              <a:rPr lang="en-US" altLang="ko-KR" dirty="0"/>
              <a:t>f(n)</a:t>
            </a:r>
            <a:r>
              <a:rPr lang="ko-KR" altLang="en-US" dirty="0"/>
              <a:t>의 상한이 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c&gt;0.</a:t>
            </a:r>
            <a:endParaRPr lang="ko-KR" altLang="en-US" dirty="0"/>
          </a:p>
          <a:p>
            <a:pPr>
              <a:spcAft>
                <a:spcPts val="1200"/>
              </a:spcAft>
            </a:pPr>
            <a:endParaRPr lang="ko-KR" alt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263" y="3134066"/>
            <a:ext cx="3348605" cy="294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2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복잡도 </a:t>
            </a:r>
            <a:r>
              <a:rPr lang="en-US" altLang="ko-KR" dirty="0"/>
              <a:t>f(n)</a:t>
            </a:r>
            <a:r>
              <a:rPr lang="ko-KR" altLang="en-US" dirty="0"/>
              <a:t>과 </a:t>
            </a:r>
            <a:r>
              <a:rPr lang="en-US" altLang="ko-KR" dirty="0"/>
              <a:t>O-</a:t>
            </a:r>
            <a:r>
              <a:rPr lang="ko-KR" altLang="en-US" dirty="0"/>
              <a:t>표기를 그래프로 나타내고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n</a:t>
            </a:r>
            <a:r>
              <a:rPr lang="ko-KR" altLang="en-US" dirty="0"/>
              <a:t>이 증가함에 따라 </a:t>
            </a:r>
            <a:r>
              <a:rPr lang="en-US" altLang="ko-KR" dirty="0"/>
              <a:t>O(g(n))</a:t>
            </a:r>
            <a:r>
              <a:rPr lang="ko-KR" altLang="en-US" dirty="0"/>
              <a:t>이 점근적 상한이라는 것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g(n)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en-US" altLang="ko-KR" baseline="-25000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보다 큰 모든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에 대해서 항상 </a:t>
            </a:r>
            <a:r>
              <a:rPr lang="en-US" altLang="ko-KR" dirty="0">
                <a:solidFill>
                  <a:srgbClr val="FF0000"/>
                </a:solidFill>
              </a:rPr>
              <a:t>f(n)</a:t>
            </a:r>
            <a:r>
              <a:rPr lang="ko-KR" altLang="en-US" dirty="0">
                <a:solidFill>
                  <a:srgbClr val="FF0000"/>
                </a:solidFill>
              </a:rPr>
              <a:t>보다 크다는 것</a:t>
            </a:r>
            <a:r>
              <a:rPr lang="en-US" altLang="ko-KR" dirty="0"/>
              <a:t>)</a:t>
            </a:r>
            <a:r>
              <a:rPr lang="ko-KR" altLang="en-US" dirty="0"/>
              <a:t>을 보여 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169" name="_x185811832" descr="EMB000011c463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72" y="3068960"/>
            <a:ext cx="3168352" cy="29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 latinLnBrk="1"/>
            <a:r>
              <a:rPr lang="el-GR" dirty="0" smtClean="0"/>
              <a:t>Ω(</a:t>
            </a:r>
            <a:r>
              <a:rPr lang="en-US" dirty="0"/>
              <a:t>Big-Omega</a:t>
            </a:r>
            <a:r>
              <a:rPr lang="en-US" dirty="0" smtClean="0"/>
              <a:t>)</a:t>
            </a:r>
            <a:r>
              <a:rPr lang="el-GR" dirty="0" smtClean="0"/>
              <a:t>-</a:t>
            </a:r>
            <a:r>
              <a:rPr lang="ko-KR" altLang="en-US" dirty="0" smtClean="0"/>
              <a:t>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1200"/>
              </a:spcAft>
            </a:pPr>
            <a:r>
              <a:rPr lang="ko-KR" altLang="en-US" dirty="0"/>
              <a:t>복잡도의 </a:t>
            </a:r>
            <a:r>
              <a:rPr lang="ko-KR" altLang="en-US" dirty="0">
                <a:solidFill>
                  <a:srgbClr val="FF0000"/>
                </a:solidFill>
              </a:rPr>
              <a:t>점근적 하한</a:t>
            </a:r>
            <a:r>
              <a:rPr lang="ko-KR" altLang="en-US" dirty="0"/>
              <a:t>을 </a:t>
            </a:r>
            <a:r>
              <a:rPr lang="ko-KR" altLang="en-US" dirty="0" smtClean="0"/>
              <a:t>의미한다</a:t>
            </a:r>
            <a:r>
              <a:rPr lang="en-US" altLang="ko-KR" dirty="0" smtClean="0"/>
              <a:t>.</a:t>
            </a:r>
          </a:p>
          <a:p>
            <a:pPr fontAlgn="base">
              <a:spcAft>
                <a:spcPts val="1200"/>
              </a:spcAft>
            </a:pPr>
            <a:r>
              <a:rPr lang="en-US" altLang="ko-KR" dirty="0" smtClean="0"/>
              <a:t>f(n</a:t>
            </a:r>
            <a:r>
              <a:rPr lang="en-US" altLang="ko-KR" dirty="0"/>
              <a:t>) = </a:t>
            </a:r>
            <a:r>
              <a:rPr lang="en-US" altLang="ko-KR" dirty="0" smtClean="0"/>
              <a:t>2n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-8n+3</a:t>
            </a:r>
            <a:r>
              <a:rPr lang="ko-KR" altLang="en-US" dirty="0"/>
              <a:t>의 </a:t>
            </a:r>
            <a:r>
              <a:rPr lang="en-US" altLang="ko-KR" dirty="0"/>
              <a:t>Ω-</a:t>
            </a:r>
            <a:r>
              <a:rPr lang="ko-KR" altLang="en-US" dirty="0"/>
              <a:t>표기는 </a:t>
            </a:r>
            <a:r>
              <a:rPr lang="en-US" altLang="ko-KR" dirty="0"/>
              <a:t>Ω(n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fontAlgn="base">
              <a:spcAft>
                <a:spcPts val="1200"/>
              </a:spcAft>
            </a:pPr>
            <a:r>
              <a:rPr lang="en-US" altLang="ko-KR" dirty="0" smtClean="0"/>
              <a:t>f(n</a:t>
            </a:r>
            <a:r>
              <a:rPr lang="en-US" altLang="ko-KR" dirty="0"/>
              <a:t>)=Ω(n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은 “</a:t>
            </a:r>
            <a:r>
              <a:rPr lang="en-US" altLang="ko-KR" dirty="0"/>
              <a:t>n</a:t>
            </a:r>
            <a:r>
              <a:rPr lang="ko-KR" altLang="en-US" dirty="0"/>
              <a:t>이 증가함에 따라 </a:t>
            </a:r>
            <a:r>
              <a:rPr lang="en-US" altLang="ko-KR" dirty="0" smtClean="0"/>
              <a:t>2n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-8n+3</a:t>
            </a:r>
            <a:r>
              <a:rPr lang="ko-KR" altLang="en-US" dirty="0"/>
              <a:t>이 </a:t>
            </a:r>
            <a:r>
              <a:rPr lang="en-US" altLang="ko-KR" dirty="0"/>
              <a:t>cn</a:t>
            </a:r>
            <a:r>
              <a:rPr lang="en-US" altLang="ko-KR" baseline="30000" dirty="0"/>
              <a:t>2</a:t>
            </a:r>
            <a:r>
              <a:rPr lang="ko-KR" altLang="en-US" dirty="0"/>
              <a:t>보다 작을 수 없다”라는 의미이다</a:t>
            </a:r>
            <a:r>
              <a:rPr lang="en-US" altLang="ko-KR" dirty="0"/>
              <a:t>. </a:t>
            </a:r>
            <a:r>
              <a:rPr lang="ko-KR" altLang="en-US" dirty="0" smtClean="0"/>
              <a:t>이때 </a:t>
            </a:r>
            <a:r>
              <a:rPr lang="ko-KR" altLang="en-US" dirty="0"/>
              <a:t>상수 </a:t>
            </a:r>
            <a:r>
              <a:rPr lang="en-US" altLang="ko-KR" dirty="0"/>
              <a:t>c=1</a:t>
            </a:r>
            <a:r>
              <a:rPr lang="ko-KR" altLang="en-US" dirty="0"/>
              <a:t>로 놓으면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O-</a:t>
            </a:r>
            <a:r>
              <a:rPr lang="ko-KR" altLang="en-US" dirty="0"/>
              <a:t>표기 때와 마찬가지로</a:t>
            </a:r>
            <a:r>
              <a:rPr lang="en-US" altLang="ko-KR" dirty="0"/>
              <a:t>, Ω-</a:t>
            </a:r>
            <a:r>
              <a:rPr lang="ko-KR" altLang="en-US" dirty="0"/>
              <a:t>표기도 복잡도 </a:t>
            </a:r>
            <a:r>
              <a:rPr lang="ko-KR" altLang="en-US" dirty="0">
                <a:solidFill>
                  <a:srgbClr val="FF0000"/>
                </a:solidFill>
              </a:rPr>
              <a:t>다항식의 </a:t>
            </a:r>
            <a:r>
              <a:rPr lang="ko-KR" altLang="en-US" dirty="0" err="1">
                <a:solidFill>
                  <a:srgbClr val="FF0000"/>
                </a:solidFill>
              </a:rPr>
              <a:t>최고차항만</a:t>
            </a:r>
            <a:r>
              <a:rPr lang="ko-KR" altLang="en-US" dirty="0">
                <a:solidFill>
                  <a:srgbClr val="FF0000"/>
                </a:solidFill>
              </a:rPr>
              <a:t> 계수 없이 </a:t>
            </a:r>
            <a:r>
              <a:rPr lang="ko-KR" altLang="en-US" dirty="0"/>
              <a:t>취하면 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>
              <a:spcAft>
                <a:spcPts val="1200"/>
              </a:spcAft>
            </a:pP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59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복잡도 </a:t>
            </a:r>
            <a:r>
              <a:rPr lang="en-US" altLang="ko-KR" dirty="0"/>
              <a:t>f(n)</a:t>
            </a:r>
            <a:r>
              <a:rPr lang="ko-KR" altLang="en-US" dirty="0"/>
              <a:t>과 </a:t>
            </a:r>
            <a:r>
              <a:rPr lang="en-US" altLang="ko-KR" dirty="0"/>
              <a:t>Ω-</a:t>
            </a:r>
            <a:r>
              <a:rPr lang="ko-KR" altLang="en-US" dirty="0"/>
              <a:t>표기를 그래프로 나타낸 것인데</a:t>
            </a:r>
            <a:r>
              <a:rPr lang="en-US" altLang="ko-KR" dirty="0"/>
              <a:t>, n</a:t>
            </a:r>
            <a:r>
              <a:rPr lang="ko-KR" altLang="en-US" dirty="0"/>
              <a:t>이 증가함에 따라 </a:t>
            </a:r>
            <a:r>
              <a:rPr lang="en-US" altLang="ko-KR" dirty="0"/>
              <a:t>Ω(g(n))</a:t>
            </a:r>
            <a:r>
              <a:rPr lang="ko-KR" altLang="en-US" dirty="0"/>
              <a:t>이 점근적 하한이라는 것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g(n)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en-US" altLang="ko-KR" baseline="-25000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보다 큰 모든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에 대해서 항상 </a:t>
            </a:r>
            <a:r>
              <a:rPr lang="en-US" altLang="ko-KR" dirty="0">
                <a:solidFill>
                  <a:srgbClr val="FF0000"/>
                </a:solidFill>
              </a:rPr>
              <a:t>f(n)</a:t>
            </a:r>
            <a:r>
              <a:rPr lang="ko-KR" altLang="en-US" dirty="0">
                <a:solidFill>
                  <a:srgbClr val="FF0000"/>
                </a:solidFill>
              </a:rPr>
              <a:t>보다 작다는 것</a:t>
            </a:r>
            <a:r>
              <a:rPr lang="en-US" altLang="ko-KR" dirty="0"/>
              <a:t>)</a:t>
            </a:r>
            <a:r>
              <a:rPr lang="ko-KR" altLang="en-US" dirty="0"/>
              <a:t>을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193" name="_x185936872" descr="EMB000011c46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129" y="2838358"/>
            <a:ext cx="2931742" cy="272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68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l-GR" dirty="0" smtClean="0"/>
              <a:t>Θ(</a:t>
            </a:r>
            <a:r>
              <a:rPr lang="en-US" dirty="0"/>
              <a:t>Theta</a:t>
            </a:r>
            <a:r>
              <a:rPr lang="en-US" dirty="0" smtClean="0"/>
              <a:t>)-</a:t>
            </a:r>
            <a:r>
              <a:rPr lang="ko-KR" altLang="en-US" dirty="0" smtClean="0"/>
              <a:t>표기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O-</a:t>
            </a:r>
            <a:r>
              <a:rPr lang="ko-KR" altLang="en-US" dirty="0"/>
              <a:t>표기와 </a:t>
            </a:r>
            <a:r>
              <a:rPr lang="el-GR" dirty="0"/>
              <a:t>Ω-</a:t>
            </a:r>
            <a:r>
              <a:rPr lang="ko-KR" altLang="en-US" dirty="0"/>
              <a:t>표기가 같은 경우에 사용한다</a:t>
            </a:r>
            <a:r>
              <a:rPr lang="en-US" altLang="ko-KR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f(n</a:t>
            </a:r>
            <a:r>
              <a:rPr lang="en-US" dirty="0"/>
              <a:t>) = 2n</a:t>
            </a:r>
            <a:r>
              <a:rPr lang="en-US" baseline="30000" dirty="0"/>
              <a:t>2</a:t>
            </a:r>
            <a:r>
              <a:rPr lang="en-US" dirty="0"/>
              <a:t>+10n+3 = O(n</a:t>
            </a:r>
            <a:r>
              <a:rPr lang="en-US" baseline="30000" dirty="0"/>
              <a:t>2</a:t>
            </a:r>
            <a:r>
              <a:rPr lang="en-US" dirty="0"/>
              <a:t>) = </a:t>
            </a:r>
            <a:r>
              <a:rPr lang="el-GR" dirty="0"/>
              <a:t>Ω(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en-US" dirty="0"/>
              <a:t>f(n)=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en-US" altLang="ko-KR" dirty="0" smtClean="0"/>
              <a:t> </a:t>
            </a:r>
            <a:r>
              <a:rPr lang="en-US" altLang="ko-KR" dirty="0"/>
              <a:t>“</a:t>
            </a:r>
            <a:r>
              <a:rPr lang="en-US" dirty="0"/>
              <a:t>f(n)</a:t>
            </a:r>
            <a:r>
              <a:rPr lang="ko-KR" altLang="en-US" dirty="0"/>
              <a:t>은 </a:t>
            </a:r>
            <a:r>
              <a:rPr lang="en-US" dirty="0"/>
              <a:t>n</a:t>
            </a:r>
            <a:r>
              <a:rPr lang="ko-KR" altLang="en-US" dirty="0"/>
              <a:t>이 증가함에 따라 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동일한 증가율</a:t>
            </a:r>
            <a:r>
              <a:rPr lang="ko-KR" altLang="en-US" dirty="0"/>
              <a:t>을 가진다”라는 의미이다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f(n</a:t>
            </a:r>
            <a:r>
              <a:rPr lang="en-US" dirty="0"/>
              <a:t>)≠</a:t>
            </a:r>
            <a:r>
              <a:rPr lang="el-GR" dirty="0"/>
              <a:t>Θ(</a:t>
            </a:r>
            <a:r>
              <a:rPr lang="en-US" dirty="0"/>
              <a:t>n), f(n)≠</a:t>
            </a:r>
            <a:r>
              <a:rPr lang="el-GR" dirty="0"/>
              <a:t>Θ(</a:t>
            </a:r>
            <a:r>
              <a:rPr lang="en-US" dirty="0" err="1"/>
              <a:t>nlogn</a:t>
            </a:r>
            <a:r>
              <a:rPr lang="en-US" dirty="0"/>
              <a:t>), f(n)≠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), f(n)≠</a:t>
            </a:r>
            <a:r>
              <a:rPr lang="el-GR" dirty="0"/>
              <a:t>Θ(2</a:t>
            </a:r>
            <a:r>
              <a:rPr lang="en-US" baseline="30000" dirty="0"/>
              <a:t>n</a:t>
            </a:r>
            <a:r>
              <a:rPr lang="en-US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9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/>
              <a:t>복잡도 </a:t>
            </a:r>
            <a:r>
              <a:rPr lang="en-US" altLang="ko-KR" dirty="0" smtClean="0"/>
              <a:t>f(n)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Θ-</a:t>
            </a:r>
            <a:r>
              <a:rPr lang="ko-KR" altLang="en-US" dirty="0" smtClean="0"/>
              <a:t>표기를 그래프로 </a:t>
            </a:r>
            <a:r>
              <a:rPr lang="en-US" altLang="ko-KR" dirty="0" smtClean="0"/>
              <a:t>n</a:t>
            </a:r>
            <a:r>
              <a:rPr lang="en-US" altLang="ko-KR" baseline="-25000" dirty="0" smtClean="0"/>
              <a:t>0</a:t>
            </a:r>
            <a:r>
              <a:rPr lang="ko-KR" altLang="en-US" dirty="0" smtClean="0"/>
              <a:t>보다 큰 모든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대해서 </a:t>
            </a:r>
            <a:r>
              <a:rPr lang="en-US" altLang="ko-KR" dirty="0" smtClean="0"/>
              <a:t>Θ-</a:t>
            </a:r>
            <a:r>
              <a:rPr lang="ko-KR" altLang="en-US" dirty="0" smtClean="0"/>
              <a:t>표기가</a:t>
            </a:r>
            <a:r>
              <a:rPr lang="ko-KR" altLang="en-US" dirty="0" smtClean="0">
                <a:solidFill>
                  <a:srgbClr val="FF0000"/>
                </a:solidFill>
              </a:rPr>
              <a:t> 상한과 하한 동시에 만족</a:t>
            </a:r>
            <a:r>
              <a:rPr lang="ko-KR" altLang="en-US" dirty="0" smtClean="0"/>
              <a:t>한다는 것을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7" name="_x185811832" descr="EMB000011c463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40887"/>
            <a:ext cx="3096344" cy="28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98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/>
              <a:t>자주 사용하는 </a:t>
            </a:r>
            <a:r>
              <a:rPr lang="en-US" altLang="ko-KR" dirty="0"/>
              <a:t>O-</a:t>
            </a:r>
            <a:r>
              <a:rPr lang="ko-KR" altLang="en-US" dirty="0"/>
              <a:t>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>
              <a:spcAft>
                <a:spcPts val="1200"/>
              </a:spcAft>
            </a:pPr>
            <a:r>
              <a:rPr lang="en-US" dirty="0"/>
              <a:t>O(1</a:t>
            </a:r>
            <a:r>
              <a:rPr lang="en-US" dirty="0" smtClean="0"/>
              <a:t>)		</a:t>
            </a:r>
            <a:r>
              <a:rPr lang="ko-KR" altLang="en-US" dirty="0" smtClean="0"/>
              <a:t>상수 </a:t>
            </a:r>
            <a:r>
              <a:rPr lang="ko-KR" altLang="en-US" dirty="0"/>
              <a:t>시간 </a:t>
            </a:r>
            <a:r>
              <a:rPr lang="en-US" altLang="ko-KR" dirty="0"/>
              <a:t>(</a:t>
            </a:r>
            <a:r>
              <a:rPr lang="en-US" dirty="0"/>
              <a:t>Constant time) </a:t>
            </a:r>
          </a:p>
          <a:p>
            <a:pPr lvl="0" fontAlgn="base" latinLnBrk="1">
              <a:spcAft>
                <a:spcPts val="1200"/>
              </a:spcAft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 smtClean="0"/>
              <a:t>)	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대수</a:t>
            </a:r>
            <a:r>
              <a:rPr lang="en-US" altLang="ko-KR" dirty="0" smtClean="0"/>
              <a:t>) </a:t>
            </a:r>
            <a:r>
              <a:rPr lang="ko-KR" altLang="en-US" dirty="0"/>
              <a:t>시간 </a:t>
            </a:r>
            <a:r>
              <a:rPr lang="en-US" altLang="ko-KR" dirty="0"/>
              <a:t>(</a:t>
            </a:r>
            <a:r>
              <a:rPr lang="en-US" dirty="0"/>
              <a:t>Logarithmic time)</a:t>
            </a:r>
          </a:p>
          <a:p>
            <a:pPr lvl="0" fontAlgn="base" latinLnBrk="1">
              <a:spcAft>
                <a:spcPts val="1200"/>
              </a:spcAft>
            </a:pPr>
            <a:r>
              <a:rPr lang="en-US" dirty="0"/>
              <a:t>O(n</a:t>
            </a:r>
            <a:r>
              <a:rPr lang="en-US" dirty="0" smtClean="0"/>
              <a:t>)		</a:t>
            </a:r>
            <a:r>
              <a:rPr lang="ko-KR" altLang="en-US" dirty="0" smtClean="0"/>
              <a:t>선형 </a:t>
            </a:r>
            <a:r>
              <a:rPr lang="ko-KR" altLang="en-US" dirty="0"/>
              <a:t>시간 </a:t>
            </a:r>
            <a:r>
              <a:rPr lang="en-US" altLang="ko-KR" dirty="0"/>
              <a:t>(</a:t>
            </a:r>
            <a:r>
              <a:rPr lang="en-US" dirty="0"/>
              <a:t>Linear time)</a:t>
            </a:r>
          </a:p>
          <a:p>
            <a:pPr lvl="0" fontAlgn="base" latinLnBrk="1">
              <a:spcAft>
                <a:spcPts val="1200"/>
              </a:spcAft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	</a:t>
            </a:r>
            <a:r>
              <a:rPr lang="ko-KR" altLang="en-US" dirty="0" smtClean="0"/>
              <a:t>로그 </a:t>
            </a:r>
            <a:r>
              <a:rPr lang="ko-KR" altLang="en-US" dirty="0"/>
              <a:t>선형 시간 </a:t>
            </a:r>
            <a:r>
              <a:rPr lang="en-US" altLang="ko-KR" dirty="0"/>
              <a:t>(</a:t>
            </a:r>
            <a:r>
              <a:rPr lang="en-US" dirty="0"/>
              <a:t>Log-linear time)</a:t>
            </a:r>
          </a:p>
          <a:p>
            <a:pPr lvl="0" fontAlgn="base" latinLnBrk="1">
              <a:spcAft>
                <a:spcPts val="1200"/>
              </a:spcAft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		</a:t>
            </a:r>
            <a:r>
              <a:rPr lang="ko-KR" altLang="en-US" dirty="0" smtClean="0"/>
              <a:t>제곱 </a:t>
            </a:r>
            <a:r>
              <a:rPr lang="ko-KR" altLang="en-US" dirty="0"/>
              <a:t>시간 </a:t>
            </a:r>
            <a:r>
              <a:rPr lang="en-US" altLang="ko-KR" dirty="0"/>
              <a:t>(</a:t>
            </a:r>
            <a:r>
              <a:rPr lang="en-US" dirty="0"/>
              <a:t>Quadratic time)</a:t>
            </a:r>
          </a:p>
          <a:p>
            <a:pPr lvl="0" fontAlgn="base" latinLnBrk="1">
              <a:spcAft>
                <a:spcPts val="1200"/>
              </a:spcAft>
            </a:pP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 smtClean="0"/>
              <a:t>)		</a:t>
            </a:r>
            <a:r>
              <a:rPr lang="ko-KR" altLang="en-US" dirty="0" smtClean="0"/>
              <a:t>세제곱 </a:t>
            </a:r>
            <a:r>
              <a:rPr lang="ko-KR" altLang="en-US" dirty="0"/>
              <a:t>시간 </a:t>
            </a:r>
            <a:r>
              <a:rPr lang="en-US" altLang="ko-KR" dirty="0"/>
              <a:t>(</a:t>
            </a:r>
            <a:r>
              <a:rPr lang="en-US" dirty="0"/>
              <a:t>Cubic time)</a:t>
            </a:r>
          </a:p>
          <a:p>
            <a:pPr lvl="0" fontAlgn="base" latinLnBrk="1">
              <a:spcAft>
                <a:spcPts val="1200"/>
              </a:spcAft>
            </a:pPr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 smtClean="0"/>
              <a:t>)		</a:t>
            </a:r>
            <a:r>
              <a:rPr lang="ko-KR" altLang="en-US" dirty="0" smtClean="0"/>
              <a:t>지수 </a:t>
            </a:r>
            <a:r>
              <a:rPr lang="ko-KR" altLang="en-US" dirty="0"/>
              <a:t>시간 </a:t>
            </a:r>
            <a:r>
              <a:rPr lang="en-US" altLang="ko-KR" dirty="0"/>
              <a:t>(</a:t>
            </a:r>
            <a:r>
              <a:rPr lang="en-US" dirty="0"/>
              <a:t>Exponential time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5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O-</a:t>
            </a:r>
            <a:r>
              <a:rPr lang="ko-KR" altLang="en-US" dirty="0" smtClean="0"/>
              <a:t>표기의 포함 관계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6400" y="3809730"/>
            <a:ext cx="234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2120" y="4520518"/>
            <a:ext cx="17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625" y="521674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6786" y="30575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460" y="15054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14,  1000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7816" y="21857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3log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5009638" y="1505474"/>
            <a:ext cx="257201" cy="468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오른쪽 중괄호 11"/>
          <p:cNvSpPr/>
          <p:nvPr/>
        </p:nvSpPr>
        <p:spPr>
          <a:xfrm>
            <a:off x="5763523" y="1505474"/>
            <a:ext cx="244291" cy="17989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왼쪽 중괄호 12"/>
          <p:cNvSpPr/>
          <p:nvPr/>
        </p:nvSpPr>
        <p:spPr>
          <a:xfrm>
            <a:off x="3698953" y="1528984"/>
            <a:ext cx="318863" cy="1026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왼쪽 중괄호 13"/>
          <p:cNvSpPr/>
          <p:nvPr/>
        </p:nvSpPr>
        <p:spPr>
          <a:xfrm>
            <a:off x="2718329" y="1484784"/>
            <a:ext cx="318863" cy="26942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왼쪽 중괄호 14"/>
          <p:cNvSpPr/>
          <p:nvPr/>
        </p:nvSpPr>
        <p:spPr>
          <a:xfrm>
            <a:off x="1845715" y="1484784"/>
            <a:ext cx="318863" cy="40085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2429" y="3304413"/>
            <a:ext cx="8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73090" y="3002651"/>
            <a:ext cx="85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7375" y="2657602"/>
            <a:ext cx="69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8329" y="18748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3335" y="1554834"/>
            <a:ext cx="76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35807" y="2225554"/>
            <a:ext cx="69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오른쪽 중괄호 21"/>
          <p:cNvSpPr/>
          <p:nvPr/>
        </p:nvSpPr>
        <p:spPr>
          <a:xfrm>
            <a:off x="6413050" y="1484784"/>
            <a:ext cx="360040" cy="3405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66357" y="3002651"/>
            <a:ext cx="7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알고리즘의 일반적인 </a:t>
            </a:r>
            <a:r>
              <a:rPr lang="ko-KR" altLang="en-US" dirty="0" smtClean="0"/>
              <a:t>특성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1200"/>
              </a:spcAft>
            </a:pPr>
            <a:r>
              <a:rPr lang="ko-KR" altLang="en-US" dirty="0">
                <a:solidFill>
                  <a:srgbClr val="FF0000"/>
                </a:solidFill>
              </a:rPr>
              <a:t>정확성</a:t>
            </a:r>
            <a:r>
              <a:rPr lang="en-US" altLang="ko-KR" dirty="0"/>
              <a:t>: </a:t>
            </a:r>
            <a:r>
              <a:rPr lang="ko-KR" altLang="en-US" dirty="0"/>
              <a:t>알고리즘은 주어진 입력에 대해 올바른 해를 </a:t>
            </a:r>
            <a:r>
              <a:rPr lang="ko-KR" altLang="en-US" dirty="0" smtClean="0"/>
              <a:t>주어야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>
              <a:spcAft>
                <a:spcPts val="1200"/>
              </a:spcAft>
            </a:pPr>
            <a:r>
              <a:rPr lang="ko-KR" altLang="en-US" dirty="0" err="1">
                <a:solidFill>
                  <a:srgbClr val="FF0000"/>
                </a:solidFill>
              </a:rPr>
              <a:t>수행성</a:t>
            </a:r>
            <a:r>
              <a:rPr lang="en-US" altLang="ko-KR" dirty="0"/>
              <a:t>: </a:t>
            </a:r>
            <a:r>
              <a:rPr lang="ko-KR" altLang="en-US" dirty="0"/>
              <a:t>알고리즘의 각 단계는 컴퓨터에서 수행 가능하여야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>
              <a:spcAft>
                <a:spcPts val="1200"/>
              </a:spcAft>
            </a:pPr>
            <a:r>
              <a:rPr lang="ko-KR" altLang="en-US" dirty="0">
                <a:solidFill>
                  <a:srgbClr val="FF0000"/>
                </a:solidFill>
              </a:rPr>
              <a:t>유한성</a:t>
            </a:r>
            <a:r>
              <a:rPr lang="en-US" altLang="ko-KR" dirty="0"/>
              <a:t>: </a:t>
            </a:r>
            <a:r>
              <a:rPr lang="ko-KR" altLang="en-US" dirty="0"/>
              <a:t>알고리즘은 일정한 시간 내에 종료되어야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>
              <a:spcAft>
                <a:spcPts val="1200"/>
              </a:spcAft>
            </a:pPr>
            <a:r>
              <a:rPr lang="ko-KR" altLang="en-US" dirty="0">
                <a:solidFill>
                  <a:srgbClr val="FF0000"/>
                </a:solidFill>
              </a:rPr>
              <a:t>효율성</a:t>
            </a:r>
            <a:r>
              <a:rPr lang="en-US" altLang="ko-KR" dirty="0"/>
              <a:t>: </a:t>
            </a:r>
            <a:r>
              <a:rPr lang="ko-KR" altLang="en-US" dirty="0"/>
              <a:t>알고리즘은 효율적일수록 그 가치가 높아진다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pc="-200" dirty="0"/>
              <a:t>2.7 </a:t>
            </a:r>
            <a:r>
              <a:rPr lang="ko-KR" altLang="en-US" spc="-200" dirty="0"/>
              <a:t>왜 효율적인 알고리즘이 필요한가</a:t>
            </a:r>
            <a:r>
              <a:rPr lang="en-US" altLang="ko-KR" spc="-200" dirty="0" smtClean="0"/>
              <a:t>?</a:t>
            </a:r>
            <a:endParaRPr lang="en-US" spc="-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억 개의 숫자를 정렬하는데 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 </a:t>
            </a:r>
            <a:r>
              <a:rPr lang="ko-KR" altLang="en-US" dirty="0"/>
              <a:t>알고리즘은 </a:t>
            </a:r>
            <a:r>
              <a:rPr lang="en-US" altLang="ko-KR" dirty="0"/>
              <a:t>300</a:t>
            </a:r>
            <a:r>
              <a:rPr lang="ko-KR" altLang="en-US" dirty="0" err="1"/>
              <a:t>여년이</a:t>
            </a:r>
            <a:r>
              <a:rPr lang="ko-KR" altLang="en-US" dirty="0"/>
              <a:t> 걸리는 반면에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 </a:t>
            </a:r>
            <a:r>
              <a:rPr lang="ko-KR" altLang="en-US" dirty="0"/>
              <a:t>알고리즘은 </a:t>
            </a:r>
            <a:r>
              <a:rPr lang="en-US" altLang="ko-KR" dirty="0"/>
              <a:t>5</a:t>
            </a:r>
            <a:r>
              <a:rPr lang="ko-KR" altLang="en-US" dirty="0"/>
              <a:t>분 만에 정렬한다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61462"/>
              </p:ext>
            </p:extLst>
          </p:nvPr>
        </p:nvGraphicFramePr>
        <p:xfrm>
          <a:off x="2364390" y="2302134"/>
          <a:ext cx="42721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034"/>
                <a:gridCol w="1068034"/>
                <a:gridCol w="1068034"/>
                <a:gridCol w="10680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O(n</a:t>
                      </a:r>
                      <a:r>
                        <a:rPr lang="en-US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1,000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백만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슈퍼컴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83694"/>
              </p:ext>
            </p:extLst>
          </p:nvPr>
        </p:nvGraphicFramePr>
        <p:xfrm>
          <a:off x="2364390" y="3751236"/>
          <a:ext cx="42721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034"/>
                <a:gridCol w="1068034"/>
                <a:gridCol w="1068034"/>
                <a:gridCol w="10680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pc="-100" baseline="0" dirty="0" smtClean="0">
                          <a:solidFill>
                            <a:schemeClr val="bg1"/>
                          </a:solidFill>
                        </a:rPr>
                        <a:t>O(nlogn)</a:t>
                      </a:r>
                      <a:endParaRPr lang="en-US" spc="-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1,000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백만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슈퍼컴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33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/>
              <a:t>효율적인 알고리즘은 슈퍼컴퓨터보다 더 큰 가치가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>
              <a:spcAft>
                <a:spcPts val="1800"/>
              </a:spcAft>
            </a:pPr>
            <a:r>
              <a:rPr lang="ko-KR" altLang="en-US" dirty="0" smtClean="0"/>
              <a:t>값 </a:t>
            </a:r>
            <a:r>
              <a:rPr lang="ko-KR" altLang="en-US" dirty="0"/>
              <a:t>비싼 </a:t>
            </a:r>
            <a:r>
              <a:rPr lang="en-US" altLang="ko-KR" dirty="0" smtClean="0"/>
              <a:t>H/W</a:t>
            </a:r>
            <a:r>
              <a:rPr lang="ko-KR" altLang="en-US" dirty="0" smtClean="0"/>
              <a:t>의 </a:t>
            </a:r>
            <a:r>
              <a:rPr lang="ko-KR" altLang="en-US" dirty="0"/>
              <a:t>기술 개발보다</a:t>
            </a:r>
            <a:r>
              <a:rPr lang="ko-KR" altLang="en-US" dirty="0">
                <a:solidFill>
                  <a:srgbClr val="FF0000"/>
                </a:solidFill>
              </a:rPr>
              <a:t> 효율적인 알고리즘 개발이 훨씬 더 </a:t>
            </a:r>
            <a:r>
              <a:rPr lang="ko-KR" altLang="en-US" dirty="0" smtClean="0">
                <a:solidFill>
                  <a:srgbClr val="FF0000"/>
                </a:solidFill>
              </a:rPr>
              <a:t>경제적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8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/>
              <a:t>알고리즘이란 문제를 해결하는 단계적 절차 또는 방법이다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/>
              <a:t>알고리즘의 일반적인 특성</a:t>
            </a:r>
          </a:p>
          <a:p>
            <a:pPr lvl="1" fontAlgn="base"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>
                <a:solidFill>
                  <a:srgbClr val="FF0000"/>
                </a:solidFill>
              </a:rPr>
              <a:t>정확성</a:t>
            </a:r>
            <a:r>
              <a:rPr lang="en-US" altLang="ko-KR" dirty="0"/>
              <a:t>: </a:t>
            </a:r>
            <a:r>
              <a:rPr lang="ko-KR" altLang="en-US" dirty="0"/>
              <a:t>주어진 입력에 대해 올바른 해를 </a:t>
            </a:r>
            <a:r>
              <a:rPr lang="ko-KR" altLang="en-US" dirty="0" smtClean="0"/>
              <a:t>주어야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 err="1">
                <a:solidFill>
                  <a:srgbClr val="FF0000"/>
                </a:solidFill>
              </a:rPr>
              <a:t>수행성</a:t>
            </a:r>
            <a:r>
              <a:rPr lang="en-US" altLang="ko-KR" dirty="0"/>
              <a:t>: </a:t>
            </a:r>
            <a:r>
              <a:rPr lang="ko-KR" altLang="en-US" dirty="0"/>
              <a:t>각 단계는 컴퓨터에서 수행 가능하여야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>
                <a:solidFill>
                  <a:srgbClr val="FF0000"/>
                </a:solidFill>
              </a:rPr>
              <a:t>유한성</a:t>
            </a:r>
            <a:r>
              <a:rPr lang="en-US" altLang="ko-KR" dirty="0"/>
              <a:t>: </a:t>
            </a:r>
            <a:r>
              <a:rPr lang="ko-KR" altLang="en-US" dirty="0"/>
              <a:t>일정한 시간 내에 종료되어야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>
                <a:solidFill>
                  <a:srgbClr val="FF0000"/>
                </a:solidFill>
              </a:rPr>
              <a:t>효율성</a:t>
            </a:r>
            <a:r>
              <a:rPr lang="en-US" altLang="ko-KR" dirty="0"/>
              <a:t>: </a:t>
            </a:r>
            <a:r>
              <a:rPr lang="ko-KR" altLang="en-US" dirty="0"/>
              <a:t>효율적일수록 그 가치가 높다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72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>
              <a:lnSpc>
                <a:spcPct val="110000"/>
              </a:lnSpc>
            </a:pPr>
            <a:r>
              <a:rPr lang="ko-KR" altLang="en-US" dirty="0"/>
              <a:t>알고리즘은 대부분 의사 코드 </a:t>
            </a:r>
            <a:r>
              <a:rPr lang="en-US" altLang="ko-KR" dirty="0"/>
              <a:t>(pseudo code)</a:t>
            </a:r>
            <a:r>
              <a:rPr lang="ko-KR" altLang="en-US" dirty="0"/>
              <a:t> 형태로 표현된다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lnSpc>
                <a:spcPct val="110000"/>
              </a:lnSpc>
            </a:pPr>
            <a:r>
              <a:rPr lang="ko-KR" altLang="en-US" dirty="0"/>
              <a:t>알고리즘의 효율성은 주로 시간복잡도 </a:t>
            </a:r>
            <a:r>
              <a:rPr lang="en-US" altLang="ko-KR" dirty="0"/>
              <a:t>(Time Complexity)</a:t>
            </a:r>
            <a:r>
              <a:rPr lang="ko-KR" altLang="en-US" dirty="0"/>
              <a:t>가 사용된다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lnSpc>
                <a:spcPct val="110000"/>
              </a:lnSpc>
            </a:pPr>
            <a:r>
              <a:rPr lang="ko-KR" altLang="en-US" dirty="0"/>
              <a:t>시간복잡도는 알고리즘이 수행하는 </a:t>
            </a:r>
            <a:r>
              <a:rPr lang="ko-KR" altLang="en-US" dirty="0">
                <a:solidFill>
                  <a:srgbClr val="FF0000"/>
                </a:solidFill>
              </a:rPr>
              <a:t>기본적인 연산 횟수</a:t>
            </a:r>
            <a:r>
              <a:rPr lang="ko-KR" altLang="en-US" dirty="0"/>
              <a:t>를 입력 크기에 대한 함수로 표현한다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lnSpc>
                <a:spcPct val="110000"/>
              </a:lnSpc>
            </a:pPr>
            <a:r>
              <a:rPr lang="ko-KR" altLang="en-US" dirty="0"/>
              <a:t>알고리즘의 복잡도 표현 방법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 latinLnBrk="1">
              <a:lnSpc>
                <a:spcPct val="110000"/>
              </a:lnSpc>
            </a:pPr>
            <a:r>
              <a:rPr lang="ko-KR" altLang="en-US" dirty="0"/>
              <a:t>최악 경우 분석 </a:t>
            </a:r>
            <a:r>
              <a:rPr lang="en-US" altLang="ko-KR" dirty="0"/>
              <a:t>(worst case analysis)</a:t>
            </a:r>
            <a:endParaRPr lang="ko-KR" altLang="en-US" dirty="0"/>
          </a:p>
          <a:p>
            <a:pPr lvl="1" fontAlgn="base" latinLnBrk="1">
              <a:lnSpc>
                <a:spcPct val="110000"/>
              </a:lnSpc>
            </a:pPr>
            <a:r>
              <a:rPr lang="ko-KR" altLang="en-US" dirty="0"/>
              <a:t>평균 경우 분석 </a:t>
            </a:r>
            <a:r>
              <a:rPr lang="en-US" altLang="ko-KR" dirty="0"/>
              <a:t>(average case analysis)</a:t>
            </a:r>
            <a:endParaRPr lang="ko-KR" altLang="en-US" dirty="0"/>
          </a:p>
          <a:p>
            <a:pPr lvl="1" fontAlgn="base" latinLnBrk="1">
              <a:lnSpc>
                <a:spcPct val="110000"/>
              </a:lnSpc>
            </a:pPr>
            <a:r>
              <a:rPr lang="ko-KR" altLang="en-US" dirty="0"/>
              <a:t>최선 경우 분석 </a:t>
            </a:r>
            <a:r>
              <a:rPr lang="en-US" altLang="ko-KR" dirty="0"/>
              <a:t>(best case analysis)</a:t>
            </a:r>
            <a:endParaRPr lang="ko-KR" altLang="en-US" dirty="0"/>
          </a:p>
          <a:p>
            <a:pPr lvl="0" fontAlgn="base" latinLnBrk="1">
              <a:lnSpc>
                <a:spcPct val="110000"/>
              </a:lnSpc>
            </a:pPr>
            <a:r>
              <a:rPr lang="ko-KR" altLang="en-US" dirty="0"/>
              <a:t>점근적 표기 </a:t>
            </a:r>
            <a:r>
              <a:rPr lang="en-US" altLang="ko-KR" dirty="0"/>
              <a:t>(Asymptotic Notation): </a:t>
            </a:r>
            <a:r>
              <a:rPr lang="ko-KR" altLang="en-US" dirty="0"/>
              <a:t>입력 크기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n</a:t>
            </a:r>
            <a:r>
              <a:rPr lang="ko-KR" altLang="en-US" dirty="0">
                <a:solidFill>
                  <a:srgbClr val="0000CC"/>
                </a:solidFill>
              </a:rPr>
              <a:t>이 무한대로 커질 때</a:t>
            </a:r>
            <a:r>
              <a:rPr lang="ko-KR" altLang="en-US" dirty="0"/>
              <a:t>의 복잡도를 간단히 표현하기 위해 사용하는 표기법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01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/>
            <a:r>
              <a:rPr lang="en-US" altLang="ko-KR" dirty="0"/>
              <a:t>O-(Big-Oh) </a:t>
            </a:r>
            <a:r>
              <a:rPr lang="ko-KR" altLang="en-US" dirty="0"/>
              <a:t>표기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점근적 상한</a:t>
            </a:r>
          </a:p>
          <a:p>
            <a:pPr lvl="0" fontAlgn="base" latinLnBrk="1"/>
            <a:r>
              <a:rPr lang="en-US" altLang="ko-KR" dirty="0"/>
              <a:t>Ω-(Big-Omega) </a:t>
            </a:r>
            <a:r>
              <a:rPr lang="ko-KR" altLang="en-US" dirty="0"/>
              <a:t>표기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점근적 하한</a:t>
            </a:r>
          </a:p>
          <a:p>
            <a:pPr lvl="0" fontAlgn="base" latinLnBrk="1"/>
            <a:r>
              <a:rPr lang="en-US" altLang="ko-KR" dirty="0"/>
              <a:t>Θ-(Theta) </a:t>
            </a:r>
            <a:r>
              <a:rPr lang="ko-KR" altLang="en-US" dirty="0"/>
              <a:t>표기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동일한 </a:t>
            </a:r>
            <a:r>
              <a:rPr lang="ko-KR" altLang="en-US" dirty="0" smtClean="0">
                <a:solidFill>
                  <a:srgbClr val="FF0000"/>
                </a:solidFill>
              </a:rPr>
              <a:t>증가율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2.2 </a:t>
            </a:r>
            <a:r>
              <a:rPr lang="ko-KR" altLang="en-US" dirty="0"/>
              <a:t>최초의 </a:t>
            </a:r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ko-KR" altLang="en-US" dirty="0"/>
              <a:t>가장 오래된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기원전 </a:t>
            </a:r>
            <a:r>
              <a:rPr lang="en-US" altLang="ko-KR" dirty="0"/>
              <a:t>300</a:t>
            </a:r>
            <a:r>
              <a:rPr lang="ko-KR" altLang="en-US" dirty="0" smtClean="0"/>
              <a:t>년경 </a:t>
            </a:r>
            <a:r>
              <a:rPr lang="ko-KR" altLang="en-US" dirty="0" err="1"/>
              <a:t>유클리드</a:t>
            </a:r>
            <a:r>
              <a:rPr lang="ko-KR" altLang="en-US" dirty="0"/>
              <a:t> </a:t>
            </a:r>
            <a:r>
              <a:rPr lang="en-US" altLang="ko-KR" dirty="0"/>
              <a:t>(Euclid)</a:t>
            </a:r>
            <a:r>
              <a:rPr lang="ko-KR" altLang="en-US" dirty="0"/>
              <a:t>의 </a:t>
            </a:r>
            <a:r>
              <a:rPr lang="ko-KR" altLang="en-US" dirty="0" smtClean="0"/>
              <a:t>최대공약수 알고리즘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최대공약수는 </a:t>
            </a:r>
            <a:r>
              <a:rPr lang="en-US" altLang="ko-KR" dirty="0"/>
              <a:t>2</a:t>
            </a:r>
            <a:r>
              <a:rPr lang="ko-KR" altLang="en-US" dirty="0"/>
              <a:t>개 이상의 자연수의 공약수들 중에서 가장 큰 </a:t>
            </a:r>
            <a:r>
              <a:rPr lang="ko-KR" altLang="en-US" dirty="0" smtClean="0"/>
              <a:t>수</a:t>
            </a:r>
            <a:endParaRPr lang="ko-KR" altLang="en-US" dirty="0"/>
          </a:p>
          <a:p>
            <a:pPr>
              <a:spcAft>
                <a:spcPts val="1800"/>
              </a:spcAft>
            </a:pPr>
            <a:r>
              <a:rPr lang="ko-KR" altLang="en-US" dirty="0" err="1"/>
              <a:t>유클리드는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자연수의 최대공약수는 </a:t>
            </a:r>
            <a:r>
              <a:rPr lang="ko-KR" altLang="en-US" dirty="0">
                <a:solidFill>
                  <a:srgbClr val="0000CC"/>
                </a:solidFill>
              </a:rPr>
              <a:t>큰 수에서 작은 수를 뺀 수</a:t>
            </a:r>
            <a:r>
              <a:rPr lang="ko-KR" altLang="en-US" dirty="0"/>
              <a:t>와</a:t>
            </a:r>
            <a:r>
              <a:rPr lang="ko-KR" altLang="en-US" dirty="0">
                <a:solidFill>
                  <a:srgbClr val="FF0000"/>
                </a:solidFill>
              </a:rPr>
              <a:t> 작은 수</a:t>
            </a:r>
            <a:r>
              <a:rPr lang="ko-KR" altLang="en-US" dirty="0"/>
              <a:t>와의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최대공약수와 같다</a:t>
            </a:r>
            <a:r>
              <a:rPr lang="ko-KR" altLang="en-US" dirty="0"/>
              <a:t>는 성질을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>
              <a:spcAft>
                <a:spcPts val="1800"/>
              </a:spcAft>
            </a:pPr>
            <a:r>
              <a:rPr lang="ko-KR" altLang="en-US" dirty="0" smtClean="0"/>
              <a:t>큰 수를 작은 수로 나눈 나머지를 구해도 동일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9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buNone/>
            </a:pPr>
            <a:r>
              <a:rPr lang="ko-KR" altLang="en-US" dirty="0"/>
              <a:t>최대공약수</a:t>
            </a:r>
            <a:r>
              <a:rPr lang="en-US" altLang="ko-KR" dirty="0"/>
              <a:t>(24, 14)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= </a:t>
            </a:r>
            <a:r>
              <a:rPr lang="ko-KR" altLang="en-US" dirty="0"/>
              <a:t>최대공약수</a:t>
            </a:r>
            <a:r>
              <a:rPr lang="en-US" altLang="ko-KR" dirty="0"/>
              <a:t>(24-14, 14) </a:t>
            </a:r>
            <a:r>
              <a:rPr lang="en-US" altLang="ko-KR" dirty="0" smtClean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(10, 14)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= </a:t>
            </a:r>
            <a:r>
              <a:rPr lang="ko-KR" altLang="en-US" dirty="0"/>
              <a:t>최대공약수</a:t>
            </a:r>
            <a:r>
              <a:rPr lang="en-US" altLang="ko-KR" dirty="0"/>
              <a:t>(14-10, 10) </a:t>
            </a:r>
            <a:r>
              <a:rPr lang="en-US" altLang="ko-KR" dirty="0" smtClean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(4, 10)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= </a:t>
            </a:r>
            <a:r>
              <a:rPr lang="ko-KR" altLang="en-US" dirty="0"/>
              <a:t>최대공약수</a:t>
            </a:r>
            <a:r>
              <a:rPr lang="en-US" altLang="ko-KR" dirty="0"/>
              <a:t>(10-4, 4) </a:t>
            </a:r>
            <a:r>
              <a:rPr lang="ko-KR" altLang="en-US" dirty="0"/>
              <a:t>	</a:t>
            </a:r>
            <a:r>
              <a:rPr lang="ko-KR" altLang="en-US" dirty="0" smtClean="0"/>
              <a:t>  </a:t>
            </a:r>
            <a:r>
              <a:rPr lang="en-US" altLang="ko-KR" dirty="0" smtClean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(6, 4)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= </a:t>
            </a:r>
            <a:r>
              <a:rPr lang="ko-KR" altLang="en-US" dirty="0"/>
              <a:t>최대공약수</a:t>
            </a:r>
            <a:r>
              <a:rPr lang="en-US" altLang="ko-KR" dirty="0"/>
              <a:t>(6-4, 4) </a:t>
            </a:r>
            <a:r>
              <a:rPr lang="ko-KR" altLang="en-US" dirty="0"/>
              <a:t>	</a:t>
            </a:r>
            <a:r>
              <a:rPr lang="ko-KR" altLang="en-US" dirty="0" smtClean="0"/>
              <a:t>  </a:t>
            </a:r>
            <a:r>
              <a:rPr lang="en-US" altLang="ko-KR" dirty="0" smtClean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(2, 4)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= </a:t>
            </a:r>
            <a:r>
              <a:rPr lang="ko-KR" altLang="en-US" dirty="0"/>
              <a:t>최대공약수</a:t>
            </a:r>
            <a:r>
              <a:rPr lang="en-US" altLang="ko-KR" dirty="0"/>
              <a:t>(4-2, 2) </a:t>
            </a:r>
            <a:r>
              <a:rPr lang="ko-KR" altLang="en-US" dirty="0"/>
              <a:t>	</a:t>
            </a:r>
            <a:r>
              <a:rPr lang="ko-KR" altLang="en-US" dirty="0" smtClean="0"/>
              <a:t>  </a:t>
            </a:r>
            <a:r>
              <a:rPr lang="en-US" altLang="ko-KR" dirty="0" smtClean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(2, 2)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= </a:t>
            </a:r>
            <a:r>
              <a:rPr lang="ko-KR" altLang="en-US" dirty="0"/>
              <a:t>최대공약수</a:t>
            </a:r>
            <a:r>
              <a:rPr lang="en-US" altLang="ko-KR" dirty="0"/>
              <a:t>(2-2, 2) </a:t>
            </a:r>
            <a:r>
              <a:rPr lang="ko-KR" altLang="en-US" dirty="0"/>
              <a:t>	</a:t>
            </a:r>
            <a:r>
              <a:rPr lang="ko-KR" altLang="en-US" dirty="0" smtClean="0"/>
              <a:t>  </a:t>
            </a:r>
            <a:r>
              <a:rPr lang="en-US" altLang="ko-KR" dirty="0" smtClean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(2, 0) </a:t>
            </a:r>
            <a:r>
              <a:rPr lang="ko-KR" altLang="en-US" dirty="0"/>
              <a:t>	</a:t>
            </a:r>
            <a:endParaRPr lang="en-US" altLang="ko-KR" dirty="0" smtClean="0"/>
          </a:p>
          <a:p>
            <a:pPr marL="0" indent="0" fontAlgn="base" latinLnBrk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= </a:t>
            </a:r>
            <a:r>
              <a:rPr lang="en-US" altLang="ko-KR" dirty="0"/>
              <a:t>2</a:t>
            </a:r>
            <a:endParaRPr lang="ko-KR" alt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2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유클리드의</a:t>
            </a:r>
            <a:r>
              <a:rPr lang="ko-KR" altLang="en-US" dirty="0">
                <a:solidFill>
                  <a:srgbClr val="FF0000"/>
                </a:solidFill>
              </a:rPr>
              <a:t> 최대공약수 </a:t>
            </a:r>
            <a:r>
              <a:rPr lang="ko-KR" altLang="en-US" dirty="0" smtClean="0">
                <a:solidFill>
                  <a:srgbClr val="FF0000"/>
                </a:solidFill>
              </a:rPr>
              <a:t>알고리즘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buNone/>
            </a:pPr>
            <a:r>
              <a:rPr lang="en-US" dirty="0">
                <a:solidFill>
                  <a:srgbClr val="0000CC"/>
                </a:solidFill>
              </a:rPr>
              <a:t>Euclid</a:t>
            </a:r>
            <a:r>
              <a:rPr lang="en-US" dirty="0"/>
              <a:t>(a, b)</a:t>
            </a:r>
          </a:p>
          <a:p>
            <a:pPr marL="0" indent="0" fontAlgn="base" latinLnBrk="1">
              <a:buNone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정수 </a:t>
            </a:r>
            <a:r>
              <a:rPr lang="en-US" dirty="0"/>
              <a:t>a, b;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dirty="0"/>
              <a:t>a≥b≥0</a:t>
            </a:r>
          </a:p>
          <a:p>
            <a:pPr marL="0" indent="0" fontAlgn="base" latinLnBrk="1">
              <a:spcAft>
                <a:spcPts val="2400"/>
              </a:spcAft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최대공약수</a:t>
            </a:r>
            <a:r>
              <a:rPr lang="en-US" altLang="ko-KR" dirty="0"/>
              <a:t>(</a:t>
            </a:r>
            <a:r>
              <a:rPr lang="en-US" dirty="0"/>
              <a:t>a, b)</a:t>
            </a:r>
          </a:p>
          <a:p>
            <a:pPr marL="0" indent="0" fontAlgn="base" latinLnBrk="1">
              <a:buNone/>
            </a:pPr>
            <a:r>
              <a:rPr lang="en-US" dirty="0"/>
              <a:t>1. if (b=0) return a</a:t>
            </a:r>
          </a:p>
          <a:p>
            <a:pPr marL="0" indent="0" fontAlgn="base" latinLnBrk="1">
              <a:buNone/>
            </a:pPr>
            <a:r>
              <a:rPr lang="en-US" dirty="0"/>
              <a:t>2. return </a:t>
            </a:r>
            <a:r>
              <a:rPr lang="en-US" dirty="0">
                <a:solidFill>
                  <a:srgbClr val="0000CC"/>
                </a:solidFill>
              </a:rPr>
              <a:t>Euclid</a:t>
            </a:r>
            <a:r>
              <a:rPr lang="en-US" dirty="0"/>
              <a:t>(b, a mod 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6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최대공약수</a:t>
            </a:r>
            <a:r>
              <a:rPr lang="en-US" altLang="ko-KR" dirty="0"/>
              <a:t>(24, 14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/>
              <a:t>b=14</a:t>
            </a:r>
            <a:r>
              <a:rPr lang="ko-KR" altLang="en-US" dirty="0"/>
              <a:t>이므로 </a:t>
            </a:r>
            <a:r>
              <a:rPr lang="en-US" altLang="ko-KR" dirty="0"/>
              <a:t>if-</a:t>
            </a:r>
            <a:r>
              <a:rPr lang="ko-KR" altLang="en-US" dirty="0"/>
              <a:t>조건이 ‘거짓</a:t>
            </a:r>
            <a:r>
              <a:rPr lang="ko-KR" altLang="en-US" dirty="0" smtClean="0"/>
              <a:t>’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2: Euclid(14</a:t>
            </a:r>
            <a:r>
              <a:rPr lang="en-US" altLang="ko-KR" dirty="0"/>
              <a:t>, 24 mod 14) = Euclid(14, 10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/>
              <a:t>b=10</a:t>
            </a:r>
            <a:r>
              <a:rPr lang="ko-KR" altLang="en-US" dirty="0"/>
              <a:t>이므로 </a:t>
            </a:r>
            <a:r>
              <a:rPr lang="en-US" altLang="ko-KR" dirty="0"/>
              <a:t>if-</a:t>
            </a:r>
            <a:r>
              <a:rPr lang="ko-KR" altLang="en-US" dirty="0"/>
              <a:t>조건이 ‘거짓</a:t>
            </a:r>
            <a:r>
              <a:rPr lang="ko-KR" altLang="en-US" dirty="0" smtClean="0"/>
              <a:t>’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/>
              <a:t>Euclid(10, 14 mod 10) = Euclid(10, 4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/>
              <a:t>b=4</a:t>
            </a:r>
            <a:r>
              <a:rPr lang="ko-KR" altLang="en-US" dirty="0"/>
              <a:t>이므로 </a:t>
            </a:r>
            <a:r>
              <a:rPr lang="en-US" altLang="ko-KR" dirty="0"/>
              <a:t>if-</a:t>
            </a:r>
            <a:r>
              <a:rPr lang="ko-KR" altLang="en-US" dirty="0"/>
              <a:t>조건이 ‘거짓</a:t>
            </a:r>
            <a:r>
              <a:rPr lang="ko-KR" altLang="en-US" dirty="0" smtClean="0"/>
              <a:t>’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/>
              <a:t>Euclid(4, 10 mod 4) = Euclid(4, 2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/>
              <a:t>b=2</a:t>
            </a:r>
            <a:r>
              <a:rPr lang="ko-KR" altLang="en-US" dirty="0"/>
              <a:t>이므로 </a:t>
            </a:r>
            <a:r>
              <a:rPr lang="en-US" altLang="ko-KR" dirty="0"/>
              <a:t>if-</a:t>
            </a:r>
            <a:r>
              <a:rPr lang="ko-KR" altLang="en-US" dirty="0"/>
              <a:t>조건이 ‘거짓</a:t>
            </a:r>
            <a:r>
              <a:rPr lang="ko-KR" altLang="en-US" dirty="0" smtClean="0"/>
              <a:t>’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/>
              <a:t>Euclid(2, 4 mod 2) = Euclid(2, 0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/>
              <a:t>b=0</a:t>
            </a:r>
            <a:r>
              <a:rPr lang="ko-KR" altLang="en-US" dirty="0"/>
              <a:t>이므로 </a:t>
            </a:r>
            <a:r>
              <a:rPr lang="en-US" altLang="ko-KR" dirty="0"/>
              <a:t>if-</a:t>
            </a:r>
            <a:r>
              <a:rPr lang="ko-KR" altLang="en-US" dirty="0"/>
              <a:t>조건이 ‘참’이 되어 </a:t>
            </a:r>
            <a:r>
              <a:rPr lang="en-US" altLang="ko-KR" dirty="0"/>
              <a:t>a=2</a:t>
            </a:r>
            <a:r>
              <a:rPr lang="ko-KR" altLang="en-US" dirty="0"/>
              <a:t>를 최종적으로 </a:t>
            </a:r>
            <a:r>
              <a:rPr lang="ko-KR" altLang="en-US" dirty="0" smtClean="0"/>
              <a:t>리턴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2.3 </a:t>
            </a:r>
            <a:r>
              <a:rPr lang="ko-KR" altLang="en-US" dirty="0"/>
              <a:t>알고리즘의 표현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dirty="0"/>
              <a:t>알고리즘의 형태는 단계별 절차이므로</a:t>
            </a:r>
            <a:r>
              <a:rPr lang="en-US" altLang="ko-KR" dirty="0"/>
              <a:t>, </a:t>
            </a:r>
            <a:r>
              <a:rPr lang="ko-KR" altLang="en-US" dirty="0"/>
              <a:t>마치 요리책의 요리를 만드는 절차와 </a:t>
            </a:r>
            <a:r>
              <a:rPr lang="ko-KR" altLang="en-US" dirty="0" smtClean="0"/>
              <a:t>유사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알고리즘의 </a:t>
            </a:r>
            <a:r>
              <a:rPr lang="ko-KR" altLang="en-US" dirty="0"/>
              <a:t>각 단계는 보통 말로 서술할 수 있으며</a:t>
            </a:r>
            <a:r>
              <a:rPr lang="en-US" altLang="ko-KR" dirty="0"/>
              <a:t>, </a:t>
            </a:r>
            <a:r>
              <a:rPr lang="ko-KR" altLang="en-US" dirty="0"/>
              <a:t>컴퓨터 프로그래밍 언어로만 표현할 필요는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일반적으로 </a:t>
            </a:r>
            <a:r>
              <a:rPr lang="ko-KR" altLang="en-US" dirty="0"/>
              <a:t>알고리즘은 프로그래밍 언어와 유사한 </a:t>
            </a:r>
            <a:r>
              <a:rPr lang="ko-KR" altLang="en-US" dirty="0">
                <a:solidFill>
                  <a:srgbClr val="FF0000"/>
                </a:solidFill>
              </a:rPr>
              <a:t>의사 코드 </a:t>
            </a:r>
            <a:r>
              <a:rPr lang="en-US" altLang="ko-KR" dirty="0">
                <a:solidFill>
                  <a:srgbClr val="FF0000"/>
                </a:solidFill>
              </a:rPr>
              <a:t>(pseudo code)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2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 latinLnBrk="1"/>
            <a:r>
              <a:rPr lang="ko-KR" altLang="en-US" dirty="0"/>
              <a:t>최대 숫자 찾기 문제를 위한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spcAft>
                <a:spcPts val="1200"/>
              </a:spcAft>
              <a:buNone/>
            </a:pPr>
            <a:r>
              <a:rPr lang="ko-KR" altLang="en-US" dirty="0">
                <a:solidFill>
                  <a:srgbClr val="0000CC"/>
                </a:solidFill>
              </a:rPr>
              <a:t>보통 말로 표현된 알고리즘</a:t>
            </a:r>
            <a:r>
              <a:rPr lang="en-US" altLang="ko-KR" dirty="0">
                <a:solidFill>
                  <a:srgbClr val="0000CC"/>
                </a:solidFill>
              </a:rPr>
              <a:t>: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spcAft>
                <a:spcPts val="1200"/>
              </a:spcAft>
              <a:buNone/>
            </a:pPr>
            <a:r>
              <a:rPr lang="en-US" altLang="ko-KR" dirty="0"/>
              <a:t>1. </a:t>
            </a:r>
            <a:r>
              <a:rPr lang="ko-KR" altLang="en-US" dirty="0"/>
              <a:t>첫 카드의 숫자를 읽고 머릿속에 기억해 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58775" indent="-358775" fontAlgn="base" latinLnBrk="1">
              <a:spcAft>
                <a:spcPts val="120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 카드의 숫자를 읽고</a:t>
            </a:r>
            <a:r>
              <a:rPr lang="en-US" altLang="ko-KR" dirty="0"/>
              <a:t>, </a:t>
            </a:r>
            <a:r>
              <a:rPr lang="ko-KR" altLang="en-US" dirty="0"/>
              <a:t>그 숫자를 머릿속의 숫자와 비교한다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spcAft>
                <a:spcPts val="1200"/>
              </a:spcAft>
              <a:buNone/>
            </a:pPr>
            <a:r>
              <a:rPr lang="en-US" altLang="ko-KR" dirty="0"/>
              <a:t>3. </a:t>
            </a:r>
            <a:r>
              <a:rPr lang="ko-KR" altLang="en-US" dirty="0"/>
              <a:t>비교 후 큰 숫자를 머릿속에 기억해 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spcAft>
                <a:spcPts val="1200"/>
              </a:spcAft>
              <a:buNone/>
            </a:pPr>
            <a:r>
              <a:rPr lang="en-US" altLang="ko-KR" dirty="0"/>
              <a:t>4. </a:t>
            </a:r>
            <a:r>
              <a:rPr lang="ko-KR" altLang="en-US" dirty="0"/>
              <a:t>다음에 읽을 카드가 남아있으면 </a:t>
            </a:r>
            <a:r>
              <a:rPr lang="en-US" altLang="ko-KR" dirty="0"/>
              <a:t>line 2</a:t>
            </a:r>
            <a:r>
              <a:rPr lang="ko-KR" altLang="en-US" dirty="0"/>
              <a:t>로 간다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spcAft>
                <a:spcPts val="1200"/>
              </a:spcAft>
              <a:buNone/>
            </a:pPr>
            <a:r>
              <a:rPr lang="en-US" altLang="ko-KR" dirty="0"/>
              <a:t>5. </a:t>
            </a:r>
            <a:r>
              <a:rPr lang="ko-KR" altLang="en-US" dirty="0"/>
              <a:t>머릿속에 기억된 숫자가 최대 숫자이다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25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514</TotalTime>
  <Words>1699</Words>
  <Application>Microsoft Office PowerPoint</Application>
  <PresentationFormat>On-screen Show (4:3)</PresentationFormat>
  <Paragraphs>258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Rockwell</vt:lpstr>
      <vt:lpstr>Rockwell Condensed</vt:lpstr>
      <vt:lpstr>맑은 고딕</vt:lpstr>
      <vt:lpstr>바탕</vt:lpstr>
      <vt:lpstr>Calibri</vt:lpstr>
      <vt:lpstr>Cambria</vt:lpstr>
      <vt:lpstr>Georgia</vt:lpstr>
      <vt:lpstr>Times New Roman</vt:lpstr>
      <vt:lpstr>Wingdings</vt:lpstr>
      <vt:lpstr>목판</vt:lpstr>
      <vt:lpstr>알고리즘 알고리즘을 배우기 위한 준비</vt:lpstr>
      <vt:lpstr>2.1 알고리즘이란</vt:lpstr>
      <vt:lpstr>알고리즘의 일반적인 특성</vt:lpstr>
      <vt:lpstr>2.2 최초의 알고리즘</vt:lpstr>
      <vt:lpstr>PowerPoint Presentation</vt:lpstr>
      <vt:lpstr>유클리드의 최대공약수 알고리즘</vt:lpstr>
      <vt:lpstr>최대공약수(24, 14)</vt:lpstr>
      <vt:lpstr>2.3 알고리즘의 표현 방법</vt:lpstr>
      <vt:lpstr>최대 숫자 찾기 문제를 위한 알고리즘</vt:lpstr>
      <vt:lpstr>PowerPoint Presentation</vt:lpstr>
      <vt:lpstr>PowerPoint Presentation</vt:lpstr>
      <vt:lpstr>2.4 알고리즘의 분류</vt:lpstr>
      <vt:lpstr>PowerPoint Presentation</vt:lpstr>
      <vt:lpstr>PowerPoint Presentation</vt:lpstr>
      <vt:lpstr>2.5 알고리즘의 효율성 표현</vt:lpstr>
      <vt:lpstr>시간복잡도</vt:lpstr>
      <vt:lpstr>알고리즘의 복잡도를 표현 방법</vt:lpstr>
      <vt:lpstr>최선 경우</vt:lpstr>
      <vt:lpstr>최악 경우</vt:lpstr>
      <vt:lpstr>평균 경우</vt:lpstr>
      <vt:lpstr>2.6 복잡도의 점근적 표기</vt:lpstr>
      <vt:lpstr>O(Big-Oh)-표기</vt:lpstr>
      <vt:lpstr>PowerPoint Presentation</vt:lpstr>
      <vt:lpstr>Ω(Big-Omega)-표기</vt:lpstr>
      <vt:lpstr>PowerPoint Presentation</vt:lpstr>
      <vt:lpstr>Θ(Theta)-표기</vt:lpstr>
      <vt:lpstr>PowerPoint Presentation</vt:lpstr>
      <vt:lpstr>자주 사용하는 O-표기</vt:lpstr>
      <vt:lpstr>O-표기의 포함 관계</vt:lpstr>
      <vt:lpstr>2.7 왜 효율적인 알고리즘이 필요한가?</vt:lpstr>
      <vt:lpstr>PowerPoint Presentation</vt:lpstr>
      <vt:lpstr>요약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Lim</cp:lastModifiedBy>
  <cp:revision>153</cp:revision>
  <dcterms:created xsi:type="dcterms:W3CDTF">2017-02-28T02:06:20Z</dcterms:created>
  <dcterms:modified xsi:type="dcterms:W3CDTF">2019-09-05T12:16:44Z</dcterms:modified>
</cp:coreProperties>
</file>