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1"/>
  </p:notesMasterIdLst>
  <p:handoutMasterIdLst>
    <p:handoutMasterId r:id="rId12"/>
  </p:handoutMasterIdLst>
  <p:sldIdLst>
    <p:sldId id="307" r:id="rId2"/>
    <p:sldId id="308" r:id="rId3"/>
    <p:sldId id="309" r:id="rId4"/>
    <p:sldId id="310" r:id="rId5"/>
    <p:sldId id="311" r:id="rId6"/>
    <p:sldId id="312" r:id="rId7"/>
    <p:sldId id="315" r:id="rId8"/>
    <p:sldId id="313" r:id="rId9"/>
    <p:sldId id="31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450" y="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5DFB5-05BD-4C3C-A20B-C883CB0BB65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31A62-98F8-498F-8450-080E2990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36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13251-9DA9-4D74-B9AF-2B8BEE02A147}" type="datetimeFigureOut">
              <a:rPr lang="ko-KR" altLang="en-US" smtClean="0"/>
              <a:t>2019-09-12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97570-0036-4005-A5E9-E95C73789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47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622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576898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8890" y="6268700"/>
            <a:ext cx="245516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CCB3C3-C4F6-40D7-A297-F3EEF5BE74CE}" type="datetime1">
              <a:rPr lang="en-US" altLang="ko-KR" smtClean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83227" y="6272785"/>
            <a:ext cx="417531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Dept. of Game &amp; Multimedia Engineering</a:t>
            </a:r>
            <a:endParaRPr lang="en-US" dirty="0" smtClean="0"/>
          </a:p>
        </p:txBody>
      </p:sp>
      <p:pic>
        <p:nvPicPr>
          <p:cNvPr id="13" name="image2.png"/>
          <p:cNvPicPr>
            <a:picLocks noChangeAspect="1"/>
          </p:cNvPicPr>
          <p:nvPr userDrawn="1"/>
        </p:nvPicPr>
        <p:blipFill rotWithShape="1">
          <a:blip r:embed="rId5">
            <a:extLst/>
          </a:blip>
          <a:srcRect r="66076"/>
          <a:stretch/>
        </p:blipFill>
        <p:spPr>
          <a:xfrm>
            <a:off x="788670" y="6205199"/>
            <a:ext cx="594557" cy="5429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16549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28990-F255-42B2-9298-8002453E1AFA}" type="datetime1">
              <a:rPr lang="en-US" altLang="ko-KR" smtClean="0"/>
              <a:t>9/12/2019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9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41639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707600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509D81-3708-43C2-9D2E-7CA631CBDF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389804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1EF15-D346-4363-8A48-E20B8C5E94F3}" type="datetime1">
              <a:rPr lang="en-US" altLang="ko-KR" smtClean="0"/>
              <a:t>9/12/2019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Dept. of Game &amp; Multimedia Engineering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08150-B92D-4363-B80E-4420282404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485763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D9C591-7583-4ABF-BD5B-E78EFEB259D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863530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257" y="239706"/>
            <a:ext cx="8621486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57" y="1265464"/>
            <a:ext cx="8621486" cy="4906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8890" y="635442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4B812AE-3B13-4600-B034-A9155B8067EC}" type="datetime1">
              <a:rPr lang="en-US" altLang="ko-KR" smtClean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9328" y="6354425"/>
            <a:ext cx="4198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9868" y="635442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image2.png"/>
          <p:cNvPicPr>
            <a:picLocks noChangeAspect="1"/>
          </p:cNvPicPr>
          <p:nvPr userDrawn="1"/>
        </p:nvPicPr>
        <p:blipFill rotWithShape="1">
          <a:blip r:embed="rId9">
            <a:extLst/>
          </a:blip>
          <a:srcRect r="66076"/>
          <a:stretch/>
        </p:blipFill>
        <p:spPr>
          <a:xfrm>
            <a:off x="564772" y="6281081"/>
            <a:ext cx="594557" cy="54292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 6"/>
          <p:cNvSpPr/>
          <p:nvPr userDrawn="1"/>
        </p:nvSpPr>
        <p:spPr>
          <a:xfrm>
            <a:off x="261257" y="1077861"/>
            <a:ext cx="7772400" cy="45719"/>
          </a:xfrm>
          <a:prstGeom prst="rect">
            <a:avLst/>
          </a:prstGeom>
          <a:blipFill dpi="0" rotWithShape="1">
            <a:blip r:embed="rId10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76478" b="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630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하노이 탑 </a:t>
            </a:r>
            <a:r>
              <a:rPr lang="ko-KR" altLang="en-US" dirty="0" smtClean="0"/>
              <a:t>문제</a:t>
            </a:r>
            <a:endParaRPr lang="en-US" altLang="ko-KR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문제는 막대 </a:t>
            </a:r>
            <a:r>
              <a:rPr lang="en-US" altLang="ko-KR" dirty="0"/>
              <a:t>A</a:t>
            </a:r>
            <a:r>
              <a:rPr lang="ko-KR" altLang="en-US" dirty="0"/>
              <a:t>에 쌓여있는 원판 </a:t>
            </a:r>
            <a:r>
              <a:rPr lang="en-US" altLang="ko-KR" dirty="0"/>
              <a:t>3</a:t>
            </a:r>
            <a:r>
              <a:rPr lang="ko-KR" altLang="en-US" dirty="0"/>
              <a:t>개를 막대 </a:t>
            </a:r>
            <a:r>
              <a:rPr lang="en-US" altLang="ko-KR" dirty="0"/>
              <a:t>C</a:t>
            </a:r>
            <a:r>
              <a:rPr lang="ko-KR" altLang="en-US" dirty="0"/>
              <a:t>로 옮기는 것이다</a:t>
            </a:r>
            <a:r>
              <a:rPr lang="en-US" altLang="ko-KR" dirty="0"/>
              <a:t>. </a:t>
            </a:r>
            <a:r>
              <a:rPr lang="ko-KR" altLang="en-US" dirty="0"/>
              <a:t>단 다음의 조건을 지켜야 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한 번에 하나의 원판만 이동할 수 있다 </a:t>
            </a:r>
          </a:p>
          <a:p>
            <a:pPr lvl="1"/>
            <a:r>
              <a:rPr lang="ko-KR" altLang="en-US" dirty="0"/>
              <a:t>맨 위에 있는 원판만 이동할 수 있다 </a:t>
            </a:r>
          </a:p>
          <a:p>
            <a:pPr lvl="1"/>
            <a:r>
              <a:rPr lang="ko-KR" altLang="en-US" dirty="0"/>
              <a:t>크기가 작은 </a:t>
            </a:r>
            <a:r>
              <a:rPr lang="ko-KR" altLang="en-US" dirty="0" smtClean="0"/>
              <a:t>원판 위에 </a:t>
            </a:r>
            <a:r>
              <a:rPr lang="ko-KR" altLang="en-US" dirty="0"/>
              <a:t>큰 원판이 쌓일 수 없다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중간의 막대를 임시적으로 이용할 수 있으나 앞의 조건들을 지켜야 한다</a:t>
            </a:r>
            <a:r>
              <a:rPr lang="en-US" altLang="ko-KR" dirty="0"/>
              <a:t>. </a:t>
            </a:r>
          </a:p>
        </p:txBody>
      </p:sp>
      <p:grpSp>
        <p:nvGrpSpPr>
          <p:cNvPr id="726020" name="Group 4"/>
          <p:cNvGrpSpPr>
            <a:grpSpLocks/>
          </p:cNvGrpSpPr>
          <p:nvPr/>
        </p:nvGrpSpPr>
        <p:grpSpPr bwMode="auto">
          <a:xfrm>
            <a:off x="2478881" y="3967139"/>
            <a:ext cx="4186238" cy="1420813"/>
            <a:chOff x="2460" y="2273"/>
            <a:chExt cx="2058" cy="485"/>
          </a:xfrm>
        </p:grpSpPr>
        <p:grpSp>
          <p:nvGrpSpPr>
            <p:cNvPr id="726021" name="Group 5"/>
            <p:cNvGrpSpPr>
              <a:grpSpLocks/>
            </p:cNvGrpSpPr>
            <p:nvPr/>
          </p:nvGrpSpPr>
          <p:grpSpPr bwMode="auto">
            <a:xfrm>
              <a:off x="2460" y="2273"/>
              <a:ext cx="595" cy="309"/>
              <a:chOff x="657" y="1480"/>
              <a:chExt cx="1180" cy="1043"/>
            </a:xfrm>
          </p:grpSpPr>
          <p:sp>
            <p:nvSpPr>
              <p:cNvPr id="726022" name="Rectangle 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6023" name="Rectangle 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6024" name="Group 8"/>
            <p:cNvGrpSpPr>
              <a:grpSpLocks/>
            </p:cNvGrpSpPr>
            <p:nvPr/>
          </p:nvGrpSpPr>
          <p:grpSpPr bwMode="auto">
            <a:xfrm>
              <a:off x="3192" y="2273"/>
              <a:ext cx="595" cy="309"/>
              <a:chOff x="657" y="1480"/>
              <a:chExt cx="1180" cy="1043"/>
            </a:xfrm>
          </p:grpSpPr>
          <p:sp>
            <p:nvSpPr>
              <p:cNvPr id="726025" name="Rectangle 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6026" name="Rectangle 1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6027" name="Group 11"/>
            <p:cNvGrpSpPr>
              <a:grpSpLocks/>
            </p:cNvGrpSpPr>
            <p:nvPr/>
          </p:nvGrpSpPr>
          <p:grpSpPr bwMode="auto">
            <a:xfrm>
              <a:off x="3923" y="2273"/>
              <a:ext cx="595" cy="309"/>
              <a:chOff x="657" y="1480"/>
              <a:chExt cx="1180" cy="1043"/>
            </a:xfrm>
          </p:grpSpPr>
          <p:sp>
            <p:nvSpPr>
              <p:cNvPr id="726028" name="Rectangle 1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6029" name="Rectangle 1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26030" name="AutoShape 14"/>
            <p:cNvSpPr>
              <a:spLocks noChangeArrowheads="1"/>
            </p:cNvSpPr>
            <p:nvPr/>
          </p:nvSpPr>
          <p:spPr bwMode="auto">
            <a:xfrm>
              <a:off x="2573" y="2475"/>
              <a:ext cx="368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6031" name="AutoShape 15"/>
            <p:cNvSpPr>
              <a:spLocks noChangeArrowheads="1"/>
            </p:cNvSpPr>
            <p:nvPr/>
          </p:nvSpPr>
          <p:spPr bwMode="auto">
            <a:xfrm>
              <a:off x="2529" y="2515"/>
              <a:ext cx="461" cy="4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6032" name="AutoShape 16"/>
            <p:cNvSpPr>
              <a:spLocks noChangeArrowheads="1"/>
            </p:cNvSpPr>
            <p:nvPr/>
          </p:nvSpPr>
          <p:spPr bwMode="auto">
            <a:xfrm>
              <a:off x="2607" y="2435"/>
              <a:ext cx="297" cy="4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6033" name="Text Box 17"/>
            <p:cNvSpPr txBox="1">
              <a:spLocks noChangeArrowheads="1"/>
            </p:cNvSpPr>
            <p:nvPr/>
          </p:nvSpPr>
          <p:spPr bwMode="auto">
            <a:xfrm>
              <a:off x="2712" y="2622"/>
              <a:ext cx="17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26034" name="Text Box 18"/>
            <p:cNvSpPr txBox="1">
              <a:spLocks noChangeArrowheads="1"/>
            </p:cNvSpPr>
            <p:nvPr/>
          </p:nvSpPr>
          <p:spPr bwMode="auto">
            <a:xfrm>
              <a:off x="3443" y="2622"/>
              <a:ext cx="169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26035" name="Text Box 19"/>
            <p:cNvSpPr txBox="1">
              <a:spLocks noChangeArrowheads="1"/>
            </p:cNvSpPr>
            <p:nvPr/>
          </p:nvSpPr>
          <p:spPr bwMode="auto">
            <a:xfrm>
              <a:off x="4176" y="2621"/>
              <a:ext cx="174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26036" name="AutoShape 20"/>
            <p:cNvSpPr>
              <a:spLocks noChangeArrowheads="1"/>
            </p:cNvSpPr>
            <p:nvPr/>
          </p:nvSpPr>
          <p:spPr bwMode="auto">
            <a:xfrm>
              <a:off x="3305" y="2475"/>
              <a:ext cx="367" cy="41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6037" name="AutoShape 21"/>
            <p:cNvSpPr>
              <a:spLocks noChangeArrowheads="1"/>
            </p:cNvSpPr>
            <p:nvPr/>
          </p:nvSpPr>
          <p:spPr bwMode="auto">
            <a:xfrm>
              <a:off x="3260" y="2515"/>
              <a:ext cx="462" cy="4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6038" name="AutoShape 22"/>
            <p:cNvSpPr>
              <a:spLocks noChangeArrowheads="1"/>
            </p:cNvSpPr>
            <p:nvPr/>
          </p:nvSpPr>
          <p:spPr bwMode="auto">
            <a:xfrm>
              <a:off x="3339" y="2435"/>
              <a:ext cx="297" cy="4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6039" name="AutoShape 23"/>
            <p:cNvSpPr>
              <a:spLocks noChangeArrowheads="1"/>
            </p:cNvSpPr>
            <p:nvPr/>
          </p:nvSpPr>
          <p:spPr bwMode="auto">
            <a:xfrm>
              <a:off x="4036" y="2475"/>
              <a:ext cx="368" cy="41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6040" name="AutoShape 24"/>
            <p:cNvSpPr>
              <a:spLocks noChangeArrowheads="1"/>
            </p:cNvSpPr>
            <p:nvPr/>
          </p:nvSpPr>
          <p:spPr bwMode="auto">
            <a:xfrm>
              <a:off x="3992" y="2515"/>
              <a:ext cx="461" cy="4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6041" name="AutoShape 25"/>
            <p:cNvSpPr>
              <a:spLocks noChangeArrowheads="1"/>
            </p:cNvSpPr>
            <p:nvPr/>
          </p:nvSpPr>
          <p:spPr bwMode="auto">
            <a:xfrm>
              <a:off x="4070" y="2435"/>
              <a:ext cx="297" cy="4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2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091" name="Group 3"/>
          <p:cNvGrpSpPr>
            <a:grpSpLocks/>
          </p:cNvGrpSpPr>
          <p:nvPr/>
        </p:nvGrpSpPr>
        <p:grpSpPr bwMode="auto">
          <a:xfrm>
            <a:off x="979024" y="1493838"/>
            <a:ext cx="854123" cy="647992"/>
            <a:chOff x="657" y="1480"/>
            <a:chExt cx="1180" cy="1043"/>
          </a:xfrm>
        </p:grpSpPr>
        <p:sp>
          <p:nvSpPr>
            <p:cNvPr id="729092" name="Rectangle 4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093" name="Rectangle 5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729094" name="Group 6"/>
          <p:cNvGrpSpPr>
            <a:grpSpLocks/>
          </p:cNvGrpSpPr>
          <p:nvPr/>
        </p:nvGrpSpPr>
        <p:grpSpPr bwMode="auto">
          <a:xfrm>
            <a:off x="2029595" y="1493838"/>
            <a:ext cx="854123" cy="647992"/>
            <a:chOff x="657" y="1480"/>
            <a:chExt cx="1180" cy="1043"/>
          </a:xfrm>
        </p:grpSpPr>
        <p:sp>
          <p:nvSpPr>
            <p:cNvPr id="729095" name="Rectangle 7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096" name="Rectangle 8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729097" name="Group 9"/>
          <p:cNvGrpSpPr>
            <a:grpSpLocks/>
          </p:cNvGrpSpPr>
          <p:nvPr/>
        </p:nvGrpSpPr>
        <p:grpSpPr bwMode="auto">
          <a:xfrm>
            <a:off x="3079099" y="1493838"/>
            <a:ext cx="854123" cy="647992"/>
            <a:chOff x="657" y="1480"/>
            <a:chExt cx="1180" cy="1043"/>
          </a:xfrm>
        </p:grpSpPr>
        <p:sp>
          <p:nvSpPr>
            <p:cNvPr id="729098" name="Rectangle 10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099" name="Rectangle 11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729100" name="AutoShape 12"/>
          <p:cNvSpPr>
            <a:spLocks noChangeArrowheads="1"/>
          </p:cNvSpPr>
          <p:nvPr/>
        </p:nvSpPr>
        <p:spPr bwMode="auto">
          <a:xfrm>
            <a:off x="1141307" y="1916398"/>
            <a:ext cx="527421" cy="8693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01" name="AutoShape 13"/>
          <p:cNvSpPr>
            <a:spLocks noChangeArrowheads="1"/>
          </p:cNvSpPr>
          <p:nvPr/>
        </p:nvSpPr>
        <p:spPr bwMode="auto">
          <a:xfrm>
            <a:off x="1077248" y="2001314"/>
            <a:ext cx="661945" cy="8896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02" name="AutoShape 14"/>
          <p:cNvSpPr>
            <a:spLocks noChangeArrowheads="1"/>
          </p:cNvSpPr>
          <p:nvPr/>
        </p:nvSpPr>
        <p:spPr bwMode="auto">
          <a:xfrm>
            <a:off x="1190419" y="1832492"/>
            <a:ext cx="425994" cy="839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03" name="Text Box 15"/>
          <p:cNvSpPr txBox="1">
            <a:spLocks noChangeArrowheads="1"/>
          </p:cNvSpPr>
          <p:nvPr/>
        </p:nvSpPr>
        <p:spPr bwMode="auto">
          <a:xfrm>
            <a:off x="1339891" y="2164070"/>
            <a:ext cx="363002" cy="39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729104" name="Text Box 16"/>
          <p:cNvSpPr txBox="1">
            <a:spLocks noChangeArrowheads="1"/>
          </p:cNvSpPr>
          <p:nvPr/>
        </p:nvSpPr>
        <p:spPr bwMode="auto">
          <a:xfrm>
            <a:off x="2390462" y="2161037"/>
            <a:ext cx="342717" cy="39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729105" name="Text Box 17"/>
          <p:cNvSpPr txBox="1">
            <a:spLocks noChangeArrowheads="1"/>
          </p:cNvSpPr>
          <p:nvPr/>
        </p:nvSpPr>
        <p:spPr bwMode="auto">
          <a:xfrm>
            <a:off x="3439966" y="2156994"/>
            <a:ext cx="354461" cy="39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729106" name="AutoShape 18"/>
          <p:cNvSpPr>
            <a:spLocks noChangeArrowheads="1"/>
          </p:cNvSpPr>
          <p:nvPr/>
        </p:nvSpPr>
        <p:spPr bwMode="auto">
          <a:xfrm>
            <a:off x="2191878" y="1916398"/>
            <a:ext cx="527421" cy="86938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07" name="AutoShape 19"/>
          <p:cNvSpPr>
            <a:spLocks noChangeArrowheads="1"/>
          </p:cNvSpPr>
          <p:nvPr/>
        </p:nvSpPr>
        <p:spPr bwMode="auto">
          <a:xfrm>
            <a:off x="2127819" y="2001314"/>
            <a:ext cx="661945" cy="8896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08" name="AutoShape 20"/>
          <p:cNvSpPr>
            <a:spLocks noChangeArrowheads="1"/>
          </p:cNvSpPr>
          <p:nvPr/>
        </p:nvSpPr>
        <p:spPr bwMode="auto">
          <a:xfrm>
            <a:off x="2240990" y="1832492"/>
            <a:ext cx="425994" cy="83905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09" name="AutoShape 21"/>
          <p:cNvSpPr>
            <a:spLocks noChangeArrowheads="1"/>
          </p:cNvSpPr>
          <p:nvPr/>
        </p:nvSpPr>
        <p:spPr bwMode="auto">
          <a:xfrm>
            <a:off x="3241382" y="1916398"/>
            <a:ext cx="527421" cy="86938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10" name="AutoShape 22"/>
          <p:cNvSpPr>
            <a:spLocks noChangeArrowheads="1"/>
          </p:cNvSpPr>
          <p:nvPr/>
        </p:nvSpPr>
        <p:spPr bwMode="auto">
          <a:xfrm>
            <a:off x="3177323" y="2001314"/>
            <a:ext cx="663013" cy="8896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11" name="AutoShape 23"/>
          <p:cNvSpPr>
            <a:spLocks noChangeArrowheads="1"/>
          </p:cNvSpPr>
          <p:nvPr/>
        </p:nvSpPr>
        <p:spPr bwMode="auto">
          <a:xfrm>
            <a:off x="3290494" y="1832492"/>
            <a:ext cx="425994" cy="83905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pSp>
        <p:nvGrpSpPr>
          <p:cNvPr id="729112" name="Group 24"/>
          <p:cNvGrpSpPr>
            <a:grpSpLocks/>
          </p:cNvGrpSpPr>
          <p:nvPr/>
        </p:nvGrpSpPr>
        <p:grpSpPr bwMode="auto">
          <a:xfrm>
            <a:off x="987565" y="2405677"/>
            <a:ext cx="854123" cy="647992"/>
            <a:chOff x="657" y="1480"/>
            <a:chExt cx="1180" cy="1043"/>
          </a:xfrm>
        </p:grpSpPr>
        <p:sp>
          <p:nvSpPr>
            <p:cNvPr id="729113" name="Rectangle 25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14" name="Rectangle 26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729115" name="Group 27"/>
          <p:cNvGrpSpPr>
            <a:grpSpLocks/>
          </p:cNvGrpSpPr>
          <p:nvPr/>
        </p:nvGrpSpPr>
        <p:grpSpPr bwMode="auto">
          <a:xfrm>
            <a:off x="2038136" y="2405677"/>
            <a:ext cx="854123" cy="647992"/>
            <a:chOff x="657" y="1480"/>
            <a:chExt cx="1180" cy="1043"/>
          </a:xfrm>
        </p:grpSpPr>
        <p:sp>
          <p:nvSpPr>
            <p:cNvPr id="729116" name="Rectangle 28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17" name="Rectangle 29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729118" name="Group 30"/>
          <p:cNvGrpSpPr>
            <a:grpSpLocks/>
          </p:cNvGrpSpPr>
          <p:nvPr/>
        </p:nvGrpSpPr>
        <p:grpSpPr bwMode="auto">
          <a:xfrm>
            <a:off x="3087640" y="2405677"/>
            <a:ext cx="854123" cy="647992"/>
            <a:chOff x="657" y="1480"/>
            <a:chExt cx="1180" cy="1043"/>
          </a:xfrm>
        </p:grpSpPr>
        <p:sp>
          <p:nvSpPr>
            <p:cNvPr id="729119" name="Rectangle 31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20" name="Rectangle 32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729121" name="AutoShape 33"/>
          <p:cNvSpPr>
            <a:spLocks noChangeArrowheads="1"/>
          </p:cNvSpPr>
          <p:nvPr/>
        </p:nvSpPr>
        <p:spPr bwMode="auto">
          <a:xfrm>
            <a:off x="1149848" y="2828237"/>
            <a:ext cx="527421" cy="8693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22" name="AutoShape 34"/>
          <p:cNvSpPr>
            <a:spLocks noChangeArrowheads="1"/>
          </p:cNvSpPr>
          <p:nvPr/>
        </p:nvSpPr>
        <p:spPr bwMode="auto">
          <a:xfrm>
            <a:off x="1085789" y="2913153"/>
            <a:ext cx="661945" cy="8896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23" name="AutoShape 35"/>
          <p:cNvSpPr>
            <a:spLocks noChangeArrowheads="1"/>
          </p:cNvSpPr>
          <p:nvPr/>
        </p:nvSpPr>
        <p:spPr bwMode="auto">
          <a:xfrm>
            <a:off x="3303306" y="2915175"/>
            <a:ext cx="425994" cy="839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24" name="Text Box 36"/>
          <p:cNvSpPr txBox="1">
            <a:spLocks noChangeArrowheads="1"/>
          </p:cNvSpPr>
          <p:nvPr/>
        </p:nvSpPr>
        <p:spPr bwMode="auto">
          <a:xfrm>
            <a:off x="1347364" y="3074898"/>
            <a:ext cx="364070" cy="39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729125" name="Text Box 37"/>
          <p:cNvSpPr txBox="1">
            <a:spLocks noChangeArrowheads="1"/>
          </p:cNvSpPr>
          <p:nvPr/>
        </p:nvSpPr>
        <p:spPr bwMode="auto">
          <a:xfrm>
            <a:off x="2399003" y="3073887"/>
            <a:ext cx="342717" cy="39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729126" name="Text Box 38"/>
          <p:cNvSpPr txBox="1">
            <a:spLocks noChangeArrowheads="1"/>
          </p:cNvSpPr>
          <p:nvPr/>
        </p:nvSpPr>
        <p:spPr bwMode="auto">
          <a:xfrm>
            <a:off x="3448507" y="3069844"/>
            <a:ext cx="353393" cy="39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729127" name="AutoShape 39"/>
          <p:cNvSpPr>
            <a:spLocks noChangeArrowheads="1"/>
          </p:cNvSpPr>
          <p:nvPr/>
        </p:nvSpPr>
        <p:spPr bwMode="auto">
          <a:xfrm>
            <a:off x="2200420" y="2828237"/>
            <a:ext cx="527421" cy="86938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28" name="AutoShape 40"/>
          <p:cNvSpPr>
            <a:spLocks noChangeArrowheads="1"/>
          </p:cNvSpPr>
          <p:nvPr/>
        </p:nvSpPr>
        <p:spPr bwMode="auto">
          <a:xfrm>
            <a:off x="2136360" y="2913153"/>
            <a:ext cx="661945" cy="8896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29" name="AutoShape 41"/>
          <p:cNvSpPr>
            <a:spLocks noChangeArrowheads="1"/>
          </p:cNvSpPr>
          <p:nvPr/>
        </p:nvSpPr>
        <p:spPr bwMode="auto">
          <a:xfrm>
            <a:off x="2249532" y="2744331"/>
            <a:ext cx="425994" cy="83905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30" name="AutoShape 42"/>
          <p:cNvSpPr>
            <a:spLocks noChangeArrowheads="1"/>
          </p:cNvSpPr>
          <p:nvPr/>
        </p:nvSpPr>
        <p:spPr bwMode="auto">
          <a:xfrm>
            <a:off x="3249923" y="2828237"/>
            <a:ext cx="527421" cy="86938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31" name="AutoShape 43"/>
          <p:cNvSpPr>
            <a:spLocks noChangeArrowheads="1"/>
          </p:cNvSpPr>
          <p:nvPr/>
        </p:nvSpPr>
        <p:spPr bwMode="auto">
          <a:xfrm>
            <a:off x="3185864" y="2913153"/>
            <a:ext cx="663013" cy="8896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32" name="AutoShape 44"/>
          <p:cNvSpPr>
            <a:spLocks noChangeArrowheads="1"/>
          </p:cNvSpPr>
          <p:nvPr/>
        </p:nvSpPr>
        <p:spPr bwMode="auto">
          <a:xfrm>
            <a:off x="3299035" y="2744331"/>
            <a:ext cx="425994" cy="83905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pSp>
        <p:nvGrpSpPr>
          <p:cNvPr id="729133" name="Group 45"/>
          <p:cNvGrpSpPr>
            <a:grpSpLocks/>
          </p:cNvGrpSpPr>
          <p:nvPr/>
        </p:nvGrpSpPr>
        <p:grpSpPr bwMode="auto">
          <a:xfrm>
            <a:off x="971550" y="3322571"/>
            <a:ext cx="854123" cy="647992"/>
            <a:chOff x="657" y="1480"/>
            <a:chExt cx="1180" cy="1043"/>
          </a:xfrm>
        </p:grpSpPr>
        <p:sp>
          <p:nvSpPr>
            <p:cNvPr id="729134" name="Rectangle 46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35" name="Rectangle 47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729136" name="Group 48"/>
          <p:cNvGrpSpPr>
            <a:grpSpLocks/>
          </p:cNvGrpSpPr>
          <p:nvPr/>
        </p:nvGrpSpPr>
        <p:grpSpPr bwMode="auto">
          <a:xfrm>
            <a:off x="2022121" y="3322571"/>
            <a:ext cx="854123" cy="647992"/>
            <a:chOff x="657" y="1480"/>
            <a:chExt cx="1180" cy="1043"/>
          </a:xfrm>
        </p:grpSpPr>
        <p:sp>
          <p:nvSpPr>
            <p:cNvPr id="729137" name="Rectangle 49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38" name="Rectangle 50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729139" name="Group 51"/>
          <p:cNvGrpSpPr>
            <a:grpSpLocks/>
          </p:cNvGrpSpPr>
          <p:nvPr/>
        </p:nvGrpSpPr>
        <p:grpSpPr bwMode="auto">
          <a:xfrm>
            <a:off x="3071625" y="3322571"/>
            <a:ext cx="854123" cy="647992"/>
            <a:chOff x="657" y="1480"/>
            <a:chExt cx="1180" cy="1043"/>
          </a:xfrm>
        </p:grpSpPr>
        <p:sp>
          <p:nvSpPr>
            <p:cNvPr id="729140" name="Rectangle 52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41" name="Rectangle 53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729142" name="AutoShape 54"/>
          <p:cNvSpPr>
            <a:spLocks noChangeArrowheads="1"/>
          </p:cNvSpPr>
          <p:nvPr/>
        </p:nvSpPr>
        <p:spPr bwMode="auto">
          <a:xfrm>
            <a:off x="2169458" y="3832068"/>
            <a:ext cx="527421" cy="8693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43" name="AutoShape 55"/>
          <p:cNvSpPr>
            <a:spLocks noChangeArrowheads="1"/>
          </p:cNvSpPr>
          <p:nvPr/>
        </p:nvSpPr>
        <p:spPr bwMode="auto">
          <a:xfrm>
            <a:off x="1075112" y="3832068"/>
            <a:ext cx="661945" cy="8896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44" name="AutoShape 56"/>
          <p:cNvSpPr>
            <a:spLocks noChangeArrowheads="1"/>
          </p:cNvSpPr>
          <p:nvPr/>
        </p:nvSpPr>
        <p:spPr bwMode="auto">
          <a:xfrm>
            <a:off x="3287291" y="3832068"/>
            <a:ext cx="425994" cy="839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45" name="Text Box 57"/>
          <p:cNvSpPr txBox="1">
            <a:spLocks noChangeArrowheads="1"/>
          </p:cNvSpPr>
          <p:nvPr/>
        </p:nvSpPr>
        <p:spPr bwMode="auto">
          <a:xfrm>
            <a:off x="1332417" y="3992803"/>
            <a:ext cx="363002" cy="39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729146" name="Text Box 58"/>
          <p:cNvSpPr txBox="1">
            <a:spLocks noChangeArrowheads="1"/>
          </p:cNvSpPr>
          <p:nvPr/>
        </p:nvSpPr>
        <p:spPr bwMode="auto">
          <a:xfrm>
            <a:off x="2382988" y="3990781"/>
            <a:ext cx="342717" cy="39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729147" name="Text Box 59"/>
          <p:cNvSpPr txBox="1">
            <a:spLocks noChangeArrowheads="1"/>
          </p:cNvSpPr>
          <p:nvPr/>
        </p:nvSpPr>
        <p:spPr bwMode="auto">
          <a:xfrm>
            <a:off x="3432492" y="3985726"/>
            <a:ext cx="353393" cy="39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729148" name="AutoShape 60"/>
          <p:cNvSpPr>
            <a:spLocks noChangeArrowheads="1"/>
          </p:cNvSpPr>
          <p:nvPr/>
        </p:nvSpPr>
        <p:spPr bwMode="auto">
          <a:xfrm>
            <a:off x="2184405" y="3745130"/>
            <a:ext cx="527421" cy="86938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49" name="AutoShape 61"/>
          <p:cNvSpPr>
            <a:spLocks noChangeArrowheads="1"/>
          </p:cNvSpPr>
          <p:nvPr/>
        </p:nvSpPr>
        <p:spPr bwMode="auto">
          <a:xfrm>
            <a:off x="2120346" y="3830046"/>
            <a:ext cx="661945" cy="8896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50" name="AutoShape 62"/>
          <p:cNvSpPr>
            <a:spLocks noChangeArrowheads="1"/>
          </p:cNvSpPr>
          <p:nvPr/>
        </p:nvSpPr>
        <p:spPr bwMode="auto">
          <a:xfrm>
            <a:off x="2233517" y="3661225"/>
            <a:ext cx="425994" cy="83905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51" name="AutoShape 63"/>
          <p:cNvSpPr>
            <a:spLocks noChangeArrowheads="1"/>
          </p:cNvSpPr>
          <p:nvPr/>
        </p:nvSpPr>
        <p:spPr bwMode="auto">
          <a:xfrm>
            <a:off x="3233909" y="3745130"/>
            <a:ext cx="527421" cy="86938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52" name="AutoShape 64"/>
          <p:cNvSpPr>
            <a:spLocks noChangeArrowheads="1"/>
          </p:cNvSpPr>
          <p:nvPr/>
        </p:nvSpPr>
        <p:spPr bwMode="auto">
          <a:xfrm>
            <a:off x="3169849" y="3830046"/>
            <a:ext cx="663013" cy="8896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53" name="AutoShape 65"/>
          <p:cNvSpPr>
            <a:spLocks noChangeArrowheads="1"/>
          </p:cNvSpPr>
          <p:nvPr/>
        </p:nvSpPr>
        <p:spPr bwMode="auto">
          <a:xfrm>
            <a:off x="3283021" y="3661225"/>
            <a:ext cx="425994" cy="83905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pSp>
        <p:nvGrpSpPr>
          <p:cNvPr id="729154" name="Group 66"/>
          <p:cNvGrpSpPr>
            <a:grpSpLocks/>
          </p:cNvGrpSpPr>
          <p:nvPr/>
        </p:nvGrpSpPr>
        <p:grpSpPr bwMode="auto">
          <a:xfrm>
            <a:off x="971550" y="4285966"/>
            <a:ext cx="854123" cy="647992"/>
            <a:chOff x="657" y="1480"/>
            <a:chExt cx="1180" cy="1043"/>
          </a:xfrm>
        </p:grpSpPr>
        <p:sp>
          <p:nvSpPr>
            <p:cNvPr id="729155" name="Rectangle 67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56" name="Rectangle 68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729157" name="Group 69"/>
          <p:cNvGrpSpPr>
            <a:grpSpLocks/>
          </p:cNvGrpSpPr>
          <p:nvPr/>
        </p:nvGrpSpPr>
        <p:grpSpPr bwMode="auto">
          <a:xfrm>
            <a:off x="2022121" y="4285966"/>
            <a:ext cx="854123" cy="647992"/>
            <a:chOff x="657" y="1480"/>
            <a:chExt cx="1180" cy="1043"/>
          </a:xfrm>
        </p:grpSpPr>
        <p:sp>
          <p:nvSpPr>
            <p:cNvPr id="729158" name="Rectangle 70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59" name="Rectangle 71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729160" name="Group 72"/>
          <p:cNvGrpSpPr>
            <a:grpSpLocks/>
          </p:cNvGrpSpPr>
          <p:nvPr/>
        </p:nvGrpSpPr>
        <p:grpSpPr bwMode="auto">
          <a:xfrm>
            <a:off x="3071625" y="4285966"/>
            <a:ext cx="854123" cy="647992"/>
            <a:chOff x="657" y="1480"/>
            <a:chExt cx="1180" cy="1043"/>
          </a:xfrm>
        </p:grpSpPr>
        <p:sp>
          <p:nvSpPr>
            <p:cNvPr id="729161" name="Rectangle 73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62" name="Rectangle 74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729163" name="AutoShape 75"/>
          <p:cNvSpPr>
            <a:spLocks noChangeArrowheads="1"/>
          </p:cNvSpPr>
          <p:nvPr/>
        </p:nvSpPr>
        <p:spPr bwMode="auto">
          <a:xfrm>
            <a:off x="2188675" y="4795464"/>
            <a:ext cx="527421" cy="8693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64" name="AutoShape 76"/>
          <p:cNvSpPr>
            <a:spLocks noChangeArrowheads="1"/>
          </p:cNvSpPr>
          <p:nvPr/>
        </p:nvSpPr>
        <p:spPr bwMode="auto">
          <a:xfrm>
            <a:off x="1075112" y="4795464"/>
            <a:ext cx="661945" cy="8896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65" name="AutoShape 77"/>
          <p:cNvSpPr>
            <a:spLocks noChangeArrowheads="1"/>
          </p:cNvSpPr>
          <p:nvPr/>
        </p:nvSpPr>
        <p:spPr bwMode="auto">
          <a:xfrm>
            <a:off x="2237787" y="4703471"/>
            <a:ext cx="425994" cy="839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66" name="Text Box 78"/>
          <p:cNvSpPr txBox="1">
            <a:spLocks noChangeArrowheads="1"/>
          </p:cNvSpPr>
          <p:nvPr/>
        </p:nvSpPr>
        <p:spPr bwMode="auto">
          <a:xfrm>
            <a:off x="1332417" y="4954176"/>
            <a:ext cx="363002" cy="39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729167" name="Text Box 79"/>
          <p:cNvSpPr txBox="1">
            <a:spLocks noChangeArrowheads="1"/>
          </p:cNvSpPr>
          <p:nvPr/>
        </p:nvSpPr>
        <p:spPr bwMode="auto">
          <a:xfrm>
            <a:off x="2382988" y="4953165"/>
            <a:ext cx="342717" cy="39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729168" name="Text Box 80"/>
          <p:cNvSpPr txBox="1">
            <a:spLocks noChangeArrowheads="1"/>
          </p:cNvSpPr>
          <p:nvPr/>
        </p:nvSpPr>
        <p:spPr bwMode="auto">
          <a:xfrm>
            <a:off x="3432492" y="4950133"/>
            <a:ext cx="353393" cy="39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729169" name="AutoShape 81"/>
          <p:cNvSpPr>
            <a:spLocks noChangeArrowheads="1"/>
          </p:cNvSpPr>
          <p:nvPr/>
        </p:nvSpPr>
        <p:spPr bwMode="auto">
          <a:xfrm>
            <a:off x="3283021" y="4624620"/>
            <a:ext cx="425994" cy="83905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70" name="Rectangle 8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개의 원판인 경우의 해답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29171" name="Group 83"/>
          <p:cNvGrpSpPr>
            <a:grpSpLocks/>
          </p:cNvGrpSpPr>
          <p:nvPr/>
        </p:nvGrpSpPr>
        <p:grpSpPr bwMode="auto">
          <a:xfrm>
            <a:off x="5111750" y="1628775"/>
            <a:ext cx="3240088" cy="3784600"/>
            <a:chOff x="1422" y="119"/>
            <a:chExt cx="2782" cy="3826"/>
          </a:xfrm>
        </p:grpSpPr>
        <p:grpSp>
          <p:nvGrpSpPr>
            <p:cNvPr id="729172" name="Group 84"/>
            <p:cNvGrpSpPr>
              <a:grpSpLocks/>
            </p:cNvGrpSpPr>
            <p:nvPr/>
          </p:nvGrpSpPr>
          <p:grpSpPr bwMode="auto">
            <a:xfrm>
              <a:off x="1429" y="119"/>
              <a:ext cx="800" cy="641"/>
              <a:chOff x="657" y="1480"/>
              <a:chExt cx="1180" cy="1043"/>
            </a:xfrm>
          </p:grpSpPr>
          <p:sp>
            <p:nvSpPr>
              <p:cNvPr id="729173" name="Rectangle 85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174" name="Rectangle 86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175" name="Group 87"/>
            <p:cNvGrpSpPr>
              <a:grpSpLocks/>
            </p:cNvGrpSpPr>
            <p:nvPr/>
          </p:nvGrpSpPr>
          <p:grpSpPr bwMode="auto">
            <a:xfrm>
              <a:off x="2413" y="119"/>
              <a:ext cx="800" cy="641"/>
              <a:chOff x="657" y="1480"/>
              <a:chExt cx="1180" cy="1043"/>
            </a:xfrm>
          </p:grpSpPr>
          <p:sp>
            <p:nvSpPr>
              <p:cNvPr id="729176" name="Rectangle 88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177" name="Rectangle 89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178" name="Group 90"/>
            <p:cNvGrpSpPr>
              <a:grpSpLocks/>
            </p:cNvGrpSpPr>
            <p:nvPr/>
          </p:nvGrpSpPr>
          <p:grpSpPr bwMode="auto">
            <a:xfrm>
              <a:off x="3396" y="119"/>
              <a:ext cx="800" cy="641"/>
              <a:chOff x="657" y="1480"/>
              <a:chExt cx="1180" cy="1043"/>
            </a:xfrm>
          </p:grpSpPr>
          <p:sp>
            <p:nvSpPr>
              <p:cNvPr id="729179" name="Rectangle 91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180" name="Rectangle 92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29181" name="AutoShape 93"/>
            <p:cNvSpPr>
              <a:spLocks noChangeArrowheads="1"/>
            </p:cNvSpPr>
            <p:nvPr/>
          </p:nvSpPr>
          <p:spPr bwMode="auto">
            <a:xfrm>
              <a:off x="2562" y="618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82" name="AutoShape 94"/>
            <p:cNvSpPr>
              <a:spLocks noChangeArrowheads="1"/>
            </p:cNvSpPr>
            <p:nvPr/>
          </p:nvSpPr>
          <p:spPr bwMode="auto">
            <a:xfrm>
              <a:off x="3470" y="618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83" name="AutoShape 95"/>
            <p:cNvSpPr>
              <a:spLocks noChangeArrowheads="1"/>
            </p:cNvSpPr>
            <p:nvPr/>
          </p:nvSpPr>
          <p:spPr bwMode="auto">
            <a:xfrm>
              <a:off x="2608" y="535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84" name="Text Box 96"/>
            <p:cNvSpPr txBox="1">
              <a:spLocks noChangeArrowheads="1"/>
            </p:cNvSpPr>
            <p:nvPr/>
          </p:nvSpPr>
          <p:spPr bwMode="auto">
            <a:xfrm>
              <a:off x="1767" y="780"/>
              <a:ext cx="312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29185" name="Text Box 97"/>
            <p:cNvSpPr txBox="1">
              <a:spLocks noChangeArrowheads="1"/>
            </p:cNvSpPr>
            <p:nvPr/>
          </p:nvSpPr>
          <p:spPr bwMode="auto">
            <a:xfrm>
              <a:off x="2751" y="779"/>
              <a:ext cx="294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29186" name="Text Box 98"/>
            <p:cNvSpPr txBox="1">
              <a:spLocks noChangeArrowheads="1"/>
            </p:cNvSpPr>
            <p:nvPr/>
          </p:nvSpPr>
          <p:spPr bwMode="auto">
            <a:xfrm>
              <a:off x="3734" y="775"/>
              <a:ext cx="304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29187" name="AutoShape 99"/>
            <p:cNvSpPr>
              <a:spLocks noChangeArrowheads="1"/>
            </p:cNvSpPr>
            <p:nvPr/>
          </p:nvSpPr>
          <p:spPr bwMode="auto">
            <a:xfrm>
              <a:off x="3548" y="537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88" name="AutoShape 100"/>
            <p:cNvSpPr>
              <a:spLocks noChangeArrowheads="1"/>
            </p:cNvSpPr>
            <p:nvPr/>
          </p:nvSpPr>
          <p:spPr bwMode="auto">
            <a:xfrm>
              <a:off x="3488" y="621"/>
              <a:ext cx="621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89" name="AutoShape 101"/>
            <p:cNvSpPr>
              <a:spLocks noChangeArrowheads="1"/>
            </p:cNvSpPr>
            <p:nvPr/>
          </p:nvSpPr>
          <p:spPr bwMode="auto">
            <a:xfrm>
              <a:off x="3594" y="454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729190" name="Group 102"/>
            <p:cNvGrpSpPr>
              <a:grpSpLocks/>
            </p:cNvGrpSpPr>
            <p:nvPr/>
          </p:nvGrpSpPr>
          <p:grpSpPr bwMode="auto">
            <a:xfrm>
              <a:off x="1437" y="1021"/>
              <a:ext cx="800" cy="641"/>
              <a:chOff x="657" y="1480"/>
              <a:chExt cx="1180" cy="1043"/>
            </a:xfrm>
          </p:grpSpPr>
          <p:sp>
            <p:nvSpPr>
              <p:cNvPr id="729191" name="Rectangle 103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192" name="Rectangle 104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193" name="Group 105"/>
            <p:cNvGrpSpPr>
              <a:grpSpLocks/>
            </p:cNvGrpSpPr>
            <p:nvPr/>
          </p:nvGrpSpPr>
          <p:grpSpPr bwMode="auto">
            <a:xfrm>
              <a:off x="2421" y="1021"/>
              <a:ext cx="800" cy="641"/>
              <a:chOff x="657" y="1480"/>
              <a:chExt cx="1180" cy="1043"/>
            </a:xfrm>
          </p:grpSpPr>
          <p:sp>
            <p:nvSpPr>
              <p:cNvPr id="729194" name="Rectangle 10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195" name="Rectangle 10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196" name="Group 108"/>
            <p:cNvGrpSpPr>
              <a:grpSpLocks/>
            </p:cNvGrpSpPr>
            <p:nvPr/>
          </p:nvGrpSpPr>
          <p:grpSpPr bwMode="auto">
            <a:xfrm>
              <a:off x="3404" y="1021"/>
              <a:ext cx="800" cy="641"/>
              <a:chOff x="657" y="1480"/>
              <a:chExt cx="1180" cy="1043"/>
            </a:xfrm>
          </p:grpSpPr>
          <p:sp>
            <p:nvSpPr>
              <p:cNvPr id="729197" name="Rectangle 10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198" name="Rectangle 11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29199" name="AutoShape 111"/>
            <p:cNvSpPr>
              <a:spLocks noChangeArrowheads="1"/>
            </p:cNvSpPr>
            <p:nvPr/>
          </p:nvSpPr>
          <p:spPr bwMode="auto">
            <a:xfrm>
              <a:off x="2562" y="1525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00" name="AutoShape 112"/>
            <p:cNvSpPr>
              <a:spLocks noChangeArrowheads="1"/>
            </p:cNvSpPr>
            <p:nvPr/>
          </p:nvSpPr>
          <p:spPr bwMode="auto">
            <a:xfrm>
              <a:off x="3470" y="1525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01" name="Text Box 113"/>
            <p:cNvSpPr txBox="1">
              <a:spLocks noChangeArrowheads="1"/>
            </p:cNvSpPr>
            <p:nvPr/>
          </p:nvSpPr>
          <p:spPr bwMode="auto">
            <a:xfrm>
              <a:off x="1775" y="1681"/>
              <a:ext cx="312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29202" name="Text Box 114"/>
            <p:cNvSpPr txBox="1">
              <a:spLocks noChangeArrowheads="1"/>
            </p:cNvSpPr>
            <p:nvPr/>
          </p:nvSpPr>
          <p:spPr bwMode="auto">
            <a:xfrm>
              <a:off x="2759" y="1681"/>
              <a:ext cx="295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29203" name="Text Box 115"/>
            <p:cNvSpPr txBox="1">
              <a:spLocks noChangeArrowheads="1"/>
            </p:cNvSpPr>
            <p:nvPr/>
          </p:nvSpPr>
          <p:spPr bwMode="auto">
            <a:xfrm>
              <a:off x="3743" y="1677"/>
              <a:ext cx="304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29204" name="AutoShape 116"/>
            <p:cNvSpPr>
              <a:spLocks noChangeArrowheads="1"/>
            </p:cNvSpPr>
            <p:nvPr/>
          </p:nvSpPr>
          <p:spPr bwMode="auto">
            <a:xfrm>
              <a:off x="2573" y="1439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05" name="AutoShape 117"/>
            <p:cNvSpPr>
              <a:spLocks noChangeArrowheads="1"/>
            </p:cNvSpPr>
            <p:nvPr/>
          </p:nvSpPr>
          <p:spPr bwMode="auto">
            <a:xfrm>
              <a:off x="2513" y="1523"/>
              <a:ext cx="620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06" name="AutoShape 118"/>
            <p:cNvSpPr>
              <a:spLocks noChangeArrowheads="1"/>
            </p:cNvSpPr>
            <p:nvPr/>
          </p:nvSpPr>
          <p:spPr bwMode="auto">
            <a:xfrm>
              <a:off x="2619" y="135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07" name="AutoShape 119"/>
            <p:cNvSpPr>
              <a:spLocks noChangeArrowheads="1"/>
            </p:cNvSpPr>
            <p:nvPr/>
          </p:nvSpPr>
          <p:spPr bwMode="auto">
            <a:xfrm>
              <a:off x="3556" y="1439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08" name="AutoShape 120"/>
            <p:cNvSpPr>
              <a:spLocks noChangeArrowheads="1"/>
            </p:cNvSpPr>
            <p:nvPr/>
          </p:nvSpPr>
          <p:spPr bwMode="auto">
            <a:xfrm>
              <a:off x="3602" y="135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729209" name="Group 121"/>
            <p:cNvGrpSpPr>
              <a:grpSpLocks/>
            </p:cNvGrpSpPr>
            <p:nvPr/>
          </p:nvGrpSpPr>
          <p:grpSpPr bwMode="auto">
            <a:xfrm>
              <a:off x="1422" y="1928"/>
              <a:ext cx="800" cy="641"/>
              <a:chOff x="657" y="1480"/>
              <a:chExt cx="1180" cy="1043"/>
            </a:xfrm>
          </p:grpSpPr>
          <p:sp>
            <p:nvSpPr>
              <p:cNvPr id="729210" name="Rectangle 12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211" name="Rectangle 12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212" name="Group 124"/>
            <p:cNvGrpSpPr>
              <a:grpSpLocks/>
            </p:cNvGrpSpPr>
            <p:nvPr/>
          </p:nvGrpSpPr>
          <p:grpSpPr bwMode="auto">
            <a:xfrm>
              <a:off x="2406" y="1928"/>
              <a:ext cx="800" cy="641"/>
              <a:chOff x="657" y="1480"/>
              <a:chExt cx="1180" cy="1043"/>
            </a:xfrm>
          </p:grpSpPr>
          <p:sp>
            <p:nvSpPr>
              <p:cNvPr id="729213" name="Rectangle 125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214" name="Rectangle 126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215" name="Group 127"/>
            <p:cNvGrpSpPr>
              <a:grpSpLocks/>
            </p:cNvGrpSpPr>
            <p:nvPr/>
          </p:nvGrpSpPr>
          <p:grpSpPr bwMode="auto">
            <a:xfrm>
              <a:off x="3389" y="1928"/>
              <a:ext cx="800" cy="641"/>
              <a:chOff x="657" y="1480"/>
              <a:chExt cx="1180" cy="1043"/>
            </a:xfrm>
          </p:grpSpPr>
          <p:sp>
            <p:nvSpPr>
              <p:cNvPr id="729216" name="Rectangle 128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217" name="Rectangle 129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29218" name="AutoShape 130"/>
            <p:cNvSpPr>
              <a:spLocks noChangeArrowheads="1"/>
            </p:cNvSpPr>
            <p:nvPr/>
          </p:nvSpPr>
          <p:spPr bwMode="auto">
            <a:xfrm>
              <a:off x="3515" y="2341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19" name="Text Box 131"/>
            <p:cNvSpPr txBox="1">
              <a:spLocks noChangeArrowheads="1"/>
            </p:cNvSpPr>
            <p:nvPr/>
          </p:nvSpPr>
          <p:spPr bwMode="auto">
            <a:xfrm>
              <a:off x="1760" y="2587"/>
              <a:ext cx="312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29220" name="Text Box 132"/>
            <p:cNvSpPr txBox="1">
              <a:spLocks noChangeArrowheads="1"/>
            </p:cNvSpPr>
            <p:nvPr/>
          </p:nvSpPr>
          <p:spPr bwMode="auto">
            <a:xfrm>
              <a:off x="2744" y="2587"/>
              <a:ext cx="295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29221" name="Text Box 133"/>
            <p:cNvSpPr txBox="1">
              <a:spLocks noChangeArrowheads="1"/>
            </p:cNvSpPr>
            <p:nvPr/>
          </p:nvSpPr>
          <p:spPr bwMode="auto">
            <a:xfrm>
              <a:off x="3726" y="2582"/>
              <a:ext cx="304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29222" name="AutoShape 134"/>
            <p:cNvSpPr>
              <a:spLocks noChangeArrowheads="1"/>
            </p:cNvSpPr>
            <p:nvPr/>
          </p:nvSpPr>
          <p:spPr bwMode="auto">
            <a:xfrm>
              <a:off x="2558" y="2346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23" name="AutoShape 135"/>
            <p:cNvSpPr>
              <a:spLocks noChangeArrowheads="1"/>
            </p:cNvSpPr>
            <p:nvPr/>
          </p:nvSpPr>
          <p:spPr bwMode="auto">
            <a:xfrm>
              <a:off x="2604" y="2263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24" name="AutoShape 136"/>
            <p:cNvSpPr>
              <a:spLocks noChangeArrowheads="1"/>
            </p:cNvSpPr>
            <p:nvPr/>
          </p:nvSpPr>
          <p:spPr bwMode="auto">
            <a:xfrm>
              <a:off x="3587" y="2263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729225" name="Group 137"/>
            <p:cNvGrpSpPr>
              <a:grpSpLocks/>
            </p:cNvGrpSpPr>
            <p:nvPr/>
          </p:nvGrpSpPr>
          <p:grpSpPr bwMode="auto">
            <a:xfrm>
              <a:off x="1422" y="2881"/>
              <a:ext cx="800" cy="641"/>
              <a:chOff x="657" y="1480"/>
              <a:chExt cx="1180" cy="1043"/>
            </a:xfrm>
          </p:grpSpPr>
          <p:sp>
            <p:nvSpPr>
              <p:cNvPr id="729226" name="Rectangle 138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227" name="Rectangle 139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228" name="Group 140"/>
            <p:cNvGrpSpPr>
              <a:grpSpLocks/>
            </p:cNvGrpSpPr>
            <p:nvPr/>
          </p:nvGrpSpPr>
          <p:grpSpPr bwMode="auto">
            <a:xfrm>
              <a:off x="2406" y="2881"/>
              <a:ext cx="800" cy="641"/>
              <a:chOff x="657" y="1480"/>
              <a:chExt cx="1180" cy="1043"/>
            </a:xfrm>
          </p:grpSpPr>
          <p:sp>
            <p:nvSpPr>
              <p:cNvPr id="729229" name="Rectangle 141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230" name="Rectangle 142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231" name="Group 143"/>
            <p:cNvGrpSpPr>
              <a:grpSpLocks/>
            </p:cNvGrpSpPr>
            <p:nvPr/>
          </p:nvGrpSpPr>
          <p:grpSpPr bwMode="auto">
            <a:xfrm>
              <a:off x="3389" y="2881"/>
              <a:ext cx="800" cy="641"/>
              <a:chOff x="657" y="1480"/>
              <a:chExt cx="1180" cy="1043"/>
            </a:xfrm>
          </p:grpSpPr>
          <p:sp>
            <p:nvSpPr>
              <p:cNvPr id="729232" name="Rectangle 144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233" name="Rectangle 145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29234" name="AutoShape 146"/>
            <p:cNvSpPr>
              <a:spLocks noChangeArrowheads="1"/>
            </p:cNvSpPr>
            <p:nvPr/>
          </p:nvSpPr>
          <p:spPr bwMode="auto">
            <a:xfrm>
              <a:off x="3515" y="3294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35" name="AutoShape 147"/>
            <p:cNvSpPr>
              <a:spLocks noChangeArrowheads="1"/>
            </p:cNvSpPr>
            <p:nvPr/>
          </p:nvSpPr>
          <p:spPr bwMode="auto">
            <a:xfrm>
              <a:off x="3470" y="3385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36" name="AutoShape 148"/>
            <p:cNvSpPr>
              <a:spLocks noChangeArrowheads="1"/>
            </p:cNvSpPr>
            <p:nvPr/>
          </p:nvSpPr>
          <p:spPr bwMode="auto">
            <a:xfrm>
              <a:off x="3560" y="3203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37" name="Text Box 149"/>
            <p:cNvSpPr txBox="1">
              <a:spLocks noChangeArrowheads="1"/>
            </p:cNvSpPr>
            <p:nvPr/>
          </p:nvSpPr>
          <p:spPr bwMode="auto">
            <a:xfrm>
              <a:off x="1760" y="3544"/>
              <a:ext cx="312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29238" name="Text Box 150"/>
            <p:cNvSpPr txBox="1">
              <a:spLocks noChangeArrowheads="1"/>
            </p:cNvSpPr>
            <p:nvPr/>
          </p:nvSpPr>
          <p:spPr bwMode="auto">
            <a:xfrm>
              <a:off x="2744" y="3540"/>
              <a:ext cx="295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29239" name="Text Box 151"/>
            <p:cNvSpPr txBox="1">
              <a:spLocks noChangeArrowheads="1"/>
            </p:cNvSpPr>
            <p:nvPr/>
          </p:nvSpPr>
          <p:spPr bwMode="auto">
            <a:xfrm>
              <a:off x="3726" y="3537"/>
              <a:ext cx="304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29240" name="AutoShape 152"/>
            <p:cNvSpPr>
              <a:spLocks noChangeArrowheads="1"/>
            </p:cNvSpPr>
            <p:nvPr/>
          </p:nvSpPr>
          <p:spPr bwMode="auto">
            <a:xfrm>
              <a:off x="3587" y="321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41" name="AutoShape 153"/>
            <p:cNvSpPr>
              <a:spLocks noChangeArrowheads="1"/>
            </p:cNvSpPr>
            <p:nvPr/>
          </p:nvSpPr>
          <p:spPr bwMode="auto">
            <a:xfrm>
              <a:off x="1610" y="1525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42" name="AutoShape 154"/>
            <p:cNvSpPr>
              <a:spLocks noChangeArrowheads="1"/>
            </p:cNvSpPr>
            <p:nvPr/>
          </p:nvSpPr>
          <p:spPr bwMode="auto">
            <a:xfrm>
              <a:off x="3470" y="2432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43" name="AutoShape 155"/>
            <p:cNvSpPr>
              <a:spLocks noChangeArrowheads="1"/>
            </p:cNvSpPr>
            <p:nvPr/>
          </p:nvSpPr>
          <p:spPr bwMode="auto">
            <a:xfrm>
              <a:off x="1610" y="2432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09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</a:t>
            </a:r>
            <a:r>
              <a:rPr lang="ko-KR" altLang="en-US"/>
              <a:t>개의 원판인 경우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idx="1"/>
          </p:nvPr>
        </p:nvSpPr>
        <p:spPr>
          <a:xfrm>
            <a:off x="261257" y="1265464"/>
            <a:ext cx="4029502" cy="4906736"/>
          </a:xfrm>
        </p:spPr>
        <p:txBody>
          <a:bodyPr>
            <a:normAutofit/>
          </a:bodyPr>
          <a:lstStyle/>
          <a:p>
            <a:pPr latinLnBrk="0" hangingPunct="0"/>
            <a:r>
              <a:rPr lang="en-US" altLang="ko-KR" sz="2400" dirty="0"/>
              <a:t>n-1</a:t>
            </a:r>
            <a:r>
              <a:rPr lang="ko-KR" altLang="en-US" sz="2400" dirty="0"/>
              <a:t>개의 원판을 </a:t>
            </a:r>
            <a:r>
              <a:rPr lang="en-US" altLang="ko-KR" sz="2400" dirty="0"/>
              <a:t>A</a:t>
            </a:r>
            <a:r>
              <a:rPr lang="ko-KR" altLang="en-US" sz="2400" dirty="0"/>
              <a:t>에서 </a:t>
            </a:r>
            <a:r>
              <a:rPr lang="en-US" altLang="ko-KR" sz="2400" dirty="0"/>
              <a:t>B</a:t>
            </a:r>
            <a:r>
              <a:rPr lang="ko-KR" altLang="en-US" sz="2400" dirty="0"/>
              <a:t>로 옮기고 </a:t>
            </a:r>
            <a:r>
              <a:rPr lang="en-US" altLang="ko-KR" sz="2400" dirty="0"/>
              <a:t>n</a:t>
            </a:r>
            <a:r>
              <a:rPr lang="ko-KR" altLang="en-US" sz="2400" dirty="0"/>
              <a:t>번째 원판을 </a:t>
            </a:r>
            <a:r>
              <a:rPr lang="en-US" altLang="ko-KR" sz="2400" dirty="0"/>
              <a:t>A</a:t>
            </a:r>
            <a:r>
              <a:rPr lang="ko-KR" altLang="en-US" sz="2400" dirty="0"/>
              <a:t>에서 </a:t>
            </a:r>
            <a:r>
              <a:rPr lang="en-US" altLang="ko-KR" sz="2400" dirty="0"/>
              <a:t>C</a:t>
            </a:r>
            <a:r>
              <a:rPr lang="ko-KR" altLang="en-US" sz="2400" dirty="0"/>
              <a:t>로 옮긴 다음</a:t>
            </a:r>
            <a:r>
              <a:rPr lang="en-US" altLang="ko-KR" sz="2400" dirty="0"/>
              <a:t>,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n-1</a:t>
            </a:r>
            <a:r>
              <a:rPr lang="ko-KR" altLang="en-US" sz="2400" dirty="0"/>
              <a:t>개의 원판을 </a:t>
            </a:r>
            <a:r>
              <a:rPr lang="en-US" altLang="ko-KR" sz="2400" dirty="0"/>
              <a:t>B</a:t>
            </a:r>
            <a:r>
              <a:rPr lang="ko-KR" altLang="en-US" sz="2400" dirty="0"/>
              <a:t>에서 </a:t>
            </a:r>
            <a:r>
              <a:rPr lang="en-US" altLang="ko-KR" sz="2400" dirty="0"/>
              <a:t>C</a:t>
            </a:r>
            <a:r>
              <a:rPr lang="ko-KR" altLang="en-US" sz="2400" dirty="0"/>
              <a:t>로 옮기면 된다</a:t>
            </a:r>
            <a:r>
              <a:rPr lang="en-US" altLang="ko-KR" sz="2400" dirty="0"/>
              <a:t>. </a:t>
            </a:r>
          </a:p>
        </p:txBody>
      </p:sp>
      <p:grpSp>
        <p:nvGrpSpPr>
          <p:cNvPr id="730116" name="Group 4"/>
          <p:cNvGrpSpPr>
            <a:grpSpLocks/>
          </p:cNvGrpSpPr>
          <p:nvPr/>
        </p:nvGrpSpPr>
        <p:grpSpPr bwMode="auto">
          <a:xfrm>
            <a:off x="4190426" y="1364776"/>
            <a:ext cx="4860449" cy="4678182"/>
            <a:chOff x="417" y="-17"/>
            <a:chExt cx="3908" cy="3927"/>
          </a:xfrm>
        </p:grpSpPr>
        <p:grpSp>
          <p:nvGrpSpPr>
            <p:cNvPr id="730117" name="Group 5"/>
            <p:cNvGrpSpPr>
              <a:grpSpLocks/>
            </p:cNvGrpSpPr>
            <p:nvPr/>
          </p:nvGrpSpPr>
          <p:grpSpPr bwMode="auto">
            <a:xfrm>
              <a:off x="1519" y="-17"/>
              <a:ext cx="800" cy="641"/>
              <a:chOff x="657" y="1480"/>
              <a:chExt cx="1180" cy="1043"/>
            </a:xfrm>
          </p:grpSpPr>
          <p:sp>
            <p:nvSpPr>
              <p:cNvPr id="730118" name="Rectangle 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19" name="Rectangle 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30120" name="Group 8"/>
            <p:cNvGrpSpPr>
              <a:grpSpLocks/>
            </p:cNvGrpSpPr>
            <p:nvPr/>
          </p:nvGrpSpPr>
          <p:grpSpPr bwMode="auto">
            <a:xfrm>
              <a:off x="2503" y="-17"/>
              <a:ext cx="800" cy="641"/>
              <a:chOff x="657" y="1480"/>
              <a:chExt cx="1180" cy="1043"/>
            </a:xfrm>
          </p:grpSpPr>
          <p:sp>
            <p:nvSpPr>
              <p:cNvPr id="730121" name="Rectangle 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22" name="Rectangle 1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30123" name="Group 11"/>
            <p:cNvGrpSpPr>
              <a:grpSpLocks/>
            </p:cNvGrpSpPr>
            <p:nvPr/>
          </p:nvGrpSpPr>
          <p:grpSpPr bwMode="auto">
            <a:xfrm>
              <a:off x="3486" y="-17"/>
              <a:ext cx="800" cy="641"/>
              <a:chOff x="657" y="1480"/>
              <a:chExt cx="1180" cy="1043"/>
            </a:xfrm>
          </p:grpSpPr>
          <p:sp>
            <p:nvSpPr>
              <p:cNvPr id="730124" name="Rectangle 1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25" name="Rectangle 1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30126" name="Text Box 14"/>
            <p:cNvSpPr txBox="1">
              <a:spLocks noChangeArrowheads="1"/>
            </p:cNvSpPr>
            <p:nvPr/>
          </p:nvSpPr>
          <p:spPr bwMode="auto">
            <a:xfrm>
              <a:off x="1857" y="714"/>
              <a:ext cx="26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30127" name="Text Box 15"/>
            <p:cNvSpPr txBox="1">
              <a:spLocks noChangeArrowheads="1"/>
            </p:cNvSpPr>
            <p:nvPr/>
          </p:nvSpPr>
          <p:spPr bwMode="auto">
            <a:xfrm>
              <a:off x="2841" y="713"/>
              <a:ext cx="25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30128" name="Text Box 16"/>
            <p:cNvSpPr txBox="1">
              <a:spLocks noChangeArrowheads="1"/>
            </p:cNvSpPr>
            <p:nvPr/>
          </p:nvSpPr>
          <p:spPr bwMode="auto">
            <a:xfrm>
              <a:off x="3823" y="710"/>
              <a:ext cx="25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30129" name="AutoShape 17"/>
            <p:cNvSpPr>
              <a:spLocks noChangeArrowheads="1"/>
            </p:cNvSpPr>
            <p:nvPr/>
          </p:nvSpPr>
          <p:spPr bwMode="auto">
            <a:xfrm>
              <a:off x="1686" y="391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30" name="AutoShape 18"/>
            <p:cNvSpPr>
              <a:spLocks noChangeArrowheads="1"/>
            </p:cNvSpPr>
            <p:nvPr/>
          </p:nvSpPr>
          <p:spPr bwMode="auto">
            <a:xfrm>
              <a:off x="1641" y="482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31" name="AutoShape 19"/>
            <p:cNvSpPr>
              <a:spLocks noChangeArrowheads="1"/>
            </p:cNvSpPr>
            <p:nvPr/>
          </p:nvSpPr>
          <p:spPr bwMode="auto">
            <a:xfrm>
              <a:off x="1731" y="300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32" name="AutoShape 20"/>
            <p:cNvSpPr>
              <a:spLocks noChangeArrowheads="1"/>
            </p:cNvSpPr>
            <p:nvPr/>
          </p:nvSpPr>
          <p:spPr bwMode="auto">
            <a:xfrm>
              <a:off x="1778" y="210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33" name="AutoShape 21"/>
            <p:cNvSpPr>
              <a:spLocks noChangeArrowheads="1"/>
            </p:cNvSpPr>
            <p:nvPr/>
          </p:nvSpPr>
          <p:spPr bwMode="auto">
            <a:xfrm>
              <a:off x="1823" y="120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34" name="AutoShape 22"/>
            <p:cNvSpPr>
              <a:spLocks/>
            </p:cNvSpPr>
            <p:nvPr/>
          </p:nvSpPr>
          <p:spPr bwMode="auto">
            <a:xfrm>
              <a:off x="1370" y="74"/>
              <a:ext cx="181" cy="363"/>
            </a:xfrm>
            <a:prstGeom prst="leftBrace">
              <a:avLst>
                <a:gd name="adj1" fmla="val 1671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35" name="Text Box 23"/>
            <p:cNvSpPr txBox="1">
              <a:spLocks noChangeArrowheads="1"/>
            </p:cNvSpPr>
            <p:nvPr/>
          </p:nvSpPr>
          <p:spPr bwMode="auto">
            <a:xfrm>
              <a:off x="417" y="169"/>
              <a:ext cx="1417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n-1</a:t>
              </a:r>
              <a:r>
                <a:rPr kumimoji="1" lang="ko-KR" altLang="en-US" sz="1400">
                  <a:latin typeface="HY엽서L" pitchFamily="18" charset="-127"/>
                  <a:ea typeface="HY엽서L" pitchFamily="18" charset="-127"/>
                </a:rPr>
                <a:t>개의 원판</a:t>
              </a:r>
            </a:p>
          </p:txBody>
        </p:sp>
        <p:sp>
          <p:nvSpPr>
            <p:cNvPr id="730136" name="Text Box 24"/>
            <p:cNvSpPr txBox="1">
              <a:spLocks noChangeArrowheads="1"/>
            </p:cNvSpPr>
            <p:nvPr/>
          </p:nvSpPr>
          <p:spPr bwMode="auto">
            <a:xfrm>
              <a:off x="507" y="441"/>
              <a:ext cx="917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1</a:t>
              </a:r>
              <a:r>
                <a:rPr kumimoji="1" lang="ko-KR" altLang="en-US" sz="1400">
                  <a:latin typeface="HY엽서L" pitchFamily="18" charset="-127"/>
                  <a:ea typeface="HY엽서L" pitchFamily="18" charset="-127"/>
                </a:rPr>
                <a:t>개의 원판</a:t>
              </a:r>
            </a:p>
          </p:txBody>
        </p:sp>
        <p:sp>
          <p:nvSpPr>
            <p:cNvPr id="730137" name="Line 25"/>
            <p:cNvSpPr>
              <a:spLocks noChangeShapeType="1"/>
            </p:cNvSpPr>
            <p:nvPr/>
          </p:nvSpPr>
          <p:spPr bwMode="auto">
            <a:xfrm>
              <a:off x="1324" y="52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730138" name="Group 26"/>
            <p:cNvGrpSpPr>
              <a:grpSpLocks/>
            </p:cNvGrpSpPr>
            <p:nvPr/>
          </p:nvGrpSpPr>
          <p:grpSpPr bwMode="auto">
            <a:xfrm>
              <a:off x="1519" y="911"/>
              <a:ext cx="800" cy="641"/>
              <a:chOff x="657" y="1480"/>
              <a:chExt cx="1180" cy="1043"/>
            </a:xfrm>
          </p:grpSpPr>
          <p:sp>
            <p:nvSpPr>
              <p:cNvPr id="730139" name="Rectangle 27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40" name="Rectangle 2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30141" name="Group 29"/>
            <p:cNvGrpSpPr>
              <a:grpSpLocks/>
            </p:cNvGrpSpPr>
            <p:nvPr/>
          </p:nvGrpSpPr>
          <p:grpSpPr bwMode="auto">
            <a:xfrm>
              <a:off x="2503" y="911"/>
              <a:ext cx="800" cy="641"/>
              <a:chOff x="657" y="1480"/>
              <a:chExt cx="1180" cy="1043"/>
            </a:xfrm>
          </p:grpSpPr>
          <p:sp>
            <p:nvSpPr>
              <p:cNvPr id="730142" name="Rectangle 30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43" name="Rectangle 31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30144" name="Group 32"/>
            <p:cNvGrpSpPr>
              <a:grpSpLocks/>
            </p:cNvGrpSpPr>
            <p:nvPr/>
          </p:nvGrpSpPr>
          <p:grpSpPr bwMode="auto">
            <a:xfrm>
              <a:off x="3486" y="911"/>
              <a:ext cx="800" cy="641"/>
              <a:chOff x="657" y="1480"/>
              <a:chExt cx="1180" cy="1043"/>
            </a:xfrm>
          </p:grpSpPr>
          <p:sp>
            <p:nvSpPr>
              <p:cNvPr id="730145" name="Rectangle 33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46" name="Rectangle 34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30147" name="Text Box 35"/>
            <p:cNvSpPr txBox="1">
              <a:spLocks noChangeArrowheads="1"/>
            </p:cNvSpPr>
            <p:nvPr/>
          </p:nvSpPr>
          <p:spPr bwMode="auto">
            <a:xfrm>
              <a:off x="1857" y="1642"/>
              <a:ext cx="26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30148" name="Text Box 36"/>
            <p:cNvSpPr txBox="1">
              <a:spLocks noChangeArrowheads="1"/>
            </p:cNvSpPr>
            <p:nvPr/>
          </p:nvSpPr>
          <p:spPr bwMode="auto">
            <a:xfrm>
              <a:off x="2841" y="1641"/>
              <a:ext cx="25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30149" name="Text Box 37"/>
            <p:cNvSpPr txBox="1">
              <a:spLocks noChangeArrowheads="1"/>
            </p:cNvSpPr>
            <p:nvPr/>
          </p:nvSpPr>
          <p:spPr bwMode="auto">
            <a:xfrm>
              <a:off x="3823" y="1638"/>
              <a:ext cx="25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30150" name="AutoShape 38"/>
            <p:cNvSpPr>
              <a:spLocks noChangeArrowheads="1"/>
            </p:cNvSpPr>
            <p:nvPr/>
          </p:nvSpPr>
          <p:spPr bwMode="auto">
            <a:xfrm>
              <a:off x="2672" y="1406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51" name="AutoShape 39"/>
            <p:cNvSpPr>
              <a:spLocks noChangeArrowheads="1"/>
            </p:cNvSpPr>
            <p:nvPr/>
          </p:nvSpPr>
          <p:spPr bwMode="auto">
            <a:xfrm>
              <a:off x="1641" y="1410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52" name="AutoShape 40"/>
            <p:cNvSpPr>
              <a:spLocks noChangeArrowheads="1"/>
            </p:cNvSpPr>
            <p:nvPr/>
          </p:nvSpPr>
          <p:spPr bwMode="auto">
            <a:xfrm>
              <a:off x="2717" y="1315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53" name="AutoShape 41"/>
            <p:cNvSpPr>
              <a:spLocks noChangeArrowheads="1"/>
            </p:cNvSpPr>
            <p:nvPr/>
          </p:nvSpPr>
          <p:spPr bwMode="auto">
            <a:xfrm>
              <a:off x="2764" y="1225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54" name="AutoShape 42"/>
            <p:cNvSpPr>
              <a:spLocks noChangeArrowheads="1"/>
            </p:cNvSpPr>
            <p:nvPr/>
          </p:nvSpPr>
          <p:spPr bwMode="auto">
            <a:xfrm>
              <a:off x="2809" y="1135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730155" name="Group 43"/>
            <p:cNvGrpSpPr>
              <a:grpSpLocks/>
            </p:cNvGrpSpPr>
            <p:nvPr/>
          </p:nvGrpSpPr>
          <p:grpSpPr bwMode="auto">
            <a:xfrm>
              <a:off x="1519" y="1908"/>
              <a:ext cx="800" cy="641"/>
              <a:chOff x="657" y="1480"/>
              <a:chExt cx="1180" cy="1043"/>
            </a:xfrm>
          </p:grpSpPr>
          <p:sp>
            <p:nvSpPr>
              <p:cNvPr id="730156" name="Rectangle 44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57" name="Rectangle 45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30158" name="Group 46"/>
            <p:cNvGrpSpPr>
              <a:grpSpLocks/>
            </p:cNvGrpSpPr>
            <p:nvPr/>
          </p:nvGrpSpPr>
          <p:grpSpPr bwMode="auto">
            <a:xfrm>
              <a:off x="2503" y="1908"/>
              <a:ext cx="800" cy="641"/>
              <a:chOff x="657" y="1480"/>
              <a:chExt cx="1180" cy="1043"/>
            </a:xfrm>
          </p:grpSpPr>
          <p:sp>
            <p:nvSpPr>
              <p:cNvPr id="730159" name="Rectangle 47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60" name="Rectangle 4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30161" name="Group 49"/>
            <p:cNvGrpSpPr>
              <a:grpSpLocks/>
            </p:cNvGrpSpPr>
            <p:nvPr/>
          </p:nvGrpSpPr>
          <p:grpSpPr bwMode="auto">
            <a:xfrm>
              <a:off x="3486" y="1908"/>
              <a:ext cx="800" cy="641"/>
              <a:chOff x="657" y="1480"/>
              <a:chExt cx="1180" cy="1043"/>
            </a:xfrm>
          </p:grpSpPr>
          <p:sp>
            <p:nvSpPr>
              <p:cNvPr id="730162" name="Rectangle 50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63" name="Rectangle 51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30164" name="Text Box 52"/>
            <p:cNvSpPr txBox="1">
              <a:spLocks noChangeArrowheads="1"/>
            </p:cNvSpPr>
            <p:nvPr/>
          </p:nvSpPr>
          <p:spPr bwMode="auto">
            <a:xfrm>
              <a:off x="1857" y="2639"/>
              <a:ext cx="26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30165" name="Text Box 53"/>
            <p:cNvSpPr txBox="1">
              <a:spLocks noChangeArrowheads="1"/>
            </p:cNvSpPr>
            <p:nvPr/>
          </p:nvSpPr>
          <p:spPr bwMode="auto">
            <a:xfrm>
              <a:off x="2841" y="2638"/>
              <a:ext cx="25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30166" name="Text Box 54"/>
            <p:cNvSpPr txBox="1">
              <a:spLocks noChangeArrowheads="1"/>
            </p:cNvSpPr>
            <p:nvPr/>
          </p:nvSpPr>
          <p:spPr bwMode="auto">
            <a:xfrm>
              <a:off x="3823" y="2634"/>
              <a:ext cx="25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30167" name="AutoShape 55"/>
            <p:cNvSpPr>
              <a:spLocks noChangeArrowheads="1"/>
            </p:cNvSpPr>
            <p:nvPr/>
          </p:nvSpPr>
          <p:spPr bwMode="auto">
            <a:xfrm>
              <a:off x="2672" y="2404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68" name="AutoShape 56"/>
            <p:cNvSpPr>
              <a:spLocks noChangeArrowheads="1"/>
            </p:cNvSpPr>
            <p:nvPr/>
          </p:nvSpPr>
          <p:spPr bwMode="auto">
            <a:xfrm>
              <a:off x="3560" y="2408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69" name="AutoShape 57"/>
            <p:cNvSpPr>
              <a:spLocks noChangeArrowheads="1"/>
            </p:cNvSpPr>
            <p:nvPr/>
          </p:nvSpPr>
          <p:spPr bwMode="auto">
            <a:xfrm>
              <a:off x="2717" y="2313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70" name="AutoShape 58"/>
            <p:cNvSpPr>
              <a:spLocks noChangeArrowheads="1"/>
            </p:cNvSpPr>
            <p:nvPr/>
          </p:nvSpPr>
          <p:spPr bwMode="auto">
            <a:xfrm>
              <a:off x="2764" y="2223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71" name="AutoShape 59"/>
            <p:cNvSpPr>
              <a:spLocks noChangeArrowheads="1"/>
            </p:cNvSpPr>
            <p:nvPr/>
          </p:nvSpPr>
          <p:spPr bwMode="auto">
            <a:xfrm>
              <a:off x="2809" y="2133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730172" name="Group 60"/>
            <p:cNvGrpSpPr>
              <a:grpSpLocks/>
            </p:cNvGrpSpPr>
            <p:nvPr/>
          </p:nvGrpSpPr>
          <p:grpSpPr bwMode="auto">
            <a:xfrm>
              <a:off x="1558" y="2906"/>
              <a:ext cx="800" cy="641"/>
              <a:chOff x="657" y="1480"/>
              <a:chExt cx="1180" cy="1043"/>
            </a:xfrm>
          </p:grpSpPr>
          <p:sp>
            <p:nvSpPr>
              <p:cNvPr id="730173" name="Rectangle 61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74" name="Rectangle 62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30175" name="Group 63"/>
            <p:cNvGrpSpPr>
              <a:grpSpLocks/>
            </p:cNvGrpSpPr>
            <p:nvPr/>
          </p:nvGrpSpPr>
          <p:grpSpPr bwMode="auto">
            <a:xfrm>
              <a:off x="2542" y="2906"/>
              <a:ext cx="800" cy="641"/>
              <a:chOff x="657" y="1480"/>
              <a:chExt cx="1180" cy="1043"/>
            </a:xfrm>
          </p:grpSpPr>
          <p:sp>
            <p:nvSpPr>
              <p:cNvPr id="730176" name="Rectangle 64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77" name="Rectangle 65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30178" name="Group 66"/>
            <p:cNvGrpSpPr>
              <a:grpSpLocks/>
            </p:cNvGrpSpPr>
            <p:nvPr/>
          </p:nvGrpSpPr>
          <p:grpSpPr bwMode="auto">
            <a:xfrm>
              <a:off x="3525" y="2906"/>
              <a:ext cx="800" cy="641"/>
              <a:chOff x="657" y="1480"/>
              <a:chExt cx="1180" cy="1043"/>
            </a:xfrm>
          </p:grpSpPr>
          <p:sp>
            <p:nvSpPr>
              <p:cNvPr id="730179" name="Rectangle 67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80" name="Rectangle 6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30181" name="Text Box 69"/>
            <p:cNvSpPr txBox="1">
              <a:spLocks noChangeArrowheads="1"/>
            </p:cNvSpPr>
            <p:nvPr/>
          </p:nvSpPr>
          <p:spPr bwMode="auto">
            <a:xfrm>
              <a:off x="1896" y="3638"/>
              <a:ext cx="26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30182" name="Text Box 70"/>
            <p:cNvSpPr txBox="1">
              <a:spLocks noChangeArrowheads="1"/>
            </p:cNvSpPr>
            <p:nvPr/>
          </p:nvSpPr>
          <p:spPr bwMode="auto">
            <a:xfrm>
              <a:off x="2880" y="3635"/>
              <a:ext cx="25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30183" name="Text Box 71"/>
            <p:cNvSpPr txBox="1">
              <a:spLocks noChangeArrowheads="1"/>
            </p:cNvSpPr>
            <p:nvPr/>
          </p:nvSpPr>
          <p:spPr bwMode="auto">
            <a:xfrm>
              <a:off x="3864" y="3632"/>
              <a:ext cx="25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30184" name="AutoShape 72"/>
            <p:cNvSpPr>
              <a:spLocks noChangeArrowheads="1"/>
            </p:cNvSpPr>
            <p:nvPr/>
          </p:nvSpPr>
          <p:spPr bwMode="auto">
            <a:xfrm>
              <a:off x="3687" y="3312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85" name="AutoShape 73"/>
            <p:cNvSpPr>
              <a:spLocks noChangeArrowheads="1"/>
            </p:cNvSpPr>
            <p:nvPr/>
          </p:nvSpPr>
          <p:spPr bwMode="auto">
            <a:xfrm>
              <a:off x="3642" y="3403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86" name="AutoShape 74"/>
            <p:cNvSpPr>
              <a:spLocks noChangeArrowheads="1"/>
            </p:cNvSpPr>
            <p:nvPr/>
          </p:nvSpPr>
          <p:spPr bwMode="auto">
            <a:xfrm>
              <a:off x="3732" y="3221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87" name="AutoShape 75"/>
            <p:cNvSpPr>
              <a:spLocks noChangeArrowheads="1"/>
            </p:cNvSpPr>
            <p:nvPr/>
          </p:nvSpPr>
          <p:spPr bwMode="auto">
            <a:xfrm>
              <a:off x="3779" y="3131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88" name="AutoShape 76"/>
            <p:cNvSpPr>
              <a:spLocks noChangeArrowheads="1"/>
            </p:cNvSpPr>
            <p:nvPr/>
          </p:nvSpPr>
          <p:spPr bwMode="auto">
            <a:xfrm>
              <a:off x="3824" y="3041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57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하노이탑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solidFill>
            <a:srgbClr val="CCFFFF"/>
          </a:solidFill>
        </p:spPr>
        <p:txBody>
          <a:bodyPr>
            <a:noAutofit/>
          </a:bodyPr>
          <a:lstStyle/>
          <a:p>
            <a:pPr marL="0" indent="0" latinLnBrk="0">
              <a:buNone/>
            </a:pPr>
            <a:r>
              <a:rPr lang="en-US" altLang="ko-KR" dirty="0"/>
              <a:t>// </a:t>
            </a:r>
            <a:r>
              <a:rPr lang="en-US" altLang="ko-KR" dirty="0" smtClean="0"/>
              <a:t>from</a:t>
            </a:r>
            <a:r>
              <a:rPr lang="ko-KR" altLang="en-US" dirty="0"/>
              <a:t>에 쌓여있는 </a:t>
            </a:r>
            <a:r>
              <a:rPr lang="en-US" altLang="ko-KR" dirty="0"/>
              <a:t>n</a:t>
            </a:r>
            <a:r>
              <a:rPr lang="ko-KR" altLang="en-US" dirty="0"/>
              <a:t>개의 원판을 막대 </a:t>
            </a:r>
            <a:r>
              <a:rPr lang="en-US" altLang="ko-KR" dirty="0" err="1"/>
              <a:t>tmp</a:t>
            </a:r>
            <a:r>
              <a:rPr lang="ko-KR" altLang="en-US" dirty="0"/>
              <a:t>를 사용하여 막대 </a:t>
            </a:r>
            <a:r>
              <a:rPr lang="en-US" altLang="ko-KR" dirty="0"/>
              <a:t>to</a:t>
            </a:r>
            <a:r>
              <a:rPr lang="ko-KR" altLang="en-US" dirty="0"/>
              <a:t>로 옮긴다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latinLnBrk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hanoi_tower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n, char from, char </a:t>
            </a:r>
            <a:r>
              <a:rPr lang="en-US" altLang="ko-KR" dirty="0" err="1"/>
              <a:t>tmp</a:t>
            </a:r>
            <a:r>
              <a:rPr lang="en-US" altLang="ko-KR" dirty="0"/>
              <a:t>, char to</a:t>
            </a:r>
            <a:r>
              <a:rPr lang="en-US" altLang="ko-KR" dirty="0" smtClean="0"/>
              <a:t>) {</a:t>
            </a:r>
            <a:endParaRPr lang="en-US" altLang="ko-KR" dirty="0"/>
          </a:p>
          <a:p>
            <a:pPr marL="0" indent="0" latinLnBrk="0">
              <a:buNone/>
            </a:pPr>
            <a:r>
              <a:rPr lang="en-US" altLang="ko-KR" dirty="0"/>
              <a:t>	if (n == 1</a:t>
            </a:r>
            <a:r>
              <a:rPr lang="en-US" altLang="ko-KR" dirty="0" smtClean="0"/>
              <a:t>) {</a:t>
            </a:r>
            <a:endParaRPr lang="en-US" altLang="ko-KR" dirty="0"/>
          </a:p>
          <a:p>
            <a:pPr marL="0" indent="0" latinLnBrk="0">
              <a:buNone/>
            </a:pPr>
            <a:r>
              <a:rPr lang="en-US" altLang="ko-KR" dirty="0"/>
              <a:t>		from</a:t>
            </a:r>
            <a:r>
              <a:rPr lang="ko-KR" altLang="en-US" dirty="0"/>
              <a:t>에서 </a:t>
            </a:r>
            <a:r>
              <a:rPr lang="en-US" altLang="ko-KR" dirty="0"/>
              <a:t>to</a:t>
            </a:r>
            <a:r>
              <a:rPr lang="ko-KR" altLang="en-US" dirty="0"/>
              <a:t>로 원판을 옮긴다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latinLnBrk="0">
              <a:buNone/>
            </a:pPr>
            <a:r>
              <a:rPr lang="ko-KR" altLang="en-US" dirty="0"/>
              <a:t>	</a:t>
            </a:r>
            <a:r>
              <a:rPr lang="en-US" altLang="ko-KR" dirty="0"/>
              <a:t>}</a:t>
            </a:r>
            <a:endParaRPr lang="ko-KR" altLang="en-US" dirty="0"/>
          </a:p>
          <a:p>
            <a:pPr marL="0" indent="0" latinLnBrk="0">
              <a:buNone/>
            </a:pPr>
            <a:r>
              <a:rPr lang="ko-KR" altLang="en-US" dirty="0"/>
              <a:t>	</a:t>
            </a:r>
            <a:r>
              <a:rPr lang="en-US" altLang="ko-KR" dirty="0" smtClean="0"/>
              <a:t>else {</a:t>
            </a:r>
            <a:endParaRPr lang="en-US" altLang="ko-KR" dirty="0"/>
          </a:p>
          <a:p>
            <a:pPr marL="0" indent="0" latinLnBrk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hanoi_tower</a:t>
            </a:r>
            <a:r>
              <a:rPr lang="en-US" altLang="ko-KR" dirty="0"/>
              <a:t>(n-1, from, to, </a:t>
            </a:r>
            <a:r>
              <a:rPr lang="en-US" altLang="ko-KR" dirty="0" err="1"/>
              <a:t>tmp</a:t>
            </a:r>
            <a:r>
              <a:rPr lang="en-US" altLang="ko-KR" dirty="0"/>
              <a:t>);</a:t>
            </a:r>
          </a:p>
          <a:p>
            <a:pPr marL="0" indent="0" latinLnBrk="0">
              <a:buNone/>
            </a:pPr>
            <a:r>
              <a:rPr lang="en-US" altLang="ko-KR" dirty="0"/>
              <a:t>		from</a:t>
            </a:r>
            <a:r>
              <a:rPr lang="ko-KR" altLang="en-US" dirty="0"/>
              <a:t>에 있는 한 개의 원판을 </a:t>
            </a:r>
            <a:r>
              <a:rPr lang="en-US" altLang="ko-KR" dirty="0"/>
              <a:t>to</a:t>
            </a:r>
            <a:r>
              <a:rPr lang="ko-KR" altLang="en-US" dirty="0"/>
              <a:t>로 옮긴다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latinLnBrk="0">
              <a:buNone/>
            </a:pPr>
            <a:r>
              <a:rPr lang="ko-KR" altLang="en-US" dirty="0"/>
              <a:t>		</a:t>
            </a:r>
            <a:r>
              <a:rPr lang="en-US" altLang="ko-KR" dirty="0" err="1"/>
              <a:t>hanoi_tower</a:t>
            </a:r>
            <a:r>
              <a:rPr lang="en-US" altLang="ko-KR" dirty="0"/>
              <a:t>(n-1, </a:t>
            </a:r>
            <a:r>
              <a:rPr lang="en-US" altLang="ko-KR" dirty="0" err="1"/>
              <a:t>tmp</a:t>
            </a:r>
            <a:r>
              <a:rPr lang="en-US" altLang="ko-KR" dirty="0"/>
              <a:t>, from, to);</a:t>
            </a:r>
          </a:p>
          <a:p>
            <a:pPr marL="0" indent="0" latinLnBrk="0">
              <a:buNone/>
            </a:pPr>
            <a:r>
              <a:rPr lang="en-US" altLang="ko-KR" dirty="0"/>
              <a:t>	}</a:t>
            </a:r>
          </a:p>
          <a:p>
            <a:pPr marL="0" indent="0" latinLnBrk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78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하노이탑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Box 77"/>
          <p:cNvSpPr txBox="1">
            <a:spLocks noChangeArrowheads="1"/>
          </p:cNvSpPr>
          <p:nvPr/>
        </p:nvSpPr>
        <p:spPr bwMode="auto">
          <a:xfrm>
            <a:off x="114299" y="1354240"/>
            <a:ext cx="6286501" cy="4524315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latinLnBrk="1" hangingPunct="1"/>
            <a:r>
              <a:rPr kumimoji="1" lang="en-US" altLang="ko-KR" sz="1600" dirty="0">
                <a:latin typeface="Trebuchet MS" pitchFamily="34" charset="0"/>
                <a:ea typeface="+mj-ea"/>
              </a:rPr>
              <a:t>#</a:t>
            </a:r>
            <a:r>
              <a:rPr kumimoji="1" lang="en-US" altLang="ko-KR" sz="1600" b="1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include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 &lt;</a:t>
            </a:r>
            <a:r>
              <a:rPr kumimoji="1" lang="en-US" altLang="ko-KR" sz="1600" dirty="0" err="1">
                <a:latin typeface="Trebuchet MS" pitchFamily="34" charset="0"/>
                <a:ea typeface="+mj-ea"/>
              </a:rPr>
              <a:t>stdio.h</a:t>
            </a:r>
            <a:r>
              <a:rPr kumimoji="1" lang="en-US" altLang="ko-KR" sz="1600" dirty="0" smtClean="0">
                <a:latin typeface="Trebuchet MS" pitchFamily="34" charset="0"/>
                <a:ea typeface="+mj-ea"/>
              </a:rPr>
              <a:t>&gt;</a:t>
            </a:r>
          </a:p>
          <a:p>
            <a:pPr eaLnBrk="1" latinLnBrk="1" hangingPunct="1"/>
            <a:endParaRPr kumimoji="1" lang="en-US" altLang="ko-KR" sz="1600" dirty="0">
              <a:latin typeface="Trebuchet MS" pitchFamily="34" charset="0"/>
              <a:ea typeface="+mj-ea"/>
            </a:endParaRPr>
          </a:p>
          <a:p>
            <a:pPr eaLnBrk="1" latinLnBrk="1" hangingPunct="1"/>
            <a:r>
              <a:rPr kumimoji="1" lang="en-US" altLang="ko-KR" sz="1600" b="1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void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 </a:t>
            </a:r>
            <a:r>
              <a:rPr kumimoji="1" lang="en-US" altLang="ko-KR" sz="1600" dirty="0" err="1">
                <a:latin typeface="Trebuchet MS" pitchFamily="34" charset="0"/>
                <a:ea typeface="+mj-ea"/>
              </a:rPr>
              <a:t>hanoi_tower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(</a:t>
            </a:r>
            <a:r>
              <a:rPr kumimoji="1" lang="en-US" altLang="ko-KR" sz="1600" b="1" dirty="0" err="1">
                <a:solidFill>
                  <a:srgbClr val="0000FF"/>
                </a:solidFill>
                <a:latin typeface="Trebuchet MS" pitchFamily="34" charset="0"/>
                <a:ea typeface="+mj-ea"/>
              </a:rPr>
              <a:t>int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 n, </a:t>
            </a:r>
            <a:r>
              <a:rPr kumimoji="1" lang="en-US" altLang="ko-KR" sz="1600" b="1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char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 from, </a:t>
            </a:r>
            <a:r>
              <a:rPr kumimoji="1" lang="en-US" altLang="ko-KR" sz="1600" b="1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char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 </a:t>
            </a:r>
            <a:r>
              <a:rPr kumimoji="1" lang="en-US" altLang="ko-KR" sz="1600" dirty="0" err="1">
                <a:latin typeface="Trebuchet MS" pitchFamily="34" charset="0"/>
                <a:ea typeface="+mj-ea"/>
              </a:rPr>
              <a:t>tmp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, </a:t>
            </a:r>
            <a:r>
              <a:rPr kumimoji="1" lang="en-US" altLang="ko-KR" sz="1600" b="1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char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 to)</a:t>
            </a:r>
          </a:p>
          <a:p>
            <a:pPr eaLnBrk="1" latinLnBrk="1" hangingPunct="1"/>
            <a:r>
              <a:rPr kumimoji="1" lang="en-US" altLang="ko-KR" sz="1600" dirty="0">
                <a:latin typeface="Trebuchet MS" pitchFamily="34" charset="0"/>
                <a:ea typeface="+mj-ea"/>
              </a:rPr>
              <a:t>{</a:t>
            </a:r>
          </a:p>
          <a:p>
            <a:pPr eaLnBrk="1" latinLnBrk="1" hangingPunct="1"/>
            <a:r>
              <a:rPr kumimoji="1" lang="en-US" altLang="ko-KR" sz="1600" dirty="0" smtClean="0">
                <a:latin typeface="Trebuchet MS" pitchFamily="34" charset="0"/>
                <a:ea typeface="+mj-ea"/>
              </a:rPr>
              <a:t>    </a:t>
            </a:r>
            <a:r>
              <a:rPr kumimoji="1" lang="en-US" altLang="ko-KR" sz="1600" b="1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if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( n==1 ) </a:t>
            </a:r>
            <a:endParaRPr kumimoji="1" lang="en-US" altLang="ko-KR" sz="1600" dirty="0" smtClean="0">
              <a:latin typeface="Trebuchet MS" pitchFamily="34" charset="0"/>
              <a:ea typeface="+mj-ea"/>
            </a:endParaRPr>
          </a:p>
          <a:p>
            <a:pPr eaLnBrk="1" latinLnBrk="1" hangingPunct="1"/>
            <a:r>
              <a:rPr kumimoji="1" lang="en-US" altLang="ko-KR" sz="1600" dirty="0">
                <a:latin typeface="Trebuchet MS" pitchFamily="34" charset="0"/>
                <a:ea typeface="+mj-ea"/>
              </a:rPr>
              <a:t>	</a:t>
            </a:r>
            <a:r>
              <a:rPr kumimoji="1" lang="en-US" altLang="ko-KR" sz="1600" dirty="0" err="1" smtClean="0">
                <a:latin typeface="Trebuchet MS" pitchFamily="34" charset="0"/>
                <a:ea typeface="+mj-ea"/>
              </a:rPr>
              <a:t>printf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("</a:t>
            </a:r>
            <a:r>
              <a:rPr kumimoji="1" lang="ko-KR" altLang="en-US" sz="1600" dirty="0">
                <a:latin typeface="Trebuchet MS" pitchFamily="34" charset="0"/>
                <a:ea typeface="+mj-ea"/>
              </a:rPr>
              <a:t>원판 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1</a:t>
            </a:r>
            <a:r>
              <a:rPr kumimoji="1" lang="ko-KR" altLang="en-US" sz="1600" dirty="0">
                <a:latin typeface="Trebuchet MS" pitchFamily="34" charset="0"/>
                <a:ea typeface="+mj-ea"/>
              </a:rPr>
              <a:t>을 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%c </a:t>
            </a:r>
            <a:r>
              <a:rPr kumimoji="1" lang="ko-KR" altLang="en-US" sz="1600" dirty="0">
                <a:latin typeface="Trebuchet MS" pitchFamily="34" charset="0"/>
                <a:ea typeface="+mj-ea"/>
              </a:rPr>
              <a:t>에서 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%</a:t>
            </a:r>
            <a:r>
              <a:rPr kumimoji="1" lang="en-US" altLang="ko-KR" sz="1600" dirty="0" smtClean="0">
                <a:latin typeface="Trebuchet MS" pitchFamily="34" charset="0"/>
                <a:ea typeface="+mj-ea"/>
              </a:rPr>
              <a:t>c</a:t>
            </a:r>
            <a:r>
              <a:rPr kumimoji="1" lang="ko-KR" altLang="en-US" sz="1600" dirty="0" smtClean="0">
                <a:latin typeface="Trebuchet MS" pitchFamily="34" charset="0"/>
                <a:ea typeface="+mj-ea"/>
              </a:rPr>
              <a:t>로 </a:t>
            </a:r>
            <a:r>
              <a:rPr kumimoji="1" lang="ko-KR" altLang="en-US" sz="1600" dirty="0">
                <a:latin typeface="Trebuchet MS" pitchFamily="34" charset="0"/>
                <a:ea typeface="+mj-ea"/>
              </a:rPr>
              <a:t>옮긴다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.\n",</a:t>
            </a:r>
            <a:r>
              <a:rPr kumimoji="1" lang="en-US" altLang="ko-KR" sz="1600" dirty="0" err="1">
                <a:latin typeface="Trebuchet MS" pitchFamily="34" charset="0"/>
                <a:ea typeface="+mj-ea"/>
              </a:rPr>
              <a:t>from,to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);</a:t>
            </a:r>
          </a:p>
          <a:p>
            <a:pPr eaLnBrk="1" latinLnBrk="1" hangingPunct="1"/>
            <a:r>
              <a:rPr kumimoji="1" lang="en-US" altLang="ko-KR" sz="1600" b="1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    else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 {</a:t>
            </a:r>
          </a:p>
          <a:p>
            <a:pPr eaLnBrk="1" latinLnBrk="1" hangingPunct="1"/>
            <a:r>
              <a:rPr kumimoji="1" lang="en-US" altLang="ko-KR" sz="1600" dirty="0">
                <a:latin typeface="Trebuchet MS" pitchFamily="34" charset="0"/>
                <a:ea typeface="+mj-ea"/>
              </a:rPr>
              <a:t>	</a:t>
            </a:r>
            <a:r>
              <a:rPr kumimoji="1" lang="en-US" altLang="ko-KR" sz="1600" dirty="0" err="1">
                <a:latin typeface="Trebuchet MS" pitchFamily="34" charset="0"/>
                <a:ea typeface="+mj-ea"/>
              </a:rPr>
              <a:t>hanoi_tower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(n-1, from, to, </a:t>
            </a:r>
            <a:r>
              <a:rPr kumimoji="1" lang="en-US" altLang="ko-KR" sz="1600" dirty="0" err="1">
                <a:latin typeface="Trebuchet MS" pitchFamily="34" charset="0"/>
                <a:ea typeface="+mj-ea"/>
              </a:rPr>
              <a:t>tmp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);</a:t>
            </a:r>
          </a:p>
          <a:p>
            <a:pPr lvl="1" eaLnBrk="1" latinLnBrk="1" hangingPunct="1"/>
            <a:r>
              <a:rPr kumimoji="1" lang="en-US" altLang="ko-KR" sz="1600" dirty="0">
                <a:latin typeface="Trebuchet MS" pitchFamily="34" charset="0"/>
                <a:ea typeface="+mj-ea"/>
              </a:rPr>
              <a:t>	</a:t>
            </a:r>
            <a:r>
              <a:rPr kumimoji="1" lang="en-US" altLang="ko-KR" sz="1600" dirty="0" err="1">
                <a:latin typeface="Trebuchet MS" pitchFamily="34" charset="0"/>
                <a:ea typeface="+mj-ea"/>
              </a:rPr>
              <a:t>printf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("</a:t>
            </a:r>
            <a:r>
              <a:rPr kumimoji="1" lang="ko-KR" altLang="en-US" sz="1600" dirty="0">
                <a:latin typeface="Trebuchet MS" pitchFamily="34" charset="0"/>
                <a:ea typeface="+mj-ea"/>
              </a:rPr>
              <a:t>원판 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%d</a:t>
            </a:r>
            <a:r>
              <a:rPr kumimoji="1" lang="ko-KR" altLang="en-US" sz="1600" dirty="0">
                <a:latin typeface="Trebuchet MS" pitchFamily="34" charset="0"/>
                <a:ea typeface="+mj-ea"/>
              </a:rPr>
              <a:t>을 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%c</a:t>
            </a:r>
            <a:r>
              <a:rPr kumimoji="1" lang="ko-KR" altLang="en-US" sz="1600" dirty="0">
                <a:latin typeface="Trebuchet MS" pitchFamily="34" charset="0"/>
                <a:ea typeface="+mj-ea"/>
              </a:rPr>
              <a:t>에서 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%c</a:t>
            </a:r>
            <a:r>
              <a:rPr kumimoji="1" lang="ko-KR" altLang="en-US" sz="1600" dirty="0">
                <a:latin typeface="Trebuchet MS" pitchFamily="34" charset="0"/>
                <a:ea typeface="+mj-ea"/>
              </a:rPr>
              <a:t>으로 옮긴다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.\</a:t>
            </a:r>
            <a:r>
              <a:rPr kumimoji="1" lang="en-US" altLang="ko-KR" sz="1600" dirty="0" err="1">
                <a:latin typeface="Trebuchet MS" pitchFamily="34" charset="0"/>
                <a:ea typeface="+mj-ea"/>
              </a:rPr>
              <a:t>n",n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, from, to);</a:t>
            </a:r>
          </a:p>
          <a:p>
            <a:pPr eaLnBrk="1" latinLnBrk="1" hangingPunct="1"/>
            <a:r>
              <a:rPr kumimoji="1" lang="en-US" altLang="ko-KR" sz="1600" dirty="0">
                <a:latin typeface="Trebuchet MS" pitchFamily="34" charset="0"/>
                <a:ea typeface="+mj-ea"/>
              </a:rPr>
              <a:t>	</a:t>
            </a:r>
            <a:r>
              <a:rPr kumimoji="1" lang="en-US" altLang="ko-KR" sz="1600" dirty="0" err="1">
                <a:latin typeface="Trebuchet MS" pitchFamily="34" charset="0"/>
                <a:ea typeface="+mj-ea"/>
              </a:rPr>
              <a:t>hanoi_tower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(n-1, </a:t>
            </a:r>
            <a:r>
              <a:rPr kumimoji="1" lang="en-US" altLang="ko-KR" sz="1600" dirty="0" err="1">
                <a:latin typeface="Trebuchet MS" pitchFamily="34" charset="0"/>
                <a:ea typeface="+mj-ea"/>
              </a:rPr>
              <a:t>tmp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, from, to);</a:t>
            </a:r>
          </a:p>
          <a:p>
            <a:pPr eaLnBrk="1" latinLnBrk="1" hangingPunct="1"/>
            <a:r>
              <a:rPr kumimoji="1" lang="en-US" altLang="ko-KR" sz="1600" dirty="0">
                <a:latin typeface="Trebuchet MS" pitchFamily="34" charset="0"/>
                <a:ea typeface="+mj-ea"/>
              </a:rPr>
              <a:t>  }</a:t>
            </a:r>
          </a:p>
          <a:p>
            <a:pPr eaLnBrk="1" latinLnBrk="1" hangingPunct="1"/>
            <a:r>
              <a:rPr kumimoji="1" lang="en-US" altLang="ko-KR" sz="1600" dirty="0" smtClean="0">
                <a:latin typeface="Trebuchet MS" pitchFamily="34" charset="0"/>
                <a:ea typeface="+mj-ea"/>
              </a:rPr>
              <a:t>}</a:t>
            </a:r>
            <a:endParaRPr kumimoji="1" lang="en-US" altLang="ko-KR" sz="1600" dirty="0">
              <a:latin typeface="Trebuchet MS" pitchFamily="34" charset="0"/>
              <a:ea typeface="+mj-ea"/>
            </a:endParaRPr>
          </a:p>
          <a:p>
            <a:pPr eaLnBrk="1" latinLnBrk="1" hangingPunct="1"/>
            <a:endParaRPr kumimoji="1" lang="en-US" altLang="ko-KR" sz="1600" dirty="0">
              <a:latin typeface="Trebuchet MS" pitchFamily="34" charset="0"/>
              <a:ea typeface="+mj-ea"/>
            </a:endParaRPr>
          </a:p>
          <a:p>
            <a:pPr eaLnBrk="1" latinLnBrk="1" hangingPunct="1"/>
            <a:r>
              <a:rPr kumimoji="1" lang="en-US" altLang="ko-KR" sz="1600" dirty="0" err="1" smtClean="0">
                <a:latin typeface="Trebuchet MS" pitchFamily="34" charset="0"/>
                <a:ea typeface="+mj-ea"/>
              </a:rPr>
              <a:t>int</a:t>
            </a:r>
            <a:r>
              <a:rPr kumimoji="1" lang="ko-KR" altLang="en-US" sz="1600" dirty="0" smtClean="0">
                <a:latin typeface="Trebuchet MS" pitchFamily="34" charset="0"/>
                <a:ea typeface="+mj-ea"/>
              </a:rPr>
              <a:t> </a:t>
            </a:r>
            <a:r>
              <a:rPr kumimoji="1" lang="en-US" altLang="ko-KR" sz="1600" dirty="0" smtClean="0">
                <a:latin typeface="Trebuchet MS" pitchFamily="34" charset="0"/>
                <a:ea typeface="+mj-ea"/>
              </a:rPr>
              <a:t>main(void)</a:t>
            </a:r>
            <a:endParaRPr kumimoji="1" lang="en-US" altLang="ko-KR" sz="1600" dirty="0">
              <a:latin typeface="Trebuchet MS" pitchFamily="34" charset="0"/>
              <a:ea typeface="+mj-ea"/>
            </a:endParaRPr>
          </a:p>
          <a:p>
            <a:pPr eaLnBrk="1" latinLnBrk="1" hangingPunct="1"/>
            <a:r>
              <a:rPr kumimoji="1" lang="en-US" altLang="ko-KR" sz="1600" dirty="0">
                <a:latin typeface="Trebuchet MS" pitchFamily="34" charset="0"/>
                <a:ea typeface="+mj-ea"/>
              </a:rPr>
              <a:t>{</a:t>
            </a:r>
          </a:p>
          <a:p>
            <a:pPr eaLnBrk="1" latinLnBrk="1" hangingPunct="1"/>
            <a:r>
              <a:rPr kumimoji="1" lang="en-US" altLang="ko-KR" sz="1600" dirty="0">
                <a:latin typeface="Trebuchet MS" pitchFamily="34" charset="0"/>
                <a:ea typeface="+mj-ea"/>
              </a:rPr>
              <a:t>    </a:t>
            </a:r>
            <a:r>
              <a:rPr kumimoji="1" lang="en-US" altLang="ko-KR" sz="1600" dirty="0" err="1">
                <a:latin typeface="Trebuchet MS" pitchFamily="34" charset="0"/>
                <a:ea typeface="+mj-ea"/>
              </a:rPr>
              <a:t>hanoi_tower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(4, 'A', 'B', 'C</a:t>
            </a:r>
            <a:r>
              <a:rPr kumimoji="1" lang="en-US" altLang="ko-KR" sz="1600" dirty="0" smtClean="0">
                <a:latin typeface="Trebuchet MS" pitchFamily="34" charset="0"/>
                <a:ea typeface="+mj-ea"/>
              </a:rPr>
              <a:t>');</a:t>
            </a:r>
          </a:p>
          <a:p>
            <a:pPr eaLnBrk="1" latinLnBrk="1" hangingPunct="1"/>
            <a:r>
              <a:rPr kumimoji="1" lang="en-US" altLang="ko-KR" sz="1600" dirty="0" smtClean="0">
                <a:latin typeface="Trebuchet MS" pitchFamily="34" charset="0"/>
                <a:ea typeface="+mj-ea"/>
              </a:rPr>
              <a:t>    return 0;</a:t>
            </a:r>
            <a:endParaRPr kumimoji="1" lang="en-US" altLang="ko-KR" sz="1600" dirty="0">
              <a:latin typeface="Trebuchet MS" pitchFamily="34" charset="0"/>
              <a:ea typeface="+mj-ea"/>
            </a:endParaRPr>
          </a:p>
          <a:p>
            <a:pPr eaLnBrk="1" latinLnBrk="1" hangingPunct="1"/>
            <a:r>
              <a:rPr kumimoji="1" lang="en-US" altLang="ko-KR" sz="1600" dirty="0">
                <a:latin typeface="Trebuchet MS" pitchFamily="34" charset="0"/>
                <a:ea typeface="+mj-ea"/>
              </a:rPr>
              <a:t>}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_x224527576"/>
          <p:cNvSpPr>
            <a:spLocks noChangeArrowheads="1"/>
          </p:cNvSpPr>
          <p:nvPr/>
        </p:nvSpPr>
        <p:spPr bwMode="auto">
          <a:xfrm>
            <a:off x="6472238" y="1343076"/>
            <a:ext cx="2671762" cy="47928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1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A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B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로 옮긴다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2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A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C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로 옮긴다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1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B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C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로 옮긴다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3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A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B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로 옮긴다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1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C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A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로 옮긴다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2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C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B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로 옮긴다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1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A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B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로 옮긴다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4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A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C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로 옮긴다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1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B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C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로 옮긴다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2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B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A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로 옮긴다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1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C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A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로 옮긴다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3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B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C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로 옮긴다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1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A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B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로 옮긴다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2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A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C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로 옮긴다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1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B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C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로 옮긴다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4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0040" y="416707"/>
            <a:ext cx="8620788" cy="4614693"/>
            <a:chOff x="320040" y="1058153"/>
            <a:chExt cx="8620788" cy="4614693"/>
          </a:xfrm>
        </p:grpSpPr>
        <p:sp>
          <p:nvSpPr>
            <p:cNvPr id="5" name="Rectangle 4"/>
            <p:cNvSpPr/>
            <p:nvPr/>
          </p:nvSpPr>
          <p:spPr>
            <a:xfrm>
              <a:off x="320040" y="1553210"/>
              <a:ext cx="850900" cy="400304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67361" y="1748790"/>
              <a:ext cx="850900" cy="16002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4681" y="1949450"/>
              <a:ext cx="850900" cy="40386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14681" y="2749550"/>
              <a:ext cx="850900" cy="40386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7361" y="3747770"/>
              <a:ext cx="850900" cy="16002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4681" y="3948431"/>
              <a:ext cx="850900" cy="40386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4681" y="4748531"/>
              <a:ext cx="850900" cy="40386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0131" y="1058153"/>
              <a:ext cx="7900697" cy="4614693"/>
            </a:xfrm>
            <a:prstGeom prst="rect">
              <a:avLst/>
            </a:prstGeom>
          </p:spPr>
        </p:pic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5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 rot="16200000">
            <a:off x="1547216" y="787375"/>
            <a:ext cx="6049569" cy="4614507"/>
            <a:chOff x="343899" y="787375"/>
            <a:chExt cx="6049569" cy="461450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/>
            <a:srcRect l="85741"/>
            <a:stretch/>
          </p:blipFill>
          <p:spPr>
            <a:xfrm>
              <a:off x="5163403" y="787375"/>
              <a:ext cx="1230065" cy="461450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r="45135"/>
            <a:stretch/>
          </p:blipFill>
          <p:spPr>
            <a:xfrm>
              <a:off x="343899" y="787375"/>
              <a:ext cx="4733068" cy="46145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036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66" y="1216900"/>
            <a:ext cx="7145869" cy="44242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5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548" y="1019264"/>
            <a:ext cx="7014905" cy="481947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2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452</TotalTime>
  <Words>399</Words>
  <Application>Microsoft Office PowerPoint</Application>
  <PresentationFormat>On-screen Show (4:3)</PresentationFormat>
  <Paragraphs>115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HY엽서L</vt:lpstr>
      <vt:lpstr>Rockwell</vt:lpstr>
      <vt:lpstr>Rockwell Condensed</vt:lpstr>
      <vt:lpstr>강낭콩</vt:lpstr>
      <vt:lpstr>굴림</vt:lpstr>
      <vt:lpstr>맑은 고딕</vt:lpstr>
      <vt:lpstr>바탕</vt:lpstr>
      <vt:lpstr>Calibri</vt:lpstr>
      <vt:lpstr>Georgia</vt:lpstr>
      <vt:lpstr>Trebuchet MS</vt:lpstr>
      <vt:lpstr>Wingdings</vt:lpstr>
      <vt:lpstr>목판</vt:lpstr>
      <vt:lpstr>하노이 탑 문제</vt:lpstr>
      <vt:lpstr>3개의 원판인 경우의 해답</vt:lpstr>
      <vt:lpstr>n개의 원판인 경우</vt:lpstr>
      <vt:lpstr>하노이탑 알고리즘</vt:lpstr>
      <vt:lpstr>하노이탑 실행 결과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jblim</dc:creator>
  <cp:lastModifiedBy>Lim</cp:lastModifiedBy>
  <cp:revision>115</cp:revision>
  <dcterms:created xsi:type="dcterms:W3CDTF">2017-02-28T02:06:20Z</dcterms:created>
  <dcterms:modified xsi:type="dcterms:W3CDTF">2019-09-12T10:34:51Z</dcterms:modified>
</cp:coreProperties>
</file>