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6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44" autoAdjust="0"/>
  </p:normalViewPr>
  <p:slideViewPr>
    <p:cSldViewPr snapToGrid="0">
      <p:cViewPr>
        <p:scale>
          <a:sx n="66" d="100"/>
          <a:sy n="66" d="100"/>
        </p:scale>
        <p:origin x="13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/>
              <a:t>Average Temperature Difference (ATD)</a:t>
            </a:r>
            <a:endParaRPr lang="ko-KR" alt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Sheet1!$M$20:$M$23</c:f>
              <c:strCache>
                <c:ptCount val="4"/>
                <c:pt idx="0">
                  <c:v>1980-201403</c:v>
                </c:pt>
                <c:pt idx="1">
                  <c:v>1990-201403</c:v>
                </c:pt>
                <c:pt idx="2">
                  <c:v>2000-201403</c:v>
                </c:pt>
                <c:pt idx="3">
                  <c:v>2010-201403</c:v>
                </c:pt>
              </c:strCache>
            </c:strRef>
          </c:cat>
          <c:val>
            <c:numRef>
              <c:f>Sheet1!$Q$20:$Q$23</c:f>
              <c:numCache>
                <c:formatCode>General</c:formatCode>
                <c:ptCount val="4"/>
                <c:pt idx="0">
                  <c:v>7.5678970000000003</c:v>
                </c:pt>
                <c:pt idx="1">
                  <c:v>7.3980589999999999</c:v>
                </c:pt>
                <c:pt idx="2">
                  <c:v>6.2441000000000004</c:v>
                </c:pt>
                <c:pt idx="3">
                  <c:v>5.9613399999999999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A9-4539-A85B-56DBF09AB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7141936"/>
        <c:axId val="1097511360"/>
      </c:lineChart>
      <c:catAx>
        <c:axId val="117714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/>
                  <a:t>Dataset</a:t>
                </a:r>
                <a:endParaRPr lang="ko-KR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97511360"/>
        <c:crossesAt val="1"/>
        <c:auto val="1"/>
        <c:lblAlgn val="ctr"/>
        <c:lblOffset val="100"/>
        <c:noMultiLvlLbl val="0"/>
      </c:catAx>
      <c:valAx>
        <c:axId val="1097511360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1"/>
                  <a:t>ATD</a:t>
                </a:r>
                <a:endParaRPr lang="ko-KR" altLang="en-US" sz="11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7141936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Sheet1!$B$10:$B$19</c:f>
              <c:numCache>
                <c:formatCode>General</c:formatCode>
                <c:ptCount val="10"/>
                <c:pt idx="0">
                  <c:v>9249.5960864154895</c:v>
                </c:pt>
                <c:pt idx="1">
                  <c:v>120.45934923026</c:v>
                </c:pt>
                <c:pt idx="2">
                  <c:v>99.907631642778199</c:v>
                </c:pt>
                <c:pt idx="3">
                  <c:v>90.794661139699699</c:v>
                </c:pt>
                <c:pt idx="4">
                  <c:v>84.564894407794299</c:v>
                </c:pt>
                <c:pt idx="5">
                  <c:v>81.746209784085906</c:v>
                </c:pt>
                <c:pt idx="6">
                  <c:v>73.791836640868794</c:v>
                </c:pt>
                <c:pt idx="7">
                  <c:v>71.498984528577395</c:v>
                </c:pt>
                <c:pt idx="8">
                  <c:v>71.904906850535198</c:v>
                </c:pt>
                <c:pt idx="9">
                  <c:v>73.198987310189295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A8-4EAB-BB4D-A32D6B256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5133920"/>
        <c:axId val="1333548368"/>
      </c:lineChart>
      <c:catAx>
        <c:axId val="114513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/>
                  <a:t>Epochs</a:t>
                </a:r>
                <a:endParaRPr lang="ko-KR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3548368"/>
        <c:crosses val="autoZero"/>
        <c:auto val="1"/>
        <c:lblAlgn val="ctr"/>
        <c:lblOffset val="100"/>
        <c:noMultiLvlLbl val="0"/>
      </c:catAx>
      <c:valAx>
        <c:axId val="1333548368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/>
                  <a:t>Loss</a:t>
                </a:r>
                <a:endParaRPr lang="ko-KR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513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/>
              <a:t>Average Temperature Difference (ATD)</a:t>
            </a:r>
            <a:endParaRPr lang="ko-KR" alt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Sheet1!$M$14:$M$17</c:f>
              <c:strCache>
                <c:ptCount val="4"/>
                <c:pt idx="0">
                  <c:v>1980-201403</c:v>
                </c:pt>
                <c:pt idx="1">
                  <c:v>1990-201403</c:v>
                </c:pt>
                <c:pt idx="2">
                  <c:v>2000-201403</c:v>
                </c:pt>
                <c:pt idx="3">
                  <c:v>2010-201403</c:v>
                </c:pt>
              </c:strCache>
            </c:strRef>
          </c:cat>
          <c:val>
            <c:numRef>
              <c:f>Sheet1!$N$14:$N$17</c:f>
              <c:numCache>
                <c:formatCode>General</c:formatCode>
                <c:ptCount val="4"/>
                <c:pt idx="0">
                  <c:v>1.5161530000000001</c:v>
                </c:pt>
                <c:pt idx="1">
                  <c:v>1.705157</c:v>
                </c:pt>
                <c:pt idx="2">
                  <c:v>1.600929</c:v>
                </c:pt>
                <c:pt idx="3">
                  <c:v>1.4901709999999999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05-4246-99CF-CBE541598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7141936"/>
        <c:axId val="1097511360"/>
      </c:lineChart>
      <c:catAx>
        <c:axId val="117714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/>
                  <a:t>Dataset</a:t>
                </a:r>
                <a:endParaRPr lang="ko-KR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97511360"/>
        <c:crossesAt val="1"/>
        <c:auto val="1"/>
        <c:lblAlgn val="ctr"/>
        <c:lblOffset val="100"/>
        <c:noMultiLvlLbl val="0"/>
      </c:catAx>
      <c:valAx>
        <c:axId val="1097511360"/>
        <c:scaling>
          <c:orientation val="minMax"/>
          <c:max val="2.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1"/>
                  <a:t>ATD</a:t>
                </a:r>
                <a:endParaRPr lang="ko-KR" altLang="en-US" sz="11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7141936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Sheet1!$E$9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Sheet1!$E$10:$E$19</c:f>
              <c:numCache>
                <c:formatCode>General</c:formatCode>
                <c:ptCount val="10"/>
                <c:pt idx="0">
                  <c:v>1012.8574638310999</c:v>
                </c:pt>
                <c:pt idx="1">
                  <c:v>5.2239583465358299</c:v>
                </c:pt>
                <c:pt idx="2">
                  <c:v>5.0757188193601497</c:v>
                </c:pt>
                <c:pt idx="3">
                  <c:v>4.8903296351200698</c:v>
                </c:pt>
                <c:pt idx="4">
                  <c:v>4.8288217800766597</c:v>
                </c:pt>
                <c:pt idx="5">
                  <c:v>4.8053346364085003</c:v>
                </c:pt>
                <c:pt idx="6">
                  <c:v>4.6332854551591298</c:v>
                </c:pt>
                <c:pt idx="7">
                  <c:v>4.4992696649451096</c:v>
                </c:pt>
                <c:pt idx="8">
                  <c:v>4.5238384881783897</c:v>
                </c:pt>
                <c:pt idx="9">
                  <c:v>4.6188330144405603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B8-4EEF-9E2B-CBC2CE8D2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5133920"/>
        <c:axId val="1333548368"/>
      </c:lineChart>
      <c:catAx>
        <c:axId val="114513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/>
                  <a:t>Epochs</a:t>
                </a:r>
                <a:endParaRPr lang="ko-KR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3548368"/>
        <c:crosses val="autoZero"/>
        <c:auto val="1"/>
        <c:lblAlgn val="ctr"/>
        <c:lblOffset val="100"/>
        <c:noMultiLvlLbl val="0"/>
      </c:catAx>
      <c:valAx>
        <c:axId val="1333548368"/>
        <c:scaling>
          <c:orientation val="minMax"/>
          <c:max val="6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/>
                  <a:t>Loss</a:t>
                </a:r>
                <a:endParaRPr lang="ko-KR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513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6199F-7EDD-4421-B71E-B0941508266E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373FC-1EDF-465D-B88A-B80EBCF1E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3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373FC-1EDF-465D-B88A-B80EBCF1E5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7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9C3A0-F08E-448E-930B-3E36C9A75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 Math" panose="020405030504060302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8BB90D-2313-41FB-A9DA-2F2464C0B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 Math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79BD7-AD02-48B1-95D8-DAA76CB1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3BC0-0557-4089-8D34-8354DA14FEB6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28A11-C2B9-4039-8D70-14A6B957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932C7-D263-4E4E-A48D-2BE2D025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9289C-4EF9-4CB2-B452-54AC9F31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656021-5568-4E7F-993E-0BFC909A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81012-366E-4DDB-8D22-D39CAF9D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17D1-505C-47AB-B437-AF4911D7471C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ECB67-F964-4A4C-807E-0512B50C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7322E-522A-47BD-B6A1-B473D663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4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9A72E1-B7FF-44F8-B7B8-AAAB9413E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F980A-AC92-4FEC-B4B4-132436AE0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242DA-BA2B-4467-A80C-32D6C4EE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44AC-4841-46BD-80CB-9B7F1D633A0A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B57BA-4E58-4109-AC84-1898ABFD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71F0A-E159-4519-80A2-8F53977E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3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094B0-B5AC-486C-BA4D-D91E2E32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3C326-F42C-4047-99DC-69BD7EAA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19419-4FB1-4397-BC62-E5A26E1E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8F4A-BD73-4E9A-8E87-4F294467BD99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0073-D10E-4AB9-B390-A9A0AEDD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31955-C96A-4F71-A2CA-DFE99DAE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1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7EC7-F5A1-47EE-8ABA-C37C72F6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08765-BE53-41E1-A90A-8596AEAB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5BFF1-C057-4C22-951B-E29C1766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8AB-97FF-4CB2-B209-0803E304CD57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30501-9832-4B01-9683-F4310FB9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1070B-67A1-4941-8534-ED6B1A88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C4CD9-D74D-49E7-9C43-88C1765F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CEFD9-C476-4CCE-88CB-AD75246D6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A856D8-7241-444E-87B3-A3C64C426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3EFEC-A304-4EB1-8FF6-4D64719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3DF4-BDF8-42D3-A434-7EBE393C41DA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724A7-79FF-4CB2-ABE5-136C6D46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41A4B-44FC-4025-AB2C-50D69629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7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5E16C-1F2D-4AA3-AF83-2FB08982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E0F3F-6632-46CC-9FE5-C2AB28AE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220ED-604D-4CE2-9844-139DCEF5D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7A784-307B-4D25-8394-0C36112AC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91542-82F4-4C04-920D-E3A8A3185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69869-A929-4F79-8AB9-676181CA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EF7B-9303-44AD-A12F-34011AAD8F91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41D773-D7DE-411D-9255-2822D12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CE8AD-8409-48B2-91AF-B6DEC812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7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96819-B064-4EFE-A9C7-00377658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0317A-5F27-499A-85C5-E4510D49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F92D-89F0-4E2A-A343-7058FC4FD701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2FD47-A0B7-4E4D-B3C1-82E41BC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5660FB-4C9E-4F39-AB6E-5FD26409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2B9AE2-35BE-4CD0-A004-34D08A98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0373-A38F-4F27-B7AA-038111BB8F86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701A7-B292-4345-95D9-0B8F1D30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30459-71E7-4856-9572-A9DD72DC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FF458-31EC-4EB7-A291-5CEA3294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A5051-C840-4BC3-BE71-78879735F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4B045-302F-4EBA-BDAF-A09C254A9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FF236-3EC6-45A3-9006-EFEE8535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7AF2-28B3-424B-8D2F-7C7B7022FB45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B99FB-ED96-4E74-B361-99C59DA7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6B591-AE25-4300-AA17-FDAD8938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1C31C-F64E-4170-9524-CC06A55F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363B1C-5AF7-40EF-971B-A2619840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5D897-53E9-4863-998E-42553B803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69B16-A410-4363-B9F0-D61B0F0C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24F-4393-43D3-8191-4E054CB51F93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1232C-CEAF-4E64-8E93-9CEF4427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B3001-BA90-48FA-92F0-B6B0341C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43AF56-7DDF-4B4D-9CAF-51ACDD0B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D167B-89B1-43D6-87F6-F9BB7DDD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2DA3D-5050-4F7F-AE28-F65B8AE7F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BEEE-ED0F-4A0E-915C-8D4208A055E4}" type="datetime1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8F94D-470E-40D6-9D3F-C27A89732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5E563-B4FB-4D80-A809-A72BE779C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8D12-2F3A-407A-B2AD-CDE6BD105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4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E2E41-FA57-4BE0-AFA7-E026295F4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Weather Prediction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B28B-45E5-4943-B339-31E9DC173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Temperature Prediction</a:t>
            </a:r>
            <a:br>
              <a:rPr lang="en-US" altLang="ko-KR" dirty="0"/>
            </a:br>
            <a:r>
              <a:rPr lang="en-US" altLang="ko-KR" dirty="0"/>
              <a:t>of</a:t>
            </a:r>
          </a:p>
          <a:p>
            <a:r>
              <a:rPr lang="en-US" altLang="ko-KR" dirty="0"/>
              <a:t>Ulsan City</a:t>
            </a:r>
          </a:p>
          <a:p>
            <a:r>
              <a:rPr lang="en-US" altLang="ko-KR" dirty="0"/>
              <a:t>20175215 Lee </a:t>
            </a:r>
            <a:r>
              <a:rPr lang="en-US" altLang="ko-KR" dirty="0" err="1"/>
              <a:t>Jin</a:t>
            </a:r>
            <a:r>
              <a:rPr lang="en-US" altLang="ko-KR" dirty="0"/>
              <a:t> Won, 20175020 Kim Do Hyung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41AC4-C183-46D6-AC14-56404D4B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DB792-E921-4E14-8E10-F2AC35E2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One-day 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DA15-B7FC-4D83-9E26-BB1B2DA7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D77FCA-2FC9-433E-879B-59C2D10F5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11655"/>
              </p:ext>
            </p:extLst>
          </p:nvPr>
        </p:nvGraphicFramePr>
        <p:xfrm>
          <a:off x="1151067" y="2010542"/>
          <a:ext cx="2667898" cy="3841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893">
                  <a:extLst>
                    <a:ext uri="{9D8B030D-6E8A-4147-A177-3AD203B41FA5}">
                      <a16:colId xmlns:a16="http://schemas.microsoft.com/office/drawing/2014/main" val="1424728646"/>
                    </a:ext>
                  </a:extLst>
                </a:gridCol>
                <a:gridCol w="1159005">
                  <a:extLst>
                    <a:ext uri="{9D8B030D-6E8A-4147-A177-3AD203B41FA5}">
                      <a16:colId xmlns:a16="http://schemas.microsoft.com/office/drawing/2014/main" val="597137911"/>
                    </a:ext>
                  </a:extLst>
                </a:gridCol>
              </a:tblGrid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Date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u="none" strike="noStrike">
                          <a:effectLst/>
                        </a:rPr>
                        <a:t>℃</a:t>
                      </a:r>
                      <a:endParaRPr lang="ko-KR" altLang="en-US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37146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2018051618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23.9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3882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2018051700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339446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2018051706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11901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2018051712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26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45800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2018051718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88984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2018051800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22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066096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2018051806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20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837966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2018051812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21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819683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2018051818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15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83367"/>
                  </a:ext>
                </a:extLst>
              </a:tr>
              <a:tr h="3492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>
                          <a:effectLst/>
                        </a:rPr>
                        <a:t>2018051900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u="none" strike="noStrike" dirty="0">
                          <a:effectLst/>
                        </a:rPr>
                        <a:t>13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423" marR="10423" marT="104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4660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DF8E2B6-E234-4E83-B21A-02347E55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38131"/>
              </p:ext>
            </p:extLst>
          </p:nvPr>
        </p:nvGraphicFramePr>
        <p:xfrm>
          <a:off x="5301729" y="2010542"/>
          <a:ext cx="3797450" cy="1463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725">
                  <a:extLst>
                    <a:ext uri="{9D8B030D-6E8A-4147-A177-3AD203B41FA5}">
                      <a16:colId xmlns:a16="http://schemas.microsoft.com/office/drawing/2014/main" val="698120701"/>
                    </a:ext>
                  </a:extLst>
                </a:gridCol>
                <a:gridCol w="1898725">
                  <a:extLst>
                    <a:ext uri="{9D8B030D-6E8A-4147-A177-3AD203B41FA5}">
                      <a16:colId xmlns:a16="http://schemas.microsoft.com/office/drawing/2014/main" val="704292684"/>
                    </a:ext>
                  </a:extLst>
                </a:gridCol>
              </a:tblGrid>
              <a:tr h="3659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2018051906</a:t>
                      </a:r>
                    </a:p>
                  </a:txBody>
                  <a:tcPr marL="12619" marR="12619" marT="12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16.31835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19" marR="12619" marT="12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61160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2018051912</a:t>
                      </a:r>
                    </a:p>
                  </a:txBody>
                  <a:tcPr marL="12619" marR="12619" marT="12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17.59241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19" marR="12619" marT="12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40748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2018051918</a:t>
                      </a:r>
                    </a:p>
                  </a:txBody>
                  <a:tcPr marL="12619" marR="12619" marT="12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17.13675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19" marR="12619" marT="12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76340"/>
                  </a:ext>
                </a:extLst>
              </a:tr>
              <a:tr h="3659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2018052000</a:t>
                      </a:r>
                    </a:p>
                  </a:txBody>
                  <a:tcPr marL="12619" marR="12619" marT="12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16.44606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19" marR="12619" marT="126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947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6C2FE7-3ADC-4674-BD0A-32DFBF99BBB8}"/>
              </a:ext>
            </a:extLst>
          </p:cNvPr>
          <p:cNvSpPr txBox="1"/>
          <p:nvPr/>
        </p:nvSpPr>
        <p:spPr>
          <a:xfrm flipH="1">
            <a:off x="5489088" y="4588052"/>
            <a:ext cx="335369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Real forecasting range</a:t>
            </a:r>
          </a:p>
          <a:p>
            <a:pPr algn="ctr"/>
            <a:r>
              <a:rPr lang="en-US" altLang="ko-KR" dirty="0"/>
              <a:t>13 </a:t>
            </a:r>
            <a:r>
              <a:rPr lang="ko-KR" altLang="en-US" dirty="0"/>
              <a:t>℃ </a:t>
            </a:r>
            <a:r>
              <a:rPr lang="en-US" altLang="ko-KR" dirty="0"/>
              <a:t>/ 18 </a:t>
            </a:r>
            <a:r>
              <a:rPr lang="ko-KR" altLang="en-US" dirty="0"/>
              <a:t>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C7E5E-47F4-484A-9A3D-205C0185FA82}"/>
              </a:ext>
            </a:extLst>
          </p:cNvPr>
          <p:cNvSpPr txBox="1"/>
          <p:nvPr/>
        </p:nvSpPr>
        <p:spPr>
          <a:xfrm>
            <a:off x="1355463" y="1484555"/>
            <a:ext cx="246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 forecasted data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5C7C3-3999-4AB0-8466-6F0BE22895FC}"/>
              </a:ext>
            </a:extLst>
          </p:cNvPr>
          <p:cNvSpPr txBox="1"/>
          <p:nvPr/>
        </p:nvSpPr>
        <p:spPr>
          <a:xfrm>
            <a:off x="6097795" y="1506022"/>
            <a:ext cx="30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that we predicted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C2E611D-434C-439D-8C5D-B9F14655735A}"/>
              </a:ext>
            </a:extLst>
          </p:cNvPr>
          <p:cNvSpPr/>
          <p:nvPr/>
        </p:nvSpPr>
        <p:spPr>
          <a:xfrm>
            <a:off x="4034118" y="2280621"/>
            <a:ext cx="903642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CD91005-8E76-4104-8CD9-90631FCC8BFB}"/>
              </a:ext>
            </a:extLst>
          </p:cNvPr>
          <p:cNvSpPr/>
          <p:nvPr/>
        </p:nvSpPr>
        <p:spPr>
          <a:xfrm rot="5400000">
            <a:off x="6714116" y="3880504"/>
            <a:ext cx="903642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EF875A-CD59-4AB8-9EB5-D0873753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1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677C7-628E-4239-A367-B0080B07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FFD21-1EAE-4C6B-990F-33F531D4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experiment with diverse method for predicting temperature</a:t>
            </a:r>
          </a:p>
          <a:p>
            <a:endParaRPr lang="en-US" altLang="ko-KR" dirty="0"/>
          </a:p>
          <a:p>
            <a:r>
              <a:rPr lang="en-US" altLang="ko-KR" dirty="0"/>
              <a:t>According our experiment, RNN would be the optimal way for predicting temperature in this dataset</a:t>
            </a:r>
          </a:p>
          <a:p>
            <a:endParaRPr lang="en-US" altLang="ko-KR" dirty="0"/>
          </a:p>
          <a:p>
            <a:r>
              <a:rPr lang="en-US" altLang="ko-KR" dirty="0"/>
              <a:t>The average temperature difference is as follows</a:t>
            </a:r>
          </a:p>
          <a:p>
            <a:pPr lvl="1"/>
            <a:r>
              <a:rPr lang="en-US" altLang="ko-KR" dirty="0"/>
              <a:t>Linear Regression : 9.18 </a:t>
            </a:r>
            <a:r>
              <a:rPr lang="ko-KR" altLang="en-US" dirty="0"/>
              <a:t>℃</a:t>
            </a:r>
            <a:endParaRPr lang="en-US" altLang="ko-KR" dirty="0"/>
          </a:p>
          <a:p>
            <a:pPr lvl="1"/>
            <a:r>
              <a:rPr lang="en-US" altLang="ko-KR" dirty="0" err="1"/>
              <a:t>SimpleNN</a:t>
            </a:r>
            <a:r>
              <a:rPr lang="en-US" altLang="ko-KR" dirty="0"/>
              <a:t> : 5.96 </a:t>
            </a:r>
            <a:r>
              <a:rPr lang="ko-KR" altLang="en-US" dirty="0"/>
              <a:t>℃</a:t>
            </a:r>
            <a:endParaRPr lang="en-US" altLang="ko-KR" dirty="0"/>
          </a:p>
          <a:p>
            <a:pPr lvl="1"/>
            <a:r>
              <a:rPr lang="en-US" altLang="ko-KR" dirty="0"/>
              <a:t>Simple RNN : 1.49 </a:t>
            </a:r>
            <a:r>
              <a:rPr lang="ko-KR" altLang="en-US" dirty="0"/>
              <a:t>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587F-D18B-457C-8245-B70B86D2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3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F2A88-370C-4C01-AE9C-998362AC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9965E-2FA8-4060-9734-550113A2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&amp; Data</a:t>
            </a:r>
          </a:p>
          <a:p>
            <a:r>
              <a:rPr lang="en-US" altLang="ko-KR" dirty="0"/>
              <a:t>First trial</a:t>
            </a:r>
          </a:p>
          <a:p>
            <a:pPr lvl="1"/>
            <a:r>
              <a:rPr lang="en-US" altLang="ko-KR" dirty="0"/>
              <a:t>Linear regression</a:t>
            </a:r>
          </a:p>
          <a:p>
            <a:r>
              <a:rPr lang="en-US" altLang="ko-KR" dirty="0"/>
              <a:t>Second trial</a:t>
            </a:r>
          </a:p>
          <a:p>
            <a:pPr lvl="1"/>
            <a:r>
              <a:rPr lang="en-US" altLang="ko-KR" dirty="0"/>
              <a:t>Simple Neural Network</a:t>
            </a:r>
          </a:p>
          <a:p>
            <a:r>
              <a:rPr lang="en-US" altLang="ko-KR" dirty="0"/>
              <a:t>Third trial</a:t>
            </a:r>
          </a:p>
          <a:p>
            <a:pPr lvl="1"/>
            <a:r>
              <a:rPr lang="en-US" altLang="ko-KR" dirty="0"/>
              <a:t>Simple RNN </a:t>
            </a:r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C3F99-E9DD-412E-AA88-D150256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7A47D9-EEA7-4898-AF75-754998EB4CD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8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2BD91A-71BF-4199-A4A6-5C2B4E230267}"/>
              </a:ext>
            </a:extLst>
          </p:cNvPr>
          <p:cNvSpPr/>
          <p:nvPr/>
        </p:nvSpPr>
        <p:spPr>
          <a:xfrm>
            <a:off x="4219575" y="1950850"/>
            <a:ext cx="3752850" cy="67210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>
                <a:latin typeface="Cambria Math" panose="02040503050406030204" pitchFamily="18" charset="0"/>
                <a:ea typeface="Cambria Math" panose="02040503050406030204" pitchFamily="18" charset="0"/>
              </a:rPr>
              <a:t>Goal </a:t>
            </a:r>
            <a:endParaRPr lang="ko-KR" altLang="en-US" sz="3600" b="1">
              <a:latin typeface="Cambria Math" panose="020405030504060302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6EB68B-7078-43AE-89A6-2580A54308BA}"/>
              </a:ext>
            </a:extLst>
          </p:cNvPr>
          <p:cNvSpPr/>
          <p:nvPr/>
        </p:nvSpPr>
        <p:spPr>
          <a:xfrm>
            <a:off x="1965325" y="3059236"/>
            <a:ext cx="8261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Predicting the regional temperature of Ulsan city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CB6810-B60B-46C7-A2F8-41B3C5BB7B8B}"/>
              </a:ext>
            </a:extLst>
          </p:cNvPr>
          <p:cNvSpPr/>
          <p:nvPr/>
        </p:nvSpPr>
        <p:spPr>
          <a:xfrm>
            <a:off x="3019425" y="4114377"/>
            <a:ext cx="6153150" cy="672106"/>
          </a:xfrm>
          <a:prstGeom prst="roundRect">
            <a:avLst/>
          </a:prstGeom>
          <a:solidFill>
            <a:schemeClr val="tx2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Cambria Math" panose="02040503050406030204" pitchFamily="18" charset="0"/>
                <a:ea typeface="Cambria Math" panose="02040503050406030204" pitchFamily="18" charset="0"/>
              </a:rPr>
              <a:t>Data format</a:t>
            </a:r>
            <a:endParaRPr lang="en-US" altLang="ko-KR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F8DBBD8-C8FC-440B-B8D6-AFFEB4809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43914"/>
              </p:ext>
            </p:extLst>
          </p:nvPr>
        </p:nvGraphicFramePr>
        <p:xfrm>
          <a:off x="1323975" y="5318405"/>
          <a:ext cx="9944100" cy="797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0794">
                  <a:extLst>
                    <a:ext uri="{9D8B030D-6E8A-4147-A177-3AD203B41FA5}">
                      <a16:colId xmlns:a16="http://schemas.microsoft.com/office/drawing/2014/main" val="3863413686"/>
                    </a:ext>
                  </a:extLst>
                </a:gridCol>
                <a:gridCol w="1840794">
                  <a:extLst>
                    <a:ext uri="{9D8B030D-6E8A-4147-A177-3AD203B41FA5}">
                      <a16:colId xmlns:a16="http://schemas.microsoft.com/office/drawing/2014/main" val="923273889"/>
                    </a:ext>
                  </a:extLst>
                </a:gridCol>
                <a:gridCol w="1840794">
                  <a:extLst>
                    <a:ext uri="{9D8B030D-6E8A-4147-A177-3AD203B41FA5}">
                      <a16:colId xmlns:a16="http://schemas.microsoft.com/office/drawing/2014/main" val="2076209384"/>
                    </a:ext>
                  </a:extLst>
                </a:gridCol>
                <a:gridCol w="1386663">
                  <a:extLst>
                    <a:ext uri="{9D8B030D-6E8A-4147-A177-3AD203B41FA5}">
                      <a16:colId xmlns:a16="http://schemas.microsoft.com/office/drawing/2014/main" val="1920414733"/>
                    </a:ext>
                  </a:extLst>
                </a:gridCol>
                <a:gridCol w="1069463">
                  <a:extLst>
                    <a:ext uri="{9D8B030D-6E8A-4147-A177-3AD203B41FA5}">
                      <a16:colId xmlns:a16="http://schemas.microsoft.com/office/drawing/2014/main" val="2395941465"/>
                    </a:ext>
                  </a:extLst>
                </a:gridCol>
                <a:gridCol w="1965592">
                  <a:extLst>
                    <a:ext uri="{9D8B030D-6E8A-4147-A177-3AD203B41FA5}">
                      <a16:colId xmlns:a16="http://schemas.microsoft.com/office/drawing/2014/main" val="2960880482"/>
                    </a:ext>
                  </a:extLst>
                </a:gridCol>
              </a:tblGrid>
              <a:tr h="797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Tempeature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PRECIPITATION </a:t>
                      </a:r>
                      <a:br>
                        <a:rPr lang="en-US" sz="1600" b="1" u="none" strike="noStrike">
                          <a:effectLst/>
                        </a:rPr>
                      </a:br>
                      <a:r>
                        <a:rPr lang="en-US" sz="1600" b="1" u="none" strike="noStrike">
                          <a:effectLst/>
                        </a:rPr>
                        <a:t>[mm/6hr]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WIND SPEED [m/s]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HUMIDITY [%]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SEA-LEVEL PRESSURE </a:t>
                      </a:r>
                      <a:r>
                        <a:rPr lang="en-US" sz="1600" b="1" u="none" strike="noStrike">
                          <a:effectLst/>
                        </a:rPr>
                        <a:t>[hPa]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478660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46E49D6A-15D9-4FC4-A1C8-6CC0CB4E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Goal &amp; Data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E69FB1-0823-46D0-A8F9-78B69D8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0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A99C6-28EB-44E9-B8F0-B023CB79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First</a:t>
            </a:r>
            <a:r>
              <a:rPr lang="ko-KR" altLang="en-US">
                <a:latin typeface="Cambria Math" panose="02040503050406030204" pitchFamily="18" charset="0"/>
              </a:rPr>
              <a:t>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trial – Linear Regression</a:t>
            </a:r>
            <a:r>
              <a:rPr lang="ko-KR" altLang="en-US">
                <a:latin typeface="Cambria Math" panose="02040503050406030204" pitchFamily="18" charset="0"/>
              </a:rPr>
              <a:t>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A27EF-89B3-4730-9C16-3609967A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0" dirty="0">
                <a:latin typeface="Cambria Math" panose="02040503050406030204" pitchFamily="18" charset="0"/>
              </a:rPr>
              <a:t>Very simple approach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Average</a:t>
            </a:r>
            <a:r>
              <a:rPr lang="ko-KR" altLang="en-US" dirty="0"/>
              <a:t> </a:t>
            </a:r>
            <a:r>
              <a:rPr lang="en-US" altLang="ko-KR" dirty="0"/>
              <a:t>Temperature</a:t>
            </a:r>
            <a:r>
              <a:rPr lang="ko-KR" altLang="en-US" dirty="0"/>
              <a:t> </a:t>
            </a:r>
            <a:r>
              <a:rPr lang="en-US" altLang="ko-KR" dirty="0"/>
              <a:t>difference(ATD)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C512FE4-3961-49A8-A19C-E4DE76FC8C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249814"/>
                  </p:ext>
                </p:extLst>
              </p:nvPr>
            </p:nvGraphicFramePr>
            <p:xfrm>
              <a:off x="5099266" y="2675731"/>
              <a:ext cx="6421438" cy="130944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85925">
                      <a:extLst>
                        <a:ext uri="{9D8B030D-6E8A-4147-A177-3AD203B41FA5}">
                          <a16:colId xmlns:a16="http://schemas.microsoft.com/office/drawing/2014/main" val="2076209384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1920414733"/>
                        </a:ext>
                      </a:extLst>
                    </a:gridCol>
                    <a:gridCol w="979488">
                      <a:extLst>
                        <a:ext uri="{9D8B030D-6E8A-4147-A177-3AD203B41FA5}">
                          <a16:colId xmlns:a16="http://schemas.microsoft.com/office/drawing/2014/main" val="2395941465"/>
                        </a:ext>
                      </a:extLst>
                    </a:gridCol>
                    <a:gridCol w="1800225">
                      <a:extLst>
                        <a:ext uri="{9D8B030D-6E8A-4147-A177-3AD203B41FA5}">
                          <a16:colId xmlns:a16="http://schemas.microsoft.com/office/drawing/2014/main" val="296088048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659524440"/>
                        </a:ext>
                      </a:extLst>
                    </a:gridCol>
                  </a:tblGrid>
                  <a:tr h="43648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sz="20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7304722"/>
                      </a:ext>
                    </a:extLst>
                  </a:tr>
                  <a:tr h="4364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PRECIPITATION [mm/6hr]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WIND SPEED [m/s]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HUMIDITY [%]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SEA-LEVEL PRESSURE [hPa]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Intercept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2478660"/>
                      </a:ext>
                    </a:extLst>
                  </a:tr>
                  <a:tr h="4364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0.503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-0.148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0.165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0.005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0.123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34633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C512FE4-3961-49A8-A19C-E4DE76FC8C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249814"/>
                  </p:ext>
                </p:extLst>
              </p:nvPr>
            </p:nvGraphicFramePr>
            <p:xfrm>
              <a:off x="5099266" y="2675731"/>
              <a:ext cx="6421438" cy="130944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85925">
                      <a:extLst>
                        <a:ext uri="{9D8B030D-6E8A-4147-A177-3AD203B41FA5}">
                          <a16:colId xmlns:a16="http://schemas.microsoft.com/office/drawing/2014/main" val="2076209384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1920414733"/>
                        </a:ext>
                      </a:extLst>
                    </a:gridCol>
                    <a:gridCol w="979488">
                      <a:extLst>
                        <a:ext uri="{9D8B030D-6E8A-4147-A177-3AD203B41FA5}">
                          <a16:colId xmlns:a16="http://schemas.microsoft.com/office/drawing/2014/main" val="2395941465"/>
                        </a:ext>
                      </a:extLst>
                    </a:gridCol>
                    <a:gridCol w="1800225">
                      <a:extLst>
                        <a:ext uri="{9D8B030D-6E8A-4147-A177-3AD203B41FA5}">
                          <a16:colId xmlns:a16="http://schemas.microsoft.com/office/drawing/2014/main" val="296088048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659524440"/>
                        </a:ext>
                      </a:extLst>
                    </a:gridCol>
                  </a:tblGrid>
                  <a:tr h="4364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1" t="-1389" r="-281227" b="-2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3654" t="-1389" r="-274519" b="-2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863" t="-1389" r="-254658" b="-2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9322" t="-1389" r="-38983" b="-2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3628" t="-1389" r="-1770" b="-20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7304722"/>
                      </a:ext>
                    </a:extLst>
                  </a:tr>
                  <a:tr h="4364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PRECIPITATION [mm/6hr]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WIND SPEED [m/s]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HUMIDITY [%]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SEA-LEVEL PRESSURE [hPa]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Intercept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2478660"/>
                      </a:ext>
                    </a:extLst>
                  </a:tr>
                  <a:tr h="4364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0.503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-0.148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0.165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0.005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</a:rPr>
                            <a:t>0.123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34633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173635-7F3B-412B-976C-29BD5EAF4EBD}"/>
                  </a:ext>
                </a:extLst>
              </p:cNvPr>
              <p:cNvSpPr/>
              <p:nvPr/>
            </p:nvSpPr>
            <p:spPr>
              <a:xfrm>
                <a:off x="838200" y="2614312"/>
                <a:ext cx="3760355" cy="126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173635-7F3B-412B-976C-29BD5EAF4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4312"/>
                <a:ext cx="3760355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EAC87AD-AC73-414F-B5FD-A4725D45A76F}"/>
              </a:ext>
            </a:extLst>
          </p:cNvPr>
          <p:cNvSpPr/>
          <p:nvPr/>
        </p:nvSpPr>
        <p:spPr>
          <a:xfrm>
            <a:off x="4127500" y="3099363"/>
            <a:ext cx="804862" cy="298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7EDC3AF-2A41-4496-9AC9-E96921CBC76F}"/>
                  </a:ext>
                </a:extLst>
              </p:cNvPr>
              <p:cNvSpPr/>
              <p:nvPr/>
            </p:nvSpPr>
            <p:spPr>
              <a:xfrm>
                <a:off x="1357184" y="4922086"/>
                <a:ext cx="4738816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9.18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℃</a:t>
                </a:r>
                <a:endParaRPr lang="en-US" altLang="ko-K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7EDC3AF-2A41-4496-9AC9-E96921CBC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84" y="4922086"/>
                <a:ext cx="4738816" cy="700705"/>
              </a:xfrm>
              <a:prstGeom prst="rect">
                <a:avLst/>
              </a:prstGeom>
              <a:blipFill>
                <a:blip r:embed="rId4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029EC1B-0E7B-4E5B-8321-4066068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8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9A5DF-2F0E-4509-AF75-971D8F5A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Second trial – Neural Network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0445E-659C-4E9A-8A30-6A06D9A8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altLang="ko-KR" dirty="0"/>
              <a:t>Preprocessing </a:t>
            </a:r>
          </a:p>
          <a:p>
            <a:pPr lvl="1"/>
            <a:r>
              <a:rPr lang="en-US" altLang="ko-KR" dirty="0"/>
              <a:t>We divided the data set into 4 under an assumption, that is most recent data is more reliable to predict the current weather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dirty="0"/>
              <a:t>1980-2014 data set</a:t>
            </a:r>
          </a:p>
          <a:p>
            <a:pPr lvl="1"/>
            <a:r>
              <a:rPr lang="en-US" altLang="ko-KR" i="1" dirty="0"/>
              <a:t>1990-2014 data set</a:t>
            </a:r>
          </a:p>
          <a:p>
            <a:pPr lvl="1"/>
            <a:r>
              <a:rPr lang="en-US" altLang="ko-KR" i="1" dirty="0"/>
              <a:t>2000-2014 data set</a:t>
            </a:r>
          </a:p>
          <a:p>
            <a:pPr lvl="1"/>
            <a:r>
              <a:rPr lang="en-US" altLang="ko-KR" i="1" dirty="0"/>
              <a:t>2010-2014 data set 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7C6856-A4CC-40CC-B53A-9DFE2C7EE631}"/>
              </a:ext>
            </a:extLst>
          </p:cNvPr>
          <p:cNvSpPr txBox="1">
            <a:spLocks/>
          </p:cNvSpPr>
          <p:nvPr/>
        </p:nvSpPr>
        <p:spPr>
          <a:xfrm>
            <a:off x="6400800" y="1825625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One input layer with 5 input nodes</a:t>
            </a:r>
          </a:p>
          <a:p>
            <a:pPr lvl="1"/>
            <a:r>
              <a:rPr lang="en-US" altLang="ko-KR" dirty="0"/>
              <a:t>Three hidden layers with 30 nodes</a:t>
            </a:r>
          </a:p>
          <a:p>
            <a:pPr lvl="1"/>
            <a:r>
              <a:rPr lang="en-US" altLang="ko-KR" dirty="0"/>
              <a:t>One output layer with 1 output node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893232-43EE-41F7-B30F-80EB64D49E13}"/>
              </a:ext>
            </a:extLst>
          </p:cNvPr>
          <p:cNvSpPr/>
          <p:nvPr/>
        </p:nvSpPr>
        <p:spPr>
          <a:xfrm>
            <a:off x="8032750" y="4622800"/>
            <a:ext cx="266700" cy="18700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C97B7D-60E3-4578-8FD3-20680491D0EB}"/>
              </a:ext>
            </a:extLst>
          </p:cNvPr>
          <p:cNvSpPr/>
          <p:nvPr/>
        </p:nvSpPr>
        <p:spPr>
          <a:xfrm>
            <a:off x="8715375" y="4622800"/>
            <a:ext cx="266700" cy="18700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772B6E-B724-46B0-AEEC-0123B28443D3}"/>
              </a:ext>
            </a:extLst>
          </p:cNvPr>
          <p:cNvSpPr/>
          <p:nvPr/>
        </p:nvSpPr>
        <p:spPr>
          <a:xfrm>
            <a:off x="9398000" y="4622800"/>
            <a:ext cx="266700" cy="187007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9060C1-9C40-4B03-AF62-EB4369994B3C}"/>
              </a:ext>
            </a:extLst>
          </p:cNvPr>
          <p:cNvSpPr/>
          <p:nvPr/>
        </p:nvSpPr>
        <p:spPr>
          <a:xfrm>
            <a:off x="7400925" y="5010149"/>
            <a:ext cx="266700" cy="10953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E5B063-2C27-4263-8ACD-7AD7EAF71400}"/>
              </a:ext>
            </a:extLst>
          </p:cNvPr>
          <p:cNvSpPr/>
          <p:nvPr/>
        </p:nvSpPr>
        <p:spPr>
          <a:xfrm>
            <a:off x="10080625" y="5390356"/>
            <a:ext cx="266700" cy="32702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C054A75-FF57-453A-8462-534FC95C6434}"/>
              </a:ext>
            </a:extLst>
          </p:cNvPr>
          <p:cNvSpPr/>
          <p:nvPr/>
        </p:nvSpPr>
        <p:spPr>
          <a:xfrm>
            <a:off x="7667625" y="5472112"/>
            <a:ext cx="365125" cy="16351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5084A8B-93B2-4044-A3F5-E7103EC627ED}"/>
              </a:ext>
            </a:extLst>
          </p:cNvPr>
          <p:cNvSpPr/>
          <p:nvPr/>
        </p:nvSpPr>
        <p:spPr>
          <a:xfrm>
            <a:off x="8299450" y="5472112"/>
            <a:ext cx="365125" cy="16351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E4607AC-020B-43F6-BACA-5B69A1276E03}"/>
              </a:ext>
            </a:extLst>
          </p:cNvPr>
          <p:cNvSpPr/>
          <p:nvPr/>
        </p:nvSpPr>
        <p:spPr>
          <a:xfrm>
            <a:off x="9007475" y="5472112"/>
            <a:ext cx="365125" cy="16351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E505832-8CEB-40A8-A8E6-BDF830CDDDFE}"/>
              </a:ext>
            </a:extLst>
          </p:cNvPr>
          <p:cNvSpPr/>
          <p:nvPr/>
        </p:nvSpPr>
        <p:spPr>
          <a:xfrm>
            <a:off x="9664700" y="5472112"/>
            <a:ext cx="365125" cy="16351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1CA9D5-EF6E-44EE-945A-D1C7EA8208F1}"/>
              </a:ext>
            </a:extLst>
          </p:cNvPr>
          <p:cNvSpPr/>
          <p:nvPr/>
        </p:nvSpPr>
        <p:spPr>
          <a:xfrm>
            <a:off x="7112000" y="4483100"/>
            <a:ext cx="3416300" cy="21463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456E307-BE2B-47E8-8E5F-6178E102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9A5DF-2F0E-4509-AF75-971D8F5A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Second trial – Neural Network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0445E-659C-4E9A-8A30-6A06D9A8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62600" cy="50323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Training</a:t>
            </a:r>
          </a:p>
          <a:p>
            <a:pPr lvl="1"/>
            <a:r>
              <a:rPr lang="en-US" altLang="ko-KR" sz="2000" dirty="0"/>
              <a:t>We trained 10 epochs for all train data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Result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The lowest ATD is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‘5.96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℃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7C6856-A4CC-40CC-B53A-9DFE2C7EE631}"/>
              </a:ext>
            </a:extLst>
          </p:cNvPr>
          <p:cNvSpPr txBox="1">
            <a:spLocks/>
          </p:cNvSpPr>
          <p:nvPr/>
        </p:nvSpPr>
        <p:spPr>
          <a:xfrm>
            <a:off x="6400800" y="1825625"/>
            <a:ext cx="5562600" cy="185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&lt;Result Graph&gt;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820CBFB-077C-4792-8722-2251872D2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528363"/>
              </p:ext>
            </p:extLst>
          </p:nvPr>
        </p:nvGraphicFramePr>
        <p:xfrm>
          <a:off x="1009135" y="33013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B9F56B0-F282-4BBE-A8CC-9FE5BB2DC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53209"/>
              </p:ext>
            </p:extLst>
          </p:nvPr>
        </p:nvGraphicFramePr>
        <p:xfrm>
          <a:off x="6586152" y="24475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42F47E-7D16-4B09-8ACA-65D3E8D1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06D59-81A0-42A6-8C6B-62118057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insight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7DDC9-9F1D-4CCB-9E1F-19AFAE6C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“Time series” data -&gt;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RNN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Low Correlation between temperature and other features</a:t>
            </a:r>
          </a:p>
          <a:p>
            <a:pPr lvl="1"/>
            <a:r>
              <a:rPr lang="en-US" altLang="ko-KR" dirty="0"/>
              <a:t>Removing all features except temperature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12C20-3F88-43DF-B9CF-A3946D5E4282}"/>
              </a:ext>
            </a:extLst>
          </p:cNvPr>
          <p:cNvSpPr txBox="1"/>
          <p:nvPr/>
        </p:nvSpPr>
        <p:spPr>
          <a:xfrm>
            <a:off x="4977461" y="2311399"/>
            <a:ext cx="14877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Temperature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9B1921-1CFA-4075-9510-B59EFC97E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44" y="2334700"/>
            <a:ext cx="8626588" cy="183505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F86246-188A-43E3-9AC1-8CFD4E35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9A5DF-2F0E-4509-AF75-971D8F5A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Third trial – Simple RNN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0445E-659C-4E9A-8A30-6A06D9A8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altLang="ko-KR" dirty="0"/>
              <a:t>Preprocessing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Delete all features except temperature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Sequencing </a:t>
            </a:r>
            <a:r>
              <a:rPr lang="en-US" altLang="ko-KR"/>
              <a:t>temperature data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7C6856-A4CC-40CC-B53A-9DFE2C7EE631}"/>
              </a:ext>
            </a:extLst>
          </p:cNvPr>
          <p:cNvSpPr txBox="1">
            <a:spLocks/>
          </p:cNvSpPr>
          <p:nvPr/>
        </p:nvSpPr>
        <p:spPr>
          <a:xfrm>
            <a:off x="6400800" y="1825625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Model </a:t>
            </a:r>
          </a:p>
          <a:p>
            <a:pPr lvl="1"/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4806004-EB3D-49D3-AE1F-F220BA51D9D7}"/>
              </a:ext>
            </a:extLst>
          </p:cNvPr>
          <p:cNvGrpSpPr/>
          <p:nvPr/>
        </p:nvGrpSpPr>
        <p:grpSpPr>
          <a:xfrm>
            <a:off x="6545824" y="2493598"/>
            <a:ext cx="4604714" cy="3704696"/>
            <a:chOff x="6545824" y="2009727"/>
            <a:chExt cx="4604714" cy="370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D6298D2-3488-42FB-8A21-789042067405}"/>
                    </a:ext>
                  </a:extLst>
                </p:cNvPr>
                <p:cNvSpPr/>
                <p:nvPr/>
              </p:nvSpPr>
              <p:spPr>
                <a:xfrm>
                  <a:off x="6549995" y="480002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xmlns="" id="{541336F2-6698-4981-828F-5827346DD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995" y="4800023"/>
                  <a:ext cx="914400" cy="9144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88A15BAB-E379-41E2-A3BE-27C89497F53C}"/>
                    </a:ext>
                  </a:extLst>
                </p:cNvPr>
                <p:cNvSpPr/>
                <p:nvPr/>
              </p:nvSpPr>
              <p:spPr>
                <a:xfrm>
                  <a:off x="7785162" y="4779145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xmlns="" id="{CF50FCF9-4E7D-4BB7-8A74-C0EB8852F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62" y="4779145"/>
                  <a:ext cx="914400" cy="9144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3270D3A9-C171-4266-B17A-E65EBD77E9FA}"/>
                    </a:ext>
                  </a:extLst>
                </p:cNvPr>
                <p:cNvSpPr/>
                <p:nvPr/>
              </p:nvSpPr>
              <p:spPr>
                <a:xfrm>
                  <a:off x="9020329" y="480002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xmlns="" id="{84E3CF9F-161D-4A26-9F35-F893ED364B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29" y="4800023"/>
                  <a:ext cx="914400" cy="9144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337522B3-4D83-4D27-97AC-B57617A12B16}"/>
                    </a:ext>
                  </a:extLst>
                </p:cNvPr>
                <p:cNvSpPr/>
                <p:nvPr/>
              </p:nvSpPr>
              <p:spPr>
                <a:xfrm>
                  <a:off x="10236138" y="4779145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xmlns="" id="{A0AB9517-3429-47EE-95EB-3EA2A82406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6138" y="4779145"/>
                  <a:ext cx="914400" cy="9144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4F3BAB7-A8B7-4117-AB35-6B58F2401CAB}"/>
                </a:ext>
              </a:extLst>
            </p:cNvPr>
            <p:cNvSpPr/>
            <p:nvPr/>
          </p:nvSpPr>
          <p:spPr>
            <a:xfrm>
              <a:off x="7785162" y="3381327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16775AB-D9D1-4556-909A-462E192EFD00}"/>
                </a:ext>
              </a:extLst>
            </p:cNvPr>
            <p:cNvSpPr/>
            <p:nvPr/>
          </p:nvSpPr>
          <p:spPr>
            <a:xfrm>
              <a:off x="9020329" y="3381327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17E8097-060A-4849-8325-006E664D9E8E}"/>
                </a:ext>
              </a:extLst>
            </p:cNvPr>
            <p:cNvSpPr/>
            <p:nvPr/>
          </p:nvSpPr>
          <p:spPr>
            <a:xfrm>
              <a:off x="10236138" y="3381327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941D031-ABB8-44F6-8252-9449E4C4291B}"/>
                </a:ext>
              </a:extLst>
            </p:cNvPr>
            <p:cNvSpPr/>
            <p:nvPr/>
          </p:nvSpPr>
          <p:spPr>
            <a:xfrm>
              <a:off x="6545824" y="3381327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4A78452-6D9F-45F3-8751-F4190D12BF2A}"/>
                </a:ext>
              </a:extLst>
            </p:cNvPr>
            <p:cNvCxnSpPr>
              <a:stCxn id="14" idx="0"/>
              <a:endCxn id="21" idx="4"/>
            </p:cNvCxnSpPr>
            <p:nvPr/>
          </p:nvCxnSpPr>
          <p:spPr>
            <a:xfrm flipH="1" flipV="1">
              <a:off x="7003024" y="4295727"/>
              <a:ext cx="4171" cy="504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4EE2226-C76E-4718-8EE7-E2F2BC994E24}"/>
                </a:ext>
              </a:extLst>
            </p:cNvPr>
            <p:cNvCxnSpPr>
              <a:stCxn id="15" idx="0"/>
              <a:endCxn id="18" idx="4"/>
            </p:cNvCxnSpPr>
            <p:nvPr/>
          </p:nvCxnSpPr>
          <p:spPr>
            <a:xfrm flipV="1">
              <a:off x="8242362" y="4295727"/>
              <a:ext cx="0" cy="483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1FBEAA7-3E58-4B00-B1A8-7A27C1CF69C3}"/>
                </a:ext>
              </a:extLst>
            </p:cNvPr>
            <p:cNvCxnSpPr>
              <a:stCxn id="17" idx="0"/>
              <a:endCxn id="20" idx="4"/>
            </p:cNvCxnSpPr>
            <p:nvPr/>
          </p:nvCxnSpPr>
          <p:spPr>
            <a:xfrm flipV="1">
              <a:off x="10693338" y="4295727"/>
              <a:ext cx="0" cy="483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DB5EBAA-F3BA-4009-A28C-6D17003CF2CD}"/>
                </a:ext>
              </a:extLst>
            </p:cNvPr>
            <p:cNvCxnSpPr>
              <a:stCxn id="16" idx="0"/>
              <a:endCxn id="19" idx="4"/>
            </p:cNvCxnSpPr>
            <p:nvPr/>
          </p:nvCxnSpPr>
          <p:spPr>
            <a:xfrm flipV="1">
              <a:off x="9477529" y="4295727"/>
              <a:ext cx="0" cy="504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A182E154-953F-476A-AE46-FF008DF8B49B}"/>
                    </a:ext>
                  </a:extLst>
                </p:cNvPr>
                <p:cNvSpPr/>
                <p:nvPr/>
              </p:nvSpPr>
              <p:spPr>
                <a:xfrm>
                  <a:off x="10236138" y="2009727"/>
                  <a:ext cx="914400" cy="914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charset="0"/>
                              </a:rPr>
                              <m:t>+4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xmlns="" id="{37DC1D54-AB6C-405B-91B9-1E74528B2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6138" y="2009727"/>
                  <a:ext cx="914400" cy="9144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1B103CE-D401-4496-B237-75CC50B856DA}"/>
                </a:ext>
              </a:extLst>
            </p:cNvPr>
            <p:cNvCxnSpPr>
              <a:stCxn id="20" idx="0"/>
              <a:endCxn id="26" idx="4"/>
            </p:cNvCxnSpPr>
            <p:nvPr/>
          </p:nvCxnSpPr>
          <p:spPr>
            <a:xfrm flipV="1">
              <a:off x="10693338" y="2924127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F2E5583-37DC-4BB7-BF3B-4B8181A4C337}"/>
                </a:ext>
              </a:extLst>
            </p:cNvPr>
            <p:cNvCxnSpPr>
              <a:stCxn id="21" idx="6"/>
              <a:endCxn id="18" idx="2"/>
            </p:cNvCxnSpPr>
            <p:nvPr/>
          </p:nvCxnSpPr>
          <p:spPr>
            <a:xfrm>
              <a:off x="7460224" y="3838527"/>
              <a:ext cx="324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73CD95C-8BF8-4796-B195-9A7667098104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8699562" y="3838527"/>
              <a:ext cx="320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B9644E0-A90F-4BAE-B7B0-7A7E4B19CF4E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9934729" y="3838527"/>
              <a:ext cx="301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169F9D-C982-4F86-8787-DCC8FCA0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1656"/>
            <a:ext cx="2743200" cy="365125"/>
          </a:xfrm>
        </p:spPr>
        <p:txBody>
          <a:bodyPr/>
          <a:lstStyle/>
          <a:p>
            <a:fld id="{30DE8D12-2F3A-407A-B2AD-CDE6BD105D9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4954A67-B37D-4EE2-882C-E92BD2D146F5}"/>
              </a:ext>
            </a:extLst>
          </p:cNvPr>
          <p:cNvSpPr/>
          <p:nvPr/>
        </p:nvSpPr>
        <p:spPr>
          <a:xfrm>
            <a:off x="6325506" y="2353368"/>
            <a:ext cx="5028294" cy="4078288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59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9A5DF-2F0E-4509-AF75-971D8F5A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Third trial – Simple RNN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0445E-659C-4E9A-8A30-6A06D9A8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748170"/>
          </a:xfrm>
        </p:spPr>
        <p:txBody>
          <a:bodyPr>
            <a:normAutofit/>
          </a:bodyPr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Average </a:t>
            </a:r>
            <a:r>
              <a:rPr lang="en-US" altLang="ko-KR"/>
              <a:t>temperature graph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 The ATD of 2010 data is 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‘1.49</a:t>
            </a:r>
            <a:r>
              <a:rPr lang="ko-KR" altLang="en-US" b="1">
                <a:solidFill>
                  <a:schemeClr val="accent2">
                    <a:lumMod val="75000"/>
                  </a:schemeClr>
                </a:solidFill>
              </a:rPr>
              <a:t>℃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’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7C6856-A4CC-40CC-B53A-9DFE2C7EE631}"/>
              </a:ext>
            </a:extLst>
          </p:cNvPr>
          <p:cNvSpPr txBox="1">
            <a:spLocks/>
          </p:cNvSpPr>
          <p:nvPr/>
        </p:nvSpPr>
        <p:spPr>
          <a:xfrm>
            <a:off x="6400800" y="1825625"/>
            <a:ext cx="5562600" cy="185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&lt;Result Graph&gt;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30D9211-D964-4526-9CD0-E13FD7A8B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177717"/>
              </p:ext>
            </p:extLst>
          </p:nvPr>
        </p:nvGraphicFramePr>
        <p:xfrm>
          <a:off x="1033848" y="29470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C0E550A-EA7D-4B75-8483-544A6AEB0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63801"/>
              </p:ext>
            </p:extLst>
          </p:nvPr>
        </p:nvGraphicFramePr>
        <p:xfrm>
          <a:off x="6400800" y="2629693"/>
          <a:ext cx="4572000" cy="306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AF10C-2264-488F-8247-B9CCBD87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8D12-2F3A-407A-B2AD-CDE6BD105D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391</Words>
  <Application>Microsoft Office PowerPoint</Application>
  <PresentationFormat>와이드스크린</PresentationFormat>
  <Paragraphs>178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Weather Prediction</vt:lpstr>
      <vt:lpstr>Content</vt:lpstr>
      <vt:lpstr>Goal &amp; Data</vt:lpstr>
      <vt:lpstr>First trial – Linear Regression </vt:lpstr>
      <vt:lpstr>Second trial – Neural Network </vt:lpstr>
      <vt:lpstr>Second trial – Neural Network </vt:lpstr>
      <vt:lpstr>Data insight </vt:lpstr>
      <vt:lpstr>Third trial – Simple RNN </vt:lpstr>
      <vt:lpstr>Third trial – Simple RNN </vt:lpstr>
      <vt:lpstr>One-day prediction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Prediction</dc:title>
  <dc:creator>김도형 (컴퓨터공학과/대학원생)</dc:creator>
  <cp:lastModifiedBy> 김도형</cp:lastModifiedBy>
  <cp:revision>111</cp:revision>
  <dcterms:created xsi:type="dcterms:W3CDTF">2018-05-15T07:42:47Z</dcterms:created>
  <dcterms:modified xsi:type="dcterms:W3CDTF">2018-05-16T12:38:19Z</dcterms:modified>
</cp:coreProperties>
</file>