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3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2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ADD2B5-D979-4E6F-B14D-8D9ADA1C6FA5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E09E-65AB-4DFC-BF63-26F9C5FB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82" y="759206"/>
            <a:ext cx="10129903" cy="179740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Shell condition and temperature-derived updates to the length-weight relationships for three eastern Bering Sea crab stocks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97" y="2719505"/>
            <a:ext cx="4269462" cy="1903514"/>
          </a:xfrm>
        </p:spPr>
        <p:txBody>
          <a:bodyPr>
            <a:noAutofit/>
          </a:bodyPr>
          <a:lstStyle/>
          <a:p>
            <a:r>
              <a:rPr lang="en-US" sz="1400" dirty="0" smtClean="0"/>
              <a:t>Jonathan Richar</a:t>
            </a:r>
          </a:p>
          <a:p>
            <a:r>
              <a:rPr lang="en-US" sz="1400" dirty="0" smtClean="0"/>
              <a:t>Jon.richar@noaa.gov</a:t>
            </a:r>
          </a:p>
          <a:p>
            <a:r>
              <a:rPr lang="en-US" sz="1400" dirty="0" smtClean="0"/>
              <a:t>Alaska Fisheries Science Center</a:t>
            </a:r>
          </a:p>
          <a:p>
            <a:r>
              <a:rPr lang="en-US" sz="1400" dirty="0" smtClean="0"/>
              <a:t>Kodiak Laboratory</a:t>
            </a:r>
            <a:endParaRPr lang="en-US" sz="1400" dirty="0"/>
          </a:p>
        </p:txBody>
      </p:sp>
      <p:pic>
        <p:nvPicPr>
          <p:cNvPr id="4" name="Picture 2" descr="Image result for noaa fisheri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30" y="-12128"/>
            <a:ext cx="1542669" cy="15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8" y="4387447"/>
            <a:ext cx="3206287" cy="2446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5" y="4387447"/>
            <a:ext cx="3313278" cy="246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23" y="4387447"/>
            <a:ext cx="2079965" cy="1278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22" y="5589514"/>
            <a:ext cx="2079965" cy="12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2887" y="1447801"/>
            <a:ext cx="6597725" cy="186837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red king crab – shell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37" y="1408820"/>
            <a:ext cx="7636945" cy="5345182"/>
          </a:xfrm>
        </p:spPr>
      </p:pic>
      <p:sp>
        <p:nvSpPr>
          <p:cNvPr id="5" name="TextBox 4"/>
          <p:cNvSpPr txBox="1"/>
          <p:nvPr/>
        </p:nvSpPr>
        <p:spPr>
          <a:xfrm>
            <a:off x="3994428" y="5044758"/>
            <a:ext cx="3368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NS</a:t>
            </a:r>
            <a:r>
              <a:rPr lang="en-US" dirty="0" smtClean="0">
                <a:solidFill>
                  <a:schemeClr val="bg1"/>
                </a:solidFill>
              </a:rPr>
              <a:t>) = 0.00039 * CL</a:t>
            </a:r>
            <a:r>
              <a:rPr lang="en-US" baseline="30000" dirty="0" smtClean="0">
                <a:solidFill>
                  <a:schemeClr val="bg1"/>
                </a:solidFill>
              </a:rPr>
              <a:t>3.147886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0.99</a:t>
            </a:r>
          </a:p>
          <a:p>
            <a:r>
              <a:rPr lang="en-US" dirty="0">
                <a:solidFill>
                  <a:schemeClr val="bg1"/>
                </a:solidFill>
              </a:rPr>
              <a:t>Slope not significantly different from baseline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661" y="2025023"/>
            <a:ext cx="355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0.000481 * CL</a:t>
            </a:r>
            <a:r>
              <a:rPr lang="en-US" baseline="30000" dirty="0" smtClean="0">
                <a:solidFill>
                  <a:schemeClr val="bg1"/>
                </a:solidFill>
              </a:rPr>
              <a:t>3.111170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0.97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Slope not significantly different from baseline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5301" y="3534890"/>
            <a:ext cx="249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Slopes not different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 each other, though intercepts were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red king crab – NS - temperature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0" y="1853248"/>
            <a:ext cx="7133964" cy="4993140"/>
          </a:xfrm>
        </p:spPr>
      </p:pic>
      <p:sp>
        <p:nvSpPr>
          <p:cNvPr id="5" name="TextBox 4"/>
          <p:cNvSpPr txBox="1"/>
          <p:nvPr/>
        </p:nvSpPr>
        <p:spPr>
          <a:xfrm>
            <a:off x="2492033" y="2551199"/>
            <a:ext cx="4289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SC2</a:t>
            </a:r>
            <a:r>
              <a:rPr lang="en-US" baseline="-38000" dirty="0" smtClean="0">
                <a:solidFill>
                  <a:schemeClr val="bg1"/>
                </a:solidFill>
              </a:rPr>
              <a:t>warm</a:t>
            </a:r>
            <a:r>
              <a:rPr lang="en-US" dirty="0" smtClean="0">
                <a:solidFill>
                  <a:schemeClr val="bg1"/>
                </a:solidFill>
              </a:rPr>
              <a:t>) = 0.000507 * CL</a:t>
            </a:r>
            <a:r>
              <a:rPr lang="en-US" baseline="30000" dirty="0" smtClean="0">
                <a:solidFill>
                  <a:schemeClr val="bg1"/>
                </a:solidFill>
              </a:rPr>
              <a:t>3.099277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Slope significantly different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0.99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7265" y="5360817"/>
            <a:ext cx="4001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SC2</a:t>
            </a:r>
            <a:r>
              <a:rPr lang="en-US" baseline="-38000" dirty="0" smtClean="0">
                <a:solidFill>
                  <a:schemeClr val="bg1"/>
                </a:solidFill>
              </a:rPr>
              <a:t>cold</a:t>
            </a:r>
            <a:r>
              <a:rPr lang="en-US" dirty="0" smtClean="0">
                <a:solidFill>
                  <a:schemeClr val="bg1"/>
                </a:solidFill>
              </a:rPr>
              <a:t>) = 0.000368 * CL</a:t>
            </a:r>
            <a:r>
              <a:rPr lang="en-US" baseline="30000" dirty="0" smtClean="0">
                <a:solidFill>
                  <a:schemeClr val="bg1"/>
                </a:solidFill>
              </a:rPr>
              <a:t>3.157545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Slope not significantly different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0.99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7177" y="4660363"/>
            <a:ext cx="303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Slopes differ from each other (p = 2e-16)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Bairdi crab – shell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1" y="1397301"/>
            <a:ext cx="7957203" cy="5081988"/>
          </a:xfrm>
        </p:spPr>
      </p:pic>
      <p:sp>
        <p:nvSpPr>
          <p:cNvPr id="5" name="TextBox 4"/>
          <p:cNvSpPr txBox="1"/>
          <p:nvPr/>
        </p:nvSpPr>
        <p:spPr>
          <a:xfrm>
            <a:off x="1958307" y="2052495"/>
            <a:ext cx="37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) = 0.000208 * CW</a:t>
            </a:r>
            <a:r>
              <a:rPr lang="en-US" baseline="30000" dirty="0" smtClean="0">
                <a:solidFill>
                  <a:schemeClr val="bg1"/>
                </a:solidFill>
              </a:rPr>
              <a:t>3.091966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Significantly different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0.98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5893" y="4874184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Log(W</a:t>
            </a:r>
            <a:r>
              <a:rPr lang="en-US" baseline="-25000" dirty="0" smtClean="0">
                <a:solidFill>
                  <a:schemeClr val="bg1"/>
                </a:solidFill>
              </a:rPr>
              <a:t>NS</a:t>
            </a:r>
            <a:r>
              <a:rPr lang="en-US" dirty="0" smtClean="0">
                <a:solidFill>
                  <a:schemeClr val="bg1"/>
                </a:solidFill>
              </a:rPr>
              <a:t>) = 0.000273 * CW</a:t>
            </a:r>
            <a:r>
              <a:rPr lang="en-US" baseline="30000" dirty="0" smtClean="0">
                <a:solidFill>
                  <a:schemeClr val="bg1"/>
                </a:solidFill>
              </a:rPr>
              <a:t>3.014254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Significantly different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0.99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6893" y="3740339"/>
            <a:ext cx="290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Slopes and intercepts significantly different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2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opilio crab – shell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6" y="1510410"/>
            <a:ext cx="7380928" cy="4749764"/>
          </a:xfrm>
        </p:spPr>
      </p:pic>
      <p:sp>
        <p:nvSpPr>
          <p:cNvPr id="5" name="TextBox 4"/>
          <p:cNvSpPr txBox="1"/>
          <p:nvPr/>
        </p:nvSpPr>
        <p:spPr>
          <a:xfrm>
            <a:off x="2295810" y="2079966"/>
            <a:ext cx="4083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Log(CW</a:t>
            </a:r>
            <a:r>
              <a:rPr lang="en-US" baseline="-25000" dirty="0" smtClean="0">
                <a:solidFill>
                  <a:schemeClr val="bg1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) = 0.000343 * CW</a:t>
            </a:r>
            <a:r>
              <a:rPr lang="en-US" baseline="30000" dirty="0" smtClean="0">
                <a:solidFill>
                  <a:schemeClr val="bg1"/>
                </a:solidFill>
              </a:rPr>
              <a:t>3.051748</a:t>
            </a:r>
          </a:p>
          <a:p>
            <a:r>
              <a:rPr lang="en-US" dirty="0">
                <a:solidFill>
                  <a:schemeClr val="bg1"/>
                </a:solidFill>
              </a:rPr>
              <a:t>Significantly different from baseline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0.99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3708" y="4862411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Log(CW</a:t>
            </a:r>
            <a:r>
              <a:rPr lang="en-US" baseline="-25000" dirty="0" smtClean="0">
                <a:solidFill>
                  <a:schemeClr val="bg1"/>
                </a:solidFill>
              </a:rPr>
              <a:t>NS</a:t>
            </a:r>
            <a:r>
              <a:rPr lang="en-US" dirty="0" smtClean="0">
                <a:solidFill>
                  <a:schemeClr val="bg1"/>
                </a:solidFill>
              </a:rPr>
              <a:t>) = 0.000237 * CW</a:t>
            </a:r>
            <a:r>
              <a:rPr lang="en-US" baseline="30000" dirty="0" smtClean="0">
                <a:solidFill>
                  <a:schemeClr val="bg1"/>
                </a:solidFill>
              </a:rPr>
              <a:t>3.119509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Significantly different from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0.99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307" y="3748187"/>
            <a:ext cx="257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Slopes and intercepts significantly different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37" y="130912"/>
            <a:ext cx="9404723" cy="1400530"/>
          </a:xfrm>
        </p:spPr>
        <p:txBody>
          <a:bodyPr/>
          <a:lstStyle/>
          <a:p>
            <a:r>
              <a:rPr lang="en-US" dirty="0" smtClean="0"/>
              <a:t>Calculated weight anomalies relative to current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53" y="1531441"/>
            <a:ext cx="3180546" cy="5146163"/>
          </a:xfrm>
        </p:spPr>
      </p:pic>
    </p:spTree>
    <p:extLst>
      <p:ext uri="{BB962C8B-B14F-4D97-AF65-F5344CB8AC3E}">
        <p14:creationId xmlns:p14="http://schemas.microsoft.com/office/powerpoint/2010/main" val="24757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biomass anomalies relative to baseline estimates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57" y="1930980"/>
            <a:ext cx="6140168" cy="4678796"/>
          </a:xfrm>
        </p:spPr>
      </p:pic>
    </p:spTree>
    <p:extLst>
      <p:ext uri="{BB962C8B-B14F-4D97-AF65-F5344CB8AC3E}">
        <p14:creationId xmlns:p14="http://schemas.microsoft.com/office/powerpoint/2010/main" val="293751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Chilton, E.A. 2009. Updates to size-weight relationships of eastern Bering Sea commercial crab species. Presentation.</a:t>
            </a:r>
          </a:p>
          <a:p>
            <a:r>
              <a:rPr lang="en-US" dirty="0" smtClean="0"/>
              <a:t>Chilton</a:t>
            </a:r>
            <a:r>
              <a:rPr lang="en-US" dirty="0"/>
              <a:t>, E.A. 2011. Size-weight relationships of commercial crab in the eastern Bering Sea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68" y="1853248"/>
            <a:ext cx="5585608" cy="4195762"/>
          </a:xfrm>
        </p:spPr>
      </p:pic>
    </p:spTree>
    <p:extLst>
      <p:ext uri="{BB962C8B-B14F-4D97-AF65-F5344CB8AC3E}">
        <p14:creationId xmlns:p14="http://schemas.microsoft.com/office/powerpoint/2010/main" val="34765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model parameters used to calculate biomass estimates based on size-weight relationships </a:t>
            </a:r>
          </a:p>
          <a:p>
            <a:pPr lvl="1"/>
            <a:r>
              <a:rPr lang="en-US" dirty="0" smtClean="0"/>
              <a:t>Allowing for factors affecting the relationships that were not accounted for in work that developed currently used parameters (Chilton </a:t>
            </a:r>
            <a:r>
              <a:rPr lang="en-US" dirty="0" smtClean="0"/>
              <a:t>2009, 2011)</a:t>
            </a:r>
            <a:endParaRPr lang="en-US" dirty="0" smtClean="0"/>
          </a:p>
          <a:p>
            <a:r>
              <a:rPr lang="en-US" dirty="0" smtClean="0"/>
              <a:t>Red king crab, tanner crab, opilio crab</a:t>
            </a:r>
          </a:p>
          <a:p>
            <a:pPr lvl="1"/>
            <a:r>
              <a:rPr lang="en-US" dirty="0" smtClean="0"/>
              <a:t>Shell condition</a:t>
            </a:r>
          </a:p>
          <a:p>
            <a:r>
              <a:rPr lang="en-US" dirty="0" smtClean="0"/>
              <a:t>Red king crab only</a:t>
            </a:r>
          </a:p>
          <a:p>
            <a:pPr lvl="1"/>
            <a:r>
              <a:rPr lang="en-US" dirty="0" smtClean="0"/>
              <a:t>Thermal regime of given survey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S-W parameters based on work conducted in late 2000s as an update to initial work done primarily in 1970s/1980s (Chilton 2011)</a:t>
            </a:r>
          </a:p>
          <a:p>
            <a:r>
              <a:rPr lang="en-US" dirty="0" smtClean="0"/>
              <a:t>Data from 2006 to 2011</a:t>
            </a:r>
          </a:p>
          <a:p>
            <a:pPr lvl="1"/>
            <a:r>
              <a:rPr lang="en-US" dirty="0" smtClean="0"/>
              <a:t>Relative to previous work, much larger sample sizes</a:t>
            </a:r>
          </a:p>
          <a:p>
            <a:pPr lvl="1"/>
            <a:r>
              <a:rPr lang="en-US" dirty="0" smtClean="0"/>
              <a:t>Amalgamated across years/shell condition</a:t>
            </a:r>
          </a:p>
          <a:p>
            <a:r>
              <a:rPr lang="en-US" dirty="0" smtClean="0"/>
              <a:t>Complicating factors not accounted for</a:t>
            </a:r>
          </a:p>
          <a:p>
            <a:pPr lvl="1"/>
            <a:r>
              <a:rPr lang="en-US" dirty="0" smtClean="0"/>
              <a:t>Temperature: </a:t>
            </a:r>
            <a:r>
              <a:rPr lang="en-US" dirty="0" smtClean="0"/>
              <a:t>influences </a:t>
            </a:r>
            <a:r>
              <a:rPr lang="en-US" dirty="0" smtClean="0"/>
              <a:t>metabolism and tissue growth post-molt</a:t>
            </a:r>
          </a:p>
          <a:p>
            <a:pPr lvl="1"/>
            <a:r>
              <a:rPr lang="en-US" dirty="0" smtClean="0"/>
              <a:t>Shell condition: Older shells more dense, and tissue fill greater</a:t>
            </a:r>
          </a:p>
        </p:txBody>
      </p:sp>
    </p:spTree>
    <p:extLst>
      <p:ext uri="{BB962C8B-B14F-4D97-AF65-F5344CB8AC3E}">
        <p14:creationId xmlns:p14="http://schemas.microsoft.com/office/powerpoint/2010/main" val="56384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parameters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15857"/>
              </p:ext>
            </p:extLst>
          </p:nvPr>
        </p:nvGraphicFramePr>
        <p:xfrm>
          <a:off x="1060704" y="2649009"/>
          <a:ext cx="6976872" cy="2389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218">
                  <a:extLst>
                    <a:ext uri="{9D8B030D-6E8A-4147-A177-3AD203B41FA5}">
                      <a16:colId xmlns:a16="http://schemas.microsoft.com/office/drawing/2014/main" val="3905633534"/>
                    </a:ext>
                  </a:extLst>
                </a:gridCol>
                <a:gridCol w="1744218">
                  <a:extLst>
                    <a:ext uri="{9D8B030D-6E8A-4147-A177-3AD203B41FA5}">
                      <a16:colId xmlns:a16="http://schemas.microsoft.com/office/drawing/2014/main" val="354838496"/>
                    </a:ext>
                  </a:extLst>
                </a:gridCol>
                <a:gridCol w="1744218">
                  <a:extLst>
                    <a:ext uri="{9D8B030D-6E8A-4147-A177-3AD203B41FA5}">
                      <a16:colId xmlns:a16="http://schemas.microsoft.com/office/drawing/2014/main" val="2195122089"/>
                    </a:ext>
                  </a:extLst>
                </a:gridCol>
                <a:gridCol w="1744218">
                  <a:extLst>
                    <a:ext uri="{9D8B030D-6E8A-4147-A177-3AD203B41FA5}">
                      <a16:colId xmlns:a16="http://schemas.microsoft.com/office/drawing/2014/main" val="3389511379"/>
                    </a:ext>
                  </a:extLst>
                </a:gridCol>
              </a:tblGrid>
              <a:tr h="572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0455783"/>
                  </a:ext>
                </a:extLst>
              </a:tr>
              <a:tr h="605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king crab - males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3.141334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1092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9990591"/>
                  </a:ext>
                </a:extLst>
              </a:tr>
              <a:tr h="605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Tanner crab - males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3.022134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1131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7276110"/>
                  </a:ext>
                </a:extLst>
              </a:tr>
              <a:tr h="605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Opilio crab - males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3.097253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75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14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size-weight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calculate mature biomass population estimates for stock assessment/fishery management</a:t>
            </a:r>
          </a:p>
          <a:p>
            <a:r>
              <a:rPr lang="en-US" dirty="0" smtClean="0"/>
              <a:t>by stock/management area</a:t>
            </a:r>
          </a:p>
          <a:p>
            <a:r>
              <a:rPr lang="en-US" dirty="0" smtClean="0"/>
              <a:t>OFL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date size-weight data</a:t>
            </a:r>
          </a:p>
          <a:p>
            <a:r>
              <a:rPr lang="en-US" dirty="0" smtClean="0"/>
              <a:t>2000 – 2019</a:t>
            </a:r>
          </a:p>
          <a:p>
            <a:r>
              <a:rPr lang="en-US" dirty="0" smtClean="0"/>
              <a:t>Collected randomly on the EBS summer bottom trawl survey</a:t>
            </a:r>
          </a:p>
          <a:p>
            <a:r>
              <a:rPr lang="en-US" dirty="0" smtClean="0"/>
              <a:t>Clean (no/minimal </a:t>
            </a:r>
            <a:r>
              <a:rPr lang="en-US" dirty="0" err="1" smtClean="0"/>
              <a:t>epibionts</a:t>
            </a:r>
            <a:r>
              <a:rPr lang="en-US" dirty="0" smtClean="0"/>
              <a:t>), intact (no carapace cracks or missing/regenerating limbs)</a:t>
            </a:r>
            <a:endParaRPr lang="en-US" dirty="0"/>
          </a:p>
          <a:p>
            <a:r>
              <a:rPr lang="en-US" dirty="0" smtClean="0"/>
              <a:t>Weight (g)</a:t>
            </a:r>
          </a:p>
          <a:p>
            <a:pPr lvl="1"/>
            <a:r>
              <a:rPr lang="en-US" dirty="0" smtClean="0"/>
              <a:t>Digital scale</a:t>
            </a:r>
          </a:p>
          <a:p>
            <a:r>
              <a:rPr lang="en-US" dirty="0" smtClean="0"/>
              <a:t>Carapace size (CL/CW) to 0.1mm</a:t>
            </a:r>
          </a:p>
          <a:p>
            <a:pPr lvl="1"/>
            <a:r>
              <a:rPr lang="en-US" dirty="0" smtClean="0"/>
              <a:t>Vernier caliper (prior to 2016)</a:t>
            </a:r>
          </a:p>
          <a:p>
            <a:pPr lvl="1"/>
            <a:r>
              <a:rPr lang="en-US" dirty="0" smtClean="0"/>
              <a:t>Digital caliper (2016 to present)</a:t>
            </a:r>
          </a:p>
        </p:txBody>
      </p:sp>
    </p:spTree>
    <p:extLst>
      <p:ext uri="{BB962C8B-B14F-4D97-AF65-F5344CB8AC3E}">
        <p14:creationId xmlns:p14="http://schemas.microsoft.com/office/powerpoint/2010/main" val="87163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Stock specific data grouped based on variable of interest</a:t>
            </a:r>
          </a:p>
          <a:p>
            <a:r>
              <a:rPr lang="en-US" dirty="0" smtClean="0"/>
              <a:t>Outliers </a:t>
            </a:r>
            <a:r>
              <a:rPr lang="en-US" dirty="0"/>
              <a:t>classified via Cook’s Distance and removed prior to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Male Bristol Bay red king crab, EBS Bairdi, EBS opilio</a:t>
            </a:r>
          </a:p>
          <a:p>
            <a:pPr lvl="1"/>
            <a:r>
              <a:rPr lang="en-US" dirty="0" smtClean="0"/>
              <a:t>Shell condition</a:t>
            </a:r>
          </a:p>
          <a:p>
            <a:r>
              <a:rPr lang="en-US" dirty="0" smtClean="0"/>
              <a:t>Male Bristol Bay red king crab ONLY</a:t>
            </a:r>
          </a:p>
          <a:p>
            <a:pPr lvl="1"/>
            <a:r>
              <a:rPr lang="en-US" dirty="0" smtClean="0"/>
              <a:t>New shell males grouped by warm/cold year, determined based on whether a late summer </a:t>
            </a:r>
            <a:r>
              <a:rPr lang="en-US" dirty="0" err="1" smtClean="0"/>
              <a:t>retow</a:t>
            </a:r>
            <a:r>
              <a:rPr lang="en-US" dirty="0" smtClean="0"/>
              <a:t> was conducted</a:t>
            </a:r>
          </a:p>
          <a:p>
            <a:pPr lvl="1"/>
            <a:r>
              <a:rPr lang="en-US" dirty="0" smtClean="0"/>
              <a:t>Cold years: 2000, 2006, 2007, 2008, 2009, 2010, 2011, 2012, 2017</a:t>
            </a:r>
          </a:p>
          <a:p>
            <a:pPr lvl="1"/>
            <a:r>
              <a:rPr lang="en-US" dirty="0" smtClean="0"/>
              <a:t>Warm years: 2001, 2002, 2003, 2004, 2005, 2013, 2014, 2015, 2016, 2018, 2019</a:t>
            </a:r>
          </a:p>
          <a:p>
            <a:r>
              <a:rPr lang="en-US" dirty="0" err="1" smtClean="0"/>
              <a:t>Followup</a:t>
            </a:r>
            <a:r>
              <a:rPr lang="en-US" dirty="0" smtClean="0"/>
              <a:t> work to address blue king crab and females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3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II cont.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587390"/>
              </p:ext>
            </p:extLst>
          </p:nvPr>
        </p:nvGraphicFramePr>
        <p:xfrm>
          <a:off x="3593592" y="1801328"/>
          <a:ext cx="4518274" cy="4123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3867">
                  <a:extLst>
                    <a:ext uri="{9D8B030D-6E8A-4147-A177-3AD203B41FA5}">
                      <a16:colId xmlns:a16="http://schemas.microsoft.com/office/drawing/2014/main" val="1404064604"/>
                    </a:ext>
                  </a:extLst>
                </a:gridCol>
                <a:gridCol w="1314407">
                  <a:extLst>
                    <a:ext uri="{9D8B030D-6E8A-4147-A177-3AD203B41FA5}">
                      <a16:colId xmlns:a16="http://schemas.microsoft.com/office/drawing/2014/main" val="280228633"/>
                    </a:ext>
                  </a:extLst>
                </a:gridCol>
              </a:tblGrid>
              <a:tr h="285977"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0422916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 BBRKC - 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522729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 BBRKC - 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0440195"/>
                  </a:ext>
                </a:extLst>
              </a:tr>
              <a:tr h="530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 BBRKC - NS - 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4006268"/>
                  </a:ext>
                </a:extLst>
              </a:tr>
              <a:tr h="530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Male BBRKC - NS - warm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9666725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230898"/>
                  </a:ext>
                </a:extLst>
              </a:tr>
              <a:tr h="530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 Tanner crab - 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0038408"/>
                  </a:ext>
                </a:extLst>
              </a:tr>
              <a:tr h="530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 Tanner crab - 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464870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713955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 Opilio crab - 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139370"/>
                  </a:ext>
                </a:extLst>
              </a:tr>
              <a:tr h="285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 Opilio crab - 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size-weight relationship may be modelled as</a:t>
            </a:r>
          </a:p>
          <a:p>
            <a:r>
              <a:rPr lang="en-US" dirty="0" smtClean="0"/>
              <a:t>Weight (g) = </a:t>
            </a:r>
            <a:r>
              <a:rPr lang="en-US" i="1" dirty="0" smtClean="0"/>
              <a:t>a </a:t>
            </a:r>
            <a:r>
              <a:rPr lang="en-US" dirty="0" smtClean="0"/>
              <a:t>*(Carapace size (mm))</a:t>
            </a:r>
            <a:r>
              <a:rPr lang="en-US" i="1" baseline="30000" dirty="0" smtClean="0"/>
              <a:t>b</a:t>
            </a:r>
            <a:endParaRPr lang="en-US" dirty="0" smtClean="0"/>
          </a:p>
          <a:p>
            <a:r>
              <a:rPr lang="en-US" dirty="0" smtClean="0"/>
              <a:t>Parameters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estimated separately</a:t>
            </a:r>
          </a:p>
          <a:p>
            <a:pPr lvl="1"/>
            <a:r>
              <a:rPr lang="en-US" dirty="0" err="1" smtClean="0"/>
              <a:t>Iinear</a:t>
            </a:r>
            <a:r>
              <a:rPr lang="en-US" dirty="0" smtClean="0"/>
              <a:t> regression fitted to log-transformed size-weight data</a:t>
            </a:r>
          </a:p>
          <a:p>
            <a:pPr lvl="1"/>
            <a:r>
              <a:rPr lang="en-US" dirty="0" smtClean="0"/>
              <a:t>Parameter </a:t>
            </a:r>
            <a:r>
              <a:rPr lang="en-US" i="1" dirty="0" smtClean="0"/>
              <a:t>a</a:t>
            </a:r>
            <a:r>
              <a:rPr lang="en-US" dirty="0" smtClean="0"/>
              <a:t> is the intercept in log-scale and log</a:t>
            </a:r>
            <a:r>
              <a:rPr lang="en-US" baseline="-25000" dirty="0" smtClean="0"/>
              <a:t>-1</a:t>
            </a:r>
          </a:p>
          <a:p>
            <a:pPr lvl="1"/>
            <a:r>
              <a:rPr lang="en-US" dirty="0" smtClean="0"/>
              <a:t>Parameter </a:t>
            </a:r>
            <a:r>
              <a:rPr lang="en-US" i="1" dirty="0" smtClean="0"/>
              <a:t>b</a:t>
            </a:r>
            <a:r>
              <a:rPr lang="en-US" dirty="0" smtClean="0"/>
              <a:t> is the slope</a:t>
            </a:r>
          </a:p>
          <a:p>
            <a:r>
              <a:rPr lang="en-US" dirty="0" smtClean="0"/>
              <a:t>Slopes compared to baseline estimates using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r>
              <a:rPr lang="en-US" dirty="0" smtClean="0"/>
              <a:t>Biomass estimates calculated using final parameter estimates, and compared to baseline estimates calculated using current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12836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1599</TotalTime>
  <Words>723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Shell condition and temperature-derived updates to the length-weight relationships for three eastern Bering Sea crab stocks</vt:lpstr>
      <vt:lpstr>Objectives</vt:lpstr>
      <vt:lpstr>Background</vt:lpstr>
      <vt:lpstr>Current parameters</vt:lpstr>
      <vt:lpstr>Importance of size-weight relationship</vt:lpstr>
      <vt:lpstr>Methods I</vt:lpstr>
      <vt:lpstr>Methods II</vt:lpstr>
      <vt:lpstr>Methods II cont.</vt:lpstr>
      <vt:lpstr>Methods III</vt:lpstr>
      <vt:lpstr>Results</vt:lpstr>
      <vt:lpstr>Male red king crab – shell condition</vt:lpstr>
      <vt:lpstr>Male red king crab – NS - temperature</vt:lpstr>
      <vt:lpstr>Male Bairdi crab – shell condition</vt:lpstr>
      <vt:lpstr>Male opilio crab – shell condition</vt:lpstr>
      <vt:lpstr>Calculated weight anomalies relative to current models</vt:lpstr>
      <vt:lpstr>Time series biomass anomalies relative to baseline estimates</vt:lpstr>
      <vt:lpstr>Literature cited</vt:lpstr>
      <vt:lpstr>Questions?</vt:lpstr>
    </vt:vector>
  </TitlesOfParts>
  <Company>NOAA - Alaska Fisheries Science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condition and temperature-derived updates to the length-weight relationships for three eastern Bering Sea crab stocks</dc:title>
  <dc:creator>Jon.Richar</dc:creator>
  <cp:lastModifiedBy>Jon.Richar</cp:lastModifiedBy>
  <cp:revision>38</cp:revision>
  <dcterms:created xsi:type="dcterms:W3CDTF">2021-01-04T19:00:08Z</dcterms:created>
  <dcterms:modified xsi:type="dcterms:W3CDTF">2021-01-05T21:58:47Z</dcterms:modified>
</cp:coreProperties>
</file>