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234883"/>
            <a:ext cx="9144000" cy="2387600"/>
          </a:xfrm>
        </p:spPr>
        <p:txBody>
          <a:bodyPr>
            <a:normAutofit fontScale="90000"/>
          </a:bodyPr>
          <a:p>
            <a:pPr>
              <a:lnSpc>
                <a:spcPct val="80000"/>
              </a:lnSpc>
            </a:pPr>
            <a:br>
              <a:rPr lang="en-US" u="sng">
                <a:sym typeface="+mn-ea"/>
              </a:rPr>
            </a:br>
            <a:br>
              <a:rPr lang="en-US" u="sng">
                <a:sym typeface="+mn-ea"/>
              </a:rPr>
            </a:br>
            <a:r>
              <a:rPr lang="en-US" sz="5300" b="1" u="sng">
                <a:sym typeface="+mn-ea"/>
              </a:rPr>
              <a:t>LENDING CLUB CASE STUDY</a:t>
            </a:r>
            <a:br>
              <a:rPr lang="en-US" u="sng"/>
            </a:br>
            <a:endParaRPr lang="en-US"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65125"/>
            <a:ext cx="12191365" cy="565150"/>
          </a:xfrm>
        </p:spPr>
        <p:txBody>
          <a:bodyPr/>
          <a:p>
            <a:r>
              <a:rPr lang="en-US" sz="2800" b="1" u="sng">
                <a:solidFill>
                  <a:srgbClr val="FF0000"/>
                </a:solidFill>
              </a:rPr>
              <a:t>Problem Statement</a:t>
            </a:r>
            <a:endParaRPr lang="en-US" sz="2800" b="1" u="sng">
              <a:solidFill>
                <a:srgbClr val="FF0000"/>
              </a:solidFill>
            </a:endParaRPr>
          </a:p>
        </p:txBody>
      </p:sp>
      <p:sp>
        <p:nvSpPr>
          <p:cNvPr id="3" name="Content Placeholder 2"/>
          <p:cNvSpPr>
            <a:spLocks noGrp="1"/>
          </p:cNvSpPr>
          <p:nvPr>
            <p:ph idx="1"/>
          </p:nvPr>
        </p:nvSpPr>
        <p:spPr>
          <a:xfrm>
            <a:off x="0" y="930275"/>
            <a:ext cx="12191365" cy="1243330"/>
          </a:xfrm>
        </p:spPr>
        <p:txBody>
          <a:bodyPr/>
          <a:p>
            <a:pPr algn="just"/>
            <a:r>
              <a:rPr lang="en-US" sz="1800"/>
              <a:t>This assignment aims to provide insights into how real-world business challenges are addressed through Exploratory Data Analysis (EDA). Specifically, it focuses on risk analytics within the banking and financial services sector, demonstrating how data analysis can mitigate the risk associated with lending.</a:t>
            </a:r>
            <a:endParaRPr lang="en-US" sz="1800"/>
          </a:p>
        </p:txBody>
      </p:sp>
      <p:sp>
        <p:nvSpPr>
          <p:cNvPr id="4" name="Title 1"/>
          <p:cNvSpPr>
            <a:spLocks noGrp="1"/>
          </p:cNvSpPr>
          <p:nvPr/>
        </p:nvSpPr>
        <p:spPr>
          <a:xfrm>
            <a:off x="0" y="2245995"/>
            <a:ext cx="12191365" cy="565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a:solidFill>
                  <a:srgbClr val="FF0000"/>
                </a:solidFill>
              </a:rPr>
              <a:t>Business Objectives</a:t>
            </a:r>
            <a:endParaRPr lang="en-US" sz="2800" b="1" u="sng">
              <a:solidFill>
                <a:srgbClr val="FF0000"/>
              </a:solidFill>
            </a:endParaRPr>
          </a:p>
        </p:txBody>
      </p:sp>
      <p:sp>
        <p:nvSpPr>
          <p:cNvPr id="5" name="Content Placeholder 2"/>
          <p:cNvSpPr>
            <a:spLocks noGrp="1"/>
          </p:cNvSpPr>
          <p:nvPr/>
        </p:nvSpPr>
        <p:spPr>
          <a:xfrm>
            <a:off x="0" y="2883535"/>
            <a:ext cx="12191365" cy="3601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t>As the largest online loan marketplace, the company offers personal, business, and medical procedure financing with competitive interest rates and a user-friendly online interface. However, lending to "risky" applicants poses the greatest financial risk, known as credit loss, which occurs when borrowers default on their loans.</a:t>
            </a:r>
            <a:endParaRPr lang="en-US" sz="1800"/>
          </a:p>
          <a:p>
            <a:pPr algn="just"/>
            <a:endParaRPr lang="en-US" sz="1800"/>
          </a:p>
          <a:p>
            <a:pPr algn="just"/>
            <a:r>
              <a:rPr lang="en-US" sz="1800"/>
              <a:t>Identifying these risky loan applicants is crucial for reducing credit loss. The goal of this case study is to identify such applicants through EDA. By understanding the driving factors behind loan default, the company can enhance its portfolio management and risk assessment processes.</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65125"/>
            <a:ext cx="12191365" cy="721995"/>
          </a:xfrm>
        </p:spPr>
        <p:txBody>
          <a:bodyPr/>
          <a:p>
            <a:r>
              <a:rPr lang="en-US" sz="2800" b="1" u="sng">
                <a:solidFill>
                  <a:srgbClr val="FF0000"/>
                </a:solidFill>
              </a:rPr>
              <a:t>Business Understanding</a:t>
            </a:r>
            <a:endParaRPr lang="en-US" sz="2800" b="1" u="sng">
              <a:solidFill>
                <a:srgbClr val="FF0000"/>
              </a:solidFill>
            </a:endParaRPr>
          </a:p>
        </p:txBody>
      </p:sp>
      <p:sp>
        <p:nvSpPr>
          <p:cNvPr id="3" name="Content Placeholder 2"/>
          <p:cNvSpPr>
            <a:spLocks noGrp="1"/>
          </p:cNvSpPr>
          <p:nvPr>
            <p:ph idx="1"/>
          </p:nvPr>
        </p:nvSpPr>
        <p:spPr>
          <a:xfrm>
            <a:off x="0" y="1253490"/>
            <a:ext cx="12192635" cy="5507355"/>
          </a:xfrm>
        </p:spPr>
        <p:txBody>
          <a:bodyPr>
            <a:normAutofit fontScale="50000"/>
          </a:bodyPr>
          <a:p>
            <a:pPr marL="0" indent="0" algn="just">
              <a:buNone/>
            </a:pPr>
            <a:r>
              <a:rPr lang="en-US"/>
              <a:t>You are employed by a consumer finance company specializing in providing various types of loans to urban customers. When evaluating loan applications, the company must make decisions based on the applicant's profile. There are two primary risks associated with these decisions</a:t>
            </a:r>
            <a:endParaRPr lang="en-US"/>
          </a:p>
          <a:p>
            <a:pPr marL="457200" lvl="1" indent="0" algn="just">
              <a:buNone/>
            </a:pPr>
            <a:r>
              <a:rPr lang="en-US"/>
              <a:t>1) Loss of Business: If a potential borrower is likely to repay the loan but is denied approval, the company loses business  opprtunities.</a:t>
            </a:r>
            <a:endParaRPr lang="en-US"/>
          </a:p>
          <a:p>
            <a:pPr marL="457200" lvl="1" indent="0" algn="just">
              <a:buNone/>
            </a:pPr>
            <a:r>
              <a:rPr lang="en-US"/>
              <a:t>2) Financial Loss: If a borrower is unlikely to repay the loan, approving it may result in financial losses for the company.</a:t>
            </a:r>
            <a:endParaRPr lang="en-US"/>
          </a:p>
          <a:p>
            <a:pPr marL="0" indent="0" algn="just">
              <a:buNone/>
            </a:pPr>
            <a:endParaRPr lang="en-US"/>
          </a:p>
          <a:p>
            <a:pPr marL="0" indent="0" algn="just">
              <a:buNone/>
            </a:pPr>
            <a:r>
              <a:rPr lang="en-US"/>
              <a:t>The objective is to identify patterns indicating whether a person is likely to default on a loan. Understanding these patterns enables the company to take appropriate actions such as denying the loan, adjusting loan amounts, or offering loans at higher interest rates to risky applicants.</a:t>
            </a:r>
            <a:endParaRPr lang="en-US"/>
          </a:p>
          <a:p>
            <a:pPr algn="just"/>
            <a:endParaRPr lang="en-US"/>
          </a:p>
          <a:p>
            <a:pPr marL="0" indent="0" algn="just">
              <a:buNone/>
            </a:pPr>
            <a:r>
              <a:rPr lang="en-US" b="1"/>
              <a:t>Loan Decision Scenarios</a:t>
            </a:r>
            <a:endParaRPr lang="en-US" b="1"/>
          </a:p>
          <a:p>
            <a:pPr marL="0" indent="0" algn="just">
              <a:buNone/>
            </a:pPr>
            <a:r>
              <a:rPr lang="en-US"/>
              <a:t>When a person applies for a loan, the company can take two types of decisions:</a:t>
            </a:r>
            <a:endParaRPr lang="en-US"/>
          </a:p>
          <a:p>
            <a:pPr marL="0" indent="0" algn="just">
              <a:buNone/>
            </a:pPr>
            <a:r>
              <a:rPr lang="en-US"/>
              <a:t>1) Loan Acceptance: If the company approves the loan, there are three possible outcomes:</a:t>
            </a:r>
            <a:endParaRPr lang="en-US"/>
          </a:p>
          <a:p>
            <a:pPr lvl="1" algn="just"/>
            <a:r>
              <a:rPr lang="en-US"/>
              <a:t>Fully Paid: The applicant fully repays the loan amount (principal and interest).</a:t>
            </a:r>
            <a:endParaRPr lang="en-US"/>
          </a:p>
          <a:p>
            <a:pPr lvl="1" algn="just"/>
            <a:r>
              <a:rPr lang="en-US"/>
              <a:t>Current: The applicant is in the process of repaying the loan and has not defaulted.</a:t>
            </a:r>
            <a:endParaRPr lang="en-US"/>
          </a:p>
          <a:p>
            <a:pPr lvl="1" algn="just"/>
            <a:r>
              <a:rPr lang="en-US"/>
              <a:t>Charged-off: The applicant has defaulted by failing to repay instalments for an extended period.</a:t>
            </a:r>
            <a:endParaRPr lang="en-US"/>
          </a:p>
          <a:p>
            <a:pPr marL="0" indent="0" algn="just">
              <a:buNone/>
            </a:pPr>
            <a:endParaRPr lang="en-US"/>
          </a:p>
          <a:p>
            <a:pPr marL="0" indent="0" algn="just">
              <a:buNone/>
            </a:pPr>
            <a:r>
              <a:rPr lang="en-US"/>
              <a:t>2) Loan Rejection: The company rejects the loan application due to various reasons, resulting in no transactional history with those applicants.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99060"/>
            <a:ext cx="12192635" cy="1567815"/>
          </a:xfrm>
        </p:spPr>
        <p:txBody>
          <a:bodyPr>
            <a:noAutofit/>
          </a:bodyPr>
          <a:p>
            <a:r>
              <a:rPr lang="en-US" sz="1400" b="1" u="sng">
                <a:solidFill>
                  <a:schemeClr val="accent5">
                    <a:lumMod val="75000"/>
                  </a:schemeClr>
                </a:solidFill>
                <a:sym typeface="+mn-ea"/>
              </a:rPr>
              <a:t># Callouts focused on only Charged Accounts EDAs</a:t>
            </a:r>
            <a:br>
              <a:rPr lang="en-US" sz="1400" b="1" u="sng">
                <a:solidFill>
                  <a:schemeClr val="accent5">
                    <a:lumMod val="75000"/>
                  </a:schemeClr>
                </a:solidFill>
                <a:sym typeface="+mn-ea"/>
              </a:rPr>
            </a:br>
            <a:br>
              <a:rPr lang="en-US" sz="1400" b="1" u="sng">
                <a:solidFill>
                  <a:schemeClr val="accent5">
                    <a:lumMod val="75000"/>
                  </a:schemeClr>
                </a:solidFill>
                <a:sym typeface="+mn-ea"/>
              </a:rPr>
            </a:br>
            <a:r>
              <a:rPr lang="en-US" sz="1400" b="1" i="1"/>
              <a:t>1) 14% accounts are contributing as Charged Off accounts</a:t>
            </a:r>
            <a:br>
              <a:rPr lang="en-US" sz="1400" b="1" i="1"/>
            </a:br>
            <a:r>
              <a:rPr lang="en-US" sz="1400" b="1" i="1"/>
              <a:t>2) Small Business, Moving, Renewable energy, educational purpose claims are contributing to around ~90% of the Charged off accounts.</a:t>
            </a:r>
            <a:br>
              <a:rPr lang="en-US" sz="1400" b="1" i="1"/>
            </a:br>
            <a:r>
              <a:rPr lang="en-US" sz="1400" b="1" i="1"/>
              <a:t>3) Small Business pupose claims are contributing higher with 28.03%</a:t>
            </a:r>
            <a:br>
              <a:rPr lang="en-US" sz="1400" b="1" i="1"/>
            </a:br>
            <a:r>
              <a:rPr lang="en-US" sz="1400" b="1" i="1"/>
              <a:t>4) On the Year on Year Claims, we could see a sharp decline in the small business &amp; Renewable energy claims but more for the moving purposes by an increment of ~2-5%. Educational Claims are not having any trend or seasonality.</a:t>
            </a:r>
            <a:endParaRPr lang="en-US" sz="1400" b="1" i="1"/>
          </a:p>
        </p:txBody>
      </p:sp>
      <p:pic>
        <p:nvPicPr>
          <p:cNvPr id="14" name="Content Placeholder 13"/>
          <p:cNvPicPr>
            <a:picLocks noChangeAspect="1"/>
          </p:cNvPicPr>
          <p:nvPr>
            <p:ph idx="1"/>
          </p:nvPr>
        </p:nvPicPr>
        <p:blipFill>
          <a:blip r:embed="rId1"/>
          <a:stretch>
            <a:fillRect/>
          </a:stretch>
        </p:blipFill>
        <p:spPr>
          <a:xfrm>
            <a:off x="1539240" y="3758565"/>
            <a:ext cx="9113520" cy="3099435"/>
          </a:xfrm>
          <a:prstGeom prst="rect">
            <a:avLst/>
          </a:prstGeom>
        </p:spPr>
      </p:pic>
      <p:pic>
        <p:nvPicPr>
          <p:cNvPr id="15" name="Picture 14"/>
          <p:cNvPicPr>
            <a:picLocks noChangeAspect="1"/>
          </p:cNvPicPr>
          <p:nvPr/>
        </p:nvPicPr>
        <p:blipFill>
          <a:blip r:embed="rId2"/>
          <a:stretch>
            <a:fillRect/>
          </a:stretch>
        </p:blipFill>
        <p:spPr>
          <a:xfrm>
            <a:off x="3152140" y="1666875"/>
            <a:ext cx="5887085" cy="2091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1365" cy="2256790"/>
          </a:xfrm>
        </p:spPr>
        <p:txBody>
          <a:bodyPr>
            <a:noAutofit/>
          </a:bodyPr>
          <a:p>
            <a:r>
              <a:rPr lang="en-US" sz="1400" b="1" u="sng">
                <a:solidFill>
                  <a:schemeClr val="accent5">
                    <a:lumMod val="75000"/>
                  </a:schemeClr>
                </a:solidFill>
              </a:rPr>
              <a:t># Focusing only Charged Off accounts for Small Business, Moving, Renewable Energy &amp; Educational Purposes data for L2 analysis since these are contributing to 90% of the charged off accounts.</a:t>
            </a:r>
            <a:br>
              <a:rPr lang="en-US" sz="1400" b="1">
                <a:solidFill>
                  <a:schemeClr val="accent5">
                    <a:lumMod val="75000"/>
                  </a:schemeClr>
                </a:solidFill>
              </a:rPr>
            </a:br>
            <a:br>
              <a:rPr lang="en-US" sz="1400" b="1"/>
            </a:br>
            <a:r>
              <a:rPr lang="en-US" sz="1400" b="1"/>
              <a:t>1) Percentage of defaulters are more for 60 months terms.</a:t>
            </a:r>
            <a:br>
              <a:rPr lang="en-US" sz="1400" b="1"/>
            </a:br>
            <a:r>
              <a:rPr lang="en-US" sz="1400" b="1"/>
              <a:t>2) In both terms 36 &amp; 60 months, 10-15% Interest Buckets are highly to default by 56.98% &amp; 46.75%</a:t>
            </a:r>
            <a:br>
              <a:rPr lang="en-US" sz="1400" b="1"/>
            </a:br>
            <a:r>
              <a:rPr lang="en-US" sz="1400" b="1"/>
              <a:t>3) On those who takes 36 months term based loans, 10-15% &amp; 5-10% Buckets contribute around 80% of the defaulters.</a:t>
            </a:r>
            <a:br>
              <a:rPr lang="en-US" sz="1400" b="1"/>
            </a:br>
            <a:r>
              <a:rPr lang="en-US" sz="1400" b="1"/>
              <a:t>4) Where as in 60 months tenure, 10-15% &amp; 15-20% Buckets contribute around 80% of the defaulters.</a:t>
            </a:r>
            <a:br>
              <a:rPr lang="en-US" sz="1400" b="1"/>
            </a:br>
            <a:r>
              <a:rPr lang="en-US" sz="1400" b="1"/>
              <a:t>5) Small Business &amp; Educational purpose contribute 90% of claims for 36 &amp; 60 months terms.</a:t>
            </a:r>
            <a:br>
              <a:rPr lang="en-US" sz="1400" b="1"/>
            </a:br>
            <a:r>
              <a:rPr lang="en-US" sz="1400" b="1"/>
              <a:t>6) In 36 months, Small Business contribute an average of 67% Claims across all the interest buckets where 15-20% interest bucket contributes the highest with ~80%.</a:t>
            </a:r>
            <a:br>
              <a:rPr lang="en-US" sz="1400" b="1"/>
            </a:br>
            <a:r>
              <a:rPr lang="en-US" sz="1400" b="1"/>
              <a:t>7) In 60 months small business contribute an average of 80% having 20-25% with the highest with 95%.</a:t>
            </a:r>
            <a:endParaRPr lang="en-US" sz="1400" b="1"/>
          </a:p>
        </p:txBody>
      </p:sp>
      <p:pic>
        <p:nvPicPr>
          <p:cNvPr id="4" name="Picture 3"/>
          <p:cNvPicPr>
            <a:picLocks noChangeAspect="1"/>
          </p:cNvPicPr>
          <p:nvPr/>
        </p:nvPicPr>
        <p:blipFill>
          <a:blip r:embed="rId1"/>
          <a:stretch>
            <a:fillRect/>
          </a:stretch>
        </p:blipFill>
        <p:spPr>
          <a:xfrm>
            <a:off x="0" y="2256790"/>
            <a:ext cx="5507355" cy="1923415"/>
          </a:xfrm>
          <a:prstGeom prst="rect">
            <a:avLst/>
          </a:prstGeom>
        </p:spPr>
      </p:pic>
      <p:pic>
        <p:nvPicPr>
          <p:cNvPr id="5" name="Picture 4"/>
          <p:cNvPicPr>
            <a:picLocks noChangeAspect="1"/>
          </p:cNvPicPr>
          <p:nvPr/>
        </p:nvPicPr>
        <p:blipFill>
          <a:blip r:embed="rId2"/>
          <a:stretch>
            <a:fillRect/>
          </a:stretch>
        </p:blipFill>
        <p:spPr>
          <a:xfrm>
            <a:off x="5668010" y="2256790"/>
            <a:ext cx="6524625" cy="1924050"/>
          </a:xfrm>
          <a:prstGeom prst="rect">
            <a:avLst/>
          </a:prstGeom>
        </p:spPr>
      </p:pic>
      <p:pic>
        <p:nvPicPr>
          <p:cNvPr id="6" name="Picture 5"/>
          <p:cNvPicPr>
            <a:picLocks noChangeAspect="1"/>
          </p:cNvPicPr>
          <p:nvPr/>
        </p:nvPicPr>
        <p:blipFill>
          <a:blip r:embed="rId3"/>
          <a:stretch>
            <a:fillRect/>
          </a:stretch>
        </p:blipFill>
        <p:spPr>
          <a:xfrm>
            <a:off x="0" y="4179570"/>
            <a:ext cx="5507355" cy="2678430"/>
          </a:xfrm>
          <a:prstGeom prst="rect">
            <a:avLst/>
          </a:prstGeom>
        </p:spPr>
      </p:pic>
      <p:pic>
        <p:nvPicPr>
          <p:cNvPr id="7" name="Picture 6"/>
          <p:cNvPicPr>
            <a:picLocks noChangeAspect="1"/>
          </p:cNvPicPr>
          <p:nvPr/>
        </p:nvPicPr>
        <p:blipFill>
          <a:blip r:embed="rId4"/>
          <a:stretch>
            <a:fillRect/>
          </a:stretch>
        </p:blipFill>
        <p:spPr>
          <a:xfrm>
            <a:off x="5668010" y="4179570"/>
            <a:ext cx="6523990" cy="2678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1365" cy="1315085"/>
          </a:xfrm>
        </p:spPr>
        <p:txBody>
          <a:bodyPr>
            <a:noAutofit/>
          </a:bodyPr>
          <a:p>
            <a:r>
              <a:rPr lang="en-US" sz="1400" b="1" u="sng">
                <a:solidFill>
                  <a:schemeClr val="accent5">
                    <a:lumMod val="75000"/>
                  </a:schemeClr>
                </a:solidFill>
              </a:rPr>
              <a:t># Limiting the analysis by Focusing More on "Small business" purposes for "60 month" terms</a:t>
            </a:r>
            <a:br>
              <a:rPr lang="en-US" sz="1400" b="1">
                <a:solidFill>
                  <a:schemeClr val="accent5">
                    <a:lumMod val="75000"/>
                  </a:schemeClr>
                </a:solidFill>
              </a:rPr>
            </a:br>
            <a:br>
              <a:rPr lang="en-US" sz="1400" b="1"/>
            </a:br>
            <a:r>
              <a:rPr lang="en-US" sz="1400" b="1"/>
              <a:t>Major takeaway is on Small Business for 60 months tenure is :</a:t>
            </a:r>
            <a:br>
              <a:rPr lang="en-US" sz="1400" b="1"/>
            </a:br>
            <a:r>
              <a:rPr lang="en-US" sz="1400" b="1"/>
              <a:t>1) People staying on Rent having employee experience of over 10+ are more prone to default..</a:t>
            </a:r>
            <a:endParaRPr lang="en-US" sz="1400" b="1"/>
          </a:p>
        </p:txBody>
      </p:sp>
      <p:pic>
        <p:nvPicPr>
          <p:cNvPr id="3" name="Picture 2"/>
          <p:cNvPicPr>
            <a:picLocks noChangeAspect="1"/>
          </p:cNvPicPr>
          <p:nvPr/>
        </p:nvPicPr>
        <p:blipFill>
          <a:blip r:embed="rId1"/>
          <a:stretch>
            <a:fillRect/>
          </a:stretch>
        </p:blipFill>
        <p:spPr>
          <a:xfrm>
            <a:off x="0" y="1636395"/>
            <a:ext cx="3943985" cy="2653030"/>
          </a:xfrm>
          <a:prstGeom prst="rect">
            <a:avLst/>
          </a:prstGeom>
        </p:spPr>
      </p:pic>
      <p:pic>
        <p:nvPicPr>
          <p:cNvPr id="8" name="Picture 7"/>
          <p:cNvPicPr>
            <a:picLocks noChangeAspect="1"/>
          </p:cNvPicPr>
          <p:nvPr/>
        </p:nvPicPr>
        <p:blipFill>
          <a:blip r:embed="rId2"/>
          <a:stretch>
            <a:fillRect/>
          </a:stretch>
        </p:blipFill>
        <p:spPr>
          <a:xfrm>
            <a:off x="3943350" y="1636395"/>
            <a:ext cx="8394065" cy="2653030"/>
          </a:xfrm>
          <a:prstGeom prst="rect">
            <a:avLst/>
          </a:prstGeom>
        </p:spPr>
      </p:pic>
      <p:pic>
        <p:nvPicPr>
          <p:cNvPr id="9" name="Picture 8"/>
          <p:cNvPicPr>
            <a:picLocks noChangeAspect="1"/>
          </p:cNvPicPr>
          <p:nvPr/>
        </p:nvPicPr>
        <p:blipFill>
          <a:blip r:embed="rId3"/>
          <a:stretch>
            <a:fillRect/>
          </a:stretch>
        </p:blipFill>
        <p:spPr>
          <a:xfrm>
            <a:off x="0" y="4290060"/>
            <a:ext cx="12192000" cy="2567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145415"/>
            <a:ext cx="12191365" cy="1786255"/>
          </a:xfrm>
        </p:spPr>
        <p:txBody>
          <a:bodyPr>
            <a:noAutofit/>
          </a:bodyPr>
          <a:p>
            <a:br>
              <a:rPr lang="en-US" sz="1200" b="1" u="sng">
                <a:solidFill>
                  <a:schemeClr val="accent5">
                    <a:lumMod val="75000"/>
                  </a:schemeClr>
                </a:solidFill>
              </a:rPr>
            </a:br>
            <a:r>
              <a:rPr lang="en-US" sz="1200" b="1" u="sng">
                <a:solidFill>
                  <a:schemeClr val="accent5">
                    <a:lumMod val="75000"/>
                  </a:schemeClr>
                </a:solidFill>
              </a:rPr>
              <a:t># Drill down more on homeownership "RENT" &amp; With Emp_lenght = "10+" for "Small business" purposes for "60 month" terms and for '15-20%' Interest Buckets for revelancy</a:t>
            </a:r>
            <a:br>
              <a:rPr lang="en-US" sz="1200" b="1">
                <a:solidFill>
                  <a:schemeClr val="accent5">
                    <a:lumMod val="75000"/>
                  </a:schemeClr>
                </a:solidFill>
              </a:rPr>
            </a:br>
            <a:br>
              <a:rPr lang="en-US" sz="1200" b="1"/>
            </a:br>
            <a:r>
              <a:rPr lang="en-US" sz="1200" b="1" u="sng">
                <a:solidFill>
                  <a:schemeClr val="accent2">
                    <a:lumMod val="75000"/>
                  </a:schemeClr>
                </a:solidFill>
              </a:rPr>
              <a:t>New defining metri has been create for defining loan_amount + installment + salary (Combined)</a:t>
            </a:r>
            <a:br>
              <a:rPr lang="en-US" sz="1200" b="1" u="sng">
                <a:solidFill>
                  <a:schemeClr val="accent2">
                    <a:lumMod val="75000"/>
                  </a:schemeClr>
                </a:solidFill>
              </a:rPr>
            </a:br>
            <a:r>
              <a:rPr lang="en-US" sz="1200" b="1" u="sng">
                <a:solidFill>
                  <a:schemeClr val="accent2">
                    <a:lumMod val="75000"/>
                  </a:schemeClr>
                </a:solidFill>
              </a:rPr>
              <a:t>EMI_Consumption_perc = (installment*12) / annual_inc * 100</a:t>
            </a:r>
            <a:br>
              <a:rPr lang="en-US" sz="1200" b="1"/>
            </a:br>
            <a:br>
              <a:rPr lang="en-US" sz="1200" b="1"/>
            </a:br>
            <a:r>
              <a:rPr lang="en-US" sz="1200" b="1"/>
              <a:t>1) Those customers having an annual EMI Consumption of 6-9% &amp; 12-15% contributes comsumption of average ~28% are more prone to default based on the annual salary.</a:t>
            </a:r>
            <a:br>
              <a:rPr lang="en-US" sz="1200" b="1"/>
            </a:br>
            <a:r>
              <a:rPr lang="en-US" sz="1200" b="1"/>
              <a:t>2) Among 6-9% &amp; 12-15% annual EMI consumption, Those who has account over 14, are the defaulters.</a:t>
            </a:r>
            <a:br>
              <a:rPr lang="en-US" sz="1200" b="1"/>
            </a:br>
            <a:br>
              <a:rPr lang="en-US" sz="1200" b="1"/>
            </a:br>
            <a:r>
              <a:rPr lang="en-US" sz="1200" b="1"/>
              <a:t>Major Driver variables : id, int_rate, installment, emp_length, home_ownership, annual_inc, issue_d, loan_status, year</a:t>
            </a:r>
            <a:br>
              <a:rPr lang="en-US" sz="1200" b="1"/>
            </a:br>
            <a:br>
              <a:rPr lang="en-US" sz="1200" b="1"/>
            </a:br>
            <a:endParaRPr lang="en-US" sz="1200" b="1"/>
          </a:p>
        </p:txBody>
      </p:sp>
      <p:pic>
        <p:nvPicPr>
          <p:cNvPr id="5" name="Picture 4"/>
          <p:cNvPicPr>
            <a:picLocks noChangeAspect="1"/>
          </p:cNvPicPr>
          <p:nvPr/>
        </p:nvPicPr>
        <p:blipFill>
          <a:blip r:embed="rId1"/>
          <a:stretch>
            <a:fillRect/>
          </a:stretch>
        </p:blipFill>
        <p:spPr>
          <a:xfrm>
            <a:off x="-635" y="1931670"/>
            <a:ext cx="12192635" cy="2403475"/>
          </a:xfrm>
          <a:prstGeom prst="rect">
            <a:avLst/>
          </a:prstGeom>
        </p:spPr>
      </p:pic>
      <p:pic>
        <p:nvPicPr>
          <p:cNvPr id="6" name="Picture 5"/>
          <p:cNvPicPr>
            <a:picLocks noChangeAspect="1"/>
          </p:cNvPicPr>
          <p:nvPr/>
        </p:nvPicPr>
        <p:blipFill>
          <a:blip r:embed="rId2"/>
          <a:stretch>
            <a:fillRect/>
          </a:stretch>
        </p:blipFill>
        <p:spPr>
          <a:xfrm>
            <a:off x="0" y="4334510"/>
            <a:ext cx="12192000" cy="2523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4824</Words>
  <Application>WPS Writer</Application>
  <PresentationFormat>Widescreen</PresentationFormat>
  <Paragraphs>37</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Arial Unicode MS</vt:lpstr>
      <vt:lpstr>Calibri Light</vt:lpstr>
      <vt:lpstr>Helvetica Neue</vt:lpstr>
      <vt:lpstr>Calibri</vt:lpstr>
      <vt:lpstr>Microsoft YaHei</vt:lpstr>
      <vt:lpstr>汉仪旗黑</vt:lpstr>
      <vt:lpstr>宋体-简</vt:lpstr>
      <vt:lpstr>Office Theme</vt:lpstr>
      <vt:lpstr>PowerPoint 演示文稿</vt:lpstr>
      <vt:lpstr>Problem Statement</vt:lpstr>
      <vt:lpstr>PowerPoint 演示文稿</vt:lpstr>
      <vt:lpstr>PowerPoint 演示文稿</vt:lpstr>
      <vt:lpstr>PowerPoint 演示文稿</vt:lpstr>
      <vt:lpstr># Focusing only Charged Off accounts for Small Business, Moving, Renewable Energy &amp; Educational Purposes data for L2 analysis since these are contributing to 90% of the charged off accounts.  1) Percentage of defaulters are more for 60 months terms. 2) In both terms 36 &amp; 60 months, 10-15% Interest Buckets are highly to default by 56.98% &amp; 46.75% 3) On those who takes 36 months term based loans, 10-15% &amp; 5-10% Buckets contribute around 80% of the defaulters. 4) Where as in 60 months tenure, 10-15% &amp; 15-20% Buckets contribute around 80% of the defaulters. 5) Small Business &amp; Educational purpose contribute 90% of claims for 36 &amp; 60 months terms. 6) In 36 months, Small Business contribute an average of 67% Claims across all the interest buckets where 15-20% interest bucket contributes the highest with ~80%. 7) In 60 months small business contribute an average of 80% having 20-25% with the highest with 95%.</vt:lpstr>
      <vt:lpstr># Limiting the analysis by Focusing More on "Small business" purposes for "60 month" terms  Major takeaway is on Small Business for 60 months tenure is : 1) People staying on Rent having employee experience of over 10+ are more prone to default..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LENDING CLUB CASE STUDY </dc:title>
  <dc:creator>jh</dc:creator>
  <cp:lastModifiedBy>J H</cp:lastModifiedBy>
  <cp:revision>11</cp:revision>
  <dcterms:created xsi:type="dcterms:W3CDTF">2024-03-02T10:08:42Z</dcterms:created>
  <dcterms:modified xsi:type="dcterms:W3CDTF">2024-03-02T10:08:42Z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