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2" r:id="rId1"/>
  </p:sldMasterIdLst>
  <p:notesMasterIdLst>
    <p:notesMasterId r:id="rId14"/>
  </p:notesMasterIdLst>
  <p:sldIdLst>
    <p:sldId id="258" r:id="rId2"/>
    <p:sldId id="305" r:id="rId3"/>
    <p:sldId id="306" r:id="rId4"/>
    <p:sldId id="307" r:id="rId5"/>
    <p:sldId id="308" r:id="rId6"/>
    <p:sldId id="309" r:id="rId7"/>
    <p:sldId id="310" r:id="rId8"/>
    <p:sldId id="311" r:id="rId9"/>
    <p:sldId id="312" r:id="rId10"/>
    <p:sldId id="313" r:id="rId11"/>
    <p:sldId id="314" r:id="rId12"/>
    <p:sldId id="30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2" autoAdjust="0"/>
  </p:normalViewPr>
  <p:slideViewPr>
    <p:cSldViewPr>
      <p:cViewPr>
        <p:scale>
          <a:sx n="75" d="100"/>
          <a:sy n="75" d="100"/>
        </p:scale>
        <p:origin x="-1236"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E5853E-BBE6-40BE-87C5-F667FA32AB13}" type="datetimeFigureOut">
              <a:rPr lang="en-US" smtClean="0"/>
              <a:pPr/>
              <a:t>6/10/2021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7060B1-6059-4D7B-9427-FF9247CCE04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53EA0CE-26D5-4622-AFB8-820DBD1745DF}" type="datetimeFigureOut">
              <a:rPr lang="en-US" smtClean="0"/>
              <a:pPr/>
              <a:t>6/10/2021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3F7CFC0-50FA-4412-940F-3A2DBE13D938}"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3EA0CE-26D5-4622-AFB8-820DBD1745DF}"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7CFC0-50FA-4412-940F-3A2DBE13D93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53EA0CE-26D5-4622-AFB8-820DBD1745DF}"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7CFC0-50FA-4412-940F-3A2DBE13D93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53EA0CE-26D5-4622-AFB8-820DBD1745DF}" type="datetimeFigureOut">
              <a:rPr lang="en-US" smtClean="0"/>
              <a:pPr/>
              <a:t>6/10/2021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F7CFC0-50FA-4412-940F-3A2DBE13D938}"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53EA0CE-26D5-4622-AFB8-820DBD1745DF}" type="datetimeFigureOut">
              <a:rPr lang="en-US" smtClean="0"/>
              <a:pPr/>
              <a:t>6/10/2021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3F7CFC0-50FA-4412-940F-3A2DBE13D93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53EA0CE-26D5-4622-AFB8-820DBD1745DF}"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7CFC0-50FA-4412-940F-3A2DBE13D938}"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53EA0CE-26D5-4622-AFB8-820DBD1745DF}" type="datetimeFigureOut">
              <a:rPr lang="en-US" smtClean="0"/>
              <a:pPr/>
              <a:t>6/10/2021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F7CFC0-50FA-4412-940F-3A2DBE13D938}"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3EA0CE-26D5-4622-AFB8-820DBD1745DF}" type="datetimeFigureOut">
              <a:rPr lang="en-US" smtClean="0"/>
              <a:pPr/>
              <a:t>6/10/2021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F7CFC0-50FA-4412-940F-3A2DBE13D93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3EA0CE-26D5-4622-AFB8-820DBD1745DF}" type="datetimeFigureOut">
              <a:rPr lang="en-US" smtClean="0"/>
              <a:pPr/>
              <a:t>6/10/2021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F7CFC0-50FA-4412-940F-3A2DBE13D93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53EA0CE-26D5-4622-AFB8-820DBD1745DF}" type="datetimeFigureOut">
              <a:rPr lang="en-US" smtClean="0"/>
              <a:pPr/>
              <a:t>6/10/2021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F7CFC0-50FA-4412-940F-3A2DBE13D938}"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53EA0CE-26D5-4622-AFB8-820DBD1745DF}" type="datetimeFigureOut">
              <a:rPr lang="en-US" smtClean="0"/>
              <a:pPr/>
              <a:t>6/10/2021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3F7CFC0-50FA-4412-940F-3A2DBE13D938}"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53EA0CE-26D5-4622-AFB8-820DBD1745DF}" type="datetimeFigureOut">
              <a:rPr lang="en-US" smtClean="0"/>
              <a:pPr/>
              <a:t>6/10/2021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3F7CFC0-50FA-4412-940F-3A2DBE13D93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971800" y="3505200"/>
            <a:ext cx="184730"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5400" b="1" i="0" u="none" strike="noStrike" kern="0" cap="all" spc="0" normalizeH="0" baseline="0" noProof="0" dirty="0">
              <a:ln w="0"/>
              <a:gradFill flip="none">
                <a:gsLst>
                  <a:gs pos="0">
                    <a:srgbClr val="0F6FC6">
                      <a:tint val="75000"/>
                      <a:shade val="75000"/>
                      <a:satMod val="170000"/>
                    </a:srgbClr>
                  </a:gs>
                  <a:gs pos="49000">
                    <a:srgbClr val="0F6FC6">
                      <a:tint val="88000"/>
                      <a:shade val="65000"/>
                      <a:satMod val="172000"/>
                    </a:srgbClr>
                  </a:gs>
                  <a:gs pos="50000">
                    <a:srgbClr val="0F6FC6">
                      <a:shade val="65000"/>
                      <a:satMod val="130000"/>
                    </a:srgbClr>
                  </a:gs>
                  <a:gs pos="92000">
                    <a:srgbClr val="0F6FC6">
                      <a:shade val="50000"/>
                      <a:satMod val="120000"/>
                    </a:srgbClr>
                  </a:gs>
                  <a:gs pos="100000">
                    <a:srgbClr val="0F6FC6">
                      <a:shade val="48000"/>
                      <a:satMod val="120000"/>
                    </a:srgbClr>
                  </a:gs>
                </a:gsLst>
                <a:lin ang="5400000"/>
              </a:gradFill>
              <a:effectLst>
                <a:reflection blurRad="12700" stA="50000" endPos="50000" dist="5000" dir="5400000" sy="-100000" rotWithShape="0"/>
              </a:effectLst>
              <a:uLnTx/>
              <a:uFillTx/>
            </a:endParaRPr>
          </a:p>
        </p:txBody>
      </p:sp>
      <p:sp>
        <p:nvSpPr>
          <p:cNvPr id="11" name="TextBox 10"/>
          <p:cNvSpPr txBox="1"/>
          <p:nvPr/>
        </p:nvSpPr>
        <p:spPr>
          <a:xfrm>
            <a:off x="1219200" y="4114800"/>
            <a:ext cx="7133684"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tab pos="119063" algn="l"/>
                <a:tab pos="576263" algn="l"/>
              </a:tabLst>
              <a:defRPr/>
            </a:pPr>
            <a:r>
              <a:rPr kumimoji="0" lang="en-US" sz="2400" b="1" i="0" u="none" strike="noStrike" kern="0" cap="none" spc="0" normalizeH="0" baseline="0" noProof="0" dirty="0" smtClean="0">
                <a:ln>
                  <a:noFill/>
                </a:ln>
                <a:solidFill>
                  <a:srgbClr val="FF0000"/>
                </a:solidFill>
                <a:effectLst/>
                <a:uLnTx/>
                <a:uFillTx/>
              </a:rPr>
              <a:t> </a:t>
            </a:r>
            <a:r>
              <a:rPr kumimoji="0" lang="en-US" sz="2400" b="1" i="0" u="none" strike="noStrike" kern="0" cap="none" spc="0" normalizeH="0" baseline="0" noProof="0" dirty="0" smtClean="0">
                <a:ln>
                  <a:noFill/>
                </a:ln>
                <a:solidFill>
                  <a:srgbClr val="FF0000"/>
                </a:solidFill>
                <a:effectLst/>
                <a:uLnTx/>
                <a:uFillTx/>
              </a:rPr>
              <a:t>INDUCTIVE</a:t>
            </a:r>
            <a:r>
              <a:rPr kumimoji="0" lang="en-US" sz="2400" b="1" i="0" u="none" strike="noStrike" kern="0" cap="none" spc="0" normalizeH="0" noProof="0" dirty="0" smtClean="0">
                <a:ln>
                  <a:noFill/>
                </a:ln>
                <a:solidFill>
                  <a:srgbClr val="FF0000"/>
                </a:solidFill>
                <a:effectLst/>
                <a:uLnTx/>
                <a:uFillTx/>
              </a:rPr>
              <a:t> AND DEDUCTIVE LEARNING CONCEPT</a:t>
            </a:r>
            <a:endParaRPr kumimoji="0" lang="en-US" sz="2400" b="1" i="0" u="none" strike="noStrike" kern="0" cap="none" spc="0" normalizeH="0" baseline="0" noProof="0" dirty="0">
              <a:ln>
                <a:noFill/>
              </a:ln>
              <a:solidFill>
                <a:srgbClr val="FF0000"/>
              </a:solidFill>
              <a:effectLst/>
              <a:uLnTx/>
              <a:uFillTx/>
            </a:endParaRPr>
          </a:p>
        </p:txBody>
      </p:sp>
      <p:sp>
        <p:nvSpPr>
          <p:cNvPr id="12" name="TextBox 11"/>
          <p:cNvSpPr txBox="1"/>
          <p:nvPr/>
        </p:nvSpPr>
        <p:spPr>
          <a:xfrm>
            <a:off x="6248400" y="4876800"/>
            <a:ext cx="2243946" cy="120032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kern="0" dirty="0" smtClean="0">
                <a:solidFill>
                  <a:srgbClr val="0070C0"/>
                </a:solidFill>
              </a:rPr>
              <a:t>SUBMITTED</a:t>
            </a:r>
            <a:r>
              <a:rPr kumimoji="0" lang="en-US" sz="1800" b="1" i="0" u="none" strike="noStrike" kern="0" cap="none" spc="0" normalizeH="0" baseline="0" noProof="0" dirty="0" smtClean="0">
                <a:ln>
                  <a:noFill/>
                </a:ln>
                <a:solidFill>
                  <a:srgbClr val="0070C0"/>
                </a:solidFill>
                <a:effectLst/>
                <a:uLnTx/>
                <a:uFillTx/>
              </a:rPr>
              <a:t> BY:</a:t>
            </a:r>
          </a:p>
          <a:p>
            <a:pPr marL="0" marR="0" lvl="0" indent="0" algn="just" defTabSz="914400" eaLnBrk="1" fontAlgn="auto" latinLnBrk="0" hangingPunct="1">
              <a:lnSpc>
                <a:spcPct val="100000"/>
              </a:lnSpc>
              <a:spcBef>
                <a:spcPts val="0"/>
              </a:spcBef>
              <a:spcAft>
                <a:spcPts val="0"/>
              </a:spcAft>
              <a:buClrTx/>
              <a:buSzTx/>
              <a:buFontTx/>
              <a:buNone/>
              <a:tabLst/>
              <a:defRPr/>
            </a:pPr>
            <a:r>
              <a:rPr lang="en-US" b="1" kern="0" dirty="0" smtClean="0">
                <a:solidFill>
                  <a:srgbClr val="C00000"/>
                </a:solidFill>
              </a:rPr>
              <a:t>MANU KUMAR YADAV</a:t>
            </a:r>
            <a:endParaRPr kumimoji="0" lang="en-US" sz="1800" b="1" i="0" u="none" strike="noStrike" kern="0" cap="none" spc="0" normalizeH="0" baseline="0" noProof="0" dirty="0" smtClean="0">
              <a:ln>
                <a:noFill/>
              </a:ln>
              <a:solidFill>
                <a:srgbClr val="C00000"/>
              </a:solidFill>
              <a:effectLst/>
              <a:uLnTx/>
              <a:uFillTx/>
            </a:endParaRPr>
          </a:p>
          <a:p>
            <a:pPr marL="0" marR="0" lvl="0" indent="0" algn="just" defTabSz="914400" eaLnBrk="1" fontAlgn="auto" latinLnBrk="0" hangingPunct="1">
              <a:lnSpc>
                <a:spcPct val="100000"/>
              </a:lnSpc>
              <a:spcBef>
                <a:spcPts val="0"/>
              </a:spcBef>
              <a:spcAft>
                <a:spcPts val="0"/>
              </a:spcAft>
              <a:buClrTx/>
              <a:buSzTx/>
              <a:buFontTx/>
              <a:buNone/>
              <a:tabLst/>
              <a:defRPr/>
            </a:pPr>
            <a:r>
              <a:rPr lang="en-US" b="1" kern="0" dirty="0" smtClean="0">
                <a:solidFill>
                  <a:srgbClr val="C00000"/>
                </a:solidFill>
              </a:rPr>
              <a:t>JITENDRA KUMAR</a:t>
            </a:r>
            <a:r>
              <a:rPr kumimoji="0" lang="en-US" sz="1800" b="1" i="0" u="none" strike="noStrike" kern="0" cap="none" spc="0" normalizeH="0" baseline="0" noProof="0" dirty="0" smtClean="0">
                <a:ln>
                  <a:noFill/>
                </a:ln>
                <a:solidFill>
                  <a:srgbClr val="C00000"/>
                </a:solidFill>
                <a:effectLst/>
                <a:uLnTx/>
                <a:uFillTx/>
              </a:rPr>
              <a:t> </a:t>
            </a:r>
            <a:r>
              <a:rPr kumimoji="0" lang="en-US" sz="1800" b="1" i="0" u="none" strike="noStrike" kern="0" cap="none" spc="0" normalizeH="0" baseline="0" noProof="0" dirty="0" smtClean="0">
                <a:ln>
                  <a:noFill/>
                </a:ln>
                <a:solidFill>
                  <a:srgbClr val="00B050"/>
                </a:solidFill>
                <a:effectLst/>
                <a:uLnTx/>
                <a:uFillTx/>
              </a:rPr>
              <a:t> </a:t>
            </a:r>
            <a:endParaRPr kumimoji="0" lang="en-US" sz="1800" b="1" i="0" u="none" strike="noStrike" kern="0" cap="none" spc="0" normalizeH="0" baseline="0" noProof="0" dirty="0">
              <a:ln>
                <a:noFill/>
              </a:ln>
              <a:solidFill>
                <a:srgbClr val="00B050"/>
              </a:solidFill>
              <a:effectLst/>
              <a:uLnTx/>
              <a:uFillTx/>
            </a:endParaRPr>
          </a:p>
        </p:txBody>
      </p:sp>
      <p:sp>
        <p:nvSpPr>
          <p:cNvPr id="13" name="TextBox 12"/>
          <p:cNvSpPr txBox="1"/>
          <p:nvPr/>
        </p:nvSpPr>
        <p:spPr>
          <a:xfrm>
            <a:off x="3657600" y="3733800"/>
            <a:ext cx="2286000"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b="1" i="1" kern="0" dirty="0" smtClean="0">
                <a:solidFill>
                  <a:sysClr val="windowText" lastClr="000000"/>
                </a:solidFill>
              </a:rPr>
              <a:t>PRESENTATION </a:t>
            </a:r>
            <a:r>
              <a:rPr lang="en-US" b="1" i="1" kern="0" dirty="0" smtClean="0">
                <a:solidFill>
                  <a:sysClr val="windowText" lastClr="000000"/>
                </a:solidFill>
              </a:rPr>
              <a:t>ON</a:t>
            </a:r>
            <a:endParaRPr kumimoji="0" lang="en-US" sz="1800" b="1" i="1"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1" u="none" strike="noStrike" kern="0" cap="none" spc="0" normalizeH="0" baseline="0" noProof="0" dirty="0" smtClean="0">
                <a:ln>
                  <a:noFill/>
                </a:ln>
                <a:solidFill>
                  <a:sysClr val="windowText" lastClr="000000"/>
                </a:solidFill>
                <a:effectLst/>
                <a:uLnTx/>
                <a:uFillTx/>
              </a:rPr>
              <a:t>                    </a:t>
            </a:r>
            <a:endParaRPr kumimoji="0" lang="en-US" sz="1800" b="1" i="1" u="none" strike="noStrike" kern="0" cap="none" spc="0" normalizeH="0" baseline="0" noProof="0" dirty="0">
              <a:ln>
                <a:noFill/>
              </a:ln>
              <a:solidFill>
                <a:sysClr val="windowText" lastClr="000000"/>
              </a:solidFill>
              <a:effectLst/>
              <a:uLnTx/>
              <a:uFillTx/>
            </a:endParaRPr>
          </a:p>
        </p:txBody>
      </p:sp>
      <p:sp>
        <p:nvSpPr>
          <p:cNvPr id="14" name="Rectangle 13"/>
          <p:cNvSpPr/>
          <p:nvPr/>
        </p:nvSpPr>
        <p:spPr>
          <a:xfrm>
            <a:off x="-76200" y="1600200"/>
            <a:ext cx="9220200" cy="2057400"/>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all" spc="0" normalizeH="0" baseline="0" noProof="0" dirty="0" smtClean="0">
                <a:ln w="0"/>
                <a:gradFill flip="none">
                  <a:gsLst>
                    <a:gs pos="0">
                      <a:srgbClr val="0F6FC6">
                        <a:tint val="75000"/>
                        <a:shade val="75000"/>
                        <a:satMod val="170000"/>
                      </a:srgbClr>
                    </a:gs>
                    <a:gs pos="49000">
                      <a:srgbClr val="0F6FC6">
                        <a:tint val="88000"/>
                        <a:shade val="65000"/>
                        <a:satMod val="172000"/>
                      </a:srgbClr>
                    </a:gs>
                    <a:gs pos="50000">
                      <a:srgbClr val="0F6FC6">
                        <a:shade val="65000"/>
                        <a:satMod val="130000"/>
                      </a:srgbClr>
                    </a:gs>
                    <a:gs pos="92000">
                      <a:srgbClr val="0F6FC6">
                        <a:shade val="50000"/>
                        <a:satMod val="120000"/>
                      </a:srgbClr>
                    </a:gs>
                    <a:gs pos="100000">
                      <a:srgbClr val="0F6FC6">
                        <a:shade val="48000"/>
                        <a:satMod val="120000"/>
                      </a:srgbClr>
                    </a:gs>
                  </a:gsLst>
                  <a:lin ang="5400000"/>
                </a:gradFill>
                <a:effectLst>
                  <a:reflection blurRad="12700" stA="50000" endPos="50000" dist="5000" dir="5400000" sy="-100000" rotWithShape="0"/>
                </a:effectLst>
                <a:uLnTx/>
                <a:uFillTx/>
              </a:rPr>
              <a:t>NATIONAL      SKILL     TRAINING     INSTITUTE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all" spc="0" normalizeH="0" baseline="0" noProof="0" dirty="0" smtClean="0">
                <a:ln w="0"/>
                <a:gradFill flip="none">
                  <a:gsLst>
                    <a:gs pos="0">
                      <a:srgbClr val="0F6FC6">
                        <a:tint val="75000"/>
                        <a:shade val="75000"/>
                        <a:satMod val="170000"/>
                      </a:srgbClr>
                    </a:gs>
                    <a:gs pos="49000">
                      <a:srgbClr val="0F6FC6">
                        <a:tint val="88000"/>
                        <a:shade val="65000"/>
                        <a:satMod val="172000"/>
                      </a:srgbClr>
                    </a:gs>
                    <a:gs pos="50000">
                      <a:srgbClr val="0F6FC6">
                        <a:shade val="65000"/>
                        <a:satMod val="130000"/>
                      </a:srgbClr>
                    </a:gs>
                    <a:gs pos="92000">
                      <a:srgbClr val="0F6FC6">
                        <a:shade val="50000"/>
                        <a:satMod val="120000"/>
                      </a:srgbClr>
                    </a:gs>
                    <a:gs pos="100000">
                      <a:srgbClr val="0F6FC6">
                        <a:shade val="48000"/>
                        <a:satMod val="120000"/>
                      </a:srgbClr>
                    </a:gs>
                  </a:gsLst>
                  <a:lin ang="5400000"/>
                </a:gradFill>
                <a:effectLst>
                  <a:reflection blurRad="12700" stA="50000" endPos="50000" dist="5000" dir="5400000" sy="-100000" rotWithShape="0"/>
                </a:effectLst>
                <a:uLnTx/>
                <a:uFillTx/>
              </a:rPr>
              <a:t>RAMANATHAPUR,  HYDERABAD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all" spc="0" normalizeH="0" baseline="0" noProof="0" dirty="0" smtClean="0">
                <a:ln w="0"/>
                <a:gradFill flip="none">
                  <a:gsLst>
                    <a:gs pos="0">
                      <a:srgbClr val="0F6FC6">
                        <a:tint val="75000"/>
                        <a:shade val="75000"/>
                        <a:satMod val="170000"/>
                      </a:srgbClr>
                    </a:gs>
                    <a:gs pos="49000">
                      <a:srgbClr val="0F6FC6">
                        <a:tint val="88000"/>
                        <a:shade val="65000"/>
                        <a:satMod val="172000"/>
                      </a:srgbClr>
                    </a:gs>
                    <a:gs pos="50000">
                      <a:srgbClr val="0F6FC6">
                        <a:shade val="65000"/>
                        <a:satMod val="130000"/>
                      </a:srgbClr>
                    </a:gs>
                    <a:gs pos="92000">
                      <a:srgbClr val="0F6FC6">
                        <a:shade val="50000"/>
                        <a:satMod val="120000"/>
                      </a:srgbClr>
                    </a:gs>
                    <a:gs pos="100000">
                      <a:srgbClr val="0F6FC6">
                        <a:shade val="48000"/>
                        <a:satMod val="120000"/>
                      </a:srgbClr>
                    </a:gs>
                  </a:gsLst>
                  <a:lin ang="5400000"/>
                </a:gradFill>
                <a:effectLst>
                  <a:reflection blurRad="12700" stA="50000" endPos="50000" dist="5000" dir="5400000" sy="-100000" rotWithShape="0"/>
                </a:effectLst>
                <a:uLnTx/>
                <a:uFillTx/>
              </a:rPr>
              <a:t> TELANGANA</a:t>
            </a:r>
            <a:endParaRPr kumimoji="0" lang="en-US" sz="3200" b="1" i="0" u="none" strike="noStrike" kern="0" cap="all" spc="0" normalizeH="0" baseline="0" noProof="0" dirty="0">
              <a:ln w="0"/>
              <a:gradFill flip="none">
                <a:gsLst>
                  <a:gs pos="0">
                    <a:srgbClr val="0F6FC6">
                      <a:tint val="75000"/>
                      <a:shade val="75000"/>
                      <a:satMod val="170000"/>
                    </a:srgbClr>
                  </a:gs>
                  <a:gs pos="49000">
                    <a:srgbClr val="0F6FC6">
                      <a:tint val="88000"/>
                      <a:shade val="65000"/>
                      <a:satMod val="172000"/>
                    </a:srgbClr>
                  </a:gs>
                  <a:gs pos="50000">
                    <a:srgbClr val="0F6FC6">
                      <a:shade val="65000"/>
                      <a:satMod val="130000"/>
                    </a:srgbClr>
                  </a:gs>
                  <a:gs pos="92000">
                    <a:srgbClr val="0F6FC6">
                      <a:shade val="50000"/>
                      <a:satMod val="120000"/>
                    </a:srgbClr>
                  </a:gs>
                  <a:gs pos="100000">
                    <a:srgbClr val="0F6FC6">
                      <a:shade val="48000"/>
                      <a:satMod val="120000"/>
                    </a:srgbClr>
                  </a:gs>
                </a:gsLst>
                <a:lin ang="5400000"/>
              </a:gradFill>
              <a:effectLst>
                <a:reflection blurRad="12700" stA="50000" endPos="50000" dist="5000" dir="5400000" sy="-100000" rotWithShape="0"/>
              </a:effectLst>
              <a:uLnTx/>
              <a:uFillTx/>
            </a:endParaRPr>
          </a:p>
        </p:txBody>
      </p:sp>
      <p:sp>
        <p:nvSpPr>
          <p:cNvPr id="18" name="TextBox 17"/>
          <p:cNvSpPr txBox="1"/>
          <p:nvPr/>
        </p:nvSpPr>
        <p:spPr>
          <a:xfrm>
            <a:off x="533400" y="4953000"/>
            <a:ext cx="2209800" cy="646331"/>
          </a:xfrm>
          <a:prstGeom prst="rect">
            <a:avLst/>
          </a:prstGeom>
          <a:noFill/>
        </p:spPr>
        <p:txBody>
          <a:bodyPr wrap="square" rtlCol="0">
            <a:spAutoFit/>
          </a:bodyPr>
          <a:lstStyle/>
          <a:p>
            <a:r>
              <a:rPr lang="en-US" b="1" dirty="0" smtClean="0">
                <a:solidFill>
                  <a:srgbClr val="0070C0"/>
                </a:solidFill>
              </a:rPr>
              <a:t>GUIDED BY:</a:t>
            </a:r>
          </a:p>
          <a:p>
            <a:r>
              <a:rPr lang="en-US" dirty="0" smtClean="0">
                <a:solidFill>
                  <a:srgbClr val="002060"/>
                </a:solidFill>
              </a:rPr>
              <a:t>Mr. SHABAZ ALI</a:t>
            </a:r>
            <a:endParaRPr lang="en-US"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33400"/>
            <a:ext cx="7772400" cy="1646238"/>
          </a:xfrm>
        </p:spPr>
        <p:txBody>
          <a:bodyPr>
            <a:normAutofit fontScale="90000"/>
          </a:bodyPr>
          <a:lstStyle/>
          <a:p>
            <a:r>
              <a:rPr lang="en-US" b="1" dirty="0" smtClean="0"/>
              <a:t>Inductive approaches and some example.</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70000" lnSpcReduction="20000"/>
          </a:bodyPr>
          <a:lstStyle/>
          <a:p>
            <a:pPr fontAlgn="base">
              <a:buNone/>
            </a:pPr>
            <a:r>
              <a:rPr lang="en-US" sz="2800" b="1" dirty="0" smtClean="0"/>
              <a:t> </a:t>
            </a:r>
            <a:endParaRPr lang="en-US" sz="1800" dirty="0" smtClean="0"/>
          </a:p>
          <a:p>
            <a:pPr algn="just">
              <a:buNone/>
            </a:pPr>
            <a:r>
              <a:rPr lang="en-US" sz="2800" dirty="0" smtClean="0"/>
              <a:t>     </a:t>
            </a:r>
            <a:r>
              <a:rPr lang="en-US" sz="3400" dirty="0" smtClean="0"/>
              <a:t>When </a:t>
            </a:r>
            <a:r>
              <a:rPr lang="en-US" sz="3400" dirty="0" smtClean="0"/>
              <a:t>there is little to no existing literature on a topic, it is common to perform inductive research because there is no theory to test. The inductive approach consists of three stages:</a:t>
            </a:r>
            <a:endParaRPr lang="en-US" sz="2000" dirty="0" smtClean="0"/>
          </a:p>
          <a:p>
            <a:pPr lvl="0">
              <a:buNone/>
            </a:pPr>
            <a:r>
              <a:rPr lang="en-US" sz="2800" b="1" dirty="0" smtClean="0"/>
              <a:t>Observation</a:t>
            </a:r>
            <a:endParaRPr lang="en-US" sz="1800" dirty="0" smtClean="0"/>
          </a:p>
          <a:p>
            <a:pPr lvl="1"/>
            <a:r>
              <a:rPr lang="en-US" dirty="0" smtClean="0"/>
              <a:t>A low-cost airline flight is delayed</a:t>
            </a:r>
            <a:endParaRPr lang="en-US" sz="1600" dirty="0" smtClean="0"/>
          </a:p>
          <a:p>
            <a:pPr lvl="1"/>
            <a:r>
              <a:rPr lang="en-US" dirty="0" smtClean="0"/>
              <a:t>Dogs A and B have fleas</a:t>
            </a:r>
            <a:endParaRPr lang="en-US" sz="1600" dirty="0" smtClean="0"/>
          </a:p>
          <a:p>
            <a:pPr lvl="1"/>
            <a:r>
              <a:rPr lang="en-US" dirty="0" smtClean="0"/>
              <a:t>Elephants depend on water to exist</a:t>
            </a:r>
            <a:endParaRPr lang="en-US" sz="1600" dirty="0" smtClean="0"/>
          </a:p>
          <a:p>
            <a:pPr lvl="0">
              <a:buNone/>
            </a:pPr>
            <a:r>
              <a:rPr lang="en-US" sz="2800" b="1" dirty="0" smtClean="0"/>
              <a:t>Observe a pattern</a:t>
            </a:r>
            <a:endParaRPr lang="en-US" sz="1800" dirty="0" smtClean="0"/>
          </a:p>
          <a:p>
            <a:pPr lvl="1"/>
            <a:r>
              <a:rPr lang="en-US" dirty="0" smtClean="0"/>
              <a:t>Another 20 flights from low-cost airlines are delayed</a:t>
            </a:r>
            <a:endParaRPr lang="en-US" sz="1600" dirty="0" smtClean="0"/>
          </a:p>
          <a:p>
            <a:pPr lvl="1"/>
            <a:r>
              <a:rPr lang="en-US" dirty="0" smtClean="0"/>
              <a:t>All observed dogs have fleas</a:t>
            </a:r>
            <a:endParaRPr lang="en-US" sz="1600" dirty="0" smtClean="0"/>
          </a:p>
          <a:p>
            <a:pPr lvl="1"/>
            <a:r>
              <a:rPr lang="en-US" dirty="0" smtClean="0"/>
              <a:t>All observed animals depend on water to exist</a:t>
            </a:r>
            <a:endParaRPr lang="en-US" sz="1600" dirty="0" smtClean="0"/>
          </a:p>
          <a:p>
            <a:pPr lvl="0">
              <a:buNone/>
            </a:pPr>
            <a:r>
              <a:rPr lang="en-US" sz="2800" b="1" dirty="0" smtClean="0"/>
              <a:t>Develop a theory</a:t>
            </a:r>
            <a:endParaRPr lang="en-US" sz="1800" dirty="0" smtClean="0"/>
          </a:p>
          <a:p>
            <a:pPr lvl="1"/>
            <a:r>
              <a:rPr lang="en-US" dirty="0" smtClean="0"/>
              <a:t>Low cost airlines always have delays</a:t>
            </a:r>
            <a:endParaRPr lang="en-US" sz="1600" dirty="0" smtClean="0"/>
          </a:p>
          <a:p>
            <a:pPr lvl="1"/>
            <a:r>
              <a:rPr lang="en-US" dirty="0" smtClean="0"/>
              <a:t>All dogs have fleas</a:t>
            </a:r>
            <a:endParaRPr lang="en-US" sz="1600" dirty="0" smtClean="0"/>
          </a:p>
          <a:p>
            <a:pPr lvl="1"/>
            <a:r>
              <a:rPr lang="en-US" dirty="0" smtClean="0"/>
              <a:t>All biological life depends on water to exist</a:t>
            </a:r>
            <a:endParaRPr lang="en-US" sz="1600" dirty="0" smtClean="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7772400" cy="1646238"/>
          </a:xfrm>
        </p:spPr>
        <p:txBody>
          <a:bodyPr>
            <a:normAutofit fontScale="90000"/>
          </a:bodyPr>
          <a:lstStyle/>
          <a:p>
            <a:r>
              <a:rPr lang="en-US" sz="3600" b="1" dirty="0" smtClean="0"/>
              <a:t>Deductive </a:t>
            </a:r>
            <a:r>
              <a:rPr lang="en-US" sz="3600" b="1" dirty="0" smtClean="0"/>
              <a:t>approach with some example</a:t>
            </a:r>
            <a:r>
              <a:rPr lang="en-US" b="1" dirty="0" smtClean="0"/>
              <a:t/>
            </a:r>
            <a:br>
              <a:rPr lang="en-US" b="1" dirty="0" smtClean="0"/>
            </a:br>
            <a:endParaRPr lang="en-US" dirty="0"/>
          </a:p>
        </p:txBody>
      </p:sp>
      <p:sp>
        <p:nvSpPr>
          <p:cNvPr id="3" name="Content Placeholder 2"/>
          <p:cNvSpPr>
            <a:spLocks noGrp="1"/>
          </p:cNvSpPr>
          <p:nvPr>
            <p:ph sz="quarter" idx="1"/>
          </p:nvPr>
        </p:nvSpPr>
        <p:spPr>
          <a:xfrm>
            <a:off x="762000" y="914400"/>
            <a:ext cx="7772400" cy="5334000"/>
          </a:xfrm>
        </p:spPr>
        <p:txBody>
          <a:bodyPr>
            <a:normAutofit fontScale="62500" lnSpcReduction="20000"/>
          </a:bodyPr>
          <a:lstStyle/>
          <a:p>
            <a:pPr algn="just">
              <a:buNone/>
            </a:pPr>
            <a:r>
              <a:rPr lang="en-US" sz="2800" dirty="0" smtClean="0"/>
              <a:t>      When </a:t>
            </a:r>
            <a:r>
              <a:rPr lang="en-US" sz="2800" dirty="0" smtClean="0"/>
              <a:t>conducting deductive research, you always start with a </a:t>
            </a:r>
            <a:r>
              <a:rPr lang="en-US" sz="2800" dirty="0" smtClean="0"/>
              <a:t>theory. </a:t>
            </a:r>
            <a:r>
              <a:rPr lang="en-US" sz="2800" dirty="0" smtClean="0"/>
              <a:t>Reasoning deductively means testing these theories. If there is no theory yet, you cannot conduct deductive research.</a:t>
            </a:r>
            <a:endParaRPr lang="en-US" sz="2000" dirty="0" smtClean="0"/>
          </a:p>
          <a:p>
            <a:pPr>
              <a:buNone/>
            </a:pPr>
            <a:r>
              <a:rPr lang="en-US" sz="2800" b="1" dirty="0" smtClean="0"/>
              <a:t>The deductive research approach consists of </a:t>
            </a:r>
            <a:r>
              <a:rPr lang="en-US" sz="2800" b="1" dirty="0" smtClean="0"/>
              <a:t>many stages:</a:t>
            </a:r>
            <a:endParaRPr lang="en-US" sz="2000" dirty="0" smtClean="0"/>
          </a:p>
          <a:p>
            <a:pPr lvl="0">
              <a:buNone/>
            </a:pPr>
            <a:r>
              <a:rPr lang="en-US" sz="2800" b="1" dirty="0" smtClean="0"/>
              <a:t>     Start </a:t>
            </a:r>
            <a:r>
              <a:rPr lang="en-US" sz="2800" b="1" dirty="0" smtClean="0"/>
              <a:t>with an existing theory</a:t>
            </a:r>
            <a:endParaRPr lang="en-US" sz="1800" dirty="0" smtClean="0"/>
          </a:p>
          <a:p>
            <a:pPr lvl="1"/>
            <a:r>
              <a:rPr lang="en-US" dirty="0" smtClean="0"/>
              <a:t>Low cost airlines always have delays</a:t>
            </a:r>
            <a:endParaRPr lang="en-US" sz="1600" dirty="0" smtClean="0"/>
          </a:p>
          <a:p>
            <a:pPr lvl="1"/>
            <a:r>
              <a:rPr lang="en-US" dirty="0" smtClean="0"/>
              <a:t>All dogs have fleas</a:t>
            </a:r>
            <a:endParaRPr lang="en-US" sz="1600" dirty="0" smtClean="0"/>
          </a:p>
          <a:p>
            <a:pPr lvl="1"/>
            <a:r>
              <a:rPr lang="en-US" dirty="0" smtClean="0"/>
              <a:t>All biological life depends on water to exist</a:t>
            </a:r>
            <a:endParaRPr lang="en-US" sz="1600" dirty="0" smtClean="0"/>
          </a:p>
          <a:p>
            <a:pPr lvl="0">
              <a:buNone/>
            </a:pPr>
            <a:r>
              <a:rPr lang="en-US" sz="2800" b="1" dirty="0" smtClean="0"/>
              <a:t>    Formulate </a:t>
            </a:r>
            <a:r>
              <a:rPr lang="en-US" sz="2800" b="1" dirty="0" smtClean="0"/>
              <a:t>a hypothesis based on existing theory</a:t>
            </a:r>
            <a:endParaRPr lang="en-US" sz="1800" dirty="0" smtClean="0"/>
          </a:p>
          <a:p>
            <a:pPr lvl="1"/>
            <a:r>
              <a:rPr lang="en-US" dirty="0" smtClean="0"/>
              <a:t>If passengers fly with a low cost airline, then they will always experience delays</a:t>
            </a:r>
            <a:endParaRPr lang="en-US" sz="1600" dirty="0" smtClean="0"/>
          </a:p>
          <a:p>
            <a:pPr lvl="1"/>
            <a:r>
              <a:rPr lang="en-US" dirty="0" smtClean="0"/>
              <a:t>All pet dogs in my apartment building have fleas</a:t>
            </a:r>
            <a:endParaRPr lang="en-US" sz="1600" dirty="0" smtClean="0"/>
          </a:p>
          <a:p>
            <a:pPr lvl="1"/>
            <a:r>
              <a:rPr lang="en-US" dirty="0" smtClean="0"/>
              <a:t>All land mammals depend on water to exist</a:t>
            </a:r>
            <a:endParaRPr lang="en-US" sz="1600" dirty="0" smtClean="0"/>
          </a:p>
          <a:p>
            <a:pPr lvl="0">
              <a:buNone/>
            </a:pPr>
            <a:r>
              <a:rPr lang="en-US" sz="2800" b="1" dirty="0" smtClean="0"/>
              <a:t>  Collect </a:t>
            </a:r>
            <a:r>
              <a:rPr lang="en-US" sz="2800" b="1" dirty="0" smtClean="0"/>
              <a:t>data to test the hypothesis</a:t>
            </a:r>
            <a:endParaRPr lang="en-US" sz="1800" dirty="0" smtClean="0"/>
          </a:p>
          <a:p>
            <a:pPr lvl="1"/>
            <a:r>
              <a:rPr lang="en-US" dirty="0" smtClean="0"/>
              <a:t>Collect flight data of low-cost airlines</a:t>
            </a:r>
            <a:endParaRPr lang="en-US" sz="1600" dirty="0" smtClean="0"/>
          </a:p>
          <a:p>
            <a:pPr lvl="1"/>
            <a:r>
              <a:rPr lang="en-US" dirty="0" smtClean="0"/>
              <a:t>Test all dogs in the building for fleas</a:t>
            </a:r>
            <a:endParaRPr lang="en-US" sz="1600" dirty="0" smtClean="0"/>
          </a:p>
          <a:p>
            <a:pPr lvl="1"/>
            <a:r>
              <a:rPr lang="en-US" dirty="0" smtClean="0"/>
              <a:t>Study all land mammal species to see if they depend on water</a:t>
            </a:r>
            <a:endParaRPr lang="en-US" sz="1600" dirty="0" smtClean="0"/>
          </a:p>
          <a:p>
            <a:pPr lvl="0">
              <a:buNone/>
            </a:pPr>
            <a:r>
              <a:rPr lang="en-US" sz="2800" b="1" dirty="0" smtClean="0"/>
              <a:t>  Analyze </a:t>
            </a:r>
            <a:r>
              <a:rPr lang="en-US" sz="2800" b="1" dirty="0" smtClean="0"/>
              <a:t>the results: does the data reject or support the hypothesis?</a:t>
            </a:r>
            <a:endParaRPr lang="en-US" sz="1800" dirty="0" smtClean="0"/>
          </a:p>
          <a:p>
            <a:pPr lvl="1"/>
            <a:r>
              <a:rPr lang="en-US" dirty="0" smtClean="0"/>
              <a:t>5 out of 100 flights of low-cost airlines are not delayed = reject hypothesis</a:t>
            </a:r>
            <a:endParaRPr lang="en-US" sz="1600" dirty="0" smtClean="0"/>
          </a:p>
          <a:p>
            <a:pPr lvl="1"/>
            <a:r>
              <a:rPr lang="en-US" dirty="0" smtClean="0"/>
              <a:t>10 out of 20 dogs didn’t have fleas = reject hypothesis</a:t>
            </a:r>
            <a:endParaRPr lang="en-US" sz="1600" dirty="0" smtClean="0"/>
          </a:p>
          <a:p>
            <a:pPr lvl="1"/>
            <a:r>
              <a:rPr lang="en-US" dirty="0" smtClean="0"/>
              <a:t>All land mammal species depend on water = support hypothesis</a:t>
            </a:r>
            <a:endParaRPr lang="en-US" sz="1600" dirty="0" smtClean="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2514600"/>
            <a:ext cx="6629400" cy="1938992"/>
          </a:xfrm>
          <a:prstGeom prst="rect">
            <a:avLst/>
          </a:prstGeom>
          <a:noFill/>
        </p:spPr>
        <p:txBody>
          <a:bodyPr wrap="square" rtlCol="0">
            <a:spAutoFit/>
          </a:bodyPr>
          <a:lstStyle/>
          <a:p>
            <a:r>
              <a:rPr lang="en-US" sz="6000" dirty="0" smtClean="0"/>
              <a:t>Thanks   </a:t>
            </a:r>
          </a:p>
          <a:p>
            <a:r>
              <a:rPr lang="en-US" sz="6000" dirty="0" smtClean="0"/>
              <a:t> for watching</a:t>
            </a:r>
            <a:endParaRPr lang="en-US"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Content</a:t>
            </a:r>
            <a:endParaRPr lang="en-US" b="1" dirty="0"/>
          </a:p>
        </p:txBody>
      </p:sp>
      <p:sp>
        <p:nvSpPr>
          <p:cNvPr id="3" name="Content Placeholder 2"/>
          <p:cNvSpPr>
            <a:spLocks noGrp="1"/>
          </p:cNvSpPr>
          <p:nvPr>
            <p:ph sz="quarter" idx="1"/>
          </p:nvPr>
        </p:nvSpPr>
        <p:spPr/>
        <p:txBody>
          <a:bodyPr>
            <a:normAutofit/>
          </a:bodyPr>
          <a:lstStyle/>
          <a:p>
            <a:r>
              <a:rPr lang="en-US" sz="2400" b="1" dirty="0" smtClean="0"/>
              <a:t>What is inductive learning?</a:t>
            </a:r>
          </a:p>
          <a:p>
            <a:r>
              <a:rPr lang="en-US" sz="2400" b="1" dirty="0" smtClean="0"/>
              <a:t>Merits of inductive </a:t>
            </a:r>
            <a:r>
              <a:rPr lang="en-US" sz="2400" b="1" dirty="0" smtClean="0"/>
              <a:t>method.</a:t>
            </a:r>
            <a:endParaRPr lang="en-US" sz="2400" dirty="0" smtClean="0"/>
          </a:p>
          <a:p>
            <a:r>
              <a:rPr lang="en-US" sz="2400" b="1" dirty="0" smtClean="0"/>
              <a:t>Demerits of Inductive </a:t>
            </a:r>
            <a:r>
              <a:rPr lang="en-US" sz="2400" b="1" dirty="0" smtClean="0"/>
              <a:t>method.</a:t>
            </a:r>
            <a:endParaRPr lang="en-US" sz="2400" dirty="0" smtClean="0"/>
          </a:p>
          <a:p>
            <a:r>
              <a:rPr lang="en-US" sz="2400" b="1" dirty="0" smtClean="0"/>
              <a:t>Deductive </a:t>
            </a:r>
            <a:r>
              <a:rPr lang="en-US" sz="2400" b="1" dirty="0" smtClean="0"/>
              <a:t>Learning.</a:t>
            </a:r>
            <a:endParaRPr lang="en-US" sz="2400" dirty="0" smtClean="0"/>
          </a:p>
          <a:p>
            <a:r>
              <a:rPr lang="en-US" sz="2400" b="1" dirty="0" smtClean="0"/>
              <a:t>Merits of deductive </a:t>
            </a:r>
            <a:r>
              <a:rPr lang="en-US" sz="2400" b="1" dirty="0" smtClean="0"/>
              <a:t>method.</a:t>
            </a:r>
            <a:endParaRPr lang="en-US" sz="2400" dirty="0" smtClean="0"/>
          </a:p>
          <a:p>
            <a:r>
              <a:rPr lang="en-US" sz="2400" b="1" dirty="0" smtClean="0"/>
              <a:t>Demerits of Deductive </a:t>
            </a:r>
            <a:r>
              <a:rPr lang="en-US" sz="2400" b="1" dirty="0" smtClean="0"/>
              <a:t>Method.</a:t>
            </a:r>
            <a:endParaRPr lang="en-US" sz="2400" b="1" dirty="0" smtClean="0"/>
          </a:p>
          <a:p>
            <a:r>
              <a:rPr lang="en-US" sz="2400" b="1" dirty="0" smtClean="0"/>
              <a:t>Comparison </a:t>
            </a:r>
            <a:r>
              <a:rPr lang="en-US" sz="2400" b="1" dirty="0" smtClean="0"/>
              <a:t>between inductive and  deductive learning </a:t>
            </a:r>
            <a:r>
              <a:rPr lang="en-US" sz="2400" b="1" dirty="0" smtClean="0"/>
              <a:t>method.</a:t>
            </a:r>
            <a:endParaRPr lang="en-US" sz="2400" dirty="0" smtClean="0"/>
          </a:p>
          <a:p>
            <a:r>
              <a:rPr lang="en-US" sz="2400" b="1" dirty="0" smtClean="0"/>
              <a:t>Inductive approaches and some </a:t>
            </a:r>
            <a:r>
              <a:rPr lang="en-US" sz="2400" b="1" dirty="0" smtClean="0"/>
              <a:t>example.</a:t>
            </a:r>
            <a:endParaRPr lang="en-US" sz="2400" dirty="0" smtClean="0"/>
          </a:p>
          <a:p>
            <a:r>
              <a:rPr lang="en-US" sz="2400" b="1" dirty="0" smtClean="0"/>
              <a:t>Deductive </a:t>
            </a:r>
            <a:r>
              <a:rPr lang="en-US" sz="2400" b="1" dirty="0" smtClean="0"/>
              <a:t>approaches and some </a:t>
            </a:r>
            <a:r>
              <a:rPr lang="en-US" sz="2400" b="1" dirty="0" smtClean="0"/>
              <a:t>example.</a:t>
            </a:r>
            <a:endParaRPr lang="en-US" sz="2400"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inductive learning?</a:t>
            </a:r>
            <a:br>
              <a:rPr lang="en-US" b="1" dirty="0" smtClean="0"/>
            </a:br>
            <a:endParaRPr lang="en-US" dirty="0"/>
          </a:p>
        </p:txBody>
      </p:sp>
      <p:sp>
        <p:nvSpPr>
          <p:cNvPr id="3" name="Content Placeholder 2"/>
          <p:cNvSpPr>
            <a:spLocks noGrp="1"/>
          </p:cNvSpPr>
          <p:nvPr>
            <p:ph sz="quarter" idx="1"/>
          </p:nvPr>
        </p:nvSpPr>
        <p:spPr/>
        <p:txBody>
          <a:bodyPr/>
          <a:lstStyle/>
          <a:p>
            <a:r>
              <a:rPr lang="en-US" sz="3200" dirty="0" smtClean="0"/>
              <a:t>Inductive Learning, also known as Concept Learning, is how Artificial Intelligence systems attempt to use a generalized rule to carry out observations.</a:t>
            </a:r>
          </a:p>
          <a:p>
            <a:r>
              <a:rPr lang="en-US" sz="3200" dirty="0" smtClean="0"/>
              <a:t> system tries to induce a general rule from a set of observed instances.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Merits of inductive </a:t>
            </a:r>
            <a:r>
              <a:rPr lang="en-US" b="1" dirty="0" smtClean="0"/>
              <a:t>method</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smtClean="0"/>
              <a:t>Student interaction and participation.</a:t>
            </a:r>
          </a:p>
          <a:p>
            <a:pPr lvl="0"/>
            <a:r>
              <a:rPr lang="en-US" dirty="0" smtClean="0"/>
              <a:t>Students rely on their critical thinking to figure out the language.</a:t>
            </a:r>
          </a:p>
          <a:p>
            <a:pPr lvl="0"/>
            <a:r>
              <a:rPr lang="en-US" dirty="0" smtClean="0"/>
              <a:t>Students gain deeper understanding of the language.</a:t>
            </a:r>
          </a:p>
          <a:p>
            <a:pPr lvl="0"/>
            <a:r>
              <a:rPr lang="en-US" dirty="0" smtClean="0"/>
              <a:t> By this method, students get various opportunities to play an active role in learning process.</a:t>
            </a:r>
          </a:p>
          <a:p>
            <a:pPr lvl="0"/>
            <a:r>
              <a:rPr lang="en-US" dirty="0" smtClean="0"/>
              <a:t>This method also measures how a student makes connections based on the information presented.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Demerits of Inductive method.</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sz="4000" dirty="0" smtClean="0"/>
              <a:t>The method is complex and difficult.</a:t>
            </a:r>
          </a:p>
          <a:p>
            <a:pPr lvl="0"/>
            <a:r>
              <a:rPr lang="en-US" sz="4000" dirty="0" smtClean="0"/>
              <a:t>It is an expensive and time consuming method.</a:t>
            </a:r>
          </a:p>
          <a:p>
            <a:pPr lvl="0"/>
            <a:r>
              <a:rPr lang="en-US" sz="4000" dirty="0" smtClean="0"/>
              <a:t>Chances of personal bias of the investigators in the process of collection and analysis of data </a:t>
            </a:r>
            <a:r>
              <a:rPr lang="en-US" sz="4000" dirty="0" smtClean="0"/>
              <a:t>are present</a:t>
            </a:r>
            <a:r>
              <a:rPr lang="en-US" sz="4000" dirty="0" smtClean="0"/>
              <a:t>.</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Deductive Learning.</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sz="3200" dirty="0" smtClean="0"/>
              <a:t>The deductive method is the traditional method of teaching and learning. Knowledge is taken from a general reference or source and then communicated to the learner. </a:t>
            </a:r>
            <a:endParaRPr lang="en-US" sz="3200" dirty="0" smtClean="0"/>
          </a:p>
          <a:p>
            <a:r>
              <a:rPr lang="en-US" sz="3200" dirty="0" smtClean="0"/>
              <a:t>The flow of information in this method is from general to specific.</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Merits of deductive </a:t>
            </a:r>
            <a:r>
              <a:rPr lang="en-US" b="1" dirty="0" smtClean="0"/>
              <a:t>method</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r>
              <a:rPr lang="en-US" b="1" dirty="0" smtClean="0"/>
              <a:t> </a:t>
            </a:r>
            <a:r>
              <a:rPr lang="en-US" b="1" dirty="0" smtClean="0"/>
              <a:t>Nearer to reality :</a:t>
            </a:r>
            <a:r>
              <a:rPr lang="en-US" dirty="0" smtClean="0"/>
              <a:t> Deductive method is nearer to reality. It helps us to make deductions from the complex conditions of the world. It also helps us to grasp the realities of the economic system.</a:t>
            </a:r>
          </a:p>
          <a:p>
            <a:r>
              <a:rPr lang="en-US" b="1" dirty="0" smtClean="0"/>
              <a:t> </a:t>
            </a:r>
            <a:r>
              <a:rPr lang="en-US" b="1" dirty="0" smtClean="0"/>
              <a:t> </a:t>
            </a:r>
            <a:r>
              <a:rPr lang="en-US" b="1" dirty="0" smtClean="0"/>
              <a:t>Simple :</a:t>
            </a:r>
            <a:r>
              <a:rPr lang="en-US" dirty="0" smtClean="0"/>
              <a:t> Deductive method is very simple in nature. It avoids the collection of statistical data and information for proving economic laws. It helps us to draw conclusions from the accepted generalizations.</a:t>
            </a:r>
          </a:p>
          <a:p>
            <a:r>
              <a:rPr lang="en-US" b="1" dirty="0" smtClean="0"/>
              <a:t>Analytical</a:t>
            </a:r>
            <a:r>
              <a:rPr lang="en-US" b="1" dirty="0" smtClean="0"/>
              <a:t>:</a:t>
            </a:r>
            <a:r>
              <a:rPr lang="en-US" dirty="0" smtClean="0"/>
              <a:t> This method is useful for analyzing complex economic phenomena. It divides a particular economic problem into several components.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Demerits of Deductive Method.</a:t>
            </a:r>
            <a:br>
              <a:rPr lang="en-US" b="1" dirty="0" smtClean="0"/>
            </a:br>
            <a:endParaRPr lang="en-US" dirty="0"/>
          </a:p>
        </p:txBody>
      </p:sp>
      <p:sp>
        <p:nvSpPr>
          <p:cNvPr id="3" name="Content Placeholder 2"/>
          <p:cNvSpPr>
            <a:spLocks noGrp="1"/>
          </p:cNvSpPr>
          <p:nvPr>
            <p:ph sz="quarter" idx="1"/>
          </p:nvPr>
        </p:nvSpPr>
        <p:spPr/>
        <p:txBody>
          <a:bodyPr>
            <a:normAutofit/>
          </a:bodyPr>
          <a:lstStyle/>
          <a:p>
            <a:r>
              <a:rPr lang="en-US" b="1" dirty="0" smtClean="0"/>
              <a:t>Universal applicability – a myth</a:t>
            </a:r>
            <a:r>
              <a:rPr lang="en-US" dirty="0" smtClean="0"/>
              <a:t> : The statement that deductive method has universal applicability is not real. Because the causes and conclusions of economic problems differ from country to country and from time to time. </a:t>
            </a:r>
          </a:p>
          <a:p>
            <a:r>
              <a:rPr lang="en-US" b="1" dirty="0" smtClean="0"/>
              <a:t>Inadequate</a:t>
            </a:r>
            <a:r>
              <a:rPr lang="en-US" b="1" dirty="0" smtClean="0"/>
              <a:t>, data</a:t>
            </a:r>
            <a:r>
              <a:rPr lang="en-US" dirty="0" smtClean="0"/>
              <a:t> : The followers of this method adopted it on the basis of inadequate data. So the conditions arrived from the assumption, were full of inconsistencies.</a:t>
            </a:r>
          </a:p>
          <a:p>
            <a:r>
              <a:rPr lang="en-US" b="1" dirty="0" smtClean="0"/>
              <a:t>Generalizations </a:t>
            </a:r>
            <a:r>
              <a:rPr lang="en-US" b="1" dirty="0" smtClean="0"/>
              <a:t>– full of faults :</a:t>
            </a:r>
            <a:r>
              <a:rPr lang="en-US" dirty="0" smtClean="0"/>
              <a:t> The proposers of this wrongly assumed that their abstractions always correspond with the facts.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457200"/>
            <a:ext cx="7696200" cy="1570038"/>
          </a:xfrm>
        </p:spPr>
        <p:txBody>
          <a:bodyPr>
            <a:normAutofit fontScale="90000"/>
          </a:bodyPr>
          <a:lstStyle/>
          <a:p>
            <a:r>
              <a:rPr lang="en-US" b="1" dirty="0" smtClean="0"/>
              <a:t>Comparison between inductive and  deductive learning method.</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lnSpcReduction="10000"/>
          </a:bodyPr>
          <a:lstStyle/>
          <a:p>
            <a:pPr>
              <a:buNone/>
            </a:pPr>
            <a:r>
              <a:rPr lang="en-US" sz="2400" dirty="0" smtClean="0"/>
              <a:t>1.Deductive and inductive methods of teaching and learning differ in many </a:t>
            </a:r>
            <a:r>
              <a:rPr lang="en-US" sz="2400" dirty="0" smtClean="0"/>
              <a:t>aspects.</a:t>
            </a:r>
          </a:p>
          <a:p>
            <a:pPr>
              <a:buNone/>
            </a:pPr>
            <a:r>
              <a:rPr lang="en-US" sz="2400" dirty="0" smtClean="0"/>
              <a:t>2</a:t>
            </a:r>
            <a:r>
              <a:rPr lang="en-US" sz="2400" dirty="0" smtClean="0"/>
              <a:t>. In inductive learning, the flow of information is from specific to general, and it is more focused on the student</a:t>
            </a:r>
            <a:r>
              <a:rPr lang="en-US" sz="2400" dirty="0" smtClean="0"/>
              <a:t>.</a:t>
            </a:r>
          </a:p>
          <a:p>
            <a:pPr>
              <a:buNone/>
            </a:pPr>
            <a:r>
              <a:rPr lang="en-US" sz="2400" dirty="0" smtClean="0"/>
              <a:t>3.On </a:t>
            </a:r>
            <a:r>
              <a:rPr lang="en-US" sz="2400" dirty="0" smtClean="0"/>
              <a:t>the other hand, the deductive method’s information flow moves from general to specific, and it is more focused on the </a:t>
            </a:r>
            <a:r>
              <a:rPr lang="en-US" sz="2400" dirty="0" smtClean="0"/>
              <a:t>teacher.</a:t>
            </a:r>
          </a:p>
          <a:p>
            <a:pPr>
              <a:buNone/>
            </a:pPr>
            <a:r>
              <a:rPr lang="en-US" sz="2400" dirty="0" smtClean="0"/>
              <a:t>4.The </a:t>
            </a:r>
            <a:r>
              <a:rPr lang="en-US" sz="2400" dirty="0" smtClean="0"/>
              <a:t>deductive method introduces a concept and its process before applying it in a test or activity. Meanwhile, in the inductive method, the activity or test is introduced first before a discussion of the concept is initiated.</a:t>
            </a:r>
            <a:br>
              <a:rPr lang="en-US" sz="2400" dirty="0" smtClean="0"/>
            </a:b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213</TotalTime>
  <Words>380</Words>
  <Application>Microsoft Office PowerPoint</Application>
  <PresentationFormat>On-screen Show (4:3)</PresentationFormat>
  <Paragraphs>86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Equity</vt:lpstr>
      <vt:lpstr>Slide 1</vt:lpstr>
      <vt:lpstr>Content</vt:lpstr>
      <vt:lpstr>What is inductive learning? </vt:lpstr>
      <vt:lpstr>Merits of inductive method </vt:lpstr>
      <vt:lpstr>Demerits of Inductive method. </vt:lpstr>
      <vt:lpstr>Deductive Learning. </vt:lpstr>
      <vt:lpstr>Merits of deductive method </vt:lpstr>
      <vt:lpstr>Demerits of Deductive Method. </vt:lpstr>
      <vt:lpstr>Comparison between inductive and  deductive learning method. </vt:lpstr>
      <vt:lpstr>Inductive approaches and some example. </vt:lpstr>
      <vt:lpstr>Deductive approach with some example </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jitendra gupta</dc:creator>
  <cp:lastModifiedBy>JITENDRA</cp:lastModifiedBy>
  <cp:revision>48</cp:revision>
  <dcterms:created xsi:type="dcterms:W3CDTF">2020-10-21T12:03:06Z</dcterms:created>
  <dcterms:modified xsi:type="dcterms:W3CDTF">2021-06-10T11:16:04Z</dcterms:modified>
</cp:coreProperties>
</file>