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1"/>
    <p:sldMasterId id="2147483661" r:id="rId2"/>
  </p:sldMasterIdLst>
  <p:notesMasterIdLst>
    <p:notesMasterId r:id="rId41"/>
  </p:notesMasterIdLst>
  <p:sldIdLst>
    <p:sldId id="256" r:id="rId3"/>
    <p:sldId id="286" r:id="rId4"/>
    <p:sldId id="268" r:id="rId5"/>
    <p:sldId id="258" r:id="rId6"/>
    <p:sldId id="259" r:id="rId7"/>
    <p:sldId id="269" r:id="rId8"/>
    <p:sldId id="261" r:id="rId9"/>
    <p:sldId id="263" r:id="rId10"/>
    <p:sldId id="262" r:id="rId11"/>
    <p:sldId id="270" r:id="rId12"/>
    <p:sldId id="264" r:id="rId13"/>
    <p:sldId id="294" r:id="rId14"/>
    <p:sldId id="267" r:id="rId15"/>
    <p:sldId id="271" r:id="rId16"/>
    <p:sldId id="272" r:id="rId17"/>
    <p:sldId id="273" r:id="rId18"/>
    <p:sldId id="295" r:id="rId19"/>
    <p:sldId id="274" r:id="rId20"/>
    <p:sldId id="275" r:id="rId21"/>
    <p:sldId id="276" r:id="rId22"/>
    <p:sldId id="277" r:id="rId23"/>
    <p:sldId id="279" r:id="rId24"/>
    <p:sldId id="280" r:id="rId25"/>
    <p:sldId id="281" r:id="rId26"/>
    <p:sldId id="282" r:id="rId27"/>
    <p:sldId id="298" r:id="rId28"/>
    <p:sldId id="283" r:id="rId29"/>
    <p:sldId id="284" r:id="rId30"/>
    <p:sldId id="296" r:id="rId31"/>
    <p:sldId id="300" r:id="rId32"/>
    <p:sldId id="288" r:id="rId33"/>
    <p:sldId id="287" r:id="rId34"/>
    <p:sldId id="289" r:id="rId35"/>
    <p:sldId id="290" r:id="rId36"/>
    <p:sldId id="291" r:id="rId37"/>
    <p:sldId id="293" r:id="rId38"/>
    <p:sldId id="292" r:id="rId39"/>
    <p:sldId id="29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rajith s" initials="is" lastIdx="1" clrIdx="0">
    <p:extLst>
      <p:ext uri="{19B8F6BF-5375-455C-9EA6-DF929625EA0E}">
        <p15:presenceInfo xmlns:p15="http://schemas.microsoft.com/office/powerpoint/2012/main" userId="444741774b552a7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BE8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chart>
    <c:title>
      <c:layout>
        <c:manualLayout>
          <c:xMode val="edge"/>
          <c:yMode val="edge"/>
          <c:x val="0.55956576361975341"/>
          <c:y val="2.173430792594163E-2"/>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5333618780684494"/>
          <c:y val="1.2536585287278065E-2"/>
          <c:w val="0.79001255277872873"/>
          <c:h val="0.8589844115091908"/>
        </c:manualLayout>
      </c:layout>
      <c:pie3DChart>
        <c:varyColors val="1"/>
        <c:ser>
          <c:idx val="0"/>
          <c:order val="0"/>
          <c:tx>
            <c:strRef>
              <c:f>Sheet1!$B$1</c:f>
              <c:strCache>
                <c:ptCount val="1"/>
                <c:pt idx="0">
                  <c:v>bankrupt</c:v>
                </c:pt>
              </c:strCache>
            </c:strRef>
          </c:tx>
          <c:explosion val="20"/>
          <c:dPt>
            <c:idx val="0"/>
            <c:bubble3D val="0"/>
            <c:explosion val="21"/>
            <c:spPr>
              <a:solidFill>
                <a:schemeClr val="accent5">
                  <a:shade val="76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8B2D-4851-81FA-6A241C3628F8}"/>
              </c:ext>
            </c:extLst>
          </c:dPt>
          <c:dPt>
            <c:idx val="1"/>
            <c:bubble3D val="0"/>
            <c:spPr>
              <a:solidFill>
                <a:schemeClr val="accent5">
                  <a:tint val="77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8B2D-4851-81FA-6A241C3628F8}"/>
              </c:ext>
            </c:extLst>
          </c:dPt>
          <c:dLbls>
            <c:dLbl>
              <c:idx val="0"/>
              <c:tx>
                <c:rich>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fld id="{C78B6041-3F10-492F-9CBF-2004B57DCF48}" type="CATEGORYNAME">
                      <a:rPr lang="en-US">
                        <a:solidFill>
                          <a:schemeClr val="bg2">
                            <a:lumMod val="50000"/>
                          </a:schemeClr>
                        </a:solidFill>
                      </a:rPr>
                      <a:pPr>
                        <a:defRPr>
                          <a:solidFill>
                            <a:schemeClr val="accent5"/>
                          </a:solidFill>
                        </a:defRPr>
                      </a:pPr>
                      <a:t>[CATEGORY NAME]</a:t>
                    </a:fld>
                    <a:r>
                      <a:rPr lang="en-US" baseline="0" dirty="0">
                        <a:solidFill>
                          <a:schemeClr val="bg2">
                            <a:lumMod val="50000"/>
                          </a:schemeClr>
                        </a:solidFill>
                      </a:rPr>
                      <a:t>
</a:t>
                    </a:r>
                    <a:fld id="{393EA0CF-5605-4EC6-A111-01FEC94277B9}" type="PERCENTAGE">
                      <a:rPr lang="en-US" baseline="0">
                        <a:solidFill>
                          <a:schemeClr val="bg2">
                            <a:lumMod val="50000"/>
                          </a:schemeClr>
                        </a:solidFill>
                      </a:rPr>
                      <a:pPr>
                        <a:defRPr>
                          <a:solidFill>
                            <a:schemeClr val="accent5"/>
                          </a:solidFill>
                        </a:defRPr>
                      </a:pPr>
                      <a:t>[PERCENTAGE]</a:t>
                    </a:fld>
                    <a:endParaRPr lang="en-US" baseline="0" dirty="0">
                      <a:solidFill>
                        <a:schemeClr val="bg2">
                          <a:lumMod val="50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B2D-4851-81FA-6A241C3628F8}"/>
                </c:ext>
              </c:extLst>
            </c:dLbl>
            <c:dLbl>
              <c:idx val="1"/>
              <c:layout>
                <c:manualLayout>
                  <c:x val="-4.5726021202471996E-2"/>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fld id="{3C10425B-42B4-4757-8223-6E11EC56648E}" type="CATEGORYNAME">
                      <a:rPr lang="en-US">
                        <a:solidFill>
                          <a:schemeClr val="bg2">
                            <a:lumMod val="50000"/>
                          </a:schemeClr>
                        </a:solidFill>
                      </a:rPr>
                      <a:pPr>
                        <a:defRPr>
                          <a:solidFill>
                            <a:schemeClr val="accent5"/>
                          </a:solidFill>
                        </a:defRPr>
                      </a:pPr>
                      <a:t>[CATEGORY NAME]</a:t>
                    </a:fld>
                    <a:r>
                      <a:rPr lang="en-US" baseline="0" dirty="0">
                        <a:solidFill>
                          <a:schemeClr val="bg2">
                            <a:lumMod val="50000"/>
                          </a:schemeClr>
                        </a:solidFill>
                      </a:rPr>
                      <a:t>
</a:t>
                    </a:r>
                    <a:fld id="{5CB12539-9981-48FC-B812-32B067494A86}" type="PERCENTAGE">
                      <a:rPr lang="en-US" baseline="0">
                        <a:solidFill>
                          <a:schemeClr val="bg2">
                            <a:lumMod val="50000"/>
                          </a:schemeClr>
                        </a:solidFill>
                      </a:rPr>
                      <a:pPr>
                        <a:defRPr>
                          <a:solidFill>
                            <a:schemeClr val="accent5"/>
                          </a:solidFill>
                        </a:defRPr>
                      </a:pPr>
                      <a:t>[PERCENTAGE]</a:t>
                    </a:fld>
                    <a:endParaRPr lang="en-US" baseline="0" dirty="0">
                      <a:solidFill>
                        <a:schemeClr val="bg2">
                          <a:lumMod val="50000"/>
                        </a:schemeClr>
                      </a:solidFill>
                    </a:endParaRPr>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8B2D-4851-81FA-6A241C3628F8}"/>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financially Stable(0)</c:v>
                </c:pt>
                <c:pt idx="1">
                  <c:v>financially unstable(1)</c:v>
                </c:pt>
              </c:strCache>
            </c:strRef>
          </c:cat>
          <c:val>
            <c:numRef>
              <c:f>Sheet1!$B$2:$B$3</c:f>
              <c:numCache>
                <c:formatCode>0.00%</c:formatCode>
                <c:ptCount val="2"/>
                <c:pt idx="0">
                  <c:v>0.97770000000000001</c:v>
                </c:pt>
                <c:pt idx="1">
                  <c:v>3.2300000000000002E-2</c:v>
                </c:pt>
              </c:numCache>
            </c:numRef>
          </c:val>
          <c:extLst>
            <c:ext xmlns:c16="http://schemas.microsoft.com/office/drawing/2014/chart" uri="{C3380CC4-5D6E-409C-BE32-E72D297353CC}">
              <c16:uniqueId val="{00000000-D648-4C7A-993D-C9490BB70375}"/>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4F0762-5A0E-4A78-84FB-3C8F7F611F9A}" type="doc">
      <dgm:prSet loTypeId="urn:microsoft.com/office/officeart/2005/8/layout/hList6" loCatId="list" qsTypeId="urn:microsoft.com/office/officeart/2005/8/quickstyle/3d3" qsCatId="3D" csTypeId="urn:microsoft.com/office/officeart/2005/8/colors/colorful1" csCatId="colorful" phldr="1"/>
      <dgm:spPr/>
      <dgm:t>
        <a:bodyPr/>
        <a:lstStyle/>
        <a:p>
          <a:endParaRPr lang="en-IN"/>
        </a:p>
      </dgm:t>
    </dgm:pt>
    <dgm:pt modelId="{5432007F-E190-467F-AF08-608E2C04E9E1}">
      <dgm:prSet phldrT="[Text]" custT="1"/>
      <dgm:spPr/>
      <dgm:t>
        <a:bodyPr/>
        <a:lstStyle/>
        <a:p>
          <a:pPr>
            <a:buClrTx/>
            <a:buSzTx/>
            <a:buFont typeface="Wingdings" panose="05000000000000000000" pitchFamily="2" charset="2"/>
            <a:buChar char="Ø"/>
          </a:pPr>
          <a:r>
            <a:rPr kumimoji="0" lang="en-US" altLang="en-US" sz="1800" b="1" i="1" u="none" strike="noStrike" cap="none" normalizeH="0" baseline="0" dirty="0">
              <a:ln/>
              <a:effectLst/>
              <a:latin typeface="Calibri" panose="020F0502020204030204" pitchFamily="34" charset="0"/>
              <a:cs typeface="Calibri" panose="020F0502020204030204" pitchFamily="34" charset="0"/>
            </a:rPr>
            <a:t>Problem Explanation</a:t>
          </a:r>
          <a:endParaRPr lang="en-IN" sz="1800" b="1" dirty="0">
            <a:latin typeface="Calibri" panose="020F0502020204030204" pitchFamily="34" charset="0"/>
            <a:cs typeface="Calibri" panose="020F0502020204030204" pitchFamily="34" charset="0"/>
          </a:endParaRPr>
        </a:p>
      </dgm:t>
    </dgm:pt>
    <dgm:pt modelId="{404CF60B-ABD4-4186-85C1-ABBF5D3BC759}" type="parTrans" cxnId="{B7F15704-63BA-4C5F-BE2D-4C241532484C}">
      <dgm:prSet/>
      <dgm:spPr/>
      <dgm:t>
        <a:bodyPr/>
        <a:lstStyle/>
        <a:p>
          <a:endParaRPr lang="en-IN"/>
        </a:p>
      </dgm:t>
    </dgm:pt>
    <dgm:pt modelId="{EC937E96-A767-4705-AA3E-84AD072BB0FE}" type="sibTrans" cxnId="{B7F15704-63BA-4C5F-BE2D-4C241532484C}">
      <dgm:prSet/>
      <dgm:spPr/>
      <dgm:t>
        <a:bodyPr/>
        <a:lstStyle/>
        <a:p>
          <a:endParaRPr lang="en-IN"/>
        </a:p>
      </dgm:t>
    </dgm:pt>
    <dgm:pt modelId="{9DC80070-BED8-4599-B21B-6024DB8B0EBF}">
      <dgm:prSet phldrT="[Text]" custT="1"/>
      <dgm:spPr/>
      <dgm:t>
        <a:bodyPr/>
        <a:lstStyle/>
        <a:p>
          <a:pPr>
            <a:buClrTx/>
            <a:buSzTx/>
            <a:buFont typeface="Wingdings" panose="05000000000000000000" pitchFamily="2" charset="2"/>
            <a:buNone/>
          </a:pPr>
          <a:r>
            <a:rPr kumimoji="0" lang="en-US" altLang="en-US" sz="1400" b="1" i="1" u="none" strike="noStrike" cap="none" normalizeH="0" baseline="0" dirty="0">
              <a:ln/>
              <a:effectLst/>
              <a:latin typeface="Calibri" panose="020F0502020204030204" pitchFamily="34" charset="0"/>
              <a:cs typeface="Calibri" panose="020F0502020204030204" pitchFamily="34" charset="0"/>
            </a:rPr>
            <a:t>Understanding the data</a:t>
          </a:r>
          <a:endParaRPr lang="en-IN" sz="1400" b="1" dirty="0">
            <a:latin typeface="Calibri" panose="020F0502020204030204" pitchFamily="34" charset="0"/>
            <a:cs typeface="Calibri" panose="020F0502020204030204" pitchFamily="34" charset="0"/>
          </a:endParaRPr>
        </a:p>
      </dgm:t>
    </dgm:pt>
    <dgm:pt modelId="{73097477-1AA2-4A42-8C6F-C4D7FBD8198A}" type="parTrans" cxnId="{85ECDEEF-836E-4C12-A6AD-FCB0DF1C8EB3}">
      <dgm:prSet/>
      <dgm:spPr/>
      <dgm:t>
        <a:bodyPr/>
        <a:lstStyle/>
        <a:p>
          <a:endParaRPr lang="en-IN"/>
        </a:p>
      </dgm:t>
    </dgm:pt>
    <dgm:pt modelId="{C1885A3A-7372-4C1D-9F31-3227541325D9}" type="sibTrans" cxnId="{85ECDEEF-836E-4C12-A6AD-FCB0DF1C8EB3}">
      <dgm:prSet/>
      <dgm:spPr/>
      <dgm:t>
        <a:bodyPr/>
        <a:lstStyle/>
        <a:p>
          <a:endParaRPr lang="en-IN"/>
        </a:p>
      </dgm:t>
    </dgm:pt>
    <dgm:pt modelId="{89CDFB08-207E-4CF8-84E1-5A068BB3305A}">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Exploratory Data Analysis</a:t>
          </a:r>
          <a:endParaRPr lang="en-US" altLang="en-US" b="1" dirty="0">
            <a:latin typeface="Calibri" panose="020F0502020204030204" pitchFamily="34" charset="0"/>
            <a:cs typeface="Calibri" panose="020F0502020204030204" pitchFamily="34" charset="0"/>
          </a:endParaRPr>
        </a:p>
      </dgm:t>
    </dgm:pt>
    <dgm:pt modelId="{163ED348-88A2-4401-BA48-E706098E6B4B}" type="parTrans" cxnId="{3F70D58E-9EB0-4479-942D-C19E25B541CB}">
      <dgm:prSet/>
      <dgm:spPr/>
      <dgm:t>
        <a:bodyPr/>
        <a:lstStyle/>
        <a:p>
          <a:endParaRPr lang="en-IN"/>
        </a:p>
      </dgm:t>
    </dgm:pt>
    <dgm:pt modelId="{FFDB2250-7BD9-4E46-B3AE-574D004A2B85}" type="sibTrans" cxnId="{3F70D58E-9EB0-4479-942D-C19E25B541CB}">
      <dgm:prSet/>
      <dgm:spPr/>
      <dgm:t>
        <a:bodyPr/>
        <a:lstStyle/>
        <a:p>
          <a:endParaRPr lang="en-IN"/>
        </a:p>
      </dgm:t>
    </dgm:pt>
    <dgm:pt modelId="{9F6B3EC5-D455-4AC7-8FAB-4562E47C95A5}">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Methods</a:t>
          </a:r>
          <a:endParaRPr lang="en-US" altLang="en-US" b="1" dirty="0">
            <a:latin typeface="Calibri" panose="020F0502020204030204" pitchFamily="34" charset="0"/>
            <a:cs typeface="Calibri" panose="020F0502020204030204" pitchFamily="34" charset="0"/>
          </a:endParaRPr>
        </a:p>
      </dgm:t>
    </dgm:pt>
    <dgm:pt modelId="{77D12F16-4660-48C2-8A2A-29166C7EF6DF}" type="parTrans" cxnId="{8B965D16-B169-45E3-AA45-2EB38A4A1FA8}">
      <dgm:prSet/>
      <dgm:spPr/>
      <dgm:t>
        <a:bodyPr/>
        <a:lstStyle/>
        <a:p>
          <a:endParaRPr lang="en-IN"/>
        </a:p>
      </dgm:t>
    </dgm:pt>
    <dgm:pt modelId="{E69EE67E-3184-4500-B55F-125C3D1EDF6E}" type="sibTrans" cxnId="{8B965D16-B169-45E3-AA45-2EB38A4A1FA8}">
      <dgm:prSet/>
      <dgm:spPr/>
      <dgm:t>
        <a:bodyPr/>
        <a:lstStyle/>
        <a:p>
          <a:endParaRPr lang="en-IN"/>
        </a:p>
      </dgm:t>
    </dgm:pt>
    <dgm:pt modelId="{706B909A-F277-409A-B47E-7B03064377E2}">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Data Pre-processing</a:t>
          </a:r>
          <a:endParaRPr lang="en-US" altLang="en-US" b="1" i="1" dirty="0">
            <a:latin typeface="Calibri" panose="020F0502020204030204" pitchFamily="34" charset="0"/>
            <a:cs typeface="Calibri" panose="020F0502020204030204" pitchFamily="34" charset="0"/>
          </a:endParaRPr>
        </a:p>
      </dgm:t>
    </dgm:pt>
    <dgm:pt modelId="{095A18F8-580B-4C53-851B-A849FA980AAA}" type="parTrans" cxnId="{D15A4909-6978-4855-88C4-E4611B51774E}">
      <dgm:prSet/>
      <dgm:spPr/>
      <dgm:t>
        <a:bodyPr/>
        <a:lstStyle/>
        <a:p>
          <a:endParaRPr lang="en-IN"/>
        </a:p>
      </dgm:t>
    </dgm:pt>
    <dgm:pt modelId="{89699912-074E-4E11-B0B0-D8438C1AAFAB}" type="sibTrans" cxnId="{D15A4909-6978-4855-88C4-E4611B51774E}">
      <dgm:prSet/>
      <dgm:spPr/>
      <dgm:t>
        <a:bodyPr/>
        <a:lstStyle/>
        <a:p>
          <a:endParaRPr lang="en-IN"/>
        </a:p>
      </dgm:t>
    </dgm:pt>
    <dgm:pt modelId="{5F82B03F-0F6F-447A-B9C2-5B02C66A22C9}">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Model Training</a:t>
          </a:r>
          <a:endParaRPr lang="en-US" altLang="en-US" b="1" dirty="0">
            <a:latin typeface="Calibri" panose="020F0502020204030204" pitchFamily="34" charset="0"/>
            <a:cs typeface="Calibri" panose="020F0502020204030204" pitchFamily="34" charset="0"/>
          </a:endParaRPr>
        </a:p>
      </dgm:t>
    </dgm:pt>
    <dgm:pt modelId="{9B591BC7-96F6-4197-B43F-7C4749024AB8}" type="parTrans" cxnId="{927E2EE4-ECFB-4683-93D4-136D6810DA64}">
      <dgm:prSet/>
      <dgm:spPr/>
      <dgm:t>
        <a:bodyPr/>
        <a:lstStyle/>
        <a:p>
          <a:endParaRPr lang="en-IN"/>
        </a:p>
      </dgm:t>
    </dgm:pt>
    <dgm:pt modelId="{6E601B32-DA11-4506-AB87-03C5798BBBC3}" type="sibTrans" cxnId="{927E2EE4-ECFB-4683-93D4-136D6810DA64}">
      <dgm:prSet/>
      <dgm:spPr/>
      <dgm:t>
        <a:bodyPr/>
        <a:lstStyle/>
        <a:p>
          <a:endParaRPr lang="en-IN"/>
        </a:p>
      </dgm:t>
    </dgm:pt>
    <dgm:pt modelId="{8948EE4B-4B17-433A-A4E0-EAD50B00C45F}">
      <dgm:prSet/>
      <dgm:spPr/>
      <dgm:t>
        <a:bodyPr/>
        <a:lstStyle/>
        <a:p>
          <a:r>
            <a:rPr kumimoji="0" lang="en-US" altLang="en-US" b="1" i="1" u="none" strike="noStrike" cap="none" normalizeH="0" baseline="0" dirty="0">
              <a:ln/>
              <a:effectLst/>
              <a:latin typeface="Calibri" panose="020F0502020204030204" pitchFamily="34" charset="0"/>
              <a:cs typeface="Calibri" panose="020F0502020204030204" pitchFamily="34" charset="0"/>
            </a:rPr>
            <a:t>Summary and Conclusion</a:t>
          </a:r>
          <a:endParaRPr lang="en-US" altLang="en-US" b="1" dirty="0">
            <a:latin typeface="Calibri" panose="020F0502020204030204" pitchFamily="34" charset="0"/>
            <a:cs typeface="Calibri" panose="020F0502020204030204" pitchFamily="34" charset="0"/>
          </a:endParaRPr>
        </a:p>
      </dgm:t>
    </dgm:pt>
    <dgm:pt modelId="{9859B48F-EDE3-4407-8571-D15D5BB25531}" type="parTrans" cxnId="{ABB9FA62-0F01-44A1-8E80-7CAFF2E0F3BF}">
      <dgm:prSet/>
      <dgm:spPr/>
      <dgm:t>
        <a:bodyPr/>
        <a:lstStyle/>
        <a:p>
          <a:endParaRPr lang="en-IN"/>
        </a:p>
      </dgm:t>
    </dgm:pt>
    <dgm:pt modelId="{F199B336-DEE0-4B97-8863-D2EE041585FB}" type="sibTrans" cxnId="{ABB9FA62-0F01-44A1-8E80-7CAFF2E0F3BF}">
      <dgm:prSet/>
      <dgm:spPr/>
      <dgm:t>
        <a:bodyPr/>
        <a:lstStyle/>
        <a:p>
          <a:endParaRPr lang="en-IN"/>
        </a:p>
      </dgm:t>
    </dgm:pt>
    <dgm:pt modelId="{7023C53A-14FC-4AC7-A40B-69CC2F67828C}">
      <dgm:prSet/>
      <dgm:spPr/>
      <dgm:t>
        <a:bodyPr/>
        <a:lstStyle/>
        <a:p>
          <a:r>
            <a:rPr lang="en-US" altLang="en-US" b="1" i="1" dirty="0">
              <a:latin typeface="Calibri" panose="020F0502020204030204" pitchFamily="34" charset="0"/>
              <a:cs typeface="Calibri" panose="020F0502020204030204" pitchFamily="34" charset="0"/>
            </a:rPr>
            <a:t>Observation from Features</a:t>
          </a:r>
        </a:p>
      </dgm:t>
    </dgm:pt>
    <dgm:pt modelId="{97A872FB-8140-4A08-9A4D-954CAACF13D0}" type="parTrans" cxnId="{B525CCD3-22F0-4021-807E-C03A4B87B810}">
      <dgm:prSet/>
      <dgm:spPr/>
      <dgm:t>
        <a:bodyPr/>
        <a:lstStyle/>
        <a:p>
          <a:endParaRPr lang="en-IN"/>
        </a:p>
      </dgm:t>
    </dgm:pt>
    <dgm:pt modelId="{0AA9CF3B-3D26-423B-A57E-A60B7F68641B}" type="sibTrans" cxnId="{B525CCD3-22F0-4021-807E-C03A4B87B810}">
      <dgm:prSet/>
      <dgm:spPr/>
      <dgm:t>
        <a:bodyPr/>
        <a:lstStyle/>
        <a:p>
          <a:endParaRPr lang="en-IN"/>
        </a:p>
      </dgm:t>
    </dgm:pt>
    <dgm:pt modelId="{92AE80D2-AB9A-40A5-9F9F-4EECEC01DE4F}" type="pres">
      <dgm:prSet presAssocID="{294F0762-5A0E-4A78-84FB-3C8F7F611F9A}" presName="Name0" presStyleCnt="0">
        <dgm:presLayoutVars>
          <dgm:dir/>
          <dgm:resizeHandles val="exact"/>
        </dgm:presLayoutVars>
      </dgm:prSet>
      <dgm:spPr/>
    </dgm:pt>
    <dgm:pt modelId="{3A8C44A5-D867-41B6-B213-B338B6C15530}" type="pres">
      <dgm:prSet presAssocID="{5432007F-E190-467F-AF08-608E2C04E9E1}" presName="node" presStyleLbl="node1" presStyleIdx="0" presStyleCnt="8" custScaleX="110393">
        <dgm:presLayoutVars>
          <dgm:bulletEnabled val="1"/>
        </dgm:presLayoutVars>
      </dgm:prSet>
      <dgm:spPr/>
    </dgm:pt>
    <dgm:pt modelId="{977568D4-08C7-4B26-AFAE-9E7C2681473D}" type="pres">
      <dgm:prSet presAssocID="{EC937E96-A767-4705-AA3E-84AD072BB0FE}" presName="sibTrans" presStyleCnt="0"/>
      <dgm:spPr/>
    </dgm:pt>
    <dgm:pt modelId="{F6D3183B-3CE9-463D-B715-7583F728E4CA}" type="pres">
      <dgm:prSet presAssocID="{9DC80070-BED8-4599-B21B-6024DB8B0EBF}" presName="node" presStyleLbl="node1" presStyleIdx="1" presStyleCnt="8" custScaleX="104770">
        <dgm:presLayoutVars>
          <dgm:bulletEnabled val="1"/>
        </dgm:presLayoutVars>
      </dgm:prSet>
      <dgm:spPr/>
    </dgm:pt>
    <dgm:pt modelId="{72A6C915-4D04-4C62-AB4D-9E01A7055A0D}" type="pres">
      <dgm:prSet presAssocID="{C1885A3A-7372-4C1D-9F31-3227541325D9}" presName="sibTrans" presStyleCnt="0"/>
      <dgm:spPr/>
    </dgm:pt>
    <dgm:pt modelId="{DC2008F1-C2D8-4228-878E-168023FF9169}" type="pres">
      <dgm:prSet presAssocID="{89CDFB08-207E-4CF8-84E1-5A068BB3305A}" presName="node" presStyleLbl="node1" presStyleIdx="2" presStyleCnt="8">
        <dgm:presLayoutVars>
          <dgm:bulletEnabled val="1"/>
        </dgm:presLayoutVars>
      </dgm:prSet>
      <dgm:spPr/>
    </dgm:pt>
    <dgm:pt modelId="{C94667CC-577F-4A81-97D7-EDE66EC60110}" type="pres">
      <dgm:prSet presAssocID="{FFDB2250-7BD9-4E46-B3AE-574D004A2B85}" presName="sibTrans" presStyleCnt="0"/>
      <dgm:spPr/>
    </dgm:pt>
    <dgm:pt modelId="{81287640-A6CF-411B-BFAB-7C3025A3EF5B}" type="pres">
      <dgm:prSet presAssocID="{9F6B3EC5-D455-4AC7-8FAB-4562E47C95A5}" presName="node" presStyleLbl="node1" presStyleIdx="3" presStyleCnt="8">
        <dgm:presLayoutVars>
          <dgm:bulletEnabled val="1"/>
        </dgm:presLayoutVars>
      </dgm:prSet>
      <dgm:spPr/>
    </dgm:pt>
    <dgm:pt modelId="{02B8BC64-A660-455F-B41F-FEFD5FCCCE7F}" type="pres">
      <dgm:prSet presAssocID="{E69EE67E-3184-4500-B55F-125C3D1EDF6E}" presName="sibTrans" presStyleCnt="0"/>
      <dgm:spPr/>
    </dgm:pt>
    <dgm:pt modelId="{AEC41A2E-F6DC-46AE-AB30-534F2D4ECE40}" type="pres">
      <dgm:prSet presAssocID="{706B909A-F277-409A-B47E-7B03064377E2}" presName="node" presStyleLbl="node1" presStyleIdx="4" presStyleCnt="8">
        <dgm:presLayoutVars>
          <dgm:bulletEnabled val="1"/>
        </dgm:presLayoutVars>
      </dgm:prSet>
      <dgm:spPr/>
    </dgm:pt>
    <dgm:pt modelId="{6DEDACD1-BDF5-4C5F-85CC-44F09143C209}" type="pres">
      <dgm:prSet presAssocID="{89699912-074E-4E11-B0B0-D8438C1AAFAB}" presName="sibTrans" presStyleCnt="0"/>
      <dgm:spPr/>
    </dgm:pt>
    <dgm:pt modelId="{1A152D99-061F-42DD-A714-55E5AA50523E}" type="pres">
      <dgm:prSet presAssocID="{5F82B03F-0F6F-447A-B9C2-5B02C66A22C9}" presName="node" presStyleLbl="node1" presStyleIdx="5" presStyleCnt="8">
        <dgm:presLayoutVars>
          <dgm:bulletEnabled val="1"/>
        </dgm:presLayoutVars>
      </dgm:prSet>
      <dgm:spPr/>
    </dgm:pt>
    <dgm:pt modelId="{A8E56289-AD37-4150-8E4D-EAD5B7ACCAC2}" type="pres">
      <dgm:prSet presAssocID="{6E601B32-DA11-4506-AB87-03C5798BBBC3}" presName="sibTrans" presStyleCnt="0"/>
      <dgm:spPr/>
    </dgm:pt>
    <dgm:pt modelId="{AF0CF834-A119-47DA-AFA8-7E1FB647DBDE}" type="pres">
      <dgm:prSet presAssocID="{7023C53A-14FC-4AC7-A40B-69CC2F67828C}" presName="node" presStyleLbl="node1" presStyleIdx="6" presStyleCnt="8">
        <dgm:presLayoutVars>
          <dgm:bulletEnabled val="1"/>
        </dgm:presLayoutVars>
      </dgm:prSet>
      <dgm:spPr/>
    </dgm:pt>
    <dgm:pt modelId="{98196765-91B5-4428-B955-1A70DACF7ED7}" type="pres">
      <dgm:prSet presAssocID="{0AA9CF3B-3D26-423B-A57E-A60B7F68641B}" presName="sibTrans" presStyleCnt="0"/>
      <dgm:spPr/>
    </dgm:pt>
    <dgm:pt modelId="{36BF3342-C5C7-40D7-897A-30E385C1EAB7}" type="pres">
      <dgm:prSet presAssocID="{8948EE4B-4B17-433A-A4E0-EAD50B00C45F}" presName="node" presStyleLbl="node1" presStyleIdx="7" presStyleCnt="8">
        <dgm:presLayoutVars>
          <dgm:bulletEnabled val="1"/>
        </dgm:presLayoutVars>
      </dgm:prSet>
      <dgm:spPr/>
    </dgm:pt>
  </dgm:ptLst>
  <dgm:cxnLst>
    <dgm:cxn modelId="{B7F15704-63BA-4C5F-BE2D-4C241532484C}" srcId="{294F0762-5A0E-4A78-84FB-3C8F7F611F9A}" destId="{5432007F-E190-467F-AF08-608E2C04E9E1}" srcOrd="0" destOrd="0" parTransId="{404CF60B-ABD4-4186-85C1-ABBF5D3BC759}" sibTransId="{EC937E96-A767-4705-AA3E-84AD072BB0FE}"/>
    <dgm:cxn modelId="{D15A4909-6978-4855-88C4-E4611B51774E}" srcId="{294F0762-5A0E-4A78-84FB-3C8F7F611F9A}" destId="{706B909A-F277-409A-B47E-7B03064377E2}" srcOrd="4" destOrd="0" parTransId="{095A18F8-580B-4C53-851B-A849FA980AAA}" sibTransId="{89699912-074E-4E11-B0B0-D8438C1AAFAB}"/>
    <dgm:cxn modelId="{8B965D16-B169-45E3-AA45-2EB38A4A1FA8}" srcId="{294F0762-5A0E-4A78-84FB-3C8F7F611F9A}" destId="{9F6B3EC5-D455-4AC7-8FAB-4562E47C95A5}" srcOrd="3" destOrd="0" parTransId="{77D12F16-4660-48C2-8A2A-29166C7EF6DF}" sibTransId="{E69EE67E-3184-4500-B55F-125C3D1EDF6E}"/>
    <dgm:cxn modelId="{24559116-3C67-42D5-A56A-4BA09A47053C}" type="presOf" srcId="{7023C53A-14FC-4AC7-A40B-69CC2F67828C}" destId="{AF0CF834-A119-47DA-AFA8-7E1FB647DBDE}" srcOrd="0" destOrd="0" presId="urn:microsoft.com/office/officeart/2005/8/layout/hList6"/>
    <dgm:cxn modelId="{792D4B23-994D-4A60-AB1B-6175ADFBCAD9}" type="presOf" srcId="{706B909A-F277-409A-B47E-7B03064377E2}" destId="{AEC41A2E-F6DC-46AE-AB30-534F2D4ECE40}" srcOrd="0" destOrd="0" presId="urn:microsoft.com/office/officeart/2005/8/layout/hList6"/>
    <dgm:cxn modelId="{437A0962-769E-4A4B-A875-6F7978880F6E}" type="presOf" srcId="{89CDFB08-207E-4CF8-84E1-5A068BB3305A}" destId="{DC2008F1-C2D8-4228-878E-168023FF9169}" srcOrd="0" destOrd="0" presId="urn:microsoft.com/office/officeart/2005/8/layout/hList6"/>
    <dgm:cxn modelId="{ABB9FA62-0F01-44A1-8E80-7CAFF2E0F3BF}" srcId="{294F0762-5A0E-4A78-84FB-3C8F7F611F9A}" destId="{8948EE4B-4B17-433A-A4E0-EAD50B00C45F}" srcOrd="7" destOrd="0" parTransId="{9859B48F-EDE3-4407-8571-D15D5BB25531}" sibTransId="{F199B336-DEE0-4B97-8863-D2EE041585FB}"/>
    <dgm:cxn modelId="{980B0545-BAF8-48D7-885C-99FB1E5353A1}" type="presOf" srcId="{5F82B03F-0F6F-447A-B9C2-5B02C66A22C9}" destId="{1A152D99-061F-42DD-A714-55E5AA50523E}" srcOrd="0" destOrd="0" presId="urn:microsoft.com/office/officeart/2005/8/layout/hList6"/>
    <dgm:cxn modelId="{C232BC55-C7FF-459F-A0C5-64EF33573BDC}" type="presOf" srcId="{5432007F-E190-467F-AF08-608E2C04E9E1}" destId="{3A8C44A5-D867-41B6-B213-B338B6C15530}" srcOrd="0" destOrd="0" presId="urn:microsoft.com/office/officeart/2005/8/layout/hList6"/>
    <dgm:cxn modelId="{3F70D58E-9EB0-4479-942D-C19E25B541CB}" srcId="{294F0762-5A0E-4A78-84FB-3C8F7F611F9A}" destId="{89CDFB08-207E-4CF8-84E1-5A068BB3305A}" srcOrd="2" destOrd="0" parTransId="{163ED348-88A2-4401-BA48-E706098E6B4B}" sibTransId="{FFDB2250-7BD9-4E46-B3AE-574D004A2B85}"/>
    <dgm:cxn modelId="{0DBE7190-7BFC-48AD-9F0D-13C68F40ED5F}" type="presOf" srcId="{9F6B3EC5-D455-4AC7-8FAB-4562E47C95A5}" destId="{81287640-A6CF-411B-BFAB-7C3025A3EF5B}" srcOrd="0" destOrd="0" presId="urn:microsoft.com/office/officeart/2005/8/layout/hList6"/>
    <dgm:cxn modelId="{915310CC-160C-4C1A-974A-D2CCB3E37EAF}" type="presOf" srcId="{9DC80070-BED8-4599-B21B-6024DB8B0EBF}" destId="{F6D3183B-3CE9-463D-B715-7583F728E4CA}" srcOrd="0" destOrd="0" presId="urn:microsoft.com/office/officeart/2005/8/layout/hList6"/>
    <dgm:cxn modelId="{B525CCD3-22F0-4021-807E-C03A4B87B810}" srcId="{294F0762-5A0E-4A78-84FB-3C8F7F611F9A}" destId="{7023C53A-14FC-4AC7-A40B-69CC2F67828C}" srcOrd="6" destOrd="0" parTransId="{97A872FB-8140-4A08-9A4D-954CAACF13D0}" sibTransId="{0AA9CF3B-3D26-423B-A57E-A60B7F68641B}"/>
    <dgm:cxn modelId="{927E2EE4-ECFB-4683-93D4-136D6810DA64}" srcId="{294F0762-5A0E-4A78-84FB-3C8F7F611F9A}" destId="{5F82B03F-0F6F-447A-B9C2-5B02C66A22C9}" srcOrd="5" destOrd="0" parTransId="{9B591BC7-96F6-4197-B43F-7C4749024AB8}" sibTransId="{6E601B32-DA11-4506-AB87-03C5798BBBC3}"/>
    <dgm:cxn modelId="{85ECDEEF-836E-4C12-A6AD-FCB0DF1C8EB3}" srcId="{294F0762-5A0E-4A78-84FB-3C8F7F611F9A}" destId="{9DC80070-BED8-4599-B21B-6024DB8B0EBF}" srcOrd="1" destOrd="0" parTransId="{73097477-1AA2-4A42-8C6F-C4D7FBD8198A}" sibTransId="{C1885A3A-7372-4C1D-9F31-3227541325D9}"/>
    <dgm:cxn modelId="{CD08FDF6-B1AD-4567-9128-E49EBD614908}" type="presOf" srcId="{8948EE4B-4B17-433A-A4E0-EAD50B00C45F}" destId="{36BF3342-C5C7-40D7-897A-30E385C1EAB7}" srcOrd="0" destOrd="0" presId="urn:microsoft.com/office/officeart/2005/8/layout/hList6"/>
    <dgm:cxn modelId="{279FC3FD-086C-460C-811F-8D1F07B16A76}" type="presOf" srcId="{294F0762-5A0E-4A78-84FB-3C8F7F611F9A}" destId="{92AE80D2-AB9A-40A5-9F9F-4EECEC01DE4F}" srcOrd="0" destOrd="0" presId="urn:microsoft.com/office/officeart/2005/8/layout/hList6"/>
    <dgm:cxn modelId="{FDA33A7E-F6B0-488A-AE24-5A17A6B32059}" type="presParOf" srcId="{92AE80D2-AB9A-40A5-9F9F-4EECEC01DE4F}" destId="{3A8C44A5-D867-41B6-B213-B338B6C15530}" srcOrd="0" destOrd="0" presId="urn:microsoft.com/office/officeart/2005/8/layout/hList6"/>
    <dgm:cxn modelId="{5747066D-0CC3-46E6-8B45-20354357F2A4}" type="presParOf" srcId="{92AE80D2-AB9A-40A5-9F9F-4EECEC01DE4F}" destId="{977568D4-08C7-4B26-AFAE-9E7C2681473D}" srcOrd="1" destOrd="0" presId="urn:microsoft.com/office/officeart/2005/8/layout/hList6"/>
    <dgm:cxn modelId="{7272D767-EABA-4C5B-B393-04269DC5B71F}" type="presParOf" srcId="{92AE80D2-AB9A-40A5-9F9F-4EECEC01DE4F}" destId="{F6D3183B-3CE9-463D-B715-7583F728E4CA}" srcOrd="2" destOrd="0" presId="urn:microsoft.com/office/officeart/2005/8/layout/hList6"/>
    <dgm:cxn modelId="{FF6B625A-B7CC-4F4B-AEA1-BE57E9F9505E}" type="presParOf" srcId="{92AE80D2-AB9A-40A5-9F9F-4EECEC01DE4F}" destId="{72A6C915-4D04-4C62-AB4D-9E01A7055A0D}" srcOrd="3" destOrd="0" presId="urn:microsoft.com/office/officeart/2005/8/layout/hList6"/>
    <dgm:cxn modelId="{10165832-28FC-4F2E-A851-AAB16EACECB4}" type="presParOf" srcId="{92AE80D2-AB9A-40A5-9F9F-4EECEC01DE4F}" destId="{DC2008F1-C2D8-4228-878E-168023FF9169}" srcOrd="4" destOrd="0" presId="urn:microsoft.com/office/officeart/2005/8/layout/hList6"/>
    <dgm:cxn modelId="{04B98D19-7D5E-464D-A253-022134344632}" type="presParOf" srcId="{92AE80D2-AB9A-40A5-9F9F-4EECEC01DE4F}" destId="{C94667CC-577F-4A81-97D7-EDE66EC60110}" srcOrd="5" destOrd="0" presId="urn:microsoft.com/office/officeart/2005/8/layout/hList6"/>
    <dgm:cxn modelId="{A6D952A4-900E-423F-ADFA-AA540CDBE971}" type="presParOf" srcId="{92AE80D2-AB9A-40A5-9F9F-4EECEC01DE4F}" destId="{81287640-A6CF-411B-BFAB-7C3025A3EF5B}" srcOrd="6" destOrd="0" presId="urn:microsoft.com/office/officeart/2005/8/layout/hList6"/>
    <dgm:cxn modelId="{7B1BCEB3-7511-423E-AF03-3202269DB540}" type="presParOf" srcId="{92AE80D2-AB9A-40A5-9F9F-4EECEC01DE4F}" destId="{02B8BC64-A660-455F-B41F-FEFD5FCCCE7F}" srcOrd="7" destOrd="0" presId="urn:microsoft.com/office/officeart/2005/8/layout/hList6"/>
    <dgm:cxn modelId="{351636D5-7262-4614-B64C-43CDF3BC4053}" type="presParOf" srcId="{92AE80D2-AB9A-40A5-9F9F-4EECEC01DE4F}" destId="{AEC41A2E-F6DC-46AE-AB30-534F2D4ECE40}" srcOrd="8" destOrd="0" presId="urn:microsoft.com/office/officeart/2005/8/layout/hList6"/>
    <dgm:cxn modelId="{F034FB7C-D0DD-4600-9190-2A4FA7F543B4}" type="presParOf" srcId="{92AE80D2-AB9A-40A5-9F9F-4EECEC01DE4F}" destId="{6DEDACD1-BDF5-4C5F-85CC-44F09143C209}" srcOrd="9" destOrd="0" presId="urn:microsoft.com/office/officeart/2005/8/layout/hList6"/>
    <dgm:cxn modelId="{69CA0DCB-C8B3-4BA7-9231-540907F61DF8}" type="presParOf" srcId="{92AE80D2-AB9A-40A5-9F9F-4EECEC01DE4F}" destId="{1A152D99-061F-42DD-A714-55E5AA50523E}" srcOrd="10" destOrd="0" presId="urn:microsoft.com/office/officeart/2005/8/layout/hList6"/>
    <dgm:cxn modelId="{631127EC-9C9C-42C0-99AA-B3F03E3ED243}" type="presParOf" srcId="{92AE80D2-AB9A-40A5-9F9F-4EECEC01DE4F}" destId="{A8E56289-AD37-4150-8E4D-EAD5B7ACCAC2}" srcOrd="11" destOrd="0" presId="urn:microsoft.com/office/officeart/2005/8/layout/hList6"/>
    <dgm:cxn modelId="{5C7BC815-D2A9-4A5C-9924-47DF91030575}" type="presParOf" srcId="{92AE80D2-AB9A-40A5-9F9F-4EECEC01DE4F}" destId="{AF0CF834-A119-47DA-AFA8-7E1FB647DBDE}" srcOrd="12" destOrd="0" presId="urn:microsoft.com/office/officeart/2005/8/layout/hList6"/>
    <dgm:cxn modelId="{B0469690-6CA8-431F-8C9F-18926EB07255}" type="presParOf" srcId="{92AE80D2-AB9A-40A5-9F9F-4EECEC01DE4F}" destId="{98196765-91B5-4428-B955-1A70DACF7ED7}" srcOrd="13" destOrd="0" presId="urn:microsoft.com/office/officeart/2005/8/layout/hList6"/>
    <dgm:cxn modelId="{5F19749D-0F8A-4AA2-A462-9F662C1A569F}" type="presParOf" srcId="{92AE80D2-AB9A-40A5-9F9F-4EECEC01DE4F}" destId="{36BF3342-C5C7-40D7-897A-30E385C1EAB7}" srcOrd="1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E7D9896-77C4-4896-83DC-FFEA405CE365}" type="doc">
      <dgm:prSet loTypeId="urn:microsoft.com/office/officeart/2005/8/layout/vList6" loCatId="list" qsTypeId="urn:microsoft.com/office/officeart/2005/8/quickstyle/3d1" qsCatId="3D" csTypeId="urn:microsoft.com/office/officeart/2005/8/colors/colorful2" csCatId="colorful" phldr="1"/>
      <dgm:spPr/>
      <dgm:t>
        <a:bodyPr/>
        <a:lstStyle/>
        <a:p>
          <a:endParaRPr lang="en-IN"/>
        </a:p>
      </dgm:t>
    </dgm:pt>
    <dgm:pt modelId="{A5CB5A68-C543-4F34-9CC1-DB16431C0CB9}">
      <dgm:prSet phldrT="[Text]"/>
      <dgm:spPr/>
      <dgm:t>
        <a:bodyPr/>
        <a:lstStyle/>
        <a:p>
          <a:r>
            <a:rPr lang="en-US" dirty="0"/>
            <a:t>Approach-4</a:t>
          </a:r>
          <a:endParaRPr lang="en-IN" dirty="0"/>
        </a:p>
      </dgm:t>
    </dgm:pt>
    <dgm:pt modelId="{2AF1B472-0A72-480B-9382-5AFB58F23901}" type="parTrans" cxnId="{4CD04388-8822-4755-A22A-3561E3054B41}">
      <dgm:prSet/>
      <dgm:spPr/>
      <dgm:t>
        <a:bodyPr/>
        <a:lstStyle/>
        <a:p>
          <a:endParaRPr lang="en-IN"/>
        </a:p>
      </dgm:t>
    </dgm:pt>
    <dgm:pt modelId="{84D03DA1-B5EE-4F56-AAA9-D637D7317DFA}" type="sibTrans" cxnId="{4CD04388-8822-4755-A22A-3561E3054B41}">
      <dgm:prSet/>
      <dgm:spPr/>
      <dgm:t>
        <a:bodyPr/>
        <a:lstStyle/>
        <a:p>
          <a:endParaRPr lang="en-IN"/>
        </a:p>
      </dgm:t>
    </dgm:pt>
    <dgm:pt modelId="{CCC0B172-9F79-4E69-A575-239A054A5E52}">
      <dgm:prSet phldrT="[Text]"/>
      <dgm:spPr/>
      <dgm:t>
        <a:bodyPr/>
        <a:lstStyle/>
        <a:p>
          <a:r>
            <a:rPr lang="en-US" dirty="0"/>
            <a:t>Deep Learning Method.</a:t>
          </a:r>
          <a:endParaRPr lang="en-IN" dirty="0"/>
        </a:p>
      </dgm:t>
    </dgm:pt>
    <dgm:pt modelId="{542B6AEB-F8A9-4627-836B-060AC344B324}" type="parTrans" cxnId="{99DCF34C-DA25-4AC0-84E8-9B6D499F5FC7}">
      <dgm:prSet/>
      <dgm:spPr/>
      <dgm:t>
        <a:bodyPr/>
        <a:lstStyle/>
        <a:p>
          <a:endParaRPr lang="en-IN"/>
        </a:p>
      </dgm:t>
    </dgm:pt>
    <dgm:pt modelId="{5867F67E-0589-48FA-8B13-53E37580AE23}" type="sibTrans" cxnId="{99DCF34C-DA25-4AC0-84E8-9B6D499F5FC7}">
      <dgm:prSet/>
      <dgm:spPr/>
      <dgm:t>
        <a:bodyPr/>
        <a:lstStyle/>
        <a:p>
          <a:endParaRPr lang="en-IN"/>
        </a:p>
      </dgm:t>
    </dgm:pt>
    <dgm:pt modelId="{DF24B65A-DE73-4463-9FCB-EA3FED048E5B}" type="pres">
      <dgm:prSet presAssocID="{8E7D9896-77C4-4896-83DC-FFEA405CE365}" presName="Name0" presStyleCnt="0">
        <dgm:presLayoutVars>
          <dgm:dir/>
          <dgm:animLvl val="lvl"/>
          <dgm:resizeHandles/>
        </dgm:presLayoutVars>
      </dgm:prSet>
      <dgm:spPr/>
    </dgm:pt>
    <dgm:pt modelId="{2D90E5BF-4829-4E12-A95B-795B6C80094F}" type="pres">
      <dgm:prSet presAssocID="{A5CB5A68-C543-4F34-9CC1-DB16431C0CB9}" presName="linNode" presStyleCnt="0"/>
      <dgm:spPr/>
    </dgm:pt>
    <dgm:pt modelId="{CA9AFB40-5935-449D-B862-1E01EE56DD3F}" type="pres">
      <dgm:prSet presAssocID="{A5CB5A68-C543-4F34-9CC1-DB16431C0CB9}" presName="parentShp" presStyleLbl="node1" presStyleIdx="0" presStyleCnt="1" custLinFactNeighborY="7026">
        <dgm:presLayoutVars>
          <dgm:bulletEnabled val="1"/>
        </dgm:presLayoutVars>
      </dgm:prSet>
      <dgm:spPr/>
    </dgm:pt>
    <dgm:pt modelId="{3DE3CBCA-5896-4961-8D00-A4451A06C568}" type="pres">
      <dgm:prSet presAssocID="{A5CB5A68-C543-4F34-9CC1-DB16431C0CB9}" presName="childShp" presStyleLbl="bgAccFollowNode1" presStyleIdx="0" presStyleCnt="1">
        <dgm:presLayoutVars>
          <dgm:bulletEnabled val="1"/>
        </dgm:presLayoutVars>
      </dgm:prSet>
      <dgm:spPr/>
    </dgm:pt>
  </dgm:ptLst>
  <dgm:cxnLst>
    <dgm:cxn modelId="{A5513E0D-4567-4563-9574-47E4493542B9}" type="presOf" srcId="{A5CB5A68-C543-4F34-9CC1-DB16431C0CB9}" destId="{CA9AFB40-5935-449D-B862-1E01EE56DD3F}" srcOrd="0" destOrd="0" presId="urn:microsoft.com/office/officeart/2005/8/layout/vList6"/>
    <dgm:cxn modelId="{B283692A-8A56-4C32-9431-5F7D323BEA31}" type="presOf" srcId="{CCC0B172-9F79-4E69-A575-239A054A5E52}" destId="{3DE3CBCA-5896-4961-8D00-A4451A06C568}" srcOrd="0" destOrd="0" presId="urn:microsoft.com/office/officeart/2005/8/layout/vList6"/>
    <dgm:cxn modelId="{99DCF34C-DA25-4AC0-84E8-9B6D499F5FC7}" srcId="{A5CB5A68-C543-4F34-9CC1-DB16431C0CB9}" destId="{CCC0B172-9F79-4E69-A575-239A054A5E52}" srcOrd="0" destOrd="0" parTransId="{542B6AEB-F8A9-4627-836B-060AC344B324}" sibTransId="{5867F67E-0589-48FA-8B13-53E37580AE23}"/>
    <dgm:cxn modelId="{4CD04388-8822-4755-A22A-3561E3054B41}" srcId="{8E7D9896-77C4-4896-83DC-FFEA405CE365}" destId="{A5CB5A68-C543-4F34-9CC1-DB16431C0CB9}" srcOrd="0" destOrd="0" parTransId="{2AF1B472-0A72-480B-9382-5AFB58F23901}" sibTransId="{84D03DA1-B5EE-4F56-AAA9-D637D7317DFA}"/>
    <dgm:cxn modelId="{8D4A1CBC-BD7C-4CA1-8FBF-72DBC5859C45}" type="presOf" srcId="{8E7D9896-77C4-4896-83DC-FFEA405CE365}" destId="{DF24B65A-DE73-4463-9FCB-EA3FED048E5B}" srcOrd="0" destOrd="0" presId="urn:microsoft.com/office/officeart/2005/8/layout/vList6"/>
    <dgm:cxn modelId="{5687DF32-5689-4FA9-B44E-384A2D3C4ECD}" type="presParOf" srcId="{DF24B65A-DE73-4463-9FCB-EA3FED048E5B}" destId="{2D90E5BF-4829-4E12-A95B-795B6C80094F}" srcOrd="0" destOrd="0" presId="urn:microsoft.com/office/officeart/2005/8/layout/vList6"/>
    <dgm:cxn modelId="{83B2862F-5092-40AD-B12D-07D0452C380A}" type="presParOf" srcId="{2D90E5BF-4829-4E12-A95B-795B6C80094F}" destId="{CA9AFB40-5935-449D-B862-1E01EE56DD3F}" srcOrd="0" destOrd="0" presId="urn:microsoft.com/office/officeart/2005/8/layout/vList6"/>
    <dgm:cxn modelId="{ACD124DA-73A3-4CEE-B438-DE1B9D446A75}" type="presParOf" srcId="{2D90E5BF-4829-4E12-A95B-795B6C80094F}" destId="{3DE3CBCA-5896-4961-8D00-A4451A06C56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515CC09-7C2E-49CC-A09F-21841F9150E7}" type="doc">
      <dgm:prSet loTypeId="urn:microsoft.com/office/officeart/2008/layout/VerticalAccentList" loCatId="list" qsTypeId="urn:microsoft.com/office/officeart/2005/8/quickstyle/3d1" qsCatId="3D" csTypeId="urn:microsoft.com/office/officeart/2005/8/colors/accent0_3" csCatId="mainScheme" phldr="1"/>
      <dgm:spPr/>
      <dgm:t>
        <a:bodyPr/>
        <a:lstStyle/>
        <a:p>
          <a:endParaRPr lang="en-IN"/>
        </a:p>
      </dgm:t>
    </dgm:pt>
    <dgm:pt modelId="{69AFC1A2-68EF-4131-B070-C1233EEBB298}">
      <dgm:prSet phldrT="[Text]" custT="1"/>
      <dgm:spPr/>
      <dgm:t>
        <a:bodyPr/>
        <a:lstStyle/>
        <a:p>
          <a:r>
            <a:rPr lang="en-US" sz="3400" dirty="0"/>
            <a:t>                </a:t>
          </a:r>
          <a:r>
            <a:rPr lang="en-US" sz="4800" b="1" dirty="0"/>
            <a:t>THANK YOU</a:t>
          </a:r>
          <a:endParaRPr lang="en-IN" sz="4800" b="1" dirty="0"/>
        </a:p>
      </dgm:t>
    </dgm:pt>
    <dgm:pt modelId="{D3A84D0F-EDAD-4E33-8874-0E968882340A}" type="parTrans" cxnId="{1C14FC5E-8962-4779-81A9-6A60BA241618}">
      <dgm:prSet/>
      <dgm:spPr/>
      <dgm:t>
        <a:bodyPr/>
        <a:lstStyle/>
        <a:p>
          <a:endParaRPr lang="en-IN"/>
        </a:p>
      </dgm:t>
    </dgm:pt>
    <dgm:pt modelId="{30CA7E41-25BE-4127-8DA6-A0CE75C3B3ED}" type="sibTrans" cxnId="{1C14FC5E-8962-4779-81A9-6A60BA241618}">
      <dgm:prSet/>
      <dgm:spPr/>
      <dgm:t>
        <a:bodyPr/>
        <a:lstStyle/>
        <a:p>
          <a:endParaRPr lang="en-IN"/>
        </a:p>
      </dgm:t>
    </dgm:pt>
    <dgm:pt modelId="{1619DDCE-A75D-45D5-9CFF-9DB221A8E21C}">
      <dgm:prSet phldrT="[Text]" phldr="1"/>
      <dgm:spPr/>
      <dgm:t>
        <a:bodyPr/>
        <a:lstStyle/>
        <a:p>
          <a:endParaRPr lang="en-IN" dirty="0"/>
        </a:p>
      </dgm:t>
    </dgm:pt>
    <dgm:pt modelId="{88BE5210-1227-47C7-A295-2FEAB6CC68F8}" type="sibTrans" cxnId="{103224DF-0849-4214-96FE-CB90901D5DAB}">
      <dgm:prSet/>
      <dgm:spPr/>
      <dgm:t>
        <a:bodyPr/>
        <a:lstStyle/>
        <a:p>
          <a:endParaRPr lang="en-IN"/>
        </a:p>
      </dgm:t>
    </dgm:pt>
    <dgm:pt modelId="{A62ECC76-5F49-4DCC-8BAF-834DC356DDE8}" type="parTrans" cxnId="{103224DF-0849-4214-96FE-CB90901D5DAB}">
      <dgm:prSet/>
      <dgm:spPr/>
      <dgm:t>
        <a:bodyPr/>
        <a:lstStyle/>
        <a:p>
          <a:endParaRPr lang="en-IN"/>
        </a:p>
      </dgm:t>
    </dgm:pt>
    <dgm:pt modelId="{0F182E6C-279F-4E13-ADBB-89B145B481ED}" type="pres">
      <dgm:prSet presAssocID="{D515CC09-7C2E-49CC-A09F-21841F9150E7}" presName="Name0" presStyleCnt="0">
        <dgm:presLayoutVars>
          <dgm:chMax/>
          <dgm:chPref/>
          <dgm:dir/>
        </dgm:presLayoutVars>
      </dgm:prSet>
      <dgm:spPr/>
    </dgm:pt>
    <dgm:pt modelId="{1A759B8B-14DF-4B0F-BF52-DC6F248FA560}" type="pres">
      <dgm:prSet presAssocID="{1619DDCE-A75D-45D5-9CFF-9DB221A8E21C}" presName="parenttextcomposite" presStyleCnt="0"/>
      <dgm:spPr/>
    </dgm:pt>
    <dgm:pt modelId="{2A8CAF66-4A86-4001-89C0-2E046DCCB0D5}" type="pres">
      <dgm:prSet presAssocID="{1619DDCE-A75D-45D5-9CFF-9DB221A8E21C}" presName="parenttext" presStyleLbl="revTx" presStyleIdx="0" presStyleCnt="2" custAng="15760397" custFlipVert="0" custFlipHor="1" custScaleX="558" custScaleY="6135">
        <dgm:presLayoutVars>
          <dgm:chMax/>
          <dgm:chPref val="2"/>
          <dgm:bulletEnabled val="1"/>
        </dgm:presLayoutVars>
      </dgm:prSet>
      <dgm:spPr/>
    </dgm:pt>
    <dgm:pt modelId="{F62C2C21-1D84-4BAF-B146-5F960A159BAF}" type="pres">
      <dgm:prSet presAssocID="{1619DDCE-A75D-45D5-9CFF-9DB221A8E21C}" presName="parallelogramComposite" presStyleCnt="0"/>
      <dgm:spPr/>
    </dgm:pt>
    <dgm:pt modelId="{CD138D59-5B52-4253-8E41-97267E82345A}" type="pres">
      <dgm:prSet presAssocID="{1619DDCE-A75D-45D5-9CFF-9DB221A8E21C}" presName="parallelogram1" presStyleLbl="alignNode1" presStyleIdx="0" presStyleCnt="14"/>
      <dgm:spPr/>
    </dgm:pt>
    <dgm:pt modelId="{D5A0B70C-E25A-4703-BC43-AE5C83764962}" type="pres">
      <dgm:prSet presAssocID="{1619DDCE-A75D-45D5-9CFF-9DB221A8E21C}" presName="parallelogram2" presStyleLbl="alignNode1" presStyleIdx="1" presStyleCnt="14"/>
      <dgm:spPr/>
    </dgm:pt>
    <dgm:pt modelId="{E2D660E7-6D00-4836-B427-CDD5E73D8AC3}" type="pres">
      <dgm:prSet presAssocID="{1619DDCE-A75D-45D5-9CFF-9DB221A8E21C}" presName="parallelogram3" presStyleLbl="alignNode1" presStyleIdx="2" presStyleCnt="14"/>
      <dgm:spPr/>
    </dgm:pt>
    <dgm:pt modelId="{FC647A6F-15A1-4315-9C6A-03EA8F8355DC}" type="pres">
      <dgm:prSet presAssocID="{1619DDCE-A75D-45D5-9CFF-9DB221A8E21C}" presName="parallelogram4" presStyleLbl="alignNode1" presStyleIdx="3" presStyleCnt="14"/>
      <dgm:spPr/>
    </dgm:pt>
    <dgm:pt modelId="{29C53F8F-45E0-4174-8520-783E11136289}" type="pres">
      <dgm:prSet presAssocID="{1619DDCE-A75D-45D5-9CFF-9DB221A8E21C}" presName="parallelogram5" presStyleLbl="alignNode1" presStyleIdx="4" presStyleCnt="14"/>
      <dgm:spPr/>
    </dgm:pt>
    <dgm:pt modelId="{590DB34F-1C14-4B0E-BDA1-54523952514B}" type="pres">
      <dgm:prSet presAssocID="{1619DDCE-A75D-45D5-9CFF-9DB221A8E21C}" presName="parallelogram6" presStyleLbl="alignNode1" presStyleIdx="5" presStyleCnt="14"/>
      <dgm:spPr/>
    </dgm:pt>
    <dgm:pt modelId="{C8AD44EA-8F2E-4644-8387-A1588676F8F6}" type="pres">
      <dgm:prSet presAssocID="{1619DDCE-A75D-45D5-9CFF-9DB221A8E21C}" presName="parallelogram7" presStyleLbl="alignNode1" presStyleIdx="6" presStyleCnt="14"/>
      <dgm:spPr/>
    </dgm:pt>
    <dgm:pt modelId="{A8090175-CD35-45E6-9DB3-DC4D94D95337}" type="pres">
      <dgm:prSet presAssocID="{88BE5210-1227-47C7-A295-2FEAB6CC68F8}" presName="sibTrans" presStyleCnt="0"/>
      <dgm:spPr/>
    </dgm:pt>
    <dgm:pt modelId="{C32107D4-DC64-4BD7-8EF7-CF7BE824CFA5}" type="pres">
      <dgm:prSet presAssocID="{69AFC1A2-68EF-4131-B070-C1233EEBB298}" presName="parenttextcomposite" presStyleCnt="0"/>
      <dgm:spPr/>
    </dgm:pt>
    <dgm:pt modelId="{7D6D7EA6-EC0F-441C-B0E8-CDE0B45A7165}" type="pres">
      <dgm:prSet presAssocID="{69AFC1A2-68EF-4131-B070-C1233EEBB298}" presName="parenttext" presStyleLbl="revTx" presStyleIdx="1" presStyleCnt="2" custLinFactNeighborY="3106">
        <dgm:presLayoutVars>
          <dgm:chMax/>
          <dgm:chPref val="2"/>
          <dgm:bulletEnabled val="1"/>
        </dgm:presLayoutVars>
      </dgm:prSet>
      <dgm:spPr/>
    </dgm:pt>
    <dgm:pt modelId="{2BAEA6D3-C23A-4903-A274-4B12C7AC478A}" type="pres">
      <dgm:prSet presAssocID="{69AFC1A2-68EF-4131-B070-C1233EEBB298}" presName="parallelogramComposite" presStyleCnt="0"/>
      <dgm:spPr/>
    </dgm:pt>
    <dgm:pt modelId="{7747F92E-E5D2-4199-89DC-3F0B42B61028}" type="pres">
      <dgm:prSet presAssocID="{69AFC1A2-68EF-4131-B070-C1233EEBB298}" presName="parallelogram1" presStyleLbl="alignNode1" presStyleIdx="7" presStyleCnt="14"/>
      <dgm:spPr/>
    </dgm:pt>
    <dgm:pt modelId="{29CAE030-AC4F-4081-A5E8-F1641028D014}" type="pres">
      <dgm:prSet presAssocID="{69AFC1A2-68EF-4131-B070-C1233EEBB298}" presName="parallelogram2" presStyleLbl="alignNode1" presStyleIdx="8" presStyleCnt="14"/>
      <dgm:spPr/>
    </dgm:pt>
    <dgm:pt modelId="{E8E933A1-2787-4468-9627-31795D1B57EB}" type="pres">
      <dgm:prSet presAssocID="{69AFC1A2-68EF-4131-B070-C1233EEBB298}" presName="parallelogram3" presStyleLbl="alignNode1" presStyleIdx="9" presStyleCnt="14"/>
      <dgm:spPr/>
    </dgm:pt>
    <dgm:pt modelId="{AA074891-6E0A-4A90-B22B-F0F260CF9267}" type="pres">
      <dgm:prSet presAssocID="{69AFC1A2-68EF-4131-B070-C1233EEBB298}" presName="parallelogram4" presStyleLbl="alignNode1" presStyleIdx="10" presStyleCnt="14"/>
      <dgm:spPr/>
    </dgm:pt>
    <dgm:pt modelId="{2770A15C-7E6D-469E-8066-F5E8FF496E1B}" type="pres">
      <dgm:prSet presAssocID="{69AFC1A2-68EF-4131-B070-C1233EEBB298}" presName="parallelogram5" presStyleLbl="alignNode1" presStyleIdx="11" presStyleCnt="14"/>
      <dgm:spPr/>
    </dgm:pt>
    <dgm:pt modelId="{5A11B82A-7775-4208-A32E-18741A11E73E}" type="pres">
      <dgm:prSet presAssocID="{69AFC1A2-68EF-4131-B070-C1233EEBB298}" presName="parallelogram6" presStyleLbl="alignNode1" presStyleIdx="12" presStyleCnt="14"/>
      <dgm:spPr/>
    </dgm:pt>
    <dgm:pt modelId="{38EF8914-F26C-49C5-9C82-A722349DF06E}" type="pres">
      <dgm:prSet presAssocID="{69AFC1A2-68EF-4131-B070-C1233EEBB298}" presName="parallelogram7" presStyleLbl="alignNode1" presStyleIdx="13" presStyleCnt="14"/>
      <dgm:spPr/>
    </dgm:pt>
  </dgm:ptLst>
  <dgm:cxnLst>
    <dgm:cxn modelId="{8BDF223D-36EE-4652-95BA-D864398B5200}" type="presOf" srcId="{69AFC1A2-68EF-4131-B070-C1233EEBB298}" destId="{7D6D7EA6-EC0F-441C-B0E8-CDE0B45A7165}" srcOrd="0" destOrd="0" presId="urn:microsoft.com/office/officeart/2008/layout/VerticalAccentList"/>
    <dgm:cxn modelId="{1C14FC5E-8962-4779-81A9-6A60BA241618}" srcId="{D515CC09-7C2E-49CC-A09F-21841F9150E7}" destId="{69AFC1A2-68EF-4131-B070-C1233EEBB298}" srcOrd="1" destOrd="0" parTransId="{D3A84D0F-EDAD-4E33-8874-0E968882340A}" sibTransId="{30CA7E41-25BE-4127-8DA6-A0CE75C3B3ED}"/>
    <dgm:cxn modelId="{253F1F91-2BB9-4CF8-9847-E501DE07C1F2}" type="presOf" srcId="{1619DDCE-A75D-45D5-9CFF-9DB221A8E21C}" destId="{2A8CAF66-4A86-4001-89C0-2E046DCCB0D5}" srcOrd="0" destOrd="0" presId="urn:microsoft.com/office/officeart/2008/layout/VerticalAccentList"/>
    <dgm:cxn modelId="{DCEEABB1-7425-4A99-A31F-3A9C98FF3D3D}" type="presOf" srcId="{D515CC09-7C2E-49CC-A09F-21841F9150E7}" destId="{0F182E6C-279F-4E13-ADBB-89B145B481ED}" srcOrd="0" destOrd="0" presId="urn:microsoft.com/office/officeart/2008/layout/VerticalAccentList"/>
    <dgm:cxn modelId="{103224DF-0849-4214-96FE-CB90901D5DAB}" srcId="{D515CC09-7C2E-49CC-A09F-21841F9150E7}" destId="{1619DDCE-A75D-45D5-9CFF-9DB221A8E21C}" srcOrd="0" destOrd="0" parTransId="{A62ECC76-5F49-4DCC-8BAF-834DC356DDE8}" sibTransId="{88BE5210-1227-47C7-A295-2FEAB6CC68F8}"/>
    <dgm:cxn modelId="{0A7DDA09-0E72-4384-AA87-5730E8E01FE9}" type="presParOf" srcId="{0F182E6C-279F-4E13-ADBB-89B145B481ED}" destId="{1A759B8B-14DF-4B0F-BF52-DC6F248FA560}" srcOrd="0" destOrd="0" presId="urn:microsoft.com/office/officeart/2008/layout/VerticalAccentList"/>
    <dgm:cxn modelId="{11FF6404-01C9-4DF5-A2BB-DD4DD3104830}" type="presParOf" srcId="{1A759B8B-14DF-4B0F-BF52-DC6F248FA560}" destId="{2A8CAF66-4A86-4001-89C0-2E046DCCB0D5}" srcOrd="0" destOrd="0" presId="urn:microsoft.com/office/officeart/2008/layout/VerticalAccentList"/>
    <dgm:cxn modelId="{BB3FFCDE-F6C4-4770-8EB8-AACB7336CEF2}" type="presParOf" srcId="{0F182E6C-279F-4E13-ADBB-89B145B481ED}" destId="{F62C2C21-1D84-4BAF-B146-5F960A159BAF}" srcOrd="1" destOrd="0" presId="urn:microsoft.com/office/officeart/2008/layout/VerticalAccentList"/>
    <dgm:cxn modelId="{C45CBFD1-4AAC-4018-9D36-7B35911CE5B1}" type="presParOf" srcId="{F62C2C21-1D84-4BAF-B146-5F960A159BAF}" destId="{CD138D59-5B52-4253-8E41-97267E82345A}" srcOrd="0" destOrd="0" presId="urn:microsoft.com/office/officeart/2008/layout/VerticalAccentList"/>
    <dgm:cxn modelId="{14A73A79-F692-40E2-95DD-A34E72F514F9}" type="presParOf" srcId="{F62C2C21-1D84-4BAF-B146-5F960A159BAF}" destId="{D5A0B70C-E25A-4703-BC43-AE5C83764962}" srcOrd="1" destOrd="0" presId="urn:microsoft.com/office/officeart/2008/layout/VerticalAccentList"/>
    <dgm:cxn modelId="{DF70E939-3AFE-4C04-8477-8DB985D9A301}" type="presParOf" srcId="{F62C2C21-1D84-4BAF-B146-5F960A159BAF}" destId="{E2D660E7-6D00-4836-B427-CDD5E73D8AC3}" srcOrd="2" destOrd="0" presId="urn:microsoft.com/office/officeart/2008/layout/VerticalAccentList"/>
    <dgm:cxn modelId="{D9C275AB-BF3A-4E89-B3FB-3F03426A4D03}" type="presParOf" srcId="{F62C2C21-1D84-4BAF-B146-5F960A159BAF}" destId="{FC647A6F-15A1-4315-9C6A-03EA8F8355DC}" srcOrd="3" destOrd="0" presId="urn:microsoft.com/office/officeart/2008/layout/VerticalAccentList"/>
    <dgm:cxn modelId="{36FC5A04-A9C6-426C-AF29-76C8ADF9192B}" type="presParOf" srcId="{F62C2C21-1D84-4BAF-B146-5F960A159BAF}" destId="{29C53F8F-45E0-4174-8520-783E11136289}" srcOrd="4" destOrd="0" presId="urn:microsoft.com/office/officeart/2008/layout/VerticalAccentList"/>
    <dgm:cxn modelId="{5BD2E756-47BE-4468-98BF-21D26D98F4F8}" type="presParOf" srcId="{F62C2C21-1D84-4BAF-B146-5F960A159BAF}" destId="{590DB34F-1C14-4B0E-BDA1-54523952514B}" srcOrd="5" destOrd="0" presId="urn:microsoft.com/office/officeart/2008/layout/VerticalAccentList"/>
    <dgm:cxn modelId="{0066A346-3954-4633-B752-4FB58896B464}" type="presParOf" srcId="{F62C2C21-1D84-4BAF-B146-5F960A159BAF}" destId="{C8AD44EA-8F2E-4644-8387-A1588676F8F6}" srcOrd="6" destOrd="0" presId="urn:microsoft.com/office/officeart/2008/layout/VerticalAccentList"/>
    <dgm:cxn modelId="{E75399FF-ACE7-4B1D-ADAE-FF4A02511DBE}" type="presParOf" srcId="{0F182E6C-279F-4E13-ADBB-89B145B481ED}" destId="{A8090175-CD35-45E6-9DB3-DC4D94D95337}" srcOrd="2" destOrd="0" presId="urn:microsoft.com/office/officeart/2008/layout/VerticalAccentList"/>
    <dgm:cxn modelId="{2E462FCB-DED3-4BDE-9118-663ADEF61282}" type="presParOf" srcId="{0F182E6C-279F-4E13-ADBB-89B145B481ED}" destId="{C32107D4-DC64-4BD7-8EF7-CF7BE824CFA5}" srcOrd="3" destOrd="0" presId="urn:microsoft.com/office/officeart/2008/layout/VerticalAccentList"/>
    <dgm:cxn modelId="{4DF3CEC2-DF34-4606-9059-71DB92E045FF}" type="presParOf" srcId="{C32107D4-DC64-4BD7-8EF7-CF7BE824CFA5}" destId="{7D6D7EA6-EC0F-441C-B0E8-CDE0B45A7165}" srcOrd="0" destOrd="0" presId="urn:microsoft.com/office/officeart/2008/layout/VerticalAccentList"/>
    <dgm:cxn modelId="{E50A615B-FF19-4B50-BF26-90733C8CE572}" type="presParOf" srcId="{0F182E6C-279F-4E13-ADBB-89B145B481ED}" destId="{2BAEA6D3-C23A-4903-A274-4B12C7AC478A}" srcOrd="4" destOrd="0" presId="urn:microsoft.com/office/officeart/2008/layout/VerticalAccentList"/>
    <dgm:cxn modelId="{05144A5F-417D-43F2-A87A-886A2A37BCF4}" type="presParOf" srcId="{2BAEA6D3-C23A-4903-A274-4B12C7AC478A}" destId="{7747F92E-E5D2-4199-89DC-3F0B42B61028}" srcOrd="0" destOrd="0" presId="urn:microsoft.com/office/officeart/2008/layout/VerticalAccentList"/>
    <dgm:cxn modelId="{FF135948-721E-4370-B80C-2E746D9BE5F1}" type="presParOf" srcId="{2BAEA6D3-C23A-4903-A274-4B12C7AC478A}" destId="{29CAE030-AC4F-4081-A5E8-F1641028D014}" srcOrd="1" destOrd="0" presId="urn:microsoft.com/office/officeart/2008/layout/VerticalAccentList"/>
    <dgm:cxn modelId="{DE96DBF1-FFE7-4139-A650-38A574FC3A5B}" type="presParOf" srcId="{2BAEA6D3-C23A-4903-A274-4B12C7AC478A}" destId="{E8E933A1-2787-4468-9627-31795D1B57EB}" srcOrd="2" destOrd="0" presId="urn:microsoft.com/office/officeart/2008/layout/VerticalAccentList"/>
    <dgm:cxn modelId="{D65584DB-4D3F-40DB-B469-C7BD82349AE6}" type="presParOf" srcId="{2BAEA6D3-C23A-4903-A274-4B12C7AC478A}" destId="{AA074891-6E0A-4A90-B22B-F0F260CF9267}" srcOrd="3" destOrd="0" presId="urn:microsoft.com/office/officeart/2008/layout/VerticalAccentList"/>
    <dgm:cxn modelId="{AD0677BB-BE51-4419-A5EC-55173CC90EBF}" type="presParOf" srcId="{2BAEA6D3-C23A-4903-A274-4B12C7AC478A}" destId="{2770A15C-7E6D-469E-8066-F5E8FF496E1B}" srcOrd="4" destOrd="0" presId="urn:microsoft.com/office/officeart/2008/layout/VerticalAccentList"/>
    <dgm:cxn modelId="{BEC52586-E1CE-401A-91C3-A8B27CF9FF00}" type="presParOf" srcId="{2BAEA6D3-C23A-4903-A274-4B12C7AC478A}" destId="{5A11B82A-7775-4208-A32E-18741A11E73E}" srcOrd="5" destOrd="0" presId="urn:microsoft.com/office/officeart/2008/layout/VerticalAccentList"/>
    <dgm:cxn modelId="{550D2F72-50DA-4EE8-8194-8E9AF61EB1F2}" type="presParOf" srcId="{2BAEA6D3-C23A-4903-A274-4B12C7AC478A}" destId="{38EF8914-F26C-49C5-9C82-A722349DF06E}" srcOrd="6"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DCFD9B-566B-4730-B688-11D8B56323C4}"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50B030A9-5D22-4208-B9DA-952952B422C5}">
      <dgm:prSet phldrT="[Text]"/>
      <dgm:spPr/>
      <dgm:t>
        <a:bodyPr/>
        <a:lstStyle/>
        <a:p>
          <a:r>
            <a:rPr kumimoji="0" lang="en-US" altLang="en-US" b="1" i="0" u="none" strike="noStrike" cap="none" normalizeH="0" baseline="0" dirty="0">
              <a:ln/>
              <a:effectLst/>
              <a:latin typeface="source-serif-pro"/>
            </a:rPr>
            <a:t>Table of Content:</a:t>
          </a:r>
          <a:endParaRPr lang="en-IN" dirty="0"/>
        </a:p>
      </dgm:t>
    </dgm:pt>
    <dgm:pt modelId="{32FA2D16-82AE-4DF6-9FDB-9B3F1BCFB286}" type="parTrans" cxnId="{625B388F-E576-4409-A5D8-6A36873B8AC6}">
      <dgm:prSet/>
      <dgm:spPr/>
      <dgm:t>
        <a:bodyPr/>
        <a:lstStyle/>
        <a:p>
          <a:endParaRPr lang="en-IN"/>
        </a:p>
      </dgm:t>
    </dgm:pt>
    <dgm:pt modelId="{A216EF79-8BE1-411D-96C4-FB556372B174}" type="sibTrans" cxnId="{625B388F-E576-4409-A5D8-6A36873B8AC6}">
      <dgm:prSet/>
      <dgm:spPr/>
      <dgm:t>
        <a:bodyPr/>
        <a:lstStyle/>
        <a:p>
          <a:endParaRPr lang="en-IN"/>
        </a:p>
      </dgm:t>
    </dgm:pt>
    <dgm:pt modelId="{EFC08497-B266-46B7-9C7B-53A752E7593A}" type="pres">
      <dgm:prSet presAssocID="{17DCFD9B-566B-4730-B688-11D8B56323C4}" presName="linear" presStyleCnt="0">
        <dgm:presLayoutVars>
          <dgm:animLvl val="lvl"/>
          <dgm:resizeHandles val="exact"/>
        </dgm:presLayoutVars>
      </dgm:prSet>
      <dgm:spPr/>
    </dgm:pt>
    <dgm:pt modelId="{2C25B71A-F632-4B52-A934-421A28B7D166}" type="pres">
      <dgm:prSet presAssocID="{50B030A9-5D22-4208-B9DA-952952B422C5}" presName="parentText" presStyleLbl="node1" presStyleIdx="0" presStyleCnt="1" custLinFactY="-83031" custLinFactNeighborX="-34065" custLinFactNeighborY="-100000">
        <dgm:presLayoutVars>
          <dgm:chMax val="0"/>
          <dgm:bulletEnabled val="1"/>
        </dgm:presLayoutVars>
      </dgm:prSet>
      <dgm:spPr/>
    </dgm:pt>
  </dgm:ptLst>
  <dgm:cxnLst>
    <dgm:cxn modelId="{5FF08171-3DDC-4C64-A3BD-6F5DD2D617F8}" type="presOf" srcId="{50B030A9-5D22-4208-B9DA-952952B422C5}" destId="{2C25B71A-F632-4B52-A934-421A28B7D166}" srcOrd="0" destOrd="0" presId="urn:microsoft.com/office/officeart/2005/8/layout/vList2"/>
    <dgm:cxn modelId="{51418B76-D232-46A9-86C9-B2787484B12C}" type="presOf" srcId="{17DCFD9B-566B-4730-B688-11D8B56323C4}" destId="{EFC08497-B266-46B7-9C7B-53A752E7593A}" srcOrd="0" destOrd="0" presId="urn:microsoft.com/office/officeart/2005/8/layout/vList2"/>
    <dgm:cxn modelId="{625B388F-E576-4409-A5D8-6A36873B8AC6}" srcId="{17DCFD9B-566B-4730-B688-11D8B56323C4}" destId="{50B030A9-5D22-4208-B9DA-952952B422C5}" srcOrd="0" destOrd="0" parTransId="{32FA2D16-82AE-4DF6-9FDB-9B3F1BCFB286}" sibTransId="{A216EF79-8BE1-411D-96C4-FB556372B174}"/>
    <dgm:cxn modelId="{075962C9-1A0D-4280-9D90-22B1D80889B4}" type="presParOf" srcId="{EFC08497-B266-46B7-9C7B-53A752E7593A}" destId="{2C25B71A-F632-4B52-A934-421A28B7D16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8F5937-1A2D-4AC2-8DCF-DD4CEAD8466A}"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AF853BE0-9011-4BA3-B5A3-7B946B7AD064}">
      <dgm:prSet phldrT="[Text]" custT="1"/>
      <dgm:spPr/>
      <dgm:t>
        <a:bodyPr/>
        <a:lstStyle/>
        <a:p>
          <a:r>
            <a:rPr kumimoji="0" lang="en-US" altLang="en-US" sz="3600" b="0" i="1" u="none" strike="noStrike" cap="none" normalizeH="0" baseline="0" dirty="0">
              <a:ln/>
              <a:effectLst/>
              <a:latin typeface="Calibri" panose="020F0502020204030204" pitchFamily="34" charset="0"/>
              <a:cs typeface="Calibri" panose="020F0502020204030204" pitchFamily="34" charset="0"/>
            </a:rPr>
            <a:t>Problem Explanation:</a:t>
          </a:r>
          <a:endParaRPr lang="en-IN" sz="3600" dirty="0">
            <a:latin typeface="Calibri" panose="020F0502020204030204" pitchFamily="34" charset="0"/>
            <a:cs typeface="Calibri" panose="020F0502020204030204" pitchFamily="34" charset="0"/>
          </a:endParaRPr>
        </a:p>
      </dgm:t>
    </dgm:pt>
    <dgm:pt modelId="{B031C3B1-E76D-49D8-876B-45ABDF6563D3}" type="parTrans" cxnId="{26A5B0E2-E2D5-45BD-A6A4-E4AC465C93C7}">
      <dgm:prSet/>
      <dgm:spPr/>
      <dgm:t>
        <a:bodyPr/>
        <a:lstStyle/>
        <a:p>
          <a:endParaRPr lang="en-IN"/>
        </a:p>
      </dgm:t>
    </dgm:pt>
    <dgm:pt modelId="{F3BDC97E-8C6B-4409-ADD4-9B0794680C38}" type="sibTrans" cxnId="{26A5B0E2-E2D5-45BD-A6A4-E4AC465C93C7}">
      <dgm:prSet/>
      <dgm:spPr/>
      <dgm:t>
        <a:bodyPr/>
        <a:lstStyle/>
        <a:p>
          <a:endParaRPr lang="en-IN"/>
        </a:p>
      </dgm:t>
    </dgm:pt>
    <dgm:pt modelId="{B403BB85-6FD1-4BA5-85F9-42BEC2B11D0A}" type="pres">
      <dgm:prSet presAssocID="{9A8F5937-1A2D-4AC2-8DCF-DD4CEAD8466A}" presName="linear" presStyleCnt="0">
        <dgm:presLayoutVars>
          <dgm:animLvl val="lvl"/>
          <dgm:resizeHandles val="exact"/>
        </dgm:presLayoutVars>
      </dgm:prSet>
      <dgm:spPr/>
    </dgm:pt>
    <dgm:pt modelId="{64906958-C758-4ED5-A86B-932399041CBC}" type="pres">
      <dgm:prSet presAssocID="{AF853BE0-9011-4BA3-B5A3-7B946B7AD064}" presName="parentText" presStyleLbl="node1" presStyleIdx="0" presStyleCnt="1" custScaleX="66246" custScaleY="88732" custLinFactNeighborX="-16751" custLinFactNeighborY="44924">
        <dgm:presLayoutVars>
          <dgm:chMax val="0"/>
          <dgm:bulletEnabled val="1"/>
        </dgm:presLayoutVars>
      </dgm:prSet>
      <dgm:spPr/>
    </dgm:pt>
  </dgm:ptLst>
  <dgm:cxnLst>
    <dgm:cxn modelId="{3DF5E02D-748B-40C2-A7E4-108226F7D98B}" type="presOf" srcId="{AF853BE0-9011-4BA3-B5A3-7B946B7AD064}" destId="{64906958-C758-4ED5-A86B-932399041CBC}" srcOrd="0" destOrd="0" presId="urn:microsoft.com/office/officeart/2005/8/layout/vList2"/>
    <dgm:cxn modelId="{3968BF91-19FD-479D-BB9F-2C9586397522}" type="presOf" srcId="{9A8F5937-1A2D-4AC2-8DCF-DD4CEAD8466A}" destId="{B403BB85-6FD1-4BA5-85F9-42BEC2B11D0A}" srcOrd="0" destOrd="0" presId="urn:microsoft.com/office/officeart/2005/8/layout/vList2"/>
    <dgm:cxn modelId="{26A5B0E2-E2D5-45BD-A6A4-E4AC465C93C7}" srcId="{9A8F5937-1A2D-4AC2-8DCF-DD4CEAD8466A}" destId="{AF853BE0-9011-4BA3-B5A3-7B946B7AD064}" srcOrd="0" destOrd="0" parTransId="{B031C3B1-E76D-49D8-876B-45ABDF6563D3}" sibTransId="{F3BDC97E-8C6B-4409-ADD4-9B0794680C38}"/>
    <dgm:cxn modelId="{CEC59161-9A6B-4EF0-A6CE-894EAB862D2D}" type="presParOf" srcId="{B403BB85-6FD1-4BA5-85F9-42BEC2B11D0A}" destId="{64906958-C758-4ED5-A86B-932399041C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9E1F27-8A4E-4C42-9631-1799CADF18FC}" type="doc">
      <dgm:prSet loTypeId="urn:microsoft.com/office/officeart/2005/8/layout/default" loCatId="list" qsTypeId="urn:microsoft.com/office/officeart/2005/8/quickstyle/simple3" qsCatId="simple" csTypeId="urn:microsoft.com/office/officeart/2005/8/colors/accent0_3" csCatId="mainScheme" phldr="1"/>
      <dgm:spPr/>
      <dgm:t>
        <a:bodyPr/>
        <a:lstStyle/>
        <a:p>
          <a:endParaRPr lang="en-IN"/>
        </a:p>
      </dgm:t>
    </dgm:pt>
    <dgm:pt modelId="{945A8A84-976D-4099-BC23-5BA18B6D7A69}">
      <dgm:prSet phldrT="[Text]"/>
      <dgm:spPr/>
      <dgm:t>
        <a:bodyPr/>
        <a:lstStyle/>
        <a:p>
          <a:r>
            <a:rPr lang="en-IN" dirty="0"/>
            <a:t>Understanding the data:</a:t>
          </a:r>
        </a:p>
      </dgm:t>
    </dgm:pt>
    <dgm:pt modelId="{6A53A9DC-9127-47BD-B0B6-6DF75EAA0B9C}" type="parTrans" cxnId="{8C3FC899-32FA-41E9-BDC1-80B5D892AE91}">
      <dgm:prSet/>
      <dgm:spPr/>
      <dgm:t>
        <a:bodyPr/>
        <a:lstStyle/>
        <a:p>
          <a:endParaRPr lang="en-IN"/>
        </a:p>
      </dgm:t>
    </dgm:pt>
    <dgm:pt modelId="{3B264DE2-B09E-4C1C-8EE7-C1C30B62A21E}" type="sibTrans" cxnId="{8C3FC899-32FA-41E9-BDC1-80B5D892AE91}">
      <dgm:prSet/>
      <dgm:spPr/>
      <dgm:t>
        <a:bodyPr/>
        <a:lstStyle/>
        <a:p>
          <a:endParaRPr lang="en-IN"/>
        </a:p>
      </dgm:t>
    </dgm:pt>
    <dgm:pt modelId="{2F81E4EC-9A6C-4C21-9BD1-4FDEE6AB39C2}" type="pres">
      <dgm:prSet presAssocID="{E29E1F27-8A4E-4C42-9631-1799CADF18FC}" presName="diagram" presStyleCnt="0">
        <dgm:presLayoutVars>
          <dgm:dir/>
          <dgm:resizeHandles val="exact"/>
        </dgm:presLayoutVars>
      </dgm:prSet>
      <dgm:spPr/>
    </dgm:pt>
    <dgm:pt modelId="{5AD84FF4-3756-4D01-887C-BFDF66B03DEA}" type="pres">
      <dgm:prSet presAssocID="{945A8A84-976D-4099-BC23-5BA18B6D7A69}" presName="node" presStyleLbl="node1" presStyleIdx="0" presStyleCnt="1" custScaleX="86036" custScaleY="19806" custLinFactNeighborX="-5969" custLinFactNeighborY="2238">
        <dgm:presLayoutVars>
          <dgm:bulletEnabled val="1"/>
        </dgm:presLayoutVars>
      </dgm:prSet>
      <dgm:spPr/>
    </dgm:pt>
  </dgm:ptLst>
  <dgm:cxnLst>
    <dgm:cxn modelId="{119BB55A-9A58-4475-9D14-C20ACB9A9D64}" type="presOf" srcId="{945A8A84-976D-4099-BC23-5BA18B6D7A69}" destId="{5AD84FF4-3756-4D01-887C-BFDF66B03DEA}" srcOrd="0" destOrd="0" presId="urn:microsoft.com/office/officeart/2005/8/layout/default"/>
    <dgm:cxn modelId="{F722098C-3DC1-49CF-98A6-880E8769F7E8}" type="presOf" srcId="{E29E1F27-8A4E-4C42-9631-1799CADF18FC}" destId="{2F81E4EC-9A6C-4C21-9BD1-4FDEE6AB39C2}" srcOrd="0" destOrd="0" presId="urn:microsoft.com/office/officeart/2005/8/layout/default"/>
    <dgm:cxn modelId="{8C3FC899-32FA-41E9-BDC1-80B5D892AE91}" srcId="{E29E1F27-8A4E-4C42-9631-1799CADF18FC}" destId="{945A8A84-976D-4099-BC23-5BA18B6D7A69}" srcOrd="0" destOrd="0" parTransId="{6A53A9DC-9127-47BD-B0B6-6DF75EAA0B9C}" sibTransId="{3B264DE2-B09E-4C1C-8EE7-C1C30B62A21E}"/>
    <dgm:cxn modelId="{5B551D51-6721-434A-9621-66BEA0AB183E}" type="presParOf" srcId="{2F81E4EC-9A6C-4C21-9BD1-4FDEE6AB39C2}" destId="{5AD84FF4-3756-4D01-887C-BFDF66B03DEA}"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8F5937-1A2D-4AC2-8DCF-DD4CEAD8466A}"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IN"/>
        </a:p>
      </dgm:t>
    </dgm:pt>
    <dgm:pt modelId="{AF853BE0-9011-4BA3-B5A3-7B946B7AD064}">
      <dgm:prSet phldrT="[Text]" custT="1"/>
      <dgm:spPr/>
      <dgm:t>
        <a:bodyPr/>
        <a:lstStyle/>
        <a:p>
          <a:r>
            <a:rPr lang="en-IN" sz="3600" dirty="0"/>
            <a:t>Data Overview:</a:t>
          </a:r>
          <a:endParaRPr lang="en-IN" sz="3600" dirty="0">
            <a:latin typeface="Calibri" panose="020F0502020204030204" pitchFamily="34" charset="0"/>
            <a:cs typeface="Calibri" panose="020F0502020204030204" pitchFamily="34" charset="0"/>
          </a:endParaRPr>
        </a:p>
      </dgm:t>
    </dgm:pt>
    <dgm:pt modelId="{B031C3B1-E76D-49D8-876B-45ABDF6563D3}" type="parTrans" cxnId="{26A5B0E2-E2D5-45BD-A6A4-E4AC465C93C7}">
      <dgm:prSet/>
      <dgm:spPr/>
      <dgm:t>
        <a:bodyPr/>
        <a:lstStyle/>
        <a:p>
          <a:endParaRPr lang="en-IN"/>
        </a:p>
      </dgm:t>
    </dgm:pt>
    <dgm:pt modelId="{F3BDC97E-8C6B-4409-ADD4-9B0794680C38}" type="sibTrans" cxnId="{26A5B0E2-E2D5-45BD-A6A4-E4AC465C93C7}">
      <dgm:prSet/>
      <dgm:spPr/>
      <dgm:t>
        <a:bodyPr/>
        <a:lstStyle/>
        <a:p>
          <a:endParaRPr lang="en-IN"/>
        </a:p>
      </dgm:t>
    </dgm:pt>
    <dgm:pt modelId="{B403BB85-6FD1-4BA5-85F9-42BEC2B11D0A}" type="pres">
      <dgm:prSet presAssocID="{9A8F5937-1A2D-4AC2-8DCF-DD4CEAD8466A}" presName="linear" presStyleCnt="0">
        <dgm:presLayoutVars>
          <dgm:animLvl val="lvl"/>
          <dgm:resizeHandles val="exact"/>
        </dgm:presLayoutVars>
      </dgm:prSet>
      <dgm:spPr/>
    </dgm:pt>
    <dgm:pt modelId="{64906958-C758-4ED5-A86B-932399041CBC}" type="pres">
      <dgm:prSet presAssocID="{AF853BE0-9011-4BA3-B5A3-7B946B7AD064}" presName="parentText" presStyleLbl="node1" presStyleIdx="0" presStyleCnt="1" custScaleX="63865" custScaleY="84239" custLinFactNeighborX="-21807" custLinFactNeighborY="17069">
        <dgm:presLayoutVars>
          <dgm:chMax val="0"/>
          <dgm:bulletEnabled val="1"/>
        </dgm:presLayoutVars>
      </dgm:prSet>
      <dgm:spPr/>
    </dgm:pt>
  </dgm:ptLst>
  <dgm:cxnLst>
    <dgm:cxn modelId="{3DF5E02D-748B-40C2-A7E4-108226F7D98B}" type="presOf" srcId="{AF853BE0-9011-4BA3-B5A3-7B946B7AD064}" destId="{64906958-C758-4ED5-A86B-932399041CBC}" srcOrd="0" destOrd="0" presId="urn:microsoft.com/office/officeart/2005/8/layout/vList2"/>
    <dgm:cxn modelId="{3968BF91-19FD-479D-BB9F-2C9586397522}" type="presOf" srcId="{9A8F5937-1A2D-4AC2-8DCF-DD4CEAD8466A}" destId="{B403BB85-6FD1-4BA5-85F9-42BEC2B11D0A}" srcOrd="0" destOrd="0" presId="urn:microsoft.com/office/officeart/2005/8/layout/vList2"/>
    <dgm:cxn modelId="{26A5B0E2-E2D5-45BD-A6A4-E4AC465C93C7}" srcId="{9A8F5937-1A2D-4AC2-8DCF-DD4CEAD8466A}" destId="{AF853BE0-9011-4BA3-B5A3-7B946B7AD064}" srcOrd="0" destOrd="0" parTransId="{B031C3B1-E76D-49D8-876B-45ABDF6563D3}" sibTransId="{F3BDC97E-8C6B-4409-ADD4-9B0794680C38}"/>
    <dgm:cxn modelId="{CEC59161-9A6B-4EF0-A6CE-894EAB862D2D}" type="presParOf" srcId="{B403BB85-6FD1-4BA5-85F9-42BEC2B11D0A}" destId="{64906958-C758-4ED5-A86B-932399041CB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34986ED-183A-4A95-A168-330D13F0BEB0}" type="doc">
      <dgm:prSet loTypeId="urn:microsoft.com/office/officeart/2005/8/layout/chevron2" loCatId="list" qsTypeId="urn:microsoft.com/office/officeart/2005/8/quickstyle/3d2" qsCatId="3D" csTypeId="urn:microsoft.com/office/officeart/2005/8/colors/colorful3" csCatId="colorful" phldr="1"/>
      <dgm:spPr/>
      <dgm:t>
        <a:bodyPr/>
        <a:lstStyle/>
        <a:p>
          <a:endParaRPr lang="en-IN"/>
        </a:p>
      </dgm:t>
    </dgm:pt>
    <dgm:pt modelId="{526A2665-EB08-484B-8E3C-3E09A94B699C}">
      <dgm:prSet phldrT="[Text]"/>
      <dgm:spPr/>
      <dgm:t>
        <a:bodyPr/>
        <a:lstStyle/>
        <a:p>
          <a:r>
            <a:rPr lang="en-US" dirty="0"/>
            <a:t>Approach</a:t>
          </a:r>
        </a:p>
        <a:p>
          <a:r>
            <a:rPr lang="en-US" dirty="0"/>
            <a:t>1</a:t>
          </a:r>
          <a:endParaRPr lang="en-IN" dirty="0"/>
        </a:p>
      </dgm:t>
    </dgm:pt>
    <dgm:pt modelId="{DBC3862B-D2C0-4BFC-8189-635FAAD2307C}" type="parTrans" cxnId="{D2A79888-FB35-4FA4-973E-AF5E0C1CFCE2}">
      <dgm:prSet/>
      <dgm:spPr/>
      <dgm:t>
        <a:bodyPr/>
        <a:lstStyle/>
        <a:p>
          <a:endParaRPr lang="en-IN"/>
        </a:p>
      </dgm:t>
    </dgm:pt>
    <dgm:pt modelId="{714EA0B4-2B01-43DF-8B94-4241B921DCAB}" type="sibTrans" cxnId="{D2A79888-FB35-4FA4-973E-AF5E0C1CFCE2}">
      <dgm:prSet/>
      <dgm:spPr/>
      <dgm:t>
        <a:bodyPr/>
        <a:lstStyle/>
        <a:p>
          <a:endParaRPr lang="en-IN"/>
        </a:p>
      </dgm:t>
    </dgm:pt>
    <dgm:pt modelId="{437CB8D3-8298-470C-9D3F-BC49C10A0565}">
      <dgm:prSet phldrT="[Text]" custT="1"/>
      <dgm:spPr/>
      <dgm:t>
        <a:bodyPr/>
        <a:lstStyle/>
        <a:p>
          <a:r>
            <a:rPr lang="en-US" sz="1800" dirty="0"/>
            <a:t>Approach</a:t>
          </a:r>
        </a:p>
        <a:p>
          <a:r>
            <a:rPr lang="en-US" sz="1800" dirty="0"/>
            <a:t>2</a:t>
          </a:r>
          <a:endParaRPr lang="en-IN" sz="1800" dirty="0"/>
        </a:p>
      </dgm:t>
    </dgm:pt>
    <dgm:pt modelId="{C2CB953E-6109-4A57-87C3-213F48ADF879}" type="parTrans" cxnId="{C6FAB1C3-801F-4A61-B67C-768B4B2BB119}">
      <dgm:prSet/>
      <dgm:spPr/>
      <dgm:t>
        <a:bodyPr/>
        <a:lstStyle/>
        <a:p>
          <a:endParaRPr lang="en-IN"/>
        </a:p>
      </dgm:t>
    </dgm:pt>
    <dgm:pt modelId="{878F0B5B-D2EF-4E2D-A564-BD96F1C05CF9}" type="sibTrans" cxnId="{C6FAB1C3-801F-4A61-B67C-768B4B2BB119}">
      <dgm:prSet/>
      <dgm:spPr/>
      <dgm:t>
        <a:bodyPr/>
        <a:lstStyle/>
        <a:p>
          <a:endParaRPr lang="en-IN"/>
        </a:p>
      </dgm:t>
    </dgm:pt>
    <dgm:pt modelId="{240E720E-B13D-4268-8EBC-6EE8A0B34939}">
      <dgm:prSet phldrT="[Text]"/>
      <dgm:spPr/>
      <dgm:t>
        <a:bodyPr/>
        <a:lstStyle/>
        <a:p>
          <a:r>
            <a:rPr lang="en-US" dirty="0"/>
            <a:t>Approach</a:t>
          </a:r>
        </a:p>
        <a:p>
          <a:r>
            <a:rPr lang="en-US" dirty="0"/>
            <a:t>3</a:t>
          </a:r>
          <a:endParaRPr lang="en-IN" dirty="0"/>
        </a:p>
      </dgm:t>
    </dgm:pt>
    <dgm:pt modelId="{262D4329-FA2C-46F7-8D8B-220D101ABFA1}" type="parTrans" cxnId="{1678E0D3-AF52-4981-B8C2-E511A1A2ADB9}">
      <dgm:prSet/>
      <dgm:spPr/>
      <dgm:t>
        <a:bodyPr/>
        <a:lstStyle/>
        <a:p>
          <a:endParaRPr lang="en-IN"/>
        </a:p>
      </dgm:t>
    </dgm:pt>
    <dgm:pt modelId="{270B7C04-FDB6-4CDC-BC8B-3B003D3D92BD}" type="sibTrans" cxnId="{1678E0D3-AF52-4981-B8C2-E511A1A2ADB9}">
      <dgm:prSet/>
      <dgm:spPr/>
      <dgm:t>
        <a:bodyPr/>
        <a:lstStyle/>
        <a:p>
          <a:endParaRPr lang="en-IN"/>
        </a:p>
      </dgm:t>
    </dgm:pt>
    <dgm:pt modelId="{21CC4BD0-D964-499C-8B42-9CE8159F92DA}" type="pres">
      <dgm:prSet presAssocID="{F34986ED-183A-4A95-A168-330D13F0BEB0}" presName="linearFlow" presStyleCnt="0">
        <dgm:presLayoutVars>
          <dgm:dir/>
          <dgm:animLvl val="lvl"/>
          <dgm:resizeHandles val="exact"/>
        </dgm:presLayoutVars>
      </dgm:prSet>
      <dgm:spPr/>
    </dgm:pt>
    <dgm:pt modelId="{934BBC81-02F4-45F3-A30B-EABBC38ECCC2}" type="pres">
      <dgm:prSet presAssocID="{526A2665-EB08-484B-8E3C-3E09A94B699C}" presName="composite" presStyleCnt="0"/>
      <dgm:spPr/>
    </dgm:pt>
    <dgm:pt modelId="{9F872BDF-2D56-4D80-A2A1-E4CA41FED2D0}" type="pres">
      <dgm:prSet presAssocID="{526A2665-EB08-484B-8E3C-3E09A94B699C}" presName="parentText" presStyleLbl="alignNode1" presStyleIdx="0" presStyleCnt="3" custLinFactNeighborX="-2835" custLinFactNeighborY="-496">
        <dgm:presLayoutVars>
          <dgm:chMax val="1"/>
          <dgm:bulletEnabled val="1"/>
        </dgm:presLayoutVars>
      </dgm:prSet>
      <dgm:spPr/>
    </dgm:pt>
    <dgm:pt modelId="{A9BE4DAD-F889-4008-BD0F-444159A344DD}" type="pres">
      <dgm:prSet presAssocID="{526A2665-EB08-484B-8E3C-3E09A94B699C}" presName="descendantText" presStyleLbl="alignAcc1" presStyleIdx="0" presStyleCnt="3">
        <dgm:presLayoutVars>
          <dgm:bulletEnabled val="1"/>
        </dgm:presLayoutVars>
      </dgm:prSet>
      <dgm:spPr/>
    </dgm:pt>
    <dgm:pt modelId="{BC8CA0B5-D48A-433B-835B-81E2D83664A2}" type="pres">
      <dgm:prSet presAssocID="{714EA0B4-2B01-43DF-8B94-4241B921DCAB}" presName="sp" presStyleCnt="0"/>
      <dgm:spPr/>
    </dgm:pt>
    <dgm:pt modelId="{072D5EC7-FCB1-45FA-87E7-9A5E94748513}" type="pres">
      <dgm:prSet presAssocID="{437CB8D3-8298-470C-9D3F-BC49C10A0565}" presName="composite" presStyleCnt="0"/>
      <dgm:spPr/>
    </dgm:pt>
    <dgm:pt modelId="{E5AF99B7-CA94-4B2D-9D30-D093D8C99F23}" type="pres">
      <dgm:prSet presAssocID="{437CB8D3-8298-470C-9D3F-BC49C10A0565}" presName="parentText" presStyleLbl="alignNode1" presStyleIdx="1" presStyleCnt="3">
        <dgm:presLayoutVars>
          <dgm:chMax val="1"/>
          <dgm:bulletEnabled val="1"/>
        </dgm:presLayoutVars>
      </dgm:prSet>
      <dgm:spPr/>
    </dgm:pt>
    <dgm:pt modelId="{B9A36ECE-5A0A-427A-B7AF-1F2BEFE92FAD}" type="pres">
      <dgm:prSet presAssocID="{437CB8D3-8298-470C-9D3F-BC49C10A0565}" presName="descendantText" presStyleLbl="alignAcc1" presStyleIdx="1" presStyleCnt="3">
        <dgm:presLayoutVars>
          <dgm:bulletEnabled val="1"/>
        </dgm:presLayoutVars>
      </dgm:prSet>
      <dgm:spPr/>
    </dgm:pt>
    <dgm:pt modelId="{D06E5282-594F-4F2E-A0DB-7576979AFAFC}" type="pres">
      <dgm:prSet presAssocID="{878F0B5B-D2EF-4E2D-A564-BD96F1C05CF9}" presName="sp" presStyleCnt="0"/>
      <dgm:spPr/>
    </dgm:pt>
    <dgm:pt modelId="{5588A282-DAAE-4CFD-AF70-CD42F9A0910B}" type="pres">
      <dgm:prSet presAssocID="{240E720E-B13D-4268-8EBC-6EE8A0B34939}" presName="composite" presStyleCnt="0"/>
      <dgm:spPr/>
    </dgm:pt>
    <dgm:pt modelId="{7AF1E56B-E532-4D53-AC39-CF92BD85ABE0}" type="pres">
      <dgm:prSet presAssocID="{240E720E-B13D-4268-8EBC-6EE8A0B34939}" presName="parentText" presStyleLbl="alignNode1" presStyleIdx="2" presStyleCnt="3" custLinFactNeighborX="6717" custLinFactNeighborY="64479">
        <dgm:presLayoutVars>
          <dgm:chMax val="1"/>
          <dgm:bulletEnabled val="1"/>
        </dgm:presLayoutVars>
      </dgm:prSet>
      <dgm:spPr/>
    </dgm:pt>
    <dgm:pt modelId="{9EAFDE28-90F2-495B-8E3D-911B1CBE8B88}" type="pres">
      <dgm:prSet presAssocID="{240E720E-B13D-4268-8EBC-6EE8A0B34939}" presName="descendantText" presStyleLbl="alignAcc1" presStyleIdx="2" presStyleCnt="3">
        <dgm:presLayoutVars>
          <dgm:bulletEnabled val="1"/>
        </dgm:presLayoutVars>
      </dgm:prSet>
      <dgm:spPr/>
    </dgm:pt>
  </dgm:ptLst>
  <dgm:cxnLst>
    <dgm:cxn modelId="{2D373023-1E85-4CAE-BD7E-FDE0DFC21F30}" type="presOf" srcId="{240E720E-B13D-4268-8EBC-6EE8A0B34939}" destId="{7AF1E56B-E532-4D53-AC39-CF92BD85ABE0}" srcOrd="0" destOrd="0" presId="urn:microsoft.com/office/officeart/2005/8/layout/chevron2"/>
    <dgm:cxn modelId="{59DF2859-3E71-4A5C-A7E9-2FF298C8D4F8}" type="presOf" srcId="{437CB8D3-8298-470C-9D3F-BC49C10A0565}" destId="{E5AF99B7-CA94-4B2D-9D30-D093D8C99F23}" srcOrd="0" destOrd="0" presId="urn:microsoft.com/office/officeart/2005/8/layout/chevron2"/>
    <dgm:cxn modelId="{D2A79888-FB35-4FA4-973E-AF5E0C1CFCE2}" srcId="{F34986ED-183A-4A95-A168-330D13F0BEB0}" destId="{526A2665-EB08-484B-8E3C-3E09A94B699C}" srcOrd="0" destOrd="0" parTransId="{DBC3862B-D2C0-4BFC-8189-635FAAD2307C}" sibTransId="{714EA0B4-2B01-43DF-8B94-4241B921DCAB}"/>
    <dgm:cxn modelId="{7E178A98-AFDF-413F-A8D8-CD20CC0938CA}" type="presOf" srcId="{526A2665-EB08-484B-8E3C-3E09A94B699C}" destId="{9F872BDF-2D56-4D80-A2A1-E4CA41FED2D0}" srcOrd="0" destOrd="0" presId="urn:microsoft.com/office/officeart/2005/8/layout/chevron2"/>
    <dgm:cxn modelId="{588137A2-3D7A-4D9C-A42F-15D0E0FD1200}" type="presOf" srcId="{F34986ED-183A-4A95-A168-330D13F0BEB0}" destId="{21CC4BD0-D964-499C-8B42-9CE8159F92DA}" srcOrd="0" destOrd="0" presId="urn:microsoft.com/office/officeart/2005/8/layout/chevron2"/>
    <dgm:cxn modelId="{C6FAB1C3-801F-4A61-B67C-768B4B2BB119}" srcId="{F34986ED-183A-4A95-A168-330D13F0BEB0}" destId="{437CB8D3-8298-470C-9D3F-BC49C10A0565}" srcOrd="1" destOrd="0" parTransId="{C2CB953E-6109-4A57-87C3-213F48ADF879}" sibTransId="{878F0B5B-D2EF-4E2D-A564-BD96F1C05CF9}"/>
    <dgm:cxn modelId="{1678E0D3-AF52-4981-B8C2-E511A1A2ADB9}" srcId="{F34986ED-183A-4A95-A168-330D13F0BEB0}" destId="{240E720E-B13D-4268-8EBC-6EE8A0B34939}" srcOrd="2" destOrd="0" parTransId="{262D4329-FA2C-46F7-8D8B-220D101ABFA1}" sibTransId="{270B7C04-FDB6-4CDC-BC8B-3B003D3D92BD}"/>
    <dgm:cxn modelId="{BBFB471A-AA9B-4FF5-8239-FC663BAA4A50}" type="presParOf" srcId="{21CC4BD0-D964-499C-8B42-9CE8159F92DA}" destId="{934BBC81-02F4-45F3-A30B-EABBC38ECCC2}" srcOrd="0" destOrd="0" presId="urn:microsoft.com/office/officeart/2005/8/layout/chevron2"/>
    <dgm:cxn modelId="{3CBB5737-AC94-4673-986E-E49A3E737252}" type="presParOf" srcId="{934BBC81-02F4-45F3-A30B-EABBC38ECCC2}" destId="{9F872BDF-2D56-4D80-A2A1-E4CA41FED2D0}" srcOrd="0" destOrd="0" presId="urn:microsoft.com/office/officeart/2005/8/layout/chevron2"/>
    <dgm:cxn modelId="{E80A396B-5E29-4EAF-BB49-EEE84870FB1A}" type="presParOf" srcId="{934BBC81-02F4-45F3-A30B-EABBC38ECCC2}" destId="{A9BE4DAD-F889-4008-BD0F-444159A344DD}" srcOrd="1" destOrd="0" presId="urn:microsoft.com/office/officeart/2005/8/layout/chevron2"/>
    <dgm:cxn modelId="{A29A669A-D136-44BB-856D-60A9C3C8C64F}" type="presParOf" srcId="{21CC4BD0-D964-499C-8B42-9CE8159F92DA}" destId="{BC8CA0B5-D48A-433B-835B-81E2D83664A2}" srcOrd="1" destOrd="0" presId="urn:microsoft.com/office/officeart/2005/8/layout/chevron2"/>
    <dgm:cxn modelId="{E11FA224-86C5-4032-AA49-A2FC112C6178}" type="presParOf" srcId="{21CC4BD0-D964-499C-8B42-9CE8159F92DA}" destId="{072D5EC7-FCB1-45FA-87E7-9A5E94748513}" srcOrd="2" destOrd="0" presId="urn:microsoft.com/office/officeart/2005/8/layout/chevron2"/>
    <dgm:cxn modelId="{836523A7-82DA-485E-BB5C-43EAF9C68208}" type="presParOf" srcId="{072D5EC7-FCB1-45FA-87E7-9A5E94748513}" destId="{E5AF99B7-CA94-4B2D-9D30-D093D8C99F23}" srcOrd="0" destOrd="0" presId="urn:microsoft.com/office/officeart/2005/8/layout/chevron2"/>
    <dgm:cxn modelId="{4CD8D2DB-564D-4887-A889-340E6AF21374}" type="presParOf" srcId="{072D5EC7-FCB1-45FA-87E7-9A5E94748513}" destId="{B9A36ECE-5A0A-427A-B7AF-1F2BEFE92FAD}" srcOrd="1" destOrd="0" presId="urn:microsoft.com/office/officeart/2005/8/layout/chevron2"/>
    <dgm:cxn modelId="{A28B15F8-A0AC-4A0B-B806-29923F71ACEE}" type="presParOf" srcId="{21CC4BD0-D964-499C-8B42-9CE8159F92DA}" destId="{D06E5282-594F-4F2E-A0DB-7576979AFAFC}" srcOrd="3" destOrd="0" presId="urn:microsoft.com/office/officeart/2005/8/layout/chevron2"/>
    <dgm:cxn modelId="{ADE1EE8C-B220-4DA0-8ADB-A45E67657862}" type="presParOf" srcId="{21CC4BD0-D964-499C-8B42-9CE8159F92DA}" destId="{5588A282-DAAE-4CFD-AF70-CD42F9A0910B}" srcOrd="4" destOrd="0" presId="urn:microsoft.com/office/officeart/2005/8/layout/chevron2"/>
    <dgm:cxn modelId="{64BF241F-2D42-4F62-918F-954117827325}" type="presParOf" srcId="{5588A282-DAAE-4CFD-AF70-CD42F9A0910B}" destId="{7AF1E56B-E532-4D53-AC39-CF92BD85ABE0}" srcOrd="0" destOrd="0" presId="urn:microsoft.com/office/officeart/2005/8/layout/chevron2"/>
    <dgm:cxn modelId="{467EFD3E-D3B7-4306-B142-C81F406FE901}" type="presParOf" srcId="{5588A282-DAAE-4CFD-AF70-CD42F9A0910B}" destId="{9EAFDE28-90F2-495B-8E3D-911B1CBE8B8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E7D9896-77C4-4896-83DC-FFEA405CE365}" type="doc">
      <dgm:prSet loTypeId="urn:microsoft.com/office/officeart/2005/8/layout/vList6" loCatId="list" qsTypeId="urn:microsoft.com/office/officeart/2005/8/quickstyle/3d1" qsCatId="3D" csTypeId="urn:microsoft.com/office/officeart/2005/8/colors/colorful3" csCatId="colorful" phldr="1"/>
      <dgm:spPr/>
      <dgm:t>
        <a:bodyPr/>
        <a:lstStyle/>
        <a:p>
          <a:endParaRPr lang="en-IN"/>
        </a:p>
      </dgm:t>
    </dgm:pt>
    <dgm:pt modelId="{A5CB5A68-C543-4F34-9CC1-DB16431C0CB9}">
      <dgm:prSet phldrT="[Text]"/>
      <dgm:spPr/>
      <dgm:t>
        <a:bodyPr/>
        <a:lstStyle/>
        <a:p>
          <a:r>
            <a:rPr lang="en-US" dirty="0"/>
            <a:t>Approach-1</a:t>
          </a:r>
          <a:endParaRPr lang="en-IN" dirty="0"/>
        </a:p>
      </dgm:t>
    </dgm:pt>
    <dgm:pt modelId="{2AF1B472-0A72-480B-9382-5AFB58F23901}" type="parTrans" cxnId="{4CD04388-8822-4755-A22A-3561E3054B41}">
      <dgm:prSet/>
      <dgm:spPr/>
      <dgm:t>
        <a:bodyPr/>
        <a:lstStyle/>
        <a:p>
          <a:endParaRPr lang="en-IN"/>
        </a:p>
      </dgm:t>
    </dgm:pt>
    <dgm:pt modelId="{84D03DA1-B5EE-4F56-AAA9-D637D7317DFA}" type="sibTrans" cxnId="{4CD04388-8822-4755-A22A-3561E3054B41}">
      <dgm:prSet/>
      <dgm:spPr/>
      <dgm:t>
        <a:bodyPr/>
        <a:lstStyle/>
        <a:p>
          <a:endParaRPr lang="en-IN"/>
        </a:p>
      </dgm:t>
    </dgm:pt>
    <dgm:pt modelId="{CCC0B172-9F79-4E69-A575-239A054A5E52}">
      <dgm:prSet phldrT="[Text]"/>
      <dgm:spPr/>
      <dgm:t>
        <a:bodyPr/>
        <a:lstStyle/>
        <a:p>
          <a:r>
            <a:rPr lang="en-US" dirty="0"/>
            <a:t>RFE + SMOTE</a:t>
          </a:r>
          <a:endParaRPr lang="en-IN" dirty="0"/>
        </a:p>
      </dgm:t>
    </dgm:pt>
    <dgm:pt modelId="{542B6AEB-F8A9-4627-836B-060AC344B324}" type="parTrans" cxnId="{99DCF34C-DA25-4AC0-84E8-9B6D499F5FC7}">
      <dgm:prSet/>
      <dgm:spPr/>
      <dgm:t>
        <a:bodyPr/>
        <a:lstStyle/>
        <a:p>
          <a:endParaRPr lang="en-IN"/>
        </a:p>
      </dgm:t>
    </dgm:pt>
    <dgm:pt modelId="{5867F67E-0589-48FA-8B13-53E37580AE23}" type="sibTrans" cxnId="{99DCF34C-DA25-4AC0-84E8-9B6D499F5FC7}">
      <dgm:prSet/>
      <dgm:spPr/>
      <dgm:t>
        <a:bodyPr/>
        <a:lstStyle/>
        <a:p>
          <a:endParaRPr lang="en-IN"/>
        </a:p>
      </dgm:t>
    </dgm:pt>
    <dgm:pt modelId="{DF24B65A-DE73-4463-9FCB-EA3FED048E5B}" type="pres">
      <dgm:prSet presAssocID="{8E7D9896-77C4-4896-83DC-FFEA405CE365}" presName="Name0" presStyleCnt="0">
        <dgm:presLayoutVars>
          <dgm:dir/>
          <dgm:animLvl val="lvl"/>
          <dgm:resizeHandles/>
        </dgm:presLayoutVars>
      </dgm:prSet>
      <dgm:spPr/>
    </dgm:pt>
    <dgm:pt modelId="{2D90E5BF-4829-4E12-A95B-795B6C80094F}" type="pres">
      <dgm:prSet presAssocID="{A5CB5A68-C543-4F34-9CC1-DB16431C0CB9}" presName="linNode" presStyleCnt="0"/>
      <dgm:spPr/>
    </dgm:pt>
    <dgm:pt modelId="{CA9AFB40-5935-449D-B862-1E01EE56DD3F}" type="pres">
      <dgm:prSet presAssocID="{A5CB5A68-C543-4F34-9CC1-DB16431C0CB9}" presName="parentShp" presStyleLbl="node1" presStyleIdx="0" presStyleCnt="1">
        <dgm:presLayoutVars>
          <dgm:bulletEnabled val="1"/>
        </dgm:presLayoutVars>
      </dgm:prSet>
      <dgm:spPr/>
    </dgm:pt>
    <dgm:pt modelId="{3DE3CBCA-5896-4961-8D00-A4451A06C568}" type="pres">
      <dgm:prSet presAssocID="{A5CB5A68-C543-4F34-9CC1-DB16431C0CB9}" presName="childShp" presStyleLbl="bgAccFollowNode1" presStyleIdx="0" presStyleCnt="1">
        <dgm:presLayoutVars>
          <dgm:bulletEnabled val="1"/>
        </dgm:presLayoutVars>
      </dgm:prSet>
      <dgm:spPr/>
    </dgm:pt>
  </dgm:ptLst>
  <dgm:cxnLst>
    <dgm:cxn modelId="{A5513E0D-4567-4563-9574-47E4493542B9}" type="presOf" srcId="{A5CB5A68-C543-4F34-9CC1-DB16431C0CB9}" destId="{CA9AFB40-5935-449D-B862-1E01EE56DD3F}" srcOrd="0" destOrd="0" presId="urn:microsoft.com/office/officeart/2005/8/layout/vList6"/>
    <dgm:cxn modelId="{B283692A-8A56-4C32-9431-5F7D323BEA31}" type="presOf" srcId="{CCC0B172-9F79-4E69-A575-239A054A5E52}" destId="{3DE3CBCA-5896-4961-8D00-A4451A06C568}" srcOrd="0" destOrd="0" presId="urn:microsoft.com/office/officeart/2005/8/layout/vList6"/>
    <dgm:cxn modelId="{99DCF34C-DA25-4AC0-84E8-9B6D499F5FC7}" srcId="{A5CB5A68-C543-4F34-9CC1-DB16431C0CB9}" destId="{CCC0B172-9F79-4E69-A575-239A054A5E52}" srcOrd="0" destOrd="0" parTransId="{542B6AEB-F8A9-4627-836B-060AC344B324}" sibTransId="{5867F67E-0589-48FA-8B13-53E37580AE23}"/>
    <dgm:cxn modelId="{4CD04388-8822-4755-A22A-3561E3054B41}" srcId="{8E7D9896-77C4-4896-83DC-FFEA405CE365}" destId="{A5CB5A68-C543-4F34-9CC1-DB16431C0CB9}" srcOrd="0" destOrd="0" parTransId="{2AF1B472-0A72-480B-9382-5AFB58F23901}" sibTransId="{84D03DA1-B5EE-4F56-AAA9-D637D7317DFA}"/>
    <dgm:cxn modelId="{8D4A1CBC-BD7C-4CA1-8FBF-72DBC5859C45}" type="presOf" srcId="{8E7D9896-77C4-4896-83DC-FFEA405CE365}" destId="{DF24B65A-DE73-4463-9FCB-EA3FED048E5B}" srcOrd="0" destOrd="0" presId="urn:microsoft.com/office/officeart/2005/8/layout/vList6"/>
    <dgm:cxn modelId="{5687DF32-5689-4FA9-B44E-384A2D3C4ECD}" type="presParOf" srcId="{DF24B65A-DE73-4463-9FCB-EA3FED048E5B}" destId="{2D90E5BF-4829-4E12-A95B-795B6C80094F}" srcOrd="0" destOrd="0" presId="urn:microsoft.com/office/officeart/2005/8/layout/vList6"/>
    <dgm:cxn modelId="{83B2862F-5092-40AD-B12D-07D0452C380A}" type="presParOf" srcId="{2D90E5BF-4829-4E12-A95B-795B6C80094F}" destId="{CA9AFB40-5935-449D-B862-1E01EE56DD3F}" srcOrd="0" destOrd="0" presId="urn:microsoft.com/office/officeart/2005/8/layout/vList6"/>
    <dgm:cxn modelId="{ACD124DA-73A3-4CEE-B438-DE1B9D446A75}" type="presParOf" srcId="{2D90E5BF-4829-4E12-A95B-795B6C80094F}" destId="{3DE3CBCA-5896-4961-8D00-A4451A06C56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E7D9896-77C4-4896-83DC-FFEA405CE365}" type="doc">
      <dgm:prSet loTypeId="urn:microsoft.com/office/officeart/2005/8/layout/vList6" loCatId="list" qsTypeId="urn:microsoft.com/office/officeart/2005/8/quickstyle/3d1" qsCatId="3D" csTypeId="urn:microsoft.com/office/officeart/2005/8/colors/colorful2" csCatId="colorful" phldr="1"/>
      <dgm:spPr/>
      <dgm:t>
        <a:bodyPr/>
        <a:lstStyle/>
        <a:p>
          <a:endParaRPr lang="en-IN"/>
        </a:p>
      </dgm:t>
    </dgm:pt>
    <dgm:pt modelId="{A5CB5A68-C543-4F34-9CC1-DB16431C0CB9}">
      <dgm:prSet phldrT="[Text]"/>
      <dgm:spPr/>
      <dgm:t>
        <a:bodyPr/>
        <a:lstStyle/>
        <a:p>
          <a:r>
            <a:rPr lang="en-US" dirty="0"/>
            <a:t>Approach-2</a:t>
          </a:r>
          <a:endParaRPr lang="en-IN" dirty="0"/>
        </a:p>
      </dgm:t>
    </dgm:pt>
    <dgm:pt modelId="{2AF1B472-0A72-480B-9382-5AFB58F23901}" type="parTrans" cxnId="{4CD04388-8822-4755-A22A-3561E3054B41}">
      <dgm:prSet/>
      <dgm:spPr/>
      <dgm:t>
        <a:bodyPr/>
        <a:lstStyle/>
        <a:p>
          <a:endParaRPr lang="en-IN"/>
        </a:p>
      </dgm:t>
    </dgm:pt>
    <dgm:pt modelId="{84D03DA1-B5EE-4F56-AAA9-D637D7317DFA}" type="sibTrans" cxnId="{4CD04388-8822-4755-A22A-3561E3054B41}">
      <dgm:prSet/>
      <dgm:spPr/>
      <dgm:t>
        <a:bodyPr/>
        <a:lstStyle/>
        <a:p>
          <a:endParaRPr lang="en-IN"/>
        </a:p>
      </dgm:t>
    </dgm:pt>
    <dgm:pt modelId="{CCC0B172-9F79-4E69-A575-239A054A5E52}">
      <dgm:prSet phldrT="[Text]"/>
      <dgm:spPr/>
      <dgm:t>
        <a:bodyPr/>
        <a:lstStyle/>
        <a:p>
          <a:r>
            <a:rPr lang="en-US" dirty="0"/>
            <a:t>RFE + Undersampling</a:t>
          </a:r>
          <a:endParaRPr lang="en-IN" dirty="0"/>
        </a:p>
      </dgm:t>
    </dgm:pt>
    <dgm:pt modelId="{542B6AEB-F8A9-4627-836B-060AC344B324}" type="parTrans" cxnId="{99DCF34C-DA25-4AC0-84E8-9B6D499F5FC7}">
      <dgm:prSet/>
      <dgm:spPr/>
      <dgm:t>
        <a:bodyPr/>
        <a:lstStyle/>
        <a:p>
          <a:endParaRPr lang="en-IN"/>
        </a:p>
      </dgm:t>
    </dgm:pt>
    <dgm:pt modelId="{5867F67E-0589-48FA-8B13-53E37580AE23}" type="sibTrans" cxnId="{99DCF34C-DA25-4AC0-84E8-9B6D499F5FC7}">
      <dgm:prSet/>
      <dgm:spPr/>
      <dgm:t>
        <a:bodyPr/>
        <a:lstStyle/>
        <a:p>
          <a:endParaRPr lang="en-IN"/>
        </a:p>
      </dgm:t>
    </dgm:pt>
    <dgm:pt modelId="{DF24B65A-DE73-4463-9FCB-EA3FED048E5B}" type="pres">
      <dgm:prSet presAssocID="{8E7D9896-77C4-4896-83DC-FFEA405CE365}" presName="Name0" presStyleCnt="0">
        <dgm:presLayoutVars>
          <dgm:dir/>
          <dgm:animLvl val="lvl"/>
          <dgm:resizeHandles/>
        </dgm:presLayoutVars>
      </dgm:prSet>
      <dgm:spPr/>
    </dgm:pt>
    <dgm:pt modelId="{2D90E5BF-4829-4E12-A95B-795B6C80094F}" type="pres">
      <dgm:prSet presAssocID="{A5CB5A68-C543-4F34-9CC1-DB16431C0CB9}" presName="linNode" presStyleCnt="0"/>
      <dgm:spPr/>
    </dgm:pt>
    <dgm:pt modelId="{CA9AFB40-5935-449D-B862-1E01EE56DD3F}" type="pres">
      <dgm:prSet presAssocID="{A5CB5A68-C543-4F34-9CC1-DB16431C0CB9}" presName="parentShp" presStyleLbl="node1" presStyleIdx="0" presStyleCnt="1" custLinFactNeighborY="5217">
        <dgm:presLayoutVars>
          <dgm:bulletEnabled val="1"/>
        </dgm:presLayoutVars>
      </dgm:prSet>
      <dgm:spPr/>
    </dgm:pt>
    <dgm:pt modelId="{3DE3CBCA-5896-4961-8D00-A4451A06C568}" type="pres">
      <dgm:prSet presAssocID="{A5CB5A68-C543-4F34-9CC1-DB16431C0CB9}" presName="childShp" presStyleLbl="bgAccFollowNode1" presStyleIdx="0" presStyleCnt="1" custLinFactNeighborX="-1743" custLinFactNeighborY="-24158">
        <dgm:presLayoutVars>
          <dgm:bulletEnabled val="1"/>
        </dgm:presLayoutVars>
      </dgm:prSet>
      <dgm:spPr/>
    </dgm:pt>
  </dgm:ptLst>
  <dgm:cxnLst>
    <dgm:cxn modelId="{A5513E0D-4567-4563-9574-47E4493542B9}" type="presOf" srcId="{A5CB5A68-C543-4F34-9CC1-DB16431C0CB9}" destId="{CA9AFB40-5935-449D-B862-1E01EE56DD3F}" srcOrd="0" destOrd="0" presId="urn:microsoft.com/office/officeart/2005/8/layout/vList6"/>
    <dgm:cxn modelId="{B283692A-8A56-4C32-9431-5F7D323BEA31}" type="presOf" srcId="{CCC0B172-9F79-4E69-A575-239A054A5E52}" destId="{3DE3CBCA-5896-4961-8D00-A4451A06C568}" srcOrd="0" destOrd="0" presId="urn:microsoft.com/office/officeart/2005/8/layout/vList6"/>
    <dgm:cxn modelId="{99DCF34C-DA25-4AC0-84E8-9B6D499F5FC7}" srcId="{A5CB5A68-C543-4F34-9CC1-DB16431C0CB9}" destId="{CCC0B172-9F79-4E69-A575-239A054A5E52}" srcOrd="0" destOrd="0" parTransId="{542B6AEB-F8A9-4627-836B-060AC344B324}" sibTransId="{5867F67E-0589-48FA-8B13-53E37580AE23}"/>
    <dgm:cxn modelId="{4CD04388-8822-4755-A22A-3561E3054B41}" srcId="{8E7D9896-77C4-4896-83DC-FFEA405CE365}" destId="{A5CB5A68-C543-4F34-9CC1-DB16431C0CB9}" srcOrd="0" destOrd="0" parTransId="{2AF1B472-0A72-480B-9382-5AFB58F23901}" sibTransId="{84D03DA1-B5EE-4F56-AAA9-D637D7317DFA}"/>
    <dgm:cxn modelId="{8D4A1CBC-BD7C-4CA1-8FBF-72DBC5859C45}" type="presOf" srcId="{8E7D9896-77C4-4896-83DC-FFEA405CE365}" destId="{DF24B65A-DE73-4463-9FCB-EA3FED048E5B}" srcOrd="0" destOrd="0" presId="urn:microsoft.com/office/officeart/2005/8/layout/vList6"/>
    <dgm:cxn modelId="{5687DF32-5689-4FA9-B44E-384A2D3C4ECD}" type="presParOf" srcId="{DF24B65A-DE73-4463-9FCB-EA3FED048E5B}" destId="{2D90E5BF-4829-4E12-A95B-795B6C80094F}" srcOrd="0" destOrd="0" presId="urn:microsoft.com/office/officeart/2005/8/layout/vList6"/>
    <dgm:cxn modelId="{83B2862F-5092-40AD-B12D-07D0452C380A}" type="presParOf" srcId="{2D90E5BF-4829-4E12-A95B-795B6C80094F}" destId="{CA9AFB40-5935-449D-B862-1E01EE56DD3F}" srcOrd="0" destOrd="0" presId="urn:microsoft.com/office/officeart/2005/8/layout/vList6"/>
    <dgm:cxn modelId="{ACD124DA-73A3-4CEE-B438-DE1B9D446A75}" type="presParOf" srcId="{2D90E5BF-4829-4E12-A95B-795B6C80094F}" destId="{3DE3CBCA-5896-4961-8D00-A4451A06C56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E7D9896-77C4-4896-83DC-FFEA405CE365}" type="doc">
      <dgm:prSet loTypeId="urn:microsoft.com/office/officeart/2005/8/layout/vList6" loCatId="list" qsTypeId="urn:microsoft.com/office/officeart/2005/8/quickstyle/3d1" qsCatId="3D" csTypeId="urn:microsoft.com/office/officeart/2005/8/colors/colorful4" csCatId="colorful" phldr="1"/>
      <dgm:spPr/>
      <dgm:t>
        <a:bodyPr/>
        <a:lstStyle/>
        <a:p>
          <a:endParaRPr lang="en-IN"/>
        </a:p>
      </dgm:t>
    </dgm:pt>
    <dgm:pt modelId="{A5CB5A68-C543-4F34-9CC1-DB16431C0CB9}">
      <dgm:prSet phldrT="[Text]"/>
      <dgm:spPr/>
      <dgm:t>
        <a:bodyPr/>
        <a:lstStyle/>
        <a:p>
          <a:r>
            <a:rPr lang="en-US" dirty="0"/>
            <a:t>Approach-3</a:t>
          </a:r>
          <a:endParaRPr lang="en-IN" dirty="0"/>
        </a:p>
      </dgm:t>
    </dgm:pt>
    <dgm:pt modelId="{2AF1B472-0A72-480B-9382-5AFB58F23901}" type="parTrans" cxnId="{4CD04388-8822-4755-A22A-3561E3054B41}">
      <dgm:prSet/>
      <dgm:spPr/>
      <dgm:t>
        <a:bodyPr/>
        <a:lstStyle/>
        <a:p>
          <a:endParaRPr lang="en-IN"/>
        </a:p>
      </dgm:t>
    </dgm:pt>
    <dgm:pt modelId="{84D03DA1-B5EE-4F56-AAA9-D637D7317DFA}" type="sibTrans" cxnId="{4CD04388-8822-4755-A22A-3561E3054B41}">
      <dgm:prSet/>
      <dgm:spPr/>
      <dgm:t>
        <a:bodyPr/>
        <a:lstStyle/>
        <a:p>
          <a:endParaRPr lang="en-IN"/>
        </a:p>
      </dgm:t>
    </dgm:pt>
    <dgm:pt modelId="{CCC0B172-9F79-4E69-A575-239A054A5E52}">
      <dgm:prSet phldrT="[Text]"/>
      <dgm:spPr/>
      <dgm:t>
        <a:bodyPr/>
        <a:lstStyle/>
        <a:p>
          <a:r>
            <a:rPr lang="en-US" dirty="0"/>
            <a:t>Feature Engg along with model Building</a:t>
          </a:r>
          <a:endParaRPr lang="en-IN" dirty="0"/>
        </a:p>
      </dgm:t>
    </dgm:pt>
    <dgm:pt modelId="{542B6AEB-F8A9-4627-836B-060AC344B324}" type="parTrans" cxnId="{99DCF34C-DA25-4AC0-84E8-9B6D499F5FC7}">
      <dgm:prSet/>
      <dgm:spPr/>
      <dgm:t>
        <a:bodyPr/>
        <a:lstStyle/>
        <a:p>
          <a:endParaRPr lang="en-IN"/>
        </a:p>
      </dgm:t>
    </dgm:pt>
    <dgm:pt modelId="{5867F67E-0589-48FA-8B13-53E37580AE23}" type="sibTrans" cxnId="{99DCF34C-DA25-4AC0-84E8-9B6D499F5FC7}">
      <dgm:prSet/>
      <dgm:spPr/>
      <dgm:t>
        <a:bodyPr/>
        <a:lstStyle/>
        <a:p>
          <a:endParaRPr lang="en-IN"/>
        </a:p>
      </dgm:t>
    </dgm:pt>
    <dgm:pt modelId="{DF24B65A-DE73-4463-9FCB-EA3FED048E5B}" type="pres">
      <dgm:prSet presAssocID="{8E7D9896-77C4-4896-83DC-FFEA405CE365}" presName="Name0" presStyleCnt="0">
        <dgm:presLayoutVars>
          <dgm:dir/>
          <dgm:animLvl val="lvl"/>
          <dgm:resizeHandles/>
        </dgm:presLayoutVars>
      </dgm:prSet>
      <dgm:spPr/>
    </dgm:pt>
    <dgm:pt modelId="{2D90E5BF-4829-4E12-A95B-795B6C80094F}" type="pres">
      <dgm:prSet presAssocID="{A5CB5A68-C543-4F34-9CC1-DB16431C0CB9}" presName="linNode" presStyleCnt="0"/>
      <dgm:spPr/>
    </dgm:pt>
    <dgm:pt modelId="{CA9AFB40-5935-449D-B862-1E01EE56DD3F}" type="pres">
      <dgm:prSet presAssocID="{A5CB5A68-C543-4F34-9CC1-DB16431C0CB9}" presName="parentShp" presStyleLbl="node1" presStyleIdx="0" presStyleCnt="1" custLinFactNeighborX="-23040" custLinFactNeighborY="821">
        <dgm:presLayoutVars>
          <dgm:bulletEnabled val="1"/>
        </dgm:presLayoutVars>
      </dgm:prSet>
      <dgm:spPr/>
    </dgm:pt>
    <dgm:pt modelId="{3DE3CBCA-5896-4961-8D00-A4451A06C568}" type="pres">
      <dgm:prSet presAssocID="{A5CB5A68-C543-4F34-9CC1-DB16431C0CB9}" presName="childShp" presStyleLbl="bgAccFollowNode1" presStyleIdx="0" presStyleCnt="1">
        <dgm:presLayoutVars>
          <dgm:bulletEnabled val="1"/>
        </dgm:presLayoutVars>
      </dgm:prSet>
      <dgm:spPr/>
    </dgm:pt>
  </dgm:ptLst>
  <dgm:cxnLst>
    <dgm:cxn modelId="{A5513E0D-4567-4563-9574-47E4493542B9}" type="presOf" srcId="{A5CB5A68-C543-4F34-9CC1-DB16431C0CB9}" destId="{CA9AFB40-5935-449D-B862-1E01EE56DD3F}" srcOrd="0" destOrd="0" presId="urn:microsoft.com/office/officeart/2005/8/layout/vList6"/>
    <dgm:cxn modelId="{B283692A-8A56-4C32-9431-5F7D323BEA31}" type="presOf" srcId="{CCC0B172-9F79-4E69-A575-239A054A5E52}" destId="{3DE3CBCA-5896-4961-8D00-A4451A06C568}" srcOrd="0" destOrd="0" presId="urn:microsoft.com/office/officeart/2005/8/layout/vList6"/>
    <dgm:cxn modelId="{99DCF34C-DA25-4AC0-84E8-9B6D499F5FC7}" srcId="{A5CB5A68-C543-4F34-9CC1-DB16431C0CB9}" destId="{CCC0B172-9F79-4E69-A575-239A054A5E52}" srcOrd="0" destOrd="0" parTransId="{542B6AEB-F8A9-4627-836B-060AC344B324}" sibTransId="{5867F67E-0589-48FA-8B13-53E37580AE23}"/>
    <dgm:cxn modelId="{4CD04388-8822-4755-A22A-3561E3054B41}" srcId="{8E7D9896-77C4-4896-83DC-FFEA405CE365}" destId="{A5CB5A68-C543-4F34-9CC1-DB16431C0CB9}" srcOrd="0" destOrd="0" parTransId="{2AF1B472-0A72-480B-9382-5AFB58F23901}" sibTransId="{84D03DA1-B5EE-4F56-AAA9-D637D7317DFA}"/>
    <dgm:cxn modelId="{8D4A1CBC-BD7C-4CA1-8FBF-72DBC5859C45}" type="presOf" srcId="{8E7D9896-77C4-4896-83DC-FFEA405CE365}" destId="{DF24B65A-DE73-4463-9FCB-EA3FED048E5B}" srcOrd="0" destOrd="0" presId="urn:microsoft.com/office/officeart/2005/8/layout/vList6"/>
    <dgm:cxn modelId="{5687DF32-5689-4FA9-B44E-384A2D3C4ECD}" type="presParOf" srcId="{DF24B65A-DE73-4463-9FCB-EA3FED048E5B}" destId="{2D90E5BF-4829-4E12-A95B-795B6C80094F}" srcOrd="0" destOrd="0" presId="urn:microsoft.com/office/officeart/2005/8/layout/vList6"/>
    <dgm:cxn modelId="{83B2862F-5092-40AD-B12D-07D0452C380A}" type="presParOf" srcId="{2D90E5BF-4829-4E12-A95B-795B6C80094F}" destId="{CA9AFB40-5935-449D-B862-1E01EE56DD3F}" srcOrd="0" destOrd="0" presId="urn:microsoft.com/office/officeart/2005/8/layout/vList6"/>
    <dgm:cxn modelId="{ACD124DA-73A3-4CEE-B438-DE1B9D446A75}" type="presParOf" srcId="{2D90E5BF-4829-4E12-A95B-795B6C80094F}" destId="{3DE3CBCA-5896-4961-8D00-A4451A06C568}"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C44A5-D867-41B6-B213-B338B6C15530}">
      <dsp:nvSpPr>
        <dsp:cNvPr id="0" name=""/>
        <dsp:cNvSpPr/>
      </dsp:nvSpPr>
      <dsp:spPr>
        <a:xfrm rot="16200000">
          <a:off x="-1674855" y="1675689"/>
          <a:ext cx="4730620" cy="1379240"/>
        </a:xfrm>
        <a:prstGeom prst="flowChartManualOperation">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0" tIns="0" rIns="114300" bIns="0" numCol="1" spcCol="1270" anchor="ctr" anchorCtr="0">
          <a:noAutofit/>
        </a:bodyPr>
        <a:lstStyle/>
        <a:p>
          <a:pPr marL="0" lvl="0" indent="0" algn="ctr" defTabSz="800100">
            <a:lnSpc>
              <a:spcPct val="90000"/>
            </a:lnSpc>
            <a:spcBef>
              <a:spcPct val="0"/>
            </a:spcBef>
            <a:spcAft>
              <a:spcPct val="35000"/>
            </a:spcAft>
            <a:buClrTx/>
            <a:buSzTx/>
            <a:buFont typeface="Wingdings" panose="05000000000000000000" pitchFamily="2" charset="2"/>
            <a:buNone/>
          </a:pPr>
          <a:r>
            <a:rPr kumimoji="0" lang="en-US" altLang="en-US" sz="1800" b="1" i="1" u="none" strike="noStrike" kern="1200" cap="none" normalizeH="0" baseline="0" dirty="0">
              <a:ln/>
              <a:effectLst/>
              <a:latin typeface="Calibri" panose="020F0502020204030204" pitchFamily="34" charset="0"/>
              <a:cs typeface="Calibri" panose="020F0502020204030204" pitchFamily="34" charset="0"/>
            </a:rPr>
            <a:t>Problem Explanation</a:t>
          </a:r>
          <a:endParaRPr lang="en-IN" sz="1800" b="1" kern="1200" dirty="0">
            <a:latin typeface="Calibri" panose="020F0502020204030204" pitchFamily="34" charset="0"/>
            <a:cs typeface="Calibri" panose="020F0502020204030204" pitchFamily="34" charset="0"/>
          </a:endParaRPr>
        </a:p>
      </dsp:txBody>
      <dsp:txXfrm rot="5400000">
        <a:off x="835" y="946123"/>
        <a:ext cx="1379240" cy="2838372"/>
      </dsp:txXfrm>
    </dsp:sp>
    <dsp:sp modelId="{F6D3183B-3CE9-463D-B715-7583F728E4CA}">
      <dsp:nvSpPr>
        <dsp:cNvPr id="0" name=""/>
        <dsp:cNvSpPr/>
      </dsp:nvSpPr>
      <dsp:spPr>
        <a:xfrm rot="16200000">
          <a:off x="-237037" y="1710816"/>
          <a:ext cx="4730620" cy="1308986"/>
        </a:xfrm>
        <a:prstGeom prst="flowChartManualOperati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8900" tIns="0" rIns="88900" bIns="0" numCol="1" spcCol="1270" anchor="ctr" anchorCtr="0">
          <a:noAutofit/>
        </a:bodyPr>
        <a:lstStyle/>
        <a:p>
          <a:pPr marL="0" lvl="0" indent="0" algn="ctr" defTabSz="622300">
            <a:lnSpc>
              <a:spcPct val="90000"/>
            </a:lnSpc>
            <a:spcBef>
              <a:spcPct val="0"/>
            </a:spcBef>
            <a:spcAft>
              <a:spcPct val="35000"/>
            </a:spcAft>
            <a:buClrTx/>
            <a:buSzTx/>
            <a:buFont typeface="Wingdings" panose="05000000000000000000" pitchFamily="2" charset="2"/>
            <a:buNone/>
          </a:pPr>
          <a:r>
            <a:rPr kumimoji="0" lang="en-US" altLang="en-US" sz="1400" b="1" i="1" u="none" strike="noStrike" kern="1200" cap="none" normalizeH="0" baseline="0" dirty="0">
              <a:ln/>
              <a:effectLst/>
              <a:latin typeface="Calibri" panose="020F0502020204030204" pitchFamily="34" charset="0"/>
              <a:cs typeface="Calibri" panose="020F0502020204030204" pitchFamily="34" charset="0"/>
            </a:rPr>
            <a:t>Understanding the data</a:t>
          </a:r>
          <a:endParaRPr lang="en-IN" sz="1400" b="1" kern="1200" dirty="0">
            <a:latin typeface="Calibri" panose="020F0502020204030204" pitchFamily="34" charset="0"/>
            <a:cs typeface="Calibri" panose="020F0502020204030204" pitchFamily="34" charset="0"/>
          </a:endParaRPr>
        </a:p>
      </dsp:txBody>
      <dsp:txXfrm rot="5400000">
        <a:off x="1473780" y="946123"/>
        <a:ext cx="1308986" cy="2838372"/>
      </dsp:txXfrm>
    </dsp:sp>
    <dsp:sp modelId="{DC2008F1-C2D8-4228-878E-168023FF9169}">
      <dsp:nvSpPr>
        <dsp:cNvPr id="0" name=""/>
        <dsp:cNvSpPr/>
      </dsp:nvSpPr>
      <dsp:spPr>
        <a:xfrm rot="16200000">
          <a:off x="1135855" y="1740614"/>
          <a:ext cx="4730620" cy="1249390"/>
        </a:xfrm>
        <a:prstGeom prst="flowChartManualOperation">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0" tIns="0" rIns="103188" bIns="0" numCol="1" spcCol="1270" anchor="ctr" anchorCtr="0">
          <a:noAutofit/>
        </a:bodyPr>
        <a:lstStyle/>
        <a:p>
          <a:pPr marL="0" lvl="0" indent="0" algn="ctr" defTabSz="711200">
            <a:lnSpc>
              <a:spcPct val="90000"/>
            </a:lnSpc>
            <a:spcBef>
              <a:spcPct val="0"/>
            </a:spcBef>
            <a:spcAft>
              <a:spcPct val="35000"/>
            </a:spcAft>
            <a:buNone/>
          </a:pPr>
          <a:r>
            <a:rPr kumimoji="0" lang="en-US" altLang="en-US" sz="1600" b="1" i="1" u="none" strike="noStrike" kern="1200" cap="none" normalizeH="0" baseline="0" dirty="0">
              <a:ln/>
              <a:effectLst/>
              <a:latin typeface="Calibri" panose="020F0502020204030204" pitchFamily="34" charset="0"/>
              <a:cs typeface="Calibri" panose="020F0502020204030204" pitchFamily="34" charset="0"/>
            </a:rPr>
            <a:t>Exploratory Data Analysis</a:t>
          </a:r>
          <a:endParaRPr lang="en-US" altLang="en-US" sz="1600" b="1" kern="1200" dirty="0">
            <a:latin typeface="Calibri" panose="020F0502020204030204" pitchFamily="34" charset="0"/>
            <a:cs typeface="Calibri" panose="020F0502020204030204" pitchFamily="34" charset="0"/>
          </a:endParaRPr>
        </a:p>
      </dsp:txBody>
      <dsp:txXfrm rot="5400000">
        <a:off x="2876470" y="946123"/>
        <a:ext cx="1249390" cy="2838372"/>
      </dsp:txXfrm>
    </dsp:sp>
    <dsp:sp modelId="{81287640-A6CF-411B-BFAB-7C3025A3EF5B}">
      <dsp:nvSpPr>
        <dsp:cNvPr id="0" name=""/>
        <dsp:cNvSpPr/>
      </dsp:nvSpPr>
      <dsp:spPr>
        <a:xfrm rot="16200000">
          <a:off x="2478950" y="1740614"/>
          <a:ext cx="4730620" cy="1249390"/>
        </a:xfrm>
        <a:prstGeom prst="flowChartManualOperation">
          <a:avLst/>
        </a:prstGeom>
        <a:solidFill>
          <a:schemeClr val="accent5">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0" tIns="0" rIns="103188" bIns="0" numCol="1" spcCol="1270" anchor="ctr" anchorCtr="0">
          <a:noAutofit/>
        </a:bodyPr>
        <a:lstStyle/>
        <a:p>
          <a:pPr marL="0" lvl="0" indent="0" algn="ctr" defTabSz="711200">
            <a:lnSpc>
              <a:spcPct val="90000"/>
            </a:lnSpc>
            <a:spcBef>
              <a:spcPct val="0"/>
            </a:spcBef>
            <a:spcAft>
              <a:spcPct val="35000"/>
            </a:spcAft>
            <a:buNone/>
          </a:pPr>
          <a:r>
            <a:rPr kumimoji="0" lang="en-US" altLang="en-US" sz="1600" b="1" i="1" u="none" strike="noStrike" kern="1200" cap="none" normalizeH="0" baseline="0" dirty="0">
              <a:ln/>
              <a:effectLst/>
              <a:latin typeface="Calibri" panose="020F0502020204030204" pitchFamily="34" charset="0"/>
              <a:cs typeface="Calibri" panose="020F0502020204030204" pitchFamily="34" charset="0"/>
            </a:rPr>
            <a:t>Methods</a:t>
          </a:r>
          <a:endParaRPr lang="en-US" altLang="en-US" sz="1600" b="1" kern="1200" dirty="0">
            <a:latin typeface="Calibri" panose="020F0502020204030204" pitchFamily="34" charset="0"/>
            <a:cs typeface="Calibri" panose="020F0502020204030204" pitchFamily="34" charset="0"/>
          </a:endParaRPr>
        </a:p>
      </dsp:txBody>
      <dsp:txXfrm rot="5400000">
        <a:off x="4219565" y="946123"/>
        <a:ext cx="1249390" cy="2838372"/>
      </dsp:txXfrm>
    </dsp:sp>
    <dsp:sp modelId="{AEC41A2E-F6DC-46AE-AB30-534F2D4ECE40}">
      <dsp:nvSpPr>
        <dsp:cNvPr id="0" name=""/>
        <dsp:cNvSpPr/>
      </dsp:nvSpPr>
      <dsp:spPr>
        <a:xfrm rot="16200000">
          <a:off x="3822046" y="1740614"/>
          <a:ext cx="4730620" cy="1249390"/>
        </a:xfrm>
        <a:prstGeom prst="flowChartManualOperation">
          <a:avLst/>
        </a:prstGeom>
        <a:solidFill>
          <a:schemeClr val="accent6">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0" tIns="0" rIns="103188" bIns="0" numCol="1" spcCol="1270" anchor="ctr" anchorCtr="0">
          <a:noAutofit/>
        </a:bodyPr>
        <a:lstStyle/>
        <a:p>
          <a:pPr marL="0" lvl="0" indent="0" algn="ctr" defTabSz="711200">
            <a:lnSpc>
              <a:spcPct val="90000"/>
            </a:lnSpc>
            <a:spcBef>
              <a:spcPct val="0"/>
            </a:spcBef>
            <a:spcAft>
              <a:spcPct val="35000"/>
            </a:spcAft>
            <a:buNone/>
          </a:pPr>
          <a:r>
            <a:rPr kumimoji="0" lang="en-US" altLang="en-US" sz="1600" b="1" i="1" u="none" strike="noStrike" kern="1200" cap="none" normalizeH="0" baseline="0" dirty="0">
              <a:ln/>
              <a:effectLst/>
              <a:latin typeface="Calibri" panose="020F0502020204030204" pitchFamily="34" charset="0"/>
              <a:cs typeface="Calibri" panose="020F0502020204030204" pitchFamily="34" charset="0"/>
            </a:rPr>
            <a:t>Data Pre-processing</a:t>
          </a:r>
          <a:endParaRPr lang="en-US" altLang="en-US" sz="1600" b="1" i="1" kern="1200" dirty="0">
            <a:latin typeface="Calibri" panose="020F0502020204030204" pitchFamily="34" charset="0"/>
            <a:cs typeface="Calibri" panose="020F0502020204030204" pitchFamily="34" charset="0"/>
          </a:endParaRPr>
        </a:p>
      </dsp:txBody>
      <dsp:txXfrm rot="5400000">
        <a:off x="5562661" y="946123"/>
        <a:ext cx="1249390" cy="2838372"/>
      </dsp:txXfrm>
    </dsp:sp>
    <dsp:sp modelId="{1A152D99-061F-42DD-A714-55E5AA50523E}">
      <dsp:nvSpPr>
        <dsp:cNvPr id="0" name=""/>
        <dsp:cNvSpPr/>
      </dsp:nvSpPr>
      <dsp:spPr>
        <a:xfrm rot="16200000">
          <a:off x="5165141" y="1740614"/>
          <a:ext cx="4730620" cy="1249390"/>
        </a:xfrm>
        <a:prstGeom prst="flowChartManualOperation">
          <a:avLst/>
        </a:prstGeom>
        <a:solidFill>
          <a:schemeClr val="accent2">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0" tIns="0" rIns="103188" bIns="0" numCol="1" spcCol="1270" anchor="ctr" anchorCtr="0">
          <a:noAutofit/>
        </a:bodyPr>
        <a:lstStyle/>
        <a:p>
          <a:pPr marL="0" lvl="0" indent="0" algn="ctr" defTabSz="711200">
            <a:lnSpc>
              <a:spcPct val="90000"/>
            </a:lnSpc>
            <a:spcBef>
              <a:spcPct val="0"/>
            </a:spcBef>
            <a:spcAft>
              <a:spcPct val="35000"/>
            </a:spcAft>
            <a:buNone/>
          </a:pPr>
          <a:r>
            <a:rPr kumimoji="0" lang="en-US" altLang="en-US" sz="1600" b="1" i="1" u="none" strike="noStrike" kern="1200" cap="none" normalizeH="0" baseline="0" dirty="0">
              <a:ln/>
              <a:effectLst/>
              <a:latin typeface="Calibri" panose="020F0502020204030204" pitchFamily="34" charset="0"/>
              <a:cs typeface="Calibri" panose="020F0502020204030204" pitchFamily="34" charset="0"/>
            </a:rPr>
            <a:t>Model Training</a:t>
          </a:r>
          <a:endParaRPr lang="en-US" altLang="en-US" sz="1600" b="1" kern="1200" dirty="0">
            <a:latin typeface="Calibri" panose="020F0502020204030204" pitchFamily="34" charset="0"/>
            <a:cs typeface="Calibri" panose="020F0502020204030204" pitchFamily="34" charset="0"/>
          </a:endParaRPr>
        </a:p>
      </dsp:txBody>
      <dsp:txXfrm rot="5400000">
        <a:off x="6905756" y="946123"/>
        <a:ext cx="1249390" cy="2838372"/>
      </dsp:txXfrm>
    </dsp:sp>
    <dsp:sp modelId="{AF0CF834-A119-47DA-AFA8-7E1FB647DBDE}">
      <dsp:nvSpPr>
        <dsp:cNvPr id="0" name=""/>
        <dsp:cNvSpPr/>
      </dsp:nvSpPr>
      <dsp:spPr>
        <a:xfrm rot="16200000">
          <a:off x="6508236" y="1740614"/>
          <a:ext cx="4730620" cy="1249390"/>
        </a:xfrm>
        <a:prstGeom prst="flowChartManualOperation">
          <a:avLst/>
        </a:prstGeom>
        <a:solidFill>
          <a:schemeClr val="accent3">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0" tIns="0" rIns="103188" bIns="0" numCol="1" spcCol="1270" anchor="ctr" anchorCtr="0">
          <a:noAutofit/>
        </a:bodyPr>
        <a:lstStyle/>
        <a:p>
          <a:pPr marL="0" lvl="0" indent="0" algn="ctr" defTabSz="711200">
            <a:lnSpc>
              <a:spcPct val="90000"/>
            </a:lnSpc>
            <a:spcBef>
              <a:spcPct val="0"/>
            </a:spcBef>
            <a:spcAft>
              <a:spcPct val="35000"/>
            </a:spcAft>
            <a:buNone/>
          </a:pPr>
          <a:r>
            <a:rPr lang="en-US" altLang="en-US" sz="1600" b="1" i="1" kern="1200" dirty="0">
              <a:latin typeface="Calibri" panose="020F0502020204030204" pitchFamily="34" charset="0"/>
              <a:cs typeface="Calibri" panose="020F0502020204030204" pitchFamily="34" charset="0"/>
            </a:rPr>
            <a:t>Observation from Features</a:t>
          </a:r>
        </a:p>
      </dsp:txBody>
      <dsp:txXfrm rot="5400000">
        <a:off x="8248851" y="946123"/>
        <a:ext cx="1249390" cy="2838372"/>
      </dsp:txXfrm>
    </dsp:sp>
    <dsp:sp modelId="{36BF3342-C5C7-40D7-897A-30E385C1EAB7}">
      <dsp:nvSpPr>
        <dsp:cNvPr id="0" name=""/>
        <dsp:cNvSpPr/>
      </dsp:nvSpPr>
      <dsp:spPr>
        <a:xfrm rot="16200000">
          <a:off x="7851331" y="1740614"/>
          <a:ext cx="4730620" cy="1249390"/>
        </a:xfrm>
        <a:prstGeom prst="flowChartManualOperation">
          <a:avLst/>
        </a:prstGeom>
        <a:solidFill>
          <a:schemeClr val="accent4">
            <a:hueOff val="0"/>
            <a:satOff val="0"/>
            <a:lumOff val="0"/>
            <a:alphaOff val="0"/>
          </a:schemeClr>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0" tIns="0" rIns="103188" bIns="0" numCol="1" spcCol="1270" anchor="ctr" anchorCtr="0">
          <a:noAutofit/>
        </a:bodyPr>
        <a:lstStyle/>
        <a:p>
          <a:pPr marL="0" lvl="0" indent="0" algn="ctr" defTabSz="711200">
            <a:lnSpc>
              <a:spcPct val="90000"/>
            </a:lnSpc>
            <a:spcBef>
              <a:spcPct val="0"/>
            </a:spcBef>
            <a:spcAft>
              <a:spcPct val="35000"/>
            </a:spcAft>
            <a:buNone/>
          </a:pPr>
          <a:r>
            <a:rPr kumimoji="0" lang="en-US" altLang="en-US" sz="1600" b="1" i="1" u="none" strike="noStrike" kern="1200" cap="none" normalizeH="0" baseline="0" dirty="0">
              <a:ln/>
              <a:effectLst/>
              <a:latin typeface="Calibri" panose="020F0502020204030204" pitchFamily="34" charset="0"/>
              <a:cs typeface="Calibri" panose="020F0502020204030204" pitchFamily="34" charset="0"/>
            </a:rPr>
            <a:t>Summary and Conclusion</a:t>
          </a:r>
          <a:endParaRPr lang="en-US" altLang="en-US" sz="1600" b="1" kern="1200" dirty="0">
            <a:latin typeface="Calibri" panose="020F0502020204030204" pitchFamily="34" charset="0"/>
            <a:cs typeface="Calibri" panose="020F0502020204030204" pitchFamily="34" charset="0"/>
          </a:endParaRPr>
        </a:p>
      </dsp:txBody>
      <dsp:txXfrm rot="5400000">
        <a:off x="9591946" y="946123"/>
        <a:ext cx="1249390" cy="283837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CBCA-5896-4961-8D00-A4451A06C568}">
      <dsp:nvSpPr>
        <dsp:cNvPr id="0" name=""/>
        <dsp:cNvSpPr/>
      </dsp:nvSpPr>
      <dsp:spPr>
        <a:xfrm>
          <a:off x="2982893" y="0"/>
          <a:ext cx="4474339" cy="1062480"/>
        </a:xfrm>
        <a:prstGeom prst="rightArrow">
          <a:avLst>
            <a:gd name="adj1" fmla="val 75000"/>
            <a:gd name="adj2" fmla="val 50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Deep Learning Method.</a:t>
          </a:r>
          <a:endParaRPr lang="en-IN" sz="2700" kern="1200" dirty="0"/>
        </a:p>
      </dsp:txBody>
      <dsp:txXfrm>
        <a:off x="2982893" y="132810"/>
        <a:ext cx="4075909" cy="796860"/>
      </dsp:txXfrm>
    </dsp:sp>
    <dsp:sp modelId="{CA9AFB40-5935-449D-B862-1E01EE56DD3F}">
      <dsp:nvSpPr>
        <dsp:cNvPr id="0" name=""/>
        <dsp:cNvSpPr/>
      </dsp:nvSpPr>
      <dsp:spPr>
        <a:xfrm>
          <a:off x="0" y="0"/>
          <a:ext cx="2982893" cy="106248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Approach-4</a:t>
          </a:r>
          <a:endParaRPr lang="en-IN" sz="3400" kern="1200" dirty="0"/>
        </a:p>
      </dsp:txBody>
      <dsp:txXfrm>
        <a:off x="51866" y="51866"/>
        <a:ext cx="2879161" cy="9587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8CAF66-4A86-4001-89C0-2E046DCCB0D5}">
      <dsp:nvSpPr>
        <dsp:cNvPr id="0" name=""/>
        <dsp:cNvSpPr/>
      </dsp:nvSpPr>
      <dsp:spPr>
        <a:xfrm rot="5839603" flipH="1">
          <a:off x="459876" y="2017773"/>
          <a:ext cx="45742" cy="45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b" anchorCtr="0">
          <a:noAutofit/>
        </a:bodyPr>
        <a:lstStyle/>
        <a:p>
          <a:pPr marL="0" lvl="0" indent="0" algn="l" defTabSz="222250">
            <a:lnSpc>
              <a:spcPct val="90000"/>
            </a:lnSpc>
            <a:spcBef>
              <a:spcPct val="0"/>
            </a:spcBef>
            <a:spcAft>
              <a:spcPct val="35000"/>
            </a:spcAft>
            <a:buNone/>
          </a:pPr>
          <a:endParaRPr lang="en-IN" sz="500" kern="1200" dirty="0"/>
        </a:p>
      </dsp:txBody>
      <dsp:txXfrm>
        <a:off x="459876" y="2017773"/>
        <a:ext cx="45742" cy="45720"/>
      </dsp:txXfrm>
    </dsp:sp>
    <dsp:sp modelId="{CD138D59-5B52-4253-8E41-97267E82345A}">
      <dsp:nvSpPr>
        <dsp:cNvPr id="0" name=""/>
        <dsp:cNvSpPr/>
      </dsp:nvSpPr>
      <dsp:spPr>
        <a:xfrm>
          <a:off x="459876"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D5A0B70C-E25A-4703-BC43-AE5C83764962}">
      <dsp:nvSpPr>
        <dsp:cNvPr id="0" name=""/>
        <dsp:cNvSpPr/>
      </dsp:nvSpPr>
      <dsp:spPr>
        <a:xfrm>
          <a:off x="1616656"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2D660E7-6D00-4836-B427-CDD5E73D8AC3}">
      <dsp:nvSpPr>
        <dsp:cNvPr id="0" name=""/>
        <dsp:cNvSpPr/>
      </dsp:nvSpPr>
      <dsp:spPr>
        <a:xfrm>
          <a:off x="2773435"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FC647A6F-15A1-4315-9C6A-03EA8F8355DC}">
      <dsp:nvSpPr>
        <dsp:cNvPr id="0" name=""/>
        <dsp:cNvSpPr/>
      </dsp:nvSpPr>
      <dsp:spPr>
        <a:xfrm>
          <a:off x="3930214"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9C53F8F-45E0-4174-8520-783E11136289}">
      <dsp:nvSpPr>
        <dsp:cNvPr id="0" name=""/>
        <dsp:cNvSpPr/>
      </dsp:nvSpPr>
      <dsp:spPr>
        <a:xfrm>
          <a:off x="5086993"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90DB34F-1C14-4B0E-BDA1-54523952514B}">
      <dsp:nvSpPr>
        <dsp:cNvPr id="0" name=""/>
        <dsp:cNvSpPr/>
      </dsp:nvSpPr>
      <dsp:spPr>
        <a:xfrm>
          <a:off x="6243773"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C8AD44EA-8F2E-4644-8387-A1588676F8F6}">
      <dsp:nvSpPr>
        <dsp:cNvPr id="0" name=""/>
        <dsp:cNvSpPr/>
      </dsp:nvSpPr>
      <dsp:spPr>
        <a:xfrm>
          <a:off x="7400552" y="2063493"/>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7D6D7EA6-EC0F-441C-B0E8-CDE0B45A7165}">
      <dsp:nvSpPr>
        <dsp:cNvPr id="0" name=""/>
        <dsp:cNvSpPr/>
      </dsp:nvSpPr>
      <dsp:spPr>
        <a:xfrm>
          <a:off x="459876" y="2374641"/>
          <a:ext cx="8197648" cy="745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b" anchorCtr="0">
          <a:noAutofit/>
        </a:bodyPr>
        <a:lstStyle/>
        <a:p>
          <a:pPr marL="0" lvl="0" indent="0" algn="l" defTabSz="1511300">
            <a:lnSpc>
              <a:spcPct val="90000"/>
            </a:lnSpc>
            <a:spcBef>
              <a:spcPct val="0"/>
            </a:spcBef>
            <a:spcAft>
              <a:spcPct val="35000"/>
            </a:spcAft>
            <a:buNone/>
          </a:pPr>
          <a:r>
            <a:rPr lang="en-US" sz="3400" kern="1200" dirty="0"/>
            <a:t>                </a:t>
          </a:r>
          <a:r>
            <a:rPr lang="en-US" sz="4800" b="1" kern="1200" dirty="0"/>
            <a:t>THANK YOU</a:t>
          </a:r>
          <a:endParaRPr lang="en-IN" sz="4800" b="1" kern="1200" dirty="0"/>
        </a:p>
      </dsp:txBody>
      <dsp:txXfrm>
        <a:off x="459876" y="2374641"/>
        <a:ext cx="8197648" cy="745240"/>
      </dsp:txXfrm>
    </dsp:sp>
    <dsp:sp modelId="{7747F92E-E5D2-4199-89DC-3F0B42B61028}">
      <dsp:nvSpPr>
        <dsp:cNvPr id="0" name=""/>
        <dsp:cNvSpPr/>
      </dsp:nvSpPr>
      <dsp:spPr>
        <a:xfrm>
          <a:off x="459876"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9CAE030-AC4F-4081-A5E8-F1641028D014}">
      <dsp:nvSpPr>
        <dsp:cNvPr id="0" name=""/>
        <dsp:cNvSpPr/>
      </dsp:nvSpPr>
      <dsp:spPr>
        <a:xfrm>
          <a:off x="1616656"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E8E933A1-2787-4468-9627-31795D1B57EB}">
      <dsp:nvSpPr>
        <dsp:cNvPr id="0" name=""/>
        <dsp:cNvSpPr/>
      </dsp:nvSpPr>
      <dsp:spPr>
        <a:xfrm>
          <a:off x="2773435"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AA074891-6E0A-4A90-B22B-F0F260CF9267}">
      <dsp:nvSpPr>
        <dsp:cNvPr id="0" name=""/>
        <dsp:cNvSpPr/>
      </dsp:nvSpPr>
      <dsp:spPr>
        <a:xfrm>
          <a:off x="3930214"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2770A15C-7E6D-469E-8066-F5E8FF496E1B}">
      <dsp:nvSpPr>
        <dsp:cNvPr id="0" name=""/>
        <dsp:cNvSpPr/>
      </dsp:nvSpPr>
      <dsp:spPr>
        <a:xfrm>
          <a:off x="5086993"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5A11B82A-7775-4208-A32E-18741A11E73E}">
      <dsp:nvSpPr>
        <dsp:cNvPr id="0" name=""/>
        <dsp:cNvSpPr/>
      </dsp:nvSpPr>
      <dsp:spPr>
        <a:xfrm>
          <a:off x="6243773"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 modelId="{38EF8914-F26C-49C5-9C82-A722349DF06E}">
      <dsp:nvSpPr>
        <dsp:cNvPr id="0" name=""/>
        <dsp:cNvSpPr/>
      </dsp:nvSpPr>
      <dsp:spPr>
        <a:xfrm>
          <a:off x="7400552" y="3096734"/>
          <a:ext cx="1093019" cy="182169"/>
        </a:xfrm>
        <a:prstGeom prst="parallelogram">
          <a:avLst>
            <a:gd name="adj" fmla="val 140840"/>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w="9525" cap="rnd" cmpd="sng" algn="ctr">
          <a:solidFill>
            <a:schemeClr val="dk2">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25B71A-F632-4B52-A934-421A28B7D166}">
      <dsp:nvSpPr>
        <dsp:cNvPr id="0" name=""/>
        <dsp:cNvSpPr/>
      </dsp:nvSpPr>
      <dsp:spPr>
        <a:xfrm>
          <a:off x="0" y="0"/>
          <a:ext cx="4098212" cy="905580"/>
        </a:xfrm>
        <a:prstGeom prst="round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0" lang="en-US" altLang="en-US" sz="3600" b="1" i="0" u="none" strike="noStrike" kern="1200" cap="none" normalizeH="0" baseline="0" dirty="0">
              <a:ln/>
              <a:effectLst/>
              <a:latin typeface="source-serif-pro"/>
            </a:rPr>
            <a:t>Table of Content:</a:t>
          </a:r>
          <a:endParaRPr lang="en-IN" sz="3600" kern="1200" dirty="0"/>
        </a:p>
      </dsp:txBody>
      <dsp:txXfrm>
        <a:off x="44207" y="44207"/>
        <a:ext cx="4009798" cy="817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06958-C758-4ED5-A86B-932399041CBC}">
      <dsp:nvSpPr>
        <dsp:cNvPr id="0" name=""/>
        <dsp:cNvSpPr/>
      </dsp:nvSpPr>
      <dsp:spPr>
        <a:xfrm>
          <a:off x="9299" y="1219164"/>
          <a:ext cx="4889295" cy="1079690"/>
        </a:xfrm>
        <a:prstGeom prst="round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kumimoji="0" lang="en-US" altLang="en-US" sz="3600" b="0" i="1" u="none" strike="noStrike" kern="1200" cap="none" normalizeH="0" baseline="0" dirty="0">
              <a:ln/>
              <a:effectLst/>
              <a:latin typeface="Calibri" panose="020F0502020204030204" pitchFamily="34" charset="0"/>
              <a:cs typeface="Calibri" panose="020F0502020204030204" pitchFamily="34" charset="0"/>
            </a:rPr>
            <a:t>Problem Explanation:</a:t>
          </a:r>
          <a:endParaRPr lang="en-IN" sz="3600" kern="1200" dirty="0">
            <a:latin typeface="Calibri" panose="020F0502020204030204" pitchFamily="34" charset="0"/>
            <a:cs typeface="Calibri" panose="020F0502020204030204" pitchFamily="34" charset="0"/>
          </a:endParaRPr>
        </a:p>
      </dsp:txBody>
      <dsp:txXfrm>
        <a:off x="62005" y="1271870"/>
        <a:ext cx="4783883" cy="9742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D84FF4-3756-4D01-887C-BFDF66B03DEA}">
      <dsp:nvSpPr>
        <dsp:cNvPr id="0" name=""/>
        <dsp:cNvSpPr/>
      </dsp:nvSpPr>
      <dsp:spPr>
        <a:xfrm>
          <a:off x="76859" y="457551"/>
          <a:ext cx="6527846" cy="901649"/>
        </a:xfrm>
        <a:prstGeom prst="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IN" sz="4100" kern="1200" dirty="0"/>
            <a:t>Understanding the data:</a:t>
          </a:r>
        </a:p>
      </dsp:txBody>
      <dsp:txXfrm>
        <a:off x="76859" y="457551"/>
        <a:ext cx="6527846" cy="9016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906958-C758-4ED5-A86B-932399041CBC}">
      <dsp:nvSpPr>
        <dsp:cNvPr id="0" name=""/>
        <dsp:cNvSpPr/>
      </dsp:nvSpPr>
      <dsp:spPr>
        <a:xfrm>
          <a:off x="0" y="1117499"/>
          <a:ext cx="4314312" cy="1025020"/>
        </a:xfrm>
        <a:prstGeom prst="roundRect">
          <a:avLst/>
        </a:prstGeom>
        <a:gradFill rotWithShape="0">
          <a:gsLst>
            <a:gs pos="0">
              <a:schemeClr val="dk2">
                <a:hueOff val="0"/>
                <a:satOff val="0"/>
                <a:lumOff val="0"/>
                <a:alphaOff val="0"/>
                <a:tint val="64000"/>
                <a:lumMod val="118000"/>
              </a:schemeClr>
            </a:gs>
            <a:gs pos="100000">
              <a:schemeClr val="dk2">
                <a:hueOff val="0"/>
                <a:satOff val="0"/>
                <a:lumOff val="0"/>
                <a:alphaOff val="0"/>
                <a:tint val="92000"/>
                <a:alpha val="100000"/>
                <a:lumMod val="11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IN" sz="3600" kern="1200" dirty="0"/>
            <a:t>Data Overview:</a:t>
          </a:r>
          <a:endParaRPr lang="en-IN" sz="3600" kern="1200" dirty="0">
            <a:latin typeface="Calibri" panose="020F0502020204030204" pitchFamily="34" charset="0"/>
            <a:cs typeface="Calibri" panose="020F0502020204030204" pitchFamily="34" charset="0"/>
          </a:endParaRPr>
        </a:p>
      </dsp:txBody>
      <dsp:txXfrm>
        <a:off x="50037" y="1167536"/>
        <a:ext cx="4214238" cy="92494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72BDF-2D56-4D80-A2A1-E4CA41FED2D0}">
      <dsp:nvSpPr>
        <dsp:cNvPr id="0" name=""/>
        <dsp:cNvSpPr/>
      </dsp:nvSpPr>
      <dsp:spPr>
        <a:xfrm rot="5400000">
          <a:off x="-281867" y="281867"/>
          <a:ext cx="1879118" cy="1315382"/>
        </a:xfrm>
        <a:prstGeom prst="chevron">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Approach</a:t>
          </a:r>
        </a:p>
        <a:p>
          <a:pPr marL="0" lvl="0" indent="0" algn="ctr" defTabSz="711200">
            <a:lnSpc>
              <a:spcPct val="90000"/>
            </a:lnSpc>
            <a:spcBef>
              <a:spcPct val="0"/>
            </a:spcBef>
            <a:spcAft>
              <a:spcPct val="35000"/>
            </a:spcAft>
            <a:buNone/>
          </a:pPr>
          <a:r>
            <a:rPr lang="en-US" sz="1600" kern="1200" dirty="0"/>
            <a:t>1</a:t>
          </a:r>
          <a:endParaRPr lang="en-IN" sz="1600" kern="1200" dirty="0"/>
        </a:p>
      </dsp:txBody>
      <dsp:txXfrm rot="-5400000">
        <a:off x="1" y="657690"/>
        <a:ext cx="1315382" cy="563736"/>
      </dsp:txXfrm>
    </dsp:sp>
    <dsp:sp modelId="{A9BE4DAD-F889-4008-BD0F-444159A344DD}">
      <dsp:nvSpPr>
        <dsp:cNvPr id="0" name=""/>
        <dsp:cNvSpPr/>
      </dsp:nvSpPr>
      <dsp:spPr>
        <a:xfrm rot="5400000">
          <a:off x="5789759" y="-4470495"/>
          <a:ext cx="1221426" cy="10170180"/>
        </a:xfrm>
        <a:prstGeom prst="round2SameRect">
          <a:avLst/>
        </a:prstGeom>
        <a:solidFill>
          <a:schemeClr val="lt1">
            <a:alpha val="90000"/>
            <a:hueOff val="0"/>
            <a:satOff val="0"/>
            <a:lumOff val="0"/>
            <a:alphaOff val="0"/>
          </a:schemeClr>
        </a:soli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E5AF99B7-CA94-4B2D-9D30-D093D8C99F23}">
      <dsp:nvSpPr>
        <dsp:cNvPr id="0" name=""/>
        <dsp:cNvSpPr/>
      </dsp:nvSpPr>
      <dsp:spPr>
        <a:xfrm rot="5400000">
          <a:off x="-281867" y="1973590"/>
          <a:ext cx="1879118" cy="1315382"/>
        </a:xfrm>
        <a:prstGeom prst="chevron">
          <a:avLst/>
        </a:prstGeom>
        <a:gradFill rotWithShape="0">
          <a:gsLst>
            <a:gs pos="0">
              <a:schemeClr val="accent3">
                <a:hueOff val="3283952"/>
                <a:satOff val="-25316"/>
                <a:lumOff val="686"/>
                <a:alphaOff val="0"/>
                <a:tint val="98000"/>
                <a:lumMod val="114000"/>
              </a:schemeClr>
            </a:gs>
            <a:gs pos="100000">
              <a:schemeClr val="accent3">
                <a:hueOff val="3283952"/>
                <a:satOff val="-25316"/>
                <a:lumOff val="686"/>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Approach</a:t>
          </a:r>
        </a:p>
        <a:p>
          <a:pPr marL="0" lvl="0" indent="0" algn="ctr" defTabSz="800100">
            <a:lnSpc>
              <a:spcPct val="90000"/>
            </a:lnSpc>
            <a:spcBef>
              <a:spcPct val="0"/>
            </a:spcBef>
            <a:spcAft>
              <a:spcPct val="35000"/>
            </a:spcAft>
            <a:buNone/>
          </a:pPr>
          <a:r>
            <a:rPr lang="en-US" sz="1800" kern="1200" dirty="0"/>
            <a:t>2</a:t>
          </a:r>
          <a:endParaRPr lang="en-IN" sz="1800" kern="1200" dirty="0"/>
        </a:p>
      </dsp:txBody>
      <dsp:txXfrm rot="-5400000">
        <a:off x="1" y="2349413"/>
        <a:ext cx="1315382" cy="563736"/>
      </dsp:txXfrm>
    </dsp:sp>
    <dsp:sp modelId="{B9A36ECE-5A0A-427A-B7AF-1F2BEFE92FAD}">
      <dsp:nvSpPr>
        <dsp:cNvPr id="0" name=""/>
        <dsp:cNvSpPr/>
      </dsp:nvSpPr>
      <dsp:spPr>
        <a:xfrm rot="5400000">
          <a:off x="5789438" y="-2782333"/>
          <a:ext cx="1222069" cy="10170180"/>
        </a:xfrm>
        <a:prstGeom prst="round2SameRect">
          <a:avLst/>
        </a:prstGeom>
        <a:solidFill>
          <a:schemeClr val="lt1">
            <a:alpha val="90000"/>
            <a:hueOff val="0"/>
            <a:satOff val="0"/>
            <a:lumOff val="0"/>
            <a:alphaOff val="0"/>
          </a:schemeClr>
        </a:solidFill>
        <a:ln w="9525" cap="rnd" cmpd="sng" algn="ctr">
          <a:solidFill>
            <a:schemeClr val="accent3">
              <a:hueOff val="3283952"/>
              <a:satOff val="-25316"/>
              <a:lumOff val="686"/>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 modelId="{7AF1E56B-E532-4D53-AC39-CF92BD85ABE0}">
      <dsp:nvSpPr>
        <dsp:cNvPr id="0" name=""/>
        <dsp:cNvSpPr/>
      </dsp:nvSpPr>
      <dsp:spPr>
        <a:xfrm rot="5400000">
          <a:off x="-193513" y="3665312"/>
          <a:ext cx="1879118" cy="1315382"/>
        </a:xfrm>
        <a:prstGeom prst="chevron">
          <a:avLst/>
        </a:prstGeom>
        <a:gradFill rotWithShape="0">
          <a:gsLst>
            <a:gs pos="0">
              <a:schemeClr val="accent3">
                <a:hueOff val="6567904"/>
                <a:satOff val="-50632"/>
                <a:lumOff val="1373"/>
                <a:alphaOff val="0"/>
                <a:tint val="98000"/>
                <a:lumMod val="114000"/>
              </a:schemeClr>
            </a:gs>
            <a:gs pos="100000">
              <a:schemeClr val="accent3">
                <a:hueOff val="6567904"/>
                <a:satOff val="-50632"/>
                <a:lumOff val="1373"/>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Approach</a:t>
          </a:r>
        </a:p>
        <a:p>
          <a:pPr marL="0" lvl="0" indent="0" algn="ctr" defTabSz="711200">
            <a:lnSpc>
              <a:spcPct val="90000"/>
            </a:lnSpc>
            <a:spcBef>
              <a:spcPct val="0"/>
            </a:spcBef>
            <a:spcAft>
              <a:spcPct val="35000"/>
            </a:spcAft>
            <a:buNone/>
          </a:pPr>
          <a:r>
            <a:rPr lang="en-US" sz="1600" kern="1200" dirty="0"/>
            <a:t>3</a:t>
          </a:r>
          <a:endParaRPr lang="en-IN" sz="1600" kern="1200" dirty="0"/>
        </a:p>
      </dsp:txBody>
      <dsp:txXfrm rot="-5400000">
        <a:off x="88355" y="4041135"/>
        <a:ext cx="1315382" cy="563736"/>
      </dsp:txXfrm>
    </dsp:sp>
    <dsp:sp modelId="{9EAFDE28-90F2-495B-8E3D-911B1CBE8B88}">
      <dsp:nvSpPr>
        <dsp:cNvPr id="0" name=""/>
        <dsp:cNvSpPr/>
      </dsp:nvSpPr>
      <dsp:spPr>
        <a:xfrm rot="5400000">
          <a:off x="5789759" y="-1094812"/>
          <a:ext cx="1221426" cy="10170180"/>
        </a:xfrm>
        <a:prstGeom prst="round2SameRect">
          <a:avLst/>
        </a:prstGeom>
        <a:solidFill>
          <a:schemeClr val="lt1">
            <a:alpha val="90000"/>
            <a:hueOff val="0"/>
            <a:satOff val="0"/>
            <a:lumOff val="0"/>
            <a:alphaOff val="0"/>
          </a:schemeClr>
        </a:solidFill>
        <a:ln w="9525" cap="rnd" cmpd="sng" algn="ctr">
          <a:solidFill>
            <a:schemeClr val="accent3">
              <a:hueOff val="6567904"/>
              <a:satOff val="-50632"/>
              <a:lumOff val="1373"/>
              <a:alphaOff val="0"/>
            </a:schemeClr>
          </a:solidFill>
          <a:prstDash val="solid"/>
        </a:ln>
        <a:effectLst>
          <a:outerShdw blurRad="38100" dist="25400" dir="5400000" rotWithShape="0">
            <a:srgbClr val="000000">
              <a:alpha val="45000"/>
            </a:srgbClr>
          </a:outerShdw>
        </a:effectLst>
        <a:scene3d>
          <a:camera prst="orthographicFront"/>
          <a:lightRig rig="threePt" dir="t">
            <a:rot lat="0" lon="0" rev="7500000"/>
          </a:lightRig>
        </a:scene3d>
        <a:sp3d extrusionH="190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CBCA-5896-4961-8D00-A4451A06C568}">
      <dsp:nvSpPr>
        <dsp:cNvPr id="0" name=""/>
        <dsp:cNvSpPr/>
      </dsp:nvSpPr>
      <dsp:spPr>
        <a:xfrm>
          <a:off x="2982893" y="0"/>
          <a:ext cx="4474339" cy="1062480"/>
        </a:xfrm>
        <a:prstGeom prst="rightArrow">
          <a:avLst>
            <a:gd name="adj1" fmla="val 75000"/>
            <a:gd name="adj2" fmla="val 50000"/>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9845" tIns="29845" rIns="29845" bIns="29845" numCol="1" spcCol="1270" anchor="t" anchorCtr="0">
          <a:noAutofit/>
        </a:bodyPr>
        <a:lstStyle/>
        <a:p>
          <a:pPr marL="285750" lvl="1" indent="-285750" algn="l" defTabSz="2089150">
            <a:lnSpc>
              <a:spcPct val="90000"/>
            </a:lnSpc>
            <a:spcBef>
              <a:spcPct val="0"/>
            </a:spcBef>
            <a:spcAft>
              <a:spcPct val="15000"/>
            </a:spcAft>
            <a:buChar char="•"/>
          </a:pPr>
          <a:r>
            <a:rPr lang="en-US" sz="4700" kern="1200" dirty="0"/>
            <a:t>RFE + SMOTE</a:t>
          </a:r>
          <a:endParaRPr lang="en-IN" sz="4700" kern="1200" dirty="0"/>
        </a:p>
      </dsp:txBody>
      <dsp:txXfrm>
        <a:off x="2982893" y="132810"/>
        <a:ext cx="4075909" cy="796860"/>
      </dsp:txXfrm>
    </dsp:sp>
    <dsp:sp modelId="{CA9AFB40-5935-449D-B862-1E01EE56DD3F}">
      <dsp:nvSpPr>
        <dsp:cNvPr id="0" name=""/>
        <dsp:cNvSpPr/>
      </dsp:nvSpPr>
      <dsp:spPr>
        <a:xfrm>
          <a:off x="0" y="0"/>
          <a:ext cx="2982893" cy="1062480"/>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9540" tIns="64770" rIns="129540" bIns="64770" numCol="1" spcCol="1270" anchor="ctr" anchorCtr="0">
          <a:noAutofit/>
        </a:bodyPr>
        <a:lstStyle/>
        <a:p>
          <a:pPr marL="0" lvl="0" indent="0" algn="ctr" defTabSz="1511300">
            <a:lnSpc>
              <a:spcPct val="90000"/>
            </a:lnSpc>
            <a:spcBef>
              <a:spcPct val="0"/>
            </a:spcBef>
            <a:spcAft>
              <a:spcPct val="35000"/>
            </a:spcAft>
            <a:buNone/>
          </a:pPr>
          <a:r>
            <a:rPr lang="en-US" sz="3400" kern="1200" dirty="0"/>
            <a:t>Approach-1</a:t>
          </a:r>
          <a:endParaRPr lang="en-IN" sz="3400" kern="1200" dirty="0"/>
        </a:p>
      </dsp:txBody>
      <dsp:txXfrm>
        <a:off x="51866" y="51866"/>
        <a:ext cx="2879161" cy="9587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CBCA-5896-4961-8D00-A4451A06C568}">
      <dsp:nvSpPr>
        <dsp:cNvPr id="0" name=""/>
        <dsp:cNvSpPr/>
      </dsp:nvSpPr>
      <dsp:spPr>
        <a:xfrm>
          <a:off x="3125326" y="0"/>
          <a:ext cx="4771150" cy="1073020"/>
        </a:xfrm>
        <a:prstGeom prst="rightArrow">
          <a:avLst>
            <a:gd name="adj1" fmla="val 75000"/>
            <a:gd name="adj2" fmla="val 50000"/>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9685" tIns="19685" rIns="19685" bIns="19685"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RFE + Undersampling</a:t>
          </a:r>
          <a:endParaRPr lang="en-IN" sz="3100" kern="1200" dirty="0"/>
        </a:p>
      </dsp:txBody>
      <dsp:txXfrm>
        <a:off x="3125326" y="134128"/>
        <a:ext cx="4368768" cy="804765"/>
      </dsp:txXfrm>
    </dsp:sp>
    <dsp:sp modelId="{CA9AFB40-5935-449D-B862-1E01EE56DD3F}">
      <dsp:nvSpPr>
        <dsp:cNvPr id="0" name=""/>
        <dsp:cNvSpPr/>
      </dsp:nvSpPr>
      <dsp:spPr>
        <a:xfrm>
          <a:off x="0" y="0"/>
          <a:ext cx="3180767" cy="1073020"/>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Approach-2</a:t>
          </a:r>
          <a:endParaRPr lang="en-IN" sz="3700" kern="1200" dirty="0"/>
        </a:p>
      </dsp:txBody>
      <dsp:txXfrm>
        <a:off x="52381" y="52381"/>
        <a:ext cx="3076005" cy="9682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3CBCA-5896-4961-8D00-A4451A06C568}">
      <dsp:nvSpPr>
        <dsp:cNvPr id="0" name=""/>
        <dsp:cNvSpPr/>
      </dsp:nvSpPr>
      <dsp:spPr>
        <a:xfrm>
          <a:off x="3210625" y="0"/>
          <a:ext cx="4815937" cy="1062480"/>
        </a:xfrm>
        <a:prstGeom prst="rightArrow">
          <a:avLst>
            <a:gd name="adj1" fmla="val 75000"/>
            <a:gd name="adj2" fmla="val 50000"/>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4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7145" tIns="17145" rIns="17145" bIns="17145"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Feature Engg along with model Building</a:t>
          </a:r>
          <a:endParaRPr lang="en-IN" sz="2700" kern="1200" dirty="0"/>
        </a:p>
      </dsp:txBody>
      <dsp:txXfrm>
        <a:off x="3210625" y="132810"/>
        <a:ext cx="4417507" cy="796860"/>
      </dsp:txXfrm>
    </dsp:sp>
    <dsp:sp modelId="{CA9AFB40-5935-449D-B862-1E01EE56DD3F}">
      <dsp:nvSpPr>
        <dsp:cNvPr id="0" name=""/>
        <dsp:cNvSpPr/>
      </dsp:nvSpPr>
      <dsp:spPr>
        <a:xfrm>
          <a:off x="0" y="0"/>
          <a:ext cx="3210625" cy="1062480"/>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40970" tIns="70485" rIns="140970" bIns="70485" numCol="1" spcCol="1270" anchor="ctr" anchorCtr="0">
          <a:noAutofit/>
        </a:bodyPr>
        <a:lstStyle/>
        <a:p>
          <a:pPr marL="0" lvl="0" indent="0" algn="ctr" defTabSz="1644650">
            <a:lnSpc>
              <a:spcPct val="90000"/>
            </a:lnSpc>
            <a:spcBef>
              <a:spcPct val="0"/>
            </a:spcBef>
            <a:spcAft>
              <a:spcPct val="35000"/>
            </a:spcAft>
            <a:buNone/>
          </a:pPr>
          <a:r>
            <a:rPr lang="en-US" sz="3700" kern="1200" dirty="0"/>
            <a:t>Approach-3</a:t>
          </a:r>
          <a:endParaRPr lang="en-IN" sz="3700" kern="1200" dirty="0"/>
        </a:p>
      </dsp:txBody>
      <dsp:txXfrm>
        <a:off x="51866" y="51866"/>
        <a:ext cx="3106893" cy="958748"/>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21B3BB-12FB-49F7-A9DB-CEB747B0A926}" type="datetimeFigureOut">
              <a:rPr lang="en-IN" smtClean="0"/>
              <a:t>15-04-2024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CAADE-44E6-4B8D-A709-CE908E8387A5}" type="slidenum">
              <a:rPr lang="en-IN" smtClean="0"/>
              <a:t>‹#›</a:t>
            </a:fld>
            <a:endParaRPr lang="en-IN" dirty="0"/>
          </a:p>
        </p:txBody>
      </p:sp>
    </p:spTree>
    <p:extLst>
      <p:ext uri="{BB962C8B-B14F-4D97-AF65-F5344CB8AC3E}">
        <p14:creationId xmlns:p14="http://schemas.microsoft.com/office/powerpoint/2010/main" val="1496503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7BCAADE-44E6-4B8D-A709-CE908E8387A5}" type="slidenum">
              <a:rPr lang="en-IN" smtClean="0"/>
              <a:t>3</a:t>
            </a:fld>
            <a:endParaRPr lang="en-IN" dirty="0"/>
          </a:p>
        </p:txBody>
      </p:sp>
    </p:spTree>
    <p:extLst>
      <p:ext uri="{BB962C8B-B14F-4D97-AF65-F5344CB8AC3E}">
        <p14:creationId xmlns:p14="http://schemas.microsoft.com/office/powerpoint/2010/main" val="3738647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99854457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08962803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06714888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96430132"/>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90392240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401223908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50533221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11103490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92802477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B735EAF-8052-DDCD-6CEC-D825479BEFD3}"/>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4499428" y="796698"/>
            <a:ext cx="6854371"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DCB9F921-8097-7740-47FD-1905F9FE448C}"/>
              </a:ext>
            </a:extLst>
          </p:cNvPr>
          <p:cNvSpPr>
            <a:spLocks noGrp="1"/>
          </p:cNvSpPr>
          <p:nvPr>
            <p:ph type="pic" sz="quarter" idx="19"/>
          </p:nvPr>
        </p:nvSpPr>
        <p:spPr>
          <a:xfrm>
            <a:off x="0" y="0"/>
            <a:ext cx="4354513" cy="6858000"/>
          </a:xfrm>
        </p:spPr>
        <p:txBody>
          <a:bodyPr/>
          <a:lstStyle/>
          <a:p>
            <a:endParaRPr lang="en-US"/>
          </a:p>
        </p:txBody>
      </p:sp>
      <p:sp>
        <p:nvSpPr>
          <p:cNvPr id="9" name="Text Placeholder 7">
            <a:extLst>
              <a:ext uri="{FF2B5EF4-FFF2-40B4-BE49-F238E27FC236}">
                <a16:creationId xmlns:a16="http://schemas.microsoft.com/office/drawing/2014/main" id="{DEBCBD63-480F-D96C-B0DF-94EF264BA08C}"/>
              </a:ext>
            </a:extLst>
          </p:cNvPr>
          <p:cNvSpPr>
            <a:spLocks noGrp="1"/>
          </p:cNvSpPr>
          <p:nvPr>
            <p:ph type="body" sz="quarter" idx="21"/>
          </p:nvPr>
        </p:nvSpPr>
        <p:spPr>
          <a:xfrm>
            <a:off x="8280716"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23F1D198-945D-C96D-60E9-C0AEC5E296ED}"/>
              </a:ext>
            </a:extLst>
          </p:cNvPr>
          <p:cNvSpPr>
            <a:spLocks noGrp="1"/>
          </p:cNvSpPr>
          <p:nvPr>
            <p:ph type="body" sz="quarter" idx="17"/>
          </p:nvPr>
        </p:nvSpPr>
        <p:spPr>
          <a:xfrm>
            <a:off x="8280717"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7">
            <a:extLst>
              <a:ext uri="{FF2B5EF4-FFF2-40B4-BE49-F238E27FC236}">
                <a16:creationId xmlns:a16="http://schemas.microsoft.com/office/drawing/2014/main" id="{BDCD9B2A-F0BB-F9DB-CC75-2EC1683475F8}"/>
              </a:ext>
            </a:extLst>
          </p:cNvPr>
          <p:cNvSpPr>
            <a:spLocks noGrp="1"/>
          </p:cNvSpPr>
          <p:nvPr>
            <p:ph type="body" sz="quarter" idx="18"/>
          </p:nvPr>
        </p:nvSpPr>
        <p:spPr>
          <a:xfrm>
            <a:off x="4495800" y="389046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2">
            <a:extLst>
              <a:ext uri="{FF2B5EF4-FFF2-40B4-BE49-F238E27FC236}">
                <a16:creationId xmlns:a16="http://schemas.microsoft.com/office/drawing/2014/main" id="{68651C4C-4AD1-19DA-CC78-BEC58707B5AD}"/>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
        <p:nvSpPr>
          <p:cNvPr id="3" name="Text Placeholder 7">
            <a:extLst>
              <a:ext uri="{FF2B5EF4-FFF2-40B4-BE49-F238E27FC236}">
                <a16:creationId xmlns:a16="http://schemas.microsoft.com/office/drawing/2014/main" id="{12271BA1-38C2-A7FE-AC76-8EC49BFBBE35}"/>
              </a:ext>
            </a:extLst>
          </p:cNvPr>
          <p:cNvSpPr>
            <a:spLocks noGrp="1"/>
          </p:cNvSpPr>
          <p:nvPr>
            <p:ph type="body" sz="quarter" idx="22"/>
          </p:nvPr>
        </p:nvSpPr>
        <p:spPr>
          <a:xfrm>
            <a:off x="4495800" y="2676257"/>
            <a:ext cx="2917371" cy="743178"/>
          </a:xfrm>
        </p:spPr>
        <p:txBody>
          <a:bodyPr anchor="b" anchorCtr="0">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630785607"/>
      </p:ext>
    </p:extLst>
  </p:cSld>
  <p:clrMapOvr>
    <a:masterClrMapping/>
  </p:clrMapOvr>
  <p:extLst>
    <p:ext uri="{DCECCB84-F9BA-43D5-87BE-67443E8EF086}">
      <p15:sldGuideLst xmlns:p15="http://schemas.microsoft.com/office/powerpoint/2012/main">
        <p15:guide id="1" orient="horz" pos="840">
          <p15:clr>
            <a:srgbClr val="FBAE40"/>
          </p15:clr>
        </p15:guide>
        <p15:guide id="2" pos="2832">
          <p15:clr>
            <a:srgbClr val="FBAE40"/>
          </p15:clr>
        </p15:guide>
        <p15:guide id="3" orient="horz" pos="3744">
          <p15:clr>
            <a:srgbClr val="FBAE40"/>
          </p15:clr>
        </p15:guide>
        <p15:guide id="4" pos="6864">
          <p15:clr>
            <a:srgbClr val="FBAE40"/>
          </p15:clr>
        </p15:guide>
        <p15:guide id="5" pos="4560">
          <p15:clr>
            <a:srgbClr val="FBAE40"/>
          </p15:clr>
        </p15:guide>
        <p15:guide id="6" orient="horz" pos="1704">
          <p15:clr>
            <a:srgbClr val="FBAE40"/>
          </p15:clr>
        </p15:guide>
        <p15:guide id="7" orient="horz" pos="360">
          <p15:clr>
            <a:srgbClr val="FBAE40"/>
          </p15:clr>
        </p15:guide>
        <p15:guide id="9" pos="3720">
          <p15:clr>
            <a:srgbClr val="FBAE40"/>
          </p15:clr>
        </p15:guide>
        <p15:guide id="10" pos="6360">
          <p15:clr>
            <a:srgbClr val="FBAE40"/>
          </p15:clr>
        </p15:guide>
        <p15:guide id="11" pos="7152">
          <p15:clr>
            <a:srgbClr val="FBAE40"/>
          </p15:clr>
        </p15:guide>
        <p15:guide id="12" pos="2952">
          <p15:clr>
            <a:srgbClr val="FBAE40"/>
          </p15:clr>
        </p15:guide>
        <p15:guide id="13" pos="7056">
          <p15:clr>
            <a:srgbClr val="FBAE40"/>
          </p15:clr>
        </p15:guide>
        <p15:guide id="14" orient="horz" pos="24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96290468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7C7D43-1CC3-3332-AEFC-59ABB023F7AC}"/>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02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1848048577"/>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6678385"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609600" y="584664"/>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609600" y="67175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9"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9F175D2-EEFE-E4BF-0E57-03025B8F8D64}"/>
              </a:ext>
            </a:extLst>
          </p:cNvPr>
          <p:cNvSpPr>
            <a:spLocks noGrp="1"/>
          </p:cNvSpPr>
          <p:nvPr>
            <p:ph type="pic" sz="quarter" idx="19"/>
          </p:nvPr>
        </p:nvSpPr>
        <p:spPr>
          <a:xfrm>
            <a:off x="7696200" y="1"/>
            <a:ext cx="4495800" cy="6858000"/>
          </a:xfrm>
        </p:spPr>
        <p:txBody>
          <a:bodyPr/>
          <a:lstStyle/>
          <a:p>
            <a:endParaRPr lang="en-US" dirty="0"/>
          </a:p>
        </p:txBody>
      </p:sp>
      <p:sp>
        <p:nvSpPr>
          <p:cNvPr id="15" name="Text Placeholder 12">
            <a:extLst>
              <a:ext uri="{FF2B5EF4-FFF2-40B4-BE49-F238E27FC236}">
                <a16:creationId xmlns:a16="http://schemas.microsoft.com/office/drawing/2014/main" id="{273C4E42-511B-EB94-CA0A-051B1A4A918D}"/>
              </a:ext>
            </a:extLst>
          </p:cNvPr>
          <p:cNvSpPr>
            <a:spLocks noGrp="1"/>
          </p:cNvSpPr>
          <p:nvPr>
            <p:ph type="body" sz="quarter" idx="20"/>
          </p:nvPr>
        </p:nvSpPr>
        <p:spPr>
          <a:xfrm>
            <a:off x="495300" y="6573838"/>
            <a:ext cx="2870200" cy="284162"/>
          </a:xfrm>
        </p:spPr>
        <p:txBody>
          <a:bodyPr>
            <a:noAutofit/>
          </a:bodyPr>
          <a:lstStyle>
            <a:lvl1pPr marL="0" indent="0" algn="l">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24538990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7" orient="horz" pos="360">
          <p15:clr>
            <a:srgbClr val="FBAE40"/>
          </p15:clr>
        </p15:guide>
        <p15:guide id="8" pos="1032">
          <p15:clr>
            <a:srgbClr val="FBAE40"/>
          </p15:clr>
        </p15:guide>
        <p15:guide id="9" pos="4848">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70AFB9-F87E-11AC-2B32-B5178FE34E78}"/>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71442" y="268927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919352225"/>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1032">
          <p15:clr>
            <a:srgbClr val="FBAE40"/>
          </p15:clr>
        </p15:guide>
        <p15:guide id="9" pos="3720">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414779-4CEE-EEAD-8A66-EE043E90B44F}"/>
              </a:ext>
            </a:extLst>
          </p:cNvPr>
          <p:cNvSpPr/>
          <p:nvPr userDrawn="1"/>
        </p:nvSpPr>
        <p:spPr>
          <a:xfrm>
            <a:off x="1611313" y="3215390"/>
            <a:ext cx="2638398" cy="364261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4675414"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34235A04-C2C9-A7DC-3FE5-1E7D27C0E13D}"/>
              </a:ext>
            </a:extLst>
          </p:cNvPr>
          <p:cNvSpPr>
            <a:spLocks noGrp="1"/>
          </p:cNvSpPr>
          <p:nvPr>
            <p:ph type="pic" sz="quarter" idx="19"/>
          </p:nvPr>
        </p:nvSpPr>
        <p:spPr>
          <a:xfrm>
            <a:off x="914400" y="2627313"/>
            <a:ext cx="2525713" cy="3316287"/>
          </a:xfrm>
        </p:spPr>
        <p:txBody>
          <a:bodyPr/>
          <a:lstStyle/>
          <a:p>
            <a:endParaRPr lang="en-US"/>
          </a:p>
        </p:txBody>
      </p:sp>
      <p:sp>
        <p:nvSpPr>
          <p:cNvPr id="3" name="Text Placeholder 12">
            <a:extLst>
              <a:ext uri="{FF2B5EF4-FFF2-40B4-BE49-F238E27FC236}">
                <a16:creationId xmlns:a16="http://schemas.microsoft.com/office/drawing/2014/main" id="{7104C814-4179-5378-738C-F0AEB2D153F3}"/>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1404326330"/>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655">
          <p15:clr>
            <a:srgbClr val="FBAE40"/>
          </p15:clr>
        </p15:guide>
        <p15:guide id="7" orient="horz" pos="360">
          <p15:clr>
            <a:srgbClr val="FBAE40"/>
          </p15:clr>
        </p15:guide>
        <p15:guide id="8" pos="1015">
          <p15:clr>
            <a:srgbClr val="FBAE40"/>
          </p15:clr>
        </p15:guide>
        <p15:guide id="9" pos="2167">
          <p15:clr>
            <a:srgbClr val="FBAE40"/>
          </p15:clr>
        </p15:guide>
        <p15:guide id="10" pos="6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FB883CC-094E-7039-9807-58F11002611B}"/>
              </a:ext>
            </a:extLst>
          </p:cNvPr>
          <p:cNvSpPr/>
          <p:nvPr userDrawn="1"/>
        </p:nvSpPr>
        <p:spPr>
          <a:xfrm>
            <a:off x="0" y="0"/>
            <a:ext cx="5358984"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796698"/>
            <a:ext cx="10439400" cy="1325563"/>
          </a:xfrm>
        </p:spPr>
        <p:txBody>
          <a:bodyPr anchor="t">
            <a:noAutofit/>
          </a:bodyPr>
          <a:lstStyle>
            <a:lvl1pP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1066800" y="2674936"/>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8" y="2685822"/>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3886200"/>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 name="Picture Placeholder 6">
            <a:extLst>
              <a:ext uri="{FF2B5EF4-FFF2-40B4-BE49-F238E27FC236}">
                <a16:creationId xmlns:a16="http://schemas.microsoft.com/office/drawing/2014/main" id="{8FDDBBAD-B928-4819-64F5-80A5AECD71CB}"/>
              </a:ext>
            </a:extLst>
          </p:cNvPr>
          <p:cNvSpPr>
            <a:spLocks noGrp="1"/>
          </p:cNvSpPr>
          <p:nvPr>
            <p:ph type="pic" sz="quarter" idx="19"/>
          </p:nvPr>
        </p:nvSpPr>
        <p:spPr>
          <a:xfrm>
            <a:off x="4381500" y="2171699"/>
            <a:ext cx="2971800" cy="4549775"/>
          </a:xfrm>
        </p:spPr>
        <p:txBody>
          <a:bodyPr/>
          <a:lstStyle/>
          <a:p>
            <a:endParaRPr lang="en-US"/>
          </a:p>
        </p:txBody>
      </p:sp>
      <p:sp>
        <p:nvSpPr>
          <p:cNvPr id="3" name="Text Placeholder 12">
            <a:extLst>
              <a:ext uri="{FF2B5EF4-FFF2-40B4-BE49-F238E27FC236}">
                <a16:creationId xmlns:a16="http://schemas.microsoft.com/office/drawing/2014/main" id="{8B3586BE-78C6-E426-9F3C-F59381E5CD88}"/>
              </a:ext>
            </a:extLst>
          </p:cNvPr>
          <p:cNvSpPr>
            <a:spLocks noGrp="1"/>
          </p:cNvSpPr>
          <p:nvPr>
            <p:ph type="body" sz="quarter" idx="20"/>
          </p:nvPr>
        </p:nvSpPr>
        <p:spPr>
          <a:xfrm>
            <a:off x="8902700" y="6573838"/>
            <a:ext cx="2870200" cy="284162"/>
          </a:xfrm>
        </p:spPr>
        <p:txBody>
          <a:bodyPr>
            <a:noAutofit/>
          </a:bodyPr>
          <a:lstStyle>
            <a:lvl1pPr marL="0" indent="0" algn="r">
              <a:buNone/>
              <a:defRPr sz="1000">
                <a:solidFill>
                  <a:schemeClr val="tx1">
                    <a:lumMod val="50000"/>
                    <a:lumOff val="50000"/>
                  </a:schemeClr>
                </a:solidFill>
              </a:defRPr>
            </a:lvl1pPr>
            <a:lvl2pPr marL="457200" indent="0">
              <a:buNone/>
              <a:defRPr sz="1000"/>
            </a:lvl2pPr>
            <a:lvl3pPr marL="914400" indent="0">
              <a:buNone/>
              <a:defRPr sz="1000"/>
            </a:lvl3pPr>
            <a:lvl4pPr marL="1371600" indent="0">
              <a:buNone/>
              <a:defRPr sz="1000"/>
            </a:lvl4pPr>
            <a:lvl5pPr marL="1828800" indent="0">
              <a:buNone/>
              <a:defRPr sz="1000"/>
            </a:lvl5pPr>
          </a:lstStyle>
          <a:p>
            <a:pPr lvl="0"/>
            <a:r>
              <a:rPr lang="en-US" dirty="0"/>
              <a:t>Click to edit Master text styles</a:t>
            </a:r>
          </a:p>
        </p:txBody>
      </p:sp>
    </p:spTree>
    <p:extLst>
      <p:ext uri="{BB962C8B-B14F-4D97-AF65-F5344CB8AC3E}">
        <p14:creationId xmlns:p14="http://schemas.microsoft.com/office/powerpoint/2010/main" val="464081889"/>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632">
          <p15:clr>
            <a:srgbClr val="FBAE40"/>
          </p15:clr>
        </p15:guide>
        <p15:guide id="6" orient="horz" pos="1368">
          <p15:clr>
            <a:srgbClr val="FBAE40"/>
          </p15:clr>
        </p15:guide>
        <p15:guide id="7" orient="horz" pos="360">
          <p15:clr>
            <a:srgbClr val="FBAE40"/>
          </p15:clr>
        </p15:guide>
        <p15:guide id="9" pos="2760">
          <p15:clr>
            <a:srgbClr val="FBAE40"/>
          </p15:clr>
        </p15:guide>
        <p15:guide id="11" pos="7159">
          <p15:clr>
            <a:srgbClr val="FBAE40"/>
          </p15:clr>
        </p15:guide>
        <p15:guide id="12" pos="672">
          <p15:clr>
            <a:srgbClr val="FBAE40"/>
          </p15:clr>
        </p15:guide>
        <p15:guide id="14" orient="horz" pos="2448">
          <p15:clr>
            <a:srgbClr val="FBAE40"/>
          </p15:clr>
        </p15:guide>
        <p15:guide id="15" pos="705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5949CF9-AE80-D4A2-E0FC-126A4E8ECBCB}"/>
              </a:ext>
            </a:extLst>
          </p:cNvPr>
          <p:cNvSpPr/>
          <p:nvPr userDrawn="1"/>
        </p:nvSpPr>
        <p:spPr>
          <a:xfrm>
            <a:off x="6096000" y="1"/>
            <a:ext cx="6096000" cy="6858000"/>
          </a:xfrm>
          <a:prstGeom prst="rect">
            <a:avLst/>
          </a:prstGeom>
          <a:solidFill>
            <a:srgbClr val="F1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32546" y="4618037"/>
            <a:ext cx="9314540" cy="1325563"/>
          </a:xfrm>
        </p:spPr>
        <p:txBody>
          <a:bodyPr anchor="b">
            <a:noAutofit/>
          </a:bodyPr>
          <a:lstStyle>
            <a:lvl1pPr algn="r">
              <a:defRPr sz="4800">
                <a:latin typeface="Poppins" pitchFamily="2" charset="77"/>
                <a:cs typeface="Poppins" pitchFamily="2" charset="77"/>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11353800" y="566057"/>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11353800" y="653143"/>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CF06E8DC-A0CF-0798-ADF8-761E7E68BAC4}"/>
              </a:ext>
            </a:extLst>
          </p:cNvPr>
          <p:cNvSpPr>
            <a:spLocks noGrp="1"/>
          </p:cNvSpPr>
          <p:nvPr>
            <p:ph type="body" sz="quarter" idx="13"/>
          </p:nvPr>
        </p:nvSpPr>
        <p:spPr>
          <a:xfrm>
            <a:off x="1066797"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2" name="Text Placeholder 7">
            <a:extLst>
              <a:ext uri="{FF2B5EF4-FFF2-40B4-BE49-F238E27FC236}">
                <a16:creationId xmlns:a16="http://schemas.microsoft.com/office/drawing/2014/main" id="{FCFA915D-63BE-A1E7-E7C6-A8B7F841C27B}"/>
              </a:ext>
            </a:extLst>
          </p:cNvPr>
          <p:cNvSpPr>
            <a:spLocks noGrp="1"/>
          </p:cNvSpPr>
          <p:nvPr>
            <p:ph type="body" sz="quarter" idx="14"/>
          </p:nvPr>
        </p:nvSpPr>
        <p:spPr>
          <a:xfrm>
            <a:off x="4675413"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7">
            <a:extLst>
              <a:ext uri="{FF2B5EF4-FFF2-40B4-BE49-F238E27FC236}">
                <a16:creationId xmlns:a16="http://schemas.microsoft.com/office/drawing/2014/main" id="{2D2F8532-EAC1-4C87-C49E-5B099E83972D}"/>
              </a:ext>
            </a:extLst>
          </p:cNvPr>
          <p:cNvSpPr>
            <a:spLocks noGrp="1"/>
          </p:cNvSpPr>
          <p:nvPr>
            <p:ph type="body" sz="quarter" idx="15"/>
          </p:nvPr>
        </p:nvSpPr>
        <p:spPr>
          <a:xfrm>
            <a:off x="8284029" y="914400"/>
            <a:ext cx="2917371" cy="743178"/>
          </a:xfrm>
        </p:spPr>
        <p:txBody>
          <a:bodyPr anchor="b">
            <a:noAutofit/>
          </a:bodyPr>
          <a:lstStyle>
            <a:lvl1pPr marL="0" indent="0">
              <a:buNone/>
              <a:defRPr sz="2200" b="1">
                <a:solidFill>
                  <a:schemeClr val="tx1">
                    <a:lumMod val="75000"/>
                    <a:lumOff val="2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7">
            <a:extLst>
              <a:ext uri="{FF2B5EF4-FFF2-40B4-BE49-F238E27FC236}">
                <a16:creationId xmlns:a16="http://schemas.microsoft.com/office/drawing/2014/main" id="{267078C8-F910-8FC3-7286-ADF1FB40862C}"/>
              </a:ext>
            </a:extLst>
          </p:cNvPr>
          <p:cNvSpPr>
            <a:spLocks noGrp="1"/>
          </p:cNvSpPr>
          <p:nvPr>
            <p:ph type="body" sz="quarter" idx="16"/>
          </p:nvPr>
        </p:nvSpPr>
        <p:spPr>
          <a:xfrm>
            <a:off x="1066800"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7">
            <a:extLst>
              <a:ext uri="{FF2B5EF4-FFF2-40B4-BE49-F238E27FC236}">
                <a16:creationId xmlns:a16="http://schemas.microsoft.com/office/drawing/2014/main" id="{2A8B99F6-09B0-9487-3A2A-0062188384B3}"/>
              </a:ext>
            </a:extLst>
          </p:cNvPr>
          <p:cNvSpPr>
            <a:spLocks noGrp="1"/>
          </p:cNvSpPr>
          <p:nvPr>
            <p:ph type="body" sz="quarter" idx="17"/>
          </p:nvPr>
        </p:nvSpPr>
        <p:spPr>
          <a:xfrm>
            <a:off x="4675414"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E2F86FE2-AC0C-C76C-B2BD-9A02FA2E0205}"/>
              </a:ext>
            </a:extLst>
          </p:cNvPr>
          <p:cNvSpPr>
            <a:spLocks noGrp="1"/>
          </p:cNvSpPr>
          <p:nvPr>
            <p:ph type="body" sz="quarter" idx="18"/>
          </p:nvPr>
        </p:nvSpPr>
        <p:spPr>
          <a:xfrm>
            <a:off x="8284027" y="2098221"/>
            <a:ext cx="2917371" cy="2057400"/>
          </a:xfrm>
        </p:spPr>
        <p:txBody>
          <a:bodyPr anchor="t">
            <a:noAutofit/>
          </a:bodyPr>
          <a:lstStyle>
            <a:lvl1pPr marL="0" indent="0">
              <a:buNone/>
              <a:defRPr sz="1600" b="0">
                <a:solidFill>
                  <a:schemeClr val="tx1">
                    <a:lumMod val="65000"/>
                    <a:lumOff val="35000"/>
                  </a:schemeClr>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461991912"/>
      </p:ext>
    </p:extLst>
  </p:cSld>
  <p:clrMapOvr>
    <a:masterClrMapping/>
  </p:clrMapOvr>
  <p:extLst>
    <p:ext uri="{DCECCB84-F9BA-43D5-87BE-67443E8EF086}">
      <p15:sldGuideLst xmlns:p15="http://schemas.microsoft.com/office/powerpoint/2012/main">
        <p15:guide id="1" orient="horz" pos="840">
          <p15:clr>
            <a:srgbClr val="FBAE40"/>
          </p15:clr>
        </p15:guide>
        <p15:guide id="2" pos="576">
          <p15:clr>
            <a:srgbClr val="FBAE40"/>
          </p15:clr>
        </p15:guide>
        <p15:guide id="3" orient="horz" pos="3744">
          <p15:clr>
            <a:srgbClr val="FBAE40"/>
          </p15:clr>
        </p15:guide>
        <p15:guide id="5" pos="4560">
          <p15:clr>
            <a:srgbClr val="FBAE40"/>
          </p15:clr>
        </p15:guide>
        <p15:guide id="7" orient="horz" pos="360">
          <p15:clr>
            <a:srgbClr val="FBAE40"/>
          </p15:clr>
        </p15:guide>
        <p15:guide id="11" pos="7152">
          <p15:clr>
            <a:srgbClr val="FBAE40"/>
          </p15:clr>
        </p15:guide>
        <p15:guide id="12" pos="672">
          <p15:clr>
            <a:srgbClr val="FBAE40"/>
          </p15:clr>
        </p15:guide>
        <p15:guide id="13" pos="7056">
          <p15:clr>
            <a:srgbClr val="FBAE40"/>
          </p15:clr>
        </p15:guide>
        <p15:guide id="14" orient="horz" pos="244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960C-86A7-6728-9263-973B76A8FDB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2659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20029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F68666B-80B7-5FA5-FC9F-2F928A26B010}"/>
              </a:ext>
            </a:extLst>
          </p:cNvPr>
          <p:cNvSpPr/>
          <p:nvPr userDrawn="1"/>
        </p:nvSpPr>
        <p:spPr>
          <a:xfrm>
            <a:off x="6096000" y="0"/>
            <a:ext cx="3657600" cy="6858000"/>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914400" y="2404343"/>
            <a:ext cx="5181600" cy="1325563"/>
          </a:xfrm>
        </p:spPr>
        <p:txBody>
          <a:bodyPr>
            <a:noAutofit/>
          </a:bodyPr>
          <a:lstStyle>
            <a:lvl1pPr>
              <a:defRPr sz="4800">
                <a:latin typeface="Poppins" pitchFamily="2" charset="77"/>
                <a:cs typeface="Poppins" pitchFamily="2" charset="77"/>
              </a:defRPr>
            </a:lvl1pPr>
          </a:lstStyle>
          <a:p>
            <a:r>
              <a:rPr lang="en-US" dirty="0"/>
              <a:t>Click to edit Master title style</a:t>
            </a:r>
          </a:p>
        </p:txBody>
      </p:sp>
      <p:sp>
        <p:nvSpPr>
          <p:cNvPr id="9" name="Picture Placeholder 8">
            <a:extLst>
              <a:ext uri="{FF2B5EF4-FFF2-40B4-BE49-F238E27FC236}">
                <a16:creationId xmlns:a16="http://schemas.microsoft.com/office/drawing/2014/main" id="{BA87BAAC-9384-2363-2089-821720F16DD3}"/>
              </a:ext>
            </a:extLst>
          </p:cNvPr>
          <p:cNvSpPr>
            <a:spLocks noGrp="1"/>
          </p:cNvSpPr>
          <p:nvPr>
            <p:ph type="pic" sz="quarter" idx="13"/>
          </p:nvPr>
        </p:nvSpPr>
        <p:spPr>
          <a:xfrm>
            <a:off x="7239000" y="1485900"/>
            <a:ext cx="3657600" cy="4457700"/>
          </a:xfrm>
        </p:spPr>
        <p:txBody>
          <a:bodyPr/>
          <a:lstStyle/>
          <a:p>
            <a:endParaRPr lang="en-US"/>
          </a:p>
        </p:txBody>
      </p:sp>
      <p:cxnSp>
        <p:nvCxnSpPr>
          <p:cNvPr id="11" name="Straight Connector 10">
            <a:extLst>
              <a:ext uri="{FF2B5EF4-FFF2-40B4-BE49-F238E27FC236}">
                <a16:creationId xmlns:a16="http://schemas.microsoft.com/office/drawing/2014/main" id="{0CA0C2D1-06AD-3620-044D-2EAE71AC87AC}"/>
              </a:ext>
            </a:extLst>
          </p:cNvPr>
          <p:cNvCxnSpPr/>
          <p:nvPr userDrawn="1"/>
        </p:nvCxnSpPr>
        <p:spPr>
          <a:xfrm>
            <a:off x="1638300" y="571500"/>
            <a:ext cx="4267200"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C99D5D-5452-4897-02A9-A1B32F0BE968}"/>
              </a:ext>
            </a:extLst>
          </p:cNvPr>
          <p:cNvCxnSpPr/>
          <p:nvPr userDrawn="1"/>
        </p:nvCxnSpPr>
        <p:spPr>
          <a:xfrm>
            <a:off x="10096500" y="571500"/>
            <a:ext cx="1259359" cy="0"/>
          </a:xfrm>
          <a:prstGeom prst="line">
            <a:avLst/>
          </a:prstGeom>
          <a:ln>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FB318F3-41C4-0F1C-1CBD-D5A32280E575}"/>
              </a:ext>
            </a:extLst>
          </p:cNvPr>
          <p:cNvCxnSpPr>
            <a:cxnSpLocks/>
          </p:cNvCxnSpPr>
          <p:nvPr userDrawn="1"/>
        </p:nvCxnSpPr>
        <p:spPr>
          <a:xfrm>
            <a:off x="914400" y="571500"/>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0C43CC35-4750-6912-E49F-E917DF9AB637}"/>
              </a:ext>
            </a:extLst>
          </p:cNvPr>
          <p:cNvCxnSpPr>
            <a:cxnSpLocks/>
          </p:cNvCxnSpPr>
          <p:nvPr userDrawn="1"/>
        </p:nvCxnSpPr>
        <p:spPr>
          <a:xfrm>
            <a:off x="914400" y="658586"/>
            <a:ext cx="304800" cy="0"/>
          </a:xfrm>
          <a:prstGeom prst="line">
            <a:avLst/>
          </a:prstGeom>
          <a:ln w="19050">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1066800" y="5185232"/>
            <a:ext cx="2971800" cy="365126"/>
          </a:xfrm>
        </p:spPr>
        <p:txBody>
          <a:bodyPr>
            <a:normAutofit/>
          </a:bodyPr>
          <a:lstStyle>
            <a:lvl1pPr marL="0" indent="0">
              <a:buNone/>
              <a:defRPr sz="180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1066800" y="5588228"/>
            <a:ext cx="2971800" cy="365126"/>
          </a:xfrm>
        </p:spPr>
        <p:txBody>
          <a:bodyPr>
            <a:noAutofit/>
          </a:bodyPr>
          <a:lstStyle>
            <a:lvl1pPr marL="0" indent="0">
              <a:buNone/>
              <a:defRPr sz="2000">
                <a:solidFill>
                  <a:schemeClr val="tx1">
                    <a:lumMod val="85000"/>
                    <a:lumOff val="1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a:t>
            </a:r>
          </a:p>
        </p:txBody>
      </p:sp>
    </p:spTree>
    <p:extLst>
      <p:ext uri="{BB962C8B-B14F-4D97-AF65-F5344CB8AC3E}">
        <p14:creationId xmlns:p14="http://schemas.microsoft.com/office/powerpoint/2010/main" val="2824232365"/>
      </p:ext>
    </p:extLst>
  </p:cSld>
  <p:clrMapOvr>
    <a:masterClrMapping/>
  </p:clrMapOvr>
  <p:extLst>
    <p:ext uri="{DCECCB84-F9BA-43D5-87BE-67443E8EF086}">
      <p15:sldGuideLst xmlns:p15="http://schemas.microsoft.com/office/powerpoint/2012/main">
        <p15:guide id="1" orient="horz" pos="936">
          <p15:clr>
            <a:srgbClr val="FBAE40"/>
          </p15:clr>
        </p15:guide>
        <p15:guide id="2" pos="576">
          <p15:clr>
            <a:srgbClr val="FBAE40"/>
          </p15:clr>
        </p15:guide>
        <p15:guide id="3" orient="horz" pos="3744">
          <p15:clr>
            <a:srgbClr val="FBAE40"/>
          </p15:clr>
        </p15:guide>
        <p15:guide id="4" pos="6864">
          <p15:clr>
            <a:srgbClr val="FBAE40"/>
          </p15:clr>
        </p15:guide>
        <p15:guide id="5" pos="4560">
          <p15:clr>
            <a:srgbClr val="FBAE40"/>
          </p15:clr>
        </p15:guide>
        <p15:guide id="6" orient="horz" pos="1512">
          <p15:clr>
            <a:srgbClr val="FBAE40"/>
          </p15:clr>
        </p15:guide>
        <p15:guide id="7" orient="horz" pos="360">
          <p15:clr>
            <a:srgbClr val="FBAE40"/>
          </p15:clr>
        </p15:guide>
        <p15:guide id="8" pos="672">
          <p15:clr>
            <a:srgbClr val="FBAE40"/>
          </p15:clr>
        </p15:guide>
        <p15:guide id="9" pos="3720">
          <p15:clr>
            <a:srgbClr val="FBAE40"/>
          </p15:clr>
        </p15:guide>
        <p15:guide id="10" pos="6360">
          <p15:clr>
            <a:srgbClr val="FBAE40"/>
          </p15:clr>
        </p15:guide>
        <p15:guide id="11" pos="71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4273995824"/>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334003328"/>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115077860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832528562"/>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325914189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7585656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5270D1-0101-49BF-A0C6-4635E4B4AE01}" type="datetimeFigureOut">
              <a:rPr lang="en-IN" smtClean="0"/>
              <a:t>15-04-2024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FECA42D-A168-40BB-AE2D-4C178E0E6816}" type="slidenum">
              <a:rPr lang="en-IN" smtClean="0"/>
              <a:t>‹#›</a:t>
            </a:fld>
            <a:endParaRPr lang="en-IN" dirty="0"/>
          </a:p>
        </p:txBody>
      </p:sp>
    </p:spTree>
    <p:extLst>
      <p:ext uri="{BB962C8B-B14F-4D97-AF65-F5344CB8AC3E}">
        <p14:creationId xmlns:p14="http://schemas.microsoft.com/office/powerpoint/2010/main" val="2649004359"/>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35270D1-0101-49BF-A0C6-4635E4B4AE01}" type="datetimeFigureOut">
              <a:rPr lang="en-IN" smtClean="0"/>
              <a:t>15-04-2024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FECA42D-A168-40BB-AE2D-4C178E0E6816}" type="slidenum">
              <a:rPr lang="en-IN" smtClean="0"/>
              <a:t>‹#›</a:t>
            </a:fld>
            <a:endParaRPr lang="en-IN" dirty="0"/>
          </a:p>
        </p:txBody>
      </p:sp>
    </p:spTree>
    <p:extLst>
      <p:ext uri="{BB962C8B-B14F-4D97-AF65-F5344CB8AC3E}">
        <p14:creationId xmlns:p14="http://schemas.microsoft.com/office/powerpoint/2010/main" val="4138574382"/>
      </p:ext>
    </p:extLst>
  </p:cSld>
  <p:clrMap bg1="dk1" tx1="lt1" bg2="dk2" tx2="lt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 id="2147483821" r:id="rId15"/>
    <p:sldLayoutId id="2147483822" r:id="rId16"/>
    <p:sldLayoutId id="2147483823" r:id="rId17"/>
  </p:sldLayoutIdLst>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4/15/2024</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672"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60" r:id="rId11"/>
  </p:sldLayoutIdLst>
  <p:txStyles>
    <p:titleStyle>
      <a:lvl1pPr algn="l" defTabSz="914400" rtl="0" eaLnBrk="1" latinLnBrk="0" hangingPunct="1">
        <a:lnSpc>
          <a:spcPct val="90000"/>
        </a:lnSpc>
        <a:spcBef>
          <a:spcPct val="0"/>
        </a:spcBef>
        <a:buNone/>
        <a:defRPr sz="4800" kern="1200">
          <a:solidFill>
            <a:schemeClr val="tx1">
              <a:lumMod val="85000"/>
              <a:lumOff val="15000"/>
            </a:schemeClr>
          </a:solidFill>
          <a:latin typeface="Poppins" pitchFamily="2" charset="77"/>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85000"/>
              <a:lumOff val="1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85000"/>
              <a:lumOff val="1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85000"/>
              <a:lumOff val="1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44">
          <p15:clr>
            <a:srgbClr val="F26B43"/>
          </p15:clr>
        </p15:guide>
        <p15:guide id="4" pos="7416">
          <p15:clr>
            <a:srgbClr val="F26B43"/>
          </p15:clr>
        </p15:guide>
        <p15:guide id="5" pos="312">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1.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27000"/>
            <a:extLst>
              <a:ext uri="{BEBA8EAE-BF5A-486C-A8C5-ECC9F3942E4B}">
                <a14:imgProps xmlns:a14="http://schemas.microsoft.com/office/drawing/2010/main">
                  <a14:imgLayer r:embed="rId3">
                    <a14:imgEffect>
                      <a14:sharpenSoften amount="-25000"/>
                    </a14:imgEffect>
                    <a14:imgEffect>
                      <a14:colorTemperature colorTemp="6357"/>
                    </a14:imgEffect>
                    <a14:imgEffect>
                      <a14:saturation sat="277000"/>
                    </a14:imgEffect>
                    <a14:imgEffect>
                      <a14:brightnessContrast bright="44000" contrast="8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E479-188C-A371-1BAB-21A86B051363}"/>
              </a:ext>
            </a:extLst>
          </p:cNvPr>
          <p:cNvSpPr>
            <a:spLocks noGrp="1"/>
          </p:cNvSpPr>
          <p:nvPr>
            <p:ph type="ctrTitle"/>
          </p:nvPr>
        </p:nvSpPr>
        <p:spPr>
          <a:xfrm>
            <a:off x="5831632" y="830465"/>
            <a:ext cx="5598367" cy="3089194"/>
          </a:xfrm>
        </p:spPr>
        <p:txBody>
          <a:bodyPr/>
          <a:lstStyle/>
          <a:p>
            <a:r>
              <a:rPr lang="en-US" b="1" dirty="0">
                <a:solidFill>
                  <a:schemeClr val="bg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BANKRUPTCY PREDICTION USING ML</a:t>
            </a:r>
            <a:endParaRPr lang="en-IN" b="1" dirty="0">
              <a:solidFill>
                <a:schemeClr val="bg2"/>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B8EA4D5-763F-171B-A0BD-A92228FAC989}"/>
              </a:ext>
            </a:extLst>
          </p:cNvPr>
          <p:cNvSpPr>
            <a:spLocks noGrp="1"/>
          </p:cNvSpPr>
          <p:nvPr>
            <p:ph type="subTitle" idx="1"/>
          </p:nvPr>
        </p:nvSpPr>
        <p:spPr>
          <a:xfrm>
            <a:off x="7970937" y="5464256"/>
            <a:ext cx="3634161" cy="1053938"/>
          </a:xfrm>
        </p:spPr>
        <p:txBody>
          <a:bodyPr>
            <a:normAutofit lnSpcReduction="10000"/>
          </a:bodyPr>
          <a:lstStyle/>
          <a:p>
            <a:r>
              <a:rPr lang="en-US" sz="2800" b="1" u="sng" dirty="0">
                <a:solidFill>
                  <a:schemeClr val="bg2">
                    <a:lumMod val="75000"/>
                  </a:schemeClr>
                </a:solidFill>
                <a:latin typeface="Calibri" panose="020F0502020204030204" pitchFamily="34" charset="0"/>
                <a:cs typeface="Calibri" panose="020F0502020204030204" pitchFamily="34" charset="0"/>
              </a:rPr>
              <a:t>Presented by –</a:t>
            </a:r>
          </a:p>
          <a:p>
            <a:r>
              <a:rPr lang="en-US" sz="2800" b="1" dirty="0">
                <a:solidFill>
                  <a:schemeClr val="bg2">
                    <a:lumMod val="75000"/>
                  </a:schemeClr>
                </a:solidFill>
                <a:latin typeface="Calibri" panose="020F0502020204030204" pitchFamily="34" charset="0"/>
                <a:cs typeface="Calibri" panose="020F0502020204030204" pitchFamily="34" charset="0"/>
              </a:rPr>
              <a:t>Indrajith S.</a:t>
            </a:r>
            <a:endParaRPr lang="en-IN" sz="2800" b="1" dirty="0">
              <a:solidFill>
                <a:schemeClr val="bg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8185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CF12-88F2-77A4-6745-146BDDBAD518}"/>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Understanding Relationships with Scatter </a:t>
            </a:r>
            <a:r>
              <a:rPr lang="en-US" dirty="0">
                <a:latin typeface="Calibri" panose="020F0502020204030204" pitchFamily="34" charset="0"/>
                <a:cs typeface="Calibri" panose="020F0502020204030204" pitchFamily="34" charset="0"/>
              </a:rPr>
              <a:t>Plots:</a:t>
            </a:r>
            <a:endParaRPr lang="en-I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9132B6E-8BCF-9498-7951-B780B3419709}"/>
              </a:ext>
            </a:extLst>
          </p:cNvPr>
          <p:cNvSpPr>
            <a:spLocks noGrp="1"/>
          </p:cNvSpPr>
          <p:nvPr>
            <p:ph idx="1"/>
          </p:nvPr>
        </p:nvSpPr>
        <p:spPr>
          <a:xfrm>
            <a:off x="808737" y="1853248"/>
            <a:ext cx="9079469" cy="4338736"/>
          </a:xfrm>
        </p:spPr>
        <p:txBody>
          <a:bodyPr>
            <a:normAutofit lnSpcReduction="10000"/>
          </a:bodyPr>
          <a:lstStyle/>
          <a:p>
            <a:pPr marL="0" indent="0">
              <a:buNone/>
            </a:pPr>
            <a:r>
              <a:rPr lang="en-US" sz="1800" dirty="0"/>
              <a:t>Plotted scatter plot  for all the features to understand the relationship between the features and target variable</a:t>
            </a:r>
          </a:p>
          <a:p>
            <a:pPr marL="0" indent="0">
              <a:buNone/>
            </a:pPr>
            <a:r>
              <a:rPr lang="en-US" sz="2800" b="1" dirty="0"/>
              <a:t>Observations:</a:t>
            </a:r>
          </a:p>
          <a:p>
            <a:pPr>
              <a:buFont typeface="Wingdings" panose="05000000000000000000" pitchFamily="2" charset="2"/>
              <a:buChar char="v"/>
            </a:pPr>
            <a:r>
              <a:rPr lang="en-US" sz="1900" dirty="0">
                <a:latin typeface="Calibri" panose="020F0502020204030204" pitchFamily="34" charset="0"/>
                <a:cs typeface="Calibri" panose="020F0502020204030204" pitchFamily="34" charset="0"/>
              </a:rPr>
              <a:t>The plots show a very fine linear separation between bankrupt and non-bankrupt. It seems lower values of “net income to Total assets” have more tendency to lead to bankruptcy.</a:t>
            </a:r>
          </a:p>
          <a:p>
            <a:pPr>
              <a:buFont typeface="Wingdings" panose="05000000000000000000" pitchFamily="2" charset="2"/>
              <a:buChar char="v"/>
            </a:pPr>
            <a:r>
              <a:rPr lang="en-US" sz="1900" dirty="0">
                <a:latin typeface="Calibri" panose="020F0502020204030204" pitchFamily="34" charset="0"/>
                <a:cs typeface="Calibri" panose="020F0502020204030204" pitchFamily="34" charset="0"/>
              </a:rPr>
              <a:t>Since we have very less data for positive class, we cannot claim anything, Lets explore more</a:t>
            </a:r>
          </a:p>
          <a:p>
            <a:pPr>
              <a:buFont typeface="Wingdings" panose="05000000000000000000" pitchFamily="2" charset="2"/>
              <a:buChar char="v"/>
            </a:pPr>
            <a:r>
              <a:rPr lang="en-US" sz="1900" dirty="0">
                <a:latin typeface="Calibri" panose="020F0502020204030204" pitchFamily="34" charset="0"/>
                <a:cs typeface="Calibri" panose="020F0502020204030204" pitchFamily="34" charset="0"/>
              </a:rPr>
              <a:t>Higher values of Debt ratio have more tendency to lead to bankruptcy.</a:t>
            </a:r>
          </a:p>
          <a:p>
            <a:pPr>
              <a:buFont typeface="Wingdings" panose="05000000000000000000" pitchFamily="2" charset="2"/>
              <a:buChar char="v"/>
            </a:pPr>
            <a:r>
              <a:rPr lang="en-US" sz="1900" dirty="0">
                <a:latin typeface="Calibri" panose="020F0502020204030204" pitchFamily="34" charset="0"/>
                <a:cs typeface="Calibri" panose="020F0502020204030204" pitchFamily="34" charset="0"/>
              </a:rPr>
              <a:t>Lower values of net income to Total assets have more tendency to lead to bankruptcy</a:t>
            </a:r>
          </a:p>
          <a:p>
            <a:pPr marL="0" indent="0">
              <a:buNone/>
            </a:pPr>
            <a:endParaRPr lang="en-US" sz="1900" dirty="0">
              <a:latin typeface="Calibri" panose="020F0502020204030204" pitchFamily="34" charset="0"/>
              <a:cs typeface="Calibri" panose="020F0502020204030204" pitchFamily="34" charset="0"/>
            </a:endParaRPr>
          </a:p>
          <a:p>
            <a:pPr marL="0" indent="0">
              <a:buNone/>
            </a:pPr>
            <a:r>
              <a:rPr lang="en-US" dirty="0"/>
              <a:t>         </a:t>
            </a:r>
          </a:p>
          <a:p>
            <a:endParaRPr lang="en-IN" dirty="0"/>
          </a:p>
        </p:txBody>
      </p:sp>
    </p:spTree>
    <p:extLst>
      <p:ext uri="{BB962C8B-B14F-4D97-AF65-F5344CB8AC3E}">
        <p14:creationId xmlns:p14="http://schemas.microsoft.com/office/powerpoint/2010/main" val="302055163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EC3C0-A4B7-56B5-ACBF-A0ABE0842C4F}"/>
              </a:ext>
            </a:extLst>
          </p:cNvPr>
          <p:cNvSpPr>
            <a:spLocks noGrp="1"/>
          </p:cNvSpPr>
          <p:nvPr>
            <p:ph type="title"/>
          </p:nvPr>
        </p:nvSpPr>
        <p:spPr>
          <a:xfrm>
            <a:off x="838200" y="470483"/>
            <a:ext cx="10515600" cy="913169"/>
          </a:xfrm>
        </p:spPr>
        <p:txBody>
          <a:bodyPr>
            <a:normAutofit/>
          </a:bodyPr>
          <a:lstStyle/>
          <a:p>
            <a:r>
              <a:rPr lang="en-IN" b="1" dirty="0"/>
              <a:t>Correlation Analysis Using Heatmap:</a:t>
            </a:r>
          </a:p>
        </p:txBody>
      </p:sp>
      <p:sp>
        <p:nvSpPr>
          <p:cNvPr id="3" name="Content Placeholder 2">
            <a:extLst>
              <a:ext uri="{FF2B5EF4-FFF2-40B4-BE49-F238E27FC236}">
                <a16:creationId xmlns:a16="http://schemas.microsoft.com/office/drawing/2014/main" id="{7A54AF28-28EE-2467-D896-97C041FAFAE8}"/>
              </a:ext>
            </a:extLst>
          </p:cNvPr>
          <p:cNvSpPr>
            <a:spLocks noGrp="1"/>
          </p:cNvSpPr>
          <p:nvPr>
            <p:ph idx="1"/>
          </p:nvPr>
        </p:nvSpPr>
        <p:spPr>
          <a:xfrm>
            <a:off x="1143000" y="1585038"/>
            <a:ext cx="10515600" cy="4263311"/>
          </a:xfrm>
        </p:spPr>
        <p:txBody>
          <a:bodyPr>
            <a:normAutofit fontScale="77500" lnSpcReduction="20000"/>
          </a:bodyPr>
          <a:lstStyle/>
          <a:p>
            <a:pPr marL="0" indent="0" algn="l">
              <a:buNone/>
            </a:pPr>
            <a:r>
              <a:rPr lang="en-US" dirty="0"/>
              <a:t>  I performed heatmap analysis on columns to check for collinearity amongst them. After heatmap, I observed:</a:t>
            </a:r>
          </a:p>
          <a:p>
            <a:pPr algn="l">
              <a:buFont typeface="Arial" panose="020B0604020202020204" pitchFamily="34" charset="0"/>
              <a:buChar char="•"/>
            </a:pPr>
            <a:r>
              <a:rPr lang="en-US" dirty="0"/>
              <a:t>All three Return On Assets (ROA(A), ROA(B) and ROA(C) are positively correlated amongst each other.</a:t>
            </a:r>
          </a:p>
          <a:p>
            <a:pPr algn="l">
              <a:buFont typeface="Arial" panose="020B0604020202020204" pitchFamily="34" charset="0"/>
              <a:buChar char="•"/>
            </a:pPr>
            <a:r>
              <a:rPr lang="en-US" dirty="0"/>
              <a:t>Net value per share A, B and C are also highly correlated between each other.</a:t>
            </a:r>
          </a:p>
          <a:p>
            <a:pPr algn="l">
              <a:buFont typeface="Arial" panose="020B0604020202020204" pitchFamily="34" charset="0"/>
              <a:buChar char="•"/>
            </a:pPr>
            <a:r>
              <a:rPr lang="en-US" dirty="0"/>
              <a:t>‘ Debt ratio %’, ‘ Net worth/Assets’ are negatively correlated.</a:t>
            </a:r>
          </a:p>
          <a:p>
            <a:pPr algn="l">
              <a:buFont typeface="Arial" panose="020B0604020202020204" pitchFamily="34" charset="0"/>
              <a:buChar char="•"/>
            </a:pPr>
            <a:r>
              <a:rPr lang="en-US" dirty="0"/>
              <a:t>After tax net interest rate and pre-tax net interest rate are also highly correlated.</a:t>
            </a:r>
          </a:p>
          <a:p>
            <a:pPr algn="l">
              <a:buFont typeface="Arial" panose="020B0604020202020204" pitchFamily="34" charset="0"/>
              <a:buChar char="•"/>
            </a:pPr>
            <a:r>
              <a:rPr lang="en-US" dirty="0"/>
              <a:t>‘ Non-industry income and expenditure/revenue’ is negatively correlated with Operating Profit Rate.</a:t>
            </a:r>
          </a:p>
          <a:p>
            <a:pPr algn="l">
              <a:buFont typeface="Arial" panose="020B0604020202020204" pitchFamily="34" charset="0"/>
              <a:buChar char="•"/>
            </a:pPr>
            <a:r>
              <a:rPr lang="en-US" dirty="0"/>
              <a:t>‘ Operating Profit Growth Rate’,’ After-tax Net Profit Growth Rate’ and ‘ Regular Net Profit Growth Rate’ are also highly correlated.</a:t>
            </a:r>
          </a:p>
          <a:p>
            <a:pPr algn="l">
              <a:buFont typeface="Arial" panose="020B0604020202020204" pitchFamily="34" charset="0"/>
              <a:buChar char="•"/>
            </a:pPr>
            <a:r>
              <a:rPr lang="en-US" dirty="0"/>
              <a:t>‘ Per Share Net profit before tax (Yuan ¥)’ and ‘ Persistent EPS in the Last Four Seasons’ are highly correlated.</a:t>
            </a:r>
          </a:p>
          <a:p>
            <a:pPr marL="0" indent="0" algn="l">
              <a:buNone/>
            </a:pPr>
            <a:r>
              <a:rPr lang="en-US" dirty="0"/>
              <a:t>We can drop any one of the highly correlated values as it contains almost same data, dropping this correlated features can help model to perform better and also for feature selection, Similarly lets check multicollinearity after feature selction.</a:t>
            </a:r>
          </a:p>
          <a:p>
            <a:endParaRPr lang="en-IN" dirty="0"/>
          </a:p>
        </p:txBody>
      </p:sp>
    </p:spTree>
    <p:extLst>
      <p:ext uri="{BB962C8B-B14F-4D97-AF65-F5344CB8AC3E}">
        <p14:creationId xmlns:p14="http://schemas.microsoft.com/office/powerpoint/2010/main" val="3318588904"/>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266A4-9994-2BDB-21BD-6C66ACBB8620}"/>
              </a:ext>
            </a:extLst>
          </p:cNvPr>
          <p:cNvSpPr>
            <a:spLocks noGrp="1"/>
          </p:cNvSpPr>
          <p:nvPr>
            <p:ph type="title"/>
          </p:nvPr>
        </p:nvSpPr>
        <p:spPr>
          <a:xfrm>
            <a:off x="634483" y="195944"/>
            <a:ext cx="9416352" cy="923730"/>
          </a:xfrm>
        </p:spPr>
        <p:txBody>
          <a:bodyPr/>
          <a:lstStyle/>
          <a:p>
            <a:r>
              <a:rPr lang="en-US" b="1" dirty="0"/>
              <a:t>METHODS:</a:t>
            </a:r>
            <a:endParaRPr lang="en-IN" b="1" dirty="0"/>
          </a:p>
        </p:txBody>
      </p:sp>
      <p:graphicFrame>
        <p:nvGraphicFramePr>
          <p:cNvPr id="4" name="Content Placeholder 3">
            <a:extLst>
              <a:ext uri="{FF2B5EF4-FFF2-40B4-BE49-F238E27FC236}">
                <a16:creationId xmlns:a16="http://schemas.microsoft.com/office/drawing/2014/main" id="{CBDB2B83-6ACA-D3A1-4095-4E391C1F3C4D}"/>
              </a:ext>
            </a:extLst>
          </p:cNvPr>
          <p:cNvGraphicFramePr>
            <a:graphicFrameLocks noGrp="1"/>
          </p:cNvGraphicFramePr>
          <p:nvPr>
            <p:ph idx="1"/>
            <p:extLst>
              <p:ext uri="{D42A27DB-BD31-4B8C-83A1-F6EECF244321}">
                <p14:modId xmlns:p14="http://schemas.microsoft.com/office/powerpoint/2010/main" val="2961374534"/>
              </p:ext>
            </p:extLst>
          </p:nvPr>
        </p:nvGraphicFramePr>
        <p:xfrm>
          <a:off x="457200" y="1400175"/>
          <a:ext cx="11485563" cy="5262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E308B11-FF86-CC66-6E3B-7EC877EC7592}"/>
              </a:ext>
            </a:extLst>
          </p:cNvPr>
          <p:cNvSpPr txBox="1"/>
          <p:nvPr/>
        </p:nvSpPr>
        <p:spPr>
          <a:xfrm>
            <a:off x="1828800" y="1520890"/>
            <a:ext cx="10058400" cy="1200329"/>
          </a:xfrm>
          <a:prstGeom prst="rect">
            <a:avLst/>
          </a:prstGeom>
          <a:noFill/>
        </p:spPr>
        <p:txBody>
          <a:bodyPr wrap="square" rtlCol="0">
            <a:spAutoFit/>
          </a:bodyPr>
          <a:lstStyle/>
          <a:p>
            <a:r>
              <a:rPr lang="en-US" dirty="0">
                <a:solidFill>
                  <a:schemeClr val="bg1"/>
                </a:solidFill>
              </a:rPr>
              <a:t>(RFE + SMOTE)</a:t>
            </a:r>
            <a:endParaRPr lang="en-US" dirty="0"/>
          </a:p>
          <a:p>
            <a:r>
              <a:rPr lang="en-US" dirty="0">
                <a:solidFill>
                  <a:schemeClr val="bg1"/>
                </a:solidFill>
              </a:rPr>
              <a:t>Feature selection using RFE,Handled outliers and  used Smote to balance the data, Then create some models</a:t>
            </a:r>
            <a:r>
              <a:rPr lang="en-US" dirty="0"/>
              <a:t>.</a:t>
            </a:r>
          </a:p>
          <a:p>
            <a:endParaRPr lang="en-IN" dirty="0"/>
          </a:p>
        </p:txBody>
      </p:sp>
      <p:sp>
        <p:nvSpPr>
          <p:cNvPr id="6" name="TextBox 5">
            <a:extLst>
              <a:ext uri="{FF2B5EF4-FFF2-40B4-BE49-F238E27FC236}">
                <a16:creationId xmlns:a16="http://schemas.microsoft.com/office/drawing/2014/main" id="{3B3E81A7-FDD2-23E1-EEBD-7DA8EEFCA642}"/>
              </a:ext>
            </a:extLst>
          </p:cNvPr>
          <p:cNvSpPr txBox="1"/>
          <p:nvPr/>
        </p:nvSpPr>
        <p:spPr>
          <a:xfrm>
            <a:off x="1884363" y="3138196"/>
            <a:ext cx="9722919" cy="1200329"/>
          </a:xfrm>
          <a:prstGeom prst="rect">
            <a:avLst/>
          </a:prstGeom>
          <a:noFill/>
        </p:spPr>
        <p:txBody>
          <a:bodyPr wrap="square" rtlCol="0">
            <a:spAutoFit/>
          </a:bodyPr>
          <a:lstStyle/>
          <a:p>
            <a:r>
              <a:rPr lang="en-US" dirty="0">
                <a:solidFill>
                  <a:schemeClr val="bg1"/>
                </a:solidFill>
              </a:rPr>
              <a:t>(RFE + Undersampling) </a:t>
            </a:r>
          </a:p>
          <a:p>
            <a:r>
              <a:rPr lang="en-US" dirty="0">
                <a:solidFill>
                  <a:schemeClr val="bg1"/>
                </a:solidFill>
              </a:rPr>
              <a:t>The same DF from approch-1 is used but instead of oversampling I performed undersampling to balnce the data and created model</a:t>
            </a:r>
            <a:endParaRPr lang="en-IN" dirty="0">
              <a:solidFill>
                <a:schemeClr val="bg1"/>
              </a:solidFill>
            </a:endParaRPr>
          </a:p>
          <a:p>
            <a:endParaRPr lang="en-US" dirty="0"/>
          </a:p>
        </p:txBody>
      </p:sp>
      <p:sp>
        <p:nvSpPr>
          <p:cNvPr id="7" name="TextBox 6">
            <a:extLst>
              <a:ext uri="{FF2B5EF4-FFF2-40B4-BE49-F238E27FC236}">
                <a16:creationId xmlns:a16="http://schemas.microsoft.com/office/drawing/2014/main" id="{C535F561-94F3-9AF2-35C0-4B4880559A24}"/>
              </a:ext>
            </a:extLst>
          </p:cNvPr>
          <p:cNvSpPr txBox="1"/>
          <p:nvPr/>
        </p:nvSpPr>
        <p:spPr>
          <a:xfrm>
            <a:off x="1884363" y="4808166"/>
            <a:ext cx="10058400" cy="923330"/>
          </a:xfrm>
          <a:prstGeom prst="rect">
            <a:avLst/>
          </a:prstGeom>
          <a:noFill/>
        </p:spPr>
        <p:txBody>
          <a:bodyPr wrap="square" rtlCol="0">
            <a:spAutoFit/>
          </a:bodyPr>
          <a:lstStyle/>
          <a:p>
            <a:r>
              <a:rPr lang="en-US" dirty="0">
                <a:solidFill>
                  <a:schemeClr val="bg1"/>
                </a:solidFill>
              </a:rPr>
              <a:t>Feature Engg with model building + Smote</a:t>
            </a:r>
            <a:endParaRPr lang="en-US" dirty="0"/>
          </a:p>
          <a:p>
            <a:r>
              <a:rPr lang="en-US" dirty="0">
                <a:solidFill>
                  <a:schemeClr val="bg1"/>
                </a:solidFill>
              </a:rPr>
              <a:t>As I can see lot of data in outliers,So I had decided to create a model along with feature selction and used Smote to  balnce the data,then created model.</a:t>
            </a:r>
            <a:endParaRPr lang="en-IN" dirty="0">
              <a:solidFill>
                <a:schemeClr val="bg1"/>
              </a:solidFill>
            </a:endParaRPr>
          </a:p>
        </p:txBody>
      </p:sp>
    </p:spTree>
    <p:extLst>
      <p:ext uri="{BB962C8B-B14F-4D97-AF65-F5344CB8AC3E}">
        <p14:creationId xmlns:p14="http://schemas.microsoft.com/office/powerpoint/2010/main" val="397467938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CA527A-5A2E-EF85-7657-3CD79C9FC0C7}"/>
              </a:ext>
            </a:extLst>
          </p:cNvPr>
          <p:cNvSpPr>
            <a:spLocks noGrp="1"/>
          </p:cNvSpPr>
          <p:nvPr>
            <p:ph idx="1"/>
          </p:nvPr>
        </p:nvSpPr>
        <p:spPr/>
        <p:txBody>
          <a:bodyPr>
            <a:normAutofit fontScale="92500"/>
          </a:bodyPr>
          <a:lstStyle/>
          <a:p>
            <a:r>
              <a:rPr lang="en-US" dirty="0"/>
              <a:t>We have a problem regarding the large number of features to choose from the dataset so we are going to use feature selection using the random forest classifier which is great for reducing computational load.</a:t>
            </a:r>
          </a:p>
          <a:p>
            <a:pPr marL="0" indent="0">
              <a:buNone/>
            </a:pPr>
            <a:r>
              <a:rPr lang="en-US" dirty="0"/>
              <a:t>Recursive feature elimination (RFE):</a:t>
            </a:r>
          </a:p>
          <a:p>
            <a:r>
              <a:rPr lang="en-US" dirty="0"/>
              <a:t> It is a feature selection process that suits a model and eliminates the weakest feature (or features) before the required number of features is achieved. Features are rated by the model's coef or feature importances attributes,  and RFE aims to remove dependencies and collinearity by recursively deleting a small number of features per loop.</a:t>
            </a:r>
          </a:p>
          <a:p>
            <a:r>
              <a:rPr lang="en-IN" dirty="0"/>
              <a:t>I had mentioned n-number features and choose the best fit feature, RFE gives </a:t>
            </a:r>
            <a:r>
              <a:rPr lang="en-US" dirty="0"/>
              <a:t> "Test score: 0.964 and number of features: 15“, So I am using 15 features.</a:t>
            </a:r>
          </a:p>
          <a:p>
            <a:endParaRPr lang="en-IN" dirty="0"/>
          </a:p>
        </p:txBody>
      </p:sp>
      <p:graphicFrame>
        <p:nvGraphicFramePr>
          <p:cNvPr id="4" name="Diagram 3">
            <a:extLst>
              <a:ext uri="{FF2B5EF4-FFF2-40B4-BE49-F238E27FC236}">
                <a16:creationId xmlns:a16="http://schemas.microsoft.com/office/drawing/2014/main" id="{DABEF09D-4DB3-7A09-F03F-8590C6B088B8}"/>
              </a:ext>
            </a:extLst>
          </p:cNvPr>
          <p:cNvGraphicFramePr/>
          <p:nvPr>
            <p:extLst>
              <p:ext uri="{D42A27DB-BD31-4B8C-83A1-F6EECF244321}">
                <p14:modId xmlns:p14="http://schemas.microsoft.com/office/powerpoint/2010/main" val="3040650860"/>
              </p:ext>
            </p:extLst>
          </p:nvPr>
        </p:nvGraphicFramePr>
        <p:xfrm>
          <a:off x="1103312" y="609601"/>
          <a:ext cx="7457233" cy="1062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72414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8314FE-645D-BD07-C110-068ECFBC9D8F}"/>
              </a:ext>
            </a:extLst>
          </p:cNvPr>
          <p:cNvSpPr>
            <a:spLocks noGrp="1"/>
          </p:cNvSpPr>
          <p:nvPr>
            <p:ph idx="1"/>
          </p:nvPr>
        </p:nvSpPr>
        <p:spPr>
          <a:xfrm>
            <a:off x="527826" y="381777"/>
            <a:ext cx="10833911" cy="6094445"/>
          </a:xfrm>
        </p:spPr>
        <p:txBody>
          <a:bodyPr/>
          <a:lstStyle/>
          <a:p>
            <a:pPr>
              <a:buFont typeface="Wingdings" panose="05000000000000000000" pitchFamily="2" charset="2"/>
              <a:buChar char="v"/>
            </a:pPr>
            <a:r>
              <a:rPr lang="en-US" dirty="0"/>
              <a:t>Added target variable Bankrupt to the list of selected 15 features to do some analysis, Now the shape is (6819,16)</a:t>
            </a:r>
          </a:p>
          <a:p>
            <a:pPr>
              <a:buFont typeface="Wingdings" panose="05000000000000000000" pitchFamily="2" charset="2"/>
              <a:buChar char="v"/>
            </a:pPr>
            <a:r>
              <a:rPr lang="en-IN" dirty="0"/>
              <a:t>Plotted violinplot and boxplot qith respect to target variable and observed some points,Here are some observations,</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4B3C3E75-CCB7-3304-4F9A-AD71F8DE08B5}"/>
              </a:ext>
            </a:extLst>
          </p:cNvPr>
          <p:cNvPicPr>
            <a:picLocks noChangeAspect="1"/>
          </p:cNvPicPr>
          <p:nvPr/>
        </p:nvPicPr>
        <p:blipFill>
          <a:blip r:embed="rId2"/>
          <a:stretch>
            <a:fillRect/>
          </a:stretch>
        </p:blipFill>
        <p:spPr>
          <a:xfrm>
            <a:off x="951723" y="2069219"/>
            <a:ext cx="6727372" cy="4125093"/>
          </a:xfrm>
          <a:prstGeom prst="rect">
            <a:avLst/>
          </a:prstGeom>
        </p:spPr>
      </p:pic>
      <p:pic>
        <p:nvPicPr>
          <p:cNvPr id="8" name="Picture 7">
            <a:extLst>
              <a:ext uri="{FF2B5EF4-FFF2-40B4-BE49-F238E27FC236}">
                <a16:creationId xmlns:a16="http://schemas.microsoft.com/office/drawing/2014/main" id="{D22D3503-98D7-824F-C505-26DE706BC114}"/>
              </a:ext>
            </a:extLst>
          </p:cNvPr>
          <p:cNvPicPr>
            <a:picLocks noChangeAspect="1"/>
          </p:cNvPicPr>
          <p:nvPr/>
        </p:nvPicPr>
        <p:blipFill>
          <a:blip r:embed="rId3"/>
          <a:stretch>
            <a:fillRect/>
          </a:stretch>
        </p:blipFill>
        <p:spPr>
          <a:xfrm>
            <a:off x="7679095" y="2069219"/>
            <a:ext cx="2532511" cy="4125093"/>
          </a:xfrm>
          <a:prstGeom prst="rect">
            <a:avLst/>
          </a:prstGeom>
        </p:spPr>
      </p:pic>
    </p:spTree>
    <p:extLst>
      <p:ext uri="{BB962C8B-B14F-4D97-AF65-F5344CB8AC3E}">
        <p14:creationId xmlns:p14="http://schemas.microsoft.com/office/powerpoint/2010/main" val="430944818"/>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A3FEA7-0DAD-BE85-E063-51B3F798C538}"/>
              </a:ext>
            </a:extLst>
          </p:cNvPr>
          <p:cNvSpPr>
            <a:spLocks noGrp="1"/>
          </p:cNvSpPr>
          <p:nvPr>
            <p:ph type="title"/>
          </p:nvPr>
        </p:nvSpPr>
        <p:spPr>
          <a:xfrm>
            <a:off x="646111" y="452718"/>
            <a:ext cx="9404723" cy="1245453"/>
          </a:xfrm>
        </p:spPr>
        <p:txBody>
          <a:bodyPr/>
          <a:lstStyle/>
          <a:p>
            <a:r>
              <a:rPr lang="en-US" sz="2800" dirty="0">
                <a:latin typeface="Calibri" panose="020F0502020204030204" pitchFamily="34" charset="0"/>
                <a:cs typeface="Calibri" panose="020F0502020204030204" pitchFamily="34" charset="0"/>
              </a:rPr>
              <a:t>Here are some Plots with bar plot with respect to target variable</a:t>
            </a:r>
            <a:endParaRPr lang="en-IN" sz="2800" dirty="0">
              <a:latin typeface="Calibri" panose="020F0502020204030204" pitchFamily="34" charset="0"/>
              <a:cs typeface="Calibri" panose="020F0502020204030204" pitchFamily="34" charset="0"/>
            </a:endParaRPr>
          </a:p>
        </p:txBody>
      </p:sp>
      <p:sp>
        <p:nvSpPr>
          <p:cNvPr id="10" name="Text Placeholder 9">
            <a:extLst>
              <a:ext uri="{FF2B5EF4-FFF2-40B4-BE49-F238E27FC236}">
                <a16:creationId xmlns:a16="http://schemas.microsoft.com/office/drawing/2014/main" id="{D4096EC6-0FD7-570E-BD57-B0C53CD8B5E8}"/>
              </a:ext>
            </a:extLst>
          </p:cNvPr>
          <p:cNvSpPr>
            <a:spLocks noGrp="1"/>
          </p:cNvSpPr>
          <p:nvPr>
            <p:ph type="body" sz="half" idx="15"/>
          </p:nvPr>
        </p:nvSpPr>
        <p:spPr>
          <a:xfrm>
            <a:off x="652463" y="1698171"/>
            <a:ext cx="2446271" cy="4707111"/>
          </a:xfrm>
        </p:spPr>
        <p:txBody>
          <a:bodyPr/>
          <a:lstStyle/>
          <a:p>
            <a:endParaRPr lang="en-IN" dirty="0"/>
          </a:p>
        </p:txBody>
      </p:sp>
      <p:sp>
        <p:nvSpPr>
          <p:cNvPr id="12" name="Text Placeholder 11">
            <a:extLst>
              <a:ext uri="{FF2B5EF4-FFF2-40B4-BE49-F238E27FC236}">
                <a16:creationId xmlns:a16="http://schemas.microsoft.com/office/drawing/2014/main" id="{6643E999-51C2-6281-80F1-5FE035ADBBAE}"/>
              </a:ext>
            </a:extLst>
          </p:cNvPr>
          <p:cNvSpPr>
            <a:spLocks noGrp="1"/>
          </p:cNvSpPr>
          <p:nvPr>
            <p:ph type="body" sz="half" idx="16"/>
          </p:nvPr>
        </p:nvSpPr>
        <p:spPr>
          <a:xfrm>
            <a:off x="3873106" y="1698171"/>
            <a:ext cx="2946794" cy="4558167"/>
          </a:xfrm>
        </p:spPr>
        <p:txBody>
          <a:bodyPr/>
          <a:lstStyle/>
          <a:p>
            <a:endParaRPr lang="en-IN" dirty="0"/>
          </a:p>
        </p:txBody>
      </p:sp>
      <p:sp>
        <p:nvSpPr>
          <p:cNvPr id="13" name="Text Placeholder 12">
            <a:extLst>
              <a:ext uri="{FF2B5EF4-FFF2-40B4-BE49-F238E27FC236}">
                <a16:creationId xmlns:a16="http://schemas.microsoft.com/office/drawing/2014/main" id="{0BBEDAC6-8EBD-FF81-6AEA-3E379CEE21DA}"/>
              </a:ext>
            </a:extLst>
          </p:cNvPr>
          <p:cNvSpPr>
            <a:spLocks noGrp="1"/>
          </p:cNvSpPr>
          <p:nvPr>
            <p:ph type="body" sz="half" idx="17"/>
          </p:nvPr>
        </p:nvSpPr>
        <p:spPr>
          <a:xfrm>
            <a:off x="7124700" y="1698171"/>
            <a:ext cx="2932113" cy="4558167"/>
          </a:xfrm>
        </p:spPr>
        <p:txBody>
          <a:bodyPr/>
          <a:lstStyle/>
          <a:p>
            <a:endParaRPr lang="en-IN" dirty="0"/>
          </a:p>
        </p:txBody>
      </p:sp>
      <p:pic>
        <p:nvPicPr>
          <p:cNvPr id="5" name="Content Placeholder 4">
            <a:extLst>
              <a:ext uri="{FF2B5EF4-FFF2-40B4-BE49-F238E27FC236}">
                <a16:creationId xmlns:a16="http://schemas.microsoft.com/office/drawing/2014/main" id="{4679CF0E-AE2F-DA6F-6EAD-7025D69BE5D9}"/>
              </a:ext>
            </a:extLst>
          </p:cNvPr>
          <p:cNvPicPr>
            <a:picLocks noGrp="1" noChangeAspect="1"/>
          </p:cNvPicPr>
          <p:nvPr>
            <p:ph idx="4294967295"/>
          </p:nvPr>
        </p:nvPicPr>
        <p:blipFill>
          <a:blip r:embed="rId2"/>
          <a:stretch>
            <a:fillRect/>
          </a:stretch>
        </p:blipFill>
        <p:spPr>
          <a:xfrm>
            <a:off x="652463" y="1698172"/>
            <a:ext cx="2446338" cy="4655004"/>
          </a:xfrm>
        </p:spPr>
      </p:pic>
      <p:pic>
        <p:nvPicPr>
          <p:cNvPr id="7" name="Picture 6">
            <a:extLst>
              <a:ext uri="{FF2B5EF4-FFF2-40B4-BE49-F238E27FC236}">
                <a16:creationId xmlns:a16="http://schemas.microsoft.com/office/drawing/2014/main" id="{8BD3FB9B-9454-366B-C85F-9901A538B0A8}"/>
              </a:ext>
            </a:extLst>
          </p:cNvPr>
          <p:cNvPicPr>
            <a:picLocks noChangeAspect="1"/>
          </p:cNvPicPr>
          <p:nvPr/>
        </p:nvPicPr>
        <p:blipFill rotWithShape="1">
          <a:blip r:embed="rId3"/>
          <a:srcRect l="4051" t="1027" b="1330"/>
          <a:stretch/>
        </p:blipFill>
        <p:spPr>
          <a:xfrm>
            <a:off x="3873039" y="1698171"/>
            <a:ext cx="3024901" cy="4558167"/>
          </a:xfrm>
          <a:prstGeom prst="rect">
            <a:avLst/>
          </a:prstGeom>
        </p:spPr>
      </p:pic>
      <p:pic>
        <p:nvPicPr>
          <p:cNvPr id="9" name="Picture 8">
            <a:extLst>
              <a:ext uri="{FF2B5EF4-FFF2-40B4-BE49-F238E27FC236}">
                <a16:creationId xmlns:a16="http://schemas.microsoft.com/office/drawing/2014/main" id="{AF368805-4AFE-0F48-44A8-2B06DD14D6A1}"/>
              </a:ext>
            </a:extLst>
          </p:cNvPr>
          <p:cNvPicPr>
            <a:picLocks noChangeAspect="1"/>
          </p:cNvPicPr>
          <p:nvPr/>
        </p:nvPicPr>
        <p:blipFill>
          <a:blip r:embed="rId4"/>
          <a:stretch>
            <a:fillRect/>
          </a:stretch>
        </p:blipFill>
        <p:spPr>
          <a:xfrm>
            <a:off x="7124700" y="1698171"/>
            <a:ext cx="2926134" cy="4558167"/>
          </a:xfrm>
          <a:prstGeom prst="rect">
            <a:avLst/>
          </a:prstGeom>
        </p:spPr>
      </p:pic>
    </p:spTree>
    <p:extLst>
      <p:ext uri="{BB962C8B-B14F-4D97-AF65-F5344CB8AC3E}">
        <p14:creationId xmlns:p14="http://schemas.microsoft.com/office/powerpoint/2010/main" val="4069755583"/>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C5D7-ABC4-54EA-97CA-E2A58EEBA35F}"/>
              </a:ext>
            </a:extLst>
          </p:cNvPr>
          <p:cNvSpPr>
            <a:spLocks noGrp="1"/>
          </p:cNvSpPr>
          <p:nvPr>
            <p:ph type="title"/>
          </p:nvPr>
        </p:nvSpPr>
        <p:spPr>
          <a:xfrm>
            <a:off x="646111" y="284767"/>
            <a:ext cx="9404723" cy="1400530"/>
          </a:xfrm>
        </p:spPr>
        <p:txBody>
          <a:bodyPr/>
          <a:lstStyle/>
          <a:p>
            <a:r>
              <a:rPr lang="en-US" b="1" dirty="0"/>
              <a:t>Multicollinearity:</a:t>
            </a:r>
            <a:endParaRPr lang="en-IN" b="1" dirty="0"/>
          </a:p>
        </p:txBody>
      </p:sp>
      <p:pic>
        <p:nvPicPr>
          <p:cNvPr id="8" name="Content Placeholder 7">
            <a:extLst>
              <a:ext uri="{FF2B5EF4-FFF2-40B4-BE49-F238E27FC236}">
                <a16:creationId xmlns:a16="http://schemas.microsoft.com/office/drawing/2014/main" id="{A42AED75-99AB-FCB0-24C8-6701AD1E3624}"/>
              </a:ext>
            </a:extLst>
          </p:cNvPr>
          <p:cNvPicPr>
            <a:picLocks noGrp="1" noChangeAspect="1"/>
          </p:cNvPicPr>
          <p:nvPr>
            <p:ph idx="1"/>
          </p:nvPr>
        </p:nvPicPr>
        <p:blipFill>
          <a:blip r:embed="rId2"/>
          <a:stretch>
            <a:fillRect/>
          </a:stretch>
        </p:blipFill>
        <p:spPr>
          <a:xfrm>
            <a:off x="2066522" y="1211385"/>
            <a:ext cx="8262467" cy="5478664"/>
          </a:xfrm>
          <a:prstGeom prst="rect">
            <a:avLst/>
          </a:prstGeom>
        </p:spPr>
      </p:pic>
    </p:spTree>
    <p:extLst>
      <p:ext uri="{BB962C8B-B14F-4D97-AF65-F5344CB8AC3E}">
        <p14:creationId xmlns:p14="http://schemas.microsoft.com/office/powerpoint/2010/main" val="2129966554"/>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D4D7-F77F-CA90-F95E-99C6F17C5E9D}"/>
              </a:ext>
            </a:extLst>
          </p:cNvPr>
          <p:cNvSpPr>
            <a:spLocks noGrp="1"/>
          </p:cNvSpPr>
          <p:nvPr>
            <p:ph type="title"/>
          </p:nvPr>
        </p:nvSpPr>
        <p:spPr>
          <a:xfrm>
            <a:off x="821095" y="158478"/>
            <a:ext cx="9404723" cy="1376082"/>
          </a:xfrm>
        </p:spPr>
        <p:txBody>
          <a:bodyPr/>
          <a:lstStyle/>
          <a:p>
            <a:r>
              <a:rPr lang="en-US" dirty="0"/>
              <a:t>Outliers:</a:t>
            </a:r>
            <a:br>
              <a:rPr lang="en-US" dirty="0"/>
            </a:br>
            <a:r>
              <a:rPr lang="en-US" sz="2000" dirty="0">
                <a:latin typeface="Calibri" panose="020F0502020204030204" pitchFamily="34" charset="0"/>
                <a:cs typeface="Calibri" panose="020F0502020204030204" pitchFamily="34" charset="0"/>
              </a:rPr>
              <a:t>We can observe lot of outliers present in our data, So we will try to cap the outlier with the IQR Treatment</a:t>
            </a:r>
            <a:endParaRPr lang="en-IN" sz="20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901B9847-D15E-1A3B-3A3B-27D78FEF63FF}"/>
              </a:ext>
            </a:extLst>
          </p:cNvPr>
          <p:cNvPicPr>
            <a:picLocks noGrp="1" noChangeAspect="1"/>
          </p:cNvPicPr>
          <p:nvPr>
            <p:ph idx="1"/>
          </p:nvPr>
        </p:nvPicPr>
        <p:blipFill>
          <a:blip r:embed="rId2"/>
          <a:stretch>
            <a:fillRect/>
          </a:stretch>
        </p:blipFill>
        <p:spPr>
          <a:xfrm>
            <a:off x="579959" y="1614196"/>
            <a:ext cx="10570124" cy="5085327"/>
          </a:xfrm>
        </p:spPr>
      </p:pic>
    </p:spTree>
    <p:extLst>
      <p:ext uri="{BB962C8B-B14F-4D97-AF65-F5344CB8AC3E}">
        <p14:creationId xmlns:p14="http://schemas.microsoft.com/office/powerpoint/2010/main" val="2003092255"/>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08F6-DAB1-D005-F435-81EC44426E0A}"/>
              </a:ext>
            </a:extLst>
          </p:cNvPr>
          <p:cNvSpPr>
            <a:spLocks noGrp="1"/>
          </p:cNvSpPr>
          <p:nvPr>
            <p:ph type="title"/>
          </p:nvPr>
        </p:nvSpPr>
        <p:spPr>
          <a:xfrm>
            <a:off x="997390" y="241555"/>
            <a:ext cx="8911687" cy="850127"/>
          </a:xfrm>
        </p:spPr>
        <p:txBody>
          <a:bodyPr/>
          <a:lstStyle/>
          <a:p>
            <a:r>
              <a:rPr lang="en-US" dirty="0"/>
              <a:t>Checking after Outlier Treatment:</a:t>
            </a:r>
            <a:endParaRPr lang="en-IN" dirty="0"/>
          </a:p>
        </p:txBody>
      </p:sp>
      <p:sp>
        <p:nvSpPr>
          <p:cNvPr id="7" name="Content Placeholder 6">
            <a:extLst>
              <a:ext uri="{FF2B5EF4-FFF2-40B4-BE49-F238E27FC236}">
                <a16:creationId xmlns:a16="http://schemas.microsoft.com/office/drawing/2014/main" id="{1A0D9000-46B7-2B3C-A831-0C3C1BA52B3D}"/>
              </a:ext>
            </a:extLst>
          </p:cNvPr>
          <p:cNvSpPr>
            <a:spLocks noGrp="1"/>
          </p:cNvSpPr>
          <p:nvPr>
            <p:ph idx="1"/>
          </p:nvPr>
        </p:nvSpPr>
        <p:spPr>
          <a:xfrm>
            <a:off x="905069" y="1091683"/>
            <a:ext cx="10599543" cy="5430416"/>
          </a:xfrm>
        </p:spPr>
        <p:txBody>
          <a:bodyPr/>
          <a:lstStyle/>
          <a:p>
            <a:pPr marL="0" indent="0">
              <a:buNone/>
            </a:pPr>
            <a:r>
              <a:rPr lang="en-US" dirty="0"/>
              <a:t>Outliers are handled by capping method using IQR treatment, Now this boxplot shows the outliers are capped</a:t>
            </a:r>
            <a:endParaRPr lang="en-IN" dirty="0"/>
          </a:p>
        </p:txBody>
      </p:sp>
      <p:pic>
        <p:nvPicPr>
          <p:cNvPr id="10" name="Content Placeholder 8">
            <a:extLst>
              <a:ext uri="{FF2B5EF4-FFF2-40B4-BE49-F238E27FC236}">
                <a16:creationId xmlns:a16="http://schemas.microsoft.com/office/drawing/2014/main" id="{39537BBE-C180-BC5D-5C44-A0FC482BDAB6}"/>
              </a:ext>
            </a:extLst>
          </p:cNvPr>
          <p:cNvPicPr>
            <a:picLocks noChangeAspect="1"/>
          </p:cNvPicPr>
          <p:nvPr/>
        </p:nvPicPr>
        <p:blipFill>
          <a:blip r:embed="rId2"/>
          <a:stretch>
            <a:fillRect/>
          </a:stretch>
        </p:blipFill>
        <p:spPr>
          <a:xfrm>
            <a:off x="1217188" y="1903445"/>
            <a:ext cx="9214437" cy="4450703"/>
          </a:xfrm>
          <a:prstGeom prst="rect">
            <a:avLst/>
          </a:prstGeom>
        </p:spPr>
      </p:pic>
    </p:spTree>
    <p:extLst>
      <p:ext uri="{BB962C8B-B14F-4D97-AF65-F5344CB8AC3E}">
        <p14:creationId xmlns:p14="http://schemas.microsoft.com/office/powerpoint/2010/main" val="4224203598"/>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F179-7927-151F-F2AE-00970A41D0BE}"/>
              </a:ext>
            </a:extLst>
          </p:cNvPr>
          <p:cNvSpPr>
            <a:spLocks noGrp="1"/>
          </p:cNvSpPr>
          <p:nvPr>
            <p:ph type="title"/>
          </p:nvPr>
        </p:nvSpPr>
        <p:spPr>
          <a:xfrm>
            <a:off x="1090697" y="599436"/>
            <a:ext cx="8911687" cy="896780"/>
          </a:xfrm>
        </p:spPr>
        <p:txBody>
          <a:bodyPr/>
          <a:lstStyle/>
          <a:p>
            <a:r>
              <a:rPr lang="en-US" dirty="0"/>
              <a:t>Imbalance treatment:</a:t>
            </a:r>
            <a:endParaRPr lang="en-IN" dirty="0"/>
          </a:p>
        </p:txBody>
      </p:sp>
      <p:sp>
        <p:nvSpPr>
          <p:cNvPr id="3" name="Content Placeholder 2">
            <a:extLst>
              <a:ext uri="{FF2B5EF4-FFF2-40B4-BE49-F238E27FC236}">
                <a16:creationId xmlns:a16="http://schemas.microsoft.com/office/drawing/2014/main" id="{990302F1-DB41-EE49-43D1-04D65225375E}"/>
              </a:ext>
            </a:extLst>
          </p:cNvPr>
          <p:cNvSpPr>
            <a:spLocks noGrp="1"/>
          </p:cNvSpPr>
          <p:nvPr>
            <p:ph idx="1"/>
          </p:nvPr>
        </p:nvSpPr>
        <p:spPr>
          <a:xfrm>
            <a:off x="1343608" y="1716833"/>
            <a:ext cx="9395894" cy="3951794"/>
          </a:xfrm>
        </p:spPr>
        <p:txBody>
          <a:bodyPr>
            <a:normAutofit/>
          </a:bodyPr>
          <a:lstStyle/>
          <a:p>
            <a:pPr marL="0" indent="0">
              <a:buNone/>
            </a:pPr>
            <a:r>
              <a:rPr lang="en-US" dirty="0"/>
              <a:t>Data has Class-0 count are high due to this our model may not predict the class-1 correctly, Which is our main aim, to avoid this we are using SMOTE.</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Split the data into Test and train and apply these smote to only training data, The test data will be untouched, it will be used only to evaluate our model performance.</a:t>
            </a:r>
          </a:p>
        </p:txBody>
      </p:sp>
      <p:graphicFrame>
        <p:nvGraphicFramePr>
          <p:cNvPr id="10" name="Table 9">
            <a:extLst>
              <a:ext uri="{FF2B5EF4-FFF2-40B4-BE49-F238E27FC236}">
                <a16:creationId xmlns:a16="http://schemas.microsoft.com/office/drawing/2014/main" id="{DFEB43E9-3667-8993-28F9-C84A820CE7F1}"/>
              </a:ext>
            </a:extLst>
          </p:cNvPr>
          <p:cNvGraphicFramePr>
            <a:graphicFrameLocks noGrp="1"/>
          </p:cNvGraphicFramePr>
          <p:nvPr>
            <p:extLst>
              <p:ext uri="{D42A27DB-BD31-4B8C-83A1-F6EECF244321}">
                <p14:modId xmlns:p14="http://schemas.microsoft.com/office/powerpoint/2010/main" val="2662631876"/>
              </p:ext>
            </p:extLst>
          </p:nvPr>
        </p:nvGraphicFramePr>
        <p:xfrm>
          <a:off x="1724090" y="2596777"/>
          <a:ext cx="5068596" cy="1463040"/>
        </p:xfrm>
        <a:graphic>
          <a:graphicData uri="http://schemas.openxmlformats.org/drawingml/2006/table">
            <a:tbl>
              <a:tblPr firstRow="1" bandRow="1">
                <a:tableStyleId>{5C22544A-7EE6-4342-B048-85BDC9FD1C3A}</a:tableStyleId>
              </a:tblPr>
              <a:tblGrid>
                <a:gridCol w="2034174">
                  <a:extLst>
                    <a:ext uri="{9D8B030D-6E8A-4147-A177-3AD203B41FA5}">
                      <a16:colId xmlns:a16="http://schemas.microsoft.com/office/drawing/2014/main" val="4161678445"/>
                    </a:ext>
                  </a:extLst>
                </a:gridCol>
                <a:gridCol w="1110668">
                  <a:extLst>
                    <a:ext uri="{9D8B030D-6E8A-4147-A177-3AD203B41FA5}">
                      <a16:colId xmlns:a16="http://schemas.microsoft.com/office/drawing/2014/main" val="378303952"/>
                    </a:ext>
                  </a:extLst>
                </a:gridCol>
                <a:gridCol w="1923754">
                  <a:extLst>
                    <a:ext uri="{9D8B030D-6E8A-4147-A177-3AD203B41FA5}">
                      <a16:colId xmlns:a16="http://schemas.microsoft.com/office/drawing/2014/main" val="654532752"/>
                    </a:ext>
                  </a:extLst>
                </a:gridCol>
              </a:tblGrid>
              <a:tr h="364144">
                <a:tc gridSpan="2">
                  <a:txBody>
                    <a:bodyPr/>
                    <a:lstStyle/>
                    <a:p>
                      <a:r>
                        <a:rPr lang="en-US" dirty="0"/>
                        <a:t>              Before Smote              </a:t>
                      </a:r>
                      <a:endParaRPr lang="en-IN" dirty="0"/>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tcPr>
                </a:tc>
                <a:tc hMerge="1">
                  <a:txBody>
                    <a:bodyPr/>
                    <a:lstStyle/>
                    <a:p>
                      <a:pPr marL="0" algn="l" defTabSz="457200" rtl="0" eaLnBrk="1" latinLnBrk="0" hangingPunct="1"/>
                      <a:endParaRPr lang="en-IN" sz="1800" b="1" kern="1200" dirty="0">
                        <a:solidFill>
                          <a:schemeClr val="lt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t>After Smote</a:t>
                      </a:r>
                      <a:endParaRPr lang="en-IN" dirty="0"/>
                    </a:p>
                  </a:txBody>
                  <a:tcPr>
                    <a:lnL w="12700" cap="flat" cmpd="sng" algn="ctr">
                      <a:noFill/>
                      <a:prstDash val="solid"/>
                      <a:round/>
                      <a:headEnd type="none" w="med" len="med"/>
                      <a:tailEnd type="none" w="med" len="med"/>
                    </a:lnL>
                  </a:tcPr>
                </a:tc>
                <a:extLst>
                  <a:ext uri="{0D108BD9-81ED-4DB2-BD59-A6C34878D82A}">
                    <a16:rowId xmlns:a16="http://schemas.microsoft.com/office/drawing/2014/main" val="3309476837"/>
                  </a:ext>
                </a:extLst>
              </a:tr>
              <a:tr h="364144">
                <a:tc>
                  <a:txBody>
                    <a:bodyPr/>
                    <a:lstStyle/>
                    <a:p>
                      <a:r>
                        <a:rPr lang="en-US" dirty="0"/>
                        <a:t>Class </a:t>
                      </a:r>
                      <a:endParaRPr lang="en-IN" dirty="0"/>
                    </a:p>
                  </a:txBody>
                  <a:tcPr>
                    <a:lnT w="38100" cmpd="sng">
                      <a:noFill/>
                    </a:lnT>
                  </a:tcPr>
                </a:tc>
                <a:tc>
                  <a:txBody>
                    <a:bodyPr/>
                    <a:lstStyle/>
                    <a:p>
                      <a:r>
                        <a:rPr lang="en-US" dirty="0"/>
                        <a:t>Count</a:t>
                      </a:r>
                      <a:endParaRPr lang="en-IN" dirty="0"/>
                    </a:p>
                  </a:txBody>
                  <a:tcPr>
                    <a:lnT w="12700" cap="flat" cmpd="sng" algn="ctr">
                      <a:noFill/>
                      <a:prstDash val="solid"/>
                      <a:round/>
                      <a:headEnd type="none" w="med" len="med"/>
                      <a:tailEnd type="none" w="med" len="med"/>
                    </a:lnT>
                  </a:tcPr>
                </a:tc>
                <a:tc>
                  <a:txBody>
                    <a:bodyPr/>
                    <a:lstStyle/>
                    <a:p>
                      <a:r>
                        <a:rPr lang="en-US" dirty="0"/>
                        <a:t>count</a:t>
                      </a:r>
                      <a:endParaRPr lang="en-IN" dirty="0"/>
                    </a:p>
                  </a:txBody>
                  <a:tcPr/>
                </a:tc>
                <a:extLst>
                  <a:ext uri="{0D108BD9-81ED-4DB2-BD59-A6C34878D82A}">
                    <a16:rowId xmlns:a16="http://schemas.microsoft.com/office/drawing/2014/main" val="134824391"/>
                  </a:ext>
                </a:extLst>
              </a:tr>
              <a:tr h="364144">
                <a:tc>
                  <a:txBody>
                    <a:bodyPr/>
                    <a:lstStyle/>
                    <a:p>
                      <a:r>
                        <a:rPr lang="en-US" dirty="0"/>
                        <a:t>0</a:t>
                      </a:r>
                      <a:endParaRPr lang="en-IN" dirty="0"/>
                    </a:p>
                  </a:txBody>
                  <a:tcPr/>
                </a:tc>
                <a:tc>
                  <a:txBody>
                    <a:bodyPr/>
                    <a:lstStyle/>
                    <a:p>
                      <a:r>
                        <a:rPr lang="en-US" dirty="0"/>
                        <a:t>6599</a:t>
                      </a:r>
                      <a:endParaRPr lang="en-IN" dirty="0"/>
                    </a:p>
                  </a:txBody>
                  <a:tcPr/>
                </a:tc>
                <a:tc>
                  <a:txBody>
                    <a:bodyPr/>
                    <a:lstStyle/>
                    <a:p>
                      <a:r>
                        <a:rPr lang="en-US" dirty="0"/>
                        <a:t>6599</a:t>
                      </a:r>
                      <a:endParaRPr lang="en-IN" dirty="0"/>
                    </a:p>
                  </a:txBody>
                  <a:tcPr/>
                </a:tc>
                <a:extLst>
                  <a:ext uri="{0D108BD9-81ED-4DB2-BD59-A6C34878D82A}">
                    <a16:rowId xmlns:a16="http://schemas.microsoft.com/office/drawing/2014/main" val="706477194"/>
                  </a:ext>
                </a:extLst>
              </a:tr>
              <a:tr h="364144">
                <a:tc>
                  <a:txBody>
                    <a:bodyPr/>
                    <a:lstStyle/>
                    <a:p>
                      <a:r>
                        <a:rPr lang="en-US" dirty="0"/>
                        <a:t>1</a:t>
                      </a:r>
                      <a:endParaRPr lang="en-IN" dirty="0"/>
                    </a:p>
                  </a:txBody>
                  <a:tcPr/>
                </a:tc>
                <a:tc>
                  <a:txBody>
                    <a:bodyPr/>
                    <a:lstStyle/>
                    <a:p>
                      <a:r>
                        <a:rPr lang="en-US" dirty="0"/>
                        <a:t>220</a:t>
                      </a:r>
                      <a:endParaRPr lang="en-IN" dirty="0"/>
                    </a:p>
                  </a:txBody>
                  <a:tcPr/>
                </a:tc>
                <a:tc>
                  <a:txBody>
                    <a:bodyPr/>
                    <a:lstStyle/>
                    <a:p>
                      <a:r>
                        <a:rPr lang="en-US" dirty="0"/>
                        <a:t>6599</a:t>
                      </a:r>
                      <a:endParaRPr lang="en-IN" dirty="0"/>
                    </a:p>
                  </a:txBody>
                  <a:tcPr/>
                </a:tc>
                <a:extLst>
                  <a:ext uri="{0D108BD9-81ED-4DB2-BD59-A6C34878D82A}">
                    <a16:rowId xmlns:a16="http://schemas.microsoft.com/office/drawing/2014/main" val="2104408044"/>
                  </a:ext>
                </a:extLst>
              </a:tr>
            </a:tbl>
          </a:graphicData>
        </a:graphic>
      </p:graphicFrame>
    </p:spTree>
    <p:extLst>
      <p:ext uri="{BB962C8B-B14F-4D97-AF65-F5344CB8AC3E}">
        <p14:creationId xmlns:p14="http://schemas.microsoft.com/office/powerpoint/2010/main" val="2963784952"/>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071124-6649-A005-B56D-0662296E115D}"/>
              </a:ext>
            </a:extLst>
          </p:cNvPr>
          <p:cNvGraphicFramePr>
            <a:graphicFrameLocks noGrp="1"/>
          </p:cNvGraphicFramePr>
          <p:nvPr>
            <p:ph idx="1"/>
            <p:extLst>
              <p:ext uri="{D42A27DB-BD31-4B8C-83A1-F6EECF244321}">
                <p14:modId xmlns:p14="http://schemas.microsoft.com/office/powerpoint/2010/main" val="3823654707"/>
              </p:ext>
            </p:extLst>
          </p:nvPr>
        </p:nvGraphicFramePr>
        <p:xfrm>
          <a:off x="783771" y="1380931"/>
          <a:ext cx="10842172" cy="4730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836B4EC6-1103-4C4A-3BA3-176BE5F87E36}"/>
              </a:ext>
            </a:extLst>
          </p:cNvPr>
          <p:cNvGraphicFramePr/>
          <p:nvPr>
            <p:extLst>
              <p:ext uri="{D42A27DB-BD31-4B8C-83A1-F6EECF244321}">
                <p14:modId xmlns:p14="http://schemas.microsoft.com/office/powerpoint/2010/main" val="2547802426"/>
              </p:ext>
            </p:extLst>
          </p:nvPr>
        </p:nvGraphicFramePr>
        <p:xfrm>
          <a:off x="651071" y="181947"/>
          <a:ext cx="4098212" cy="9097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421376472"/>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6AA2-4CFB-A36D-CF83-C4B3DA1C2D8A}"/>
              </a:ext>
            </a:extLst>
          </p:cNvPr>
          <p:cNvSpPr>
            <a:spLocks noGrp="1"/>
          </p:cNvSpPr>
          <p:nvPr>
            <p:ph type="title"/>
          </p:nvPr>
        </p:nvSpPr>
        <p:spPr>
          <a:xfrm>
            <a:off x="969398" y="642772"/>
            <a:ext cx="8911687" cy="971425"/>
          </a:xfrm>
        </p:spPr>
        <p:txBody>
          <a:bodyPr/>
          <a:lstStyle/>
          <a:p>
            <a:r>
              <a:rPr lang="en-US" b="1" dirty="0"/>
              <a:t>Model Building in Approach-1:</a:t>
            </a:r>
            <a:endParaRPr lang="en-IN" b="1" dirty="0"/>
          </a:p>
        </p:txBody>
      </p:sp>
      <p:sp>
        <p:nvSpPr>
          <p:cNvPr id="3" name="Content Placeholder 2">
            <a:extLst>
              <a:ext uri="{FF2B5EF4-FFF2-40B4-BE49-F238E27FC236}">
                <a16:creationId xmlns:a16="http://schemas.microsoft.com/office/drawing/2014/main" id="{52490576-01C1-E78B-70F0-589C5A0DE555}"/>
              </a:ext>
            </a:extLst>
          </p:cNvPr>
          <p:cNvSpPr>
            <a:spLocks noGrp="1"/>
          </p:cNvSpPr>
          <p:nvPr>
            <p:ph idx="1"/>
          </p:nvPr>
        </p:nvSpPr>
        <p:spPr>
          <a:xfrm>
            <a:off x="1250302" y="1716832"/>
            <a:ext cx="10254310" cy="4194389"/>
          </a:xfrm>
        </p:spPr>
        <p:txBody>
          <a:bodyPr/>
          <a:lstStyle/>
          <a:p>
            <a:r>
              <a:rPr lang="en-US" dirty="0"/>
              <a:t>I had created a var_models_smote dictionary to create 9 models simultaneously, it  contains model name and model.</a:t>
            </a:r>
          </a:p>
          <a:p>
            <a:r>
              <a:rPr lang="en-US" dirty="0"/>
              <a:t>Executed in the loop to train all the model.</a:t>
            </a:r>
          </a:p>
          <a:p>
            <a:r>
              <a:rPr lang="en-US" dirty="0"/>
              <a:t>Created the function evaluation_report function which will create a classification report for all the models.</a:t>
            </a:r>
          </a:p>
          <a:p>
            <a:r>
              <a:rPr lang="en-US" dirty="0"/>
              <a:t>Plotted a confussion matrix to see the predictions for all the models.</a:t>
            </a:r>
          </a:p>
          <a:p>
            <a:r>
              <a:rPr lang="en-US" dirty="0"/>
              <a:t>As per the problem statement we don’t need give more concentration in accuracy, We can evaluate with other metrics like recall,Precission,etc.</a:t>
            </a:r>
          </a:p>
          <a:p>
            <a:r>
              <a:rPr lang="en-US" dirty="0"/>
              <a:t>Roc line is plotted for all the models created in this approach.</a:t>
            </a:r>
          </a:p>
          <a:p>
            <a:endParaRPr lang="en-IN" dirty="0"/>
          </a:p>
        </p:txBody>
      </p:sp>
    </p:spTree>
    <p:extLst>
      <p:ext uri="{BB962C8B-B14F-4D97-AF65-F5344CB8AC3E}">
        <p14:creationId xmlns:p14="http://schemas.microsoft.com/office/powerpoint/2010/main" val="2499581892"/>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E687-FD9A-724F-CDA5-073DE00F4151}"/>
              </a:ext>
            </a:extLst>
          </p:cNvPr>
          <p:cNvSpPr>
            <a:spLocks noGrp="1"/>
          </p:cNvSpPr>
          <p:nvPr>
            <p:ph type="title"/>
          </p:nvPr>
        </p:nvSpPr>
        <p:spPr>
          <a:xfrm>
            <a:off x="1184002" y="269026"/>
            <a:ext cx="8911687" cy="710168"/>
          </a:xfrm>
        </p:spPr>
        <p:txBody>
          <a:bodyPr>
            <a:normAutofit fontScale="90000"/>
          </a:bodyPr>
          <a:lstStyle/>
          <a:p>
            <a:r>
              <a:rPr lang="en-US" b="1" dirty="0"/>
              <a:t>Confusion Matrix:</a:t>
            </a:r>
            <a:endParaRPr lang="en-IN" b="1" dirty="0"/>
          </a:p>
        </p:txBody>
      </p:sp>
      <p:pic>
        <p:nvPicPr>
          <p:cNvPr id="9" name="Content Placeholder 8">
            <a:extLst>
              <a:ext uri="{FF2B5EF4-FFF2-40B4-BE49-F238E27FC236}">
                <a16:creationId xmlns:a16="http://schemas.microsoft.com/office/drawing/2014/main" id="{44231CDE-E9BE-46A5-77CF-2502B950415C}"/>
              </a:ext>
            </a:extLst>
          </p:cNvPr>
          <p:cNvPicPr>
            <a:picLocks noGrp="1" noChangeAspect="1"/>
          </p:cNvPicPr>
          <p:nvPr>
            <p:ph idx="1"/>
          </p:nvPr>
        </p:nvPicPr>
        <p:blipFill>
          <a:blip r:embed="rId2"/>
          <a:stretch>
            <a:fillRect/>
          </a:stretch>
        </p:blipFill>
        <p:spPr>
          <a:xfrm>
            <a:off x="1320249" y="1350255"/>
            <a:ext cx="8448901" cy="2711245"/>
          </a:xfrm>
        </p:spPr>
      </p:pic>
      <p:pic>
        <p:nvPicPr>
          <p:cNvPr id="11" name="Picture 10">
            <a:extLst>
              <a:ext uri="{FF2B5EF4-FFF2-40B4-BE49-F238E27FC236}">
                <a16:creationId xmlns:a16="http://schemas.microsoft.com/office/drawing/2014/main" id="{58772816-6E97-E194-5F5A-6C6399B77C8D}"/>
              </a:ext>
            </a:extLst>
          </p:cNvPr>
          <p:cNvPicPr>
            <a:picLocks noChangeAspect="1"/>
          </p:cNvPicPr>
          <p:nvPr/>
        </p:nvPicPr>
        <p:blipFill>
          <a:blip r:embed="rId3"/>
          <a:stretch>
            <a:fillRect/>
          </a:stretch>
        </p:blipFill>
        <p:spPr>
          <a:xfrm>
            <a:off x="1320249" y="4061500"/>
            <a:ext cx="8448901" cy="2081768"/>
          </a:xfrm>
          <a:prstGeom prst="rect">
            <a:avLst/>
          </a:prstGeom>
        </p:spPr>
      </p:pic>
    </p:spTree>
    <p:extLst>
      <p:ext uri="{BB962C8B-B14F-4D97-AF65-F5344CB8AC3E}">
        <p14:creationId xmlns:p14="http://schemas.microsoft.com/office/powerpoint/2010/main" val="1983173645"/>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509E2-AEFF-DDF3-DB6C-235C4E0478DB}"/>
              </a:ext>
            </a:extLst>
          </p:cNvPr>
          <p:cNvSpPr>
            <a:spLocks noGrp="1"/>
          </p:cNvSpPr>
          <p:nvPr>
            <p:ph type="title"/>
          </p:nvPr>
        </p:nvSpPr>
        <p:spPr/>
        <p:txBody>
          <a:bodyPr/>
          <a:lstStyle/>
          <a:p>
            <a:r>
              <a:rPr lang="en-US" dirty="0"/>
              <a:t>Model Metrics and ROC</a:t>
            </a:r>
            <a:endParaRPr lang="en-IN" dirty="0"/>
          </a:p>
        </p:txBody>
      </p:sp>
      <p:sp>
        <p:nvSpPr>
          <p:cNvPr id="3" name="Content Placeholder 2">
            <a:extLst>
              <a:ext uri="{FF2B5EF4-FFF2-40B4-BE49-F238E27FC236}">
                <a16:creationId xmlns:a16="http://schemas.microsoft.com/office/drawing/2014/main" id="{BDA1F496-F91C-9382-EC8C-CD94BAD91157}"/>
              </a:ext>
            </a:extLst>
          </p:cNvPr>
          <p:cNvSpPr>
            <a:spLocks noGrp="1"/>
          </p:cNvSpPr>
          <p:nvPr>
            <p:ph idx="1"/>
          </p:nvPr>
        </p:nvSpPr>
        <p:spPr>
          <a:xfrm>
            <a:off x="2589212" y="2133600"/>
            <a:ext cx="8915400" cy="4481804"/>
          </a:xfrm>
        </p:spPr>
        <p:txBody>
          <a:bodyPr/>
          <a:lstStyle/>
          <a:p>
            <a:pPr marL="0" indent="0">
              <a:buNone/>
            </a:pPr>
            <a:endParaRPr lang="en-US" dirty="0"/>
          </a:p>
          <a:p>
            <a:endParaRPr lang="en-IN" dirty="0"/>
          </a:p>
        </p:txBody>
      </p:sp>
      <p:pic>
        <p:nvPicPr>
          <p:cNvPr id="7" name="Picture 6">
            <a:extLst>
              <a:ext uri="{FF2B5EF4-FFF2-40B4-BE49-F238E27FC236}">
                <a16:creationId xmlns:a16="http://schemas.microsoft.com/office/drawing/2014/main" id="{E500C123-4A57-2401-5A9C-D83FD905BF8A}"/>
              </a:ext>
            </a:extLst>
          </p:cNvPr>
          <p:cNvPicPr>
            <a:picLocks noChangeAspect="1"/>
          </p:cNvPicPr>
          <p:nvPr/>
        </p:nvPicPr>
        <p:blipFill>
          <a:blip r:embed="rId2"/>
          <a:stretch>
            <a:fillRect/>
          </a:stretch>
        </p:blipFill>
        <p:spPr>
          <a:xfrm>
            <a:off x="5640321" y="1446245"/>
            <a:ext cx="6314120" cy="4721290"/>
          </a:xfrm>
          <a:prstGeom prst="rect">
            <a:avLst/>
          </a:prstGeom>
        </p:spPr>
      </p:pic>
      <p:pic>
        <p:nvPicPr>
          <p:cNvPr id="5" name="Picture 4">
            <a:extLst>
              <a:ext uri="{FF2B5EF4-FFF2-40B4-BE49-F238E27FC236}">
                <a16:creationId xmlns:a16="http://schemas.microsoft.com/office/drawing/2014/main" id="{B964A76A-A355-35CC-31E2-7A3D95FC118A}"/>
              </a:ext>
            </a:extLst>
          </p:cNvPr>
          <p:cNvPicPr>
            <a:picLocks noChangeAspect="1"/>
          </p:cNvPicPr>
          <p:nvPr/>
        </p:nvPicPr>
        <p:blipFill>
          <a:blip r:embed="rId3"/>
          <a:stretch>
            <a:fillRect/>
          </a:stretch>
        </p:blipFill>
        <p:spPr>
          <a:xfrm>
            <a:off x="305577" y="1446245"/>
            <a:ext cx="5334744" cy="4721290"/>
          </a:xfrm>
          <a:prstGeom prst="rect">
            <a:avLst/>
          </a:prstGeom>
        </p:spPr>
      </p:pic>
    </p:spTree>
    <p:extLst>
      <p:ext uri="{BB962C8B-B14F-4D97-AF65-F5344CB8AC3E}">
        <p14:creationId xmlns:p14="http://schemas.microsoft.com/office/powerpoint/2010/main" val="125975413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5D0EC-A6F2-4177-10A3-300D92DE07E0}"/>
              </a:ext>
            </a:extLst>
          </p:cNvPr>
          <p:cNvSpPr>
            <a:spLocks noGrp="1"/>
          </p:cNvSpPr>
          <p:nvPr>
            <p:ph idx="1"/>
          </p:nvPr>
        </p:nvSpPr>
        <p:spPr>
          <a:xfrm>
            <a:off x="949486" y="1707501"/>
            <a:ext cx="10555126" cy="4497356"/>
          </a:xfrm>
        </p:spPr>
        <p:txBody>
          <a:bodyPr>
            <a:normAutofit fontScale="55000" lnSpcReduction="20000"/>
          </a:bodyPr>
          <a:lstStyle/>
          <a:p>
            <a:r>
              <a:rPr lang="en-US" sz="3400" dirty="0">
                <a:latin typeface="Calibri" panose="020F0502020204030204" pitchFamily="34" charset="0"/>
                <a:cs typeface="Calibri" panose="020F0502020204030204" pitchFamily="34" charset="0"/>
              </a:rPr>
              <a:t>In this approach, we will use the same dataframe new_bank_df which contains feature selection from RFE and outlier capped data.</a:t>
            </a:r>
          </a:p>
          <a:p>
            <a:r>
              <a:rPr lang="en-US" sz="3600" dirty="0">
                <a:latin typeface="Calibri" panose="020F0502020204030204" pitchFamily="34" charset="0"/>
                <a:cs typeface="Calibri" panose="020F0502020204030204" pitchFamily="34" charset="0"/>
              </a:rPr>
              <a:t>Undersampling:</a:t>
            </a:r>
          </a:p>
          <a:p>
            <a:r>
              <a:rPr lang="en-US" sz="2900" dirty="0">
                <a:latin typeface="Calibri" panose="020F0502020204030204" pitchFamily="34" charset="0"/>
                <a:cs typeface="Calibri" panose="020F0502020204030204" pitchFamily="34" charset="0"/>
              </a:rPr>
              <a:t>Since there were just 220 positive class samples and 6599 negative class samples, I under sampled data and remove most the data from majority class to balance my dataset. After sampling the data size reduced to total of 440 samples (220 to each class). Then after splitting training and test set, I trained four machine learning models</a:t>
            </a:r>
            <a:r>
              <a:rPr lang="en-US" dirty="0"/>
              <a:t>.</a:t>
            </a:r>
          </a:p>
          <a:p>
            <a:r>
              <a:rPr lang="en-US" sz="2900" dirty="0">
                <a:latin typeface="Calibri" panose="020F0502020204030204" pitchFamily="34" charset="0"/>
                <a:cs typeface="Calibri" panose="020F0502020204030204" pitchFamily="34" charset="0"/>
              </a:rPr>
              <a:t>shape of the dataset before undersampling</a:t>
            </a:r>
          </a:p>
          <a:p>
            <a:pPr marL="0" indent="0">
              <a:buNone/>
            </a:pPr>
            <a:r>
              <a:rPr lang="en-US" sz="2900" dirty="0">
                <a:latin typeface="Calibri" panose="020F0502020204030204" pitchFamily="34" charset="0"/>
                <a:cs typeface="Calibri" panose="020F0502020204030204" pitchFamily="34" charset="0"/>
              </a:rPr>
              <a:t>                (6819, 16)</a:t>
            </a:r>
          </a:p>
          <a:p>
            <a:r>
              <a:rPr lang="en-US" sz="2900" dirty="0">
                <a:latin typeface="Calibri" panose="020F0502020204030204" pitchFamily="34" charset="0"/>
                <a:cs typeface="Calibri" panose="020F0502020204030204" pitchFamily="34" charset="0"/>
              </a:rPr>
              <a:t>shape of the dataset After undersampling</a:t>
            </a:r>
          </a:p>
          <a:p>
            <a:pPr marL="0" indent="0">
              <a:buNone/>
            </a:pPr>
            <a:r>
              <a:rPr lang="en-US" sz="2900" dirty="0">
                <a:latin typeface="Calibri" panose="020F0502020204030204" pitchFamily="34" charset="0"/>
                <a:cs typeface="Calibri" panose="020F0502020204030204" pitchFamily="34" charset="0"/>
              </a:rPr>
              <a:t>               (440, 16)           </a:t>
            </a:r>
          </a:p>
          <a:p>
            <a:r>
              <a:rPr lang="en-US" sz="2900" dirty="0">
                <a:latin typeface="Calibri" panose="020F0502020204030204" pitchFamily="34" charset="0"/>
                <a:cs typeface="Calibri" panose="020F0502020204030204" pitchFamily="34" charset="0"/>
              </a:rPr>
              <a:t>Here majority class-0 is under sampled to the count of </a:t>
            </a:r>
          </a:p>
          <a:p>
            <a:pPr marL="0" indent="0">
              <a:buNone/>
            </a:pPr>
            <a:r>
              <a:rPr lang="en-US" sz="2900" dirty="0">
                <a:latin typeface="Calibri" panose="020F0502020204030204" pitchFamily="34" charset="0"/>
                <a:cs typeface="Calibri" panose="020F0502020204030204" pitchFamily="34" charset="0"/>
              </a:rPr>
              <a:t>Minor samples.</a:t>
            </a:r>
          </a:p>
          <a:p>
            <a:endParaRPr lang="en-US" dirty="0"/>
          </a:p>
          <a:p>
            <a:endParaRPr lang="en-US" dirty="0"/>
          </a:p>
          <a:p>
            <a:pPr marL="0" indent="0">
              <a:buNone/>
            </a:pPr>
            <a:r>
              <a:rPr lang="en-US" dirty="0"/>
              <a:t>          </a:t>
            </a:r>
          </a:p>
        </p:txBody>
      </p:sp>
      <p:pic>
        <p:nvPicPr>
          <p:cNvPr id="6" name="Picture 5">
            <a:extLst>
              <a:ext uri="{FF2B5EF4-FFF2-40B4-BE49-F238E27FC236}">
                <a16:creationId xmlns:a16="http://schemas.microsoft.com/office/drawing/2014/main" id="{FC24DCEB-C85E-C9EB-2743-A31ED96955C0}"/>
              </a:ext>
            </a:extLst>
          </p:cNvPr>
          <p:cNvPicPr>
            <a:picLocks noChangeAspect="1"/>
          </p:cNvPicPr>
          <p:nvPr/>
        </p:nvPicPr>
        <p:blipFill rotWithShape="1">
          <a:blip r:embed="rId2"/>
          <a:srcRect l="8883" t="2302" b="3433"/>
          <a:stretch/>
        </p:blipFill>
        <p:spPr>
          <a:xfrm>
            <a:off x="7615741" y="3429000"/>
            <a:ext cx="3626773" cy="2500604"/>
          </a:xfrm>
          <a:prstGeom prst="rect">
            <a:avLst/>
          </a:prstGeom>
        </p:spPr>
      </p:pic>
      <p:graphicFrame>
        <p:nvGraphicFramePr>
          <p:cNvPr id="7" name="Diagram 6">
            <a:extLst>
              <a:ext uri="{FF2B5EF4-FFF2-40B4-BE49-F238E27FC236}">
                <a16:creationId xmlns:a16="http://schemas.microsoft.com/office/drawing/2014/main" id="{F9538F88-C9EC-8931-0E35-0A467F360CBB}"/>
              </a:ext>
            </a:extLst>
          </p:cNvPr>
          <p:cNvGraphicFramePr/>
          <p:nvPr>
            <p:extLst>
              <p:ext uri="{D42A27DB-BD31-4B8C-83A1-F6EECF244321}">
                <p14:modId xmlns:p14="http://schemas.microsoft.com/office/powerpoint/2010/main" val="3787986533"/>
              </p:ext>
            </p:extLst>
          </p:nvPr>
        </p:nvGraphicFramePr>
        <p:xfrm>
          <a:off x="949486" y="177283"/>
          <a:ext cx="7951918" cy="10730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774130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2CB30-EAAA-F782-6FC0-AD953917DE2C}"/>
              </a:ext>
            </a:extLst>
          </p:cNvPr>
          <p:cNvSpPr>
            <a:spLocks noGrp="1"/>
          </p:cNvSpPr>
          <p:nvPr>
            <p:ph type="title"/>
          </p:nvPr>
        </p:nvSpPr>
        <p:spPr>
          <a:xfrm>
            <a:off x="541175" y="213563"/>
            <a:ext cx="8911687" cy="840796"/>
          </a:xfrm>
        </p:spPr>
        <p:txBody>
          <a:bodyPr>
            <a:normAutofit fontScale="90000"/>
          </a:bodyPr>
          <a:lstStyle/>
          <a:p>
            <a:r>
              <a:rPr lang="en-IN" dirty="0"/>
              <a:t>Model building(approch-2):</a:t>
            </a:r>
            <a:br>
              <a:rPr lang="en-IN" dirty="0"/>
            </a:br>
            <a:endParaRPr lang="en-IN" dirty="0"/>
          </a:p>
        </p:txBody>
      </p:sp>
      <p:sp>
        <p:nvSpPr>
          <p:cNvPr id="3" name="Content Placeholder 2">
            <a:extLst>
              <a:ext uri="{FF2B5EF4-FFF2-40B4-BE49-F238E27FC236}">
                <a16:creationId xmlns:a16="http://schemas.microsoft.com/office/drawing/2014/main" id="{5FAC9335-E733-9125-7E42-C427D5DA40D3}"/>
              </a:ext>
            </a:extLst>
          </p:cNvPr>
          <p:cNvSpPr>
            <a:spLocks noGrp="1"/>
          </p:cNvSpPr>
          <p:nvPr>
            <p:ph idx="1"/>
          </p:nvPr>
        </p:nvSpPr>
        <p:spPr>
          <a:xfrm>
            <a:off x="541175" y="1156996"/>
            <a:ext cx="10991461" cy="5001208"/>
          </a:xfrm>
        </p:spPr>
        <p:txBody>
          <a:bodyPr/>
          <a:lstStyle/>
          <a:p>
            <a:r>
              <a:rPr lang="en-US" dirty="0"/>
              <a:t>For this Approach I am creating 4 models, Lets trains and see the performance of the model.</a:t>
            </a:r>
          </a:p>
          <a:p>
            <a:r>
              <a:rPr lang="en-IN" dirty="0"/>
              <a:t>Confussion matrix</a:t>
            </a:r>
          </a:p>
        </p:txBody>
      </p:sp>
      <p:pic>
        <p:nvPicPr>
          <p:cNvPr id="5" name="Picture 4">
            <a:extLst>
              <a:ext uri="{FF2B5EF4-FFF2-40B4-BE49-F238E27FC236}">
                <a16:creationId xmlns:a16="http://schemas.microsoft.com/office/drawing/2014/main" id="{A4184EDC-CB21-7B57-CE99-98FB6919ADAB}"/>
              </a:ext>
            </a:extLst>
          </p:cNvPr>
          <p:cNvPicPr>
            <a:picLocks noChangeAspect="1"/>
          </p:cNvPicPr>
          <p:nvPr/>
        </p:nvPicPr>
        <p:blipFill>
          <a:blip r:embed="rId2"/>
          <a:stretch>
            <a:fillRect/>
          </a:stretch>
        </p:blipFill>
        <p:spPr>
          <a:xfrm>
            <a:off x="1070636" y="2444621"/>
            <a:ext cx="7944099" cy="3536302"/>
          </a:xfrm>
          <a:prstGeom prst="rect">
            <a:avLst/>
          </a:prstGeom>
        </p:spPr>
      </p:pic>
    </p:spTree>
    <p:extLst>
      <p:ext uri="{BB962C8B-B14F-4D97-AF65-F5344CB8AC3E}">
        <p14:creationId xmlns:p14="http://schemas.microsoft.com/office/powerpoint/2010/main" val="1441534270"/>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1DE8A-A9B6-BFCE-3ECB-37F8157E7CEF}"/>
              </a:ext>
            </a:extLst>
          </p:cNvPr>
          <p:cNvSpPr>
            <a:spLocks noGrp="1"/>
          </p:cNvSpPr>
          <p:nvPr>
            <p:ph type="title"/>
          </p:nvPr>
        </p:nvSpPr>
        <p:spPr>
          <a:xfrm>
            <a:off x="300879" y="124587"/>
            <a:ext cx="9404723" cy="1209561"/>
          </a:xfrm>
        </p:spPr>
        <p:txBody>
          <a:bodyPr/>
          <a:lstStyle/>
          <a:p>
            <a:r>
              <a:rPr lang="en-US" dirty="0"/>
              <a:t>Observation in approach 2:</a:t>
            </a:r>
            <a:br>
              <a:rPr lang="en-US" dirty="0"/>
            </a:br>
            <a:r>
              <a:rPr lang="en-US" sz="1800" dirty="0">
                <a:latin typeface="Calibri" panose="020F0502020204030204" pitchFamily="34" charset="0"/>
                <a:cs typeface="Calibri" panose="020F0502020204030204" pitchFamily="34" charset="0"/>
              </a:rPr>
              <a:t>Here we can see all the model metrics for this approach and ROC curve</a:t>
            </a:r>
            <a:endParaRPr lang="en-IN" sz="1800" dirty="0">
              <a:latin typeface="Calibri" panose="020F0502020204030204" pitchFamily="34" charset="0"/>
              <a:cs typeface="Calibri" panose="020F0502020204030204" pitchFamily="34" charset="0"/>
            </a:endParaRPr>
          </a:p>
        </p:txBody>
      </p:sp>
      <p:pic>
        <p:nvPicPr>
          <p:cNvPr id="5" name="Content Placeholder 4">
            <a:extLst>
              <a:ext uri="{FF2B5EF4-FFF2-40B4-BE49-F238E27FC236}">
                <a16:creationId xmlns:a16="http://schemas.microsoft.com/office/drawing/2014/main" id="{CCE283F4-C751-AFB7-3C30-FD4E2CFBDC21}"/>
              </a:ext>
            </a:extLst>
          </p:cNvPr>
          <p:cNvPicPr>
            <a:picLocks noGrp="1" noChangeAspect="1"/>
          </p:cNvPicPr>
          <p:nvPr>
            <p:ph idx="1"/>
          </p:nvPr>
        </p:nvPicPr>
        <p:blipFill>
          <a:blip r:embed="rId2"/>
          <a:stretch>
            <a:fillRect/>
          </a:stretch>
        </p:blipFill>
        <p:spPr>
          <a:xfrm>
            <a:off x="5313405" y="1604736"/>
            <a:ext cx="6105140" cy="4699000"/>
          </a:xfrm>
        </p:spPr>
      </p:pic>
      <p:pic>
        <p:nvPicPr>
          <p:cNvPr id="4" name="Picture 3">
            <a:extLst>
              <a:ext uri="{FF2B5EF4-FFF2-40B4-BE49-F238E27FC236}">
                <a16:creationId xmlns:a16="http://schemas.microsoft.com/office/drawing/2014/main" id="{AD549D41-5C06-A70D-B58C-0C91A8BC8D68}"/>
              </a:ext>
            </a:extLst>
          </p:cNvPr>
          <p:cNvPicPr>
            <a:picLocks noChangeAspect="1"/>
          </p:cNvPicPr>
          <p:nvPr/>
        </p:nvPicPr>
        <p:blipFill>
          <a:blip r:embed="rId3"/>
          <a:stretch>
            <a:fillRect/>
          </a:stretch>
        </p:blipFill>
        <p:spPr>
          <a:xfrm>
            <a:off x="349520" y="1604736"/>
            <a:ext cx="4963885" cy="4699000"/>
          </a:xfrm>
          <a:prstGeom prst="rect">
            <a:avLst/>
          </a:prstGeom>
        </p:spPr>
      </p:pic>
    </p:spTree>
    <p:extLst>
      <p:ext uri="{BB962C8B-B14F-4D97-AF65-F5344CB8AC3E}">
        <p14:creationId xmlns:p14="http://schemas.microsoft.com/office/powerpoint/2010/main" val="400487494"/>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14E9-68F3-70F3-670B-8BF9F8984C12}"/>
              </a:ext>
            </a:extLst>
          </p:cNvPr>
          <p:cNvSpPr>
            <a:spLocks noGrp="1"/>
          </p:cNvSpPr>
          <p:nvPr>
            <p:ph type="title"/>
          </p:nvPr>
        </p:nvSpPr>
        <p:spPr>
          <a:xfrm>
            <a:off x="646111" y="452718"/>
            <a:ext cx="9404723" cy="1012188"/>
          </a:xfrm>
        </p:spPr>
        <p:txBody>
          <a:bodyPr/>
          <a:lstStyle/>
          <a:p>
            <a:r>
              <a:rPr lang="en-US" dirty="0"/>
              <a:t>Feature Importance:</a:t>
            </a:r>
            <a:endParaRPr lang="en-IN" dirty="0"/>
          </a:p>
        </p:txBody>
      </p:sp>
      <p:pic>
        <p:nvPicPr>
          <p:cNvPr id="5" name="Content Placeholder 4">
            <a:extLst>
              <a:ext uri="{FF2B5EF4-FFF2-40B4-BE49-F238E27FC236}">
                <a16:creationId xmlns:a16="http://schemas.microsoft.com/office/drawing/2014/main" id="{C150A138-0285-BCD8-F18B-8FE45B11CE97}"/>
              </a:ext>
            </a:extLst>
          </p:cNvPr>
          <p:cNvPicPr>
            <a:picLocks noGrp="1" noChangeAspect="1"/>
          </p:cNvPicPr>
          <p:nvPr>
            <p:ph idx="1"/>
          </p:nvPr>
        </p:nvPicPr>
        <p:blipFill>
          <a:blip r:embed="rId2"/>
          <a:stretch>
            <a:fillRect/>
          </a:stretch>
        </p:blipFill>
        <p:spPr>
          <a:xfrm>
            <a:off x="819676" y="1498259"/>
            <a:ext cx="10552647" cy="4907023"/>
          </a:xfrm>
        </p:spPr>
      </p:pic>
    </p:spTree>
    <p:extLst>
      <p:ext uri="{BB962C8B-B14F-4D97-AF65-F5344CB8AC3E}">
        <p14:creationId xmlns:p14="http://schemas.microsoft.com/office/powerpoint/2010/main" val="5074489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95F90F-0EC7-0C08-4E5E-EDDEAC77F790}"/>
              </a:ext>
            </a:extLst>
          </p:cNvPr>
          <p:cNvSpPr>
            <a:spLocks noGrp="1"/>
          </p:cNvSpPr>
          <p:nvPr>
            <p:ph idx="1"/>
          </p:nvPr>
        </p:nvSpPr>
        <p:spPr>
          <a:xfrm>
            <a:off x="914400" y="1875454"/>
            <a:ext cx="10123487" cy="4077672"/>
          </a:xfrm>
        </p:spPr>
        <p:txBody>
          <a:bodyPr>
            <a:normAutofit/>
          </a:bodyPr>
          <a:lstStyle/>
          <a:p>
            <a:pPr>
              <a:buFont typeface="Wingdings" panose="05000000000000000000" pitchFamily="2" charset="2"/>
              <a:buChar char="v"/>
            </a:pPr>
            <a:r>
              <a:rPr lang="en-US" dirty="0"/>
              <a:t>In this approach I had used the original dataset without outlier treatment and implemented smote to balance the data, then created a model.</a:t>
            </a:r>
          </a:p>
          <a:p>
            <a:pPr>
              <a:buFont typeface="Wingdings" panose="05000000000000000000" pitchFamily="2" charset="2"/>
              <a:buChar char="v"/>
            </a:pPr>
            <a:r>
              <a:rPr lang="en-IN" dirty="0"/>
              <a:t>The features are sorted in the descending order according to their model feature importance, Then dropped the features which are equal to 0.</a:t>
            </a:r>
          </a:p>
          <a:p>
            <a:pPr>
              <a:buFont typeface="Wingdings" panose="05000000000000000000" pitchFamily="2" charset="2"/>
              <a:buChar char="v"/>
            </a:pPr>
            <a:r>
              <a:rPr lang="en-IN" dirty="0"/>
              <a:t>Almost  25 features are dropped now the shape of our dataset is (6819,59)</a:t>
            </a:r>
          </a:p>
          <a:p>
            <a:pPr>
              <a:buFont typeface="Wingdings" panose="05000000000000000000" pitchFamily="2" charset="2"/>
              <a:buChar char="v"/>
            </a:pPr>
            <a:r>
              <a:rPr lang="en-US" dirty="0"/>
              <a:t>Here I used 4 models Random forest,XGB classifier, Decission tree,SVM(svc-classifier).</a:t>
            </a:r>
          </a:p>
          <a:p>
            <a:pPr>
              <a:buFont typeface="Wingdings" panose="05000000000000000000" pitchFamily="2" charset="2"/>
              <a:buChar char="v"/>
            </a:pPr>
            <a:r>
              <a:rPr lang="en-IN" dirty="0"/>
              <a:t>When we observe previous approach it looks slightly overfitting so here I had also applied cross validation method for random forest and </a:t>
            </a:r>
            <a:r>
              <a:rPr lang="en-IN" dirty="0" err="1"/>
              <a:t>xgb</a:t>
            </a:r>
            <a:r>
              <a:rPr lang="en-IN" dirty="0"/>
              <a:t>.</a:t>
            </a:r>
          </a:p>
          <a:p>
            <a:pPr marL="0" indent="0">
              <a:buNone/>
            </a:pPr>
            <a:r>
              <a:rPr lang="en-IN" dirty="0"/>
              <a:t>       </a:t>
            </a:r>
          </a:p>
        </p:txBody>
      </p:sp>
      <p:graphicFrame>
        <p:nvGraphicFramePr>
          <p:cNvPr id="6" name="Diagram 5">
            <a:extLst>
              <a:ext uri="{FF2B5EF4-FFF2-40B4-BE49-F238E27FC236}">
                <a16:creationId xmlns:a16="http://schemas.microsoft.com/office/drawing/2014/main" id="{E3DADDA1-9431-A030-1623-06225696C9F9}"/>
              </a:ext>
            </a:extLst>
          </p:cNvPr>
          <p:cNvGraphicFramePr/>
          <p:nvPr>
            <p:extLst>
              <p:ext uri="{D42A27DB-BD31-4B8C-83A1-F6EECF244321}">
                <p14:modId xmlns:p14="http://schemas.microsoft.com/office/powerpoint/2010/main" val="4190209215"/>
              </p:ext>
            </p:extLst>
          </p:nvPr>
        </p:nvGraphicFramePr>
        <p:xfrm>
          <a:off x="914400" y="373634"/>
          <a:ext cx="8026563" cy="1062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41432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1A6FB-4173-1254-A6C5-1A56B8F0F1F5}"/>
              </a:ext>
            </a:extLst>
          </p:cNvPr>
          <p:cNvSpPr>
            <a:spLocks noGrp="1"/>
          </p:cNvSpPr>
          <p:nvPr>
            <p:ph type="title"/>
          </p:nvPr>
        </p:nvSpPr>
        <p:spPr>
          <a:xfrm>
            <a:off x="681135" y="363894"/>
            <a:ext cx="10926147" cy="2276280"/>
          </a:xfrm>
        </p:spPr>
        <p:txBody>
          <a:bodyPr/>
          <a:lstStyle/>
          <a:p>
            <a:r>
              <a:rPr lang="en-US" sz="3200" dirty="0">
                <a:latin typeface="Calibri" panose="020F0502020204030204" pitchFamily="34" charset="0"/>
                <a:cs typeface="Calibri" panose="020F0502020204030204" pitchFamily="34" charset="0"/>
              </a:rPr>
              <a:t>Confussion matrix:</a:t>
            </a:r>
            <a:br>
              <a:rPr lang="en-US" sz="3200"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br>
              <a:rPr lang="en-US" sz="1100" dirty="0"/>
            </a:br>
            <a:r>
              <a:rPr lang="en-US" sz="1800" dirty="0"/>
              <a:t>we will evaluate the model by using test data  and here are the results, By using </a:t>
            </a:r>
            <a:r>
              <a:rPr lang="en-US" sz="1800" dirty="0" err="1"/>
              <a:t>confussion</a:t>
            </a:r>
            <a:r>
              <a:rPr lang="en-US" sz="1800" dirty="0"/>
              <a:t> matrix we can clearly understand that mostly class-1 is predicted correctly.</a:t>
            </a:r>
            <a:br>
              <a:rPr lang="en-US" sz="1100" dirty="0"/>
            </a:br>
            <a:endParaRPr lang="en-IN" sz="1100" dirty="0"/>
          </a:p>
        </p:txBody>
      </p:sp>
      <p:sp>
        <p:nvSpPr>
          <p:cNvPr id="3" name="Content Placeholder 2">
            <a:extLst>
              <a:ext uri="{FF2B5EF4-FFF2-40B4-BE49-F238E27FC236}">
                <a16:creationId xmlns:a16="http://schemas.microsoft.com/office/drawing/2014/main" id="{97E5C914-C134-0E62-DF9A-668610A43925}"/>
              </a:ext>
            </a:extLst>
          </p:cNvPr>
          <p:cNvSpPr>
            <a:spLocks noGrp="1"/>
          </p:cNvSpPr>
          <p:nvPr>
            <p:ph idx="1"/>
          </p:nvPr>
        </p:nvSpPr>
        <p:spPr>
          <a:xfrm>
            <a:off x="681134" y="1268964"/>
            <a:ext cx="10823477" cy="1278294"/>
          </a:xfrm>
        </p:spPr>
        <p:txBody>
          <a:bodyPr>
            <a:noAutofit/>
          </a:bodyPr>
          <a:lstStyle/>
          <a:p>
            <a:pPr marL="0" indent="0">
              <a:buNone/>
            </a:pPr>
            <a:endParaRPr lang="en-IN" sz="900" dirty="0"/>
          </a:p>
          <a:p>
            <a:pPr marL="0" indent="0" algn="ctr">
              <a:buNone/>
            </a:pPr>
            <a:r>
              <a:rPr lang="en-IN" sz="900" dirty="0"/>
              <a:t>  </a:t>
            </a:r>
          </a:p>
        </p:txBody>
      </p:sp>
      <p:pic>
        <p:nvPicPr>
          <p:cNvPr id="5" name="Picture 4">
            <a:extLst>
              <a:ext uri="{FF2B5EF4-FFF2-40B4-BE49-F238E27FC236}">
                <a16:creationId xmlns:a16="http://schemas.microsoft.com/office/drawing/2014/main" id="{AEE7D8BA-7158-DFEF-228C-D405C2BCDB79}"/>
              </a:ext>
            </a:extLst>
          </p:cNvPr>
          <p:cNvPicPr>
            <a:picLocks noChangeAspect="1"/>
          </p:cNvPicPr>
          <p:nvPr/>
        </p:nvPicPr>
        <p:blipFill>
          <a:blip r:embed="rId2"/>
          <a:stretch>
            <a:fillRect/>
          </a:stretch>
        </p:blipFill>
        <p:spPr>
          <a:xfrm>
            <a:off x="772217" y="2897740"/>
            <a:ext cx="2920481" cy="2640174"/>
          </a:xfrm>
          <a:prstGeom prst="rect">
            <a:avLst/>
          </a:prstGeom>
        </p:spPr>
      </p:pic>
      <p:pic>
        <p:nvPicPr>
          <p:cNvPr id="7" name="Picture 6">
            <a:extLst>
              <a:ext uri="{FF2B5EF4-FFF2-40B4-BE49-F238E27FC236}">
                <a16:creationId xmlns:a16="http://schemas.microsoft.com/office/drawing/2014/main" id="{1E324981-F7A5-F37E-F3BF-CF433822B2CD}"/>
              </a:ext>
            </a:extLst>
          </p:cNvPr>
          <p:cNvPicPr>
            <a:picLocks noChangeAspect="1"/>
          </p:cNvPicPr>
          <p:nvPr/>
        </p:nvPicPr>
        <p:blipFill>
          <a:blip r:embed="rId3"/>
          <a:stretch>
            <a:fillRect/>
          </a:stretch>
        </p:blipFill>
        <p:spPr>
          <a:xfrm>
            <a:off x="3692699" y="2897740"/>
            <a:ext cx="2400173" cy="2640174"/>
          </a:xfrm>
          <a:prstGeom prst="rect">
            <a:avLst/>
          </a:prstGeom>
        </p:spPr>
      </p:pic>
      <p:pic>
        <p:nvPicPr>
          <p:cNvPr id="9" name="Picture 8">
            <a:extLst>
              <a:ext uri="{FF2B5EF4-FFF2-40B4-BE49-F238E27FC236}">
                <a16:creationId xmlns:a16="http://schemas.microsoft.com/office/drawing/2014/main" id="{60A59647-26B4-852C-4494-D599F8855715}"/>
              </a:ext>
            </a:extLst>
          </p:cNvPr>
          <p:cNvPicPr>
            <a:picLocks noChangeAspect="1"/>
          </p:cNvPicPr>
          <p:nvPr/>
        </p:nvPicPr>
        <p:blipFill>
          <a:blip r:embed="rId4"/>
          <a:stretch>
            <a:fillRect/>
          </a:stretch>
        </p:blipFill>
        <p:spPr>
          <a:xfrm>
            <a:off x="6092872" y="2897740"/>
            <a:ext cx="2400172" cy="2640174"/>
          </a:xfrm>
          <a:prstGeom prst="rect">
            <a:avLst/>
          </a:prstGeom>
        </p:spPr>
      </p:pic>
      <p:pic>
        <p:nvPicPr>
          <p:cNvPr id="11" name="Picture 10">
            <a:extLst>
              <a:ext uri="{FF2B5EF4-FFF2-40B4-BE49-F238E27FC236}">
                <a16:creationId xmlns:a16="http://schemas.microsoft.com/office/drawing/2014/main" id="{5B824337-2610-AC1A-8581-B6C1ADEFE0EA}"/>
              </a:ext>
            </a:extLst>
          </p:cNvPr>
          <p:cNvPicPr>
            <a:picLocks noChangeAspect="1"/>
          </p:cNvPicPr>
          <p:nvPr/>
        </p:nvPicPr>
        <p:blipFill>
          <a:blip r:embed="rId5"/>
          <a:stretch>
            <a:fillRect/>
          </a:stretch>
        </p:blipFill>
        <p:spPr>
          <a:xfrm>
            <a:off x="8493044" y="2897739"/>
            <a:ext cx="2636153" cy="2640174"/>
          </a:xfrm>
          <a:prstGeom prst="rect">
            <a:avLst/>
          </a:prstGeom>
        </p:spPr>
      </p:pic>
    </p:spTree>
    <p:extLst>
      <p:ext uri="{BB962C8B-B14F-4D97-AF65-F5344CB8AC3E}">
        <p14:creationId xmlns:p14="http://schemas.microsoft.com/office/powerpoint/2010/main" val="810694828"/>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DA10-52DC-2C28-F7D0-330C9877DBEE}"/>
              </a:ext>
            </a:extLst>
          </p:cNvPr>
          <p:cNvSpPr>
            <a:spLocks noGrp="1"/>
          </p:cNvSpPr>
          <p:nvPr>
            <p:ph type="title"/>
          </p:nvPr>
        </p:nvSpPr>
        <p:spPr>
          <a:xfrm>
            <a:off x="646111" y="452718"/>
            <a:ext cx="9404723" cy="1068172"/>
          </a:xfrm>
        </p:spPr>
        <p:txBody>
          <a:bodyPr/>
          <a:lstStyle/>
          <a:p>
            <a:r>
              <a:rPr lang="en-US" dirty="0"/>
              <a:t>Model Results and ROC:</a:t>
            </a:r>
            <a:endParaRPr lang="en-IN" dirty="0"/>
          </a:p>
        </p:txBody>
      </p:sp>
      <p:pic>
        <p:nvPicPr>
          <p:cNvPr id="5" name="Content Placeholder 4">
            <a:extLst>
              <a:ext uri="{FF2B5EF4-FFF2-40B4-BE49-F238E27FC236}">
                <a16:creationId xmlns:a16="http://schemas.microsoft.com/office/drawing/2014/main" id="{1687C8EA-81E4-326D-1F09-C160835C485E}"/>
              </a:ext>
            </a:extLst>
          </p:cNvPr>
          <p:cNvPicPr>
            <a:picLocks noGrp="1" noChangeAspect="1"/>
          </p:cNvPicPr>
          <p:nvPr>
            <p:ph idx="1"/>
          </p:nvPr>
        </p:nvPicPr>
        <p:blipFill>
          <a:blip r:embed="rId2"/>
          <a:stretch>
            <a:fillRect/>
          </a:stretch>
        </p:blipFill>
        <p:spPr>
          <a:xfrm>
            <a:off x="5552405" y="1677707"/>
            <a:ext cx="5990978" cy="4727575"/>
          </a:xfrm>
        </p:spPr>
      </p:pic>
      <p:pic>
        <p:nvPicPr>
          <p:cNvPr id="4" name="Picture 3">
            <a:extLst>
              <a:ext uri="{FF2B5EF4-FFF2-40B4-BE49-F238E27FC236}">
                <a16:creationId xmlns:a16="http://schemas.microsoft.com/office/drawing/2014/main" id="{948E97F9-C043-54A3-D63E-20238917778D}"/>
              </a:ext>
            </a:extLst>
          </p:cNvPr>
          <p:cNvPicPr>
            <a:picLocks noChangeAspect="1"/>
          </p:cNvPicPr>
          <p:nvPr/>
        </p:nvPicPr>
        <p:blipFill>
          <a:blip r:embed="rId3"/>
          <a:stretch>
            <a:fillRect/>
          </a:stretch>
        </p:blipFill>
        <p:spPr>
          <a:xfrm>
            <a:off x="512977" y="1677707"/>
            <a:ext cx="5039428" cy="4727575"/>
          </a:xfrm>
          <a:prstGeom prst="rect">
            <a:avLst/>
          </a:prstGeom>
        </p:spPr>
      </p:pic>
    </p:spTree>
    <p:extLst>
      <p:ext uri="{BB962C8B-B14F-4D97-AF65-F5344CB8AC3E}">
        <p14:creationId xmlns:p14="http://schemas.microsoft.com/office/powerpoint/2010/main" val="1976583449"/>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D842BC-D446-0800-219F-87A4054F7429}"/>
              </a:ext>
            </a:extLst>
          </p:cNvPr>
          <p:cNvSpPr>
            <a:spLocks noGrp="1"/>
          </p:cNvSpPr>
          <p:nvPr>
            <p:ph idx="1"/>
          </p:nvPr>
        </p:nvSpPr>
        <p:spPr>
          <a:xfrm>
            <a:off x="642257" y="2700047"/>
            <a:ext cx="10515600" cy="3515308"/>
          </a:xfrm>
        </p:spPr>
        <p:txBody>
          <a:bodyPr>
            <a:normAutofit/>
          </a:bodyPr>
          <a:lstStyle/>
          <a:p>
            <a:pPr marL="0" indent="0">
              <a:buNone/>
            </a:pPr>
            <a:r>
              <a:rPr lang="en-US" dirty="0"/>
              <a:t>First We will understand the term Bankruptcy,</a:t>
            </a:r>
          </a:p>
          <a:p>
            <a:pPr marL="0" indent="0">
              <a:buNone/>
            </a:pPr>
            <a:r>
              <a:rPr lang="en-US" dirty="0"/>
              <a:t>              When an organisation is unable to honour its financial obligations or make payment to its creditors, it files for bankruptcy. A petition is filed in the court for the same where all the outstanding debts of the company are measured and paid out if not in full from the company’s assets.</a:t>
            </a:r>
          </a:p>
          <a:p>
            <a:pPr marL="0" indent="0">
              <a:buNone/>
            </a:pPr>
            <a:r>
              <a:rPr lang="en-US" dirty="0"/>
              <a:t>             We have the dataset that contains what are aspects that company fall into bankruptcy and not in bankruptcy, using this we need to predict if any other company will fall into bankruptcy or not.</a:t>
            </a:r>
          </a:p>
          <a:p>
            <a:pPr marL="0" indent="0">
              <a:buNone/>
            </a:pPr>
            <a:endParaRPr lang="en-IN" dirty="0"/>
          </a:p>
        </p:txBody>
      </p:sp>
      <p:pic>
        <p:nvPicPr>
          <p:cNvPr id="5" name="Picture 4">
            <a:extLst>
              <a:ext uri="{FF2B5EF4-FFF2-40B4-BE49-F238E27FC236}">
                <a16:creationId xmlns:a16="http://schemas.microsoft.com/office/drawing/2014/main" id="{7C500A79-A928-B210-B94D-F825547F4313}"/>
              </a:ext>
            </a:extLst>
          </p:cNvPr>
          <p:cNvPicPr>
            <a:picLocks noChangeAspect="1"/>
          </p:cNvPicPr>
          <p:nvPr/>
        </p:nvPicPr>
        <p:blipFill rotWithShape="1">
          <a:blip r:embed="rId3"/>
          <a:srcRect r="10367"/>
          <a:stretch/>
        </p:blipFill>
        <p:spPr>
          <a:xfrm>
            <a:off x="1" y="0"/>
            <a:ext cx="12192000" cy="2400300"/>
          </a:xfrm>
          <a:prstGeom prst="rect">
            <a:avLst/>
          </a:prstGeom>
        </p:spPr>
      </p:pic>
    </p:spTree>
    <p:extLst>
      <p:ext uri="{BB962C8B-B14F-4D97-AF65-F5344CB8AC3E}">
        <p14:creationId xmlns:p14="http://schemas.microsoft.com/office/powerpoint/2010/main" val="11740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8C118-AF67-D244-38AA-F58E01059AAC}"/>
              </a:ext>
            </a:extLst>
          </p:cNvPr>
          <p:cNvSpPr>
            <a:spLocks noGrp="1"/>
          </p:cNvSpPr>
          <p:nvPr>
            <p:ph idx="1"/>
          </p:nvPr>
        </p:nvSpPr>
        <p:spPr>
          <a:xfrm>
            <a:off x="905069" y="2034073"/>
            <a:ext cx="9629191" cy="4441371"/>
          </a:xfrm>
        </p:spPr>
        <p:txBody>
          <a:bodyPr>
            <a:normAutofit/>
          </a:bodyPr>
          <a:lstStyle/>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If we are not satisified with the ML model results, We can also go for Deep learning method.</a:t>
            </a: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Simple  neural network using Kera's Sequential for binary classification the first layer (Dense) has 32 neurons and uses the ReLU activation function. And input feature is 59</a:t>
            </a: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second layer (Dense) has 16 neurons with the ReLU activation function, the third layer (Dense) has a single neuron with the sigmoid activation function.</a:t>
            </a: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The model is compiled using the Adam optimizer, the loss function is set to binary_crossentropy.</a:t>
            </a: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I got the best accuracy using this deep learning model, the training accuracy is 1 and </a:t>
            </a:r>
            <a:r>
              <a:rPr lang="en-US" sz="1800" dirty="0" err="1">
                <a:latin typeface="Calibri" panose="020F0502020204030204" pitchFamily="34" charset="0"/>
                <a:cs typeface="Calibri" panose="020F0502020204030204" pitchFamily="34" charset="0"/>
              </a:rPr>
              <a:t>val_accuracy</a:t>
            </a:r>
            <a:r>
              <a:rPr lang="en-US" sz="1800" dirty="0">
                <a:latin typeface="Calibri" panose="020F0502020204030204" pitchFamily="34" charset="0"/>
                <a:cs typeface="Calibri" panose="020F0502020204030204" pitchFamily="34" charset="0"/>
              </a:rPr>
              <a:t> which is test accuracy is 0.98.</a:t>
            </a:r>
          </a:p>
          <a:p>
            <a:pPr>
              <a:buFont typeface="Wingdings" panose="05000000000000000000" pitchFamily="2" charset="2"/>
              <a:buChar char="v"/>
            </a:pPr>
            <a:endParaRPr lang="en-IN" dirty="0"/>
          </a:p>
        </p:txBody>
      </p:sp>
      <p:graphicFrame>
        <p:nvGraphicFramePr>
          <p:cNvPr id="4" name="Diagram 3">
            <a:extLst>
              <a:ext uri="{FF2B5EF4-FFF2-40B4-BE49-F238E27FC236}">
                <a16:creationId xmlns:a16="http://schemas.microsoft.com/office/drawing/2014/main" id="{F9E45CCE-3224-CCB3-0F82-2F438890474E}"/>
              </a:ext>
            </a:extLst>
          </p:cNvPr>
          <p:cNvGraphicFramePr/>
          <p:nvPr>
            <p:extLst>
              <p:ext uri="{D42A27DB-BD31-4B8C-83A1-F6EECF244321}">
                <p14:modId xmlns:p14="http://schemas.microsoft.com/office/powerpoint/2010/main" val="3760156453"/>
              </p:ext>
            </p:extLst>
          </p:nvPr>
        </p:nvGraphicFramePr>
        <p:xfrm>
          <a:off x="1065990" y="441875"/>
          <a:ext cx="7457233" cy="1062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29B53293-960B-B711-15E4-9883149CE4CC}"/>
              </a:ext>
            </a:extLst>
          </p:cNvPr>
          <p:cNvPicPr>
            <a:picLocks noChangeAspect="1"/>
          </p:cNvPicPr>
          <p:nvPr/>
        </p:nvPicPr>
        <p:blipFill>
          <a:blip r:embed="rId7"/>
          <a:stretch>
            <a:fillRect/>
          </a:stretch>
        </p:blipFill>
        <p:spPr>
          <a:xfrm>
            <a:off x="1296953" y="4935893"/>
            <a:ext cx="8845421" cy="948992"/>
          </a:xfrm>
          <a:prstGeom prst="rect">
            <a:avLst/>
          </a:prstGeom>
        </p:spPr>
      </p:pic>
    </p:spTree>
    <p:extLst>
      <p:ext uri="{BB962C8B-B14F-4D97-AF65-F5344CB8AC3E}">
        <p14:creationId xmlns:p14="http://schemas.microsoft.com/office/powerpoint/2010/main" val="92209843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DDA2-2D9F-00CB-5F5A-EA3D5D5B3BF2}"/>
              </a:ext>
            </a:extLst>
          </p:cNvPr>
          <p:cNvSpPr>
            <a:spLocks noGrp="1"/>
          </p:cNvSpPr>
          <p:nvPr>
            <p:ph type="title"/>
          </p:nvPr>
        </p:nvSpPr>
        <p:spPr>
          <a:xfrm>
            <a:off x="0" y="294097"/>
            <a:ext cx="9404723" cy="658403"/>
          </a:xfrm>
        </p:spPr>
        <p:txBody>
          <a:bodyPr/>
          <a:lstStyle/>
          <a:p>
            <a:r>
              <a:rPr lang="en-US" b="1" dirty="0"/>
              <a:t>Observation from Features:</a:t>
            </a:r>
            <a:endParaRPr lang="en-IN" b="1" dirty="0"/>
          </a:p>
        </p:txBody>
      </p:sp>
      <p:sp>
        <p:nvSpPr>
          <p:cNvPr id="3" name="Content Placeholder 2">
            <a:extLst>
              <a:ext uri="{FF2B5EF4-FFF2-40B4-BE49-F238E27FC236}">
                <a16:creationId xmlns:a16="http://schemas.microsoft.com/office/drawing/2014/main" id="{46FD1716-8D39-F2A2-7DC6-DC54B13784C9}"/>
              </a:ext>
            </a:extLst>
          </p:cNvPr>
          <p:cNvSpPr>
            <a:spLocks noGrp="1"/>
          </p:cNvSpPr>
          <p:nvPr>
            <p:ph idx="4294967295"/>
          </p:nvPr>
        </p:nvSpPr>
        <p:spPr>
          <a:xfrm>
            <a:off x="391885" y="1255561"/>
            <a:ext cx="10655559" cy="5308342"/>
          </a:xfrm>
        </p:spPr>
        <p:txBody>
          <a:bodyPr>
            <a:noAutofit/>
          </a:bodyPr>
          <a:lstStyle/>
          <a:p>
            <a:pPr marL="0" indent="0">
              <a:buNone/>
            </a:pPr>
            <a:r>
              <a:rPr lang="en-IN" sz="1400" dirty="0">
                <a:latin typeface="Calibri" panose="020F0502020204030204" pitchFamily="34" charset="0"/>
                <a:cs typeface="Calibri" panose="020F0502020204030204" pitchFamily="34" charset="0"/>
              </a:rPr>
              <a:t>From Analysis these are the main features that lead to bankrupt:</a:t>
            </a:r>
          </a:p>
          <a:p>
            <a:pPr marL="0" indent="0">
              <a:buNone/>
            </a:pPr>
            <a:r>
              <a:rPr lang="en-IN" sz="1800" b="1" dirty="0">
                <a:latin typeface="Calibri" panose="020F0502020204030204" pitchFamily="34" charset="0"/>
                <a:cs typeface="Calibri" panose="020F0502020204030204" pitchFamily="34" charset="0"/>
              </a:rPr>
              <a:t>Interest-bearing debt interest rate:</a:t>
            </a:r>
          </a:p>
          <a:p>
            <a:pPr>
              <a:buFont typeface="Wingdings" panose="05000000000000000000" pitchFamily="2" charset="2"/>
              <a:buChar char="v"/>
            </a:pPr>
            <a:r>
              <a:rPr lang="en-US" sz="1400" dirty="0">
                <a:latin typeface="Calibri" panose="020F0502020204030204" pitchFamily="34" charset="0"/>
                <a:cs typeface="Calibri" panose="020F0502020204030204" pitchFamily="34" charset="0"/>
              </a:rPr>
              <a:t>Interest Bearing Debt means the total amount of outstanding indebtedness of the Companies for borrowed money</a:t>
            </a:r>
          </a:p>
          <a:p>
            <a:pPr>
              <a:buFont typeface="Wingdings" panose="05000000000000000000" pitchFamily="2" charset="2"/>
              <a:buChar char="v"/>
            </a:pPr>
            <a:r>
              <a:rPr lang="en-US" sz="1400" dirty="0">
                <a:latin typeface="Calibri" panose="020F0502020204030204" pitchFamily="34" charset="0"/>
                <a:cs typeface="Calibri" panose="020F0502020204030204" pitchFamily="34" charset="0"/>
              </a:rPr>
              <a:t> When we plot this we can observe that  tendency density in class-1 is increasing when the Interest Bearing Debt  decreases.</a:t>
            </a:r>
          </a:p>
          <a:p>
            <a:pPr marL="0" indent="0">
              <a:buNone/>
            </a:pPr>
            <a:r>
              <a:rPr lang="en-IN" sz="1800" b="1" dirty="0">
                <a:latin typeface="Calibri" panose="020F0502020204030204" pitchFamily="34" charset="0"/>
                <a:cs typeface="Calibri" panose="020F0502020204030204" pitchFamily="34" charset="0"/>
              </a:rPr>
              <a:t>Net Value Per Share(c):</a:t>
            </a:r>
          </a:p>
          <a:p>
            <a:pPr>
              <a:buFont typeface="Wingdings" panose="05000000000000000000" pitchFamily="2" charset="2"/>
              <a:buChar char="v"/>
            </a:pPr>
            <a:r>
              <a:rPr lang="en-US" sz="1400" dirty="0">
                <a:latin typeface="Calibri" panose="020F0502020204030204" pitchFamily="34" charset="0"/>
                <a:cs typeface="Calibri" panose="020F0502020204030204" pitchFamily="34" charset="0"/>
              </a:rPr>
              <a:t>This NAVPS represents the value per share of a mutual fund, ETF, or closed-end fund.</a:t>
            </a:r>
          </a:p>
          <a:p>
            <a:pPr>
              <a:buFont typeface="Wingdings" panose="05000000000000000000" pitchFamily="2" charset="2"/>
              <a:buChar char="v"/>
            </a:pPr>
            <a:r>
              <a:rPr lang="en-US" sz="1400" dirty="0">
                <a:latin typeface="Calibri" panose="020F0502020204030204" pitchFamily="34" charset="0"/>
                <a:cs typeface="Calibri" panose="020F0502020204030204" pitchFamily="34" charset="0"/>
              </a:rPr>
              <a:t> Assets include the total market value of the fund's investments, cash and cash equivalents, receivables, and accrued income. Liabilities equal total short-term and long-term liabilities.</a:t>
            </a:r>
          </a:p>
          <a:p>
            <a:pPr>
              <a:buFont typeface="Wingdings" panose="05000000000000000000" pitchFamily="2" charset="2"/>
              <a:buChar char="v"/>
            </a:pPr>
            <a:r>
              <a:rPr lang="en-US" sz="1400" dirty="0">
                <a:latin typeface="Calibri" panose="020F0502020204030204" pitchFamily="34" charset="0"/>
                <a:cs typeface="Calibri" panose="020F0502020204030204" pitchFamily="34" charset="0"/>
              </a:rPr>
              <a:t>The NAVPS is obtained by dividing the net asset value (total assets less liabilities) of a fund by the number of outstanding shares.</a:t>
            </a:r>
          </a:p>
          <a:p>
            <a:pPr marL="0" indent="0">
              <a:buNone/>
            </a:pPr>
            <a:r>
              <a:rPr lang="en-IN" sz="1800" b="1" dirty="0">
                <a:latin typeface="Calibri" panose="020F0502020204030204" pitchFamily="34" charset="0"/>
                <a:cs typeface="Calibri" panose="020F0502020204030204" pitchFamily="34" charset="0"/>
              </a:rPr>
              <a:t>Persistent EPS in the Last Four Seasons:</a:t>
            </a:r>
          </a:p>
          <a:p>
            <a:pPr>
              <a:buFont typeface="Wingdings" panose="05000000000000000000" pitchFamily="2" charset="2"/>
              <a:buChar char="v"/>
            </a:pPr>
            <a:r>
              <a:rPr lang="en-IN" sz="1400" dirty="0">
                <a:latin typeface="Calibri" panose="020F0502020204030204" pitchFamily="34" charset="0"/>
                <a:cs typeface="Calibri" panose="020F0502020204030204" pitchFamily="34" charset="0"/>
              </a:rPr>
              <a:t>     EPS -  </a:t>
            </a:r>
            <a:r>
              <a:rPr lang="en-US" sz="1400" dirty="0">
                <a:latin typeface="Calibri" panose="020F0502020204030204" pitchFamily="34" charset="0"/>
                <a:cs typeface="Calibri" panose="020F0502020204030204" pitchFamily="34" charset="0"/>
              </a:rPr>
              <a:t>Earning per shares</a:t>
            </a:r>
          </a:p>
          <a:p>
            <a:pPr>
              <a:buFont typeface="Wingdings" panose="05000000000000000000" pitchFamily="2" charset="2"/>
              <a:buChar char="v"/>
            </a:pPr>
            <a:r>
              <a:rPr lang="en-US" sz="1400" dirty="0">
                <a:latin typeface="Calibri" panose="020F0502020204030204" pitchFamily="34" charset="0"/>
                <a:cs typeface="Calibri" panose="020F0502020204030204" pitchFamily="34" charset="0"/>
              </a:rPr>
              <a:t>   Earning per shares are company net profit divided by total outstanding shares</a:t>
            </a:r>
          </a:p>
          <a:p>
            <a:pPr>
              <a:buFont typeface="Wingdings" panose="05000000000000000000" pitchFamily="2" charset="2"/>
              <a:buChar char="v"/>
            </a:pPr>
            <a:r>
              <a:rPr lang="en-US" sz="1400" dirty="0">
                <a:latin typeface="Calibri" panose="020F0502020204030204" pitchFamily="34" charset="0"/>
                <a:cs typeface="Calibri" panose="020F0502020204030204" pitchFamily="34" charset="0"/>
              </a:rPr>
              <a:t>  To found net profit per shares for company</a:t>
            </a:r>
          </a:p>
          <a:p>
            <a:pPr>
              <a:buFont typeface="Wingdings" panose="05000000000000000000" pitchFamily="2" charset="2"/>
              <a:buChar char="v"/>
            </a:pPr>
            <a:r>
              <a:rPr lang="en-US" sz="1400" dirty="0">
                <a:latin typeface="Calibri" panose="020F0502020204030204" pitchFamily="34" charset="0"/>
                <a:cs typeface="Calibri" panose="020F0502020204030204" pitchFamily="34" charset="0"/>
              </a:rPr>
              <a:t>   A higher EPS indicates greater value because investors will pay more for a company's shares if they think the company has higher profits relative to its share price</a:t>
            </a:r>
          </a:p>
          <a:p>
            <a:pPr>
              <a:buFont typeface="Wingdings" panose="05000000000000000000" pitchFamily="2" charset="2"/>
              <a:buChar char="v"/>
            </a:pPr>
            <a:endParaRPr lang="en-IN"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72458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25A070-94C5-DAAC-463B-AFF8FA47D58A}"/>
              </a:ext>
            </a:extLst>
          </p:cNvPr>
          <p:cNvSpPr>
            <a:spLocks noGrp="1"/>
          </p:cNvSpPr>
          <p:nvPr>
            <p:ph idx="1"/>
          </p:nvPr>
        </p:nvSpPr>
        <p:spPr>
          <a:xfrm>
            <a:off x="768220" y="867747"/>
            <a:ext cx="10655559" cy="4954555"/>
          </a:xfrm>
        </p:spPr>
        <p:txBody>
          <a:bodyPr>
            <a:noAutofit/>
          </a:bodyPr>
          <a:lstStyle/>
          <a:p>
            <a:pPr marL="0" indent="0">
              <a:buNone/>
            </a:pPr>
            <a:r>
              <a:rPr lang="en-IN" sz="1800" b="1" dirty="0">
                <a:latin typeface="Calibri" panose="020F0502020204030204" pitchFamily="34" charset="0"/>
                <a:cs typeface="Calibri" panose="020F0502020204030204" pitchFamily="34" charset="0"/>
              </a:rPr>
              <a:t>Total debt/Total net worth:</a:t>
            </a:r>
          </a:p>
          <a:p>
            <a:pPr>
              <a:buFont typeface="Wingdings" panose="05000000000000000000" pitchFamily="2" charset="2"/>
              <a:buChar char="v"/>
            </a:pPr>
            <a:r>
              <a:rPr lang="en-US" sz="1600" dirty="0">
                <a:latin typeface="Calibri" panose="020F0502020204030204" pitchFamily="34" charset="0"/>
                <a:cs typeface="Calibri" panose="020F0502020204030204" pitchFamily="34" charset="0"/>
              </a:rPr>
              <a:t>The total debt/net worth ratio is a metric that measures how much of a company's assets are financed by debt. It is the sum of all liabilities divided by net worth.</a:t>
            </a:r>
          </a:p>
          <a:p>
            <a:pPr>
              <a:buFont typeface="Wingdings" panose="05000000000000000000" pitchFamily="2" charset="2"/>
              <a:buChar char="v"/>
            </a:pPr>
            <a:r>
              <a:rPr lang="en-US" sz="1600" dirty="0">
                <a:latin typeface="Calibri" panose="020F0502020204030204" pitchFamily="34" charset="0"/>
                <a:cs typeface="Calibri" panose="020F0502020204030204" pitchFamily="34" charset="0"/>
              </a:rPr>
              <a:t>The ratio of less than 100% is considered a good debt level. A higher percentage goes against common wisdom that suggests corporations should limit their debt below a certain amount, usually 30%.</a:t>
            </a:r>
          </a:p>
          <a:p>
            <a:pPr marL="0" indent="0">
              <a:buNone/>
            </a:pPr>
            <a:r>
              <a:rPr lang="en-IN" sz="1800" b="1" dirty="0">
                <a:latin typeface="Calibri" panose="020F0502020204030204" pitchFamily="34" charset="0"/>
                <a:cs typeface="Calibri" panose="020F0502020204030204" pitchFamily="34" charset="0"/>
              </a:rPr>
              <a:t>Borrowing dependency:</a:t>
            </a:r>
          </a:p>
          <a:p>
            <a:pPr>
              <a:buFont typeface="Wingdings" panose="05000000000000000000" pitchFamily="2" charset="2"/>
              <a:buChar char="v"/>
            </a:pPr>
            <a:r>
              <a:rPr lang="en-IN" sz="1600" dirty="0">
                <a:latin typeface="Calibri" panose="020F0502020204030204" pitchFamily="34" charset="0"/>
                <a:cs typeface="Calibri" panose="020F0502020204030204" pitchFamily="34" charset="0"/>
              </a:rPr>
              <a:t>This </a:t>
            </a:r>
            <a:r>
              <a:rPr lang="en-US" sz="1600" dirty="0">
                <a:latin typeface="Calibri" panose="020F0502020204030204" pitchFamily="34" charset="0"/>
                <a:cs typeface="Calibri" panose="020F0502020204030204" pitchFamily="34" charset="0"/>
              </a:rPr>
              <a:t>refers to the reliance of an entity (such as a company or individual) on borrowed funds to finance its operations, investments, or other activities. This reliance on borrowing can take various forms, including loans, lines of credit, bonds, or other debt instruments.</a:t>
            </a:r>
            <a:r>
              <a:rPr lang="en-IN" sz="1600" dirty="0">
                <a:latin typeface="Calibri" panose="020F0502020204030204" pitchFamily="34" charset="0"/>
                <a:cs typeface="Calibri" panose="020F0502020204030204" pitchFamily="34" charset="0"/>
              </a:rPr>
              <a:t>    </a:t>
            </a:r>
          </a:p>
          <a:p>
            <a:pPr marL="0" indent="0">
              <a:buNone/>
            </a:pPr>
            <a:r>
              <a:rPr lang="en-IN" sz="1800" b="1" dirty="0">
                <a:latin typeface="Calibri" panose="020F0502020204030204" pitchFamily="34" charset="0"/>
                <a:cs typeface="Calibri" panose="020F0502020204030204" pitchFamily="34" charset="0"/>
              </a:rPr>
              <a:t>Net profit before tax/Paid-in capital:</a:t>
            </a:r>
          </a:p>
          <a:p>
            <a:pPr>
              <a:buFont typeface="Wingdings" panose="05000000000000000000" pitchFamily="2" charset="2"/>
              <a:buChar char="v"/>
            </a:pPr>
            <a:r>
              <a:rPr lang="en-US" sz="1600" dirty="0">
                <a:latin typeface="Calibri" panose="020F0502020204030204" pitchFamily="34" charset="0"/>
                <a:cs typeface="Calibri" panose="020F0502020204030204" pitchFamily="34" charset="0"/>
              </a:rPr>
              <a:t>This is a financial metric used to assess the profitability of a company relative to the amount of capital invested by its shareholders. It is calculated by dividing the net profit before tax (often referred to as pre-tax profit or earnings before tax) by the company's paid-in capital.</a:t>
            </a:r>
          </a:p>
          <a:p>
            <a:pPr>
              <a:buFont typeface="Wingdings" panose="05000000000000000000" pitchFamily="2" charset="2"/>
              <a:buChar char="v"/>
            </a:pPr>
            <a:r>
              <a:rPr lang="en-US" sz="1600" dirty="0">
                <a:latin typeface="Calibri" panose="020F0502020204030204" pitchFamily="34" charset="0"/>
                <a:cs typeface="Calibri" panose="020F0502020204030204" pitchFamily="34" charset="0"/>
              </a:rPr>
              <a:t> This ratio helps investors and analysts understand how efficiently a company is generating profits relative to the capital invested by its shareholders</a:t>
            </a:r>
          </a:p>
          <a:p>
            <a:pPr marL="0" indent="0">
              <a:buNone/>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849735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9E4226-CFD0-CB80-76A9-C3CA9D391776}"/>
              </a:ext>
            </a:extLst>
          </p:cNvPr>
          <p:cNvSpPr>
            <a:spLocks noGrp="1"/>
          </p:cNvSpPr>
          <p:nvPr>
            <p:ph idx="1"/>
          </p:nvPr>
        </p:nvSpPr>
        <p:spPr>
          <a:xfrm>
            <a:off x="765110" y="802432"/>
            <a:ext cx="10328988" cy="5113177"/>
          </a:xfrm>
        </p:spPr>
        <p:txBody>
          <a:bodyPr>
            <a:noAutofit/>
          </a:bodyPr>
          <a:lstStyle/>
          <a:p>
            <a:pPr marL="0" indent="0" algn="l">
              <a:buNone/>
            </a:pPr>
            <a:r>
              <a:rPr lang="en-IN" sz="1800" b="1" dirty="0">
                <a:latin typeface="Calibri" panose="020F0502020204030204" pitchFamily="34" charset="0"/>
                <a:cs typeface="Calibri" panose="020F0502020204030204" pitchFamily="34" charset="0"/>
              </a:rPr>
              <a:t>Accounts Receivable Turnover:</a:t>
            </a:r>
          </a:p>
          <a:p>
            <a:pPr algn="l">
              <a:buFont typeface="Wingdings" panose="05000000000000000000" pitchFamily="2" charset="2"/>
              <a:buChar char="v"/>
            </a:pPr>
            <a:r>
              <a:rPr lang="en-US" sz="1800" dirty="0">
                <a:latin typeface="Calibri" panose="020F0502020204030204" pitchFamily="34" charset="0"/>
                <a:cs typeface="Calibri" panose="020F0502020204030204" pitchFamily="34" charset="0"/>
              </a:rPr>
              <a:t>This metric used to assess how efficiently a company is managing its accounts receivable, which represents the amounts owed to the company by its customers for goods or services sold on credit. The ratio measures how many times during a specific period (usually a year) a company collects its average accounts receivable balance.</a:t>
            </a:r>
          </a:p>
          <a:p>
            <a:pPr algn="l">
              <a:buFont typeface="Wingdings" panose="05000000000000000000" pitchFamily="2" charset="2"/>
              <a:buChar char="v"/>
            </a:pPr>
            <a:r>
              <a:rPr lang="en-US" sz="1800" dirty="0">
                <a:latin typeface="Calibri" panose="020F0502020204030204" pitchFamily="34" charset="0"/>
                <a:cs typeface="Calibri" panose="020F0502020204030204" pitchFamily="34" charset="0"/>
              </a:rPr>
              <a:t>   A higher accounts receivable turnover ratio indicates that the company is collecting its accounts receivable more quickly, which suggests efficient management of credit sales and timely collection of payments from customers.</a:t>
            </a:r>
          </a:p>
          <a:p>
            <a:pPr algn="l">
              <a:buFont typeface="Wingdings" panose="05000000000000000000" pitchFamily="2" charset="2"/>
              <a:buChar char="v"/>
            </a:pPr>
            <a:r>
              <a:rPr lang="en-US" sz="1800" dirty="0">
                <a:latin typeface="Calibri" panose="020F0502020204030204" pitchFamily="34" charset="0"/>
                <a:cs typeface="Calibri" panose="020F0502020204030204" pitchFamily="34" charset="0"/>
              </a:rPr>
              <a:t>    In this data the tendency of low accounts receivable turnover mostly lead to bankrupt.</a:t>
            </a:r>
          </a:p>
          <a:p>
            <a:pPr marL="0" indent="0">
              <a:buNone/>
            </a:pPr>
            <a:r>
              <a:rPr lang="en-IN" sz="1800" b="1" dirty="0">
                <a:latin typeface="Calibri" panose="020F0502020204030204" pitchFamily="34" charset="0"/>
                <a:cs typeface="Calibri" panose="020F0502020204030204" pitchFamily="34" charset="0"/>
              </a:rPr>
              <a:t>Allocation rate per person:</a:t>
            </a:r>
            <a:endParaRPr lang="en-US" sz="1800" b="1"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 It refer to the distribution of financial resources or expenses across individuals within a company or organization. This allocation could be related to budgeting, cost allocation, or compensation.</a:t>
            </a:r>
          </a:p>
          <a:p>
            <a:pPr>
              <a:buFont typeface="Wingdings" panose="05000000000000000000" pitchFamily="2" charset="2"/>
              <a:buChar char="v"/>
            </a:pPr>
            <a:r>
              <a:rPr lang="en-IN" sz="1800" dirty="0">
                <a:latin typeface="Calibri" panose="020F0502020204030204" pitchFamily="34" charset="0"/>
                <a:cs typeface="Calibri" panose="020F0502020204030204" pitchFamily="34" charset="0"/>
              </a:rPr>
              <a:t> In this data we can observe the increasing allocation rate per person leads to mostly bankrupt.</a:t>
            </a:r>
          </a:p>
          <a:p>
            <a:pPr marL="0" indent="0">
              <a:buNone/>
            </a:pPr>
            <a:endParaRPr 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7808395"/>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CB367-47FF-4CF8-9B43-3327D2ACC987}"/>
              </a:ext>
            </a:extLst>
          </p:cNvPr>
          <p:cNvSpPr>
            <a:spLocks noGrp="1"/>
          </p:cNvSpPr>
          <p:nvPr>
            <p:ph idx="1"/>
          </p:nvPr>
        </p:nvSpPr>
        <p:spPr>
          <a:xfrm>
            <a:off x="979714" y="625151"/>
            <a:ext cx="9916883" cy="5766318"/>
          </a:xfrm>
        </p:spPr>
        <p:txBody>
          <a:bodyPr>
            <a:noAutofit/>
          </a:bodyPr>
          <a:lstStyle/>
          <a:p>
            <a:pPr marL="0" indent="0">
              <a:buNone/>
            </a:pPr>
            <a:r>
              <a:rPr lang="en-IN" sz="1800" b="1" dirty="0">
                <a:latin typeface="Calibri" panose="020F0502020204030204" pitchFamily="34" charset="0"/>
                <a:cs typeface="Calibri" panose="020F0502020204030204" pitchFamily="34" charset="0"/>
              </a:rPr>
              <a:t>Cash/Total Assets:</a:t>
            </a:r>
          </a:p>
          <a:p>
            <a:pPr>
              <a:buFont typeface="Wingdings" panose="05000000000000000000" pitchFamily="2" charset="2"/>
              <a:buChar char="v"/>
            </a:pPr>
            <a:r>
              <a:rPr lang="en-US" sz="1600" dirty="0">
                <a:latin typeface="Calibri" panose="020F0502020204030204" pitchFamily="34" charset="0"/>
                <a:cs typeface="Calibri" panose="020F0502020204030204" pitchFamily="34" charset="0"/>
              </a:rPr>
              <a:t>  This metric used to assess the liquidity and financial health of a company. It measures the proportion of a company's assets that are held in the form of cash or cash equivalents relative to its total assets.</a:t>
            </a:r>
          </a:p>
          <a:p>
            <a:pPr>
              <a:buFont typeface="Wingdings" panose="05000000000000000000" pitchFamily="2" charset="2"/>
              <a:buChar char="v"/>
            </a:pPr>
            <a:r>
              <a:rPr lang="en-IN"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Cash/Total Assets ratio provides insight into the company's liquidity position and its ability to meet short-term financial obligations. A higher ratio indicates that a larger portion of the company's assets is held in cash or readily convertible assets, which may suggest a stronger liquidity position and greater financial flexibility.</a:t>
            </a:r>
          </a:p>
          <a:p>
            <a:pPr>
              <a:buFont typeface="Wingdings" panose="05000000000000000000" pitchFamily="2" charset="2"/>
              <a:buChar char="v"/>
            </a:pPr>
            <a:r>
              <a:rPr lang="en-IN" sz="1600" dirty="0">
                <a:latin typeface="Calibri" panose="020F0502020204030204" pitchFamily="34" charset="0"/>
                <a:cs typeface="Calibri" panose="020F0502020204030204" pitchFamily="34" charset="0"/>
              </a:rPr>
              <a:t>We can observe decreasing this ratio mostly leads to bankrupt</a:t>
            </a:r>
          </a:p>
          <a:p>
            <a:pPr marL="0" indent="0">
              <a:buNone/>
            </a:pPr>
            <a:r>
              <a:rPr lang="en-IN" sz="1800" b="1" dirty="0">
                <a:latin typeface="Calibri" panose="020F0502020204030204" pitchFamily="34" charset="0"/>
                <a:cs typeface="Calibri" panose="020F0502020204030204" pitchFamily="34" charset="0"/>
              </a:rPr>
              <a:t>Cash/Current Liability:</a:t>
            </a:r>
          </a:p>
          <a:p>
            <a:pPr>
              <a:buFont typeface="Wingdings" panose="05000000000000000000" pitchFamily="2" charset="2"/>
              <a:buChar char="v"/>
            </a:pPr>
            <a:r>
              <a:rPr lang="en-IN" sz="1600" dirty="0">
                <a:latin typeface="Calibri" panose="020F0502020204030204" pitchFamily="34" charset="0"/>
                <a:cs typeface="Calibri" panose="020F0502020204030204" pitchFamily="34" charset="0"/>
              </a:rPr>
              <a:t>This</a:t>
            </a:r>
            <a:r>
              <a:rPr lang="en-US" sz="1600" dirty="0">
                <a:latin typeface="Calibri" panose="020F0502020204030204" pitchFamily="34" charset="0"/>
                <a:cs typeface="Calibri" panose="020F0502020204030204" pitchFamily="34" charset="0"/>
              </a:rPr>
              <a:t> measures a company's ability to cover its short-term obligations with its available cash and cash equivalents. It evaluates the liquidity position of a company by comparing its cash holdings to its current liabilities.</a:t>
            </a:r>
          </a:p>
          <a:p>
            <a:pPr>
              <a:buFont typeface="Wingdings" panose="05000000000000000000" pitchFamily="2" charset="2"/>
              <a:buChar char="v"/>
            </a:pPr>
            <a:r>
              <a:rPr lang="en-US" sz="1600" dirty="0">
                <a:latin typeface="Calibri" panose="020F0502020204030204" pitchFamily="34" charset="0"/>
                <a:cs typeface="Calibri" panose="020F0502020204030204" pitchFamily="34" charset="0"/>
              </a:rPr>
              <a:t>   The Cash/Current Liability ratio indicates the proportion of a company's current liabilities that can be covered by its available cash and cash equivalents. A higher ratio suggests that the company has sufficient liquidity to meet its short-term obligations without resorting to additional borrowing or selling assets.</a:t>
            </a:r>
          </a:p>
          <a:p>
            <a:pPr>
              <a:buFont typeface="Wingdings" panose="05000000000000000000" pitchFamily="2" charset="2"/>
              <a:buChar char="v"/>
            </a:pPr>
            <a:r>
              <a:rPr lang="en-US" sz="1600" dirty="0">
                <a:latin typeface="Calibri" panose="020F0502020204030204" pitchFamily="34" charset="0"/>
                <a:cs typeface="Calibri" panose="020F0502020204030204" pitchFamily="34" charset="0"/>
              </a:rPr>
              <a:t>This data has higher rate of this metric lead to bankruptcy because it may have reasons While the ratio may appear high, it might not provide enough coverage to meet the company's actual short-term liabilities. This could be due to aggressive expansion, poor cash flow management, or unexpected expenses that deplete available cash reserves faster than anticipated.</a:t>
            </a: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              </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1758403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3F801-8496-81B7-3CBC-62325C5A5548}"/>
              </a:ext>
            </a:extLst>
          </p:cNvPr>
          <p:cNvSpPr>
            <a:spLocks noGrp="1"/>
          </p:cNvSpPr>
          <p:nvPr>
            <p:ph idx="1"/>
          </p:nvPr>
        </p:nvSpPr>
        <p:spPr>
          <a:xfrm>
            <a:off x="746449" y="853750"/>
            <a:ext cx="10366310" cy="5150499"/>
          </a:xfrm>
        </p:spPr>
        <p:txBody>
          <a:bodyPr>
            <a:noAutofit/>
          </a:bodyPr>
          <a:lstStyle/>
          <a:p>
            <a:pPr marL="0" indent="0">
              <a:buNone/>
            </a:pPr>
            <a:r>
              <a:rPr lang="en-IN" sz="1800" b="1" dirty="0">
                <a:latin typeface="Calibri" panose="020F0502020204030204" pitchFamily="34" charset="0"/>
                <a:cs typeface="Calibri" panose="020F0502020204030204" pitchFamily="34" charset="0"/>
              </a:rPr>
              <a:t>Net Income to Total Assets:          </a:t>
            </a:r>
          </a:p>
          <a:p>
            <a:pPr>
              <a:buFont typeface="Wingdings" panose="05000000000000000000" pitchFamily="2" charset="2"/>
              <a:buChar char="v"/>
            </a:pPr>
            <a:r>
              <a:rPr lang="en-US" sz="1600" dirty="0">
                <a:latin typeface="Calibri" panose="020F0502020204030204" pitchFamily="34" charset="0"/>
                <a:cs typeface="Calibri" panose="020F0502020204030204" pitchFamily="34" charset="0"/>
              </a:rPr>
              <a:t>It is used to assess the profitability and efficiency of a company's asset utilization. It measures the company's ability to generate profits relative to the total assets it holds.</a:t>
            </a:r>
          </a:p>
          <a:p>
            <a:pPr>
              <a:buFont typeface="Wingdings" panose="05000000000000000000" pitchFamily="2" charset="2"/>
              <a:buChar char="v"/>
            </a:pPr>
            <a:r>
              <a:rPr lang="en-IN"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 higher ratio suggests that the company is generating more profit per unit of assets, indicating better profitability and asset efficiency.</a:t>
            </a:r>
          </a:p>
          <a:p>
            <a:pPr>
              <a:buFont typeface="Wingdings" panose="05000000000000000000" pitchFamily="2" charset="2"/>
              <a:buChar char="v"/>
            </a:pPr>
            <a:r>
              <a:rPr lang="en-US" sz="1600" dirty="0">
                <a:latin typeface="Calibri" panose="020F0502020204030204" pitchFamily="34" charset="0"/>
                <a:cs typeface="Calibri" panose="020F0502020204030204" pitchFamily="34" charset="0"/>
              </a:rPr>
              <a:t>  In this give data when the </a:t>
            </a:r>
            <a:r>
              <a:rPr lang="en-IN" sz="1600" dirty="0">
                <a:latin typeface="Calibri" panose="020F0502020204030204" pitchFamily="34" charset="0"/>
                <a:cs typeface="Calibri" panose="020F0502020204030204" pitchFamily="34" charset="0"/>
              </a:rPr>
              <a:t>'Net Income to Total Asset value is decreasing there is a chance of company will go bankrupt</a:t>
            </a:r>
            <a:r>
              <a:rPr lang="en-US" sz="1600" dirty="0">
                <a:solidFill>
                  <a:srgbClr val="0D0D0D"/>
                </a:solidFill>
                <a:highlight>
                  <a:srgbClr val="FFFFFF"/>
                </a:highlight>
                <a:latin typeface="Calibri" panose="020F0502020204030204" pitchFamily="34" charset="0"/>
                <a:cs typeface="Calibri" panose="020F0502020204030204" pitchFamily="34" charset="0"/>
              </a:rPr>
              <a:t>       </a:t>
            </a:r>
          </a:p>
          <a:p>
            <a:pPr marL="0" indent="0">
              <a:lnSpc>
                <a:spcPct val="120000"/>
              </a:lnSpc>
              <a:buNone/>
            </a:pPr>
            <a:r>
              <a:rPr lang="en-IN" sz="1800" b="1" dirty="0">
                <a:latin typeface="Calibri" panose="020F0502020204030204" pitchFamily="34" charset="0"/>
                <a:cs typeface="Calibri" panose="020F0502020204030204" pitchFamily="34" charset="0"/>
              </a:rPr>
              <a:t>Net Income to Stockholder's Equity:</a:t>
            </a:r>
          </a:p>
          <a:p>
            <a:pPr>
              <a:lnSpc>
                <a:spcPct val="120000"/>
              </a:lnSpc>
              <a:buFont typeface="Wingdings" panose="05000000000000000000" pitchFamily="2" charset="2"/>
              <a:buChar char="v"/>
            </a:pPr>
            <a:r>
              <a:rPr lang="en-IN" sz="1600" dirty="0">
                <a:latin typeface="Calibri" panose="020F0502020204030204" pitchFamily="34" charset="0"/>
                <a:cs typeface="Calibri" panose="020F0502020204030204" pitchFamily="34" charset="0"/>
              </a:rPr>
              <a:t> It is  </a:t>
            </a:r>
            <a:r>
              <a:rPr lang="en-US" sz="1600" dirty="0">
                <a:latin typeface="Calibri" panose="020F0502020204030204" pitchFamily="34" charset="0"/>
                <a:cs typeface="Calibri" panose="020F0502020204030204" pitchFamily="34" charset="0"/>
              </a:rPr>
              <a:t>used to assess the profitability of a company relative to the equity invested by its shareholders. It measures the return on equity (ROE), indicating how effectively the company is generating profits with the capital provided by its shareholders.</a:t>
            </a:r>
          </a:p>
          <a:p>
            <a:pPr>
              <a:lnSpc>
                <a:spcPct val="120000"/>
              </a:lnSpc>
              <a:buFont typeface="Wingdings" panose="05000000000000000000" pitchFamily="2" charset="2"/>
              <a:buChar char="v"/>
            </a:pPr>
            <a:r>
              <a:rPr lang="en-US" sz="1600" dirty="0">
                <a:latin typeface="Calibri" panose="020F0502020204030204" pitchFamily="34" charset="0"/>
                <a:cs typeface="Calibri" panose="020F0502020204030204" pitchFamily="34" charset="0"/>
              </a:rPr>
              <a:t> A higher ratio suggests that the company is generating more profit per unit of shareholder equity, indicating better profitability and efficiency in utilizing shareholder funds.</a:t>
            </a:r>
          </a:p>
          <a:p>
            <a:pPr>
              <a:lnSpc>
                <a:spcPct val="120000"/>
              </a:lnSpc>
              <a:buFont typeface="Wingdings" panose="05000000000000000000" pitchFamily="2" charset="2"/>
              <a:buChar char="v"/>
            </a:pPr>
            <a:r>
              <a:rPr lang="en-US" sz="1600" dirty="0">
                <a:latin typeface="Calibri" panose="020F0502020204030204" pitchFamily="34" charset="0"/>
                <a:cs typeface="Calibri" panose="020F0502020204030204" pitchFamily="34" charset="0"/>
              </a:rPr>
              <a:t>In this given dataset, the tendency of decreasing the </a:t>
            </a:r>
            <a:r>
              <a:rPr lang="en-IN" sz="1600" dirty="0">
                <a:latin typeface="Calibri" panose="020F0502020204030204" pitchFamily="34" charset="0"/>
                <a:cs typeface="Calibri" panose="020F0502020204030204" pitchFamily="34" charset="0"/>
              </a:rPr>
              <a:t>Net Income to Stockholder's Equity will lead to bankrupt.</a:t>
            </a:r>
          </a:p>
          <a:p>
            <a:pPr marL="0" indent="0">
              <a:lnSpc>
                <a:spcPct val="120000"/>
              </a:lnSpc>
              <a:buNone/>
            </a:pPr>
            <a:endParaRPr lang="en-IN" sz="1600" dirty="0">
              <a:latin typeface="Calibri" panose="020F0502020204030204" pitchFamily="34" charset="0"/>
              <a:cs typeface="Calibri" panose="020F0502020204030204" pitchFamily="34" charset="0"/>
            </a:endParaRPr>
          </a:p>
          <a:p>
            <a:pPr marL="0" indent="0">
              <a:lnSpc>
                <a:spcPct val="120000"/>
              </a:lnSpc>
              <a:buNone/>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60408766"/>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DB4A84-75DF-6778-77E2-B9249A2951E9}"/>
              </a:ext>
            </a:extLst>
          </p:cNvPr>
          <p:cNvSpPr>
            <a:spLocks noGrp="1"/>
          </p:cNvSpPr>
          <p:nvPr>
            <p:ph idx="1"/>
          </p:nvPr>
        </p:nvSpPr>
        <p:spPr>
          <a:xfrm>
            <a:off x="802433" y="653143"/>
            <a:ext cx="10094164" cy="5222725"/>
          </a:xfrm>
        </p:spPr>
        <p:txBody>
          <a:bodyPr>
            <a:noAutofit/>
          </a:bodyPr>
          <a:lstStyle/>
          <a:p>
            <a:pPr marL="0" indent="0">
              <a:lnSpc>
                <a:spcPct val="120000"/>
              </a:lnSpc>
              <a:buNone/>
            </a:pPr>
            <a:r>
              <a:rPr lang="en-IN" sz="1800" b="1" dirty="0">
                <a:latin typeface="Calibri" panose="020F0502020204030204" pitchFamily="34" charset="0"/>
                <a:cs typeface="Calibri" panose="020F0502020204030204" pitchFamily="34" charset="0"/>
              </a:rPr>
              <a:t>Degree of Financial Leverage (DFL):</a:t>
            </a:r>
          </a:p>
          <a:p>
            <a:pPr>
              <a:lnSpc>
                <a:spcPct val="120000"/>
              </a:lnSpc>
              <a:buFont typeface="Wingdings" panose="05000000000000000000" pitchFamily="2" charset="2"/>
              <a:buChar char="v"/>
            </a:pPr>
            <a:r>
              <a:rPr lang="en-IN" sz="1600" dirty="0">
                <a:latin typeface="Calibri" panose="020F0502020204030204" pitchFamily="34" charset="0"/>
                <a:cs typeface="Calibri" panose="020F0502020204030204" pitchFamily="34" charset="0"/>
              </a:rPr>
              <a:t>It is used to </a:t>
            </a:r>
            <a:r>
              <a:rPr lang="en-US" sz="1600" dirty="0">
                <a:latin typeface="Calibri" panose="020F0502020204030204" pitchFamily="34" charset="0"/>
                <a:cs typeface="Calibri" panose="020F0502020204030204" pitchFamily="34" charset="0"/>
              </a:rPr>
              <a:t>measures the sensitivity of a company's earnings per share (EPS) to changes in its earnings before interest and taxes (EBIT), often referred to as operating income.</a:t>
            </a:r>
          </a:p>
          <a:p>
            <a:pPr>
              <a:lnSpc>
                <a:spcPct val="120000"/>
              </a:lnSpc>
              <a:buFont typeface="Wingdings" panose="05000000000000000000" pitchFamily="2" charset="2"/>
              <a:buChar char="v"/>
            </a:pPr>
            <a:r>
              <a:rPr lang="en-US" sz="1600" dirty="0">
                <a:latin typeface="Calibri" panose="020F0502020204030204" pitchFamily="34" charset="0"/>
                <a:cs typeface="Calibri" panose="020F0502020204030204" pitchFamily="34" charset="0"/>
              </a:rPr>
              <a:t>A higher DFL indicates that a company's EPS is more sensitive to changes in EBIT, meaning that small changes in operating income can have a significant impact on earnings per share. This is because when a company has a higher proportion of debt in its capital structure, it typically has fixed interest payments that must be made regardless of the level of earnings. As a result, changes in operating income can have a magnified effect on net income and EPS, a lower DFL indicates that a company's EPS is less sensitive to changes in EBIT, suggesting lower financial</a:t>
            </a:r>
          </a:p>
          <a:p>
            <a:pPr>
              <a:lnSpc>
                <a:spcPct val="120000"/>
              </a:lnSpc>
              <a:buFont typeface="Wingdings" panose="05000000000000000000" pitchFamily="2" charset="2"/>
              <a:buChar char="v"/>
            </a:pPr>
            <a:r>
              <a:rPr lang="en-US" sz="1600" dirty="0">
                <a:latin typeface="Calibri" panose="020F0502020204030204" pitchFamily="34" charset="0"/>
                <a:cs typeface="Calibri" panose="020F0502020204030204" pitchFamily="34" charset="0"/>
              </a:rPr>
              <a:t>In this given dataset whenever the DFL values are increasing there is a chance that company will lead to bankrupt.</a:t>
            </a:r>
          </a:p>
          <a:p>
            <a:pPr marL="0" indent="0">
              <a:lnSpc>
                <a:spcPct val="120000"/>
              </a:lnSpc>
              <a:buNone/>
            </a:pPr>
            <a:r>
              <a:rPr lang="en-IN" sz="1800" b="1" dirty="0">
                <a:latin typeface="Calibri" panose="020F0502020204030204" pitchFamily="34" charset="0"/>
                <a:cs typeface="Calibri" panose="020F0502020204030204" pitchFamily="34" charset="0"/>
              </a:rPr>
              <a:t>Interest Coverage Ratio (Interest expense to EBIT):</a:t>
            </a:r>
          </a:p>
          <a:p>
            <a:pPr>
              <a:lnSpc>
                <a:spcPct val="120000"/>
              </a:lnSpc>
              <a:buFont typeface="Wingdings" panose="05000000000000000000" pitchFamily="2" charset="2"/>
              <a:buChar char="v"/>
            </a:pPr>
            <a:r>
              <a:rPr lang="en-IN"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The Interest Coverage Ratio is a financial metric used to assess a company's ability to meet its interest payments on outstanding debt. It measures the company's ability to cover its interest expense with its earnings before interest and taxes (EBIT).</a:t>
            </a:r>
          </a:p>
        </p:txBody>
      </p:sp>
    </p:spTree>
    <p:extLst>
      <p:ext uri="{BB962C8B-B14F-4D97-AF65-F5344CB8AC3E}">
        <p14:creationId xmlns:p14="http://schemas.microsoft.com/office/powerpoint/2010/main" val="1742423635"/>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2EE4-E74D-C54F-CA01-709292FC85A5}"/>
              </a:ext>
            </a:extLst>
          </p:cNvPr>
          <p:cNvSpPr>
            <a:spLocks noGrp="1"/>
          </p:cNvSpPr>
          <p:nvPr>
            <p:ph type="title"/>
          </p:nvPr>
        </p:nvSpPr>
        <p:spPr>
          <a:xfrm>
            <a:off x="646111" y="452718"/>
            <a:ext cx="9404723" cy="993527"/>
          </a:xfrm>
        </p:spPr>
        <p:txBody>
          <a:bodyPr/>
          <a:lstStyle/>
          <a:p>
            <a:r>
              <a:rPr kumimoji="0" lang="en-US" altLang="en-US" sz="4400" b="0" i="1" u="none" strike="noStrike" cap="none" normalizeH="0" baseline="0" dirty="0">
                <a:ln/>
                <a:effectLst/>
                <a:latin typeface="Calibri" panose="020F0502020204030204" pitchFamily="34" charset="0"/>
                <a:cs typeface="Calibri" panose="020F0502020204030204" pitchFamily="34" charset="0"/>
              </a:rPr>
              <a:t>Summary and Conclusion:</a:t>
            </a:r>
            <a:br>
              <a:rPr lang="en-US" altLang="en-US" dirty="0"/>
            </a:br>
            <a:endParaRPr lang="en-IN" dirty="0"/>
          </a:p>
        </p:txBody>
      </p:sp>
      <p:sp>
        <p:nvSpPr>
          <p:cNvPr id="3" name="Content Placeholder 2">
            <a:extLst>
              <a:ext uri="{FF2B5EF4-FFF2-40B4-BE49-F238E27FC236}">
                <a16:creationId xmlns:a16="http://schemas.microsoft.com/office/drawing/2014/main" id="{32457E8A-D702-A6B1-662E-1E73C4CDC4C0}"/>
              </a:ext>
            </a:extLst>
          </p:cNvPr>
          <p:cNvSpPr>
            <a:spLocks noGrp="1"/>
          </p:cNvSpPr>
          <p:nvPr>
            <p:ph idx="1"/>
          </p:nvPr>
        </p:nvSpPr>
        <p:spPr>
          <a:xfrm>
            <a:off x="989046" y="1379192"/>
            <a:ext cx="9480686" cy="5026090"/>
          </a:xfrm>
        </p:spPr>
        <p:txBody>
          <a:bodyPr>
            <a:normAutofit/>
          </a:bodyPr>
          <a:lstStyle/>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Overall,  By using these approach I can observe all are giving best Results, According to this Problem statement the metrics here we need to consider are Recall,precission,F1 score and roc as we don’t need to consider accuracy.</a:t>
            </a: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I observed that models based on Decision Trees, Random Forest which were trained on under sampled data performed really well. </a:t>
            </a: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Also Approach-1 and Approach-2 are gave best results, But it looks slightly overfitting, But the reason for this is because High imbalance data set so, we used SMOTE in these two Approaches, may be the model is trained over the noise from the smote.</a:t>
            </a: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But our main aim is to predict True Positives correctly, I think all the three approach are achieved this. </a:t>
            </a:r>
          </a:p>
          <a:p>
            <a:pPr>
              <a:buFont typeface="Wingdings" panose="05000000000000000000" pitchFamily="2" charset="2"/>
              <a:buChar char="v"/>
            </a:pPr>
            <a:r>
              <a:rPr lang="en-US" sz="1800" dirty="0">
                <a:latin typeface="Calibri" panose="020F0502020204030204" pitchFamily="34" charset="0"/>
                <a:cs typeface="Calibri" panose="020F0502020204030204" pitchFamily="34" charset="0"/>
              </a:rPr>
              <a:t>If a company is not going to get bankrupt but predicted as bankrupt (False Positive) then the company has no harm as such as they can improve their business even more. But if a company, which is having tendency to go bankrupt, is classified as safe then it is a risky situation as company will not take necessary steps. Therefore, it was much important to increase the True Positives even if False Positive is high. This can be seen in confusion matrices.</a:t>
            </a:r>
            <a:endParaRPr lang="en-IN"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218204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6031D6B-44C9-BC72-EA46-AAD669CBA130}"/>
              </a:ext>
            </a:extLst>
          </p:cNvPr>
          <p:cNvGraphicFramePr>
            <a:graphicFrameLocks noGrp="1"/>
          </p:cNvGraphicFramePr>
          <p:nvPr>
            <p:ph idx="1"/>
            <p:extLst>
              <p:ext uri="{D42A27DB-BD31-4B8C-83A1-F6EECF244321}">
                <p14:modId xmlns:p14="http://schemas.microsoft.com/office/powerpoint/2010/main" val="1656345840"/>
              </p:ext>
            </p:extLst>
          </p:nvPr>
        </p:nvGraphicFramePr>
        <p:xfrm>
          <a:off x="933061" y="951722"/>
          <a:ext cx="9117402" cy="5296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0718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71DC5E-C6A8-E86F-76F1-D7B1619FD378}"/>
              </a:ext>
            </a:extLst>
          </p:cNvPr>
          <p:cNvSpPr>
            <a:spLocks noGrp="1"/>
          </p:cNvSpPr>
          <p:nvPr>
            <p:ph idx="1"/>
          </p:nvPr>
        </p:nvSpPr>
        <p:spPr>
          <a:xfrm>
            <a:off x="645130" y="1707502"/>
            <a:ext cx="10868846" cy="4469363"/>
          </a:xfrm>
        </p:spPr>
        <p:txBody>
          <a:bodyPr>
            <a:normAutofit/>
          </a:bodyPr>
          <a:lstStyle/>
          <a:p>
            <a:pPr algn="l">
              <a:buFont typeface="Wingdings" panose="05000000000000000000" pitchFamily="2" charset="2"/>
              <a:buChar char="v"/>
            </a:pPr>
            <a:r>
              <a:rPr lang="en-US" dirty="0"/>
              <a:t>As bankruptcy due to business failure can negatively affect the enterprise as well as the global economy, it is crucial to understand and predict whether a company is showing symptoms of getting bankrupt or not. The idea is to analyse the distresses in the corporate by taking into considerations of different aspects of the company. These distresses often lead to bankruptcy of the company if not alerted at the right time.</a:t>
            </a:r>
          </a:p>
          <a:p>
            <a:pPr algn="l">
              <a:buFont typeface="Wingdings" panose="05000000000000000000" pitchFamily="2" charset="2"/>
              <a:buChar char="v"/>
            </a:pPr>
            <a:r>
              <a:rPr lang="en-US" dirty="0"/>
              <a:t>The problem statement is to develop a prediction model which will predict whether a company can go bankrupt or not. This will help the company to take appropriate decisions.</a:t>
            </a:r>
          </a:p>
          <a:p>
            <a:pPr algn="l">
              <a:buFont typeface="Wingdings" panose="05000000000000000000" pitchFamily="2" charset="2"/>
              <a:buChar char="v"/>
            </a:pPr>
            <a:r>
              <a:rPr lang="en-US" dirty="0"/>
              <a:t>This is the classification problem specifically Binary classification, We need to predict whether 0 or 1.</a:t>
            </a:r>
          </a:p>
          <a:p>
            <a:endParaRPr lang="en-IN" dirty="0"/>
          </a:p>
        </p:txBody>
      </p:sp>
      <p:graphicFrame>
        <p:nvGraphicFramePr>
          <p:cNvPr id="2" name="Diagram 1">
            <a:extLst>
              <a:ext uri="{FF2B5EF4-FFF2-40B4-BE49-F238E27FC236}">
                <a16:creationId xmlns:a16="http://schemas.microsoft.com/office/drawing/2014/main" id="{C200462C-6D48-D6F4-3D12-652C385164E9}"/>
              </a:ext>
            </a:extLst>
          </p:cNvPr>
          <p:cNvGraphicFramePr/>
          <p:nvPr>
            <p:extLst>
              <p:ext uri="{D42A27DB-BD31-4B8C-83A1-F6EECF244321}">
                <p14:modId xmlns:p14="http://schemas.microsoft.com/office/powerpoint/2010/main" val="212727147"/>
              </p:ext>
            </p:extLst>
          </p:nvPr>
        </p:nvGraphicFramePr>
        <p:xfrm>
          <a:off x="783771" y="-782561"/>
          <a:ext cx="7380514" cy="2424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59194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067EB-B137-B41F-2494-6AD9E410E29F}"/>
              </a:ext>
            </a:extLst>
          </p:cNvPr>
          <p:cNvSpPr>
            <a:spLocks noGrp="1"/>
          </p:cNvSpPr>
          <p:nvPr>
            <p:ph idx="1"/>
          </p:nvPr>
        </p:nvSpPr>
        <p:spPr>
          <a:xfrm>
            <a:off x="838200" y="1343608"/>
            <a:ext cx="10515600" cy="5029200"/>
          </a:xfrm>
        </p:spPr>
        <p:txBody>
          <a:bodyPr>
            <a:normAutofit/>
          </a:bodyPr>
          <a:lstStyle/>
          <a:p>
            <a:pPr marL="0" indent="0" algn="l">
              <a:buNone/>
            </a:pPr>
            <a:r>
              <a:rPr lang="en-US" dirty="0"/>
              <a:t>The dataset consists of multiple financial ratio features such as:</a:t>
            </a:r>
          </a:p>
          <a:p>
            <a:pPr algn="l">
              <a:buFont typeface="Wingdings" panose="05000000000000000000" pitchFamily="2" charset="2"/>
              <a:buChar char="v"/>
            </a:pPr>
            <a:r>
              <a:rPr lang="en-US" dirty="0"/>
              <a:t>Return on Assets (ROAs)</a:t>
            </a:r>
          </a:p>
          <a:p>
            <a:pPr algn="l">
              <a:buFont typeface="Wingdings" panose="05000000000000000000" pitchFamily="2" charset="2"/>
              <a:buChar char="v"/>
            </a:pPr>
            <a:r>
              <a:rPr lang="en-US" dirty="0"/>
              <a:t>Gross Profits</a:t>
            </a:r>
          </a:p>
          <a:p>
            <a:pPr algn="l">
              <a:buFont typeface="Wingdings" panose="05000000000000000000" pitchFamily="2" charset="2"/>
              <a:buChar char="v"/>
            </a:pPr>
            <a:r>
              <a:rPr lang="en-US" dirty="0"/>
              <a:t>Operating &amp; Net income and Expenses</a:t>
            </a:r>
          </a:p>
          <a:p>
            <a:pPr algn="l">
              <a:buFont typeface="Wingdings" panose="05000000000000000000" pitchFamily="2" charset="2"/>
              <a:buChar char="v"/>
            </a:pPr>
            <a:r>
              <a:rPr lang="en-US" dirty="0"/>
              <a:t>Cash flows</a:t>
            </a:r>
          </a:p>
          <a:p>
            <a:pPr algn="l">
              <a:buFont typeface="Wingdings" panose="05000000000000000000" pitchFamily="2" charset="2"/>
              <a:buChar char="v"/>
            </a:pPr>
            <a:r>
              <a:rPr lang="en-US" dirty="0"/>
              <a:t>Taxes</a:t>
            </a:r>
          </a:p>
          <a:p>
            <a:pPr algn="l">
              <a:buFont typeface="Wingdings" panose="05000000000000000000" pitchFamily="2" charset="2"/>
              <a:buChar char="v"/>
            </a:pPr>
            <a:r>
              <a:rPr lang="en-US" dirty="0"/>
              <a:t>Growth rate</a:t>
            </a:r>
          </a:p>
          <a:p>
            <a:pPr algn="l">
              <a:buFont typeface="Wingdings" panose="05000000000000000000" pitchFamily="2" charset="2"/>
              <a:buChar char="v"/>
            </a:pPr>
            <a:r>
              <a:rPr lang="en-US" dirty="0"/>
              <a:t>Debt</a:t>
            </a:r>
          </a:p>
          <a:p>
            <a:pPr algn="l">
              <a:buFont typeface="Wingdings" panose="05000000000000000000" pitchFamily="2" charset="2"/>
              <a:buChar char="v"/>
            </a:pPr>
            <a:r>
              <a:rPr lang="en-US" dirty="0"/>
              <a:t>Turnover, Revenue, Liability, etc.</a:t>
            </a:r>
          </a:p>
          <a:p>
            <a:pPr algn="l">
              <a:buFont typeface="Wingdings" panose="05000000000000000000" pitchFamily="2" charset="2"/>
              <a:buChar char="v"/>
            </a:pPr>
            <a:r>
              <a:rPr lang="en-US" dirty="0"/>
              <a:t>As this data has lot of features and shape is (6819,95),Will give explanation for important features in upcoming slides.</a:t>
            </a:r>
          </a:p>
          <a:p>
            <a:endParaRPr lang="en-IN" dirty="0"/>
          </a:p>
        </p:txBody>
      </p:sp>
      <p:graphicFrame>
        <p:nvGraphicFramePr>
          <p:cNvPr id="16" name="Diagram 15">
            <a:extLst>
              <a:ext uri="{FF2B5EF4-FFF2-40B4-BE49-F238E27FC236}">
                <a16:creationId xmlns:a16="http://schemas.microsoft.com/office/drawing/2014/main" id="{46E5EFBC-F0C0-05CB-0551-73857C6CBE5A}"/>
              </a:ext>
            </a:extLst>
          </p:cNvPr>
          <p:cNvGraphicFramePr/>
          <p:nvPr>
            <p:extLst>
              <p:ext uri="{D42A27DB-BD31-4B8C-83A1-F6EECF244321}">
                <p14:modId xmlns:p14="http://schemas.microsoft.com/office/powerpoint/2010/main" val="2708840429"/>
              </p:ext>
            </p:extLst>
          </p:nvPr>
        </p:nvGraphicFramePr>
        <p:xfrm>
          <a:off x="838200" y="-176071"/>
          <a:ext cx="7587343" cy="1612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0063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10077-B6B8-8224-E050-DF73EC15C712}"/>
              </a:ext>
            </a:extLst>
          </p:cNvPr>
          <p:cNvSpPr>
            <a:spLocks noGrp="1"/>
          </p:cNvSpPr>
          <p:nvPr>
            <p:ph idx="1"/>
          </p:nvPr>
        </p:nvSpPr>
        <p:spPr>
          <a:xfrm>
            <a:off x="1101012" y="1884784"/>
            <a:ext cx="9795585" cy="3991084"/>
          </a:xfrm>
        </p:spPr>
        <p:txBody>
          <a:bodyPr>
            <a:normAutofit/>
          </a:bodyPr>
          <a:lstStyle/>
          <a:p>
            <a:pPr>
              <a:buFont typeface="Wingdings" panose="05000000000000000000" pitchFamily="2" charset="2"/>
              <a:buChar char="v"/>
            </a:pPr>
            <a:r>
              <a:rPr lang="en-US" sz="1900" dirty="0">
                <a:latin typeface="Calibri" panose="020F0502020204030204" pitchFamily="34" charset="0"/>
                <a:cs typeface="Calibri" panose="020F0502020204030204" pitchFamily="34" charset="0"/>
              </a:rPr>
              <a:t>There are total 6819 samples in dataset and 96 features , Out of these 6819, 6599 are negative class and only 220 are positive class.</a:t>
            </a:r>
          </a:p>
          <a:p>
            <a:pPr>
              <a:buFont typeface="Wingdings" panose="05000000000000000000" pitchFamily="2" charset="2"/>
              <a:buChar char="v"/>
            </a:pPr>
            <a:r>
              <a:rPr lang="en-US" sz="1900" dirty="0">
                <a:latin typeface="Calibri" panose="020F0502020204030204" pitchFamily="34" charset="0"/>
                <a:cs typeface="Calibri" panose="020F0502020204030204" pitchFamily="34" charset="0"/>
              </a:rPr>
              <a:t>This dataset is highly imbalanced. It makes this problem very challenging to generalise well for final predictions.</a:t>
            </a:r>
          </a:p>
          <a:p>
            <a:pPr>
              <a:buFont typeface="Wingdings" panose="05000000000000000000" pitchFamily="2" charset="2"/>
              <a:buChar char="v"/>
            </a:pPr>
            <a:r>
              <a:rPr lang="en-US" sz="1900" dirty="0">
                <a:latin typeface="Calibri" panose="020F0502020204030204" pitchFamily="34" charset="0"/>
                <a:cs typeface="Calibri" panose="020F0502020204030204" pitchFamily="34" charset="0"/>
              </a:rPr>
              <a:t>All the features in the datset are normalized in the range 0 to 1.</a:t>
            </a:r>
          </a:p>
          <a:p>
            <a:pPr>
              <a:buFont typeface="Wingdings" panose="05000000000000000000" pitchFamily="2" charset="2"/>
              <a:buChar char="v"/>
            </a:pPr>
            <a:r>
              <a:rPr lang="en-US" sz="1900" dirty="0">
                <a:latin typeface="Calibri" panose="020F0502020204030204" pitchFamily="34" charset="0"/>
                <a:cs typeface="Calibri" panose="020F0502020204030204" pitchFamily="34" charset="0"/>
              </a:rPr>
              <a:t>The target column is “Bankrupt” which has two values ‘0’ and ‘1’ for Not Bankrupt and Yes Bankrupt respectively.</a:t>
            </a:r>
          </a:p>
          <a:p>
            <a:pPr>
              <a:buFont typeface="Wingdings" panose="05000000000000000000" pitchFamily="2" charset="2"/>
              <a:buChar char="v"/>
            </a:pPr>
            <a:r>
              <a:rPr lang="en-US" sz="1900" dirty="0">
                <a:latin typeface="Calibri" panose="020F0502020204030204" pitchFamily="34" charset="0"/>
                <a:cs typeface="Calibri" panose="020F0502020204030204" pitchFamily="34" charset="0"/>
              </a:rPr>
              <a:t> It is important to predict the positive class(1) with very high accuracy even if we are not able to predict the negative class. For example, there are total 100 companies out of which 90 are safe and 10 are going to get bankrupt. We should be focused on finding those 10.</a:t>
            </a:r>
            <a:endParaRPr lang="en-IN" sz="1900" dirty="0">
              <a:latin typeface="Calibri" panose="020F0502020204030204" pitchFamily="34" charset="0"/>
              <a:cs typeface="Calibri" panose="020F0502020204030204" pitchFamily="34" charset="0"/>
            </a:endParaRPr>
          </a:p>
          <a:p>
            <a:endParaRPr lang="en-IN" dirty="0"/>
          </a:p>
        </p:txBody>
      </p:sp>
      <p:graphicFrame>
        <p:nvGraphicFramePr>
          <p:cNvPr id="4" name="Diagram 3">
            <a:extLst>
              <a:ext uri="{FF2B5EF4-FFF2-40B4-BE49-F238E27FC236}">
                <a16:creationId xmlns:a16="http://schemas.microsoft.com/office/drawing/2014/main" id="{35D70A6E-0E55-4DC5-4BA9-03A287D45201}"/>
              </a:ext>
            </a:extLst>
          </p:cNvPr>
          <p:cNvGraphicFramePr/>
          <p:nvPr>
            <p:extLst>
              <p:ext uri="{D42A27DB-BD31-4B8C-83A1-F6EECF244321}">
                <p14:modId xmlns:p14="http://schemas.microsoft.com/office/powerpoint/2010/main" val="2009714949"/>
              </p:ext>
            </p:extLst>
          </p:nvPr>
        </p:nvGraphicFramePr>
        <p:xfrm>
          <a:off x="1399592" y="-647873"/>
          <a:ext cx="6755363" cy="2844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73140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87B11E-0EB3-13B8-0DA0-542AB4BD6DDD}"/>
              </a:ext>
            </a:extLst>
          </p:cNvPr>
          <p:cNvSpPr>
            <a:spLocks noGrp="1"/>
          </p:cNvSpPr>
          <p:nvPr>
            <p:ph idx="1"/>
          </p:nvPr>
        </p:nvSpPr>
        <p:spPr>
          <a:xfrm>
            <a:off x="933257" y="664028"/>
            <a:ext cx="10579292" cy="5529943"/>
          </a:xfrm>
        </p:spPr>
        <p:txBody>
          <a:bodyPr>
            <a:normAutofit/>
          </a:bodyPr>
          <a:lstStyle/>
          <a:p>
            <a:pPr marL="0" indent="0">
              <a:buNone/>
            </a:pPr>
            <a:r>
              <a:rPr lang="en-US" sz="2800" b="1" dirty="0">
                <a:latin typeface="Calibri" panose="020F0502020204030204" pitchFamily="34" charset="0"/>
                <a:cs typeface="Calibri" panose="020F0502020204030204" pitchFamily="34" charset="0"/>
              </a:rPr>
              <a:t>Import Libraries:</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  Import the necessary libraries, we are trying to create machine learning model, So most of the libraries are from sklearn and some basic lib like numpy,pandas,matplotlib and seaborn are used.</a:t>
            </a:r>
          </a:p>
          <a:p>
            <a:pPr marL="0" indent="0">
              <a:buNone/>
            </a:pPr>
            <a:r>
              <a:rPr lang="en-US" sz="2800" b="1" dirty="0">
                <a:latin typeface="Calibri" panose="020F0502020204030204" pitchFamily="34" charset="0"/>
                <a:cs typeface="Calibri" panose="020F0502020204030204" pitchFamily="34" charset="0"/>
              </a:rPr>
              <a:t>LoadDataset:</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   As our dataset is in .csv file so we are using pd.read_csv(“file_name”), When I worked with this dataset i noticed that due to space in the column name it is very difficult to select the names, So I am removing extra spaces in the column name.</a:t>
            </a:r>
          </a:p>
          <a:p>
            <a:pPr marL="0" indent="0">
              <a:buNone/>
            </a:pPr>
            <a:r>
              <a:rPr lang="en-US" sz="2800" b="1" dirty="0">
                <a:latin typeface="Calibri" panose="020F0502020204030204" pitchFamily="34" charset="0"/>
                <a:cs typeface="Calibri" panose="020F0502020204030204" pitchFamily="34" charset="0"/>
              </a:rPr>
              <a:t>Explore the dataset:</a:t>
            </a:r>
          </a:p>
          <a:p>
            <a:pPr>
              <a:buFont typeface="Wingdings" panose="05000000000000000000" pitchFamily="2" charset="2"/>
              <a:buChar char="v"/>
            </a:pPr>
            <a:r>
              <a:rPr lang="en-US" dirty="0">
                <a:latin typeface="Calibri" panose="020F0502020204030204" pitchFamily="34" charset="0"/>
                <a:cs typeface="Calibri" panose="020F0502020204030204" pitchFamily="34" charset="0"/>
              </a:rPr>
              <a:t>  Checked some basic needs like Null Values, Unique Values, </a:t>
            </a:r>
            <a:r>
              <a:rPr lang="en-US" dirty="0" err="1">
                <a:latin typeface="Calibri" panose="020F0502020204030204" pitchFamily="34" charset="0"/>
                <a:cs typeface="Calibri" panose="020F0502020204030204" pitchFamily="34" charset="0"/>
              </a:rPr>
              <a:t>duplicated,etc</a:t>
            </a:r>
            <a:endParaRPr lang="en-IN" dirty="0">
              <a:latin typeface="Calibri" panose="020F0502020204030204" pitchFamily="34" charset="0"/>
              <a:cs typeface="Calibri" panose="020F0502020204030204" pitchFamily="34" charset="0"/>
            </a:endParaRPr>
          </a:p>
          <a:p>
            <a:pPr>
              <a:buFont typeface="Wingdings" panose="05000000000000000000" pitchFamily="2" charset="2"/>
              <a:buChar char="v"/>
            </a:pPr>
            <a:r>
              <a:rPr lang="en-IN" dirty="0">
                <a:latin typeface="Calibri" panose="020F0502020204030204" pitchFamily="34" charset="0"/>
                <a:cs typeface="Calibri" panose="020F0502020204030204" pitchFamily="34" charset="0"/>
              </a:rPr>
              <a:t>  There is no null values and duplicated values present in this dataset.</a:t>
            </a:r>
          </a:p>
          <a:p>
            <a:pPr>
              <a:buFont typeface="Wingdings" panose="05000000000000000000" pitchFamily="2" charset="2"/>
              <a:buChar char="v"/>
            </a:pPr>
            <a:r>
              <a:rPr lang="en-IN" dirty="0">
                <a:latin typeface="Calibri" panose="020F0502020204030204" pitchFamily="34" charset="0"/>
                <a:cs typeface="Calibri" panose="020F0502020204030204" pitchFamily="34" charset="0"/>
              </a:rPr>
              <a:t>It is difficult to select columns due to some unwanted spaces present in index of the all the column names, So I removed all the spaces using strip function.</a:t>
            </a:r>
          </a:p>
          <a:p>
            <a:pPr marL="0" indent="0">
              <a:buNone/>
            </a:pPr>
            <a:r>
              <a:rPr lang="en-IN"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7064144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C2C39C-7459-AB95-DD34-86EDC56FCA5D}"/>
              </a:ext>
            </a:extLst>
          </p:cNvPr>
          <p:cNvSpPr>
            <a:spLocks noGrp="1"/>
          </p:cNvSpPr>
          <p:nvPr>
            <p:ph type="title"/>
          </p:nvPr>
        </p:nvSpPr>
        <p:spPr/>
        <p:txBody>
          <a:bodyPr/>
          <a:lstStyle/>
          <a:p>
            <a:r>
              <a:rPr lang="en-US" b="1" dirty="0"/>
              <a:t>PIE Chart for Target Variable:</a:t>
            </a:r>
            <a:endParaRPr lang="en-IN" b="1" dirty="0"/>
          </a:p>
        </p:txBody>
      </p:sp>
      <p:graphicFrame>
        <p:nvGraphicFramePr>
          <p:cNvPr id="6" name="Content Placeholder 5">
            <a:extLst>
              <a:ext uri="{FF2B5EF4-FFF2-40B4-BE49-F238E27FC236}">
                <a16:creationId xmlns:a16="http://schemas.microsoft.com/office/drawing/2014/main" id="{02112A1D-DF77-121F-E7FC-0DC320B0F2C3}"/>
              </a:ext>
            </a:extLst>
          </p:cNvPr>
          <p:cNvGraphicFramePr>
            <a:graphicFrameLocks noGrp="1"/>
          </p:cNvGraphicFramePr>
          <p:nvPr>
            <p:ph idx="4294967295"/>
            <p:extLst>
              <p:ext uri="{D42A27DB-BD31-4B8C-83A1-F6EECF244321}">
                <p14:modId xmlns:p14="http://schemas.microsoft.com/office/powerpoint/2010/main" val="1138746269"/>
              </p:ext>
            </p:extLst>
          </p:nvPr>
        </p:nvGraphicFramePr>
        <p:xfrm>
          <a:off x="1007707" y="1371600"/>
          <a:ext cx="8332236" cy="46746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5737131"/>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0EE04E0-3B4E-C77E-3E31-C2606C49F520}"/>
              </a:ext>
            </a:extLst>
          </p:cNvPr>
          <p:cNvSpPr>
            <a:spLocks noGrp="1"/>
          </p:cNvSpPr>
          <p:nvPr>
            <p:ph type="title"/>
          </p:nvPr>
        </p:nvSpPr>
        <p:spPr>
          <a:xfrm>
            <a:off x="747712" y="438540"/>
            <a:ext cx="10756900" cy="1045028"/>
          </a:xfrm>
        </p:spPr>
        <p:txBody>
          <a:bodyPr>
            <a:normAutofit fontScale="90000"/>
          </a:bodyPr>
          <a:lstStyle/>
          <a:p>
            <a:r>
              <a:rPr lang="en-US" b="1" dirty="0"/>
              <a:t>Exploratory Data Analysis (EDA):</a:t>
            </a:r>
            <a:br>
              <a:rPr lang="en-US" b="1" dirty="0"/>
            </a:br>
            <a:endParaRPr lang="en-IN" b="1" dirty="0"/>
          </a:p>
        </p:txBody>
      </p:sp>
      <p:sp>
        <p:nvSpPr>
          <p:cNvPr id="3" name="Content Placeholder 2">
            <a:extLst>
              <a:ext uri="{FF2B5EF4-FFF2-40B4-BE49-F238E27FC236}">
                <a16:creationId xmlns:a16="http://schemas.microsoft.com/office/drawing/2014/main" id="{15DDF167-E171-6801-C54D-E397E6F0CEF6}"/>
              </a:ext>
            </a:extLst>
          </p:cNvPr>
          <p:cNvSpPr>
            <a:spLocks noGrp="1"/>
          </p:cNvSpPr>
          <p:nvPr>
            <p:ph idx="4294967295"/>
          </p:nvPr>
        </p:nvSpPr>
        <p:spPr>
          <a:xfrm>
            <a:off x="1435100" y="1409700"/>
            <a:ext cx="10756900" cy="4721225"/>
          </a:xfrm>
        </p:spPr>
        <p:txBody>
          <a:bodyPr>
            <a:normAutofit lnSpcReduction="10000"/>
          </a:bodyPr>
          <a:lstStyle/>
          <a:p>
            <a:pPr marL="0" indent="0">
              <a:buNone/>
            </a:pPr>
            <a:r>
              <a:rPr lang="en-US" b="1" dirty="0">
                <a:latin typeface="Calibri" panose="020F0502020204030204" pitchFamily="34" charset="0"/>
                <a:cs typeface="Calibri" panose="020F0502020204030204" pitchFamily="34" charset="0"/>
              </a:rPr>
              <a:t>Observation-1:</a:t>
            </a:r>
          </a:p>
          <a:p>
            <a:pPr marL="0" indent="0">
              <a:buNone/>
            </a:pPr>
            <a:r>
              <a:rPr lang="en-US" dirty="0">
                <a:latin typeface="Calibri" panose="020F0502020204030204" pitchFamily="34" charset="0"/>
                <a:cs typeface="Calibri" panose="020F0502020204030204" pitchFamily="34" charset="0"/>
              </a:rPr>
              <a:t>                While checked for the uniqueness, I observed that column name ‘Liability-Assets Flag’ has value counts of 0 and 1, But most of the counts from 0 only, It is not important for our model,So I dropped this feature.</a:t>
            </a:r>
          </a:p>
          <a:p>
            <a:pPr marL="0" indent="0">
              <a:buNone/>
            </a:pPr>
            <a:r>
              <a:rPr lang="en-US" b="1" dirty="0">
                <a:latin typeface="Calibri" panose="020F0502020204030204" pitchFamily="34" charset="0"/>
                <a:cs typeface="Calibri" panose="020F0502020204030204" pitchFamily="34" charset="0"/>
              </a:rPr>
              <a:t>Observation-2:</a:t>
            </a:r>
          </a:p>
          <a:p>
            <a:pPr marL="0" indent="0">
              <a:buNone/>
            </a:pPr>
            <a:r>
              <a:rPr lang="en-US" dirty="0">
                <a:latin typeface="Calibri" panose="020F0502020204030204" pitchFamily="34" charset="0"/>
                <a:cs typeface="Calibri" panose="020F0502020204030204" pitchFamily="34" charset="0"/>
              </a:rPr>
              <a:t>        All the columns are float data type, only bankrupt is int dtype.</a:t>
            </a:r>
          </a:p>
          <a:p>
            <a:pPr marL="0" indent="0">
              <a:buNone/>
            </a:pPr>
            <a:r>
              <a:rPr lang="en-US" b="1" dirty="0">
                <a:latin typeface="Calibri" panose="020F0502020204030204" pitchFamily="34" charset="0"/>
                <a:cs typeface="Calibri" panose="020F0502020204030204" pitchFamily="34" charset="0"/>
              </a:rPr>
              <a:t>Observation-3:</a:t>
            </a:r>
          </a:p>
          <a:p>
            <a:pPr marL="0" indent="0">
              <a:buNone/>
            </a:pPr>
            <a:r>
              <a:rPr lang="en-US" dirty="0">
                <a:latin typeface="Calibri" panose="020F0502020204030204" pitchFamily="34" charset="0"/>
                <a:cs typeface="Calibri" panose="020F0502020204030204" pitchFamily="34" charset="0"/>
              </a:rPr>
              <a:t>          only 3.23%  Of company is finanacially unstable and 97.77% are financially stable.</a:t>
            </a:r>
          </a:p>
          <a:p>
            <a:pPr marL="0" indent="0">
              <a:buNone/>
            </a:pPr>
            <a:r>
              <a:rPr lang="en-US" b="1" dirty="0">
                <a:latin typeface="Calibri" panose="020F0502020204030204" pitchFamily="34" charset="0"/>
                <a:cs typeface="Calibri" panose="020F0502020204030204" pitchFamily="34" charset="0"/>
              </a:rPr>
              <a:t>Observation-4:</a:t>
            </a:r>
          </a:p>
          <a:p>
            <a:pPr marL="0" indent="0">
              <a:buNone/>
            </a:pPr>
            <a:r>
              <a:rPr lang="en-US" dirty="0">
                <a:latin typeface="Calibri" panose="020F0502020204030204" pitchFamily="34" charset="0"/>
                <a:cs typeface="Calibri" panose="020F0502020204030204" pitchFamily="34" charset="0"/>
              </a:rPr>
              <a:t>        This is highly imbalanced dataset, we need use some method to balance otherwise our model will predict only majority class  as correct.  </a:t>
            </a:r>
          </a:p>
          <a:p>
            <a:pPr marL="0" indent="0">
              <a:buNone/>
            </a:pPr>
            <a:r>
              <a:rPr lang="en-US" dirty="0">
                <a:latin typeface="Calibri" panose="020F0502020204030204" pitchFamily="34" charset="0"/>
                <a:cs typeface="Calibri" panose="020F0502020204030204" pitchFamily="34" charset="0"/>
              </a:rPr>
              <a:t>  </a:t>
            </a:r>
          </a:p>
          <a:p>
            <a:pPr marL="0" indent="0">
              <a:buNone/>
            </a:pPr>
            <a:endParaRPr lang="en-I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0919607"/>
      </p:ext>
    </p:extLst>
  </p:cSld>
  <p:clrMapOvr>
    <a:masterClrMapping/>
  </p:clrMapOvr>
  <mc:AlternateContent xmlns:mc="http://schemas.openxmlformats.org/markup-compatibility/2006" xmlns:p14="http://schemas.microsoft.com/office/powerpoint/2010/main">
    <mc:Choice Requires="p14">
      <p:transition spd="slow" p14:dur="2750">
        <p:wipe/>
      </p:transition>
    </mc:Choice>
    <mc:Fallback xmlns="">
      <p:transition spd="slow">
        <p:wip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1_Office Theme">
  <a:themeElements>
    <a:clrScheme name="Custom 3">
      <a:dk1>
        <a:srgbClr val="000000"/>
      </a:dk1>
      <a:lt1>
        <a:srgbClr val="FFFFFF"/>
      </a:lt1>
      <a:dk2>
        <a:srgbClr val="718DB2"/>
      </a:dk2>
      <a:lt2>
        <a:srgbClr val="FEFFFF"/>
      </a:lt2>
      <a:accent1>
        <a:srgbClr val="5E5E5E"/>
      </a:accent1>
      <a:accent2>
        <a:srgbClr val="E7E6E6"/>
      </a:accent2>
      <a:accent3>
        <a:srgbClr val="D7CDC8"/>
      </a:accent3>
      <a:accent4>
        <a:srgbClr val="AFA5A0"/>
      </a:accent4>
      <a:accent5>
        <a:srgbClr val="918787"/>
      </a:accent5>
      <a:accent6>
        <a:srgbClr val="556969"/>
      </a:accent6>
      <a:hlink>
        <a:srgbClr val="3758C1"/>
      </a:hlink>
      <a:folHlink>
        <a:srgbClr val="00539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D47F4DB-50D7-40BC-B640-A774403782D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Ion</Template>
  <TotalTime>1466</TotalTime>
  <Words>3597</Words>
  <Application>Microsoft Office PowerPoint</Application>
  <PresentationFormat>Widescreen</PresentationFormat>
  <Paragraphs>230</Paragraphs>
  <Slides>38</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Arial</vt:lpstr>
      <vt:lpstr>Calibri</vt:lpstr>
      <vt:lpstr>Century Gothic</vt:lpstr>
      <vt:lpstr>Poppins</vt:lpstr>
      <vt:lpstr>source-serif-pro</vt:lpstr>
      <vt:lpstr>Wingdings</vt:lpstr>
      <vt:lpstr>Wingdings 3</vt:lpstr>
      <vt:lpstr>Ion</vt:lpstr>
      <vt:lpstr>1_Office Theme</vt:lpstr>
      <vt:lpstr>BANKRUPTCY PREDICTION USING ML</vt:lpstr>
      <vt:lpstr>PowerPoint Presentation</vt:lpstr>
      <vt:lpstr>PowerPoint Presentation</vt:lpstr>
      <vt:lpstr>PowerPoint Presentation</vt:lpstr>
      <vt:lpstr>PowerPoint Presentation</vt:lpstr>
      <vt:lpstr>PowerPoint Presentation</vt:lpstr>
      <vt:lpstr>PowerPoint Presentation</vt:lpstr>
      <vt:lpstr>PIE Chart for Target Variable:</vt:lpstr>
      <vt:lpstr>Exploratory Data Analysis (EDA): </vt:lpstr>
      <vt:lpstr>Understanding Relationships with Scatter Plots:</vt:lpstr>
      <vt:lpstr>Correlation Analysis Using Heatmap:</vt:lpstr>
      <vt:lpstr>METHODS:</vt:lpstr>
      <vt:lpstr>PowerPoint Presentation</vt:lpstr>
      <vt:lpstr>PowerPoint Presentation</vt:lpstr>
      <vt:lpstr>Here are some Plots with bar plot with respect to target variable</vt:lpstr>
      <vt:lpstr>Multicollinearity:</vt:lpstr>
      <vt:lpstr>Outliers: We can observe lot of outliers present in our data, So we will try to cap the outlier with the IQR Treatment</vt:lpstr>
      <vt:lpstr>Checking after Outlier Treatment:</vt:lpstr>
      <vt:lpstr>Imbalance treatment:</vt:lpstr>
      <vt:lpstr>Model Building in Approach-1:</vt:lpstr>
      <vt:lpstr>Confusion Matrix:</vt:lpstr>
      <vt:lpstr>Model Metrics and ROC</vt:lpstr>
      <vt:lpstr>PowerPoint Presentation</vt:lpstr>
      <vt:lpstr>Model building(approch-2): </vt:lpstr>
      <vt:lpstr>Observation in approach 2: Here we can see all the model metrics for this approach and ROC curve</vt:lpstr>
      <vt:lpstr>Feature Importance:</vt:lpstr>
      <vt:lpstr>PowerPoint Presentation</vt:lpstr>
      <vt:lpstr>Confussion matrix:   we will evaluate the model by using test data  and here are the results, By using confussion matrix we can clearly understand that mostly class-1 is predicted correctly. </vt:lpstr>
      <vt:lpstr>Model Results and ROC:</vt:lpstr>
      <vt:lpstr>PowerPoint Presentation</vt:lpstr>
      <vt:lpstr>Observation from Features:</vt:lpstr>
      <vt:lpstr>PowerPoint Presentation</vt:lpstr>
      <vt:lpstr>PowerPoint Presentation</vt:lpstr>
      <vt:lpstr>PowerPoint Presentation</vt:lpstr>
      <vt:lpstr>PowerPoint Presentation</vt:lpstr>
      <vt:lpstr>PowerPoint Presentation</vt:lpstr>
      <vt:lpstr>Summary and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Bankruptcy Prediction</dc:title>
  <dc:creator>indrajith s</dc:creator>
  <cp:lastModifiedBy>indrajith s</cp:lastModifiedBy>
  <cp:revision>33</cp:revision>
  <dcterms:created xsi:type="dcterms:W3CDTF">2024-04-13T08:12:17Z</dcterms:created>
  <dcterms:modified xsi:type="dcterms:W3CDTF">2024-04-15T16:07:20Z</dcterms:modified>
</cp:coreProperties>
</file>