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 id="2147483661" r:id="rId2"/>
  </p:sldMasterIdLst>
  <p:notesMasterIdLst>
    <p:notesMasterId r:id="rId28"/>
  </p:notesMasterIdLst>
  <p:sldIdLst>
    <p:sldId id="256" r:id="rId3"/>
    <p:sldId id="294" r:id="rId4"/>
    <p:sldId id="260" r:id="rId5"/>
    <p:sldId id="261" r:id="rId6"/>
    <p:sldId id="297" r:id="rId7"/>
    <p:sldId id="264" r:id="rId8"/>
    <p:sldId id="298" r:id="rId9"/>
    <p:sldId id="266" r:id="rId10"/>
    <p:sldId id="267" r:id="rId11"/>
    <p:sldId id="268" r:id="rId12"/>
    <p:sldId id="302" r:id="rId13"/>
    <p:sldId id="299" r:id="rId14"/>
    <p:sldId id="301" r:id="rId15"/>
    <p:sldId id="300" r:id="rId16"/>
    <p:sldId id="303" r:id="rId17"/>
    <p:sldId id="313" r:id="rId18"/>
    <p:sldId id="310" r:id="rId19"/>
    <p:sldId id="311" r:id="rId20"/>
    <p:sldId id="312" r:id="rId21"/>
    <p:sldId id="304" r:id="rId22"/>
    <p:sldId id="305" r:id="rId23"/>
    <p:sldId id="306" r:id="rId24"/>
    <p:sldId id="307" r:id="rId25"/>
    <p:sldId id="308" r:id="rId26"/>
    <p:sldId id="31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drajith s" initials="is" lastIdx="1" clrIdx="0">
    <p:extLst>
      <p:ext uri="{19B8F6BF-5375-455C-9EA6-DF929625EA0E}">
        <p15:presenceInfo xmlns:p15="http://schemas.microsoft.com/office/powerpoint/2012/main" userId="444741774b552a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BE8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94660"/>
  </p:normalViewPr>
  <p:slideViewPr>
    <p:cSldViewPr snapToGrid="0">
      <p:cViewPr varScale="1">
        <p:scale>
          <a:sx n="82" d="100"/>
          <a:sy n="82" d="100"/>
        </p:scale>
        <p:origin x="73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4F0762-5A0E-4A78-84FB-3C8F7F611F9A}" type="doc">
      <dgm:prSet loTypeId="urn:microsoft.com/office/officeart/2005/8/layout/hList6" loCatId="list" qsTypeId="urn:microsoft.com/office/officeart/2005/8/quickstyle/3d3" qsCatId="3D" csTypeId="urn:microsoft.com/office/officeart/2005/8/colors/colorful1" csCatId="colorful" phldr="1"/>
      <dgm:spPr/>
      <dgm:t>
        <a:bodyPr/>
        <a:lstStyle/>
        <a:p>
          <a:endParaRPr lang="en-IN"/>
        </a:p>
      </dgm:t>
    </dgm:pt>
    <dgm:pt modelId="{5432007F-E190-467F-AF08-608E2C04E9E1}">
      <dgm:prSet phldrT="[Text]" custT="1"/>
      <dgm:spPr/>
      <dgm:t>
        <a:bodyPr/>
        <a:lstStyle/>
        <a:p>
          <a:pPr>
            <a:buClrTx/>
            <a:buSzTx/>
            <a:buFont typeface="Wingdings" panose="05000000000000000000" pitchFamily="2" charset="2"/>
            <a:buChar char="Ø"/>
          </a:pPr>
          <a:r>
            <a:rPr kumimoji="0" lang="en-US" altLang="en-US" sz="1800" b="1" i="1" u="none" strike="noStrike" cap="none" normalizeH="0" baseline="0" dirty="0">
              <a:ln/>
              <a:effectLst/>
              <a:latin typeface="Calibri" panose="020F0502020204030204" pitchFamily="34" charset="0"/>
              <a:cs typeface="Calibri" panose="020F0502020204030204" pitchFamily="34" charset="0"/>
            </a:rPr>
            <a:t>Problem Explanation</a:t>
          </a:r>
          <a:endParaRPr lang="en-IN" sz="1800" b="1" dirty="0">
            <a:latin typeface="Calibri" panose="020F0502020204030204" pitchFamily="34" charset="0"/>
            <a:cs typeface="Calibri" panose="020F0502020204030204" pitchFamily="34" charset="0"/>
          </a:endParaRPr>
        </a:p>
      </dgm:t>
    </dgm:pt>
    <dgm:pt modelId="{404CF60B-ABD4-4186-85C1-ABBF5D3BC759}" type="parTrans" cxnId="{B7F15704-63BA-4C5F-BE2D-4C241532484C}">
      <dgm:prSet/>
      <dgm:spPr/>
      <dgm:t>
        <a:bodyPr/>
        <a:lstStyle/>
        <a:p>
          <a:endParaRPr lang="en-IN"/>
        </a:p>
      </dgm:t>
    </dgm:pt>
    <dgm:pt modelId="{EC937E96-A767-4705-AA3E-84AD072BB0FE}" type="sibTrans" cxnId="{B7F15704-63BA-4C5F-BE2D-4C241532484C}">
      <dgm:prSet/>
      <dgm:spPr/>
      <dgm:t>
        <a:bodyPr/>
        <a:lstStyle/>
        <a:p>
          <a:endParaRPr lang="en-IN"/>
        </a:p>
      </dgm:t>
    </dgm:pt>
    <dgm:pt modelId="{89CDFB08-207E-4CF8-84E1-5A068BB3305A}">
      <dgm:prSet/>
      <dgm:spPr/>
      <dgm:t>
        <a:bodyPr/>
        <a:lstStyle/>
        <a:p>
          <a:r>
            <a:rPr lang="en-US" altLang="en-US" b="1" dirty="0">
              <a:latin typeface="Calibri" panose="020F0502020204030204" pitchFamily="34" charset="0"/>
              <a:cs typeface="Calibri" panose="020F0502020204030204" pitchFamily="34" charset="0"/>
            </a:rPr>
            <a:t>Data Preparation and Cleaning</a:t>
          </a:r>
        </a:p>
      </dgm:t>
    </dgm:pt>
    <dgm:pt modelId="{163ED348-88A2-4401-BA48-E706098E6B4B}" type="parTrans" cxnId="{3F70D58E-9EB0-4479-942D-C19E25B541CB}">
      <dgm:prSet/>
      <dgm:spPr/>
      <dgm:t>
        <a:bodyPr/>
        <a:lstStyle/>
        <a:p>
          <a:endParaRPr lang="en-IN"/>
        </a:p>
      </dgm:t>
    </dgm:pt>
    <dgm:pt modelId="{FFDB2250-7BD9-4E46-B3AE-574D004A2B85}" type="sibTrans" cxnId="{3F70D58E-9EB0-4479-942D-C19E25B541CB}">
      <dgm:prSet/>
      <dgm:spPr/>
      <dgm:t>
        <a:bodyPr/>
        <a:lstStyle/>
        <a:p>
          <a:endParaRPr lang="en-IN"/>
        </a:p>
      </dgm:t>
    </dgm:pt>
    <dgm:pt modelId="{9F6B3EC5-D455-4AC7-8FAB-4562E47C95A5}">
      <dgm:prSet/>
      <dgm:spPr/>
      <dgm:t>
        <a:bodyPr/>
        <a:lstStyle/>
        <a:p>
          <a:r>
            <a:rPr kumimoji="0" lang="en-US" altLang="en-US" b="1" i="1" u="none" strike="noStrike" cap="none" normalizeH="0" baseline="0" dirty="0">
              <a:ln/>
              <a:effectLst/>
              <a:latin typeface="Calibri" panose="020F0502020204030204" pitchFamily="34" charset="0"/>
              <a:cs typeface="Calibri" panose="020F0502020204030204" pitchFamily="34" charset="0"/>
            </a:rPr>
            <a:t>Exploratory Data Analysis</a:t>
          </a:r>
          <a:endParaRPr lang="en-US" altLang="en-US" b="1" dirty="0">
            <a:latin typeface="Calibri" panose="020F0502020204030204" pitchFamily="34" charset="0"/>
            <a:cs typeface="Calibri" panose="020F0502020204030204" pitchFamily="34" charset="0"/>
          </a:endParaRPr>
        </a:p>
      </dgm:t>
    </dgm:pt>
    <dgm:pt modelId="{77D12F16-4660-48C2-8A2A-29166C7EF6DF}" type="parTrans" cxnId="{8B965D16-B169-45E3-AA45-2EB38A4A1FA8}">
      <dgm:prSet/>
      <dgm:spPr/>
      <dgm:t>
        <a:bodyPr/>
        <a:lstStyle/>
        <a:p>
          <a:endParaRPr lang="en-IN"/>
        </a:p>
      </dgm:t>
    </dgm:pt>
    <dgm:pt modelId="{E69EE67E-3184-4500-B55F-125C3D1EDF6E}" type="sibTrans" cxnId="{8B965D16-B169-45E3-AA45-2EB38A4A1FA8}">
      <dgm:prSet/>
      <dgm:spPr/>
      <dgm:t>
        <a:bodyPr/>
        <a:lstStyle/>
        <a:p>
          <a:endParaRPr lang="en-IN"/>
        </a:p>
      </dgm:t>
    </dgm:pt>
    <dgm:pt modelId="{706B909A-F277-409A-B47E-7B03064377E2}">
      <dgm:prSet/>
      <dgm:spPr/>
      <dgm:t>
        <a:bodyPr/>
        <a:lstStyle/>
        <a:p>
          <a:r>
            <a:rPr lang="en-US" altLang="en-US" b="1" i="1" dirty="0">
              <a:latin typeface="Calibri" panose="020F0502020204030204" pitchFamily="34" charset="0"/>
              <a:cs typeface="Calibri" panose="020F0502020204030204" pitchFamily="34" charset="0"/>
            </a:rPr>
            <a:t>Other Observation and Feature Selection</a:t>
          </a:r>
        </a:p>
      </dgm:t>
    </dgm:pt>
    <dgm:pt modelId="{095A18F8-580B-4C53-851B-A849FA980AAA}" type="parTrans" cxnId="{D15A4909-6978-4855-88C4-E4611B51774E}">
      <dgm:prSet/>
      <dgm:spPr/>
      <dgm:t>
        <a:bodyPr/>
        <a:lstStyle/>
        <a:p>
          <a:endParaRPr lang="en-IN"/>
        </a:p>
      </dgm:t>
    </dgm:pt>
    <dgm:pt modelId="{89699912-074E-4E11-B0B0-D8438C1AAFAB}" type="sibTrans" cxnId="{D15A4909-6978-4855-88C4-E4611B51774E}">
      <dgm:prSet/>
      <dgm:spPr/>
      <dgm:t>
        <a:bodyPr/>
        <a:lstStyle/>
        <a:p>
          <a:endParaRPr lang="en-IN"/>
        </a:p>
      </dgm:t>
    </dgm:pt>
    <dgm:pt modelId="{5F82B03F-0F6F-447A-B9C2-5B02C66A22C9}">
      <dgm:prSet/>
      <dgm:spPr/>
      <dgm:t>
        <a:bodyPr/>
        <a:lstStyle/>
        <a:p>
          <a:r>
            <a:rPr kumimoji="0" lang="en-US" altLang="en-US" b="1" i="1" u="none" strike="noStrike" cap="none" normalizeH="0" baseline="0" dirty="0">
              <a:ln/>
              <a:effectLst/>
              <a:latin typeface="Calibri" panose="020F0502020204030204" pitchFamily="34" charset="0"/>
              <a:cs typeface="Calibri" panose="020F0502020204030204" pitchFamily="34" charset="0"/>
            </a:rPr>
            <a:t>Model Training</a:t>
          </a:r>
          <a:endParaRPr lang="en-US" altLang="en-US" b="1" dirty="0">
            <a:latin typeface="Calibri" panose="020F0502020204030204" pitchFamily="34" charset="0"/>
            <a:cs typeface="Calibri" panose="020F0502020204030204" pitchFamily="34" charset="0"/>
          </a:endParaRPr>
        </a:p>
      </dgm:t>
    </dgm:pt>
    <dgm:pt modelId="{9B591BC7-96F6-4197-B43F-7C4749024AB8}" type="parTrans" cxnId="{927E2EE4-ECFB-4683-93D4-136D6810DA64}">
      <dgm:prSet/>
      <dgm:spPr/>
      <dgm:t>
        <a:bodyPr/>
        <a:lstStyle/>
        <a:p>
          <a:endParaRPr lang="en-IN"/>
        </a:p>
      </dgm:t>
    </dgm:pt>
    <dgm:pt modelId="{6E601B32-DA11-4506-AB87-03C5798BBBC3}" type="sibTrans" cxnId="{927E2EE4-ECFB-4683-93D4-136D6810DA64}">
      <dgm:prSet/>
      <dgm:spPr/>
      <dgm:t>
        <a:bodyPr/>
        <a:lstStyle/>
        <a:p>
          <a:endParaRPr lang="en-IN"/>
        </a:p>
      </dgm:t>
    </dgm:pt>
    <dgm:pt modelId="{8948EE4B-4B17-433A-A4E0-EAD50B00C45F}">
      <dgm:prSet/>
      <dgm:spPr/>
      <dgm:t>
        <a:bodyPr/>
        <a:lstStyle/>
        <a:p>
          <a:r>
            <a:rPr kumimoji="0" lang="en-US" altLang="en-US" b="1" i="1" u="none" strike="noStrike" cap="none" normalizeH="0" baseline="0" dirty="0">
              <a:ln/>
              <a:effectLst/>
              <a:latin typeface="Calibri" panose="020F0502020204030204" pitchFamily="34" charset="0"/>
              <a:cs typeface="Calibri" panose="020F0502020204030204" pitchFamily="34" charset="0"/>
            </a:rPr>
            <a:t>Summary and Conclusion</a:t>
          </a:r>
          <a:endParaRPr lang="en-US" altLang="en-US" b="1" dirty="0">
            <a:latin typeface="Calibri" panose="020F0502020204030204" pitchFamily="34" charset="0"/>
            <a:cs typeface="Calibri" panose="020F0502020204030204" pitchFamily="34" charset="0"/>
          </a:endParaRPr>
        </a:p>
      </dgm:t>
    </dgm:pt>
    <dgm:pt modelId="{9859B48F-EDE3-4407-8571-D15D5BB25531}" type="parTrans" cxnId="{ABB9FA62-0F01-44A1-8E80-7CAFF2E0F3BF}">
      <dgm:prSet/>
      <dgm:spPr/>
      <dgm:t>
        <a:bodyPr/>
        <a:lstStyle/>
        <a:p>
          <a:endParaRPr lang="en-IN"/>
        </a:p>
      </dgm:t>
    </dgm:pt>
    <dgm:pt modelId="{F199B336-DEE0-4B97-8863-D2EE041585FB}" type="sibTrans" cxnId="{ABB9FA62-0F01-44A1-8E80-7CAFF2E0F3BF}">
      <dgm:prSet/>
      <dgm:spPr/>
      <dgm:t>
        <a:bodyPr/>
        <a:lstStyle/>
        <a:p>
          <a:endParaRPr lang="en-IN"/>
        </a:p>
      </dgm:t>
    </dgm:pt>
    <dgm:pt modelId="{9DC80070-BED8-4599-B21B-6024DB8B0EBF}">
      <dgm:prSet phldrT="[Text]" custT="1"/>
      <dgm:spPr/>
      <dgm:t>
        <a:bodyPr/>
        <a:lstStyle/>
        <a:p>
          <a:pPr>
            <a:buClrTx/>
            <a:buSzTx/>
            <a:buFont typeface="Wingdings" panose="05000000000000000000" pitchFamily="2" charset="2"/>
            <a:buNone/>
          </a:pPr>
          <a:r>
            <a:rPr lang="en-US" sz="1400" b="1" dirty="0">
              <a:latin typeface="Calibri" panose="020F0502020204030204" pitchFamily="34" charset="0"/>
              <a:cs typeface="Calibri" panose="020F0502020204030204" pitchFamily="34" charset="0"/>
            </a:rPr>
            <a:t>Data Description</a:t>
          </a:r>
          <a:endParaRPr lang="en-IN" sz="1400" b="1" dirty="0">
            <a:latin typeface="Calibri" panose="020F0502020204030204" pitchFamily="34" charset="0"/>
            <a:cs typeface="Calibri" panose="020F0502020204030204" pitchFamily="34" charset="0"/>
          </a:endParaRPr>
        </a:p>
      </dgm:t>
    </dgm:pt>
    <dgm:pt modelId="{C1885A3A-7372-4C1D-9F31-3227541325D9}" type="sibTrans" cxnId="{85ECDEEF-836E-4C12-A6AD-FCB0DF1C8EB3}">
      <dgm:prSet/>
      <dgm:spPr/>
      <dgm:t>
        <a:bodyPr/>
        <a:lstStyle/>
        <a:p>
          <a:endParaRPr lang="en-IN"/>
        </a:p>
      </dgm:t>
    </dgm:pt>
    <dgm:pt modelId="{73097477-1AA2-4A42-8C6F-C4D7FBD8198A}" type="parTrans" cxnId="{85ECDEEF-836E-4C12-A6AD-FCB0DF1C8EB3}">
      <dgm:prSet/>
      <dgm:spPr/>
      <dgm:t>
        <a:bodyPr/>
        <a:lstStyle/>
        <a:p>
          <a:endParaRPr lang="en-IN"/>
        </a:p>
      </dgm:t>
    </dgm:pt>
    <dgm:pt modelId="{92AE80D2-AB9A-40A5-9F9F-4EECEC01DE4F}" type="pres">
      <dgm:prSet presAssocID="{294F0762-5A0E-4A78-84FB-3C8F7F611F9A}" presName="Name0" presStyleCnt="0">
        <dgm:presLayoutVars>
          <dgm:dir/>
          <dgm:resizeHandles val="exact"/>
        </dgm:presLayoutVars>
      </dgm:prSet>
      <dgm:spPr/>
    </dgm:pt>
    <dgm:pt modelId="{3A8C44A5-D867-41B6-B213-B338B6C15530}" type="pres">
      <dgm:prSet presAssocID="{5432007F-E190-467F-AF08-608E2C04E9E1}" presName="node" presStyleLbl="node1" presStyleIdx="0" presStyleCnt="7" custScaleX="110393">
        <dgm:presLayoutVars>
          <dgm:bulletEnabled val="1"/>
        </dgm:presLayoutVars>
      </dgm:prSet>
      <dgm:spPr/>
    </dgm:pt>
    <dgm:pt modelId="{977568D4-08C7-4B26-AFAE-9E7C2681473D}" type="pres">
      <dgm:prSet presAssocID="{EC937E96-A767-4705-AA3E-84AD072BB0FE}" presName="sibTrans" presStyleCnt="0"/>
      <dgm:spPr/>
    </dgm:pt>
    <dgm:pt modelId="{F6D3183B-3CE9-463D-B715-7583F728E4CA}" type="pres">
      <dgm:prSet presAssocID="{9DC80070-BED8-4599-B21B-6024DB8B0EBF}" presName="node" presStyleLbl="node1" presStyleIdx="1" presStyleCnt="7" custScaleX="104770">
        <dgm:presLayoutVars>
          <dgm:bulletEnabled val="1"/>
        </dgm:presLayoutVars>
      </dgm:prSet>
      <dgm:spPr/>
    </dgm:pt>
    <dgm:pt modelId="{72A6C915-4D04-4C62-AB4D-9E01A7055A0D}" type="pres">
      <dgm:prSet presAssocID="{C1885A3A-7372-4C1D-9F31-3227541325D9}" presName="sibTrans" presStyleCnt="0"/>
      <dgm:spPr/>
    </dgm:pt>
    <dgm:pt modelId="{DC2008F1-C2D8-4228-878E-168023FF9169}" type="pres">
      <dgm:prSet presAssocID="{89CDFB08-207E-4CF8-84E1-5A068BB3305A}" presName="node" presStyleLbl="node1" presStyleIdx="2" presStyleCnt="7">
        <dgm:presLayoutVars>
          <dgm:bulletEnabled val="1"/>
        </dgm:presLayoutVars>
      </dgm:prSet>
      <dgm:spPr/>
    </dgm:pt>
    <dgm:pt modelId="{C94667CC-577F-4A81-97D7-EDE66EC60110}" type="pres">
      <dgm:prSet presAssocID="{FFDB2250-7BD9-4E46-B3AE-574D004A2B85}" presName="sibTrans" presStyleCnt="0"/>
      <dgm:spPr/>
    </dgm:pt>
    <dgm:pt modelId="{81287640-A6CF-411B-BFAB-7C3025A3EF5B}" type="pres">
      <dgm:prSet presAssocID="{9F6B3EC5-D455-4AC7-8FAB-4562E47C95A5}" presName="node" presStyleLbl="node1" presStyleIdx="3" presStyleCnt="7">
        <dgm:presLayoutVars>
          <dgm:bulletEnabled val="1"/>
        </dgm:presLayoutVars>
      </dgm:prSet>
      <dgm:spPr/>
    </dgm:pt>
    <dgm:pt modelId="{02B8BC64-A660-455F-B41F-FEFD5FCCCE7F}" type="pres">
      <dgm:prSet presAssocID="{E69EE67E-3184-4500-B55F-125C3D1EDF6E}" presName="sibTrans" presStyleCnt="0"/>
      <dgm:spPr/>
    </dgm:pt>
    <dgm:pt modelId="{AEC41A2E-F6DC-46AE-AB30-534F2D4ECE40}" type="pres">
      <dgm:prSet presAssocID="{706B909A-F277-409A-B47E-7B03064377E2}" presName="node" presStyleLbl="node1" presStyleIdx="4" presStyleCnt="7">
        <dgm:presLayoutVars>
          <dgm:bulletEnabled val="1"/>
        </dgm:presLayoutVars>
      </dgm:prSet>
      <dgm:spPr/>
    </dgm:pt>
    <dgm:pt modelId="{6DEDACD1-BDF5-4C5F-85CC-44F09143C209}" type="pres">
      <dgm:prSet presAssocID="{89699912-074E-4E11-B0B0-D8438C1AAFAB}" presName="sibTrans" presStyleCnt="0"/>
      <dgm:spPr/>
    </dgm:pt>
    <dgm:pt modelId="{1A152D99-061F-42DD-A714-55E5AA50523E}" type="pres">
      <dgm:prSet presAssocID="{5F82B03F-0F6F-447A-B9C2-5B02C66A22C9}" presName="node" presStyleLbl="node1" presStyleIdx="5" presStyleCnt="7">
        <dgm:presLayoutVars>
          <dgm:bulletEnabled val="1"/>
        </dgm:presLayoutVars>
      </dgm:prSet>
      <dgm:spPr/>
    </dgm:pt>
    <dgm:pt modelId="{A8E56289-AD37-4150-8E4D-EAD5B7ACCAC2}" type="pres">
      <dgm:prSet presAssocID="{6E601B32-DA11-4506-AB87-03C5798BBBC3}" presName="sibTrans" presStyleCnt="0"/>
      <dgm:spPr/>
    </dgm:pt>
    <dgm:pt modelId="{36BF3342-C5C7-40D7-897A-30E385C1EAB7}" type="pres">
      <dgm:prSet presAssocID="{8948EE4B-4B17-433A-A4E0-EAD50B00C45F}" presName="node" presStyleLbl="node1" presStyleIdx="6" presStyleCnt="7">
        <dgm:presLayoutVars>
          <dgm:bulletEnabled val="1"/>
        </dgm:presLayoutVars>
      </dgm:prSet>
      <dgm:spPr/>
    </dgm:pt>
  </dgm:ptLst>
  <dgm:cxnLst>
    <dgm:cxn modelId="{B7F15704-63BA-4C5F-BE2D-4C241532484C}" srcId="{294F0762-5A0E-4A78-84FB-3C8F7F611F9A}" destId="{5432007F-E190-467F-AF08-608E2C04E9E1}" srcOrd="0" destOrd="0" parTransId="{404CF60B-ABD4-4186-85C1-ABBF5D3BC759}" sibTransId="{EC937E96-A767-4705-AA3E-84AD072BB0FE}"/>
    <dgm:cxn modelId="{D15A4909-6978-4855-88C4-E4611B51774E}" srcId="{294F0762-5A0E-4A78-84FB-3C8F7F611F9A}" destId="{706B909A-F277-409A-B47E-7B03064377E2}" srcOrd="4" destOrd="0" parTransId="{095A18F8-580B-4C53-851B-A849FA980AAA}" sibTransId="{89699912-074E-4E11-B0B0-D8438C1AAFAB}"/>
    <dgm:cxn modelId="{8B965D16-B169-45E3-AA45-2EB38A4A1FA8}" srcId="{294F0762-5A0E-4A78-84FB-3C8F7F611F9A}" destId="{9F6B3EC5-D455-4AC7-8FAB-4562E47C95A5}" srcOrd="3" destOrd="0" parTransId="{77D12F16-4660-48C2-8A2A-29166C7EF6DF}" sibTransId="{E69EE67E-3184-4500-B55F-125C3D1EDF6E}"/>
    <dgm:cxn modelId="{792D4B23-994D-4A60-AB1B-6175ADFBCAD9}" type="presOf" srcId="{706B909A-F277-409A-B47E-7B03064377E2}" destId="{AEC41A2E-F6DC-46AE-AB30-534F2D4ECE40}" srcOrd="0" destOrd="0" presId="urn:microsoft.com/office/officeart/2005/8/layout/hList6"/>
    <dgm:cxn modelId="{437A0962-769E-4A4B-A875-6F7978880F6E}" type="presOf" srcId="{89CDFB08-207E-4CF8-84E1-5A068BB3305A}" destId="{DC2008F1-C2D8-4228-878E-168023FF9169}" srcOrd="0" destOrd="0" presId="urn:microsoft.com/office/officeart/2005/8/layout/hList6"/>
    <dgm:cxn modelId="{ABB9FA62-0F01-44A1-8E80-7CAFF2E0F3BF}" srcId="{294F0762-5A0E-4A78-84FB-3C8F7F611F9A}" destId="{8948EE4B-4B17-433A-A4E0-EAD50B00C45F}" srcOrd="6" destOrd="0" parTransId="{9859B48F-EDE3-4407-8571-D15D5BB25531}" sibTransId="{F199B336-DEE0-4B97-8863-D2EE041585FB}"/>
    <dgm:cxn modelId="{980B0545-BAF8-48D7-885C-99FB1E5353A1}" type="presOf" srcId="{5F82B03F-0F6F-447A-B9C2-5B02C66A22C9}" destId="{1A152D99-061F-42DD-A714-55E5AA50523E}" srcOrd="0" destOrd="0" presId="urn:microsoft.com/office/officeart/2005/8/layout/hList6"/>
    <dgm:cxn modelId="{C232BC55-C7FF-459F-A0C5-64EF33573BDC}" type="presOf" srcId="{5432007F-E190-467F-AF08-608E2C04E9E1}" destId="{3A8C44A5-D867-41B6-B213-B338B6C15530}" srcOrd="0" destOrd="0" presId="urn:microsoft.com/office/officeart/2005/8/layout/hList6"/>
    <dgm:cxn modelId="{3F70D58E-9EB0-4479-942D-C19E25B541CB}" srcId="{294F0762-5A0E-4A78-84FB-3C8F7F611F9A}" destId="{89CDFB08-207E-4CF8-84E1-5A068BB3305A}" srcOrd="2" destOrd="0" parTransId="{163ED348-88A2-4401-BA48-E706098E6B4B}" sibTransId="{FFDB2250-7BD9-4E46-B3AE-574D004A2B85}"/>
    <dgm:cxn modelId="{0DBE7190-7BFC-48AD-9F0D-13C68F40ED5F}" type="presOf" srcId="{9F6B3EC5-D455-4AC7-8FAB-4562E47C95A5}" destId="{81287640-A6CF-411B-BFAB-7C3025A3EF5B}" srcOrd="0" destOrd="0" presId="urn:microsoft.com/office/officeart/2005/8/layout/hList6"/>
    <dgm:cxn modelId="{915310CC-160C-4C1A-974A-D2CCB3E37EAF}" type="presOf" srcId="{9DC80070-BED8-4599-B21B-6024DB8B0EBF}" destId="{F6D3183B-3CE9-463D-B715-7583F728E4CA}" srcOrd="0" destOrd="0" presId="urn:microsoft.com/office/officeart/2005/8/layout/hList6"/>
    <dgm:cxn modelId="{927E2EE4-ECFB-4683-93D4-136D6810DA64}" srcId="{294F0762-5A0E-4A78-84FB-3C8F7F611F9A}" destId="{5F82B03F-0F6F-447A-B9C2-5B02C66A22C9}" srcOrd="5" destOrd="0" parTransId="{9B591BC7-96F6-4197-B43F-7C4749024AB8}" sibTransId="{6E601B32-DA11-4506-AB87-03C5798BBBC3}"/>
    <dgm:cxn modelId="{85ECDEEF-836E-4C12-A6AD-FCB0DF1C8EB3}" srcId="{294F0762-5A0E-4A78-84FB-3C8F7F611F9A}" destId="{9DC80070-BED8-4599-B21B-6024DB8B0EBF}" srcOrd="1" destOrd="0" parTransId="{73097477-1AA2-4A42-8C6F-C4D7FBD8198A}" sibTransId="{C1885A3A-7372-4C1D-9F31-3227541325D9}"/>
    <dgm:cxn modelId="{CD08FDF6-B1AD-4567-9128-E49EBD614908}" type="presOf" srcId="{8948EE4B-4B17-433A-A4E0-EAD50B00C45F}" destId="{36BF3342-C5C7-40D7-897A-30E385C1EAB7}" srcOrd="0" destOrd="0" presId="urn:microsoft.com/office/officeart/2005/8/layout/hList6"/>
    <dgm:cxn modelId="{279FC3FD-086C-460C-811F-8D1F07B16A76}" type="presOf" srcId="{294F0762-5A0E-4A78-84FB-3C8F7F611F9A}" destId="{92AE80D2-AB9A-40A5-9F9F-4EECEC01DE4F}" srcOrd="0" destOrd="0" presId="urn:microsoft.com/office/officeart/2005/8/layout/hList6"/>
    <dgm:cxn modelId="{FDA33A7E-F6B0-488A-AE24-5A17A6B32059}" type="presParOf" srcId="{92AE80D2-AB9A-40A5-9F9F-4EECEC01DE4F}" destId="{3A8C44A5-D867-41B6-B213-B338B6C15530}" srcOrd="0" destOrd="0" presId="urn:microsoft.com/office/officeart/2005/8/layout/hList6"/>
    <dgm:cxn modelId="{5747066D-0CC3-46E6-8B45-20354357F2A4}" type="presParOf" srcId="{92AE80D2-AB9A-40A5-9F9F-4EECEC01DE4F}" destId="{977568D4-08C7-4B26-AFAE-9E7C2681473D}" srcOrd="1" destOrd="0" presId="urn:microsoft.com/office/officeart/2005/8/layout/hList6"/>
    <dgm:cxn modelId="{7272D767-EABA-4C5B-B393-04269DC5B71F}" type="presParOf" srcId="{92AE80D2-AB9A-40A5-9F9F-4EECEC01DE4F}" destId="{F6D3183B-3CE9-463D-B715-7583F728E4CA}" srcOrd="2" destOrd="0" presId="urn:microsoft.com/office/officeart/2005/8/layout/hList6"/>
    <dgm:cxn modelId="{FF6B625A-B7CC-4F4B-AEA1-BE57E9F9505E}" type="presParOf" srcId="{92AE80D2-AB9A-40A5-9F9F-4EECEC01DE4F}" destId="{72A6C915-4D04-4C62-AB4D-9E01A7055A0D}" srcOrd="3" destOrd="0" presId="urn:microsoft.com/office/officeart/2005/8/layout/hList6"/>
    <dgm:cxn modelId="{10165832-28FC-4F2E-A851-AAB16EACECB4}" type="presParOf" srcId="{92AE80D2-AB9A-40A5-9F9F-4EECEC01DE4F}" destId="{DC2008F1-C2D8-4228-878E-168023FF9169}" srcOrd="4" destOrd="0" presId="urn:microsoft.com/office/officeart/2005/8/layout/hList6"/>
    <dgm:cxn modelId="{04B98D19-7D5E-464D-A253-022134344632}" type="presParOf" srcId="{92AE80D2-AB9A-40A5-9F9F-4EECEC01DE4F}" destId="{C94667CC-577F-4A81-97D7-EDE66EC60110}" srcOrd="5" destOrd="0" presId="urn:microsoft.com/office/officeart/2005/8/layout/hList6"/>
    <dgm:cxn modelId="{A6D952A4-900E-423F-ADFA-AA540CDBE971}" type="presParOf" srcId="{92AE80D2-AB9A-40A5-9F9F-4EECEC01DE4F}" destId="{81287640-A6CF-411B-BFAB-7C3025A3EF5B}" srcOrd="6" destOrd="0" presId="urn:microsoft.com/office/officeart/2005/8/layout/hList6"/>
    <dgm:cxn modelId="{7B1BCEB3-7511-423E-AF03-3202269DB540}" type="presParOf" srcId="{92AE80D2-AB9A-40A5-9F9F-4EECEC01DE4F}" destId="{02B8BC64-A660-455F-B41F-FEFD5FCCCE7F}" srcOrd="7" destOrd="0" presId="urn:microsoft.com/office/officeart/2005/8/layout/hList6"/>
    <dgm:cxn modelId="{351636D5-7262-4614-B64C-43CDF3BC4053}" type="presParOf" srcId="{92AE80D2-AB9A-40A5-9F9F-4EECEC01DE4F}" destId="{AEC41A2E-F6DC-46AE-AB30-534F2D4ECE40}" srcOrd="8" destOrd="0" presId="urn:microsoft.com/office/officeart/2005/8/layout/hList6"/>
    <dgm:cxn modelId="{F034FB7C-D0DD-4600-9190-2A4FA7F543B4}" type="presParOf" srcId="{92AE80D2-AB9A-40A5-9F9F-4EECEC01DE4F}" destId="{6DEDACD1-BDF5-4C5F-85CC-44F09143C209}" srcOrd="9" destOrd="0" presId="urn:microsoft.com/office/officeart/2005/8/layout/hList6"/>
    <dgm:cxn modelId="{69CA0DCB-C8B3-4BA7-9231-540907F61DF8}" type="presParOf" srcId="{92AE80D2-AB9A-40A5-9F9F-4EECEC01DE4F}" destId="{1A152D99-061F-42DD-A714-55E5AA50523E}" srcOrd="10" destOrd="0" presId="urn:microsoft.com/office/officeart/2005/8/layout/hList6"/>
    <dgm:cxn modelId="{631127EC-9C9C-42C0-99AA-B3F03E3ED243}" type="presParOf" srcId="{92AE80D2-AB9A-40A5-9F9F-4EECEC01DE4F}" destId="{A8E56289-AD37-4150-8E4D-EAD5B7ACCAC2}" srcOrd="11" destOrd="0" presId="urn:microsoft.com/office/officeart/2005/8/layout/hList6"/>
    <dgm:cxn modelId="{5F19749D-0F8A-4AA2-A462-9F662C1A569F}" type="presParOf" srcId="{92AE80D2-AB9A-40A5-9F9F-4EECEC01DE4F}" destId="{36BF3342-C5C7-40D7-897A-30E385C1EAB7}" srcOrd="1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DCFD9B-566B-4730-B688-11D8B56323C4}" type="doc">
      <dgm:prSet loTypeId="urn:microsoft.com/office/officeart/2005/8/layout/vList2" loCatId="list" qsTypeId="urn:microsoft.com/office/officeart/2005/8/quickstyle/simple3" qsCatId="simple" csTypeId="urn:microsoft.com/office/officeart/2005/8/colors/accent0_3" csCatId="mainScheme" phldr="1"/>
      <dgm:spPr/>
      <dgm:t>
        <a:bodyPr/>
        <a:lstStyle/>
        <a:p>
          <a:endParaRPr lang="en-IN"/>
        </a:p>
      </dgm:t>
    </dgm:pt>
    <dgm:pt modelId="{50B030A9-5D22-4208-B9DA-952952B422C5}">
      <dgm:prSet phldrT="[Text]"/>
      <dgm:spPr/>
      <dgm:t>
        <a:bodyPr/>
        <a:lstStyle/>
        <a:p>
          <a:r>
            <a:rPr kumimoji="0" lang="en-US" altLang="en-US" b="1" i="0" u="none" strike="noStrike" cap="none" normalizeH="0" baseline="0" dirty="0">
              <a:ln/>
              <a:effectLst/>
              <a:latin typeface="source-serif-pro"/>
            </a:rPr>
            <a:t>Table of Content:</a:t>
          </a:r>
          <a:endParaRPr lang="en-IN" dirty="0"/>
        </a:p>
      </dgm:t>
    </dgm:pt>
    <dgm:pt modelId="{32FA2D16-82AE-4DF6-9FDB-9B3F1BCFB286}" type="parTrans" cxnId="{625B388F-E576-4409-A5D8-6A36873B8AC6}">
      <dgm:prSet/>
      <dgm:spPr/>
      <dgm:t>
        <a:bodyPr/>
        <a:lstStyle/>
        <a:p>
          <a:endParaRPr lang="en-IN"/>
        </a:p>
      </dgm:t>
    </dgm:pt>
    <dgm:pt modelId="{A216EF79-8BE1-411D-96C4-FB556372B174}" type="sibTrans" cxnId="{625B388F-E576-4409-A5D8-6A36873B8AC6}">
      <dgm:prSet/>
      <dgm:spPr/>
      <dgm:t>
        <a:bodyPr/>
        <a:lstStyle/>
        <a:p>
          <a:endParaRPr lang="en-IN"/>
        </a:p>
      </dgm:t>
    </dgm:pt>
    <dgm:pt modelId="{EFC08497-B266-46B7-9C7B-53A752E7593A}" type="pres">
      <dgm:prSet presAssocID="{17DCFD9B-566B-4730-B688-11D8B56323C4}" presName="linear" presStyleCnt="0">
        <dgm:presLayoutVars>
          <dgm:animLvl val="lvl"/>
          <dgm:resizeHandles val="exact"/>
        </dgm:presLayoutVars>
      </dgm:prSet>
      <dgm:spPr/>
    </dgm:pt>
    <dgm:pt modelId="{2C25B71A-F632-4B52-A934-421A28B7D166}" type="pres">
      <dgm:prSet presAssocID="{50B030A9-5D22-4208-B9DA-952952B422C5}" presName="parentText" presStyleLbl="node1" presStyleIdx="0" presStyleCnt="1" custLinFactY="-83031" custLinFactNeighborX="-34065" custLinFactNeighborY="-100000">
        <dgm:presLayoutVars>
          <dgm:chMax val="0"/>
          <dgm:bulletEnabled val="1"/>
        </dgm:presLayoutVars>
      </dgm:prSet>
      <dgm:spPr/>
    </dgm:pt>
  </dgm:ptLst>
  <dgm:cxnLst>
    <dgm:cxn modelId="{5FF08171-3DDC-4C64-A3BD-6F5DD2D617F8}" type="presOf" srcId="{50B030A9-5D22-4208-B9DA-952952B422C5}" destId="{2C25B71A-F632-4B52-A934-421A28B7D166}" srcOrd="0" destOrd="0" presId="urn:microsoft.com/office/officeart/2005/8/layout/vList2"/>
    <dgm:cxn modelId="{51418B76-D232-46A9-86C9-B2787484B12C}" type="presOf" srcId="{17DCFD9B-566B-4730-B688-11D8B56323C4}" destId="{EFC08497-B266-46B7-9C7B-53A752E7593A}" srcOrd="0" destOrd="0" presId="urn:microsoft.com/office/officeart/2005/8/layout/vList2"/>
    <dgm:cxn modelId="{625B388F-E576-4409-A5D8-6A36873B8AC6}" srcId="{17DCFD9B-566B-4730-B688-11D8B56323C4}" destId="{50B030A9-5D22-4208-B9DA-952952B422C5}" srcOrd="0" destOrd="0" parTransId="{32FA2D16-82AE-4DF6-9FDB-9B3F1BCFB286}" sibTransId="{A216EF79-8BE1-411D-96C4-FB556372B174}"/>
    <dgm:cxn modelId="{075962C9-1A0D-4280-9D90-22B1D80889B4}" type="presParOf" srcId="{EFC08497-B266-46B7-9C7B-53A752E7593A}" destId="{2C25B71A-F632-4B52-A934-421A28B7D166}"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15CC09-7C2E-49CC-A09F-21841F9150E7}" type="doc">
      <dgm:prSet loTypeId="urn:microsoft.com/office/officeart/2008/layout/VerticalAccentList" loCatId="list" qsTypeId="urn:microsoft.com/office/officeart/2005/8/quickstyle/3d1" qsCatId="3D" csTypeId="urn:microsoft.com/office/officeart/2005/8/colors/accent0_3" csCatId="mainScheme" phldr="1"/>
      <dgm:spPr/>
      <dgm:t>
        <a:bodyPr/>
        <a:lstStyle/>
        <a:p>
          <a:endParaRPr lang="en-IN"/>
        </a:p>
      </dgm:t>
    </dgm:pt>
    <dgm:pt modelId="{69AFC1A2-68EF-4131-B070-C1233EEBB298}">
      <dgm:prSet phldrT="[Text]" custT="1"/>
      <dgm:spPr/>
      <dgm:t>
        <a:bodyPr/>
        <a:lstStyle/>
        <a:p>
          <a:r>
            <a:rPr lang="en-US" sz="3400" dirty="0"/>
            <a:t>                </a:t>
          </a:r>
          <a:r>
            <a:rPr lang="en-US" sz="4800" b="1" dirty="0"/>
            <a:t>THANK YOU</a:t>
          </a:r>
          <a:endParaRPr lang="en-IN" sz="4800" b="1" dirty="0"/>
        </a:p>
      </dgm:t>
    </dgm:pt>
    <dgm:pt modelId="{D3A84D0F-EDAD-4E33-8874-0E968882340A}" type="parTrans" cxnId="{1C14FC5E-8962-4779-81A9-6A60BA241618}">
      <dgm:prSet/>
      <dgm:spPr/>
      <dgm:t>
        <a:bodyPr/>
        <a:lstStyle/>
        <a:p>
          <a:endParaRPr lang="en-IN"/>
        </a:p>
      </dgm:t>
    </dgm:pt>
    <dgm:pt modelId="{30CA7E41-25BE-4127-8DA6-A0CE75C3B3ED}" type="sibTrans" cxnId="{1C14FC5E-8962-4779-81A9-6A60BA241618}">
      <dgm:prSet/>
      <dgm:spPr/>
      <dgm:t>
        <a:bodyPr/>
        <a:lstStyle/>
        <a:p>
          <a:endParaRPr lang="en-IN"/>
        </a:p>
      </dgm:t>
    </dgm:pt>
    <dgm:pt modelId="{1619DDCE-A75D-45D5-9CFF-9DB221A8E21C}">
      <dgm:prSet phldrT="[Text]" phldr="1"/>
      <dgm:spPr/>
      <dgm:t>
        <a:bodyPr/>
        <a:lstStyle/>
        <a:p>
          <a:endParaRPr lang="en-IN" dirty="0"/>
        </a:p>
      </dgm:t>
    </dgm:pt>
    <dgm:pt modelId="{88BE5210-1227-47C7-A295-2FEAB6CC68F8}" type="sibTrans" cxnId="{103224DF-0849-4214-96FE-CB90901D5DAB}">
      <dgm:prSet/>
      <dgm:spPr/>
      <dgm:t>
        <a:bodyPr/>
        <a:lstStyle/>
        <a:p>
          <a:endParaRPr lang="en-IN"/>
        </a:p>
      </dgm:t>
    </dgm:pt>
    <dgm:pt modelId="{A62ECC76-5F49-4DCC-8BAF-834DC356DDE8}" type="parTrans" cxnId="{103224DF-0849-4214-96FE-CB90901D5DAB}">
      <dgm:prSet/>
      <dgm:spPr/>
      <dgm:t>
        <a:bodyPr/>
        <a:lstStyle/>
        <a:p>
          <a:endParaRPr lang="en-IN"/>
        </a:p>
      </dgm:t>
    </dgm:pt>
    <dgm:pt modelId="{0F182E6C-279F-4E13-ADBB-89B145B481ED}" type="pres">
      <dgm:prSet presAssocID="{D515CC09-7C2E-49CC-A09F-21841F9150E7}" presName="Name0" presStyleCnt="0">
        <dgm:presLayoutVars>
          <dgm:chMax/>
          <dgm:chPref/>
          <dgm:dir/>
        </dgm:presLayoutVars>
      </dgm:prSet>
      <dgm:spPr/>
    </dgm:pt>
    <dgm:pt modelId="{1A759B8B-14DF-4B0F-BF52-DC6F248FA560}" type="pres">
      <dgm:prSet presAssocID="{1619DDCE-A75D-45D5-9CFF-9DB221A8E21C}" presName="parenttextcomposite" presStyleCnt="0"/>
      <dgm:spPr/>
    </dgm:pt>
    <dgm:pt modelId="{2A8CAF66-4A86-4001-89C0-2E046DCCB0D5}" type="pres">
      <dgm:prSet presAssocID="{1619DDCE-A75D-45D5-9CFF-9DB221A8E21C}" presName="parenttext" presStyleLbl="revTx" presStyleIdx="0" presStyleCnt="2" custAng="15760397" custFlipVert="0" custFlipHor="1" custScaleX="558" custScaleY="6135">
        <dgm:presLayoutVars>
          <dgm:chMax/>
          <dgm:chPref val="2"/>
          <dgm:bulletEnabled val="1"/>
        </dgm:presLayoutVars>
      </dgm:prSet>
      <dgm:spPr/>
    </dgm:pt>
    <dgm:pt modelId="{F62C2C21-1D84-4BAF-B146-5F960A159BAF}" type="pres">
      <dgm:prSet presAssocID="{1619DDCE-A75D-45D5-9CFF-9DB221A8E21C}" presName="parallelogramComposite" presStyleCnt="0"/>
      <dgm:spPr/>
    </dgm:pt>
    <dgm:pt modelId="{CD138D59-5B52-4253-8E41-97267E82345A}" type="pres">
      <dgm:prSet presAssocID="{1619DDCE-A75D-45D5-9CFF-9DB221A8E21C}" presName="parallelogram1" presStyleLbl="alignNode1" presStyleIdx="0" presStyleCnt="14"/>
      <dgm:spPr/>
    </dgm:pt>
    <dgm:pt modelId="{D5A0B70C-E25A-4703-BC43-AE5C83764962}" type="pres">
      <dgm:prSet presAssocID="{1619DDCE-A75D-45D5-9CFF-9DB221A8E21C}" presName="parallelogram2" presStyleLbl="alignNode1" presStyleIdx="1" presStyleCnt="14"/>
      <dgm:spPr/>
    </dgm:pt>
    <dgm:pt modelId="{E2D660E7-6D00-4836-B427-CDD5E73D8AC3}" type="pres">
      <dgm:prSet presAssocID="{1619DDCE-A75D-45D5-9CFF-9DB221A8E21C}" presName="parallelogram3" presStyleLbl="alignNode1" presStyleIdx="2" presStyleCnt="14"/>
      <dgm:spPr/>
    </dgm:pt>
    <dgm:pt modelId="{FC647A6F-15A1-4315-9C6A-03EA8F8355DC}" type="pres">
      <dgm:prSet presAssocID="{1619DDCE-A75D-45D5-9CFF-9DB221A8E21C}" presName="parallelogram4" presStyleLbl="alignNode1" presStyleIdx="3" presStyleCnt="14"/>
      <dgm:spPr/>
    </dgm:pt>
    <dgm:pt modelId="{29C53F8F-45E0-4174-8520-783E11136289}" type="pres">
      <dgm:prSet presAssocID="{1619DDCE-A75D-45D5-9CFF-9DB221A8E21C}" presName="parallelogram5" presStyleLbl="alignNode1" presStyleIdx="4" presStyleCnt="14"/>
      <dgm:spPr/>
    </dgm:pt>
    <dgm:pt modelId="{590DB34F-1C14-4B0E-BDA1-54523952514B}" type="pres">
      <dgm:prSet presAssocID="{1619DDCE-A75D-45D5-9CFF-9DB221A8E21C}" presName="parallelogram6" presStyleLbl="alignNode1" presStyleIdx="5" presStyleCnt="14"/>
      <dgm:spPr/>
    </dgm:pt>
    <dgm:pt modelId="{C8AD44EA-8F2E-4644-8387-A1588676F8F6}" type="pres">
      <dgm:prSet presAssocID="{1619DDCE-A75D-45D5-9CFF-9DB221A8E21C}" presName="parallelogram7" presStyleLbl="alignNode1" presStyleIdx="6" presStyleCnt="14"/>
      <dgm:spPr/>
    </dgm:pt>
    <dgm:pt modelId="{A8090175-CD35-45E6-9DB3-DC4D94D95337}" type="pres">
      <dgm:prSet presAssocID="{88BE5210-1227-47C7-A295-2FEAB6CC68F8}" presName="sibTrans" presStyleCnt="0"/>
      <dgm:spPr/>
    </dgm:pt>
    <dgm:pt modelId="{C32107D4-DC64-4BD7-8EF7-CF7BE824CFA5}" type="pres">
      <dgm:prSet presAssocID="{69AFC1A2-68EF-4131-B070-C1233EEBB298}" presName="parenttextcomposite" presStyleCnt="0"/>
      <dgm:spPr/>
    </dgm:pt>
    <dgm:pt modelId="{7D6D7EA6-EC0F-441C-B0E8-CDE0B45A7165}" type="pres">
      <dgm:prSet presAssocID="{69AFC1A2-68EF-4131-B070-C1233EEBB298}" presName="parenttext" presStyleLbl="revTx" presStyleIdx="1" presStyleCnt="2" custLinFactNeighborY="3106">
        <dgm:presLayoutVars>
          <dgm:chMax/>
          <dgm:chPref val="2"/>
          <dgm:bulletEnabled val="1"/>
        </dgm:presLayoutVars>
      </dgm:prSet>
      <dgm:spPr/>
    </dgm:pt>
    <dgm:pt modelId="{2BAEA6D3-C23A-4903-A274-4B12C7AC478A}" type="pres">
      <dgm:prSet presAssocID="{69AFC1A2-68EF-4131-B070-C1233EEBB298}" presName="parallelogramComposite" presStyleCnt="0"/>
      <dgm:spPr/>
    </dgm:pt>
    <dgm:pt modelId="{7747F92E-E5D2-4199-89DC-3F0B42B61028}" type="pres">
      <dgm:prSet presAssocID="{69AFC1A2-68EF-4131-B070-C1233EEBB298}" presName="parallelogram1" presStyleLbl="alignNode1" presStyleIdx="7" presStyleCnt="14"/>
      <dgm:spPr/>
    </dgm:pt>
    <dgm:pt modelId="{29CAE030-AC4F-4081-A5E8-F1641028D014}" type="pres">
      <dgm:prSet presAssocID="{69AFC1A2-68EF-4131-B070-C1233EEBB298}" presName="parallelogram2" presStyleLbl="alignNode1" presStyleIdx="8" presStyleCnt="14"/>
      <dgm:spPr/>
    </dgm:pt>
    <dgm:pt modelId="{E8E933A1-2787-4468-9627-31795D1B57EB}" type="pres">
      <dgm:prSet presAssocID="{69AFC1A2-68EF-4131-B070-C1233EEBB298}" presName="parallelogram3" presStyleLbl="alignNode1" presStyleIdx="9" presStyleCnt="14"/>
      <dgm:spPr/>
    </dgm:pt>
    <dgm:pt modelId="{AA074891-6E0A-4A90-B22B-F0F260CF9267}" type="pres">
      <dgm:prSet presAssocID="{69AFC1A2-68EF-4131-B070-C1233EEBB298}" presName="parallelogram4" presStyleLbl="alignNode1" presStyleIdx="10" presStyleCnt="14"/>
      <dgm:spPr/>
    </dgm:pt>
    <dgm:pt modelId="{2770A15C-7E6D-469E-8066-F5E8FF496E1B}" type="pres">
      <dgm:prSet presAssocID="{69AFC1A2-68EF-4131-B070-C1233EEBB298}" presName="parallelogram5" presStyleLbl="alignNode1" presStyleIdx="11" presStyleCnt="14"/>
      <dgm:spPr/>
    </dgm:pt>
    <dgm:pt modelId="{5A11B82A-7775-4208-A32E-18741A11E73E}" type="pres">
      <dgm:prSet presAssocID="{69AFC1A2-68EF-4131-B070-C1233EEBB298}" presName="parallelogram6" presStyleLbl="alignNode1" presStyleIdx="12" presStyleCnt="14"/>
      <dgm:spPr/>
    </dgm:pt>
    <dgm:pt modelId="{38EF8914-F26C-49C5-9C82-A722349DF06E}" type="pres">
      <dgm:prSet presAssocID="{69AFC1A2-68EF-4131-B070-C1233EEBB298}" presName="parallelogram7" presStyleLbl="alignNode1" presStyleIdx="13" presStyleCnt="14"/>
      <dgm:spPr/>
    </dgm:pt>
  </dgm:ptLst>
  <dgm:cxnLst>
    <dgm:cxn modelId="{8BDF223D-36EE-4652-95BA-D864398B5200}" type="presOf" srcId="{69AFC1A2-68EF-4131-B070-C1233EEBB298}" destId="{7D6D7EA6-EC0F-441C-B0E8-CDE0B45A7165}" srcOrd="0" destOrd="0" presId="urn:microsoft.com/office/officeart/2008/layout/VerticalAccentList"/>
    <dgm:cxn modelId="{1C14FC5E-8962-4779-81A9-6A60BA241618}" srcId="{D515CC09-7C2E-49CC-A09F-21841F9150E7}" destId="{69AFC1A2-68EF-4131-B070-C1233EEBB298}" srcOrd="1" destOrd="0" parTransId="{D3A84D0F-EDAD-4E33-8874-0E968882340A}" sibTransId="{30CA7E41-25BE-4127-8DA6-A0CE75C3B3ED}"/>
    <dgm:cxn modelId="{253F1F91-2BB9-4CF8-9847-E501DE07C1F2}" type="presOf" srcId="{1619DDCE-A75D-45D5-9CFF-9DB221A8E21C}" destId="{2A8CAF66-4A86-4001-89C0-2E046DCCB0D5}" srcOrd="0" destOrd="0" presId="urn:microsoft.com/office/officeart/2008/layout/VerticalAccentList"/>
    <dgm:cxn modelId="{DCEEABB1-7425-4A99-A31F-3A9C98FF3D3D}" type="presOf" srcId="{D515CC09-7C2E-49CC-A09F-21841F9150E7}" destId="{0F182E6C-279F-4E13-ADBB-89B145B481ED}" srcOrd="0" destOrd="0" presId="urn:microsoft.com/office/officeart/2008/layout/VerticalAccentList"/>
    <dgm:cxn modelId="{103224DF-0849-4214-96FE-CB90901D5DAB}" srcId="{D515CC09-7C2E-49CC-A09F-21841F9150E7}" destId="{1619DDCE-A75D-45D5-9CFF-9DB221A8E21C}" srcOrd="0" destOrd="0" parTransId="{A62ECC76-5F49-4DCC-8BAF-834DC356DDE8}" sibTransId="{88BE5210-1227-47C7-A295-2FEAB6CC68F8}"/>
    <dgm:cxn modelId="{0A7DDA09-0E72-4384-AA87-5730E8E01FE9}" type="presParOf" srcId="{0F182E6C-279F-4E13-ADBB-89B145B481ED}" destId="{1A759B8B-14DF-4B0F-BF52-DC6F248FA560}" srcOrd="0" destOrd="0" presId="urn:microsoft.com/office/officeart/2008/layout/VerticalAccentList"/>
    <dgm:cxn modelId="{11FF6404-01C9-4DF5-A2BB-DD4DD3104830}" type="presParOf" srcId="{1A759B8B-14DF-4B0F-BF52-DC6F248FA560}" destId="{2A8CAF66-4A86-4001-89C0-2E046DCCB0D5}" srcOrd="0" destOrd="0" presId="urn:microsoft.com/office/officeart/2008/layout/VerticalAccentList"/>
    <dgm:cxn modelId="{BB3FFCDE-F6C4-4770-8EB8-AACB7336CEF2}" type="presParOf" srcId="{0F182E6C-279F-4E13-ADBB-89B145B481ED}" destId="{F62C2C21-1D84-4BAF-B146-5F960A159BAF}" srcOrd="1" destOrd="0" presId="urn:microsoft.com/office/officeart/2008/layout/VerticalAccentList"/>
    <dgm:cxn modelId="{C45CBFD1-4AAC-4018-9D36-7B35911CE5B1}" type="presParOf" srcId="{F62C2C21-1D84-4BAF-B146-5F960A159BAF}" destId="{CD138D59-5B52-4253-8E41-97267E82345A}" srcOrd="0" destOrd="0" presId="urn:microsoft.com/office/officeart/2008/layout/VerticalAccentList"/>
    <dgm:cxn modelId="{14A73A79-F692-40E2-95DD-A34E72F514F9}" type="presParOf" srcId="{F62C2C21-1D84-4BAF-B146-5F960A159BAF}" destId="{D5A0B70C-E25A-4703-BC43-AE5C83764962}" srcOrd="1" destOrd="0" presId="urn:microsoft.com/office/officeart/2008/layout/VerticalAccentList"/>
    <dgm:cxn modelId="{DF70E939-3AFE-4C04-8477-8DB985D9A301}" type="presParOf" srcId="{F62C2C21-1D84-4BAF-B146-5F960A159BAF}" destId="{E2D660E7-6D00-4836-B427-CDD5E73D8AC3}" srcOrd="2" destOrd="0" presId="urn:microsoft.com/office/officeart/2008/layout/VerticalAccentList"/>
    <dgm:cxn modelId="{D9C275AB-BF3A-4E89-B3FB-3F03426A4D03}" type="presParOf" srcId="{F62C2C21-1D84-4BAF-B146-5F960A159BAF}" destId="{FC647A6F-15A1-4315-9C6A-03EA8F8355DC}" srcOrd="3" destOrd="0" presId="urn:microsoft.com/office/officeart/2008/layout/VerticalAccentList"/>
    <dgm:cxn modelId="{36FC5A04-A9C6-426C-AF29-76C8ADF9192B}" type="presParOf" srcId="{F62C2C21-1D84-4BAF-B146-5F960A159BAF}" destId="{29C53F8F-45E0-4174-8520-783E11136289}" srcOrd="4" destOrd="0" presId="urn:microsoft.com/office/officeart/2008/layout/VerticalAccentList"/>
    <dgm:cxn modelId="{5BD2E756-47BE-4468-98BF-21D26D98F4F8}" type="presParOf" srcId="{F62C2C21-1D84-4BAF-B146-5F960A159BAF}" destId="{590DB34F-1C14-4B0E-BDA1-54523952514B}" srcOrd="5" destOrd="0" presId="urn:microsoft.com/office/officeart/2008/layout/VerticalAccentList"/>
    <dgm:cxn modelId="{0066A346-3954-4633-B752-4FB58896B464}" type="presParOf" srcId="{F62C2C21-1D84-4BAF-B146-5F960A159BAF}" destId="{C8AD44EA-8F2E-4644-8387-A1588676F8F6}" srcOrd="6" destOrd="0" presId="urn:microsoft.com/office/officeart/2008/layout/VerticalAccentList"/>
    <dgm:cxn modelId="{E75399FF-ACE7-4B1D-ADAE-FF4A02511DBE}" type="presParOf" srcId="{0F182E6C-279F-4E13-ADBB-89B145B481ED}" destId="{A8090175-CD35-45E6-9DB3-DC4D94D95337}" srcOrd="2" destOrd="0" presId="urn:microsoft.com/office/officeart/2008/layout/VerticalAccentList"/>
    <dgm:cxn modelId="{2E462FCB-DED3-4BDE-9118-663ADEF61282}" type="presParOf" srcId="{0F182E6C-279F-4E13-ADBB-89B145B481ED}" destId="{C32107D4-DC64-4BD7-8EF7-CF7BE824CFA5}" srcOrd="3" destOrd="0" presId="urn:microsoft.com/office/officeart/2008/layout/VerticalAccentList"/>
    <dgm:cxn modelId="{4DF3CEC2-DF34-4606-9059-71DB92E045FF}" type="presParOf" srcId="{C32107D4-DC64-4BD7-8EF7-CF7BE824CFA5}" destId="{7D6D7EA6-EC0F-441C-B0E8-CDE0B45A7165}" srcOrd="0" destOrd="0" presId="urn:microsoft.com/office/officeart/2008/layout/VerticalAccentList"/>
    <dgm:cxn modelId="{E50A615B-FF19-4B50-BF26-90733C8CE572}" type="presParOf" srcId="{0F182E6C-279F-4E13-ADBB-89B145B481ED}" destId="{2BAEA6D3-C23A-4903-A274-4B12C7AC478A}" srcOrd="4" destOrd="0" presId="urn:microsoft.com/office/officeart/2008/layout/VerticalAccentList"/>
    <dgm:cxn modelId="{05144A5F-417D-43F2-A87A-886A2A37BCF4}" type="presParOf" srcId="{2BAEA6D3-C23A-4903-A274-4B12C7AC478A}" destId="{7747F92E-E5D2-4199-89DC-3F0B42B61028}" srcOrd="0" destOrd="0" presId="urn:microsoft.com/office/officeart/2008/layout/VerticalAccentList"/>
    <dgm:cxn modelId="{FF135948-721E-4370-B80C-2E746D9BE5F1}" type="presParOf" srcId="{2BAEA6D3-C23A-4903-A274-4B12C7AC478A}" destId="{29CAE030-AC4F-4081-A5E8-F1641028D014}" srcOrd="1" destOrd="0" presId="urn:microsoft.com/office/officeart/2008/layout/VerticalAccentList"/>
    <dgm:cxn modelId="{DE96DBF1-FFE7-4139-A650-38A574FC3A5B}" type="presParOf" srcId="{2BAEA6D3-C23A-4903-A274-4B12C7AC478A}" destId="{E8E933A1-2787-4468-9627-31795D1B57EB}" srcOrd="2" destOrd="0" presId="urn:microsoft.com/office/officeart/2008/layout/VerticalAccentList"/>
    <dgm:cxn modelId="{D65584DB-4D3F-40DB-B469-C7BD82349AE6}" type="presParOf" srcId="{2BAEA6D3-C23A-4903-A274-4B12C7AC478A}" destId="{AA074891-6E0A-4A90-B22B-F0F260CF9267}" srcOrd="3" destOrd="0" presId="urn:microsoft.com/office/officeart/2008/layout/VerticalAccentList"/>
    <dgm:cxn modelId="{AD0677BB-BE51-4419-A5EC-55173CC90EBF}" type="presParOf" srcId="{2BAEA6D3-C23A-4903-A274-4B12C7AC478A}" destId="{2770A15C-7E6D-469E-8066-F5E8FF496E1B}" srcOrd="4" destOrd="0" presId="urn:microsoft.com/office/officeart/2008/layout/VerticalAccentList"/>
    <dgm:cxn modelId="{BEC52586-E1CE-401A-91C3-A8B27CF9FF00}" type="presParOf" srcId="{2BAEA6D3-C23A-4903-A274-4B12C7AC478A}" destId="{5A11B82A-7775-4208-A32E-18741A11E73E}" srcOrd="5" destOrd="0" presId="urn:microsoft.com/office/officeart/2008/layout/VerticalAccentList"/>
    <dgm:cxn modelId="{550D2F72-50DA-4EE8-8194-8E9AF61EB1F2}" type="presParOf" srcId="{2BAEA6D3-C23A-4903-A274-4B12C7AC478A}" destId="{38EF8914-F26C-49C5-9C82-A722349DF06E}"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C44A5-D867-41B6-B213-B338B6C15530}">
      <dsp:nvSpPr>
        <dsp:cNvPr id="0" name=""/>
        <dsp:cNvSpPr/>
      </dsp:nvSpPr>
      <dsp:spPr>
        <a:xfrm rot="16200000">
          <a:off x="-1570891" y="1579260"/>
          <a:ext cx="4730620" cy="1572099"/>
        </a:xfrm>
        <a:prstGeom prst="flowChartManualOperation">
          <a:avLst/>
        </a:prstGeom>
        <a:solidFill>
          <a:schemeClr val="accent2">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a:lnSpc>
              <a:spcPct val="90000"/>
            </a:lnSpc>
            <a:spcBef>
              <a:spcPct val="0"/>
            </a:spcBef>
            <a:spcAft>
              <a:spcPct val="35000"/>
            </a:spcAft>
            <a:buClrTx/>
            <a:buSzTx/>
            <a:buFont typeface="Wingdings" panose="05000000000000000000" pitchFamily="2" charset="2"/>
            <a:buNone/>
          </a:pPr>
          <a:r>
            <a:rPr kumimoji="0" lang="en-US" altLang="en-US" sz="1800" b="1" i="1" u="none" strike="noStrike" kern="1200" cap="none" normalizeH="0" baseline="0" dirty="0">
              <a:ln/>
              <a:effectLst/>
              <a:latin typeface="Calibri" panose="020F0502020204030204" pitchFamily="34" charset="0"/>
              <a:cs typeface="Calibri" panose="020F0502020204030204" pitchFamily="34" charset="0"/>
            </a:rPr>
            <a:t>Problem Explanation</a:t>
          </a:r>
          <a:endParaRPr lang="en-IN" sz="1800" b="1" kern="1200" dirty="0">
            <a:latin typeface="Calibri" panose="020F0502020204030204" pitchFamily="34" charset="0"/>
            <a:cs typeface="Calibri" panose="020F0502020204030204" pitchFamily="34" charset="0"/>
          </a:endParaRPr>
        </a:p>
      </dsp:txBody>
      <dsp:txXfrm rot="5400000">
        <a:off x="8369" y="946124"/>
        <a:ext cx="1572099" cy="2838372"/>
      </dsp:txXfrm>
    </dsp:sp>
    <dsp:sp modelId="{F6D3183B-3CE9-463D-B715-7583F728E4CA}">
      <dsp:nvSpPr>
        <dsp:cNvPr id="0" name=""/>
        <dsp:cNvSpPr/>
      </dsp:nvSpPr>
      <dsp:spPr>
        <a:xfrm rot="16200000">
          <a:off x="67977" y="1619298"/>
          <a:ext cx="4730620" cy="1492023"/>
        </a:xfrm>
        <a:prstGeom prst="flowChartManualOperation">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8900" tIns="0" rIns="88900" bIns="0" numCol="1" spcCol="1270" anchor="ctr" anchorCtr="0">
          <a:noAutofit/>
        </a:bodyPr>
        <a:lstStyle/>
        <a:p>
          <a:pPr marL="0" lvl="0" indent="0" algn="ctr" defTabSz="622300">
            <a:lnSpc>
              <a:spcPct val="90000"/>
            </a:lnSpc>
            <a:spcBef>
              <a:spcPct val="0"/>
            </a:spcBef>
            <a:spcAft>
              <a:spcPct val="35000"/>
            </a:spcAft>
            <a:buClrTx/>
            <a:buSzTx/>
            <a:buFont typeface="Wingdings" panose="05000000000000000000" pitchFamily="2" charset="2"/>
            <a:buNone/>
          </a:pPr>
          <a:r>
            <a:rPr lang="en-US" sz="1400" b="1" kern="1200" dirty="0">
              <a:latin typeface="Calibri" panose="020F0502020204030204" pitchFamily="34" charset="0"/>
              <a:cs typeface="Calibri" panose="020F0502020204030204" pitchFamily="34" charset="0"/>
            </a:rPr>
            <a:t>Data Description</a:t>
          </a:r>
          <a:endParaRPr lang="en-IN" sz="1400" b="1" kern="1200" dirty="0">
            <a:latin typeface="Calibri" panose="020F0502020204030204" pitchFamily="34" charset="0"/>
            <a:cs typeface="Calibri" panose="020F0502020204030204" pitchFamily="34" charset="0"/>
          </a:endParaRPr>
        </a:p>
      </dsp:txBody>
      <dsp:txXfrm rot="5400000">
        <a:off x="1687275" y="946124"/>
        <a:ext cx="1492023" cy="2838372"/>
      </dsp:txXfrm>
    </dsp:sp>
    <dsp:sp modelId="{DC2008F1-C2D8-4228-878E-168023FF9169}">
      <dsp:nvSpPr>
        <dsp:cNvPr id="0" name=""/>
        <dsp:cNvSpPr/>
      </dsp:nvSpPr>
      <dsp:spPr>
        <a:xfrm rot="16200000">
          <a:off x="1632842" y="1653263"/>
          <a:ext cx="4730620" cy="1424093"/>
        </a:xfrm>
        <a:prstGeom prst="flowChartManualOperation">
          <a:avLst/>
        </a:prstGeom>
        <a:solidFill>
          <a:schemeClr val="accent4">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0" rIns="115466" bIns="0" numCol="1" spcCol="1270" anchor="ctr" anchorCtr="0">
          <a:noAutofit/>
        </a:bodyPr>
        <a:lstStyle/>
        <a:p>
          <a:pPr marL="0" lvl="0" indent="0" algn="ctr" defTabSz="800100">
            <a:lnSpc>
              <a:spcPct val="90000"/>
            </a:lnSpc>
            <a:spcBef>
              <a:spcPct val="0"/>
            </a:spcBef>
            <a:spcAft>
              <a:spcPct val="35000"/>
            </a:spcAft>
            <a:buNone/>
          </a:pPr>
          <a:r>
            <a:rPr lang="en-US" altLang="en-US" sz="1800" b="1" kern="1200" dirty="0">
              <a:latin typeface="Calibri" panose="020F0502020204030204" pitchFamily="34" charset="0"/>
              <a:cs typeface="Calibri" panose="020F0502020204030204" pitchFamily="34" charset="0"/>
            </a:rPr>
            <a:t>Data Preparation and Cleaning</a:t>
          </a:r>
        </a:p>
      </dsp:txBody>
      <dsp:txXfrm rot="5400000">
        <a:off x="3286105" y="946124"/>
        <a:ext cx="1424093" cy="2838372"/>
      </dsp:txXfrm>
    </dsp:sp>
    <dsp:sp modelId="{81287640-A6CF-411B-BFAB-7C3025A3EF5B}">
      <dsp:nvSpPr>
        <dsp:cNvPr id="0" name=""/>
        <dsp:cNvSpPr/>
      </dsp:nvSpPr>
      <dsp:spPr>
        <a:xfrm rot="16200000">
          <a:off x="3163743" y="1653263"/>
          <a:ext cx="4730620" cy="1424093"/>
        </a:xfrm>
        <a:prstGeom prst="flowChartManualOperation">
          <a:avLst/>
        </a:prstGeom>
        <a:solidFill>
          <a:schemeClr val="accent5">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0" rIns="115466" bIns="0" numCol="1" spcCol="1270" anchor="ctr" anchorCtr="0">
          <a:noAutofit/>
        </a:bodyPr>
        <a:lstStyle/>
        <a:p>
          <a:pPr marL="0" lvl="0" indent="0" algn="ctr" defTabSz="800100">
            <a:lnSpc>
              <a:spcPct val="90000"/>
            </a:lnSpc>
            <a:spcBef>
              <a:spcPct val="0"/>
            </a:spcBef>
            <a:spcAft>
              <a:spcPct val="35000"/>
            </a:spcAft>
            <a:buNone/>
          </a:pPr>
          <a:r>
            <a:rPr kumimoji="0" lang="en-US" altLang="en-US" sz="1800" b="1" i="1" u="none" strike="noStrike" kern="1200" cap="none" normalizeH="0" baseline="0" dirty="0">
              <a:ln/>
              <a:effectLst/>
              <a:latin typeface="Calibri" panose="020F0502020204030204" pitchFamily="34" charset="0"/>
              <a:cs typeface="Calibri" panose="020F0502020204030204" pitchFamily="34" charset="0"/>
            </a:rPr>
            <a:t>Exploratory Data Analysis</a:t>
          </a:r>
          <a:endParaRPr lang="en-US" altLang="en-US" sz="1800" b="1" kern="1200" dirty="0">
            <a:latin typeface="Calibri" panose="020F0502020204030204" pitchFamily="34" charset="0"/>
            <a:cs typeface="Calibri" panose="020F0502020204030204" pitchFamily="34" charset="0"/>
          </a:endParaRPr>
        </a:p>
      </dsp:txBody>
      <dsp:txXfrm rot="5400000">
        <a:off x="4817006" y="946124"/>
        <a:ext cx="1424093" cy="2838372"/>
      </dsp:txXfrm>
    </dsp:sp>
    <dsp:sp modelId="{AEC41A2E-F6DC-46AE-AB30-534F2D4ECE40}">
      <dsp:nvSpPr>
        <dsp:cNvPr id="0" name=""/>
        <dsp:cNvSpPr/>
      </dsp:nvSpPr>
      <dsp:spPr>
        <a:xfrm rot="16200000">
          <a:off x="4694644" y="1653263"/>
          <a:ext cx="4730620" cy="1424093"/>
        </a:xfrm>
        <a:prstGeom prst="flowChartManualOperation">
          <a:avLst/>
        </a:prstGeom>
        <a:solidFill>
          <a:schemeClr val="accent6">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0" rIns="115466" bIns="0" numCol="1" spcCol="1270" anchor="ctr" anchorCtr="0">
          <a:noAutofit/>
        </a:bodyPr>
        <a:lstStyle/>
        <a:p>
          <a:pPr marL="0" lvl="0" indent="0" algn="ctr" defTabSz="800100">
            <a:lnSpc>
              <a:spcPct val="90000"/>
            </a:lnSpc>
            <a:spcBef>
              <a:spcPct val="0"/>
            </a:spcBef>
            <a:spcAft>
              <a:spcPct val="35000"/>
            </a:spcAft>
            <a:buNone/>
          </a:pPr>
          <a:r>
            <a:rPr lang="en-US" altLang="en-US" sz="1800" b="1" i="1" kern="1200" dirty="0">
              <a:latin typeface="Calibri" panose="020F0502020204030204" pitchFamily="34" charset="0"/>
              <a:cs typeface="Calibri" panose="020F0502020204030204" pitchFamily="34" charset="0"/>
            </a:rPr>
            <a:t>Other Observation and Feature Selection</a:t>
          </a:r>
        </a:p>
      </dsp:txBody>
      <dsp:txXfrm rot="5400000">
        <a:off x="6347907" y="946124"/>
        <a:ext cx="1424093" cy="2838372"/>
      </dsp:txXfrm>
    </dsp:sp>
    <dsp:sp modelId="{1A152D99-061F-42DD-A714-55E5AA50523E}">
      <dsp:nvSpPr>
        <dsp:cNvPr id="0" name=""/>
        <dsp:cNvSpPr/>
      </dsp:nvSpPr>
      <dsp:spPr>
        <a:xfrm rot="16200000">
          <a:off x="6225545" y="1653263"/>
          <a:ext cx="4730620" cy="1424093"/>
        </a:xfrm>
        <a:prstGeom prst="flowChartManualOperation">
          <a:avLst/>
        </a:prstGeom>
        <a:solidFill>
          <a:schemeClr val="accent2">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0" rIns="115466" bIns="0" numCol="1" spcCol="1270" anchor="ctr" anchorCtr="0">
          <a:noAutofit/>
        </a:bodyPr>
        <a:lstStyle/>
        <a:p>
          <a:pPr marL="0" lvl="0" indent="0" algn="ctr" defTabSz="800100">
            <a:lnSpc>
              <a:spcPct val="90000"/>
            </a:lnSpc>
            <a:spcBef>
              <a:spcPct val="0"/>
            </a:spcBef>
            <a:spcAft>
              <a:spcPct val="35000"/>
            </a:spcAft>
            <a:buNone/>
          </a:pPr>
          <a:r>
            <a:rPr kumimoji="0" lang="en-US" altLang="en-US" sz="1800" b="1" i="1" u="none" strike="noStrike" kern="1200" cap="none" normalizeH="0" baseline="0" dirty="0">
              <a:ln/>
              <a:effectLst/>
              <a:latin typeface="Calibri" panose="020F0502020204030204" pitchFamily="34" charset="0"/>
              <a:cs typeface="Calibri" panose="020F0502020204030204" pitchFamily="34" charset="0"/>
            </a:rPr>
            <a:t>Model Training</a:t>
          </a:r>
          <a:endParaRPr lang="en-US" altLang="en-US" sz="1800" b="1" kern="1200" dirty="0">
            <a:latin typeface="Calibri" panose="020F0502020204030204" pitchFamily="34" charset="0"/>
            <a:cs typeface="Calibri" panose="020F0502020204030204" pitchFamily="34" charset="0"/>
          </a:endParaRPr>
        </a:p>
      </dsp:txBody>
      <dsp:txXfrm rot="5400000">
        <a:off x="7878808" y="946124"/>
        <a:ext cx="1424093" cy="2838372"/>
      </dsp:txXfrm>
    </dsp:sp>
    <dsp:sp modelId="{36BF3342-C5C7-40D7-897A-30E385C1EAB7}">
      <dsp:nvSpPr>
        <dsp:cNvPr id="0" name=""/>
        <dsp:cNvSpPr/>
      </dsp:nvSpPr>
      <dsp:spPr>
        <a:xfrm rot="16200000">
          <a:off x="7756446" y="1653263"/>
          <a:ext cx="4730620" cy="1424093"/>
        </a:xfrm>
        <a:prstGeom prst="flowChartManualOperation">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0" rIns="115466" bIns="0" numCol="1" spcCol="1270" anchor="ctr" anchorCtr="0">
          <a:noAutofit/>
        </a:bodyPr>
        <a:lstStyle/>
        <a:p>
          <a:pPr marL="0" lvl="0" indent="0" algn="ctr" defTabSz="800100">
            <a:lnSpc>
              <a:spcPct val="90000"/>
            </a:lnSpc>
            <a:spcBef>
              <a:spcPct val="0"/>
            </a:spcBef>
            <a:spcAft>
              <a:spcPct val="35000"/>
            </a:spcAft>
            <a:buNone/>
          </a:pPr>
          <a:r>
            <a:rPr kumimoji="0" lang="en-US" altLang="en-US" sz="1800" b="1" i="1" u="none" strike="noStrike" kern="1200" cap="none" normalizeH="0" baseline="0" dirty="0">
              <a:ln/>
              <a:effectLst/>
              <a:latin typeface="Calibri" panose="020F0502020204030204" pitchFamily="34" charset="0"/>
              <a:cs typeface="Calibri" panose="020F0502020204030204" pitchFamily="34" charset="0"/>
            </a:rPr>
            <a:t>Summary and Conclusion</a:t>
          </a:r>
          <a:endParaRPr lang="en-US" altLang="en-US" sz="1800" b="1" kern="1200" dirty="0">
            <a:latin typeface="Calibri" panose="020F0502020204030204" pitchFamily="34" charset="0"/>
            <a:cs typeface="Calibri" panose="020F0502020204030204" pitchFamily="34" charset="0"/>
          </a:endParaRPr>
        </a:p>
      </dsp:txBody>
      <dsp:txXfrm rot="5400000">
        <a:off x="9409709" y="946124"/>
        <a:ext cx="1424093" cy="28383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25B71A-F632-4B52-A934-421A28B7D166}">
      <dsp:nvSpPr>
        <dsp:cNvPr id="0" name=""/>
        <dsp:cNvSpPr/>
      </dsp:nvSpPr>
      <dsp:spPr>
        <a:xfrm>
          <a:off x="0" y="0"/>
          <a:ext cx="4098212" cy="905580"/>
        </a:xfrm>
        <a:prstGeom prst="roundRect">
          <a:avLst/>
        </a:prstGeom>
        <a:gradFill rotWithShape="0">
          <a:gsLst>
            <a:gs pos="0">
              <a:schemeClr val="dk2">
                <a:hueOff val="0"/>
                <a:satOff val="0"/>
                <a:lumOff val="0"/>
                <a:alphaOff val="0"/>
                <a:tint val="64000"/>
                <a:lumMod val="118000"/>
              </a:schemeClr>
            </a:gs>
            <a:gs pos="100000">
              <a:schemeClr val="dk2">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kumimoji="0" lang="en-US" altLang="en-US" sz="3600" b="1" i="0" u="none" strike="noStrike" kern="1200" cap="none" normalizeH="0" baseline="0" dirty="0">
              <a:ln/>
              <a:effectLst/>
              <a:latin typeface="source-serif-pro"/>
            </a:rPr>
            <a:t>Table of Content:</a:t>
          </a:r>
          <a:endParaRPr lang="en-IN" sz="3600" kern="1200" dirty="0"/>
        </a:p>
      </dsp:txBody>
      <dsp:txXfrm>
        <a:off x="44207" y="44207"/>
        <a:ext cx="4009798" cy="817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8CAF66-4A86-4001-89C0-2E046DCCB0D5}">
      <dsp:nvSpPr>
        <dsp:cNvPr id="0" name=""/>
        <dsp:cNvSpPr/>
      </dsp:nvSpPr>
      <dsp:spPr>
        <a:xfrm rot="5839603" flipH="1">
          <a:off x="459876" y="2017773"/>
          <a:ext cx="45742" cy="45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b" anchorCtr="0">
          <a:noAutofit/>
        </a:bodyPr>
        <a:lstStyle/>
        <a:p>
          <a:pPr marL="0" lvl="0" indent="0" algn="l" defTabSz="222250">
            <a:lnSpc>
              <a:spcPct val="90000"/>
            </a:lnSpc>
            <a:spcBef>
              <a:spcPct val="0"/>
            </a:spcBef>
            <a:spcAft>
              <a:spcPct val="35000"/>
            </a:spcAft>
            <a:buNone/>
          </a:pPr>
          <a:endParaRPr lang="en-IN" sz="500" kern="1200" dirty="0"/>
        </a:p>
      </dsp:txBody>
      <dsp:txXfrm>
        <a:off x="459876" y="2017773"/>
        <a:ext cx="45742" cy="45720"/>
      </dsp:txXfrm>
    </dsp:sp>
    <dsp:sp modelId="{CD138D59-5B52-4253-8E41-97267E82345A}">
      <dsp:nvSpPr>
        <dsp:cNvPr id="0" name=""/>
        <dsp:cNvSpPr/>
      </dsp:nvSpPr>
      <dsp:spPr>
        <a:xfrm>
          <a:off x="459876" y="2063493"/>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D5A0B70C-E25A-4703-BC43-AE5C83764962}">
      <dsp:nvSpPr>
        <dsp:cNvPr id="0" name=""/>
        <dsp:cNvSpPr/>
      </dsp:nvSpPr>
      <dsp:spPr>
        <a:xfrm>
          <a:off x="1616656" y="2063493"/>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2D660E7-6D00-4836-B427-CDD5E73D8AC3}">
      <dsp:nvSpPr>
        <dsp:cNvPr id="0" name=""/>
        <dsp:cNvSpPr/>
      </dsp:nvSpPr>
      <dsp:spPr>
        <a:xfrm>
          <a:off x="2773435" y="2063493"/>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C647A6F-15A1-4315-9C6A-03EA8F8355DC}">
      <dsp:nvSpPr>
        <dsp:cNvPr id="0" name=""/>
        <dsp:cNvSpPr/>
      </dsp:nvSpPr>
      <dsp:spPr>
        <a:xfrm>
          <a:off x="3930214" y="2063493"/>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9C53F8F-45E0-4174-8520-783E11136289}">
      <dsp:nvSpPr>
        <dsp:cNvPr id="0" name=""/>
        <dsp:cNvSpPr/>
      </dsp:nvSpPr>
      <dsp:spPr>
        <a:xfrm>
          <a:off x="5086993" y="2063493"/>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90DB34F-1C14-4B0E-BDA1-54523952514B}">
      <dsp:nvSpPr>
        <dsp:cNvPr id="0" name=""/>
        <dsp:cNvSpPr/>
      </dsp:nvSpPr>
      <dsp:spPr>
        <a:xfrm>
          <a:off x="6243773" y="2063493"/>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8AD44EA-8F2E-4644-8387-A1588676F8F6}">
      <dsp:nvSpPr>
        <dsp:cNvPr id="0" name=""/>
        <dsp:cNvSpPr/>
      </dsp:nvSpPr>
      <dsp:spPr>
        <a:xfrm>
          <a:off x="7400552" y="2063493"/>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D6D7EA6-EC0F-441C-B0E8-CDE0B45A7165}">
      <dsp:nvSpPr>
        <dsp:cNvPr id="0" name=""/>
        <dsp:cNvSpPr/>
      </dsp:nvSpPr>
      <dsp:spPr>
        <a:xfrm>
          <a:off x="459876" y="2374641"/>
          <a:ext cx="8197648" cy="745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b" anchorCtr="0">
          <a:noAutofit/>
        </a:bodyPr>
        <a:lstStyle/>
        <a:p>
          <a:pPr marL="0" lvl="0" indent="0" algn="l" defTabSz="1511300">
            <a:lnSpc>
              <a:spcPct val="90000"/>
            </a:lnSpc>
            <a:spcBef>
              <a:spcPct val="0"/>
            </a:spcBef>
            <a:spcAft>
              <a:spcPct val="35000"/>
            </a:spcAft>
            <a:buNone/>
          </a:pPr>
          <a:r>
            <a:rPr lang="en-US" sz="3400" kern="1200" dirty="0"/>
            <a:t>                </a:t>
          </a:r>
          <a:r>
            <a:rPr lang="en-US" sz="4800" b="1" kern="1200" dirty="0"/>
            <a:t>THANK YOU</a:t>
          </a:r>
          <a:endParaRPr lang="en-IN" sz="4800" b="1" kern="1200" dirty="0"/>
        </a:p>
      </dsp:txBody>
      <dsp:txXfrm>
        <a:off x="459876" y="2374641"/>
        <a:ext cx="8197648" cy="745240"/>
      </dsp:txXfrm>
    </dsp:sp>
    <dsp:sp modelId="{7747F92E-E5D2-4199-89DC-3F0B42B61028}">
      <dsp:nvSpPr>
        <dsp:cNvPr id="0" name=""/>
        <dsp:cNvSpPr/>
      </dsp:nvSpPr>
      <dsp:spPr>
        <a:xfrm>
          <a:off x="459876" y="3096734"/>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9CAE030-AC4F-4081-A5E8-F1641028D014}">
      <dsp:nvSpPr>
        <dsp:cNvPr id="0" name=""/>
        <dsp:cNvSpPr/>
      </dsp:nvSpPr>
      <dsp:spPr>
        <a:xfrm>
          <a:off x="1616656" y="3096734"/>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8E933A1-2787-4468-9627-31795D1B57EB}">
      <dsp:nvSpPr>
        <dsp:cNvPr id="0" name=""/>
        <dsp:cNvSpPr/>
      </dsp:nvSpPr>
      <dsp:spPr>
        <a:xfrm>
          <a:off x="2773435" y="3096734"/>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AA074891-6E0A-4A90-B22B-F0F260CF9267}">
      <dsp:nvSpPr>
        <dsp:cNvPr id="0" name=""/>
        <dsp:cNvSpPr/>
      </dsp:nvSpPr>
      <dsp:spPr>
        <a:xfrm>
          <a:off x="3930214" y="3096734"/>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770A15C-7E6D-469E-8066-F5E8FF496E1B}">
      <dsp:nvSpPr>
        <dsp:cNvPr id="0" name=""/>
        <dsp:cNvSpPr/>
      </dsp:nvSpPr>
      <dsp:spPr>
        <a:xfrm>
          <a:off x="5086993" y="3096734"/>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A11B82A-7775-4208-A32E-18741A11E73E}">
      <dsp:nvSpPr>
        <dsp:cNvPr id="0" name=""/>
        <dsp:cNvSpPr/>
      </dsp:nvSpPr>
      <dsp:spPr>
        <a:xfrm>
          <a:off x="6243773" y="3096734"/>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8EF8914-F26C-49C5-9C82-A722349DF06E}">
      <dsp:nvSpPr>
        <dsp:cNvPr id="0" name=""/>
        <dsp:cNvSpPr/>
      </dsp:nvSpPr>
      <dsp:spPr>
        <a:xfrm>
          <a:off x="7400552" y="3096734"/>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21B3BB-12FB-49F7-A9DB-CEB747B0A926}" type="datetimeFigureOut">
              <a:rPr lang="en-IN" smtClean="0"/>
              <a:t>30-04-2024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BCAADE-44E6-4B8D-A709-CE908E8387A5}" type="slidenum">
              <a:rPr lang="en-IN" smtClean="0"/>
              <a:t>‹#›</a:t>
            </a:fld>
            <a:endParaRPr lang="en-IN" dirty="0"/>
          </a:p>
        </p:txBody>
      </p:sp>
    </p:spTree>
    <p:extLst>
      <p:ext uri="{BB962C8B-B14F-4D97-AF65-F5344CB8AC3E}">
        <p14:creationId xmlns:p14="http://schemas.microsoft.com/office/powerpoint/2010/main" val="1496503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22eb4362822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22eb436282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22eb4362822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22eb436282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22eb4362822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22eb436282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22eb4362822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22eb4362822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22eb4362822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22eb4362822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22eb4362822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22eb4362822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5270D1-0101-49BF-A0C6-4635E4B4AE01}" type="datetimeFigureOut">
              <a:rPr lang="en-IN" smtClean="0"/>
              <a:t>30-04-2024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3998544570"/>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5270D1-0101-49BF-A0C6-4635E4B4AE01}" type="datetimeFigureOut">
              <a:rPr lang="en-IN" smtClean="0"/>
              <a:t>30-04-2024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3089628030"/>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5270D1-0101-49BF-A0C6-4635E4B4AE01}" type="datetimeFigureOut">
              <a:rPr lang="en-IN" smtClean="0"/>
              <a:t>30-04-2024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1067148886"/>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5270D1-0101-49BF-A0C6-4635E4B4AE01}" type="datetimeFigureOut">
              <a:rPr lang="en-IN" smtClean="0"/>
              <a:t>30-04-2024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ECA42D-A168-40BB-AE2D-4C178E0E6816}"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96430132"/>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270D1-0101-49BF-A0C6-4635E4B4AE01}" type="datetimeFigureOut">
              <a:rPr lang="en-IN" smtClean="0"/>
              <a:t>30-04-2024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903922406"/>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5270D1-0101-49BF-A0C6-4635E4B4AE01}" type="datetimeFigureOut">
              <a:rPr lang="en-IN" smtClean="0"/>
              <a:t>30-04-2024</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4012239087"/>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5270D1-0101-49BF-A0C6-4635E4B4AE01}" type="datetimeFigureOut">
              <a:rPr lang="en-IN" smtClean="0"/>
              <a:t>30-04-2024</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505332211"/>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270D1-0101-49BF-A0C6-4635E4B4AE01}" type="datetimeFigureOut">
              <a:rPr lang="en-IN" smtClean="0"/>
              <a:t>30-04-2024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1111034901"/>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270D1-0101-49BF-A0C6-4635E4B4AE01}" type="datetimeFigureOut">
              <a:rPr lang="en-IN" smtClean="0"/>
              <a:t>30-04-2024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3928024770"/>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520"/>
        <p:cNvGrpSpPr/>
        <p:nvPr/>
      </p:nvGrpSpPr>
      <p:grpSpPr>
        <a:xfrm>
          <a:off x="0" y="0"/>
          <a:ext cx="0" cy="0"/>
          <a:chOff x="0" y="0"/>
          <a:chExt cx="0" cy="0"/>
        </a:xfrm>
      </p:grpSpPr>
      <p:sp>
        <p:nvSpPr>
          <p:cNvPr id="521" name="Google Shape;521;p2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2" name="Google Shape;522;p21"/>
          <p:cNvSpPr txBox="1">
            <a:spLocks noGrp="1"/>
          </p:cNvSpPr>
          <p:nvPr>
            <p:ph type="subTitle" idx="1"/>
          </p:nvPr>
        </p:nvSpPr>
        <p:spPr>
          <a:xfrm>
            <a:off x="6738964" y="1555633"/>
            <a:ext cx="3930400" cy="427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3" name="Google Shape;523;p21"/>
          <p:cNvSpPr txBox="1">
            <a:spLocks noGrp="1"/>
          </p:cNvSpPr>
          <p:nvPr>
            <p:ph type="subTitle" idx="2"/>
          </p:nvPr>
        </p:nvSpPr>
        <p:spPr>
          <a:xfrm>
            <a:off x="1522636" y="1555633"/>
            <a:ext cx="3930400" cy="427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7639429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960000" y="593367"/>
            <a:ext cx="10281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7" name="Google Shape;147;p7"/>
          <p:cNvSpPr txBox="1">
            <a:spLocks noGrp="1"/>
          </p:cNvSpPr>
          <p:nvPr>
            <p:ph type="subTitle" idx="1"/>
          </p:nvPr>
        </p:nvSpPr>
        <p:spPr>
          <a:xfrm>
            <a:off x="950967" y="1753633"/>
            <a:ext cx="5273600" cy="385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2133"/>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2133"/>
              </a:spcBef>
              <a:spcAft>
                <a:spcPts val="0"/>
              </a:spcAft>
              <a:buClr>
                <a:srgbClr val="E76A28"/>
              </a:buClr>
              <a:buSzPts val="1500"/>
              <a:buFont typeface="Nunito Light"/>
              <a:buChar char="■"/>
              <a:defRPr/>
            </a:lvl3pPr>
            <a:lvl4pPr lvl="3" algn="ctr" rtl="0">
              <a:lnSpc>
                <a:spcPct val="100000"/>
              </a:lnSpc>
              <a:spcBef>
                <a:spcPts val="2133"/>
              </a:spcBef>
              <a:spcAft>
                <a:spcPts val="0"/>
              </a:spcAft>
              <a:buClr>
                <a:srgbClr val="E76A28"/>
              </a:buClr>
              <a:buSzPts val="1500"/>
              <a:buFont typeface="Nunito Light"/>
              <a:buChar char="●"/>
              <a:defRPr/>
            </a:lvl4pPr>
            <a:lvl5pPr lvl="4" algn="ctr" rtl="0">
              <a:lnSpc>
                <a:spcPct val="100000"/>
              </a:lnSpc>
              <a:spcBef>
                <a:spcPts val="2133"/>
              </a:spcBef>
              <a:spcAft>
                <a:spcPts val="0"/>
              </a:spcAft>
              <a:buClr>
                <a:srgbClr val="E76A28"/>
              </a:buClr>
              <a:buSzPts val="1400"/>
              <a:buFont typeface="Nunito Light"/>
              <a:buChar char="○"/>
              <a:defRPr/>
            </a:lvl5pPr>
            <a:lvl6pPr lvl="5" algn="ctr" rtl="0">
              <a:lnSpc>
                <a:spcPct val="100000"/>
              </a:lnSpc>
              <a:spcBef>
                <a:spcPts val="2133"/>
              </a:spcBef>
              <a:spcAft>
                <a:spcPts val="0"/>
              </a:spcAft>
              <a:buClr>
                <a:srgbClr val="999999"/>
              </a:buClr>
              <a:buSzPts val="1400"/>
              <a:buFont typeface="Nunito Light"/>
              <a:buChar char="■"/>
              <a:defRPr/>
            </a:lvl6pPr>
            <a:lvl7pPr lvl="6" algn="ctr" rtl="0">
              <a:lnSpc>
                <a:spcPct val="100000"/>
              </a:lnSpc>
              <a:spcBef>
                <a:spcPts val="2133"/>
              </a:spcBef>
              <a:spcAft>
                <a:spcPts val="0"/>
              </a:spcAft>
              <a:buClr>
                <a:srgbClr val="999999"/>
              </a:buClr>
              <a:buSzPts val="1300"/>
              <a:buFont typeface="Nunito Light"/>
              <a:buChar char="●"/>
              <a:defRPr/>
            </a:lvl7pPr>
            <a:lvl8pPr lvl="7" algn="ctr" rtl="0">
              <a:lnSpc>
                <a:spcPct val="100000"/>
              </a:lnSpc>
              <a:spcBef>
                <a:spcPts val="2133"/>
              </a:spcBef>
              <a:spcAft>
                <a:spcPts val="0"/>
              </a:spcAft>
              <a:buClr>
                <a:srgbClr val="999999"/>
              </a:buClr>
              <a:buSzPts val="1300"/>
              <a:buFont typeface="Nunito Light"/>
              <a:buChar char="○"/>
              <a:defRPr/>
            </a:lvl8pPr>
            <a:lvl9pPr lvl="8" algn="ctr" rtl="0">
              <a:lnSpc>
                <a:spcPct val="100000"/>
              </a:lnSpc>
              <a:spcBef>
                <a:spcPts val="2133"/>
              </a:spcBef>
              <a:spcAft>
                <a:spcPts val="2133"/>
              </a:spcAft>
              <a:buClr>
                <a:srgbClr val="999999"/>
              </a:buClr>
              <a:buSzPts val="1400"/>
              <a:buFont typeface="Nunito Light"/>
              <a:buChar char="■"/>
              <a:defRPr/>
            </a:lvl9pPr>
          </a:lstStyle>
          <a:p>
            <a:endParaRPr/>
          </a:p>
        </p:txBody>
      </p:sp>
      <p:sp>
        <p:nvSpPr>
          <p:cNvPr id="155" name="Google Shape;155;p7"/>
          <p:cNvSpPr>
            <a:spLocks noGrp="1"/>
          </p:cNvSpPr>
          <p:nvPr>
            <p:ph type="pic" idx="2"/>
          </p:nvPr>
        </p:nvSpPr>
        <p:spPr>
          <a:xfrm>
            <a:off x="7060400" y="1502600"/>
            <a:ext cx="3854400" cy="3852800"/>
          </a:xfrm>
          <a:prstGeom prst="ellipse">
            <a:avLst/>
          </a:prstGeom>
          <a:noFill/>
          <a:ln>
            <a:noFill/>
          </a:ln>
        </p:spPr>
      </p:sp>
    </p:spTree>
    <p:extLst>
      <p:ext uri="{BB962C8B-B14F-4D97-AF65-F5344CB8AC3E}">
        <p14:creationId xmlns:p14="http://schemas.microsoft.com/office/powerpoint/2010/main" val="2690980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35270D1-0101-49BF-A0C6-4635E4B4AE01}" type="datetimeFigureOut">
              <a:rPr lang="en-IN" smtClean="0"/>
              <a:t>30-04-2024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1962904687"/>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686"/>
        <p:cNvGrpSpPr/>
        <p:nvPr/>
      </p:nvGrpSpPr>
      <p:grpSpPr>
        <a:xfrm>
          <a:off x="0" y="0"/>
          <a:ext cx="0" cy="0"/>
          <a:chOff x="0" y="0"/>
          <a:chExt cx="0" cy="0"/>
        </a:xfrm>
      </p:grpSpPr>
      <p:sp>
        <p:nvSpPr>
          <p:cNvPr id="687" name="Google Shape;687;p26"/>
          <p:cNvSpPr txBox="1">
            <a:spLocks noGrp="1"/>
          </p:cNvSpPr>
          <p:nvPr>
            <p:ph type="title" hasCustomPrompt="1"/>
          </p:nvPr>
        </p:nvSpPr>
        <p:spPr>
          <a:xfrm>
            <a:off x="2037000" y="893633"/>
            <a:ext cx="8118000" cy="102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4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688" name="Google Shape;688;p26"/>
          <p:cNvSpPr txBox="1">
            <a:spLocks noGrp="1"/>
          </p:cNvSpPr>
          <p:nvPr>
            <p:ph type="subTitle" idx="1"/>
          </p:nvPr>
        </p:nvSpPr>
        <p:spPr>
          <a:xfrm>
            <a:off x="2037000" y="1904300"/>
            <a:ext cx="81180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
        <p:nvSpPr>
          <p:cNvPr id="689" name="Google Shape;689;p26"/>
          <p:cNvSpPr txBox="1">
            <a:spLocks noGrp="1"/>
          </p:cNvSpPr>
          <p:nvPr>
            <p:ph type="title" idx="2" hasCustomPrompt="1"/>
          </p:nvPr>
        </p:nvSpPr>
        <p:spPr>
          <a:xfrm>
            <a:off x="2037000" y="2623905"/>
            <a:ext cx="8118000" cy="102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4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690" name="Google Shape;690;p26"/>
          <p:cNvSpPr txBox="1">
            <a:spLocks noGrp="1"/>
          </p:cNvSpPr>
          <p:nvPr>
            <p:ph type="subTitle" idx="3"/>
          </p:nvPr>
        </p:nvSpPr>
        <p:spPr>
          <a:xfrm>
            <a:off x="2037000" y="3638000"/>
            <a:ext cx="81180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
        <p:nvSpPr>
          <p:cNvPr id="691" name="Google Shape;691;p26"/>
          <p:cNvSpPr txBox="1">
            <a:spLocks noGrp="1"/>
          </p:cNvSpPr>
          <p:nvPr>
            <p:ph type="title" idx="4" hasCustomPrompt="1"/>
          </p:nvPr>
        </p:nvSpPr>
        <p:spPr>
          <a:xfrm>
            <a:off x="2037000" y="4354179"/>
            <a:ext cx="8118000" cy="102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4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692" name="Google Shape;692;p26"/>
          <p:cNvSpPr txBox="1">
            <a:spLocks noGrp="1"/>
          </p:cNvSpPr>
          <p:nvPr>
            <p:ph type="subTitle" idx="5"/>
          </p:nvPr>
        </p:nvSpPr>
        <p:spPr>
          <a:xfrm>
            <a:off x="2037000" y="5371701"/>
            <a:ext cx="81180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Tree>
    <p:extLst>
      <p:ext uri="{BB962C8B-B14F-4D97-AF65-F5344CB8AC3E}">
        <p14:creationId xmlns:p14="http://schemas.microsoft.com/office/powerpoint/2010/main" val="12628779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69"/>
        <p:cNvGrpSpPr/>
        <p:nvPr/>
      </p:nvGrpSpPr>
      <p:grpSpPr>
        <a:xfrm>
          <a:off x="0" y="0"/>
          <a:ext cx="0" cy="0"/>
          <a:chOff x="0" y="0"/>
          <a:chExt cx="0" cy="0"/>
        </a:xfrm>
      </p:grpSpPr>
      <p:sp>
        <p:nvSpPr>
          <p:cNvPr id="273" name="Google Shape;273;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710302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919352225"/>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404326330"/>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270D1-0101-49BF-A0C6-4635E4B4AE01}" type="datetimeFigureOut">
              <a:rPr lang="en-IN" smtClean="0"/>
              <a:t>30-04-2024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4273995824"/>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2659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0029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2824232365"/>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5270D1-0101-49BF-A0C6-4635E4B4AE01}" type="datetimeFigureOut">
              <a:rPr lang="en-IN" smtClean="0"/>
              <a:t>30-04-2024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3334003328"/>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5270D1-0101-49BF-A0C6-4635E4B4AE01}" type="datetimeFigureOut">
              <a:rPr lang="en-IN" smtClean="0"/>
              <a:t>30-04-2024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1150778603"/>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35270D1-0101-49BF-A0C6-4635E4B4AE01}" type="datetimeFigureOut">
              <a:rPr lang="en-IN" smtClean="0"/>
              <a:t>30-04-2024</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832528562"/>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35270D1-0101-49BF-A0C6-4635E4B4AE01}" type="datetimeFigureOut">
              <a:rPr lang="en-IN" smtClean="0"/>
              <a:t>30-04-2024</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3259141893"/>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35270D1-0101-49BF-A0C6-4635E4B4AE01}" type="datetimeFigureOut">
              <a:rPr lang="en-IN" smtClean="0"/>
              <a:t>30-04-2024</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75856563"/>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5270D1-0101-49BF-A0C6-4635E4B4AE01}" type="datetimeFigureOut">
              <a:rPr lang="en-IN" smtClean="0"/>
              <a:t>30-04-2024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2649004359"/>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35270D1-0101-49BF-A0C6-4635E4B4AE01}" type="datetimeFigureOut">
              <a:rPr lang="en-IN" smtClean="0"/>
              <a:t>30-04-2024</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FECA42D-A168-40BB-AE2D-4C178E0E6816}" type="slidenum">
              <a:rPr lang="en-IN" smtClean="0"/>
              <a:t>‹#›</a:t>
            </a:fld>
            <a:endParaRPr lang="en-IN" dirty="0"/>
          </a:p>
        </p:txBody>
      </p:sp>
    </p:spTree>
    <p:extLst>
      <p:ext uri="{BB962C8B-B14F-4D97-AF65-F5344CB8AC3E}">
        <p14:creationId xmlns:p14="http://schemas.microsoft.com/office/powerpoint/2010/main" val="4138574382"/>
      </p:ext>
    </p:extLst>
  </p:cSld>
  <p:clrMap bg1="dk1" tx1="lt1" bg2="dk2" tx2="lt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 id="2147483824" r:id="rId18"/>
    <p:sldLayoutId id="2147483825" r:id="rId19"/>
    <p:sldLayoutId id="2147483826" r:id="rId20"/>
    <p:sldLayoutId id="2147483827" r:id="rId21"/>
  </p:sldLayoutIdLst>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4/30/2024</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a:t>
            </a:fld>
            <a:endParaRPr lang="en-US"/>
          </a:p>
        </p:txBody>
      </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60" r:id="rId11"/>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7000"/>
            <a:extLst>
              <a:ext uri="{BEBA8EAE-BF5A-486C-A8C5-ECC9F3942E4B}">
                <a14:imgProps xmlns:a14="http://schemas.microsoft.com/office/drawing/2010/main">
                  <a14:imgLayer r:embed="rId3">
                    <a14:imgEffect>
                      <a14:sharpenSoften amount="-25000"/>
                    </a14:imgEffect>
                    <a14:imgEffect>
                      <a14:colorTemperature colorTemp="6357"/>
                    </a14:imgEffect>
                    <a14:imgEffect>
                      <a14:saturation sat="277000"/>
                    </a14:imgEffect>
                    <a14:imgEffect>
                      <a14:brightnessContrast bright="44000" contrast="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E479-188C-A371-1BAB-21A86B051363}"/>
              </a:ext>
            </a:extLst>
          </p:cNvPr>
          <p:cNvSpPr>
            <a:spLocks noGrp="1"/>
          </p:cNvSpPr>
          <p:nvPr>
            <p:ph type="ctrTitle"/>
          </p:nvPr>
        </p:nvSpPr>
        <p:spPr>
          <a:xfrm>
            <a:off x="5337110" y="0"/>
            <a:ext cx="6092889" cy="3919659"/>
          </a:xfrm>
        </p:spPr>
        <p:txBody>
          <a:bodyPr/>
          <a:lstStyle/>
          <a:p>
            <a:pPr lvl="0" algn="ctr">
              <a:buSzPts val="6000"/>
            </a:pPr>
            <a:r>
              <a:rPr lang="en-US" sz="5400" b="1" dirty="0">
                <a:solidFill>
                  <a:schemeClr val="bg1"/>
                </a:solidFill>
                <a:latin typeface="Calibri" panose="020F0502020204030204" pitchFamily="34" charset="0"/>
                <a:ea typeface="Arial Black"/>
                <a:cs typeface="Calibri" panose="020F0502020204030204" pitchFamily="34" charset="0"/>
              </a:rPr>
              <a:t>Cardiovascular Health Assessment and Risk Prediction Model</a:t>
            </a:r>
          </a:p>
        </p:txBody>
      </p:sp>
      <p:sp>
        <p:nvSpPr>
          <p:cNvPr id="3" name="Subtitle 2">
            <a:extLst>
              <a:ext uri="{FF2B5EF4-FFF2-40B4-BE49-F238E27FC236}">
                <a16:creationId xmlns:a16="http://schemas.microsoft.com/office/drawing/2014/main" id="{8B8EA4D5-763F-171B-A0BD-A92228FAC989}"/>
              </a:ext>
            </a:extLst>
          </p:cNvPr>
          <p:cNvSpPr>
            <a:spLocks noGrp="1"/>
          </p:cNvSpPr>
          <p:nvPr>
            <p:ph type="subTitle" idx="1"/>
          </p:nvPr>
        </p:nvSpPr>
        <p:spPr>
          <a:xfrm>
            <a:off x="7970937" y="5464256"/>
            <a:ext cx="3634161" cy="1053938"/>
          </a:xfrm>
        </p:spPr>
        <p:txBody>
          <a:bodyPr>
            <a:normAutofit lnSpcReduction="10000"/>
          </a:bodyPr>
          <a:lstStyle/>
          <a:p>
            <a:r>
              <a:rPr lang="en-US" sz="2800" b="1" u="sng" dirty="0">
                <a:solidFill>
                  <a:schemeClr val="bg2">
                    <a:lumMod val="75000"/>
                  </a:schemeClr>
                </a:solidFill>
                <a:latin typeface="Calibri" panose="020F0502020204030204" pitchFamily="34" charset="0"/>
                <a:cs typeface="Calibri" panose="020F0502020204030204" pitchFamily="34" charset="0"/>
              </a:rPr>
              <a:t>Presented by –</a:t>
            </a:r>
          </a:p>
          <a:p>
            <a:r>
              <a:rPr lang="en-US" sz="2800" b="1" dirty="0">
                <a:solidFill>
                  <a:schemeClr val="bg2">
                    <a:lumMod val="75000"/>
                  </a:schemeClr>
                </a:solidFill>
                <a:latin typeface="Calibri" panose="020F0502020204030204" pitchFamily="34" charset="0"/>
                <a:cs typeface="Calibri" panose="020F0502020204030204" pitchFamily="34" charset="0"/>
              </a:rPr>
              <a:t>Indrajith S.</a:t>
            </a:r>
            <a:endParaRPr lang="en-IN" sz="2800" b="1" dirty="0">
              <a:solidFill>
                <a:schemeClr val="bg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8185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43"/>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marL="8467"/>
            <a:r>
              <a:rPr lang="en" dirty="0"/>
              <a:t>Ten Year CHD by Smoking</a:t>
            </a:r>
            <a:endParaRPr dirty="0"/>
          </a:p>
        </p:txBody>
      </p:sp>
      <p:sp>
        <p:nvSpPr>
          <p:cNvPr id="953" name="Google Shape;953;p43"/>
          <p:cNvSpPr txBox="1">
            <a:spLocks noGrp="1"/>
          </p:cNvSpPr>
          <p:nvPr>
            <p:ph idx="1"/>
          </p:nvPr>
        </p:nvSpPr>
        <p:spPr>
          <a:xfrm>
            <a:off x="645132" y="1474238"/>
            <a:ext cx="9404722" cy="4774162"/>
          </a:xfrm>
          <a:prstGeom prst="rect">
            <a:avLst/>
          </a:prstGeom>
        </p:spPr>
        <p:txBody>
          <a:bodyPr spcFirstLastPara="1" vert="horz" wrap="square" lIns="121900" tIns="121900" rIns="121900" bIns="121900" rtlCol="0" anchor="t" anchorCtr="0">
            <a:noAutofit/>
          </a:bodyPr>
          <a:lstStyle/>
          <a:p>
            <a:pPr marL="529162">
              <a:lnSpc>
                <a:spcPct val="115000"/>
              </a:lnSpc>
              <a:spcBef>
                <a:spcPts val="800"/>
              </a:spcBef>
              <a:buSzPts val="1400"/>
              <a:buFont typeface="Wingdings" panose="05000000000000000000" pitchFamily="2" charset="2"/>
              <a:buChar char="v"/>
            </a:pPr>
            <a:r>
              <a:rPr lang="en" sz="2400" dirty="0">
                <a:latin typeface="Calibri" panose="020F0502020204030204" pitchFamily="34" charset="0"/>
                <a:cs typeface="Calibri" panose="020F0502020204030204" pitchFamily="34" charset="0"/>
              </a:rPr>
              <a:t>The </a:t>
            </a:r>
            <a:r>
              <a:rPr lang="en" sz="2400" b="1" dirty="0">
                <a:latin typeface="Calibri" panose="020F0502020204030204" pitchFamily="34" charset="0"/>
                <a:cs typeface="Calibri" panose="020F0502020204030204" pitchFamily="34" charset="0"/>
              </a:rPr>
              <a:t>negative cases</a:t>
            </a:r>
            <a:r>
              <a:rPr lang="en" sz="2400" dirty="0">
                <a:latin typeface="Calibri" panose="020F0502020204030204" pitchFamily="34" charset="0"/>
                <a:cs typeface="Calibri" panose="020F0502020204030204" pitchFamily="34" charset="0"/>
              </a:rPr>
              <a:t> are </a:t>
            </a:r>
            <a:r>
              <a:rPr lang="en" sz="2400" b="1" dirty="0">
                <a:latin typeface="Calibri" panose="020F0502020204030204" pitchFamily="34" charset="0"/>
                <a:cs typeface="Calibri" panose="020F0502020204030204" pitchFamily="34" charset="0"/>
              </a:rPr>
              <a:t>more </a:t>
            </a:r>
            <a:r>
              <a:rPr lang="en" sz="2400" dirty="0">
                <a:latin typeface="Calibri" panose="020F0502020204030204" pitchFamily="34" charset="0"/>
                <a:cs typeface="Calibri" panose="020F0502020204030204" pitchFamily="34" charset="0"/>
              </a:rPr>
              <a:t>for the </a:t>
            </a:r>
            <a:r>
              <a:rPr lang="en" sz="2400" b="1" dirty="0">
                <a:latin typeface="Calibri" panose="020F0502020204030204" pitchFamily="34" charset="0"/>
                <a:cs typeface="Calibri" panose="020F0502020204030204" pitchFamily="34" charset="0"/>
              </a:rPr>
              <a:t>non smokers</a:t>
            </a:r>
            <a:r>
              <a:rPr lang="en" sz="2400" dirty="0">
                <a:latin typeface="Calibri" panose="020F0502020204030204" pitchFamily="34" charset="0"/>
                <a:cs typeface="Calibri" panose="020F0502020204030204" pitchFamily="34" charset="0"/>
              </a:rPr>
              <a:t> compared to the positive cases for non smokers.</a:t>
            </a:r>
          </a:p>
          <a:p>
            <a:pPr marL="529162">
              <a:lnSpc>
                <a:spcPct val="115000"/>
              </a:lnSpc>
              <a:spcBef>
                <a:spcPts val="800"/>
              </a:spcBef>
              <a:buSzPts val="1400"/>
              <a:buFont typeface="Wingdings" panose="05000000000000000000" pitchFamily="2" charset="2"/>
              <a:buChar char="v"/>
            </a:pPr>
            <a:r>
              <a:rPr lang="en" sz="2400" dirty="0">
                <a:latin typeface="Calibri" panose="020F0502020204030204" pitchFamily="34" charset="0"/>
                <a:cs typeface="Calibri" panose="020F0502020204030204" pitchFamily="34" charset="0"/>
              </a:rPr>
              <a:t>There is a possibility of having chd in next ten years for peoples who are smoking.</a:t>
            </a:r>
          </a:p>
        </p:txBody>
      </p:sp>
      <p:pic>
        <p:nvPicPr>
          <p:cNvPr id="3" name="Picture 2">
            <a:extLst>
              <a:ext uri="{FF2B5EF4-FFF2-40B4-BE49-F238E27FC236}">
                <a16:creationId xmlns:a16="http://schemas.microsoft.com/office/drawing/2014/main" id="{5584E441-D38F-DDCE-232A-F43B7359822C}"/>
              </a:ext>
            </a:extLst>
          </p:cNvPr>
          <p:cNvPicPr>
            <a:picLocks noChangeAspect="1"/>
          </p:cNvPicPr>
          <p:nvPr/>
        </p:nvPicPr>
        <p:blipFill>
          <a:blip r:embed="rId3"/>
          <a:stretch>
            <a:fillRect/>
          </a:stretch>
        </p:blipFill>
        <p:spPr>
          <a:xfrm>
            <a:off x="726081" y="3713584"/>
            <a:ext cx="3454033" cy="3079102"/>
          </a:xfrm>
          <a:prstGeom prst="rect">
            <a:avLst/>
          </a:prstGeom>
        </p:spPr>
      </p:pic>
      <p:pic>
        <p:nvPicPr>
          <p:cNvPr id="5" name="Picture 4">
            <a:extLst>
              <a:ext uri="{FF2B5EF4-FFF2-40B4-BE49-F238E27FC236}">
                <a16:creationId xmlns:a16="http://schemas.microsoft.com/office/drawing/2014/main" id="{1C3E5C9E-00C0-33F1-5145-B62851ABF46C}"/>
              </a:ext>
            </a:extLst>
          </p:cNvPr>
          <p:cNvPicPr>
            <a:picLocks noChangeAspect="1"/>
          </p:cNvPicPr>
          <p:nvPr/>
        </p:nvPicPr>
        <p:blipFill>
          <a:blip r:embed="rId4"/>
          <a:stretch>
            <a:fillRect/>
          </a:stretch>
        </p:blipFill>
        <p:spPr>
          <a:xfrm>
            <a:off x="4543868" y="3713583"/>
            <a:ext cx="5589177" cy="309776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52"/>
                                        </p:tgtEl>
                                        <p:attrNameLst>
                                          <p:attrName>style.visibility</p:attrName>
                                        </p:attrNameLst>
                                      </p:cBhvr>
                                      <p:to>
                                        <p:strVal val="visible"/>
                                      </p:to>
                                    </p:set>
                                    <p:anim calcmode="lin" valueType="num">
                                      <p:cBhvr additive="base">
                                        <p:cTn id="7" dur="1000"/>
                                        <p:tgtEl>
                                          <p:spTgt spid="95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953"/>
                                        </p:tgtEl>
                                        <p:attrNameLst>
                                          <p:attrName>style.visibility</p:attrName>
                                        </p:attrNameLst>
                                      </p:cBhvr>
                                      <p:to>
                                        <p:strVal val="visible"/>
                                      </p:to>
                                    </p:set>
                                    <p:anim calcmode="lin" valueType="num">
                                      <p:cBhvr additive="base">
                                        <p:cTn id="10" dur="1000"/>
                                        <p:tgtEl>
                                          <p:spTgt spid="9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DA42B-9FD8-77B3-F8C5-B8679DC5577B}"/>
              </a:ext>
            </a:extLst>
          </p:cNvPr>
          <p:cNvSpPr>
            <a:spLocks noGrp="1"/>
          </p:cNvSpPr>
          <p:nvPr>
            <p:ph type="title"/>
          </p:nvPr>
        </p:nvSpPr>
        <p:spPr>
          <a:xfrm>
            <a:off x="646111" y="452718"/>
            <a:ext cx="9404723" cy="1068172"/>
          </a:xfrm>
        </p:spPr>
        <p:txBody>
          <a:bodyPr/>
          <a:lstStyle/>
          <a:p>
            <a:r>
              <a:rPr lang="en-US" b="1" dirty="0">
                <a:latin typeface="Calibri" panose="020F0502020204030204" pitchFamily="34" charset="0"/>
                <a:cs typeface="Calibri" panose="020F0502020204030204" pitchFamily="34" charset="0"/>
              </a:rPr>
              <a:t>Age vs smoking and </a:t>
            </a:r>
            <a:r>
              <a:rPr lang="en-US" b="1" dirty="0" err="1">
                <a:latin typeface="Calibri" panose="020F0502020204030204" pitchFamily="34" charset="0"/>
                <a:cs typeface="Calibri" panose="020F0502020204030204" pitchFamily="34" charset="0"/>
              </a:rPr>
              <a:t>TenYearCHD</a:t>
            </a:r>
            <a:r>
              <a:rPr lang="en-US" b="1" dirty="0">
                <a:latin typeface="Calibri" panose="020F0502020204030204" pitchFamily="34" charset="0"/>
                <a:cs typeface="Calibri" panose="020F0502020204030204" pitchFamily="34" charset="0"/>
              </a:rPr>
              <a:t>:</a:t>
            </a:r>
            <a:endParaRPr lang="en-IN"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B58E3F2-8F91-4C30-C88C-4AF6F74FEAB1}"/>
              </a:ext>
            </a:extLst>
          </p:cNvPr>
          <p:cNvSpPr>
            <a:spLocks noGrp="1"/>
          </p:cNvSpPr>
          <p:nvPr>
            <p:ph idx="1"/>
          </p:nvPr>
        </p:nvSpPr>
        <p:spPr>
          <a:xfrm>
            <a:off x="645132" y="1520890"/>
            <a:ext cx="9404722" cy="4727509"/>
          </a:xfrm>
        </p:spPr>
        <p:txBody>
          <a:bodyPr/>
          <a:lstStyle/>
          <a:p>
            <a:pPr>
              <a:buFont typeface="Wingdings" panose="05000000000000000000" pitchFamily="2" charset="2"/>
              <a:buChar char="v"/>
            </a:pPr>
            <a:r>
              <a:rPr lang="en-US" dirty="0">
                <a:latin typeface="Calibri" panose="020F0502020204030204" pitchFamily="34" charset="0"/>
                <a:cs typeface="Calibri" panose="020F0502020204030204" pitchFamily="34" charset="0"/>
              </a:rPr>
              <a:t>Mid-age groups ranging from the age of 38 - 46 have more number of current Smokers and No Smokers observed below the age of 32 maximum age for a current Smokers is 70.</a:t>
            </a:r>
          </a:p>
          <a:p>
            <a:pPr>
              <a:buFont typeface="Wingdings" panose="05000000000000000000" pitchFamily="2" charset="2"/>
              <a:buChar char="v"/>
            </a:pPr>
            <a:r>
              <a:rPr lang="en-US" dirty="0">
                <a:latin typeface="Calibri" panose="020F0502020204030204" pitchFamily="34" charset="0"/>
                <a:cs typeface="Calibri" panose="020F0502020204030204" pitchFamily="34" charset="0"/>
              </a:rPr>
              <a:t>Persons who are Age 40 and smoking have high tendency of </a:t>
            </a:r>
            <a:r>
              <a:rPr lang="en" b="1" dirty="0">
                <a:latin typeface="Calibri" panose="020F0502020204030204" pitchFamily="34" charset="0"/>
                <a:cs typeface="Calibri" panose="020F0502020204030204" pitchFamily="34" charset="0"/>
              </a:rPr>
              <a:t>coronary heart disease</a:t>
            </a:r>
            <a:r>
              <a:rPr lang="en" dirty="0">
                <a:latin typeface="Calibri" panose="020F0502020204030204" pitchFamily="34" charset="0"/>
                <a:cs typeface="Calibri" panose="020F0502020204030204" pitchFamily="34" charset="0"/>
              </a:rPr>
              <a:t> in next </a:t>
            </a:r>
            <a:r>
              <a:rPr lang="en" b="1" dirty="0">
                <a:latin typeface="Calibri" panose="020F0502020204030204" pitchFamily="34" charset="0"/>
                <a:cs typeface="Calibri" panose="020F0502020204030204" pitchFamily="34" charset="0"/>
              </a:rPr>
              <a:t>10 years</a:t>
            </a:r>
            <a:r>
              <a:rPr lang="en"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t>
            </a:r>
            <a:br>
              <a:rPr lang="en-US" dirty="0"/>
            </a:br>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BC053B3B-F439-6C3C-45AF-766F61624F26}"/>
              </a:ext>
            </a:extLst>
          </p:cNvPr>
          <p:cNvPicPr>
            <a:picLocks noChangeAspect="1"/>
          </p:cNvPicPr>
          <p:nvPr/>
        </p:nvPicPr>
        <p:blipFill>
          <a:blip r:embed="rId2"/>
          <a:stretch>
            <a:fillRect/>
          </a:stretch>
        </p:blipFill>
        <p:spPr>
          <a:xfrm>
            <a:off x="744894" y="3354982"/>
            <a:ext cx="5161384" cy="2980601"/>
          </a:xfrm>
          <a:prstGeom prst="rect">
            <a:avLst/>
          </a:prstGeom>
        </p:spPr>
      </p:pic>
      <p:pic>
        <p:nvPicPr>
          <p:cNvPr id="7" name="Picture 6">
            <a:extLst>
              <a:ext uri="{FF2B5EF4-FFF2-40B4-BE49-F238E27FC236}">
                <a16:creationId xmlns:a16="http://schemas.microsoft.com/office/drawing/2014/main" id="{086EAD49-7E21-BC23-48D0-572BF9DC07DA}"/>
              </a:ext>
            </a:extLst>
          </p:cNvPr>
          <p:cNvPicPr>
            <a:picLocks noChangeAspect="1"/>
          </p:cNvPicPr>
          <p:nvPr/>
        </p:nvPicPr>
        <p:blipFill>
          <a:blip r:embed="rId3"/>
          <a:stretch>
            <a:fillRect/>
          </a:stretch>
        </p:blipFill>
        <p:spPr>
          <a:xfrm>
            <a:off x="6095999" y="3354982"/>
            <a:ext cx="5161383" cy="2980600"/>
          </a:xfrm>
          <a:prstGeom prst="rect">
            <a:avLst/>
          </a:prstGeom>
        </p:spPr>
      </p:pic>
    </p:spTree>
    <p:extLst>
      <p:ext uri="{BB962C8B-B14F-4D97-AF65-F5344CB8AC3E}">
        <p14:creationId xmlns:p14="http://schemas.microsoft.com/office/powerpoint/2010/main" val="3319851451"/>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E0D32A-A02B-A3D9-FBCB-D150BE699992}"/>
              </a:ext>
            </a:extLst>
          </p:cNvPr>
          <p:cNvSpPr>
            <a:spLocks noGrp="1"/>
          </p:cNvSpPr>
          <p:nvPr>
            <p:ph type="title"/>
          </p:nvPr>
        </p:nvSpPr>
        <p:spPr>
          <a:xfrm>
            <a:off x="646111" y="452717"/>
            <a:ext cx="9404723" cy="1366751"/>
          </a:xfrm>
        </p:spPr>
        <p:txBody>
          <a:bodyPr/>
          <a:lstStyle/>
          <a:p>
            <a:r>
              <a:rPr lang="en-US" sz="4000" b="1" dirty="0">
                <a:latin typeface="Calibri" panose="020F0502020204030204" pitchFamily="34" charset="0"/>
                <a:cs typeface="Calibri" panose="020F0502020204030204" pitchFamily="34" charset="0"/>
              </a:rPr>
              <a:t>Relationship between Diastolic_bp,Systolic_bp and BpMeds:</a:t>
            </a:r>
            <a:endParaRPr lang="en-IN" sz="4000" b="1"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50290F5F-0DB5-965E-5CA1-DA7871D935D0}"/>
              </a:ext>
            </a:extLst>
          </p:cNvPr>
          <p:cNvSpPr>
            <a:spLocks noGrp="1"/>
          </p:cNvSpPr>
          <p:nvPr>
            <p:ph idx="1"/>
          </p:nvPr>
        </p:nvSpPr>
        <p:spPr>
          <a:xfrm>
            <a:off x="867747" y="2164702"/>
            <a:ext cx="9182106" cy="4083697"/>
          </a:xfrm>
        </p:spPr>
        <p:txBody>
          <a:bodyPr/>
          <a:lstStyle/>
          <a:p>
            <a:pPr>
              <a:buFont typeface="Wingdings" panose="05000000000000000000" pitchFamily="2" charset="2"/>
              <a:buChar char="v"/>
            </a:pPr>
            <a:r>
              <a:rPr lang="en-US" dirty="0"/>
              <a:t>Patients who have high blood pressure and have been taking BP medication have comparatively higher risk of CHD.</a:t>
            </a:r>
          </a:p>
          <a:p>
            <a:endParaRPr lang="en-US" dirty="0"/>
          </a:p>
          <a:p>
            <a:endParaRPr lang="en-US" dirty="0"/>
          </a:p>
          <a:p>
            <a:endParaRPr lang="en-US" dirty="0"/>
          </a:p>
          <a:p>
            <a:endParaRPr lang="en-IN" dirty="0"/>
          </a:p>
        </p:txBody>
      </p:sp>
      <p:pic>
        <p:nvPicPr>
          <p:cNvPr id="6" name="Picture 5">
            <a:extLst>
              <a:ext uri="{FF2B5EF4-FFF2-40B4-BE49-F238E27FC236}">
                <a16:creationId xmlns:a16="http://schemas.microsoft.com/office/drawing/2014/main" id="{771F7D1C-C890-62DF-FB77-E950EA022C84}"/>
              </a:ext>
            </a:extLst>
          </p:cNvPr>
          <p:cNvPicPr>
            <a:picLocks noChangeAspect="1"/>
          </p:cNvPicPr>
          <p:nvPr/>
        </p:nvPicPr>
        <p:blipFill>
          <a:blip r:embed="rId2"/>
          <a:stretch>
            <a:fillRect/>
          </a:stretch>
        </p:blipFill>
        <p:spPr>
          <a:xfrm>
            <a:off x="6698513" y="3429000"/>
            <a:ext cx="5110597" cy="2882900"/>
          </a:xfrm>
          <a:prstGeom prst="rect">
            <a:avLst/>
          </a:prstGeom>
        </p:spPr>
      </p:pic>
      <p:pic>
        <p:nvPicPr>
          <p:cNvPr id="8" name="Picture 7">
            <a:extLst>
              <a:ext uri="{FF2B5EF4-FFF2-40B4-BE49-F238E27FC236}">
                <a16:creationId xmlns:a16="http://schemas.microsoft.com/office/drawing/2014/main" id="{A2A4BB0B-F582-043A-F6E6-0D22B636CC04}"/>
              </a:ext>
            </a:extLst>
          </p:cNvPr>
          <p:cNvPicPr>
            <a:picLocks noChangeAspect="1"/>
          </p:cNvPicPr>
          <p:nvPr/>
        </p:nvPicPr>
        <p:blipFill>
          <a:blip r:embed="rId3"/>
          <a:stretch>
            <a:fillRect/>
          </a:stretch>
        </p:blipFill>
        <p:spPr>
          <a:xfrm>
            <a:off x="1103312" y="3429000"/>
            <a:ext cx="2714047" cy="2882900"/>
          </a:xfrm>
          <a:prstGeom prst="rect">
            <a:avLst/>
          </a:prstGeom>
        </p:spPr>
      </p:pic>
      <p:pic>
        <p:nvPicPr>
          <p:cNvPr id="10" name="Picture 9">
            <a:extLst>
              <a:ext uri="{FF2B5EF4-FFF2-40B4-BE49-F238E27FC236}">
                <a16:creationId xmlns:a16="http://schemas.microsoft.com/office/drawing/2014/main" id="{B004C89A-13EB-B755-4F7D-CFE92686467E}"/>
              </a:ext>
            </a:extLst>
          </p:cNvPr>
          <p:cNvPicPr>
            <a:picLocks noChangeAspect="1"/>
          </p:cNvPicPr>
          <p:nvPr/>
        </p:nvPicPr>
        <p:blipFill>
          <a:blip r:embed="rId4"/>
          <a:stretch>
            <a:fillRect/>
          </a:stretch>
        </p:blipFill>
        <p:spPr>
          <a:xfrm>
            <a:off x="3817359" y="3429000"/>
            <a:ext cx="2881154" cy="2882900"/>
          </a:xfrm>
          <a:prstGeom prst="rect">
            <a:avLst/>
          </a:prstGeom>
        </p:spPr>
      </p:pic>
    </p:spTree>
    <p:extLst>
      <p:ext uri="{BB962C8B-B14F-4D97-AF65-F5344CB8AC3E}">
        <p14:creationId xmlns:p14="http://schemas.microsoft.com/office/powerpoint/2010/main" val="4194691480"/>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DD773-8233-994E-49EB-7BC1E9AE6729}"/>
              </a:ext>
            </a:extLst>
          </p:cNvPr>
          <p:cNvSpPr>
            <a:spLocks noGrp="1"/>
          </p:cNvSpPr>
          <p:nvPr>
            <p:ph type="title"/>
          </p:nvPr>
        </p:nvSpPr>
        <p:spPr>
          <a:xfrm>
            <a:off x="646111" y="452718"/>
            <a:ext cx="9404723" cy="1133486"/>
          </a:xfrm>
        </p:spPr>
        <p:txBody>
          <a:bodyPr/>
          <a:lstStyle/>
          <a:p>
            <a:r>
              <a:rPr lang="en-US" sz="4400" b="1" dirty="0" err="1">
                <a:latin typeface="Calibri" panose="020F0502020204030204" pitchFamily="34" charset="0"/>
                <a:cs typeface="Calibri" panose="020F0502020204030204" pitchFamily="34" charset="0"/>
              </a:rPr>
              <a:t>PrevalendHyp</a:t>
            </a:r>
            <a:r>
              <a:rPr lang="en-US" sz="4400" b="1" dirty="0">
                <a:latin typeface="Calibri" panose="020F0502020204030204" pitchFamily="34" charset="0"/>
                <a:cs typeface="Calibri" panose="020F0502020204030204" pitchFamily="34" charset="0"/>
              </a:rPr>
              <a:t> and </a:t>
            </a:r>
            <a:r>
              <a:rPr lang="en-US" sz="4400" b="1" dirty="0" err="1">
                <a:latin typeface="Calibri" panose="020F0502020204030204" pitchFamily="34" charset="0"/>
                <a:cs typeface="Calibri" panose="020F0502020204030204" pitchFamily="34" charset="0"/>
              </a:rPr>
              <a:t>PrevalentStroke</a:t>
            </a:r>
            <a:r>
              <a:rPr lang="en-US" dirty="0"/>
              <a:t>:</a:t>
            </a:r>
            <a:endParaRPr lang="en-IN" dirty="0"/>
          </a:p>
        </p:txBody>
      </p:sp>
      <p:sp>
        <p:nvSpPr>
          <p:cNvPr id="3" name="Content Placeholder 2">
            <a:extLst>
              <a:ext uri="{FF2B5EF4-FFF2-40B4-BE49-F238E27FC236}">
                <a16:creationId xmlns:a16="http://schemas.microsoft.com/office/drawing/2014/main" id="{F6B6D3A9-5B28-0376-C919-FCEAF4686C4D}"/>
              </a:ext>
            </a:extLst>
          </p:cNvPr>
          <p:cNvSpPr>
            <a:spLocks noGrp="1"/>
          </p:cNvSpPr>
          <p:nvPr>
            <p:ph idx="1"/>
          </p:nvPr>
        </p:nvSpPr>
        <p:spPr>
          <a:xfrm>
            <a:off x="645130" y="1791478"/>
            <a:ext cx="9404723" cy="4456921"/>
          </a:xfrm>
        </p:spPr>
        <p:txBody>
          <a:bodyPr/>
          <a:lstStyle/>
          <a:p>
            <a:pPr>
              <a:buFont typeface="Wingdings" panose="05000000000000000000" pitchFamily="2" charset="2"/>
              <a:buChar char="v"/>
            </a:pPr>
            <a:r>
              <a:rPr lang="en-US" sz="2400" dirty="0">
                <a:latin typeface="Calibri" panose="020F0502020204030204" pitchFamily="34" charset="0"/>
                <a:cs typeface="Calibri" panose="020F0502020204030204" pitchFamily="34" charset="0"/>
              </a:rPr>
              <a:t>Patients who have a history of hypertension and had a stroke previously have comparatively higher risk of CHD.</a:t>
            </a:r>
          </a:p>
          <a:p>
            <a:endParaRPr lang="en-US" dirty="0"/>
          </a:p>
          <a:p>
            <a:endParaRPr lang="en-US" dirty="0"/>
          </a:p>
          <a:p>
            <a:endParaRPr lang="en-IN" dirty="0"/>
          </a:p>
        </p:txBody>
      </p:sp>
      <p:pic>
        <p:nvPicPr>
          <p:cNvPr id="5" name="Picture 4">
            <a:extLst>
              <a:ext uri="{FF2B5EF4-FFF2-40B4-BE49-F238E27FC236}">
                <a16:creationId xmlns:a16="http://schemas.microsoft.com/office/drawing/2014/main" id="{6F9F200C-5967-8686-8680-D269304F4243}"/>
              </a:ext>
            </a:extLst>
          </p:cNvPr>
          <p:cNvPicPr>
            <a:picLocks noChangeAspect="1"/>
          </p:cNvPicPr>
          <p:nvPr/>
        </p:nvPicPr>
        <p:blipFill>
          <a:blip r:embed="rId2"/>
          <a:stretch>
            <a:fillRect/>
          </a:stretch>
        </p:blipFill>
        <p:spPr>
          <a:xfrm>
            <a:off x="746448" y="3163816"/>
            <a:ext cx="5349551" cy="3272460"/>
          </a:xfrm>
          <a:prstGeom prst="rect">
            <a:avLst/>
          </a:prstGeom>
        </p:spPr>
      </p:pic>
      <p:pic>
        <p:nvPicPr>
          <p:cNvPr id="7" name="Picture 6">
            <a:extLst>
              <a:ext uri="{FF2B5EF4-FFF2-40B4-BE49-F238E27FC236}">
                <a16:creationId xmlns:a16="http://schemas.microsoft.com/office/drawing/2014/main" id="{96307D7F-C022-B751-58F7-EA47C4790F38}"/>
              </a:ext>
            </a:extLst>
          </p:cNvPr>
          <p:cNvPicPr>
            <a:picLocks noChangeAspect="1"/>
          </p:cNvPicPr>
          <p:nvPr/>
        </p:nvPicPr>
        <p:blipFill>
          <a:blip r:embed="rId3"/>
          <a:stretch>
            <a:fillRect/>
          </a:stretch>
        </p:blipFill>
        <p:spPr>
          <a:xfrm>
            <a:off x="6096000" y="3163816"/>
            <a:ext cx="5100735" cy="3142804"/>
          </a:xfrm>
          <a:prstGeom prst="rect">
            <a:avLst/>
          </a:prstGeom>
        </p:spPr>
      </p:pic>
    </p:spTree>
    <p:extLst>
      <p:ext uri="{BB962C8B-B14F-4D97-AF65-F5344CB8AC3E}">
        <p14:creationId xmlns:p14="http://schemas.microsoft.com/office/powerpoint/2010/main" val="950748169"/>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85B75-CF28-92C0-A0B6-1F02B2B6683E}"/>
              </a:ext>
            </a:extLst>
          </p:cNvPr>
          <p:cNvSpPr>
            <a:spLocks noGrp="1"/>
          </p:cNvSpPr>
          <p:nvPr>
            <p:ph type="title"/>
          </p:nvPr>
        </p:nvSpPr>
        <p:spPr>
          <a:xfrm>
            <a:off x="646111" y="452718"/>
            <a:ext cx="9404723" cy="1077502"/>
          </a:xfrm>
        </p:spPr>
        <p:txBody>
          <a:bodyPr/>
          <a:lstStyle/>
          <a:p>
            <a:endParaRPr lang="en-IN" dirty="0"/>
          </a:p>
        </p:txBody>
      </p:sp>
      <p:sp>
        <p:nvSpPr>
          <p:cNvPr id="3" name="Content Placeholder 2">
            <a:extLst>
              <a:ext uri="{FF2B5EF4-FFF2-40B4-BE49-F238E27FC236}">
                <a16:creationId xmlns:a16="http://schemas.microsoft.com/office/drawing/2014/main" id="{DF73A2E1-3895-B7CE-98E7-6D1D9BC8B19F}"/>
              </a:ext>
            </a:extLst>
          </p:cNvPr>
          <p:cNvSpPr>
            <a:spLocks noGrp="1"/>
          </p:cNvSpPr>
          <p:nvPr>
            <p:ph idx="1"/>
          </p:nvPr>
        </p:nvSpPr>
        <p:spPr>
          <a:xfrm>
            <a:off x="645132" y="1940768"/>
            <a:ext cx="9404722" cy="4307632"/>
          </a:xfrm>
        </p:spPr>
        <p:txBody>
          <a:bodyPr/>
          <a:lstStyle/>
          <a:p>
            <a:pPr>
              <a:buFont typeface="Wingdings" panose="05000000000000000000" pitchFamily="2" charset="2"/>
              <a:buChar char="v"/>
            </a:pPr>
            <a:r>
              <a:rPr lang="en-US" dirty="0">
                <a:latin typeface="Calibri" panose="020F0502020204030204" pitchFamily="34" charset="0"/>
                <a:cs typeface="Calibri" panose="020F0502020204030204" pitchFamily="34" charset="0"/>
              </a:rPr>
              <a:t>Similarly, patients with high cholesterol and glucose level (with diabetes) have higher risk of having CHD.</a:t>
            </a:r>
          </a:p>
          <a:p>
            <a:endParaRPr lang="en-US" dirty="0"/>
          </a:p>
          <a:p>
            <a:endParaRPr lang="en-US" dirty="0"/>
          </a:p>
          <a:p>
            <a:endParaRPr lang="en-US" dirty="0"/>
          </a:p>
          <a:p>
            <a:endParaRPr lang="en-IN" dirty="0"/>
          </a:p>
        </p:txBody>
      </p:sp>
      <p:pic>
        <p:nvPicPr>
          <p:cNvPr id="7" name="Picture 6">
            <a:extLst>
              <a:ext uri="{FF2B5EF4-FFF2-40B4-BE49-F238E27FC236}">
                <a16:creationId xmlns:a16="http://schemas.microsoft.com/office/drawing/2014/main" id="{8A273C44-F608-576D-1CED-159615B1E659}"/>
              </a:ext>
            </a:extLst>
          </p:cNvPr>
          <p:cNvPicPr>
            <a:picLocks noChangeAspect="1"/>
          </p:cNvPicPr>
          <p:nvPr/>
        </p:nvPicPr>
        <p:blipFill>
          <a:blip r:embed="rId2"/>
          <a:stretch>
            <a:fillRect/>
          </a:stretch>
        </p:blipFill>
        <p:spPr>
          <a:xfrm>
            <a:off x="1114964" y="2833244"/>
            <a:ext cx="3027828" cy="3240986"/>
          </a:xfrm>
          <a:prstGeom prst="rect">
            <a:avLst/>
          </a:prstGeom>
        </p:spPr>
      </p:pic>
      <p:pic>
        <p:nvPicPr>
          <p:cNvPr id="9" name="Picture 8">
            <a:extLst>
              <a:ext uri="{FF2B5EF4-FFF2-40B4-BE49-F238E27FC236}">
                <a16:creationId xmlns:a16="http://schemas.microsoft.com/office/drawing/2014/main" id="{21C8D8E3-CD5A-6DBE-7012-2C83605431D9}"/>
              </a:ext>
            </a:extLst>
          </p:cNvPr>
          <p:cNvPicPr>
            <a:picLocks noChangeAspect="1"/>
          </p:cNvPicPr>
          <p:nvPr/>
        </p:nvPicPr>
        <p:blipFill>
          <a:blip r:embed="rId3"/>
          <a:stretch>
            <a:fillRect/>
          </a:stretch>
        </p:blipFill>
        <p:spPr>
          <a:xfrm>
            <a:off x="4142792" y="2833244"/>
            <a:ext cx="3247262" cy="3240986"/>
          </a:xfrm>
          <a:prstGeom prst="rect">
            <a:avLst/>
          </a:prstGeom>
        </p:spPr>
      </p:pic>
    </p:spTree>
    <p:extLst>
      <p:ext uri="{BB962C8B-B14F-4D97-AF65-F5344CB8AC3E}">
        <p14:creationId xmlns:p14="http://schemas.microsoft.com/office/powerpoint/2010/main" val="3415581237"/>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91CFB-99F4-2079-0C77-6C365A66236B}"/>
              </a:ext>
            </a:extLst>
          </p:cNvPr>
          <p:cNvSpPr>
            <a:spLocks noGrp="1"/>
          </p:cNvSpPr>
          <p:nvPr>
            <p:ph type="title"/>
          </p:nvPr>
        </p:nvSpPr>
        <p:spPr>
          <a:xfrm>
            <a:off x="646112" y="452718"/>
            <a:ext cx="9403742" cy="1058841"/>
          </a:xfrm>
        </p:spPr>
        <p:txBody>
          <a:bodyPr/>
          <a:lstStyle/>
          <a:p>
            <a:r>
              <a:rPr lang="en-US" dirty="0"/>
              <a:t>Other Observations:</a:t>
            </a:r>
            <a:endParaRPr lang="en-IN" dirty="0"/>
          </a:p>
        </p:txBody>
      </p:sp>
      <p:sp>
        <p:nvSpPr>
          <p:cNvPr id="3" name="Content Placeholder 2">
            <a:extLst>
              <a:ext uri="{FF2B5EF4-FFF2-40B4-BE49-F238E27FC236}">
                <a16:creationId xmlns:a16="http://schemas.microsoft.com/office/drawing/2014/main" id="{7866C580-0C2B-D8E4-8D1C-EEF0F9FB36E4}"/>
              </a:ext>
            </a:extLst>
          </p:cNvPr>
          <p:cNvSpPr>
            <a:spLocks noGrp="1"/>
          </p:cNvSpPr>
          <p:nvPr>
            <p:ph idx="1"/>
          </p:nvPr>
        </p:nvSpPr>
        <p:spPr>
          <a:xfrm>
            <a:off x="774442" y="1800808"/>
            <a:ext cx="9638522" cy="4447592"/>
          </a:xfrm>
        </p:spPr>
        <p:txBody>
          <a:bodyPr>
            <a:normAutofit/>
          </a:bodyPr>
          <a:lstStyle/>
          <a:p>
            <a:pPr>
              <a:buFont typeface="Wingdings" panose="05000000000000000000" pitchFamily="2" charset="2"/>
              <a:buChar char="v"/>
            </a:pPr>
            <a:r>
              <a:rPr lang="en-US" dirty="0">
                <a:latin typeface="Calibri" panose="020F0502020204030204" pitchFamily="34" charset="0"/>
                <a:cs typeface="Calibri" panose="020F0502020204030204" pitchFamily="34" charset="0"/>
              </a:rPr>
              <a:t>Persons who are taking medications for BP are having Prevalent </a:t>
            </a:r>
            <a:r>
              <a:rPr lang="en-US" dirty="0" err="1">
                <a:latin typeface="Calibri" panose="020F0502020204030204" pitchFamily="34" charset="0"/>
                <a:cs typeface="Calibri" panose="020F0502020204030204" pitchFamily="34" charset="0"/>
              </a:rPr>
              <a:t>Hyp</a:t>
            </a:r>
            <a:r>
              <a:rPr lang="en-US" dirty="0">
                <a:latin typeface="Calibri" panose="020F0502020204030204" pitchFamily="34" charset="0"/>
                <a:cs typeface="Calibri" panose="020F0502020204030204" pitchFamily="34" charset="0"/>
              </a:rPr>
              <a:t>, that is  the patient was hypertensive.</a:t>
            </a:r>
          </a:p>
          <a:p>
            <a:pPr>
              <a:buFont typeface="Wingdings" panose="05000000000000000000" pitchFamily="2" charset="2"/>
              <a:buChar char="v"/>
            </a:pPr>
            <a:r>
              <a:rPr lang="en-US" dirty="0" err="1">
                <a:latin typeface="Calibri" panose="020F0502020204030204" pitchFamily="34" charset="0"/>
                <a:cs typeface="Calibri" panose="020F0502020204030204" pitchFamily="34" charset="0"/>
              </a:rPr>
              <a:t>Bp_meds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prevalent_stroke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prevalent_hyp</a:t>
            </a:r>
            <a:r>
              <a:rPr lang="en-US" dirty="0">
                <a:latin typeface="Calibri" panose="020F0502020204030204" pitchFamily="34" charset="0"/>
                <a:cs typeface="Calibri" panose="020F0502020204030204" pitchFamily="34" charset="0"/>
              </a:rPr>
              <a:t> and diabetes are imbalanced, they have very few counts for the positive cases.</a:t>
            </a:r>
          </a:p>
          <a:p>
            <a:pPr>
              <a:buFont typeface="Wingdings" panose="05000000000000000000" pitchFamily="2" charset="2"/>
              <a:buChar char="v"/>
            </a:pPr>
            <a:r>
              <a:rPr lang="en-US" dirty="0">
                <a:latin typeface="Calibri" panose="020F0502020204030204" pitchFamily="34" charset="0"/>
                <a:cs typeface="Calibri" panose="020F0502020204030204" pitchFamily="34" charset="0"/>
              </a:rPr>
              <a:t>In education column </a:t>
            </a:r>
            <a:r>
              <a:rPr lang="en-IN" sz="2000" dirty="0">
                <a:latin typeface="Calibri" panose="020F0502020204030204" pitchFamily="34" charset="0"/>
                <a:cs typeface="Calibri" panose="020F0502020204030204" pitchFamily="34" charset="0"/>
              </a:rPr>
              <a:t>1(Higher </a:t>
            </a:r>
            <a:r>
              <a:rPr lang="en-IN" sz="2000" dirty="0" err="1">
                <a:latin typeface="Calibri" panose="020F0502020204030204" pitchFamily="34" charset="0"/>
                <a:cs typeface="Calibri" panose="020F0502020204030204" pitchFamily="34" charset="0"/>
              </a:rPr>
              <a:t>Secorndary</a:t>
            </a:r>
            <a:r>
              <a:rPr lang="en-IN" sz="2000" dirty="0">
                <a:latin typeface="Calibri" panose="020F0502020204030204" pitchFamily="34" charset="0"/>
                <a:cs typeface="Calibri" panose="020F0502020204030204" pitchFamily="34" charset="0"/>
              </a:rPr>
              <a:t>) Students has high tendency of having </a:t>
            </a:r>
            <a:r>
              <a:rPr lang="en-IN" sz="2000" dirty="0" err="1">
                <a:latin typeface="Calibri" panose="020F0502020204030204" pitchFamily="34" charset="0"/>
                <a:cs typeface="Calibri" panose="020F0502020204030204" pitchFamily="34" charset="0"/>
              </a:rPr>
              <a:t>TenYearCHD</a:t>
            </a:r>
            <a:r>
              <a:rPr lang="en-IN" sz="2000" dirty="0">
                <a:latin typeface="Calibri" panose="020F0502020204030204" pitchFamily="34" charset="0"/>
                <a:cs typeface="Calibri" panose="020F0502020204030204" pitchFamily="34" charset="0"/>
              </a:rPr>
              <a:t> when compared to all other columns of education.</a:t>
            </a:r>
          </a:p>
          <a:p>
            <a:pPr>
              <a:buFont typeface="Wingdings" panose="05000000000000000000" pitchFamily="2" charset="2"/>
              <a:buChar char="v"/>
            </a:pPr>
            <a:r>
              <a:rPr lang="en-US" dirty="0">
                <a:latin typeface="Calibri" panose="020F0502020204030204" pitchFamily="34" charset="0"/>
                <a:cs typeface="Calibri" panose="020F0502020204030204" pitchFamily="34" charset="0"/>
              </a:rPr>
              <a:t>There is low chances of CHD for non smokers compare to smoking persons</a:t>
            </a:r>
          </a:p>
          <a:p>
            <a:pPr>
              <a:buFont typeface="Wingdings" panose="05000000000000000000" pitchFamily="2" charset="2"/>
              <a:buChar char="v"/>
            </a:pPr>
            <a:r>
              <a:rPr lang="en-US" dirty="0">
                <a:latin typeface="Calibri" panose="020F0502020204030204" pitchFamily="34" charset="0"/>
                <a:cs typeface="Calibri" panose="020F0502020204030204" pitchFamily="34" charset="0"/>
              </a:rPr>
              <a:t>Low </a:t>
            </a:r>
            <a:r>
              <a:rPr lang="en-US" dirty="0" err="1">
                <a:latin typeface="Calibri" panose="020F0502020204030204" pitchFamily="34" charset="0"/>
                <a:cs typeface="Calibri" panose="020F0502020204030204" pitchFamily="34" charset="0"/>
              </a:rPr>
              <a:t>cigsPerDay</a:t>
            </a:r>
            <a:r>
              <a:rPr lang="en-US" dirty="0">
                <a:latin typeface="Calibri" panose="020F0502020204030204" pitchFamily="34" charset="0"/>
                <a:cs typeface="Calibri" panose="020F0502020204030204" pitchFamily="34" charset="0"/>
              </a:rPr>
              <a:t> comes with lower risk of CHD. Those who don't smoke, i.e., with a </a:t>
            </a:r>
            <a:r>
              <a:rPr lang="en-US" dirty="0" err="1">
                <a:latin typeface="Calibri" panose="020F0502020204030204" pitchFamily="34" charset="0"/>
                <a:cs typeface="Calibri" panose="020F0502020204030204" pitchFamily="34" charset="0"/>
              </a:rPr>
              <a:t>cigsPerDay</a:t>
            </a:r>
            <a:r>
              <a:rPr lang="en-US" dirty="0">
                <a:latin typeface="Calibri" panose="020F0502020204030204" pitchFamily="34" charset="0"/>
                <a:cs typeface="Calibri" panose="020F0502020204030204" pitchFamily="34" charset="0"/>
              </a:rPr>
              <a:t> of 0.0 has a really low risk of contracting the disease Although that is the case, low </a:t>
            </a:r>
            <a:r>
              <a:rPr lang="en-US" dirty="0" err="1">
                <a:latin typeface="Calibri" panose="020F0502020204030204" pitchFamily="34" charset="0"/>
                <a:cs typeface="Calibri" panose="020F0502020204030204" pitchFamily="34" charset="0"/>
              </a:rPr>
              <a:t>cigsPerDay</a:t>
            </a:r>
            <a:r>
              <a:rPr lang="en-US" dirty="0">
                <a:latin typeface="Calibri" panose="020F0502020204030204" pitchFamily="34" charset="0"/>
                <a:cs typeface="Calibri" panose="020F0502020204030204" pitchFamily="34" charset="0"/>
              </a:rPr>
              <a:t> doesn't actually guarantee a much lower risk of CHD</a:t>
            </a:r>
          </a:p>
          <a:p>
            <a:pPr>
              <a:buFont typeface="Wingdings" panose="05000000000000000000" pitchFamily="2" charset="2"/>
              <a:buChar char="v"/>
            </a:pPr>
            <a:r>
              <a:rPr lang="en-US" dirty="0">
                <a:latin typeface="Calibri" panose="020F0502020204030204" pitchFamily="34" charset="0"/>
                <a:cs typeface="Calibri" panose="020F0502020204030204" pitchFamily="34" charset="0"/>
              </a:rPr>
              <a:t>Finally for the positive prevalent stroke, the percentage is almost half indicating that the positive CHD is high for positive </a:t>
            </a:r>
            <a:r>
              <a:rPr lang="en-US" dirty="0" err="1">
                <a:latin typeface="Calibri" panose="020F0502020204030204" pitchFamily="34" charset="0"/>
                <a:cs typeface="Calibri" panose="020F0502020204030204" pitchFamily="34" charset="0"/>
              </a:rPr>
              <a:t>prevalent_stroke</a:t>
            </a:r>
            <a:r>
              <a:rPr lang="en-US"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57587956"/>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6B832-6EEC-2DDA-51CD-EA987E25A2EB}"/>
              </a:ext>
            </a:extLst>
          </p:cNvPr>
          <p:cNvSpPr>
            <a:spLocks noGrp="1"/>
          </p:cNvSpPr>
          <p:nvPr>
            <p:ph type="title"/>
          </p:nvPr>
        </p:nvSpPr>
        <p:spPr>
          <a:xfrm>
            <a:off x="960000" y="593367"/>
            <a:ext cx="10272000" cy="1392866"/>
          </a:xfrm>
        </p:spPr>
        <p:txBody>
          <a:bodyPr/>
          <a:lstStyle/>
          <a:p>
            <a:r>
              <a:rPr lang="en-US" dirty="0"/>
              <a:t>Handling Outliers:</a:t>
            </a:r>
            <a:br>
              <a:rPr lang="en-US" dirty="0"/>
            </a:br>
            <a:r>
              <a:rPr lang="en-US" sz="2800" dirty="0">
                <a:latin typeface="Calibri" panose="020F0502020204030204" pitchFamily="34" charset="0"/>
                <a:cs typeface="Calibri" panose="020F0502020204030204" pitchFamily="34" charset="0"/>
              </a:rPr>
              <a:t>I had used “</a:t>
            </a:r>
            <a:r>
              <a:rPr lang="en-IN" sz="2800" dirty="0">
                <a:latin typeface="Calibri" panose="020F0502020204030204" pitchFamily="34" charset="0"/>
                <a:cs typeface="Calibri" panose="020F0502020204030204" pitchFamily="34" charset="0"/>
              </a:rPr>
              <a:t>Interquartile Range" (IQR) method to handle outliers.</a:t>
            </a:r>
          </a:p>
        </p:txBody>
      </p:sp>
      <p:sp>
        <p:nvSpPr>
          <p:cNvPr id="3" name="Subtitle 2">
            <a:extLst>
              <a:ext uri="{FF2B5EF4-FFF2-40B4-BE49-F238E27FC236}">
                <a16:creationId xmlns:a16="http://schemas.microsoft.com/office/drawing/2014/main" id="{C90E52BD-9FD6-C8E7-6A85-230D2B6D745F}"/>
              </a:ext>
            </a:extLst>
          </p:cNvPr>
          <p:cNvSpPr>
            <a:spLocks noGrp="1"/>
          </p:cNvSpPr>
          <p:nvPr>
            <p:ph type="subTitle" idx="1"/>
          </p:nvPr>
        </p:nvSpPr>
        <p:spPr>
          <a:xfrm>
            <a:off x="6217608" y="1986233"/>
            <a:ext cx="4358450" cy="4278400"/>
          </a:xfrm>
        </p:spPr>
        <p:txBody>
          <a:bodyPr/>
          <a:lstStyle/>
          <a:p>
            <a:r>
              <a:rPr lang="en-US" dirty="0"/>
              <a:t>Box plot after handling Outliers</a:t>
            </a:r>
            <a:endParaRPr lang="en-IN" dirty="0"/>
          </a:p>
          <a:p>
            <a:endParaRPr lang="en-IN" dirty="0"/>
          </a:p>
        </p:txBody>
      </p:sp>
      <p:sp>
        <p:nvSpPr>
          <p:cNvPr id="4" name="Subtitle 3">
            <a:extLst>
              <a:ext uri="{FF2B5EF4-FFF2-40B4-BE49-F238E27FC236}">
                <a16:creationId xmlns:a16="http://schemas.microsoft.com/office/drawing/2014/main" id="{5C566459-5EE4-2A22-A5F4-EBBE4572BF49}"/>
              </a:ext>
            </a:extLst>
          </p:cNvPr>
          <p:cNvSpPr>
            <a:spLocks noGrp="1"/>
          </p:cNvSpPr>
          <p:nvPr>
            <p:ph type="subTitle" idx="2"/>
          </p:nvPr>
        </p:nvSpPr>
        <p:spPr>
          <a:xfrm>
            <a:off x="959999" y="1986233"/>
            <a:ext cx="4358450" cy="4278400"/>
          </a:xfrm>
        </p:spPr>
        <p:txBody>
          <a:bodyPr/>
          <a:lstStyle/>
          <a:p>
            <a:r>
              <a:rPr lang="en-US" dirty="0"/>
              <a:t>Box plot before handling Outliers</a:t>
            </a:r>
            <a:endParaRPr lang="en-IN" dirty="0"/>
          </a:p>
        </p:txBody>
      </p:sp>
      <p:pic>
        <p:nvPicPr>
          <p:cNvPr id="6" name="Picture 5">
            <a:extLst>
              <a:ext uri="{FF2B5EF4-FFF2-40B4-BE49-F238E27FC236}">
                <a16:creationId xmlns:a16="http://schemas.microsoft.com/office/drawing/2014/main" id="{3F46008D-0946-CF62-4054-B4431ADC8DB3}"/>
              </a:ext>
            </a:extLst>
          </p:cNvPr>
          <p:cNvPicPr>
            <a:picLocks noChangeAspect="1"/>
          </p:cNvPicPr>
          <p:nvPr/>
        </p:nvPicPr>
        <p:blipFill>
          <a:blip r:embed="rId2"/>
          <a:stretch>
            <a:fillRect/>
          </a:stretch>
        </p:blipFill>
        <p:spPr>
          <a:xfrm>
            <a:off x="651492" y="2680662"/>
            <a:ext cx="5093542" cy="1788702"/>
          </a:xfrm>
          <a:prstGeom prst="rect">
            <a:avLst/>
          </a:prstGeom>
        </p:spPr>
      </p:pic>
      <p:pic>
        <p:nvPicPr>
          <p:cNvPr id="8" name="Picture 7">
            <a:extLst>
              <a:ext uri="{FF2B5EF4-FFF2-40B4-BE49-F238E27FC236}">
                <a16:creationId xmlns:a16="http://schemas.microsoft.com/office/drawing/2014/main" id="{AD4B53B1-945F-F1B7-5882-E21EA9A4A971}"/>
              </a:ext>
            </a:extLst>
          </p:cNvPr>
          <p:cNvPicPr>
            <a:picLocks noChangeAspect="1"/>
          </p:cNvPicPr>
          <p:nvPr/>
        </p:nvPicPr>
        <p:blipFill>
          <a:blip r:embed="rId3"/>
          <a:stretch>
            <a:fillRect/>
          </a:stretch>
        </p:blipFill>
        <p:spPr>
          <a:xfrm>
            <a:off x="651492" y="4469364"/>
            <a:ext cx="5093542" cy="1795269"/>
          </a:xfrm>
          <a:prstGeom prst="rect">
            <a:avLst/>
          </a:prstGeom>
        </p:spPr>
      </p:pic>
      <p:pic>
        <p:nvPicPr>
          <p:cNvPr id="10" name="Picture 9">
            <a:extLst>
              <a:ext uri="{FF2B5EF4-FFF2-40B4-BE49-F238E27FC236}">
                <a16:creationId xmlns:a16="http://schemas.microsoft.com/office/drawing/2014/main" id="{7E04DA9B-2D85-14CF-015A-3D12F967ABAE}"/>
              </a:ext>
            </a:extLst>
          </p:cNvPr>
          <p:cNvPicPr>
            <a:picLocks noChangeAspect="1"/>
          </p:cNvPicPr>
          <p:nvPr/>
        </p:nvPicPr>
        <p:blipFill>
          <a:blip r:embed="rId4"/>
          <a:stretch>
            <a:fillRect/>
          </a:stretch>
        </p:blipFill>
        <p:spPr>
          <a:xfrm>
            <a:off x="6217609" y="2680663"/>
            <a:ext cx="5322900" cy="1788701"/>
          </a:xfrm>
          <a:prstGeom prst="rect">
            <a:avLst/>
          </a:prstGeom>
        </p:spPr>
      </p:pic>
      <p:pic>
        <p:nvPicPr>
          <p:cNvPr id="12" name="Picture 11">
            <a:extLst>
              <a:ext uri="{FF2B5EF4-FFF2-40B4-BE49-F238E27FC236}">
                <a16:creationId xmlns:a16="http://schemas.microsoft.com/office/drawing/2014/main" id="{FC6A7E61-92A6-246A-46A9-048A40EF076E}"/>
              </a:ext>
            </a:extLst>
          </p:cNvPr>
          <p:cNvPicPr>
            <a:picLocks noChangeAspect="1"/>
          </p:cNvPicPr>
          <p:nvPr/>
        </p:nvPicPr>
        <p:blipFill>
          <a:blip r:embed="rId5"/>
          <a:stretch>
            <a:fillRect/>
          </a:stretch>
        </p:blipFill>
        <p:spPr>
          <a:xfrm>
            <a:off x="6217608" y="4469364"/>
            <a:ext cx="5322900" cy="1795269"/>
          </a:xfrm>
          <a:prstGeom prst="rect">
            <a:avLst/>
          </a:prstGeom>
        </p:spPr>
      </p:pic>
    </p:spTree>
    <p:extLst>
      <p:ext uri="{BB962C8B-B14F-4D97-AF65-F5344CB8AC3E}">
        <p14:creationId xmlns:p14="http://schemas.microsoft.com/office/powerpoint/2010/main" val="1922805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77690-F041-C54B-F2A8-05B851A65E14}"/>
              </a:ext>
            </a:extLst>
          </p:cNvPr>
          <p:cNvSpPr>
            <a:spLocks noGrp="1"/>
          </p:cNvSpPr>
          <p:nvPr>
            <p:ph type="title"/>
          </p:nvPr>
        </p:nvSpPr>
        <p:spPr>
          <a:xfrm>
            <a:off x="646111" y="452717"/>
            <a:ext cx="9404723" cy="956205"/>
          </a:xfrm>
        </p:spPr>
        <p:txBody>
          <a:bodyPr/>
          <a:lstStyle/>
          <a:p>
            <a:r>
              <a:rPr lang="en-US" dirty="0"/>
              <a:t>Handling Imbalance dataset</a:t>
            </a:r>
            <a:endParaRPr lang="en-IN" dirty="0"/>
          </a:p>
        </p:txBody>
      </p:sp>
      <p:sp>
        <p:nvSpPr>
          <p:cNvPr id="3" name="Content Placeholder 2">
            <a:extLst>
              <a:ext uri="{FF2B5EF4-FFF2-40B4-BE49-F238E27FC236}">
                <a16:creationId xmlns:a16="http://schemas.microsoft.com/office/drawing/2014/main" id="{21EDA9BB-98A8-79B6-3E93-57C81A644ED4}"/>
              </a:ext>
            </a:extLst>
          </p:cNvPr>
          <p:cNvSpPr>
            <a:spLocks noGrp="1"/>
          </p:cNvSpPr>
          <p:nvPr>
            <p:ph idx="1"/>
          </p:nvPr>
        </p:nvSpPr>
        <p:spPr>
          <a:xfrm>
            <a:off x="646111" y="1408922"/>
            <a:ext cx="10317358" cy="5215813"/>
          </a:xfrm>
        </p:spPr>
        <p:txBody>
          <a:bodyPr/>
          <a:lstStyle/>
          <a:p>
            <a:pPr>
              <a:buFont typeface="Wingdings" panose="05000000000000000000" pitchFamily="2" charset="2"/>
              <a:buChar char="v"/>
            </a:pPr>
            <a:r>
              <a:rPr lang="en-US" dirty="0">
                <a:latin typeface="Calibri" panose="020F0502020204030204" pitchFamily="34" charset="0"/>
                <a:cs typeface="Calibri" panose="020F0502020204030204" pitchFamily="34" charset="0"/>
              </a:rPr>
              <a:t>The resample function from scikit-</a:t>
            </a:r>
            <a:r>
              <a:rPr lang="en-US" dirty="0" err="1">
                <a:latin typeface="Calibri" panose="020F0502020204030204" pitchFamily="34" charset="0"/>
                <a:cs typeface="Calibri" panose="020F0502020204030204" pitchFamily="34" charset="0"/>
              </a:rPr>
              <a:t>learn's</a:t>
            </a:r>
            <a:r>
              <a:rPr lang="en-US" dirty="0">
                <a:latin typeface="Calibri" panose="020F0502020204030204" pitchFamily="34" charset="0"/>
                <a:cs typeface="Calibri" panose="020F0502020204030204" pitchFamily="34" charset="0"/>
              </a:rPr>
              <a:t> utils module is commonly used for resampling techniques in machine learning, particularly for handling imbalanced datasets.</a:t>
            </a:r>
          </a:p>
          <a:p>
            <a:pPr>
              <a:buFont typeface="Wingdings" panose="05000000000000000000" pitchFamily="2" charset="2"/>
              <a:buChar char="v"/>
            </a:pPr>
            <a:r>
              <a:rPr lang="en-US" dirty="0">
                <a:latin typeface="Calibri" panose="020F0502020204030204" pitchFamily="34" charset="0"/>
                <a:cs typeface="Calibri" panose="020F0502020204030204" pitchFamily="34" charset="0"/>
              </a:rPr>
              <a:t>This method is used to perform up-sampling of the minority class, ensuring that both classes in the dataset have an equal number of samples. This helps address class imbalance issues and improves the performance of machine learning models.(2879 for both class_0 and class_1)</a:t>
            </a:r>
            <a:endParaRPr lang="en-IN"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599210B0-F59D-5263-7E28-36A7924E1233}"/>
              </a:ext>
            </a:extLst>
          </p:cNvPr>
          <p:cNvPicPr>
            <a:picLocks noChangeAspect="1"/>
          </p:cNvPicPr>
          <p:nvPr/>
        </p:nvPicPr>
        <p:blipFill>
          <a:blip r:embed="rId2"/>
          <a:stretch>
            <a:fillRect/>
          </a:stretch>
        </p:blipFill>
        <p:spPr>
          <a:xfrm>
            <a:off x="1568613" y="3197025"/>
            <a:ext cx="8023257" cy="3493024"/>
          </a:xfrm>
          <a:prstGeom prst="rect">
            <a:avLst/>
          </a:prstGeom>
        </p:spPr>
      </p:pic>
    </p:spTree>
    <p:extLst>
      <p:ext uri="{BB962C8B-B14F-4D97-AF65-F5344CB8AC3E}">
        <p14:creationId xmlns:p14="http://schemas.microsoft.com/office/powerpoint/2010/main" val="2824357912"/>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39DFE-5AAE-9308-8CD6-80D2F63E961B}"/>
              </a:ext>
            </a:extLst>
          </p:cNvPr>
          <p:cNvSpPr>
            <a:spLocks noGrp="1"/>
          </p:cNvSpPr>
          <p:nvPr>
            <p:ph type="title"/>
          </p:nvPr>
        </p:nvSpPr>
        <p:spPr>
          <a:xfrm>
            <a:off x="646111" y="452718"/>
            <a:ext cx="9404723" cy="1058841"/>
          </a:xfrm>
        </p:spPr>
        <p:txBody>
          <a:bodyPr/>
          <a:lstStyle/>
          <a:p>
            <a:endParaRPr lang="en-IN" dirty="0"/>
          </a:p>
        </p:txBody>
      </p:sp>
      <p:sp>
        <p:nvSpPr>
          <p:cNvPr id="3" name="Content Placeholder 2">
            <a:extLst>
              <a:ext uri="{FF2B5EF4-FFF2-40B4-BE49-F238E27FC236}">
                <a16:creationId xmlns:a16="http://schemas.microsoft.com/office/drawing/2014/main" id="{E08886C2-73D2-7D6C-48A0-1D0BFBB00EA5}"/>
              </a:ext>
            </a:extLst>
          </p:cNvPr>
          <p:cNvSpPr>
            <a:spLocks noGrp="1"/>
          </p:cNvSpPr>
          <p:nvPr>
            <p:ph idx="1"/>
          </p:nvPr>
        </p:nvSpPr>
        <p:spPr>
          <a:xfrm>
            <a:off x="645130" y="1595536"/>
            <a:ext cx="9404723" cy="4652864"/>
          </a:xfrm>
        </p:spPr>
        <p:txBody>
          <a:bodyPr>
            <a:normAutofit/>
          </a:bodyPr>
          <a:lstStyle/>
          <a:p>
            <a:pPr>
              <a:buFont typeface="Wingdings" panose="05000000000000000000" pitchFamily="2" charset="2"/>
              <a:buChar char="v"/>
            </a:pPr>
            <a:r>
              <a:rPr lang="en-US" dirty="0">
                <a:latin typeface="Calibri" panose="020F0502020204030204" pitchFamily="34" charset="0"/>
                <a:cs typeface="Calibri" panose="020F0502020204030204" pitchFamily="34" charset="0"/>
              </a:rPr>
              <a:t>Using </a:t>
            </a:r>
            <a:r>
              <a:rPr lang="en-US" dirty="0" err="1">
                <a:latin typeface="Calibri" panose="020F0502020204030204" pitchFamily="34" charset="0"/>
                <a:cs typeface="Calibri" panose="020F0502020204030204" pitchFamily="34" charset="0"/>
              </a:rPr>
              <a:t>SelectKBest</a:t>
            </a:r>
            <a:r>
              <a:rPr lang="en-US" dirty="0">
                <a:latin typeface="Calibri" panose="020F0502020204030204" pitchFamily="34" charset="0"/>
                <a:cs typeface="Calibri" panose="020F0502020204030204" pitchFamily="34" charset="0"/>
              </a:rPr>
              <a:t> , for feature selection using the chi-squared (chi2) statistical test with a specified number of k best features to select.</a:t>
            </a:r>
          </a:p>
          <a:p>
            <a:pPr>
              <a:buFont typeface="Wingdings" panose="05000000000000000000" pitchFamily="2" charset="2"/>
              <a:buChar char="v"/>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SelectKBest</a:t>
            </a:r>
            <a:r>
              <a:rPr lang="en-US" dirty="0">
                <a:latin typeface="Calibri" panose="020F0502020204030204" pitchFamily="34" charset="0"/>
                <a:cs typeface="Calibri" panose="020F0502020204030204" pitchFamily="34" charset="0"/>
              </a:rPr>
              <a:t>” -  This is a class in scikit-</a:t>
            </a:r>
            <a:r>
              <a:rPr lang="en-US" dirty="0" err="1">
                <a:latin typeface="Calibri" panose="020F0502020204030204" pitchFamily="34" charset="0"/>
                <a:cs typeface="Calibri" panose="020F0502020204030204" pitchFamily="34" charset="0"/>
              </a:rPr>
              <a:t>learn's</a:t>
            </a:r>
            <a:r>
              <a:rPr lang="en-US" dirty="0">
                <a:latin typeface="Calibri" panose="020F0502020204030204" pitchFamily="34" charset="0"/>
                <a:cs typeface="Calibri" panose="020F0502020204030204" pitchFamily="34" charset="0"/>
              </a:rPr>
              <a:t> feature selection module that selects the top k features based on a specified scoring function.</a:t>
            </a:r>
          </a:p>
          <a:p>
            <a:pPr>
              <a:buFont typeface="Wingdings" panose="05000000000000000000" pitchFamily="2" charset="2"/>
              <a:buChar char="v"/>
            </a:pPr>
            <a:r>
              <a:rPr lang="en-US" dirty="0">
                <a:latin typeface="Calibri" panose="020F0502020204030204" pitchFamily="34" charset="0"/>
                <a:cs typeface="Calibri" panose="020F0502020204030204" pitchFamily="34" charset="0"/>
              </a:rPr>
              <a:t>I had selected top 10 features according to this top scores.</a:t>
            </a:r>
            <a:endParaRPr lang="en-IN"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976F6725-1F96-72C3-9AE3-B7138AD19342}"/>
              </a:ext>
            </a:extLst>
          </p:cNvPr>
          <p:cNvPicPr>
            <a:picLocks noChangeAspect="1"/>
          </p:cNvPicPr>
          <p:nvPr/>
        </p:nvPicPr>
        <p:blipFill>
          <a:blip r:embed="rId2"/>
          <a:stretch>
            <a:fillRect/>
          </a:stretch>
        </p:blipFill>
        <p:spPr>
          <a:xfrm>
            <a:off x="968467" y="3518426"/>
            <a:ext cx="9169541" cy="3227471"/>
          </a:xfrm>
          <a:prstGeom prst="rect">
            <a:avLst/>
          </a:prstGeom>
        </p:spPr>
      </p:pic>
    </p:spTree>
    <p:extLst>
      <p:ext uri="{BB962C8B-B14F-4D97-AF65-F5344CB8AC3E}">
        <p14:creationId xmlns:p14="http://schemas.microsoft.com/office/powerpoint/2010/main" val="436394783"/>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3228E-B939-3306-F093-962E03A97407}"/>
              </a:ext>
            </a:extLst>
          </p:cNvPr>
          <p:cNvSpPr>
            <a:spLocks noGrp="1"/>
          </p:cNvSpPr>
          <p:nvPr>
            <p:ph type="title"/>
          </p:nvPr>
        </p:nvSpPr>
        <p:spPr>
          <a:xfrm>
            <a:off x="643813" y="452718"/>
            <a:ext cx="9407022" cy="1264115"/>
          </a:xfrm>
        </p:spPr>
        <p:txBody>
          <a:bodyPr/>
          <a:lstStyle/>
          <a:p>
            <a:r>
              <a:rPr lang="en-US" dirty="0"/>
              <a:t>Heat map analysis using Correlation</a:t>
            </a:r>
            <a:endParaRPr lang="en-IN" dirty="0"/>
          </a:p>
        </p:txBody>
      </p:sp>
      <p:pic>
        <p:nvPicPr>
          <p:cNvPr id="5" name="Content Placeholder 4">
            <a:extLst>
              <a:ext uri="{FF2B5EF4-FFF2-40B4-BE49-F238E27FC236}">
                <a16:creationId xmlns:a16="http://schemas.microsoft.com/office/drawing/2014/main" id="{518DC2C5-64B9-9FB4-3945-8C5F66E66133}"/>
              </a:ext>
            </a:extLst>
          </p:cNvPr>
          <p:cNvPicPr>
            <a:picLocks noGrp="1" noChangeAspect="1"/>
          </p:cNvPicPr>
          <p:nvPr>
            <p:ph idx="1"/>
          </p:nvPr>
        </p:nvPicPr>
        <p:blipFill>
          <a:blip r:embed="rId2"/>
          <a:stretch>
            <a:fillRect/>
          </a:stretch>
        </p:blipFill>
        <p:spPr>
          <a:xfrm>
            <a:off x="1119673" y="1912938"/>
            <a:ext cx="9050694" cy="4795772"/>
          </a:xfrm>
        </p:spPr>
      </p:pic>
    </p:spTree>
    <p:extLst>
      <p:ext uri="{BB962C8B-B14F-4D97-AF65-F5344CB8AC3E}">
        <p14:creationId xmlns:p14="http://schemas.microsoft.com/office/powerpoint/2010/main" val="573916661"/>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071124-6649-A005-B56D-0662296E115D}"/>
              </a:ext>
            </a:extLst>
          </p:cNvPr>
          <p:cNvGraphicFramePr>
            <a:graphicFrameLocks noGrp="1"/>
          </p:cNvGraphicFramePr>
          <p:nvPr>
            <p:ph idx="1"/>
          </p:nvPr>
        </p:nvGraphicFramePr>
        <p:xfrm>
          <a:off x="783771" y="1380931"/>
          <a:ext cx="10842172" cy="4730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836B4EC6-1103-4C4A-3BA3-176BE5F87E36}"/>
              </a:ext>
            </a:extLst>
          </p:cNvPr>
          <p:cNvGraphicFramePr/>
          <p:nvPr/>
        </p:nvGraphicFramePr>
        <p:xfrm>
          <a:off x="651071" y="181949"/>
          <a:ext cx="4098212" cy="90973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2137647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03474-F973-1727-EAB0-73B05B38232D}"/>
              </a:ext>
            </a:extLst>
          </p:cNvPr>
          <p:cNvSpPr>
            <a:spLocks noGrp="1"/>
          </p:cNvSpPr>
          <p:nvPr>
            <p:ph type="title"/>
          </p:nvPr>
        </p:nvSpPr>
        <p:spPr>
          <a:xfrm>
            <a:off x="646111" y="452718"/>
            <a:ext cx="9404723" cy="1049511"/>
          </a:xfrm>
        </p:spPr>
        <p:txBody>
          <a:bodyPr/>
          <a:lstStyle/>
          <a:p>
            <a:r>
              <a:rPr lang="en-US" dirty="0"/>
              <a:t>Model Training:</a:t>
            </a:r>
            <a:endParaRPr lang="en-IN" dirty="0"/>
          </a:p>
        </p:txBody>
      </p:sp>
      <p:sp>
        <p:nvSpPr>
          <p:cNvPr id="3" name="Content Placeholder 2">
            <a:extLst>
              <a:ext uri="{FF2B5EF4-FFF2-40B4-BE49-F238E27FC236}">
                <a16:creationId xmlns:a16="http://schemas.microsoft.com/office/drawing/2014/main" id="{84BBBD8E-ABEC-2170-E590-6E9431F639A0}"/>
              </a:ext>
            </a:extLst>
          </p:cNvPr>
          <p:cNvSpPr>
            <a:spLocks noGrp="1"/>
          </p:cNvSpPr>
          <p:nvPr>
            <p:ph idx="1"/>
          </p:nvPr>
        </p:nvSpPr>
        <p:spPr>
          <a:xfrm>
            <a:off x="578498" y="1502230"/>
            <a:ext cx="9471355" cy="4746170"/>
          </a:xfrm>
        </p:spPr>
        <p:txBody>
          <a:bodyPr/>
          <a:lstStyle/>
          <a:p>
            <a:pPr>
              <a:buFont typeface="Wingdings" panose="05000000000000000000" pitchFamily="2" charset="2"/>
              <a:buChar char="v"/>
            </a:pPr>
            <a:r>
              <a:rPr lang="en-US" dirty="0">
                <a:latin typeface="Calibri" panose="020F0502020204030204" pitchFamily="34" charset="0"/>
                <a:cs typeface="Calibri" panose="020F0502020204030204" pitchFamily="34" charset="0"/>
              </a:rPr>
              <a:t>Created a multiple machine learning model like "Logistic </a:t>
            </a:r>
            <a:r>
              <a:rPr lang="en-US" dirty="0" err="1">
                <a:latin typeface="Calibri" panose="020F0502020204030204" pitchFamily="34" charset="0"/>
                <a:cs typeface="Calibri" panose="020F0502020204030204" pitchFamily="34" charset="0"/>
              </a:rPr>
              <a:t>Regression“,"K</a:t>
            </a:r>
            <a:r>
              <a:rPr lang="en-US" dirty="0">
                <a:latin typeface="Calibri" panose="020F0502020204030204" pitchFamily="34" charset="0"/>
                <a:cs typeface="Calibri" panose="020F0502020204030204" pitchFamily="34" charset="0"/>
              </a:rPr>
              <a:t>-Nearest Neighbors“, "Decision Tree“ , "Random Forest“ ,  "Gradient Boosting“ , "AdaBoost Classifier“  and  "</a:t>
            </a:r>
            <a:r>
              <a:rPr lang="en-US" dirty="0" err="1">
                <a:latin typeface="Calibri" panose="020F0502020204030204" pitchFamily="34" charset="0"/>
                <a:cs typeface="Calibri" panose="020F0502020204030204" pitchFamily="34" charset="0"/>
              </a:rPr>
              <a:t>XGBoost</a:t>
            </a:r>
            <a:r>
              <a:rPr lang="en-US" dirty="0">
                <a:latin typeface="Calibri" panose="020F0502020204030204" pitchFamily="34" charset="0"/>
                <a:cs typeface="Calibri" panose="020F0502020204030204" pitchFamily="34" charset="0"/>
              </a:rPr>
              <a:t> Classifier“ to see which model is performing well.</a:t>
            </a:r>
          </a:p>
          <a:p>
            <a:pPr>
              <a:buFont typeface="Wingdings" panose="05000000000000000000" pitchFamily="2" charset="2"/>
              <a:buChar char="v"/>
            </a:pPr>
            <a:r>
              <a:rPr lang="en-US" dirty="0">
                <a:latin typeface="Calibri" panose="020F0502020204030204" pitchFamily="34" charset="0"/>
                <a:cs typeface="Calibri" panose="020F0502020204030204" pitchFamily="34" charset="0"/>
              </a:rPr>
              <a:t>Among all these Random </a:t>
            </a:r>
            <a:r>
              <a:rPr lang="en-US" dirty="0" err="1">
                <a:latin typeface="Calibri" panose="020F0502020204030204" pitchFamily="34" charset="0"/>
                <a:cs typeface="Calibri" panose="020F0502020204030204" pitchFamily="34" charset="0"/>
              </a:rPr>
              <a:t>forest,Decission</a:t>
            </a:r>
            <a:r>
              <a:rPr lang="en-US" dirty="0">
                <a:latin typeface="Calibri" panose="020F0502020204030204" pitchFamily="34" charset="0"/>
                <a:cs typeface="Calibri" panose="020F0502020204030204" pitchFamily="34" charset="0"/>
              </a:rPr>
              <a:t> tree and </a:t>
            </a:r>
            <a:r>
              <a:rPr lang="en-US" dirty="0" err="1">
                <a:latin typeface="Calibri" panose="020F0502020204030204" pitchFamily="34" charset="0"/>
                <a:cs typeface="Calibri" panose="020F0502020204030204" pitchFamily="34" charset="0"/>
              </a:rPr>
              <a:t>Xg_boost</a:t>
            </a:r>
            <a:r>
              <a:rPr lang="en-US" dirty="0">
                <a:latin typeface="Calibri" panose="020F0502020204030204" pitchFamily="34" charset="0"/>
                <a:cs typeface="Calibri" panose="020F0502020204030204" pitchFamily="34" charset="0"/>
              </a:rPr>
              <a:t> are performing well.</a:t>
            </a:r>
            <a:endParaRPr lang="en-IN"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371232F-FDC0-74BF-71A6-2E074C1000EC}"/>
              </a:ext>
            </a:extLst>
          </p:cNvPr>
          <p:cNvPicPr>
            <a:picLocks noChangeAspect="1"/>
          </p:cNvPicPr>
          <p:nvPr/>
        </p:nvPicPr>
        <p:blipFill>
          <a:blip r:embed="rId2"/>
          <a:stretch>
            <a:fillRect/>
          </a:stretch>
        </p:blipFill>
        <p:spPr>
          <a:xfrm>
            <a:off x="1602231" y="3311165"/>
            <a:ext cx="7492481" cy="3094117"/>
          </a:xfrm>
          <a:prstGeom prst="rect">
            <a:avLst/>
          </a:prstGeom>
        </p:spPr>
      </p:pic>
    </p:spTree>
    <p:extLst>
      <p:ext uri="{BB962C8B-B14F-4D97-AF65-F5344CB8AC3E}">
        <p14:creationId xmlns:p14="http://schemas.microsoft.com/office/powerpoint/2010/main" val="118648698"/>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E498A-DB88-E990-EF74-075A5D6593A1}"/>
              </a:ext>
            </a:extLst>
          </p:cNvPr>
          <p:cNvSpPr>
            <a:spLocks noGrp="1"/>
          </p:cNvSpPr>
          <p:nvPr>
            <p:ph type="title"/>
          </p:nvPr>
        </p:nvSpPr>
        <p:spPr>
          <a:xfrm>
            <a:off x="646111" y="452718"/>
            <a:ext cx="9404723" cy="1086833"/>
          </a:xfrm>
        </p:spPr>
        <p:txBody>
          <a:bodyPr/>
          <a:lstStyle/>
          <a:p>
            <a:r>
              <a:rPr lang="en-US" dirty="0" err="1"/>
              <a:t>Confussion</a:t>
            </a:r>
            <a:r>
              <a:rPr lang="en-US" dirty="0"/>
              <a:t> matrix for Test data:</a:t>
            </a:r>
            <a:endParaRPr lang="en-IN" dirty="0"/>
          </a:p>
        </p:txBody>
      </p:sp>
      <p:pic>
        <p:nvPicPr>
          <p:cNvPr id="9" name="Picture 8">
            <a:extLst>
              <a:ext uri="{FF2B5EF4-FFF2-40B4-BE49-F238E27FC236}">
                <a16:creationId xmlns:a16="http://schemas.microsoft.com/office/drawing/2014/main" id="{AE7D1A73-866F-487C-CAF8-6857DFD62BB8}"/>
              </a:ext>
            </a:extLst>
          </p:cNvPr>
          <p:cNvPicPr>
            <a:picLocks noChangeAspect="1"/>
          </p:cNvPicPr>
          <p:nvPr/>
        </p:nvPicPr>
        <p:blipFill>
          <a:blip r:embed="rId2"/>
          <a:stretch>
            <a:fillRect/>
          </a:stretch>
        </p:blipFill>
        <p:spPr>
          <a:xfrm>
            <a:off x="1690320" y="1417130"/>
            <a:ext cx="2184345" cy="1872295"/>
          </a:xfrm>
          <a:prstGeom prst="rect">
            <a:avLst/>
          </a:prstGeom>
        </p:spPr>
      </p:pic>
      <p:pic>
        <p:nvPicPr>
          <p:cNvPr id="11" name="Picture 10">
            <a:extLst>
              <a:ext uri="{FF2B5EF4-FFF2-40B4-BE49-F238E27FC236}">
                <a16:creationId xmlns:a16="http://schemas.microsoft.com/office/drawing/2014/main" id="{A1EBA376-A1DC-71A7-3328-6C6F0641A3F1}"/>
              </a:ext>
            </a:extLst>
          </p:cNvPr>
          <p:cNvPicPr>
            <a:picLocks noChangeAspect="1"/>
          </p:cNvPicPr>
          <p:nvPr/>
        </p:nvPicPr>
        <p:blipFill>
          <a:blip r:embed="rId3"/>
          <a:stretch>
            <a:fillRect/>
          </a:stretch>
        </p:blipFill>
        <p:spPr>
          <a:xfrm>
            <a:off x="726920" y="3289425"/>
            <a:ext cx="2077507" cy="2005316"/>
          </a:xfrm>
          <a:prstGeom prst="rect">
            <a:avLst/>
          </a:prstGeom>
        </p:spPr>
      </p:pic>
      <p:pic>
        <p:nvPicPr>
          <p:cNvPr id="13" name="Picture 12">
            <a:extLst>
              <a:ext uri="{FF2B5EF4-FFF2-40B4-BE49-F238E27FC236}">
                <a16:creationId xmlns:a16="http://schemas.microsoft.com/office/drawing/2014/main" id="{AEB15A85-1E43-F669-EF99-BC5C12026000}"/>
              </a:ext>
            </a:extLst>
          </p:cNvPr>
          <p:cNvPicPr>
            <a:picLocks noChangeAspect="1"/>
          </p:cNvPicPr>
          <p:nvPr/>
        </p:nvPicPr>
        <p:blipFill>
          <a:blip r:embed="rId4"/>
          <a:stretch>
            <a:fillRect/>
          </a:stretch>
        </p:blipFill>
        <p:spPr>
          <a:xfrm>
            <a:off x="2785444" y="3272405"/>
            <a:ext cx="2191977" cy="2022336"/>
          </a:xfrm>
          <a:prstGeom prst="rect">
            <a:avLst/>
          </a:prstGeom>
        </p:spPr>
      </p:pic>
      <p:pic>
        <p:nvPicPr>
          <p:cNvPr id="15" name="Picture 14">
            <a:extLst>
              <a:ext uri="{FF2B5EF4-FFF2-40B4-BE49-F238E27FC236}">
                <a16:creationId xmlns:a16="http://schemas.microsoft.com/office/drawing/2014/main" id="{C47FD15A-1F55-5A58-27D2-B7A197BE29A6}"/>
              </a:ext>
            </a:extLst>
          </p:cNvPr>
          <p:cNvPicPr>
            <a:picLocks noChangeAspect="1"/>
          </p:cNvPicPr>
          <p:nvPr/>
        </p:nvPicPr>
        <p:blipFill>
          <a:blip r:embed="rId5"/>
          <a:stretch>
            <a:fillRect/>
          </a:stretch>
        </p:blipFill>
        <p:spPr>
          <a:xfrm>
            <a:off x="8207655" y="1237016"/>
            <a:ext cx="2244301" cy="2052409"/>
          </a:xfrm>
          <a:prstGeom prst="rect">
            <a:avLst/>
          </a:prstGeom>
        </p:spPr>
      </p:pic>
      <p:pic>
        <p:nvPicPr>
          <p:cNvPr id="17" name="Picture 16">
            <a:extLst>
              <a:ext uri="{FF2B5EF4-FFF2-40B4-BE49-F238E27FC236}">
                <a16:creationId xmlns:a16="http://schemas.microsoft.com/office/drawing/2014/main" id="{8B58193A-AE9C-D2F4-5363-42C30265B15D}"/>
              </a:ext>
            </a:extLst>
          </p:cNvPr>
          <p:cNvPicPr>
            <a:picLocks noChangeAspect="1"/>
          </p:cNvPicPr>
          <p:nvPr/>
        </p:nvPicPr>
        <p:blipFill>
          <a:blip r:embed="rId6"/>
          <a:stretch>
            <a:fillRect/>
          </a:stretch>
        </p:blipFill>
        <p:spPr>
          <a:xfrm>
            <a:off x="7164855" y="3272404"/>
            <a:ext cx="2244301" cy="2022337"/>
          </a:xfrm>
          <a:prstGeom prst="rect">
            <a:avLst/>
          </a:prstGeom>
        </p:spPr>
      </p:pic>
      <p:pic>
        <p:nvPicPr>
          <p:cNvPr id="19" name="Picture 18">
            <a:extLst>
              <a:ext uri="{FF2B5EF4-FFF2-40B4-BE49-F238E27FC236}">
                <a16:creationId xmlns:a16="http://schemas.microsoft.com/office/drawing/2014/main" id="{F3DB6F55-EEEF-1FAA-C1F2-6FA5DC720CBB}"/>
              </a:ext>
            </a:extLst>
          </p:cNvPr>
          <p:cNvPicPr>
            <a:picLocks noChangeAspect="1"/>
          </p:cNvPicPr>
          <p:nvPr/>
        </p:nvPicPr>
        <p:blipFill>
          <a:blip r:embed="rId7"/>
          <a:stretch>
            <a:fillRect/>
          </a:stretch>
        </p:blipFill>
        <p:spPr>
          <a:xfrm>
            <a:off x="9406556" y="3280914"/>
            <a:ext cx="2244301" cy="2022337"/>
          </a:xfrm>
          <a:prstGeom prst="rect">
            <a:avLst/>
          </a:prstGeom>
        </p:spPr>
      </p:pic>
      <p:pic>
        <p:nvPicPr>
          <p:cNvPr id="21" name="Picture 20">
            <a:extLst>
              <a:ext uri="{FF2B5EF4-FFF2-40B4-BE49-F238E27FC236}">
                <a16:creationId xmlns:a16="http://schemas.microsoft.com/office/drawing/2014/main" id="{7EE1C2CA-1FB3-4202-4423-FD93521A89D2}"/>
              </a:ext>
            </a:extLst>
          </p:cNvPr>
          <p:cNvPicPr>
            <a:picLocks noChangeAspect="1"/>
          </p:cNvPicPr>
          <p:nvPr/>
        </p:nvPicPr>
        <p:blipFill>
          <a:blip r:embed="rId8"/>
          <a:stretch>
            <a:fillRect/>
          </a:stretch>
        </p:blipFill>
        <p:spPr>
          <a:xfrm>
            <a:off x="4977421" y="3272405"/>
            <a:ext cx="2184345" cy="2022336"/>
          </a:xfrm>
          <a:prstGeom prst="rect">
            <a:avLst/>
          </a:prstGeom>
        </p:spPr>
      </p:pic>
    </p:spTree>
    <p:extLst>
      <p:ext uri="{BB962C8B-B14F-4D97-AF65-F5344CB8AC3E}">
        <p14:creationId xmlns:p14="http://schemas.microsoft.com/office/powerpoint/2010/main" val="1886625257"/>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11F96-E7E0-A009-8A7B-4AB60EBAD369}"/>
              </a:ext>
            </a:extLst>
          </p:cNvPr>
          <p:cNvSpPr>
            <a:spLocks noGrp="1"/>
          </p:cNvSpPr>
          <p:nvPr>
            <p:ph type="title"/>
          </p:nvPr>
        </p:nvSpPr>
        <p:spPr>
          <a:xfrm>
            <a:off x="646111" y="452718"/>
            <a:ext cx="9404723" cy="1105494"/>
          </a:xfrm>
        </p:spPr>
        <p:txBody>
          <a:bodyPr/>
          <a:lstStyle/>
          <a:p>
            <a:r>
              <a:rPr lang="en-US" dirty="0" err="1"/>
              <a:t>Confussion</a:t>
            </a:r>
            <a:r>
              <a:rPr lang="en-US" dirty="0"/>
              <a:t> matrix for Train data:</a:t>
            </a:r>
            <a:endParaRPr lang="en-IN" dirty="0"/>
          </a:p>
        </p:txBody>
      </p:sp>
      <p:pic>
        <p:nvPicPr>
          <p:cNvPr id="7" name="Content Placeholder 6">
            <a:extLst>
              <a:ext uri="{FF2B5EF4-FFF2-40B4-BE49-F238E27FC236}">
                <a16:creationId xmlns:a16="http://schemas.microsoft.com/office/drawing/2014/main" id="{13846291-6557-3FF5-5255-9390D4172378}"/>
              </a:ext>
            </a:extLst>
          </p:cNvPr>
          <p:cNvPicPr>
            <a:picLocks noGrp="1" noChangeAspect="1"/>
          </p:cNvPicPr>
          <p:nvPr>
            <p:ph idx="1"/>
          </p:nvPr>
        </p:nvPicPr>
        <p:blipFill>
          <a:blip r:embed="rId2"/>
          <a:stretch>
            <a:fillRect/>
          </a:stretch>
        </p:blipFill>
        <p:spPr>
          <a:xfrm>
            <a:off x="837773" y="1551152"/>
            <a:ext cx="2208536" cy="1947958"/>
          </a:xfrm>
        </p:spPr>
      </p:pic>
      <p:pic>
        <p:nvPicPr>
          <p:cNvPr id="9" name="Picture 8">
            <a:extLst>
              <a:ext uri="{FF2B5EF4-FFF2-40B4-BE49-F238E27FC236}">
                <a16:creationId xmlns:a16="http://schemas.microsoft.com/office/drawing/2014/main" id="{DF865903-F109-7534-76A7-505591871F78}"/>
              </a:ext>
            </a:extLst>
          </p:cNvPr>
          <p:cNvPicPr>
            <a:picLocks noChangeAspect="1"/>
          </p:cNvPicPr>
          <p:nvPr/>
        </p:nvPicPr>
        <p:blipFill>
          <a:blip r:embed="rId3"/>
          <a:stretch>
            <a:fillRect/>
          </a:stretch>
        </p:blipFill>
        <p:spPr>
          <a:xfrm>
            <a:off x="1777204" y="3483345"/>
            <a:ext cx="2208537" cy="1947958"/>
          </a:xfrm>
          <a:prstGeom prst="rect">
            <a:avLst/>
          </a:prstGeom>
        </p:spPr>
      </p:pic>
      <p:pic>
        <p:nvPicPr>
          <p:cNvPr id="11" name="Picture 10">
            <a:extLst>
              <a:ext uri="{FF2B5EF4-FFF2-40B4-BE49-F238E27FC236}">
                <a16:creationId xmlns:a16="http://schemas.microsoft.com/office/drawing/2014/main" id="{0795AB67-CA10-77AC-7091-2AF5191339BB}"/>
              </a:ext>
            </a:extLst>
          </p:cNvPr>
          <p:cNvPicPr>
            <a:picLocks noChangeAspect="1"/>
          </p:cNvPicPr>
          <p:nvPr/>
        </p:nvPicPr>
        <p:blipFill>
          <a:blip r:embed="rId4"/>
          <a:stretch>
            <a:fillRect/>
          </a:stretch>
        </p:blipFill>
        <p:spPr>
          <a:xfrm>
            <a:off x="3046309" y="1558212"/>
            <a:ext cx="2205675" cy="1947958"/>
          </a:xfrm>
          <a:prstGeom prst="rect">
            <a:avLst/>
          </a:prstGeom>
        </p:spPr>
      </p:pic>
      <p:pic>
        <p:nvPicPr>
          <p:cNvPr id="13" name="Picture 12">
            <a:extLst>
              <a:ext uri="{FF2B5EF4-FFF2-40B4-BE49-F238E27FC236}">
                <a16:creationId xmlns:a16="http://schemas.microsoft.com/office/drawing/2014/main" id="{24B21CA9-A0B3-49F5-AEF2-7A29077AABFA}"/>
              </a:ext>
            </a:extLst>
          </p:cNvPr>
          <p:cNvPicPr>
            <a:picLocks noChangeAspect="1"/>
          </p:cNvPicPr>
          <p:nvPr/>
        </p:nvPicPr>
        <p:blipFill>
          <a:blip r:embed="rId5"/>
          <a:stretch>
            <a:fillRect/>
          </a:stretch>
        </p:blipFill>
        <p:spPr>
          <a:xfrm>
            <a:off x="4908798" y="4457324"/>
            <a:ext cx="2251273" cy="1947958"/>
          </a:xfrm>
          <a:prstGeom prst="rect">
            <a:avLst/>
          </a:prstGeom>
        </p:spPr>
      </p:pic>
      <p:pic>
        <p:nvPicPr>
          <p:cNvPr id="15" name="Picture 14">
            <a:extLst>
              <a:ext uri="{FF2B5EF4-FFF2-40B4-BE49-F238E27FC236}">
                <a16:creationId xmlns:a16="http://schemas.microsoft.com/office/drawing/2014/main" id="{23C28229-38CB-BBF9-4E51-488FFF1EB1AF}"/>
              </a:ext>
            </a:extLst>
          </p:cNvPr>
          <p:cNvPicPr>
            <a:picLocks noChangeAspect="1"/>
          </p:cNvPicPr>
          <p:nvPr/>
        </p:nvPicPr>
        <p:blipFill>
          <a:blip r:embed="rId6"/>
          <a:stretch>
            <a:fillRect/>
          </a:stretch>
        </p:blipFill>
        <p:spPr>
          <a:xfrm>
            <a:off x="7451509" y="1481041"/>
            <a:ext cx="2205675" cy="1947959"/>
          </a:xfrm>
          <a:prstGeom prst="rect">
            <a:avLst/>
          </a:prstGeom>
        </p:spPr>
      </p:pic>
      <p:pic>
        <p:nvPicPr>
          <p:cNvPr id="17" name="Picture 16">
            <a:extLst>
              <a:ext uri="{FF2B5EF4-FFF2-40B4-BE49-F238E27FC236}">
                <a16:creationId xmlns:a16="http://schemas.microsoft.com/office/drawing/2014/main" id="{9068CF34-690E-A68E-150E-5D75A1943A24}"/>
              </a:ext>
            </a:extLst>
          </p:cNvPr>
          <p:cNvPicPr>
            <a:picLocks noChangeAspect="1"/>
          </p:cNvPicPr>
          <p:nvPr/>
        </p:nvPicPr>
        <p:blipFill>
          <a:blip r:embed="rId7"/>
          <a:stretch>
            <a:fillRect/>
          </a:stretch>
        </p:blipFill>
        <p:spPr>
          <a:xfrm>
            <a:off x="9649722" y="1481042"/>
            <a:ext cx="2205673" cy="1947956"/>
          </a:xfrm>
          <a:prstGeom prst="rect">
            <a:avLst/>
          </a:prstGeom>
        </p:spPr>
      </p:pic>
      <p:pic>
        <p:nvPicPr>
          <p:cNvPr id="19" name="Picture 18">
            <a:extLst>
              <a:ext uri="{FF2B5EF4-FFF2-40B4-BE49-F238E27FC236}">
                <a16:creationId xmlns:a16="http://schemas.microsoft.com/office/drawing/2014/main" id="{DBC695B0-BB5C-159A-EFCA-699475020335}"/>
              </a:ext>
            </a:extLst>
          </p:cNvPr>
          <p:cNvPicPr>
            <a:picLocks noChangeAspect="1"/>
          </p:cNvPicPr>
          <p:nvPr/>
        </p:nvPicPr>
        <p:blipFill>
          <a:blip r:embed="rId8"/>
          <a:stretch>
            <a:fillRect/>
          </a:stretch>
        </p:blipFill>
        <p:spPr>
          <a:xfrm>
            <a:off x="8383578" y="3429000"/>
            <a:ext cx="2273805" cy="1947956"/>
          </a:xfrm>
          <a:prstGeom prst="rect">
            <a:avLst/>
          </a:prstGeom>
        </p:spPr>
      </p:pic>
    </p:spTree>
    <p:extLst>
      <p:ext uri="{BB962C8B-B14F-4D97-AF65-F5344CB8AC3E}">
        <p14:creationId xmlns:p14="http://schemas.microsoft.com/office/powerpoint/2010/main" val="2806868646"/>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2B7FC-39A6-7049-954A-879FDA2D0029}"/>
              </a:ext>
            </a:extLst>
          </p:cNvPr>
          <p:cNvSpPr>
            <a:spLocks noGrp="1"/>
          </p:cNvSpPr>
          <p:nvPr>
            <p:ph type="title"/>
          </p:nvPr>
        </p:nvSpPr>
        <p:spPr>
          <a:xfrm>
            <a:off x="646111" y="452718"/>
            <a:ext cx="9404723" cy="1030849"/>
          </a:xfrm>
        </p:spPr>
        <p:txBody>
          <a:bodyPr/>
          <a:lstStyle/>
          <a:p>
            <a:r>
              <a:rPr lang="en-US" dirty="0"/>
              <a:t>ROC CURVE:</a:t>
            </a:r>
            <a:endParaRPr lang="en-IN" dirty="0"/>
          </a:p>
        </p:txBody>
      </p:sp>
      <p:pic>
        <p:nvPicPr>
          <p:cNvPr id="5" name="Content Placeholder 4">
            <a:extLst>
              <a:ext uri="{FF2B5EF4-FFF2-40B4-BE49-F238E27FC236}">
                <a16:creationId xmlns:a16="http://schemas.microsoft.com/office/drawing/2014/main" id="{CB8F8EF8-8333-1612-7C96-345ED6CEFF75}"/>
              </a:ext>
            </a:extLst>
          </p:cNvPr>
          <p:cNvPicPr>
            <a:picLocks noGrp="1" noChangeAspect="1"/>
          </p:cNvPicPr>
          <p:nvPr>
            <p:ph idx="1"/>
          </p:nvPr>
        </p:nvPicPr>
        <p:blipFill>
          <a:blip r:embed="rId2"/>
          <a:stretch>
            <a:fillRect/>
          </a:stretch>
        </p:blipFill>
        <p:spPr>
          <a:xfrm>
            <a:off x="1632858" y="1483567"/>
            <a:ext cx="7175240" cy="5127203"/>
          </a:xfrm>
        </p:spPr>
      </p:pic>
    </p:spTree>
    <p:extLst>
      <p:ext uri="{BB962C8B-B14F-4D97-AF65-F5344CB8AC3E}">
        <p14:creationId xmlns:p14="http://schemas.microsoft.com/office/powerpoint/2010/main" val="2355146427"/>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B1EF7-F804-2790-2531-E5D753EC09EC}"/>
              </a:ext>
            </a:extLst>
          </p:cNvPr>
          <p:cNvSpPr>
            <a:spLocks noGrp="1"/>
          </p:cNvSpPr>
          <p:nvPr>
            <p:ph type="title"/>
          </p:nvPr>
        </p:nvSpPr>
        <p:spPr>
          <a:xfrm>
            <a:off x="646111" y="452718"/>
            <a:ext cx="9404723" cy="1096164"/>
          </a:xfrm>
        </p:spPr>
        <p:txBody>
          <a:bodyPr/>
          <a:lstStyle/>
          <a:p>
            <a:pPr lvl="0"/>
            <a:r>
              <a:rPr kumimoji="0" lang="en-US" altLang="en-US" b="1" i="1" u="none" strike="noStrike" cap="none" normalizeH="0" baseline="0" dirty="0">
                <a:ln/>
                <a:effectLst/>
                <a:latin typeface="Calibri" panose="020F0502020204030204" pitchFamily="34" charset="0"/>
                <a:cs typeface="Calibri" panose="020F0502020204030204" pitchFamily="34" charset="0"/>
              </a:rPr>
              <a:t>SUMMARY AND CONCLUSION:</a:t>
            </a:r>
            <a:endParaRPr lang="en-US" altLang="en-US"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ECE2B88-40D5-CB50-8BD2-8519346CB47E}"/>
              </a:ext>
            </a:extLst>
          </p:cNvPr>
          <p:cNvSpPr>
            <a:spLocks noGrp="1"/>
          </p:cNvSpPr>
          <p:nvPr>
            <p:ph idx="1"/>
          </p:nvPr>
        </p:nvSpPr>
        <p:spPr>
          <a:xfrm>
            <a:off x="646110" y="1250302"/>
            <a:ext cx="10447987" cy="5154980"/>
          </a:xfrm>
        </p:spPr>
        <p:txBody>
          <a:bodyPr>
            <a:normAutofit lnSpcReduction="10000"/>
          </a:bodyPr>
          <a:lstStyle/>
          <a:p>
            <a:pPr>
              <a:buFont typeface="Wingdings" panose="05000000000000000000" pitchFamily="2" charset="2"/>
              <a:buChar char="v"/>
            </a:pPr>
            <a:r>
              <a:rPr lang="en-US" sz="2400" dirty="0">
                <a:latin typeface="Calibri" panose="020F0502020204030204" pitchFamily="34" charset="0"/>
                <a:cs typeface="Calibri" panose="020F0502020204030204" pitchFamily="34" charset="0"/>
              </a:rPr>
              <a:t>When we compared our classification report with Train data, It looks like a overfitting model, But I had tried with cross validation method, Seems like a good performing model.</a:t>
            </a:r>
          </a:p>
          <a:p>
            <a:pPr>
              <a:buFont typeface="Wingdings" panose="05000000000000000000" pitchFamily="2" charset="2"/>
              <a:buChar char="v"/>
            </a:pPr>
            <a:r>
              <a:rPr lang="en-US" sz="2400" dirty="0" err="1">
                <a:latin typeface="Calibri" panose="020F0502020204030204" pitchFamily="34" charset="0"/>
                <a:cs typeface="Calibri" panose="020F0502020204030204" pitchFamily="34" charset="0"/>
              </a:rPr>
              <a:t>training_accuracy</a:t>
            </a:r>
            <a:r>
              <a:rPr lang="en-US" sz="2400" dirty="0">
                <a:latin typeface="Calibri" panose="020F0502020204030204" pitchFamily="34" charset="0"/>
                <a:cs typeface="Calibri" panose="020F0502020204030204" pitchFamily="34" charset="0"/>
              </a:rPr>
              <a:t> mean for Random forest  is : 0.9502</a:t>
            </a:r>
          </a:p>
          <a:p>
            <a:pPr>
              <a:buFont typeface="Wingdings" panose="05000000000000000000" pitchFamily="2" charset="2"/>
              <a:buChar char="v"/>
            </a:pPr>
            <a:r>
              <a:rPr lang="en-US" sz="2400" dirty="0" err="1">
                <a:latin typeface="Calibri" panose="020F0502020204030204" pitchFamily="34" charset="0"/>
                <a:cs typeface="Calibri" panose="020F0502020204030204" pitchFamily="34" charset="0"/>
              </a:rPr>
              <a:t>training_accuracy</a:t>
            </a:r>
            <a:r>
              <a:rPr lang="en-US" sz="2400" dirty="0">
                <a:latin typeface="Calibri" panose="020F0502020204030204" pitchFamily="34" charset="0"/>
                <a:cs typeface="Calibri" panose="020F0502020204030204" pitchFamily="34" charset="0"/>
              </a:rPr>
              <a:t> max for Random forest is: 0.9652</a:t>
            </a:r>
          </a:p>
          <a:p>
            <a:pPr>
              <a:buFont typeface="Wingdings" panose="05000000000000000000" pitchFamily="2" charset="2"/>
              <a:buChar char="v"/>
            </a:pPr>
            <a:r>
              <a:rPr lang="en-US" sz="2400" dirty="0">
                <a:latin typeface="Calibri" panose="020F0502020204030204" pitchFamily="34" charset="0"/>
                <a:cs typeface="Calibri" panose="020F0502020204030204" pitchFamily="34" charset="0"/>
              </a:rPr>
              <a:t>From my analysis, To summarize which variable is playing a main role whether the person will have a risk of having </a:t>
            </a:r>
            <a:r>
              <a:rPr lang="en-US" sz="2400" dirty="0" err="1">
                <a:latin typeface="Calibri" panose="020F0502020204030204" pitchFamily="34" charset="0"/>
                <a:cs typeface="Calibri" panose="020F0502020204030204" pitchFamily="34" charset="0"/>
              </a:rPr>
              <a:t>Coronory</a:t>
            </a:r>
            <a:r>
              <a:rPr lang="en-US" sz="2400" dirty="0">
                <a:latin typeface="Calibri" panose="020F0502020204030204" pitchFamily="34" charset="0"/>
                <a:cs typeface="Calibri" panose="020F0502020204030204" pitchFamily="34" charset="0"/>
              </a:rPr>
              <a:t> heart disease in next </a:t>
            </a:r>
            <a:r>
              <a:rPr lang="en-US" sz="2400" dirty="0" err="1">
                <a:latin typeface="Calibri" panose="020F0502020204030204" pitchFamily="34" charset="0"/>
                <a:cs typeface="Calibri" panose="020F0502020204030204" pitchFamily="34" charset="0"/>
              </a:rPr>
              <a:t>next</a:t>
            </a:r>
            <a:r>
              <a:rPr lang="en-US" sz="2400" dirty="0">
                <a:latin typeface="Calibri" panose="020F0502020204030204" pitchFamily="34" charset="0"/>
                <a:cs typeface="Calibri" panose="020F0502020204030204" pitchFamily="34" charset="0"/>
              </a:rPr>
              <a:t> 10 years are Aged peoples with higher </a:t>
            </a:r>
            <a:r>
              <a:rPr lang="en-US" sz="2400" dirty="0" err="1">
                <a:latin typeface="Calibri" panose="020F0502020204030204" pitchFamily="34" charset="0"/>
                <a:cs typeface="Calibri" panose="020F0502020204030204" pitchFamily="34" charset="0"/>
              </a:rPr>
              <a:t>systolic_bp,Higher</a:t>
            </a:r>
            <a:r>
              <a:rPr lang="en-US" sz="2400" dirty="0">
                <a:latin typeface="Calibri" panose="020F0502020204030204" pitchFamily="34" charset="0"/>
                <a:cs typeface="Calibri" panose="020F0502020204030204" pitchFamily="34" charset="0"/>
              </a:rPr>
              <a:t> cholesterol and smoking high number of cigarettes per day</a:t>
            </a:r>
          </a:p>
          <a:p>
            <a:pPr>
              <a:buFont typeface="Wingdings" panose="05000000000000000000" pitchFamily="2" charset="2"/>
              <a:buChar char="v"/>
            </a:pPr>
            <a:r>
              <a:rPr lang="en-US" sz="2400" dirty="0">
                <a:latin typeface="Calibri" panose="020F0502020204030204" pitchFamily="34" charset="0"/>
                <a:cs typeface="Calibri" panose="020F0502020204030204" pitchFamily="34" charset="0"/>
              </a:rPr>
              <a:t>diastolic blood </a:t>
            </a:r>
            <a:r>
              <a:rPr lang="en-US" sz="2400" dirty="0" err="1">
                <a:latin typeface="Calibri" panose="020F0502020204030204" pitchFamily="34" charset="0"/>
                <a:cs typeface="Calibri" panose="020F0502020204030204" pitchFamily="34" charset="0"/>
              </a:rPr>
              <a:t>pressureis</a:t>
            </a:r>
            <a:r>
              <a:rPr lang="en-US" sz="2400" dirty="0">
                <a:latin typeface="Calibri" panose="020F0502020204030204" pitchFamily="34" charset="0"/>
                <a:cs typeface="Calibri" panose="020F0502020204030204" pitchFamily="34" charset="0"/>
              </a:rPr>
              <a:t> the measures of  pressure in our arteries when your heart </a:t>
            </a:r>
            <a:r>
              <a:rPr lang="en-US" sz="2400" b="1" dirty="0">
                <a:latin typeface="Calibri" panose="020F0502020204030204" pitchFamily="34" charset="0"/>
                <a:cs typeface="Calibri" panose="020F0502020204030204" pitchFamily="34" charset="0"/>
              </a:rPr>
              <a:t>rests</a:t>
            </a:r>
            <a:r>
              <a:rPr lang="en-US" sz="2400" dirty="0">
                <a:latin typeface="Calibri" panose="020F0502020204030204" pitchFamily="34" charset="0"/>
                <a:cs typeface="Calibri" panose="020F0502020204030204" pitchFamily="34" charset="0"/>
              </a:rPr>
              <a:t> between beats.</a:t>
            </a:r>
          </a:p>
          <a:p>
            <a:pPr>
              <a:buFont typeface="Wingdings" panose="05000000000000000000" pitchFamily="2" charset="2"/>
              <a:buChar char="v"/>
            </a:pPr>
            <a:r>
              <a:rPr lang="en-US" sz="2400" dirty="0">
                <a:latin typeface="Calibri" panose="020F0502020204030204" pitchFamily="34" charset="0"/>
                <a:cs typeface="Calibri" panose="020F0502020204030204" pitchFamily="34" charset="0"/>
              </a:rPr>
              <a:t>Also Aged peoples with </a:t>
            </a:r>
            <a:r>
              <a:rPr lang="en-US" sz="2400" dirty="0" err="1">
                <a:latin typeface="Calibri" panose="020F0502020204030204" pitchFamily="34" charset="0"/>
                <a:cs typeface="Calibri" panose="020F0502020204030204" pitchFamily="34" charset="0"/>
              </a:rPr>
              <a:t>Diabets</a:t>
            </a:r>
            <a:r>
              <a:rPr lang="en-US" sz="2400" dirty="0">
                <a:latin typeface="Calibri" panose="020F0502020204030204" pitchFamily="34" charset="0"/>
                <a:cs typeface="Calibri" panose="020F0502020204030204" pitchFamily="34" charset="0"/>
              </a:rPr>
              <a:t>, Prevalent stroke and Prevalent hypertension are mostly taking BP medications which will result in CHD.</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3185517055"/>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6031D6B-44C9-BC72-EA46-AAD669CBA130}"/>
              </a:ext>
            </a:extLst>
          </p:cNvPr>
          <p:cNvGraphicFramePr>
            <a:graphicFrameLocks noGrp="1"/>
          </p:cNvGraphicFramePr>
          <p:nvPr>
            <p:ph idx="1"/>
          </p:nvPr>
        </p:nvGraphicFramePr>
        <p:xfrm>
          <a:off x="933061" y="951722"/>
          <a:ext cx="9117402" cy="52966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0718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35"/>
          <p:cNvSpPr txBox="1">
            <a:spLocks noGrp="1"/>
          </p:cNvSpPr>
          <p:nvPr>
            <p:ph type="title"/>
          </p:nvPr>
        </p:nvSpPr>
        <p:spPr>
          <a:xfrm>
            <a:off x="960000" y="390400"/>
            <a:ext cx="10272000" cy="763600"/>
          </a:xfrm>
          <a:prstGeom prst="rect">
            <a:avLst/>
          </a:prstGeom>
        </p:spPr>
        <p:txBody>
          <a:bodyPr spcFirstLastPara="1" vert="horz" wrap="square" lIns="121900" tIns="121900" rIns="121900" bIns="121900" rtlCol="0" anchor="t" anchorCtr="0">
            <a:noAutofit/>
          </a:bodyPr>
          <a:lstStyle/>
          <a:p>
            <a:r>
              <a:rPr lang="en" dirty="0"/>
              <a:t>Problem Statement:</a:t>
            </a:r>
            <a:endParaRPr dirty="0"/>
          </a:p>
        </p:txBody>
      </p:sp>
      <p:sp>
        <p:nvSpPr>
          <p:cNvPr id="897" name="Google Shape;897;p35"/>
          <p:cNvSpPr txBox="1">
            <a:spLocks noGrp="1"/>
          </p:cNvSpPr>
          <p:nvPr>
            <p:ph type="subTitle" idx="1"/>
          </p:nvPr>
        </p:nvSpPr>
        <p:spPr>
          <a:xfrm>
            <a:off x="960000" y="1667915"/>
            <a:ext cx="9649636" cy="5028019"/>
          </a:xfrm>
          <a:prstGeom prst="rect">
            <a:avLst/>
          </a:prstGeom>
        </p:spPr>
        <p:txBody>
          <a:bodyPr spcFirstLastPara="1" vert="horz" wrap="square" lIns="121900" tIns="121900" rIns="121900" bIns="121900" rtlCol="0" anchor="t" anchorCtr="0">
            <a:noAutofit/>
          </a:bodyPr>
          <a:lstStyle/>
          <a:p>
            <a:pPr marL="0" indent="0">
              <a:lnSpc>
                <a:spcPct val="130000"/>
              </a:lnSpc>
            </a:pPr>
            <a:r>
              <a:rPr lang="en" dirty="0">
                <a:latin typeface="Calibri" panose="020F0502020204030204" pitchFamily="34" charset="0"/>
                <a:cs typeface="Calibri" panose="020F0502020204030204" pitchFamily="34" charset="0"/>
              </a:rPr>
              <a:t>Cardiovascular diseases (CVDs) are the major cause of mortality worldwide. </a:t>
            </a:r>
          </a:p>
          <a:p>
            <a:pPr marL="0" indent="0">
              <a:lnSpc>
                <a:spcPct val="130000"/>
              </a:lnSpc>
            </a:pPr>
            <a:r>
              <a:rPr lang="en-US" dirty="0">
                <a:latin typeface="Calibri" panose="020F0502020204030204" pitchFamily="34" charset="0"/>
                <a:cs typeface="Calibri" panose="020F0502020204030204" pitchFamily="34" charset="0"/>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 over 3390 records and 16 attributes Variables. Each attribute is a potential risk factor. . In this project, we will be working on predicting the 10-year risk of Coronary Heart Disease (CHD). We are given a set of variables that impact heart diseases. These variables are related to demographic, past, and current medical history.</a:t>
            </a:r>
          </a:p>
          <a:p>
            <a:pPr marL="0" indent="0">
              <a:lnSpc>
                <a:spcPct val="130000"/>
              </a:lnSpc>
            </a:pPr>
            <a:endParaRPr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96"/>
                                        </p:tgtEl>
                                        <p:attrNameLst>
                                          <p:attrName>style.visibility</p:attrName>
                                        </p:attrNameLst>
                                      </p:cBhvr>
                                      <p:to>
                                        <p:strVal val="visible"/>
                                      </p:to>
                                    </p:set>
                                    <p:animEffect transition="in" filter="fade">
                                      <p:cBhvr>
                                        <p:cTn id="7" dur="1000"/>
                                        <p:tgtEl>
                                          <p:spTgt spid="89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97"/>
                                        </p:tgtEl>
                                        <p:attrNameLst>
                                          <p:attrName>style.visibility</p:attrName>
                                        </p:attrNameLst>
                                      </p:cBhvr>
                                      <p:to>
                                        <p:strVal val="visible"/>
                                      </p:to>
                                    </p:set>
                                    <p:animEffect transition="in" filter="fade">
                                      <p:cBhvr>
                                        <p:cTn id="11" dur="1000"/>
                                        <p:tgtEl>
                                          <p:spTgt spid="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3" name="Google Shape;903;p36"/>
          <p:cNvSpPr txBox="1">
            <a:spLocks noGrp="1"/>
          </p:cNvSpPr>
          <p:nvPr>
            <p:ph type="title"/>
          </p:nvPr>
        </p:nvSpPr>
        <p:spPr>
          <a:xfrm>
            <a:off x="856037" y="232735"/>
            <a:ext cx="10281200" cy="763600"/>
          </a:xfrm>
          <a:prstGeom prst="rect">
            <a:avLst/>
          </a:prstGeom>
        </p:spPr>
        <p:txBody>
          <a:bodyPr spcFirstLastPara="1" vert="horz" wrap="square" lIns="121900" tIns="121900" rIns="121900" bIns="121900" rtlCol="0" anchor="t" anchorCtr="0">
            <a:noAutofit/>
          </a:bodyPr>
          <a:lstStyle/>
          <a:p>
            <a:r>
              <a:rPr lang="en" dirty="0"/>
              <a:t>Data Description</a:t>
            </a:r>
            <a:endParaRPr dirty="0"/>
          </a:p>
        </p:txBody>
      </p:sp>
      <p:sp>
        <p:nvSpPr>
          <p:cNvPr id="904" name="Google Shape;904;p36"/>
          <p:cNvSpPr txBox="1">
            <a:spLocks noGrp="1"/>
          </p:cNvSpPr>
          <p:nvPr>
            <p:ph type="subTitle" idx="1"/>
          </p:nvPr>
        </p:nvSpPr>
        <p:spPr>
          <a:xfrm>
            <a:off x="661584" y="1134140"/>
            <a:ext cx="10178901" cy="5491125"/>
          </a:xfrm>
          <a:prstGeom prst="rect">
            <a:avLst/>
          </a:prstGeom>
        </p:spPr>
        <p:txBody>
          <a:bodyPr spcFirstLastPara="1" vert="horz" wrap="square" lIns="121900" tIns="121900" rIns="121900" bIns="121900" rtlCol="0" anchor="t" anchorCtr="0">
            <a:noAutofit/>
          </a:bodyPr>
          <a:lstStyle/>
          <a:p>
            <a:pPr marL="0" indent="0">
              <a:lnSpc>
                <a:spcPct val="130000"/>
              </a:lnSpc>
              <a:spcBef>
                <a:spcPts val="800"/>
              </a:spcBef>
              <a:buNone/>
            </a:pPr>
            <a:r>
              <a:rPr lang="en" dirty="0">
                <a:latin typeface="Calibri" panose="020F0502020204030204" pitchFamily="34" charset="0"/>
                <a:cs typeface="Calibri" panose="020F0502020204030204" pitchFamily="34" charset="0"/>
              </a:rPr>
              <a:t>There are a total of 16 feature columns where 'TenYearCHD' is the dependent variable column. The total number of observations(rows) are 3390.</a:t>
            </a:r>
          </a:p>
          <a:p>
            <a:pPr marL="537629">
              <a:lnSpc>
                <a:spcPct val="115000"/>
              </a:lnSpc>
              <a:spcBef>
                <a:spcPts val="800"/>
              </a:spcBef>
              <a:buSzPts val="1300"/>
              <a:buFont typeface="Wingdings" panose="05000000000000000000" pitchFamily="2" charset="2"/>
              <a:buChar char="v"/>
            </a:pPr>
            <a:r>
              <a:rPr lang="en-US" dirty="0">
                <a:latin typeface="Calibri" panose="020F0502020204030204" pitchFamily="34" charset="0"/>
                <a:cs typeface="Calibri" panose="020F0502020204030204" pitchFamily="34" charset="0"/>
              </a:rPr>
              <a:t>Demographic:</a:t>
            </a:r>
          </a:p>
          <a:p>
            <a:pPr marL="609585" indent="-414856">
              <a:lnSpc>
                <a:spcPct val="115000"/>
              </a:lnSpc>
              <a:buSzPts val="1300"/>
            </a:pPr>
            <a:r>
              <a:rPr lang="en-US" dirty="0">
                <a:latin typeface="Calibri" panose="020F0502020204030204" pitchFamily="34" charset="0"/>
                <a:cs typeface="Calibri" panose="020F0502020204030204" pitchFamily="34" charset="0"/>
                <a:sym typeface="Poppins SemiBold"/>
              </a:rPr>
              <a:t>Sex</a:t>
            </a:r>
            <a:r>
              <a:rPr lang="en-US" dirty="0">
                <a:latin typeface="Calibri" panose="020F0502020204030204" pitchFamily="34" charset="0"/>
                <a:cs typeface="Calibri" panose="020F0502020204030204" pitchFamily="34" charset="0"/>
              </a:rPr>
              <a:t>: male or female ("M" or "F")</a:t>
            </a:r>
          </a:p>
          <a:p>
            <a:pPr marL="609585" indent="-414856">
              <a:lnSpc>
                <a:spcPct val="115000"/>
              </a:lnSpc>
              <a:buSzPts val="1300"/>
            </a:pPr>
            <a:r>
              <a:rPr lang="en-US" dirty="0">
                <a:latin typeface="Calibri" panose="020F0502020204030204" pitchFamily="34" charset="0"/>
                <a:cs typeface="Calibri" panose="020F0502020204030204" pitchFamily="34" charset="0"/>
                <a:sym typeface="Poppins SemiBold"/>
              </a:rPr>
              <a:t>Age</a:t>
            </a:r>
            <a:r>
              <a:rPr lang="en-US" dirty="0">
                <a:latin typeface="Calibri" panose="020F0502020204030204" pitchFamily="34" charset="0"/>
                <a:cs typeface="Calibri" panose="020F0502020204030204" pitchFamily="34" charset="0"/>
              </a:rPr>
              <a:t>: Age of the patient (Continuous - Although the recorded ages have been truncated to whole numbers, the concept of age is continuous)</a:t>
            </a:r>
          </a:p>
          <a:p>
            <a:pPr marL="609585" indent="-414856">
              <a:lnSpc>
                <a:spcPct val="120000"/>
              </a:lnSpc>
              <a:buSzPts val="1300"/>
            </a:pPr>
            <a:r>
              <a:rPr lang="en-US" dirty="0">
                <a:latin typeface="Calibri" panose="020F0502020204030204" pitchFamily="34" charset="0"/>
                <a:cs typeface="Calibri" panose="020F0502020204030204" pitchFamily="34" charset="0"/>
                <a:sym typeface="Poppins SemiBold"/>
              </a:rPr>
              <a:t>Education</a:t>
            </a:r>
            <a:r>
              <a:rPr lang="en-US" dirty="0">
                <a:latin typeface="Calibri" panose="020F0502020204030204" pitchFamily="34" charset="0"/>
                <a:cs typeface="Calibri" panose="020F0502020204030204" pitchFamily="34" charset="0"/>
              </a:rPr>
              <a:t>: The level of education of the patient (categorical values - 1,2,3,4)</a:t>
            </a:r>
          </a:p>
          <a:p>
            <a:pPr marL="529162">
              <a:lnSpc>
                <a:spcPct val="115000"/>
              </a:lnSpc>
              <a:buSzPts val="1400"/>
              <a:buFont typeface="Wingdings" panose="05000000000000000000" pitchFamily="2" charset="2"/>
              <a:buChar char="v"/>
            </a:pPr>
            <a:r>
              <a:rPr lang="en-US" dirty="0">
                <a:latin typeface="Calibri" panose="020F0502020204030204" pitchFamily="34" charset="0"/>
                <a:cs typeface="Calibri" panose="020F0502020204030204" pitchFamily="34" charset="0"/>
              </a:rPr>
              <a:t>Behavioral:</a:t>
            </a:r>
          </a:p>
          <a:p>
            <a:pPr marL="529162">
              <a:lnSpc>
                <a:spcPct val="115000"/>
              </a:lnSpc>
              <a:buSzPct val="100000"/>
              <a:buFont typeface="Arial" panose="020B0604020202020204" pitchFamily="34" charset="0"/>
              <a:buChar char="•"/>
            </a:pPr>
            <a:r>
              <a:rPr lang="en-US" dirty="0">
                <a:latin typeface="Calibri" panose="020F0502020204030204" pitchFamily="34" charset="0"/>
                <a:cs typeface="Calibri" panose="020F0502020204030204" pitchFamily="34" charset="0"/>
                <a:sym typeface="Poppins SemiBold"/>
              </a:rPr>
              <a:t> </a:t>
            </a:r>
            <a:r>
              <a:rPr lang="en-US" dirty="0" err="1">
                <a:latin typeface="Calibri" panose="020F0502020204030204" pitchFamily="34" charset="0"/>
                <a:cs typeface="Calibri" panose="020F0502020204030204" pitchFamily="34" charset="0"/>
                <a:sym typeface="Poppins SemiBold"/>
              </a:rPr>
              <a:t>is_smoking</a:t>
            </a:r>
            <a:r>
              <a:rPr lang="en-US" dirty="0">
                <a:latin typeface="Calibri" panose="020F0502020204030204" pitchFamily="34" charset="0"/>
                <a:cs typeface="Calibri" panose="020F0502020204030204" pitchFamily="34" charset="0"/>
              </a:rPr>
              <a:t>: whether or not the patient is a current smoker ("YES" or "NO")</a:t>
            </a:r>
          </a:p>
          <a:p>
            <a:pPr marL="529162">
              <a:lnSpc>
                <a:spcPct val="115000"/>
              </a:lnSpc>
              <a:buSzPct val="100000"/>
              <a:buFont typeface="Arial" panose="020B0604020202020204" pitchFamily="34" charset="0"/>
              <a:buChar char="•"/>
            </a:pPr>
            <a:r>
              <a:rPr lang="en-US" dirty="0">
                <a:latin typeface="Calibri" panose="020F0502020204030204" pitchFamily="34" charset="0"/>
                <a:cs typeface="Calibri" panose="020F0502020204030204" pitchFamily="34" charset="0"/>
                <a:sym typeface="Poppins SemiBold"/>
              </a:rPr>
              <a:t>Cigs Per Day</a:t>
            </a:r>
            <a:r>
              <a:rPr lang="en-US" dirty="0">
                <a:latin typeface="Calibri" panose="020F0502020204030204" pitchFamily="34" charset="0"/>
                <a:cs typeface="Calibri" panose="020F0502020204030204" pitchFamily="34" charset="0"/>
              </a:rPr>
              <a:t>: the number of cigarettes that the person smoked on average in one day.(can be considered continuous as one can have any number of cigarettes, even half a cigarette.)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03"/>
                                        </p:tgtEl>
                                        <p:attrNameLst>
                                          <p:attrName>style.visibility</p:attrName>
                                        </p:attrNameLst>
                                      </p:cBhvr>
                                      <p:to>
                                        <p:strVal val="visible"/>
                                      </p:to>
                                    </p:set>
                                    <p:anim calcmode="lin" valueType="num">
                                      <p:cBhvr additive="base">
                                        <p:cTn id="7" dur="1000"/>
                                        <p:tgtEl>
                                          <p:spTgt spid="903"/>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904"/>
                                        </p:tgtEl>
                                        <p:attrNameLst>
                                          <p:attrName>style.visibility</p:attrName>
                                        </p:attrNameLst>
                                      </p:cBhvr>
                                      <p:to>
                                        <p:strVal val="visible"/>
                                      </p:to>
                                    </p:set>
                                    <p:anim calcmode="lin" valueType="num">
                                      <p:cBhvr additive="base">
                                        <p:cTn id="10" dur="1000"/>
                                        <p:tgtEl>
                                          <p:spTgt spid="90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58C8-BA07-E5B7-6445-82937BA45A1F}"/>
              </a:ext>
            </a:extLst>
          </p:cNvPr>
          <p:cNvSpPr>
            <a:spLocks noGrp="1"/>
          </p:cNvSpPr>
          <p:nvPr>
            <p:ph type="title"/>
          </p:nvPr>
        </p:nvSpPr>
        <p:spPr>
          <a:xfrm>
            <a:off x="646113" y="295730"/>
            <a:ext cx="8786148" cy="1059469"/>
          </a:xfrm>
        </p:spPr>
        <p:txBody>
          <a:bodyPr/>
          <a:lstStyle/>
          <a:p>
            <a:r>
              <a:rPr lang="en" dirty="0"/>
              <a:t>Data Description</a:t>
            </a:r>
            <a:endParaRPr lang="en-IN" dirty="0"/>
          </a:p>
        </p:txBody>
      </p:sp>
      <p:sp>
        <p:nvSpPr>
          <p:cNvPr id="3" name="Content Placeholder 2">
            <a:extLst>
              <a:ext uri="{FF2B5EF4-FFF2-40B4-BE49-F238E27FC236}">
                <a16:creationId xmlns:a16="http://schemas.microsoft.com/office/drawing/2014/main" id="{3322A775-F622-C081-251D-0AD295A031C5}"/>
              </a:ext>
            </a:extLst>
          </p:cNvPr>
          <p:cNvSpPr>
            <a:spLocks noGrp="1"/>
          </p:cNvSpPr>
          <p:nvPr>
            <p:ph idx="1"/>
          </p:nvPr>
        </p:nvSpPr>
        <p:spPr>
          <a:xfrm>
            <a:off x="475860" y="1194318"/>
            <a:ext cx="10646229" cy="5477070"/>
          </a:xfrm>
        </p:spPr>
        <p:txBody>
          <a:bodyPr>
            <a:normAutofit fontScale="92500" lnSpcReduction="10000"/>
          </a:bodyPr>
          <a:lstStyle/>
          <a:p>
            <a:pPr marL="529162">
              <a:lnSpc>
                <a:spcPct val="115000"/>
              </a:lnSpc>
              <a:buSzPct val="85000"/>
              <a:buFont typeface="Wingdings" panose="05000000000000000000" pitchFamily="2" charset="2"/>
              <a:buChar char="v"/>
            </a:pPr>
            <a:r>
              <a:rPr lang="en-US" dirty="0">
                <a:latin typeface="Calibri" panose="020F0502020204030204" pitchFamily="34" charset="0"/>
                <a:cs typeface="Calibri" panose="020F0502020204030204" pitchFamily="34" charset="0"/>
              </a:rPr>
              <a:t>Medical (history):</a:t>
            </a:r>
          </a:p>
          <a:p>
            <a:pPr marL="529162">
              <a:lnSpc>
                <a:spcPct val="115000"/>
              </a:lnSpc>
              <a:buSzPct val="107000"/>
              <a:buFont typeface="Arial" panose="020B0604020202020204" pitchFamily="34" charset="0"/>
              <a:buChar char="•"/>
            </a:pPr>
            <a:r>
              <a:rPr lang="en-US" dirty="0">
                <a:latin typeface="Calibri" panose="020F0502020204030204" pitchFamily="34" charset="0"/>
                <a:cs typeface="Calibri" panose="020F0502020204030204" pitchFamily="34" charset="0"/>
                <a:sym typeface="Poppins SemiBold"/>
              </a:rPr>
              <a:t>BP Meds</a:t>
            </a:r>
            <a:r>
              <a:rPr lang="en-US" dirty="0">
                <a:latin typeface="Calibri" panose="020F0502020204030204" pitchFamily="34" charset="0"/>
                <a:cs typeface="Calibri" panose="020F0502020204030204" pitchFamily="34" charset="0"/>
              </a:rPr>
              <a:t>: whether or not the patient was on blood pressure medication (Nominal)</a:t>
            </a:r>
          </a:p>
          <a:p>
            <a:pPr marL="529162">
              <a:lnSpc>
                <a:spcPct val="115000"/>
              </a:lnSpc>
              <a:buSzPct val="107000"/>
              <a:buFont typeface="Arial" panose="020B0604020202020204" pitchFamily="34" charset="0"/>
              <a:buChar char="•"/>
            </a:pPr>
            <a:r>
              <a:rPr lang="en-US" dirty="0">
                <a:latin typeface="Calibri" panose="020F0502020204030204" pitchFamily="34" charset="0"/>
                <a:cs typeface="Calibri" panose="020F0502020204030204" pitchFamily="34" charset="0"/>
                <a:sym typeface="Poppins SemiBold"/>
              </a:rPr>
              <a:t>Prevalent Stroke</a:t>
            </a:r>
            <a:r>
              <a:rPr lang="en-US" dirty="0">
                <a:latin typeface="Calibri" panose="020F0502020204030204" pitchFamily="34" charset="0"/>
                <a:cs typeface="Calibri" panose="020F0502020204030204" pitchFamily="34" charset="0"/>
              </a:rPr>
              <a:t>: whether or not the patient had previously had a stroke (Nominal)</a:t>
            </a:r>
          </a:p>
          <a:p>
            <a:pPr marL="529162">
              <a:lnSpc>
                <a:spcPct val="115000"/>
              </a:lnSpc>
              <a:buSzPct val="107000"/>
              <a:buFont typeface="Arial" panose="020B0604020202020204" pitchFamily="34" charset="0"/>
              <a:buChar char="•"/>
            </a:pPr>
            <a:r>
              <a:rPr lang="en-US" dirty="0">
                <a:latin typeface="Calibri" panose="020F0502020204030204" pitchFamily="34" charset="0"/>
                <a:cs typeface="Calibri" panose="020F0502020204030204" pitchFamily="34" charset="0"/>
                <a:sym typeface="Poppins SemiBold"/>
              </a:rPr>
              <a:t>Prevalent </a:t>
            </a:r>
            <a:r>
              <a:rPr lang="en-US" dirty="0" err="1">
                <a:latin typeface="Calibri" panose="020F0502020204030204" pitchFamily="34" charset="0"/>
                <a:cs typeface="Calibri" panose="020F0502020204030204" pitchFamily="34" charset="0"/>
                <a:sym typeface="Poppins SemiBold"/>
              </a:rPr>
              <a:t>Hyp</a:t>
            </a:r>
            <a:r>
              <a:rPr lang="en-US" dirty="0">
                <a:latin typeface="Calibri" panose="020F0502020204030204" pitchFamily="34" charset="0"/>
                <a:cs typeface="Calibri" panose="020F0502020204030204" pitchFamily="34" charset="0"/>
              </a:rPr>
              <a:t>: whether or not the patient was hypertensive (Nominal)</a:t>
            </a:r>
          </a:p>
          <a:p>
            <a:pPr marL="529162">
              <a:lnSpc>
                <a:spcPct val="115000"/>
              </a:lnSpc>
              <a:buSzPct val="107000"/>
              <a:buFont typeface="Arial" panose="020B0604020202020204" pitchFamily="34" charset="0"/>
              <a:buChar char="•"/>
            </a:pPr>
            <a:r>
              <a:rPr lang="en-US" dirty="0">
                <a:latin typeface="Calibri" panose="020F0502020204030204" pitchFamily="34" charset="0"/>
                <a:cs typeface="Calibri" panose="020F0502020204030204" pitchFamily="34" charset="0"/>
                <a:sym typeface="Poppins SemiBold"/>
              </a:rPr>
              <a:t>Diabetes</a:t>
            </a:r>
            <a:r>
              <a:rPr lang="en-US" dirty="0">
                <a:latin typeface="Calibri" panose="020F0502020204030204" pitchFamily="34" charset="0"/>
                <a:cs typeface="Calibri" panose="020F0502020204030204" pitchFamily="34" charset="0"/>
              </a:rPr>
              <a:t>: whether or not the patient had diabetes (Nominal)</a:t>
            </a:r>
            <a:endParaRPr lang="en-US" dirty="0">
              <a:latin typeface="Calibri" panose="020F0502020204030204" pitchFamily="34" charset="0"/>
              <a:cs typeface="Calibri" panose="020F0502020204030204" pitchFamily="34" charset="0"/>
              <a:sym typeface="Poppins"/>
            </a:endParaRPr>
          </a:p>
          <a:p>
            <a:pPr marL="529162">
              <a:lnSpc>
                <a:spcPct val="115000"/>
              </a:lnSpc>
              <a:spcBef>
                <a:spcPts val="800"/>
              </a:spcBef>
              <a:buSzPts val="1400"/>
              <a:buFont typeface="Wingdings" panose="05000000000000000000" pitchFamily="2" charset="2"/>
              <a:buChar char="v"/>
            </a:pPr>
            <a:r>
              <a:rPr lang="en-US" dirty="0">
                <a:latin typeface="Calibri" panose="020F0502020204030204" pitchFamily="34" charset="0"/>
                <a:cs typeface="Calibri" panose="020F0502020204030204" pitchFamily="34" charset="0"/>
                <a:sym typeface="Poppins"/>
              </a:rPr>
              <a:t>Medical (current):</a:t>
            </a:r>
          </a:p>
          <a:p>
            <a:pPr marL="537629">
              <a:lnSpc>
                <a:spcPct val="115000"/>
              </a:lnSpc>
              <a:spcBef>
                <a:spcPts val="0"/>
              </a:spcBef>
              <a:buClr>
                <a:schemeClr val="bg2">
                  <a:lumMod val="60000"/>
                  <a:lumOff val="40000"/>
                </a:schemeClr>
              </a:buClr>
              <a:buSzPct val="106000"/>
              <a:buFont typeface="Arial" panose="020B0604020202020204" pitchFamily="34" charset="0"/>
              <a:buChar char="•"/>
            </a:pPr>
            <a:r>
              <a:rPr lang="en-US" dirty="0">
                <a:latin typeface="Calibri" panose="020F0502020204030204" pitchFamily="34" charset="0"/>
                <a:cs typeface="Calibri" panose="020F0502020204030204" pitchFamily="34" charset="0"/>
                <a:sym typeface="Poppins SemiBold"/>
              </a:rPr>
              <a:t>Tot Chol</a:t>
            </a:r>
            <a:r>
              <a:rPr lang="en-US" dirty="0">
                <a:latin typeface="Calibri" panose="020F0502020204030204" pitchFamily="34" charset="0"/>
                <a:cs typeface="Calibri" panose="020F0502020204030204" pitchFamily="34" charset="0"/>
                <a:sym typeface="Poppins"/>
              </a:rPr>
              <a:t>: total cholesterol level (Continuous)</a:t>
            </a:r>
          </a:p>
          <a:p>
            <a:pPr marL="537629">
              <a:lnSpc>
                <a:spcPct val="115000"/>
              </a:lnSpc>
              <a:spcBef>
                <a:spcPts val="0"/>
              </a:spcBef>
              <a:buClr>
                <a:schemeClr val="bg2">
                  <a:lumMod val="60000"/>
                  <a:lumOff val="40000"/>
                </a:schemeClr>
              </a:buClr>
              <a:buSzPct val="106000"/>
              <a:buFont typeface="Arial" panose="020B0604020202020204" pitchFamily="34" charset="0"/>
              <a:buChar char="•"/>
            </a:pPr>
            <a:r>
              <a:rPr lang="en-US" dirty="0">
                <a:latin typeface="Calibri" panose="020F0502020204030204" pitchFamily="34" charset="0"/>
                <a:cs typeface="Calibri" panose="020F0502020204030204" pitchFamily="34" charset="0"/>
                <a:sym typeface="Poppins SemiBold"/>
              </a:rPr>
              <a:t>Sys BP</a:t>
            </a:r>
            <a:r>
              <a:rPr lang="en-US" dirty="0">
                <a:latin typeface="Calibri" panose="020F0502020204030204" pitchFamily="34" charset="0"/>
                <a:cs typeface="Calibri" panose="020F0502020204030204" pitchFamily="34" charset="0"/>
                <a:sym typeface="Poppins"/>
              </a:rPr>
              <a:t>: systolic blood pressure (Continuous)</a:t>
            </a:r>
          </a:p>
          <a:p>
            <a:pPr marL="537629">
              <a:lnSpc>
                <a:spcPct val="115000"/>
              </a:lnSpc>
              <a:spcBef>
                <a:spcPts val="0"/>
              </a:spcBef>
              <a:buClr>
                <a:schemeClr val="bg2">
                  <a:lumMod val="60000"/>
                  <a:lumOff val="40000"/>
                </a:schemeClr>
              </a:buClr>
              <a:buSzPct val="106000"/>
              <a:buFont typeface="Arial" panose="020B0604020202020204" pitchFamily="34" charset="0"/>
              <a:buChar char="•"/>
            </a:pPr>
            <a:r>
              <a:rPr lang="en-US" dirty="0">
                <a:latin typeface="Calibri" panose="020F0502020204030204" pitchFamily="34" charset="0"/>
                <a:cs typeface="Calibri" panose="020F0502020204030204" pitchFamily="34" charset="0"/>
                <a:sym typeface="Poppins SemiBold"/>
              </a:rPr>
              <a:t>Dia BP</a:t>
            </a:r>
            <a:r>
              <a:rPr lang="en-US" dirty="0">
                <a:latin typeface="Calibri" panose="020F0502020204030204" pitchFamily="34" charset="0"/>
                <a:cs typeface="Calibri" panose="020F0502020204030204" pitchFamily="34" charset="0"/>
                <a:sym typeface="Poppins"/>
              </a:rPr>
              <a:t>: diastolic blood pressure (Continuous)</a:t>
            </a:r>
          </a:p>
          <a:p>
            <a:pPr marL="537629">
              <a:lnSpc>
                <a:spcPct val="115000"/>
              </a:lnSpc>
              <a:spcBef>
                <a:spcPts val="0"/>
              </a:spcBef>
              <a:buClr>
                <a:schemeClr val="bg2">
                  <a:lumMod val="60000"/>
                  <a:lumOff val="40000"/>
                </a:schemeClr>
              </a:buClr>
              <a:buSzPct val="106000"/>
              <a:buFont typeface="Arial" panose="020B0604020202020204" pitchFamily="34" charset="0"/>
              <a:buChar char="•"/>
            </a:pPr>
            <a:r>
              <a:rPr lang="en-US" dirty="0">
                <a:latin typeface="Calibri" panose="020F0502020204030204" pitchFamily="34" charset="0"/>
                <a:cs typeface="Calibri" panose="020F0502020204030204" pitchFamily="34" charset="0"/>
                <a:sym typeface="Poppins SemiBold"/>
              </a:rPr>
              <a:t>BMI</a:t>
            </a:r>
            <a:r>
              <a:rPr lang="en-US" dirty="0">
                <a:latin typeface="Calibri" panose="020F0502020204030204" pitchFamily="34" charset="0"/>
                <a:cs typeface="Calibri" panose="020F0502020204030204" pitchFamily="34" charset="0"/>
                <a:sym typeface="Poppins"/>
              </a:rPr>
              <a:t>: Body Mass Index (Continuous)</a:t>
            </a:r>
          </a:p>
          <a:p>
            <a:pPr marL="537629">
              <a:lnSpc>
                <a:spcPct val="115000"/>
              </a:lnSpc>
              <a:spcBef>
                <a:spcPts val="0"/>
              </a:spcBef>
              <a:buClr>
                <a:schemeClr val="bg2">
                  <a:lumMod val="60000"/>
                  <a:lumOff val="40000"/>
                </a:schemeClr>
              </a:buClr>
              <a:buSzPct val="106000"/>
              <a:buFont typeface="Arial" panose="020B0604020202020204" pitchFamily="34" charset="0"/>
              <a:buChar char="•"/>
            </a:pPr>
            <a:r>
              <a:rPr lang="en-US" dirty="0">
                <a:latin typeface="Calibri" panose="020F0502020204030204" pitchFamily="34" charset="0"/>
                <a:cs typeface="Calibri" panose="020F0502020204030204" pitchFamily="34" charset="0"/>
                <a:sym typeface="Poppins SemiBold"/>
              </a:rPr>
              <a:t>Heart Rate</a:t>
            </a:r>
            <a:r>
              <a:rPr lang="en-US" dirty="0">
                <a:latin typeface="Calibri" panose="020F0502020204030204" pitchFamily="34" charset="0"/>
                <a:cs typeface="Calibri" panose="020F0502020204030204" pitchFamily="34" charset="0"/>
                <a:sym typeface="Poppins"/>
              </a:rPr>
              <a:t>: heart rate (Continuous - In medical research, variables such as heart rate though in fact discrete, yet are considered continuous because of large number of possible values.)</a:t>
            </a:r>
          </a:p>
          <a:p>
            <a:pPr marL="537629">
              <a:lnSpc>
                <a:spcPct val="115000"/>
              </a:lnSpc>
              <a:spcBef>
                <a:spcPts val="0"/>
              </a:spcBef>
              <a:buClr>
                <a:schemeClr val="bg2">
                  <a:lumMod val="60000"/>
                  <a:lumOff val="40000"/>
                </a:schemeClr>
              </a:buClr>
              <a:buSzPct val="106000"/>
              <a:buFont typeface="Arial" panose="020B0604020202020204" pitchFamily="34" charset="0"/>
              <a:buChar char="•"/>
            </a:pPr>
            <a:r>
              <a:rPr lang="en-US" dirty="0">
                <a:latin typeface="Calibri" panose="020F0502020204030204" pitchFamily="34" charset="0"/>
                <a:cs typeface="Calibri" panose="020F0502020204030204" pitchFamily="34" charset="0"/>
                <a:sym typeface="Poppins SemiBold"/>
              </a:rPr>
              <a:t>Glucose</a:t>
            </a:r>
            <a:r>
              <a:rPr lang="en-US" dirty="0">
                <a:latin typeface="Calibri" panose="020F0502020204030204" pitchFamily="34" charset="0"/>
                <a:cs typeface="Calibri" panose="020F0502020204030204" pitchFamily="34" charset="0"/>
                <a:sym typeface="Poppins"/>
              </a:rPr>
              <a:t>: glucose level (Continuous)</a:t>
            </a:r>
          </a:p>
          <a:p>
            <a:pPr marL="529162">
              <a:lnSpc>
                <a:spcPct val="115000"/>
              </a:lnSpc>
              <a:spcBef>
                <a:spcPts val="0"/>
              </a:spcBef>
              <a:buSzPts val="1400"/>
              <a:buFont typeface="Wingdings" panose="05000000000000000000" pitchFamily="2" charset="2"/>
              <a:buChar char="v"/>
            </a:pPr>
            <a:r>
              <a:rPr lang="en-US" dirty="0">
                <a:latin typeface="Calibri" panose="020F0502020204030204" pitchFamily="34" charset="0"/>
                <a:cs typeface="Calibri" panose="020F0502020204030204" pitchFamily="34" charset="0"/>
                <a:sym typeface="Poppins"/>
              </a:rPr>
              <a:t>Predict variable (desired target):</a:t>
            </a:r>
          </a:p>
          <a:p>
            <a:pPr marL="529162">
              <a:lnSpc>
                <a:spcPct val="115000"/>
              </a:lnSpc>
              <a:spcBef>
                <a:spcPts val="0"/>
              </a:spcBef>
              <a:buSzPts val="1400"/>
              <a:buFont typeface="Arial" panose="020B0604020202020204" pitchFamily="34" charset="0"/>
              <a:buChar char="•"/>
            </a:pPr>
            <a:r>
              <a:rPr lang="en-US" dirty="0" err="1">
                <a:latin typeface="Calibri" panose="020F0502020204030204" pitchFamily="34" charset="0"/>
                <a:cs typeface="Calibri" panose="020F0502020204030204" pitchFamily="34" charset="0"/>
                <a:sym typeface="Poppins SemiBold"/>
              </a:rPr>
              <a:t>TenYearCHD</a:t>
            </a:r>
            <a:r>
              <a:rPr lang="en-US" dirty="0">
                <a:latin typeface="Calibri" panose="020F0502020204030204" pitchFamily="34" charset="0"/>
                <a:cs typeface="Calibri" panose="020F0502020204030204" pitchFamily="34" charset="0"/>
                <a:sym typeface="Poppins SemiBold"/>
              </a:rPr>
              <a:t>:</a:t>
            </a:r>
            <a:r>
              <a:rPr lang="en-US" dirty="0">
                <a:latin typeface="Calibri" panose="020F0502020204030204" pitchFamily="34" charset="0"/>
                <a:cs typeface="Calibri" panose="020F0502020204030204" pitchFamily="34" charset="0"/>
                <a:sym typeface="Courier New"/>
              </a:rPr>
              <a:t> </a:t>
            </a:r>
            <a:r>
              <a:rPr lang="en-US" dirty="0">
                <a:latin typeface="Calibri" panose="020F0502020204030204" pitchFamily="34" charset="0"/>
                <a:cs typeface="Calibri" panose="020F0502020204030204" pitchFamily="34" charset="0"/>
                <a:sym typeface="Poppins"/>
              </a:rPr>
              <a:t>10-year risk of coronary heart disease CHD(binary: “1”, means “Yes”, “0” means “No”)</a:t>
            </a:r>
          </a:p>
          <a:p>
            <a:endParaRPr lang="en-IN"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651EDF74-9A23-2173-F1BB-0117325769DB}"/>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778722397"/>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39"/>
          <p:cNvSpPr txBox="1">
            <a:spLocks noGrp="1"/>
          </p:cNvSpPr>
          <p:nvPr>
            <p:ph type="title"/>
          </p:nvPr>
        </p:nvSpPr>
        <p:spPr>
          <a:xfrm>
            <a:off x="1061600" y="1101367"/>
            <a:ext cx="10272000" cy="763600"/>
          </a:xfrm>
          <a:prstGeom prst="rect">
            <a:avLst/>
          </a:prstGeom>
        </p:spPr>
        <p:txBody>
          <a:bodyPr spcFirstLastPara="1" vert="horz" wrap="square" lIns="121900" tIns="121900" rIns="121900" bIns="121900" rtlCol="0" anchor="ctr" anchorCtr="0">
            <a:noAutofit/>
          </a:bodyPr>
          <a:lstStyle/>
          <a:p>
            <a:pPr algn="l"/>
            <a:r>
              <a:rPr lang="en" sz="4667"/>
              <a:t>Data Preparation &amp; Cleaning</a:t>
            </a:r>
            <a:endParaRPr sz="4667"/>
          </a:p>
        </p:txBody>
      </p:sp>
      <p:sp>
        <p:nvSpPr>
          <p:cNvPr id="924" name="Google Shape;924;p39"/>
          <p:cNvSpPr txBox="1">
            <a:spLocks noGrp="1"/>
          </p:cNvSpPr>
          <p:nvPr>
            <p:ph type="subTitle" idx="1"/>
          </p:nvPr>
        </p:nvSpPr>
        <p:spPr>
          <a:xfrm>
            <a:off x="1304261" y="2050903"/>
            <a:ext cx="9491257" cy="4601824"/>
          </a:xfrm>
          <a:prstGeom prst="rect">
            <a:avLst/>
          </a:prstGeom>
        </p:spPr>
        <p:txBody>
          <a:bodyPr spcFirstLastPara="1" vert="horz" wrap="square" lIns="121900" tIns="121900" rIns="121900" bIns="121900" rtlCol="0" anchor="t" anchorCtr="0">
            <a:noAutofit/>
          </a:bodyPr>
          <a:lstStyle/>
          <a:p>
            <a:pPr marL="529162" algn="l">
              <a:lnSpc>
                <a:spcPct val="130000"/>
              </a:lnSpc>
              <a:spcBef>
                <a:spcPts val="800"/>
              </a:spcBef>
              <a:buClr>
                <a:schemeClr val="bg2">
                  <a:lumMod val="60000"/>
                  <a:lumOff val="40000"/>
                </a:schemeClr>
              </a:buClr>
              <a:buSzPct val="100000"/>
              <a:buFont typeface="Wingdings" panose="05000000000000000000" pitchFamily="2" charset="2"/>
              <a:buChar char="v"/>
            </a:pPr>
            <a:r>
              <a:rPr lang="en" dirty="0">
                <a:solidFill>
                  <a:schemeClr val="tx1"/>
                </a:solidFill>
                <a:latin typeface="Calibri" panose="020F0502020204030204" pitchFamily="34" charset="0"/>
                <a:cs typeface="Calibri" panose="020F0502020204030204" pitchFamily="34" charset="0"/>
              </a:rPr>
              <a:t>There are no duplicate rows in the dataset.</a:t>
            </a:r>
          </a:p>
          <a:p>
            <a:pPr marL="529162" algn="l">
              <a:lnSpc>
                <a:spcPct val="130000"/>
              </a:lnSpc>
              <a:spcBef>
                <a:spcPts val="800"/>
              </a:spcBef>
              <a:buClr>
                <a:schemeClr val="bg2">
                  <a:lumMod val="60000"/>
                  <a:lumOff val="40000"/>
                </a:schemeClr>
              </a:buClr>
              <a:buSzPct val="100000"/>
              <a:buFont typeface="Wingdings" panose="05000000000000000000" pitchFamily="2" charset="2"/>
              <a:buChar char="v"/>
            </a:pPr>
            <a:r>
              <a:rPr lang="en-US" dirty="0">
                <a:solidFill>
                  <a:schemeClr val="tx1"/>
                </a:solidFill>
                <a:latin typeface="Calibri" panose="020F0502020204030204" pitchFamily="34" charset="0"/>
                <a:cs typeface="Calibri" panose="020F0502020204030204" pitchFamily="34" charset="0"/>
              </a:rPr>
              <a:t>Changed the names for some columns for better understanding, and also splitted into categorical and continuous variables for easy visualization.</a:t>
            </a:r>
          </a:p>
          <a:p>
            <a:pPr marL="529162" algn="l">
              <a:lnSpc>
                <a:spcPct val="130000"/>
              </a:lnSpc>
              <a:spcBef>
                <a:spcPts val="800"/>
              </a:spcBef>
              <a:buClr>
                <a:schemeClr val="bg2">
                  <a:lumMod val="60000"/>
                  <a:lumOff val="40000"/>
                </a:schemeClr>
              </a:buClr>
              <a:buSzPct val="100000"/>
              <a:buFont typeface="Wingdings" panose="05000000000000000000" pitchFamily="2" charset="2"/>
              <a:buChar char="v"/>
            </a:pPr>
            <a:r>
              <a:rPr lang="en" dirty="0">
                <a:solidFill>
                  <a:schemeClr val="tx1"/>
                </a:solidFill>
                <a:latin typeface="Calibri" panose="020F0502020204030204" pitchFamily="34" charset="0"/>
                <a:cs typeface="Calibri" panose="020F0502020204030204" pitchFamily="34" charset="0"/>
              </a:rPr>
              <a:t>There are missing values in the columns education, cigs per day, BP meds, totChol, BMI, heart rate and glucose.</a:t>
            </a:r>
          </a:p>
          <a:p>
            <a:pPr marL="529162" algn="l">
              <a:lnSpc>
                <a:spcPct val="130000"/>
              </a:lnSpc>
              <a:spcBef>
                <a:spcPts val="800"/>
              </a:spcBef>
              <a:buClr>
                <a:schemeClr val="bg2">
                  <a:lumMod val="60000"/>
                  <a:lumOff val="40000"/>
                </a:schemeClr>
              </a:buClr>
              <a:buSzPct val="100000"/>
              <a:buFont typeface="Wingdings" panose="05000000000000000000" pitchFamily="2" charset="2"/>
              <a:buChar char="v"/>
            </a:pPr>
            <a:r>
              <a:rPr lang="en" dirty="0">
                <a:solidFill>
                  <a:schemeClr val="tx1"/>
                </a:solidFill>
                <a:latin typeface="Calibri" panose="020F0502020204030204" pitchFamily="34" charset="0"/>
                <a:cs typeface="Calibri" panose="020F0502020204030204" pitchFamily="34" charset="0"/>
              </a:rPr>
              <a:t>Totally 510 values are missing, As our dataset is Small, We can’t simply drop these values, So I had checked mode,mean and median values for these 7 columns.</a:t>
            </a:r>
          </a:p>
          <a:p>
            <a:pPr marL="529162" algn="l">
              <a:lnSpc>
                <a:spcPct val="130000"/>
              </a:lnSpc>
              <a:spcBef>
                <a:spcPts val="800"/>
              </a:spcBef>
              <a:buClr>
                <a:schemeClr val="bg2">
                  <a:lumMod val="60000"/>
                  <a:lumOff val="40000"/>
                </a:schemeClr>
              </a:buClr>
              <a:buSzPct val="100000"/>
              <a:buFont typeface="Wingdings" panose="05000000000000000000" pitchFamily="2" charset="2"/>
              <a:buChar char="v"/>
            </a:pPr>
            <a:r>
              <a:rPr lang="en" dirty="0">
                <a:solidFill>
                  <a:schemeClr val="tx1"/>
                </a:solidFill>
                <a:latin typeface="Calibri" panose="020F0502020204030204" pitchFamily="34" charset="0"/>
                <a:cs typeface="Calibri" panose="020F0502020204030204" pitchFamily="34" charset="0"/>
              </a:rPr>
              <a:t>Imputed the values by approriate suitable methods.</a:t>
            </a:r>
            <a:endParaRPr dirty="0">
              <a:solidFill>
                <a:schemeClr val="tx1"/>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23"/>
                                        </p:tgtEl>
                                        <p:attrNameLst>
                                          <p:attrName>style.visibility</p:attrName>
                                        </p:attrNameLst>
                                      </p:cBhvr>
                                      <p:to>
                                        <p:strVal val="visible"/>
                                      </p:to>
                                    </p:set>
                                    <p:animEffect transition="in" filter="fade">
                                      <p:cBhvr>
                                        <p:cTn id="7" dur="1000"/>
                                        <p:tgtEl>
                                          <p:spTgt spid="92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24"/>
                                        </p:tgtEl>
                                        <p:attrNameLst>
                                          <p:attrName>style.visibility</p:attrName>
                                        </p:attrNameLst>
                                      </p:cBhvr>
                                      <p:to>
                                        <p:strVal val="visible"/>
                                      </p:to>
                                    </p:set>
                                    <p:animEffect transition="in" filter="fade">
                                      <p:cBhvr>
                                        <p:cTn id="11" dur="1000"/>
                                        <p:tgtEl>
                                          <p:spTgt spid="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1D98-AFB6-43C6-7D1D-F4FD20105E0B}"/>
              </a:ext>
            </a:extLst>
          </p:cNvPr>
          <p:cNvSpPr>
            <a:spLocks noGrp="1"/>
          </p:cNvSpPr>
          <p:nvPr>
            <p:ph type="title"/>
          </p:nvPr>
        </p:nvSpPr>
        <p:spPr>
          <a:xfrm>
            <a:off x="604875" y="452717"/>
            <a:ext cx="9445960" cy="974408"/>
          </a:xfrm>
        </p:spPr>
        <p:txBody>
          <a:bodyPr/>
          <a:lstStyle/>
          <a:p>
            <a:r>
              <a:rPr lang="en" sz="4267" dirty="0">
                <a:latin typeface="Calibri" panose="020F0502020204030204" pitchFamily="34" charset="0"/>
                <a:cs typeface="Calibri" panose="020F0502020204030204" pitchFamily="34" charset="0"/>
              </a:rPr>
              <a:t>Exploratory Data Analysis:</a:t>
            </a:r>
            <a:endParaRPr lang="en-IN" dirty="0"/>
          </a:p>
        </p:txBody>
      </p:sp>
      <p:sp>
        <p:nvSpPr>
          <p:cNvPr id="3" name="Content Placeholder 2">
            <a:extLst>
              <a:ext uri="{FF2B5EF4-FFF2-40B4-BE49-F238E27FC236}">
                <a16:creationId xmlns:a16="http://schemas.microsoft.com/office/drawing/2014/main" id="{EDF09EC7-A532-5634-6AF4-6BB9504C0F12}"/>
              </a:ext>
            </a:extLst>
          </p:cNvPr>
          <p:cNvSpPr>
            <a:spLocks noGrp="1"/>
          </p:cNvSpPr>
          <p:nvPr>
            <p:ph idx="1"/>
          </p:nvPr>
        </p:nvSpPr>
        <p:spPr>
          <a:xfrm>
            <a:off x="680485" y="1427127"/>
            <a:ext cx="10673315" cy="4929223"/>
          </a:xfrm>
        </p:spPr>
        <p:txBody>
          <a:bodyPr>
            <a:normAutofit lnSpcReduction="10000"/>
          </a:bodyPr>
          <a:lstStyle/>
          <a:p>
            <a:pPr>
              <a:buSzPct val="70000"/>
              <a:buFont typeface="Wingdings" panose="05000000000000000000" pitchFamily="2" charset="2"/>
              <a:buChar char="v"/>
            </a:pPr>
            <a:r>
              <a:rPr lang="en-US" sz="2400" dirty="0"/>
              <a:t> While visualizing the Target variable, we can clearly see that our data is highly imbalanced.</a:t>
            </a:r>
          </a:p>
          <a:p>
            <a:pPr>
              <a:buSzPct val="70000"/>
              <a:buFont typeface="Wingdings" panose="05000000000000000000" pitchFamily="2" charset="2"/>
              <a:buChar char="v"/>
            </a:pPr>
            <a:endParaRPr lang="en-US" sz="2400" dirty="0"/>
          </a:p>
          <a:p>
            <a:pPr>
              <a:buSzPct val="70000"/>
              <a:buFont typeface="Wingdings" panose="05000000000000000000" pitchFamily="2" charset="2"/>
              <a:buChar char="v"/>
            </a:pPr>
            <a:endParaRPr lang="en-US" sz="2400" dirty="0"/>
          </a:p>
          <a:p>
            <a:pPr>
              <a:buSzPct val="70000"/>
              <a:buFont typeface="Wingdings" panose="05000000000000000000" pitchFamily="2" charset="2"/>
              <a:buChar char="v"/>
            </a:pPr>
            <a:endParaRPr lang="en-US" sz="2400" dirty="0"/>
          </a:p>
          <a:p>
            <a:pPr>
              <a:buSzPct val="70000"/>
              <a:buFont typeface="Wingdings" panose="05000000000000000000" pitchFamily="2" charset="2"/>
              <a:buChar char="v"/>
            </a:pPr>
            <a:endParaRPr lang="en-US" sz="2400" dirty="0"/>
          </a:p>
          <a:p>
            <a:pPr marL="0" indent="0">
              <a:buSzPct val="70000"/>
              <a:buNone/>
            </a:pPr>
            <a:endParaRPr lang="en-US" sz="2400" dirty="0"/>
          </a:p>
          <a:p>
            <a:pPr>
              <a:buSzPct val="70000"/>
              <a:buFont typeface="Wingdings" panose="05000000000000000000" pitchFamily="2" charset="2"/>
              <a:buChar char="v"/>
            </a:pPr>
            <a:endParaRPr lang="en-US" sz="2400" dirty="0"/>
          </a:p>
          <a:p>
            <a:pPr marL="0" indent="0">
              <a:buSzPct val="70000"/>
              <a:buNone/>
            </a:pPr>
            <a:endParaRPr lang="en-US" sz="2400" dirty="0"/>
          </a:p>
          <a:p>
            <a:pPr>
              <a:buSzPct val="70000"/>
              <a:buFont typeface="Wingdings" panose="05000000000000000000" pitchFamily="2" charset="2"/>
              <a:buChar char="v"/>
            </a:pPr>
            <a:r>
              <a:rPr lang="en-US" sz="2400" dirty="0"/>
              <a:t> </a:t>
            </a:r>
            <a:r>
              <a:rPr lang="en-US" dirty="0">
                <a:latin typeface="Calibri" panose="020F0502020204030204" pitchFamily="34" charset="0"/>
                <a:cs typeface="Calibri" panose="020F0502020204030204" pitchFamily="34" charset="0"/>
              </a:rPr>
              <a:t>Only 15.1% that is 511 out of 3390 are classified as positive for 10 year CHD whereas the remaining 84.9% that is 2879 out of 3390 are classified as negative for 10 year CHD.</a:t>
            </a:r>
            <a:endParaRPr lang="en-IN"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F1E33A67-2EBB-D2CE-58C3-B59CECEFA40C}"/>
              </a:ext>
            </a:extLst>
          </p:cNvPr>
          <p:cNvSpPr>
            <a:spLocks noGrp="1"/>
          </p:cNvSpPr>
          <p:nvPr>
            <p:ph type="sldNum" sz="quarter" idx="12"/>
          </p:nvPr>
        </p:nvSpPr>
        <p:spPr/>
        <p:txBody>
          <a:bodyPr/>
          <a:lstStyle/>
          <a:p>
            <a:fld id="{D57F1E4F-1CFF-5643-939E-02111984F565}" type="slidenum">
              <a:rPr lang="en-US" smtClean="0"/>
              <a:t>7</a:t>
            </a:fld>
            <a:endParaRPr lang="en-US" dirty="0"/>
          </a:p>
        </p:txBody>
      </p:sp>
      <p:pic>
        <p:nvPicPr>
          <p:cNvPr id="6" name="Picture 5">
            <a:extLst>
              <a:ext uri="{FF2B5EF4-FFF2-40B4-BE49-F238E27FC236}">
                <a16:creationId xmlns:a16="http://schemas.microsoft.com/office/drawing/2014/main" id="{B2E51D41-23C0-53C8-97D4-FB4B8EF89BB6}"/>
              </a:ext>
            </a:extLst>
          </p:cNvPr>
          <p:cNvPicPr>
            <a:picLocks noChangeAspect="1"/>
          </p:cNvPicPr>
          <p:nvPr/>
        </p:nvPicPr>
        <p:blipFill rotWithShape="1">
          <a:blip r:embed="rId2"/>
          <a:srcRect l="13702" r="11624" b="3852"/>
          <a:stretch/>
        </p:blipFill>
        <p:spPr>
          <a:xfrm>
            <a:off x="3959291" y="2199142"/>
            <a:ext cx="3815778" cy="3147299"/>
          </a:xfrm>
          <a:prstGeom prst="rect">
            <a:avLst/>
          </a:prstGeom>
        </p:spPr>
      </p:pic>
    </p:spTree>
    <p:extLst>
      <p:ext uri="{BB962C8B-B14F-4D97-AF65-F5344CB8AC3E}">
        <p14:creationId xmlns:p14="http://schemas.microsoft.com/office/powerpoint/2010/main" val="2140396881"/>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41"/>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marL="8467"/>
            <a:r>
              <a:rPr lang="en" dirty="0">
                <a:latin typeface="+mn-lt"/>
              </a:rPr>
              <a:t>Ten Year CHD by Age</a:t>
            </a:r>
            <a:endParaRPr dirty="0">
              <a:latin typeface="+mn-lt"/>
            </a:endParaRPr>
          </a:p>
        </p:txBody>
      </p:sp>
      <p:sp>
        <p:nvSpPr>
          <p:cNvPr id="937" name="Google Shape;937;p41"/>
          <p:cNvSpPr txBox="1">
            <a:spLocks noGrp="1"/>
          </p:cNvSpPr>
          <p:nvPr>
            <p:ph type="subTitle" idx="4294967295"/>
          </p:nvPr>
        </p:nvSpPr>
        <p:spPr>
          <a:xfrm>
            <a:off x="0" y="1524000"/>
            <a:ext cx="9567863" cy="1498600"/>
          </a:xfrm>
          <a:prstGeom prst="rect">
            <a:avLst/>
          </a:prstGeom>
        </p:spPr>
        <p:txBody>
          <a:bodyPr spcFirstLastPara="1" vert="horz" wrap="square" lIns="121900" tIns="121900" rIns="121900" bIns="121900" rtlCol="0" anchor="t" anchorCtr="0">
            <a:noAutofit/>
          </a:bodyPr>
          <a:lstStyle/>
          <a:p>
            <a:pPr marL="529162">
              <a:lnSpc>
                <a:spcPct val="115000"/>
              </a:lnSpc>
              <a:spcBef>
                <a:spcPts val="800"/>
              </a:spcBef>
              <a:buSzPts val="1400"/>
              <a:buFont typeface="Wingdings" panose="05000000000000000000" pitchFamily="2" charset="2"/>
              <a:buChar char="v"/>
            </a:pPr>
            <a:r>
              <a:rPr lang="en" b="1" dirty="0"/>
              <a:t>CHD probability</a:t>
            </a:r>
            <a:r>
              <a:rPr lang="en" dirty="0"/>
              <a:t> is </a:t>
            </a:r>
            <a:r>
              <a:rPr lang="en" b="1" dirty="0"/>
              <a:t>high </a:t>
            </a:r>
            <a:r>
              <a:rPr lang="en" dirty="0"/>
              <a:t>for </a:t>
            </a:r>
            <a:r>
              <a:rPr lang="en" b="1" dirty="0"/>
              <a:t>above 65+ aged</a:t>
            </a:r>
            <a:r>
              <a:rPr lang="en" dirty="0"/>
              <a:t> peoples.</a:t>
            </a:r>
          </a:p>
          <a:p>
            <a:pPr marL="529162">
              <a:lnSpc>
                <a:spcPct val="115000"/>
              </a:lnSpc>
              <a:spcBef>
                <a:spcPts val="800"/>
              </a:spcBef>
              <a:buSzPts val="1400"/>
              <a:buFont typeface="Wingdings" panose="05000000000000000000" pitchFamily="2" charset="2"/>
              <a:buChar char="v"/>
            </a:pPr>
            <a:r>
              <a:rPr lang="en" dirty="0"/>
              <a:t>So,</a:t>
            </a:r>
            <a:r>
              <a:rPr lang="en" b="1" dirty="0"/>
              <a:t> older people</a:t>
            </a:r>
            <a:r>
              <a:rPr lang="en" dirty="0"/>
              <a:t> have a </a:t>
            </a:r>
            <a:r>
              <a:rPr lang="en" b="1" dirty="0"/>
              <a:t>higher risk</a:t>
            </a:r>
            <a:r>
              <a:rPr lang="en" dirty="0"/>
              <a:t> of having </a:t>
            </a:r>
            <a:r>
              <a:rPr lang="en" b="1" dirty="0"/>
              <a:t>coronary heart disease</a:t>
            </a:r>
            <a:r>
              <a:rPr lang="en" dirty="0"/>
              <a:t> in next </a:t>
            </a:r>
            <a:r>
              <a:rPr lang="en" b="1" dirty="0"/>
              <a:t>10 years</a:t>
            </a:r>
            <a:r>
              <a:rPr lang="en" dirty="0"/>
              <a:t>.</a:t>
            </a:r>
            <a:endParaRPr sz="1867" dirty="0"/>
          </a:p>
        </p:txBody>
      </p:sp>
      <p:pic>
        <p:nvPicPr>
          <p:cNvPr id="3" name="Picture 2">
            <a:extLst>
              <a:ext uri="{FF2B5EF4-FFF2-40B4-BE49-F238E27FC236}">
                <a16:creationId xmlns:a16="http://schemas.microsoft.com/office/drawing/2014/main" id="{1C25F311-B705-A100-6A58-607EA8ED1D51}"/>
              </a:ext>
            </a:extLst>
          </p:cNvPr>
          <p:cNvPicPr>
            <a:picLocks noChangeAspect="1"/>
          </p:cNvPicPr>
          <p:nvPr/>
        </p:nvPicPr>
        <p:blipFill>
          <a:blip r:embed="rId3"/>
          <a:stretch>
            <a:fillRect/>
          </a:stretch>
        </p:blipFill>
        <p:spPr>
          <a:xfrm>
            <a:off x="5952542" y="3022600"/>
            <a:ext cx="5979254" cy="3596434"/>
          </a:xfrm>
          <a:prstGeom prst="rect">
            <a:avLst/>
          </a:prstGeom>
        </p:spPr>
      </p:pic>
      <p:pic>
        <p:nvPicPr>
          <p:cNvPr id="5" name="Picture 4">
            <a:extLst>
              <a:ext uri="{FF2B5EF4-FFF2-40B4-BE49-F238E27FC236}">
                <a16:creationId xmlns:a16="http://schemas.microsoft.com/office/drawing/2014/main" id="{04C49AC4-5FAE-3D39-683D-B29C44D3D28F}"/>
              </a:ext>
            </a:extLst>
          </p:cNvPr>
          <p:cNvPicPr>
            <a:picLocks noChangeAspect="1"/>
          </p:cNvPicPr>
          <p:nvPr/>
        </p:nvPicPr>
        <p:blipFill>
          <a:blip r:embed="rId4"/>
          <a:stretch>
            <a:fillRect/>
          </a:stretch>
        </p:blipFill>
        <p:spPr>
          <a:xfrm>
            <a:off x="1604145" y="3429000"/>
            <a:ext cx="2744253" cy="31900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36"/>
                                        </p:tgtEl>
                                        <p:attrNameLst>
                                          <p:attrName>style.visibility</p:attrName>
                                        </p:attrNameLst>
                                      </p:cBhvr>
                                      <p:to>
                                        <p:strVal val="visible"/>
                                      </p:to>
                                    </p:set>
                                    <p:anim calcmode="lin" valueType="num">
                                      <p:cBhvr additive="base">
                                        <p:cTn id="7" dur="1000"/>
                                        <p:tgtEl>
                                          <p:spTgt spid="936"/>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937"/>
                                        </p:tgtEl>
                                        <p:attrNameLst>
                                          <p:attrName>style.visibility</p:attrName>
                                        </p:attrNameLst>
                                      </p:cBhvr>
                                      <p:to>
                                        <p:strVal val="visible"/>
                                      </p:to>
                                    </p:set>
                                    <p:anim calcmode="lin" valueType="num">
                                      <p:cBhvr additive="base">
                                        <p:cTn id="10" dur="1000"/>
                                        <p:tgtEl>
                                          <p:spTgt spid="93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42"/>
          <p:cNvSpPr txBox="1">
            <a:spLocks noGrp="1"/>
          </p:cNvSpPr>
          <p:nvPr>
            <p:ph type="title"/>
          </p:nvPr>
        </p:nvSpPr>
        <p:spPr>
          <a:xfrm>
            <a:off x="186612" y="253075"/>
            <a:ext cx="10542037" cy="900244"/>
          </a:xfrm>
          <a:prstGeom prst="rect">
            <a:avLst/>
          </a:prstGeom>
        </p:spPr>
        <p:txBody>
          <a:bodyPr spcFirstLastPara="1" vert="horz" wrap="square" lIns="121900" tIns="121900" rIns="121900" bIns="121900" rtlCol="0" anchor="t" anchorCtr="0">
            <a:noAutofit/>
          </a:bodyPr>
          <a:lstStyle/>
          <a:p>
            <a:pPr marL="8467">
              <a:spcBef>
                <a:spcPts val="0"/>
              </a:spcBef>
              <a:buSzPts val="3500"/>
            </a:pPr>
            <a:r>
              <a:rPr lang="en" dirty="0"/>
              <a:t>Ten Year CHD by Gender</a:t>
            </a:r>
            <a:endParaRPr dirty="0"/>
          </a:p>
          <a:p>
            <a:pPr>
              <a:spcBef>
                <a:spcPts val="0"/>
              </a:spcBef>
            </a:pPr>
            <a:endParaRPr dirty="0"/>
          </a:p>
        </p:txBody>
      </p:sp>
      <p:sp>
        <p:nvSpPr>
          <p:cNvPr id="945" name="Google Shape;945;p42"/>
          <p:cNvSpPr txBox="1">
            <a:spLocks noGrp="1"/>
          </p:cNvSpPr>
          <p:nvPr>
            <p:ph type="subTitle" idx="4294967295"/>
          </p:nvPr>
        </p:nvSpPr>
        <p:spPr>
          <a:xfrm>
            <a:off x="0" y="1225550"/>
            <a:ext cx="9567863" cy="2058988"/>
          </a:xfrm>
          <a:prstGeom prst="rect">
            <a:avLst/>
          </a:prstGeom>
        </p:spPr>
        <p:txBody>
          <a:bodyPr spcFirstLastPara="1" vert="horz" wrap="square" lIns="121900" tIns="121900" rIns="121900" bIns="121900" rtlCol="0" anchor="t" anchorCtr="0">
            <a:noAutofit/>
          </a:bodyPr>
          <a:lstStyle/>
          <a:p>
            <a:pPr marL="529162">
              <a:lnSpc>
                <a:spcPct val="115000"/>
              </a:lnSpc>
              <a:spcBef>
                <a:spcPts val="800"/>
              </a:spcBef>
              <a:buSzPts val="1400"/>
              <a:buFont typeface="Wingdings" panose="05000000000000000000" pitchFamily="2" charset="2"/>
              <a:buChar char="v"/>
            </a:pPr>
            <a:r>
              <a:rPr lang="en" sz="2400" dirty="0">
                <a:latin typeface="Calibri" panose="020F0502020204030204" pitchFamily="34" charset="0"/>
                <a:cs typeface="Calibri" panose="020F0502020204030204" pitchFamily="34" charset="0"/>
              </a:rPr>
              <a:t>The gender distribution is not even with high count for females. 53.2% are there for males and 46.8% for females.</a:t>
            </a:r>
          </a:p>
          <a:p>
            <a:pPr marL="529162">
              <a:lnSpc>
                <a:spcPct val="115000"/>
              </a:lnSpc>
              <a:spcBef>
                <a:spcPts val="800"/>
              </a:spcBef>
              <a:buSzPts val="1400"/>
              <a:buFont typeface="Wingdings" panose="05000000000000000000" pitchFamily="2" charset="2"/>
              <a:buChar char="v"/>
            </a:pPr>
            <a:r>
              <a:rPr lang="en" sz="2400" dirty="0">
                <a:latin typeface="Calibri" panose="020F0502020204030204" pitchFamily="34" charset="0"/>
                <a:cs typeface="Calibri" panose="020F0502020204030204" pitchFamily="34" charset="0"/>
              </a:rPr>
              <a:t>Men are generally at a higher risk of having coronary heart disease.</a:t>
            </a:r>
            <a:endParaRPr sz="24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272E6D8B-EC63-D5DC-0CE1-C1556EBD6D32}"/>
              </a:ext>
            </a:extLst>
          </p:cNvPr>
          <p:cNvPicPr>
            <a:picLocks noChangeAspect="1"/>
          </p:cNvPicPr>
          <p:nvPr/>
        </p:nvPicPr>
        <p:blipFill>
          <a:blip r:embed="rId3"/>
          <a:stretch>
            <a:fillRect/>
          </a:stretch>
        </p:blipFill>
        <p:spPr>
          <a:xfrm>
            <a:off x="1259633" y="3429000"/>
            <a:ext cx="3284376" cy="3519767"/>
          </a:xfrm>
          <a:prstGeom prst="rect">
            <a:avLst/>
          </a:prstGeom>
        </p:spPr>
      </p:pic>
      <p:pic>
        <p:nvPicPr>
          <p:cNvPr id="5" name="Picture 4">
            <a:extLst>
              <a:ext uri="{FF2B5EF4-FFF2-40B4-BE49-F238E27FC236}">
                <a16:creationId xmlns:a16="http://schemas.microsoft.com/office/drawing/2014/main" id="{33DB6E7B-08AE-7FBD-D034-E6ED970C90A4}"/>
              </a:ext>
            </a:extLst>
          </p:cNvPr>
          <p:cNvPicPr>
            <a:picLocks noChangeAspect="1"/>
          </p:cNvPicPr>
          <p:nvPr/>
        </p:nvPicPr>
        <p:blipFill>
          <a:blip r:embed="rId4"/>
          <a:stretch>
            <a:fillRect/>
          </a:stretch>
        </p:blipFill>
        <p:spPr>
          <a:xfrm>
            <a:off x="4783666" y="3283885"/>
            <a:ext cx="6148701" cy="34082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44"/>
                                        </p:tgtEl>
                                        <p:attrNameLst>
                                          <p:attrName>style.visibility</p:attrName>
                                        </p:attrNameLst>
                                      </p:cBhvr>
                                      <p:to>
                                        <p:strVal val="visible"/>
                                      </p:to>
                                    </p:set>
                                    <p:anim calcmode="lin" valueType="num">
                                      <p:cBhvr additive="base">
                                        <p:cTn id="7" dur="1000"/>
                                        <p:tgtEl>
                                          <p:spTgt spid="94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45"/>
                                        </p:tgtEl>
                                        <p:attrNameLst>
                                          <p:attrName>style.visibility</p:attrName>
                                        </p:attrNameLst>
                                      </p:cBhvr>
                                      <p:to>
                                        <p:strVal val="visible"/>
                                      </p:to>
                                    </p:set>
                                    <p:animEffect transition="in" filter="fade">
                                      <p:cBhvr>
                                        <p:cTn id="11" dur="1000"/>
                                        <p:tgtEl>
                                          <p:spTgt spid="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1_Office Theme">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D47F4DB-50D7-40BC-B640-A774403782D1}">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Ion</Template>
  <TotalTime>1494</TotalTime>
  <Words>1462</Words>
  <Application>Microsoft Office PowerPoint</Application>
  <PresentationFormat>Widescreen</PresentationFormat>
  <Paragraphs>110</Paragraphs>
  <Slides>25</Slides>
  <Notes>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Arial</vt:lpstr>
      <vt:lpstr>Calibri</vt:lpstr>
      <vt:lpstr>Century Gothic</vt:lpstr>
      <vt:lpstr>Nunito Light</vt:lpstr>
      <vt:lpstr>Poppins</vt:lpstr>
      <vt:lpstr>PT Sans</vt:lpstr>
      <vt:lpstr>source-serif-pro</vt:lpstr>
      <vt:lpstr>Wingdings</vt:lpstr>
      <vt:lpstr>Wingdings 3</vt:lpstr>
      <vt:lpstr>Ion</vt:lpstr>
      <vt:lpstr>1_Office Theme</vt:lpstr>
      <vt:lpstr>Cardiovascular Health Assessment and Risk Prediction Model</vt:lpstr>
      <vt:lpstr>PowerPoint Presentation</vt:lpstr>
      <vt:lpstr>Problem Statement:</vt:lpstr>
      <vt:lpstr>Data Description</vt:lpstr>
      <vt:lpstr>Data Description</vt:lpstr>
      <vt:lpstr>Data Preparation &amp; Cleaning</vt:lpstr>
      <vt:lpstr>Exploratory Data Analysis:</vt:lpstr>
      <vt:lpstr>Ten Year CHD by Age</vt:lpstr>
      <vt:lpstr>Ten Year CHD by Gender </vt:lpstr>
      <vt:lpstr>Ten Year CHD by Smoking</vt:lpstr>
      <vt:lpstr>Age vs smoking and TenYearCHD:</vt:lpstr>
      <vt:lpstr>Relationship between Diastolic_bp,Systolic_bp and BpMeds:</vt:lpstr>
      <vt:lpstr>PrevalendHyp and PrevalentStroke:</vt:lpstr>
      <vt:lpstr>PowerPoint Presentation</vt:lpstr>
      <vt:lpstr>Other Observations:</vt:lpstr>
      <vt:lpstr>Handling Outliers: I had used “Interquartile Range" (IQR) method to handle outliers.</vt:lpstr>
      <vt:lpstr>Handling Imbalance dataset</vt:lpstr>
      <vt:lpstr>PowerPoint Presentation</vt:lpstr>
      <vt:lpstr>Heat map analysis using Correlation</vt:lpstr>
      <vt:lpstr>Model Training:</vt:lpstr>
      <vt:lpstr>Confussion matrix for Test data:</vt:lpstr>
      <vt:lpstr>Confussion matrix for Train data:</vt:lpstr>
      <vt:lpstr>ROC CURVE:</vt:lpstr>
      <vt:lpstr>SUMMARY AND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Bankruptcy Prediction</dc:title>
  <dc:creator>indrajith s</dc:creator>
  <cp:lastModifiedBy>indrajith s</cp:lastModifiedBy>
  <cp:revision>35</cp:revision>
  <dcterms:created xsi:type="dcterms:W3CDTF">2024-04-13T08:12:17Z</dcterms:created>
  <dcterms:modified xsi:type="dcterms:W3CDTF">2024-04-30T16:10:26Z</dcterms:modified>
</cp:coreProperties>
</file>