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49"/>
  </p:notesMasterIdLst>
  <p:sldIdLst>
    <p:sldId id="256" r:id="rId2"/>
    <p:sldId id="257" r:id="rId3"/>
    <p:sldId id="258" r:id="rId4"/>
    <p:sldId id="260" r:id="rId5"/>
    <p:sldId id="294" r:id="rId6"/>
    <p:sldId id="321" r:id="rId7"/>
    <p:sldId id="261" r:id="rId8"/>
    <p:sldId id="295" r:id="rId9"/>
    <p:sldId id="322" r:id="rId10"/>
    <p:sldId id="323" r:id="rId11"/>
    <p:sldId id="324" r:id="rId12"/>
    <p:sldId id="325" r:id="rId13"/>
    <p:sldId id="328" r:id="rId14"/>
    <p:sldId id="329" r:id="rId15"/>
    <p:sldId id="330" r:id="rId16"/>
    <p:sldId id="331" r:id="rId17"/>
    <p:sldId id="332" r:id="rId18"/>
    <p:sldId id="333" r:id="rId19"/>
    <p:sldId id="296" r:id="rId20"/>
    <p:sldId id="319" r:id="rId21"/>
    <p:sldId id="263" r:id="rId22"/>
    <p:sldId id="297" r:id="rId23"/>
    <p:sldId id="266" r:id="rId24"/>
    <p:sldId id="265" r:id="rId25"/>
    <p:sldId id="334" r:id="rId26"/>
    <p:sldId id="335" r:id="rId27"/>
    <p:sldId id="336" r:id="rId28"/>
    <p:sldId id="337" r:id="rId29"/>
    <p:sldId id="339" r:id="rId30"/>
    <p:sldId id="340" r:id="rId31"/>
    <p:sldId id="341" r:id="rId32"/>
    <p:sldId id="342" r:id="rId33"/>
    <p:sldId id="343" r:id="rId34"/>
    <p:sldId id="268" r:id="rId35"/>
    <p:sldId id="270" r:id="rId36"/>
    <p:sldId id="345" r:id="rId37"/>
    <p:sldId id="346" r:id="rId38"/>
    <p:sldId id="347" r:id="rId39"/>
    <p:sldId id="348" r:id="rId40"/>
    <p:sldId id="349" r:id="rId41"/>
    <p:sldId id="350" r:id="rId42"/>
    <p:sldId id="351" r:id="rId43"/>
    <p:sldId id="352" r:id="rId44"/>
    <p:sldId id="308" r:id="rId45"/>
    <p:sldId id="271" r:id="rId46"/>
    <p:sldId id="311" r:id="rId47"/>
    <p:sldId id="312" r:id="rId48"/>
  </p:sldIdLst>
  <p:sldSz cx="9144000" cy="5143500" type="screen16x9"/>
  <p:notesSz cx="6858000" cy="9144000"/>
  <p:embeddedFontLst>
    <p:embeddedFont>
      <p:font typeface="Assistant Light" pitchFamily="2" charset="-79"/>
      <p:regular r:id="rId50"/>
      <p:bold r:id="rId51"/>
    </p:embeddedFont>
    <p:embeddedFont>
      <p:font typeface="Consolas" panose="020B0609020204030204" pitchFamily="49" charset="0"/>
      <p:regular r:id="rId52"/>
      <p:bold r:id="rId53"/>
      <p:italic r:id="rId54"/>
      <p:boldItalic r:id="rId55"/>
    </p:embeddedFont>
    <p:embeddedFont>
      <p:font typeface="Fira Sans Extra Condensed Medium" panose="020B0604020202020204" charset="0"/>
      <p:regular r:id="rId56"/>
      <p:bold r:id="rId57"/>
      <p:italic r:id="rId58"/>
      <p:boldItalic r:id="rId59"/>
    </p:embeddedFont>
    <p:embeddedFont>
      <p:font typeface="Nunito Sans" pitchFamily="2" charset="0"/>
      <p:regular r:id="rId60"/>
      <p:bold r:id="rId61"/>
      <p:italic r:id="rId62"/>
      <p:boldItalic r:id="rId63"/>
    </p:embeddedFont>
    <p:embeddedFont>
      <p:font typeface="Nunito Sans ExtraBold" pitchFamily="2" charset="0"/>
      <p:bold r:id="rId64"/>
      <p:boldItalic r:id="rId65"/>
    </p:embeddedFont>
    <p:embeddedFont>
      <p:font typeface="Pontano Sans" panose="020B0604020202020204" charset="0"/>
      <p:regular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760">
          <p15:clr>
            <a:srgbClr val="9AA0A6"/>
          </p15:clr>
        </p15:guide>
        <p15:guide id="2" pos="4215">
          <p15:clr>
            <a:srgbClr val="9AA0A6"/>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4A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pos="5760"/>
        <p:guide pos="4215"/>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453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77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766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470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086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91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847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881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010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1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e4b937d3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e4b937d3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234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458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8d3b44f0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8d3b44f0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407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8d3b44f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8d3b44f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523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2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ef6e01a56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ef6e01a56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743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18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652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372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24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938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805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101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5e4b937d39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5e4b937d39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06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71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498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52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92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p:nvPr/>
        </p:nvSpPr>
        <p:spPr>
          <a:xfrm>
            <a:off x="5089700" y="-20175"/>
            <a:ext cx="4094650" cy="5190575"/>
          </a:xfrm>
          <a:custGeom>
            <a:avLst/>
            <a:gdLst/>
            <a:ahLst/>
            <a:cxnLst/>
            <a:rect l="l" t="t" r="r" b="b"/>
            <a:pathLst>
              <a:path w="163786" h="207623" extrusionOk="0">
                <a:moveTo>
                  <a:pt x="0" y="0"/>
                </a:moveTo>
                <a:lnTo>
                  <a:pt x="26895" y="207623"/>
                </a:lnTo>
                <a:lnTo>
                  <a:pt x="163786" y="207623"/>
                </a:lnTo>
                <a:lnTo>
                  <a:pt x="163786" y="538"/>
                </a:lnTo>
                <a:close/>
              </a:path>
            </a:pathLst>
          </a:custGeom>
          <a:solidFill>
            <a:schemeClr val="dk1"/>
          </a:solidFill>
          <a:ln>
            <a:noFill/>
          </a:ln>
        </p:spPr>
      </p:sp>
      <p:sp>
        <p:nvSpPr>
          <p:cNvPr id="10" name="Google Shape;10;p2"/>
          <p:cNvSpPr txBox="1">
            <a:spLocks noGrp="1"/>
          </p:cNvSpPr>
          <p:nvPr>
            <p:ph type="ctrTitle"/>
          </p:nvPr>
        </p:nvSpPr>
        <p:spPr>
          <a:xfrm>
            <a:off x="4863802" y="1290175"/>
            <a:ext cx="36396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Font typeface="Nunito Sans ExtraBold"/>
              <a:buNone/>
              <a:defRPr sz="300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3000"/>
              <a:buNone/>
              <a:defRPr sz="3000">
                <a:solidFill>
                  <a:schemeClr val="lt1"/>
                </a:solidFill>
              </a:defRPr>
            </a:lvl2pPr>
            <a:lvl3pPr lvl="2" algn="r" rtl="0">
              <a:spcBef>
                <a:spcPts val="0"/>
              </a:spcBef>
              <a:spcAft>
                <a:spcPts val="0"/>
              </a:spcAft>
              <a:buClr>
                <a:schemeClr val="lt1"/>
              </a:buClr>
              <a:buSzPts val="3000"/>
              <a:buNone/>
              <a:defRPr sz="3000">
                <a:solidFill>
                  <a:schemeClr val="lt1"/>
                </a:solidFill>
              </a:defRPr>
            </a:lvl3pPr>
            <a:lvl4pPr lvl="3" algn="r" rtl="0">
              <a:spcBef>
                <a:spcPts val="0"/>
              </a:spcBef>
              <a:spcAft>
                <a:spcPts val="0"/>
              </a:spcAft>
              <a:buClr>
                <a:schemeClr val="lt1"/>
              </a:buClr>
              <a:buSzPts val="3000"/>
              <a:buNone/>
              <a:defRPr sz="3000">
                <a:solidFill>
                  <a:schemeClr val="lt1"/>
                </a:solidFill>
              </a:defRPr>
            </a:lvl4pPr>
            <a:lvl5pPr lvl="4" algn="r" rtl="0">
              <a:spcBef>
                <a:spcPts val="0"/>
              </a:spcBef>
              <a:spcAft>
                <a:spcPts val="0"/>
              </a:spcAft>
              <a:buClr>
                <a:schemeClr val="lt1"/>
              </a:buClr>
              <a:buSzPts val="3000"/>
              <a:buNone/>
              <a:defRPr sz="3000">
                <a:solidFill>
                  <a:schemeClr val="lt1"/>
                </a:solidFill>
              </a:defRPr>
            </a:lvl5pPr>
            <a:lvl6pPr lvl="5" algn="r" rtl="0">
              <a:spcBef>
                <a:spcPts val="0"/>
              </a:spcBef>
              <a:spcAft>
                <a:spcPts val="0"/>
              </a:spcAft>
              <a:buClr>
                <a:schemeClr val="lt1"/>
              </a:buClr>
              <a:buSzPts val="3000"/>
              <a:buNone/>
              <a:defRPr sz="3000">
                <a:solidFill>
                  <a:schemeClr val="lt1"/>
                </a:solidFill>
              </a:defRPr>
            </a:lvl6pPr>
            <a:lvl7pPr lvl="6" algn="r" rtl="0">
              <a:spcBef>
                <a:spcPts val="0"/>
              </a:spcBef>
              <a:spcAft>
                <a:spcPts val="0"/>
              </a:spcAft>
              <a:buClr>
                <a:schemeClr val="lt1"/>
              </a:buClr>
              <a:buSzPts val="3000"/>
              <a:buNone/>
              <a:defRPr sz="3000">
                <a:solidFill>
                  <a:schemeClr val="lt1"/>
                </a:solidFill>
              </a:defRPr>
            </a:lvl7pPr>
            <a:lvl8pPr lvl="7" algn="r" rtl="0">
              <a:spcBef>
                <a:spcPts val="0"/>
              </a:spcBef>
              <a:spcAft>
                <a:spcPts val="0"/>
              </a:spcAft>
              <a:buClr>
                <a:schemeClr val="lt1"/>
              </a:buClr>
              <a:buSzPts val="3000"/>
              <a:buNone/>
              <a:defRPr sz="3000">
                <a:solidFill>
                  <a:schemeClr val="lt1"/>
                </a:solidFill>
              </a:defRPr>
            </a:lvl8pPr>
            <a:lvl9pPr lvl="8" algn="r" rtl="0">
              <a:spcBef>
                <a:spcPts val="0"/>
              </a:spcBef>
              <a:spcAft>
                <a:spcPts val="0"/>
              </a:spcAft>
              <a:buClr>
                <a:schemeClr val="lt1"/>
              </a:buClr>
              <a:buSzPts val="3000"/>
              <a:buNone/>
              <a:defRPr sz="3000">
                <a:solidFill>
                  <a:schemeClr val="lt1"/>
                </a:solidFill>
              </a:defRPr>
            </a:lvl9pPr>
          </a:lstStyle>
          <a:p>
            <a:endParaRPr/>
          </a:p>
        </p:txBody>
      </p:sp>
      <p:sp>
        <p:nvSpPr>
          <p:cNvPr id="11" name="Google Shape;11;p2"/>
          <p:cNvSpPr txBox="1">
            <a:spLocks noGrp="1"/>
          </p:cNvSpPr>
          <p:nvPr>
            <p:ph type="subTitle" idx="1"/>
          </p:nvPr>
        </p:nvSpPr>
        <p:spPr>
          <a:xfrm>
            <a:off x="4151302" y="27576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200"/>
              <a:buFont typeface="Pontano Sans"/>
              <a:buNone/>
              <a:defRPr>
                <a:solidFill>
                  <a:schemeClr val="lt1"/>
                </a:solidFill>
                <a:latin typeface="Pontano Sans"/>
                <a:ea typeface="Pontano Sans"/>
                <a:cs typeface="Pontano Sans"/>
                <a:sym typeface="Pontano Sans"/>
              </a:defRPr>
            </a:lvl1pPr>
            <a:lvl2pPr lvl="1"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2pPr>
            <a:lvl3pPr lvl="2"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3pPr>
            <a:lvl4pPr lvl="3"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4pPr>
            <a:lvl5pPr lvl="4"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5pPr>
            <a:lvl6pPr lvl="5"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6pPr>
            <a:lvl7pPr lvl="6"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7pPr>
            <a:lvl8pPr lvl="7"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8pPr>
            <a:lvl9pPr lvl="8"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9pPr>
          </a:lstStyle>
          <a:p>
            <a:endParaRPr/>
          </a:p>
        </p:txBody>
      </p:sp>
    </p:spTree>
  </p:cSld>
  <p:clrMapOvr>
    <a:masterClrMapping/>
  </p:clrMapOvr>
  <p:extLst>
    <p:ext uri="{DCECCB84-F9BA-43D5-87BE-67443E8EF086}">
      <p15:sldGuideLst xmlns:p15="http://schemas.microsoft.com/office/powerpoint/2012/main">
        <p15:guide id="1" pos="2551">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2">
  <p:cSld name="CUSTOM_15">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3080975" y="405336"/>
            <a:ext cx="2982000" cy="68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p:cSld name="CUSTOM_24">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spTree>
      <p:nvGrpSpPr>
        <p:cNvPr id="1" name="Shape 12"/>
        <p:cNvGrpSpPr/>
        <p:nvPr/>
      </p:nvGrpSpPr>
      <p:grpSpPr>
        <a:xfrm>
          <a:off x="0" y="0"/>
          <a:ext cx="0" cy="0"/>
          <a:chOff x="0" y="0"/>
          <a:chExt cx="0" cy="0"/>
        </a:xfrm>
      </p:grpSpPr>
      <p:sp>
        <p:nvSpPr>
          <p:cNvPr id="13" name="Google Shape;13;p3"/>
          <p:cNvSpPr/>
          <p:nvPr/>
        </p:nvSpPr>
        <p:spPr>
          <a:xfrm>
            <a:off x="2999400" y="3305175"/>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5611575" y="3305175"/>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1690650" y="1925050"/>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312350" y="1925050"/>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6980125" y="1925050"/>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6586" y="-40475"/>
            <a:ext cx="9180576" cy="1384272"/>
            <a:chOff x="0" y="-40481"/>
            <a:chExt cx="9144000" cy="1384272"/>
          </a:xfrm>
        </p:grpSpPr>
        <p:sp>
          <p:nvSpPr>
            <p:cNvPr id="19" name="Google Shape;19;p3"/>
            <p:cNvSpPr/>
            <p:nvPr/>
          </p:nvSpPr>
          <p:spPr>
            <a:xfrm rot="10800000">
              <a:off x="1200" y="799890"/>
              <a:ext cx="9142800" cy="5439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40481"/>
              <a:ext cx="9144000" cy="85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subTitle" idx="1"/>
          </p:nvPr>
        </p:nvSpPr>
        <p:spPr>
          <a:xfrm>
            <a:off x="967738"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2" name="Google Shape;22;p3"/>
          <p:cNvSpPr txBox="1">
            <a:spLocks noGrp="1"/>
          </p:cNvSpPr>
          <p:nvPr>
            <p:ph type="ctrTitle"/>
          </p:nvPr>
        </p:nvSpPr>
        <p:spPr>
          <a:xfrm>
            <a:off x="1152088"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3" name="Google Shape;23;p3"/>
          <p:cNvSpPr txBox="1">
            <a:spLocks noGrp="1"/>
          </p:cNvSpPr>
          <p:nvPr>
            <p:ph type="subTitle" idx="2"/>
          </p:nvPr>
        </p:nvSpPr>
        <p:spPr>
          <a:xfrm>
            <a:off x="3589500"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4" name="Google Shape;24;p3"/>
          <p:cNvSpPr txBox="1">
            <a:spLocks noGrp="1"/>
          </p:cNvSpPr>
          <p:nvPr>
            <p:ph type="ctrTitle" idx="3"/>
          </p:nvPr>
        </p:nvSpPr>
        <p:spPr>
          <a:xfrm>
            <a:off x="3773838"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5" name="Google Shape;25;p3"/>
          <p:cNvSpPr txBox="1">
            <a:spLocks noGrp="1"/>
          </p:cNvSpPr>
          <p:nvPr>
            <p:ph type="subTitle" idx="4"/>
          </p:nvPr>
        </p:nvSpPr>
        <p:spPr>
          <a:xfrm>
            <a:off x="6264526"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6" name="Google Shape;26;p3"/>
          <p:cNvSpPr txBox="1">
            <a:spLocks noGrp="1"/>
          </p:cNvSpPr>
          <p:nvPr>
            <p:ph type="ctrTitle" idx="5"/>
          </p:nvPr>
        </p:nvSpPr>
        <p:spPr>
          <a:xfrm>
            <a:off x="6448876"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7" name="Google Shape;27;p3"/>
          <p:cNvSpPr txBox="1">
            <a:spLocks noGrp="1"/>
          </p:cNvSpPr>
          <p:nvPr>
            <p:ph type="subTitle" idx="6"/>
          </p:nvPr>
        </p:nvSpPr>
        <p:spPr>
          <a:xfrm>
            <a:off x="2271011" y="403110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8" name="Google Shape;28;p3"/>
          <p:cNvSpPr txBox="1">
            <a:spLocks noGrp="1"/>
          </p:cNvSpPr>
          <p:nvPr>
            <p:ph type="ctrTitle" idx="7"/>
          </p:nvPr>
        </p:nvSpPr>
        <p:spPr>
          <a:xfrm>
            <a:off x="2455361" y="370050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9" name="Google Shape;29;p3"/>
          <p:cNvSpPr txBox="1">
            <a:spLocks noGrp="1"/>
          </p:cNvSpPr>
          <p:nvPr>
            <p:ph type="subTitle" idx="8"/>
          </p:nvPr>
        </p:nvSpPr>
        <p:spPr>
          <a:xfrm>
            <a:off x="4892774" y="403110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30" name="Google Shape;30;p3"/>
          <p:cNvSpPr txBox="1">
            <a:spLocks noGrp="1"/>
          </p:cNvSpPr>
          <p:nvPr>
            <p:ph type="ctrTitle" idx="9"/>
          </p:nvPr>
        </p:nvSpPr>
        <p:spPr>
          <a:xfrm>
            <a:off x="5077124" y="370050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31" name="Google Shape;31;p3"/>
          <p:cNvSpPr txBox="1">
            <a:spLocks noGrp="1"/>
          </p:cNvSpPr>
          <p:nvPr>
            <p:ph type="ctrTitle" idx="13"/>
          </p:nvPr>
        </p:nvSpPr>
        <p:spPr>
          <a:xfrm>
            <a:off x="3080975" y="398750"/>
            <a:ext cx="2982000" cy="68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2pPr>
            <a:lvl3pPr lvl="2"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3pPr>
            <a:lvl4pPr lvl="3"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4pPr>
            <a:lvl5pPr lvl="4"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5pPr>
            <a:lvl6pPr lvl="5"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6pPr>
            <a:lvl7pPr lvl="6"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7pPr>
            <a:lvl8pPr lvl="7"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8pPr>
            <a:lvl9pPr lvl="8"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9pPr>
          </a:lstStyle>
          <a:p>
            <a:endParaRPr/>
          </a:p>
        </p:txBody>
      </p:sp>
      <p:sp>
        <p:nvSpPr>
          <p:cNvPr id="32" name="Google Shape;32;p3"/>
          <p:cNvSpPr txBox="1">
            <a:spLocks noGrp="1"/>
          </p:cNvSpPr>
          <p:nvPr>
            <p:ph type="title" idx="14" hasCustomPrompt="1"/>
          </p:nvPr>
        </p:nvSpPr>
        <p:spPr>
          <a:xfrm>
            <a:off x="1575838"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3"/>
          <p:cNvSpPr txBox="1">
            <a:spLocks noGrp="1"/>
          </p:cNvSpPr>
          <p:nvPr>
            <p:ph type="title" idx="15" hasCustomPrompt="1"/>
          </p:nvPr>
        </p:nvSpPr>
        <p:spPr>
          <a:xfrm>
            <a:off x="4197618"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title" idx="16" hasCustomPrompt="1"/>
          </p:nvPr>
        </p:nvSpPr>
        <p:spPr>
          <a:xfrm>
            <a:off x="6872626"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3"/>
          <p:cNvSpPr txBox="1">
            <a:spLocks noGrp="1"/>
          </p:cNvSpPr>
          <p:nvPr>
            <p:ph type="title" idx="17" hasCustomPrompt="1"/>
          </p:nvPr>
        </p:nvSpPr>
        <p:spPr>
          <a:xfrm>
            <a:off x="2879111" y="3386650"/>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3"/>
          <p:cNvSpPr txBox="1">
            <a:spLocks noGrp="1"/>
          </p:cNvSpPr>
          <p:nvPr>
            <p:ph type="title" idx="18" hasCustomPrompt="1"/>
          </p:nvPr>
        </p:nvSpPr>
        <p:spPr>
          <a:xfrm>
            <a:off x="5500879" y="3386650"/>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spTree>
      <p:nvGrpSpPr>
        <p:cNvPr id="1" name="Shape 37"/>
        <p:cNvGrpSpPr/>
        <p:nvPr/>
      </p:nvGrpSpPr>
      <p:grpSpPr>
        <a:xfrm>
          <a:off x="0" y="0"/>
          <a:ext cx="0" cy="0"/>
          <a:chOff x="0" y="0"/>
          <a:chExt cx="0" cy="0"/>
        </a:xfrm>
      </p:grpSpPr>
      <p:sp>
        <p:nvSpPr>
          <p:cNvPr id="38" name="Google Shape;38;p4"/>
          <p:cNvSpPr/>
          <p:nvPr/>
        </p:nvSpPr>
        <p:spPr>
          <a:xfrm>
            <a:off x="-1152650" y="-437650"/>
            <a:ext cx="6000900" cy="5714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362575" y="-437650"/>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txBox="1">
            <a:spLocks noGrp="1"/>
          </p:cNvSpPr>
          <p:nvPr>
            <p:ph type="ctrTitle"/>
          </p:nvPr>
        </p:nvSpPr>
        <p:spPr>
          <a:xfrm flipH="1">
            <a:off x="1889225" y="2355535"/>
            <a:ext cx="3281400" cy="8031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1" name="Google Shape;41;p4"/>
          <p:cNvSpPr txBox="1">
            <a:spLocks noGrp="1"/>
          </p:cNvSpPr>
          <p:nvPr>
            <p:ph type="title" idx="2" hasCustomPrompt="1"/>
          </p:nvPr>
        </p:nvSpPr>
        <p:spPr>
          <a:xfrm flipH="1">
            <a:off x="1889225" y="1753435"/>
            <a:ext cx="2979300" cy="7545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24_1">
    <p:spTree>
      <p:nvGrpSpPr>
        <p:cNvPr id="1" name="Shape 46"/>
        <p:cNvGrpSpPr/>
        <p:nvPr/>
      </p:nvGrpSpPr>
      <p:grpSpPr>
        <a:xfrm>
          <a:off x="0" y="0"/>
          <a:ext cx="0" cy="0"/>
          <a:chOff x="0" y="0"/>
          <a:chExt cx="0" cy="0"/>
        </a:xfrm>
      </p:grpSpPr>
      <p:sp>
        <p:nvSpPr>
          <p:cNvPr id="47" name="Google Shape;47;p6"/>
          <p:cNvSpPr txBox="1">
            <a:spLocks noGrp="1"/>
          </p:cNvSpPr>
          <p:nvPr>
            <p:ph type="ctrTitle"/>
          </p:nvPr>
        </p:nvSpPr>
        <p:spPr>
          <a:xfrm>
            <a:off x="3080975" y="405336"/>
            <a:ext cx="2982000" cy="68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
        <p:nvSpPr>
          <p:cNvPr id="48" name="Google Shape;48;p6"/>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9" name="Google Shape;49;p6"/>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50" name="Google Shape;50;p6"/>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1" name="Google Shape;51;p6"/>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52" name="Google Shape;52;p6"/>
          <p:cNvSpPr txBox="1">
            <a:spLocks noGrp="1"/>
          </p:cNvSpPr>
          <p:nvPr>
            <p:ph type="ctrTitle" idx="5"/>
          </p:nvPr>
        </p:nvSpPr>
        <p:spPr>
          <a:xfrm flipH="1">
            <a:off x="3257125" y="1763240"/>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3" name="Google Shape;53;p6"/>
          <p:cNvSpPr txBox="1">
            <a:spLocks noGrp="1"/>
          </p:cNvSpPr>
          <p:nvPr>
            <p:ph type="subTitle" idx="6"/>
          </p:nvPr>
        </p:nvSpPr>
        <p:spPr>
          <a:xfrm flipH="1">
            <a:off x="3026513" y="1972515"/>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54" name="Google Shape;54;p6"/>
          <p:cNvSpPr txBox="1">
            <a:spLocks noGrp="1"/>
          </p:cNvSpPr>
          <p:nvPr>
            <p:ph type="ctrTitle" idx="7"/>
          </p:nvPr>
        </p:nvSpPr>
        <p:spPr>
          <a:xfrm flipH="1">
            <a:off x="6445175" y="1763240"/>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5" name="Google Shape;55;p6"/>
          <p:cNvSpPr txBox="1">
            <a:spLocks noGrp="1"/>
          </p:cNvSpPr>
          <p:nvPr>
            <p:ph type="subTitle" idx="8"/>
          </p:nvPr>
        </p:nvSpPr>
        <p:spPr>
          <a:xfrm flipH="1">
            <a:off x="6214563" y="1972515"/>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Tree>
  </p:cSld>
  <p:clrMapOvr>
    <a:masterClrMapping/>
  </p:clrMapOvr>
  <p:extLst>
    <p:ext uri="{DCECCB84-F9BA-43D5-87BE-67443E8EF086}">
      <p15:sldGuideLst xmlns:p15="http://schemas.microsoft.com/office/powerpoint/2012/main">
        <p15:guide id="1" orient="horz" pos="1985">
          <p15:clr>
            <a:srgbClr val="FA7B17"/>
          </p15:clr>
        </p15:guide>
        <p15:guide id="2" orient="horz" pos="146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CUSTOM_21_1_1">
    <p:spTree>
      <p:nvGrpSpPr>
        <p:cNvPr id="1" name="Shape 56"/>
        <p:cNvGrpSpPr/>
        <p:nvPr/>
      </p:nvGrpSpPr>
      <p:grpSpPr>
        <a:xfrm>
          <a:off x="0" y="0"/>
          <a:ext cx="0" cy="0"/>
          <a:chOff x="0" y="0"/>
          <a:chExt cx="0" cy="0"/>
        </a:xfrm>
      </p:grpSpPr>
      <p:sp>
        <p:nvSpPr>
          <p:cNvPr id="57" name="Google Shape;57;p7"/>
          <p:cNvSpPr/>
          <p:nvPr/>
        </p:nvSpPr>
        <p:spPr>
          <a:xfrm flipH="1">
            <a:off x="4308501" y="-424791"/>
            <a:ext cx="6000900" cy="5714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518426" y="-424791"/>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ctrTitle"/>
          </p:nvPr>
        </p:nvSpPr>
        <p:spPr>
          <a:xfrm>
            <a:off x="4020266" y="2355535"/>
            <a:ext cx="3281400" cy="80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0" name="Google Shape;60;p7"/>
          <p:cNvSpPr txBox="1">
            <a:spLocks noGrp="1"/>
          </p:cNvSpPr>
          <p:nvPr>
            <p:ph type="title" idx="2" hasCustomPrompt="1"/>
          </p:nvPr>
        </p:nvSpPr>
        <p:spPr>
          <a:xfrm>
            <a:off x="4322366" y="1753435"/>
            <a:ext cx="2979300" cy="7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1pPr>
            <a:lvl2pPr lvl="1"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2pPr>
            <a:lvl3pPr lvl="2"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3pPr>
            <a:lvl4pPr lvl="3"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4pPr>
            <a:lvl5pPr lvl="4"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5pPr>
            <a:lvl6pPr lvl="5"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6pPr>
            <a:lvl7pPr lvl="6"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7pPr>
            <a:lvl8pPr lvl="7"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8pPr>
            <a:lvl9pPr lvl="8"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 2">
  <p:cSld name="CUSTOM_15_1_1_1">
    <p:spTree>
      <p:nvGrpSpPr>
        <p:cNvPr id="1" name="Shape 61"/>
        <p:cNvGrpSpPr/>
        <p:nvPr/>
      </p:nvGrpSpPr>
      <p:grpSpPr>
        <a:xfrm>
          <a:off x="0" y="0"/>
          <a:ext cx="0" cy="0"/>
          <a:chOff x="0" y="0"/>
          <a:chExt cx="0" cy="0"/>
        </a:xfrm>
      </p:grpSpPr>
      <p:grpSp>
        <p:nvGrpSpPr>
          <p:cNvPr id="62" name="Google Shape;62;p8"/>
          <p:cNvGrpSpPr/>
          <p:nvPr/>
        </p:nvGrpSpPr>
        <p:grpSpPr>
          <a:xfrm>
            <a:off x="0" y="-9525"/>
            <a:ext cx="3105188" cy="5210133"/>
            <a:chOff x="0" y="-9525"/>
            <a:chExt cx="3105188" cy="5210133"/>
          </a:xfrm>
        </p:grpSpPr>
        <p:sp>
          <p:nvSpPr>
            <p:cNvPr id="63" name="Google Shape;63;p8"/>
            <p:cNvSpPr/>
            <p:nvPr/>
          </p:nvSpPr>
          <p:spPr>
            <a:xfrm>
              <a:off x="266700" y="-9525"/>
              <a:ext cx="2838488" cy="5210133"/>
            </a:xfrm>
            <a:custGeom>
              <a:avLst/>
              <a:gdLst/>
              <a:ahLst/>
              <a:cxnLst/>
              <a:rect l="l" t="t" r="r" b="b"/>
              <a:pathLst>
                <a:path w="110490" h="204359" extrusionOk="0">
                  <a:moveTo>
                    <a:pt x="1524" y="0"/>
                  </a:moveTo>
                  <a:lnTo>
                    <a:pt x="110490" y="0"/>
                  </a:lnTo>
                  <a:lnTo>
                    <a:pt x="55732" y="204359"/>
                  </a:lnTo>
                  <a:lnTo>
                    <a:pt x="0" y="204359"/>
                  </a:lnTo>
                  <a:close/>
                </a:path>
              </a:pathLst>
            </a:custGeom>
            <a:solidFill>
              <a:schemeClr val="dk1"/>
            </a:solidFill>
            <a:ln>
              <a:noFill/>
            </a:ln>
          </p:spPr>
        </p:sp>
        <p:sp>
          <p:nvSpPr>
            <p:cNvPr id="64" name="Google Shape;64;p8"/>
            <p:cNvSpPr/>
            <p:nvPr/>
          </p:nvSpPr>
          <p:spPr>
            <a:xfrm>
              <a:off x="0" y="-9525"/>
              <a:ext cx="558000" cy="5162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ctrTitle"/>
          </p:nvPr>
        </p:nvSpPr>
        <p:spPr>
          <a:xfrm>
            <a:off x="610871" y="405336"/>
            <a:ext cx="1737300" cy="94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2pPr>
            <a:lvl3pPr lvl="2"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3pPr>
            <a:lvl4pPr lvl="3"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4pPr>
            <a:lvl5pPr lvl="4"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5pPr>
            <a:lvl6pPr lvl="5"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6pPr>
            <a:lvl7pPr lvl="6"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7pPr>
            <a:lvl8pPr lvl="7"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8pPr>
            <a:lvl9pPr lvl="8"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9pPr>
          </a:lstStyle>
          <a:p>
            <a:endParaRPr/>
          </a:p>
        </p:txBody>
      </p:sp>
      <p:sp>
        <p:nvSpPr>
          <p:cNvPr id="66" name="Google Shape;66;p8"/>
          <p:cNvSpPr txBox="1">
            <a:spLocks noGrp="1"/>
          </p:cNvSpPr>
          <p:nvPr>
            <p:ph type="ctrTitle" idx="2"/>
          </p:nvPr>
        </p:nvSpPr>
        <p:spPr>
          <a:xfrm>
            <a:off x="5739302" y="1659506"/>
            <a:ext cx="2900100" cy="970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300"/>
              <a:buNone/>
              <a:defRPr sz="13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a:endParaRPr/>
          </a:p>
        </p:txBody>
      </p:sp>
      <p:sp>
        <p:nvSpPr>
          <p:cNvPr id="67" name="Google Shape;67;p8"/>
          <p:cNvSpPr txBox="1">
            <a:spLocks noGrp="1"/>
          </p:cNvSpPr>
          <p:nvPr>
            <p:ph type="subTitle" idx="1"/>
          </p:nvPr>
        </p:nvSpPr>
        <p:spPr>
          <a:xfrm>
            <a:off x="5739302" y="2513494"/>
            <a:ext cx="2505000" cy="9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sz="1100">
                <a:solidFill>
                  <a:schemeClr val="dk1"/>
                </a:solidFill>
              </a:defRPr>
            </a:lvl1pPr>
            <a:lvl2pPr lvl="1" rtl="0">
              <a:lnSpc>
                <a:spcPct val="100000"/>
              </a:lnSpc>
              <a:spcBef>
                <a:spcPts val="0"/>
              </a:spcBef>
              <a:spcAft>
                <a:spcPts val="0"/>
              </a:spcAft>
              <a:buClr>
                <a:schemeClr val="dk1"/>
              </a:buClr>
              <a:buSzPts val="1100"/>
              <a:buNone/>
              <a:defRPr sz="1100">
                <a:solidFill>
                  <a:schemeClr val="dk1"/>
                </a:solidFill>
              </a:defRPr>
            </a:lvl2pPr>
            <a:lvl3pPr lvl="2" rtl="0">
              <a:lnSpc>
                <a:spcPct val="100000"/>
              </a:lnSpc>
              <a:spcBef>
                <a:spcPts val="0"/>
              </a:spcBef>
              <a:spcAft>
                <a:spcPts val="0"/>
              </a:spcAft>
              <a:buClr>
                <a:schemeClr val="dk1"/>
              </a:buClr>
              <a:buSzPts val="1100"/>
              <a:buNone/>
              <a:defRPr sz="1100">
                <a:solidFill>
                  <a:schemeClr val="dk1"/>
                </a:solidFill>
              </a:defRPr>
            </a:lvl3pPr>
            <a:lvl4pPr lvl="3" rtl="0">
              <a:lnSpc>
                <a:spcPct val="100000"/>
              </a:lnSpc>
              <a:spcBef>
                <a:spcPts val="0"/>
              </a:spcBef>
              <a:spcAft>
                <a:spcPts val="0"/>
              </a:spcAft>
              <a:buClr>
                <a:schemeClr val="dk1"/>
              </a:buClr>
              <a:buSzPts val="1100"/>
              <a:buNone/>
              <a:defRPr sz="1100">
                <a:solidFill>
                  <a:schemeClr val="dk1"/>
                </a:solidFill>
              </a:defRPr>
            </a:lvl4pPr>
            <a:lvl5pPr lvl="4" rtl="0">
              <a:lnSpc>
                <a:spcPct val="100000"/>
              </a:lnSpc>
              <a:spcBef>
                <a:spcPts val="0"/>
              </a:spcBef>
              <a:spcAft>
                <a:spcPts val="0"/>
              </a:spcAft>
              <a:buClr>
                <a:schemeClr val="dk1"/>
              </a:buClr>
              <a:buSzPts val="1100"/>
              <a:buNone/>
              <a:defRPr sz="1100">
                <a:solidFill>
                  <a:schemeClr val="dk1"/>
                </a:solidFill>
              </a:defRPr>
            </a:lvl5pPr>
            <a:lvl6pPr lvl="5" rtl="0">
              <a:lnSpc>
                <a:spcPct val="100000"/>
              </a:lnSpc>
              <a:spcBef>
                <a:spcPts val="0"/>
              </a:spcBef>
              <a:spcAft>
                <a:spcPts val="0"/>
              </a:spcAft>
              <a:buClr>
                <a:schemeClr val="dk1"/>
              </a:buClr>
              <a:buSzPts val="1100"/>
              <a:buNone/>
              <a:defRPr sz="1100">
                <a:solidFill>
                  <a:schemeClr val="dk1"/>
                </a:solidFill>
              </a:defRPr>
            </a:lvl6pPr>
            <a:lvl7pPr lvl="6" rtl="0">
              <a:lnSpc>
                <a:spcPct val="100000"/>
              </a:lnSpc>
              <a:spcBef>
                <a:spcPts val="0"/>
              </a:spcBef>
              <a:spcAft>
                <a:spcPts val="0"/>
              </a:spcAft>
              <a:buClr>
                <a:schemeClr val="dk1"/>
              </a:buClr>
              <a:buSzPts val="1100"/>
              <a:buNone/>
              <a:defRPr sz="1100">
                <a:solidFill>
                  <a:schemeClr val="dk1"/>
                </a:solidFill>
              </a:defRPr>
            </a:lvl7pPr>
            <a:lvl8pPr lvl="7" rtl="0">
              <a:lnSpc>
                <a:spcPct val="100000"/>
              </a:lnSpc>
              <a:spcBef>
                <a:spcPts val="0"/>
              </a:spcBef>
              <a:spcAft>
                <a:spcPts val="0"/>
              </a:spcAft>
              <a:buClr>
                <a:schemeClr val="dk1"/>
              </a:buClr>
              <a:buSzPts val="1100"/>
              <a:buNone/>
              <a:defRPr sz="1100">
                <a:solidFill>
                  <a:schemeClr val="dk1"/>
                </a:solidFill>
              </a:defRPr>
            </a:lvl8pPr>
            <a:lvl9pPr lvl="8"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ubtitle 3">
  <p:cSld name="CUSTOM_15_1_1_1_1">
    <p:spTree>
      <p:nvGrpSpPr>
        <p:cNvPr id="1" name="Shape 68"/>
        <p:cNvGrpSpPr/>
        <p:nvPr/>
      </p:nvGrpSpPr>
      <p:grpSpPr>
        <a:xfrm>
          <a:off x="0" y="0"/>
          <a:ext cx="0" cy="0"/>
          <a:chOff x="0" y="0"/>
          <a:chExt cx="0" cy="0"/>
        </a:xfrm>
      </p:grpSpPr>
      <p:sp>
        <p:nvSpPr>
          <p:cNvPr id="69" name="Google Shape;69;p9"/>
          <p:cNvSpPr txBox="1">
            <a:spLocks noGrp="1"/>
          </p:cNvSpPr>
          <p:nvPr>
            <p:ph type="ctrTitle"/>
          </p:nvPr>
        </p:nvSpPr>
        <p:spPr>
          <a:xfrm flipH="1">
            <a:off x="6795803" y="405336"/>
            <a:ext cx="1737300" cy="94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
        <p:nvSpPr>
          <p:cNvPr id="70" name="Google Shape;70;p9"/>
          <p:cNvSpPr txBox="1">
            <a:spLocks noGrp="1"/>
          </p:cNvSpPr>
          <p:nvPr>
            <p:ph type="ctrTitle" idx="2"/>
          </p:nvPr>
        </p:nvSpPr>
        <p:spPr>
          <a:xfrm flipH="1">
            <a:off x="720000" y="1982325"/>
            <a:ext cx="2671500" cy="647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1300"/>
              <a:buNone/>
              <a:defRPr sz="1300">
                <a:solidFill>
                  <a:schemeClr val="dk1"/>
                </a:solidFill>
              </a:defRPr>
            </a:lvl1pPr>
            <a:lvl2pPr lvl="1" algn="r" rtl="0">
              <a:spcBef>
                <a:spcPts val="0"/>
              </a:spcBef>
              <a:spcAft>
                <a:spcPts val="0"/>
              </a:spcAft>
              <a:buClr>
                <a:schemeClr val="dk1"/>
              </a:buClr>
              <a:buSzPts val="1400"/>
              <a:buNone/>
              <a:defRPr sz="1400">
                <a:solidFill>
                  <a:schemeClr val="dk1"/>
                </a:solidFill>
              </a:defRPr>
            </a:lvl2pPr>
            <a:lvl3pPr lvl="2" algn="r" rtl="0">
              <a:spcBef>
                <a:spcPts val="0"/>
              </a:spcBef>
              <a:spcAft>
                <a:spcPts val="0"/>
              </a:spcAft>
              <a:buClr>
                <a:schemeClr val="dk1"/>
              </a:buClr>
              <a:buSzPts val="1400"/>
              <a:buNone/>
              <a:defRPr sz="1400">
                <a:solidFill>
                  <a:schemeClr val="dk1"/>
                </a:solidFill>
              </a:defRPr>
            </a:lvl3pPr>
            <a:lvl4pPr lvl="3" algn="r" rtl="0">
              <a:spcBef>
                <a:spcPts val="0"/>
              </a:spcBef>
              <a:spcAft>
                <a:spcPts val="0"/>
              </a:spcAft>
              <a:buClr>
                <a:schemeClr val="dk1"/>
              </a:buClr>
              <a:buSzPts val="1400"/>
              <a:buNone/>
              <a:defRPr sz="1400">
                <a:solidFill>
                  <a:schemeClr val="dk1"/>
                </a:solidFill>
              </a:defRPr>
            </a:lvl4pPr>
            <a:lvl5pPr lvl="4" algn="r" rtl="0">
              <a:spcBef>
                <a:spcPts val="0"/>
              </a:spcBef>
              <a:spcAft>
                <a:spcPts val="0"/>
              </a:spcAft>
              <a:buClr>
                <a:schemeClr val="dk1"/>
              </a:buClr>
              <a:buSzPts val="1400"/>
              <a:buNone/>
              <a:defRPr sz="1400">
                <a:solidFill>
                  <a:schemeClr val="dk1"/>
                </a:solidFill>
              </a:defRPr>
            </a:lvl5pPr>
            <a:lvl6pPr lvl="5" algn="r" rtl="0">
              <a:spcBef>
                <a:spcPts val="0"/>
              </a:spcBef>
              <a:spcAft>
                <a:spcPts val="0"/>
              </a:spcAft>
              <a:buClr>
                <a:schemeClr val="dk1"/>
              </a:buClr>
              <a:buSzPts val="1400"/>
              <a:buNone/>
              <a:defRPr sz="1400">
                <a:solidFill>
                  <a:schemeClr val="dk1"/>
                </a:solidFill>
              </a:defRPr>
            </a:lvl6pPr>
            <a:lvl7pPr lvl="6" algn="r" rtl="0">
              <a:spcBef>
                <a:spcPts val="0"/>
              </a:spcBef>
              <a:spcAft>
                <a:spcPts val="0"/>
              </a:spcAft>
              <a:buClr>
                <a:schemeClr val="dk1"/>
              </a:buClr>
              <a:buSzPts val="1400"/>
              <a:buNone/>
              <a:defRPr sz="1400">
                <a:solidFill>
                  <a:schemeClr val="dk1"/>
                </a:solidFill>
              </a:defRPr>
            </a:lvl7pPr>
            <a:lvl8pPr lvl="7" algn="r" rtl="0">
              <a:spcBef>
                <a:spcPts val="0"/>
              </a:spcBef>
              <a:spcAft>
                <a:spcPts val="0"/>
              </a:spcAft>
              <a:buClr>
                <a:schemeClr val="dk1"/>
              </a:buClr>
              <a:buSzPts val="1400"/>
              <a:buNone/>
              <a:defRPr sz="1400">
                <a:solidFill>
                  <a:schemeClr val="dk1"/>
                </a:solidFill>
              </a:defRPr>
            </a:lvl8pPr>
            <a:lvl9pPr lvl="8" algn="r" rtl="0">
              <a:spcBef>
                <a:spcPts val="0"/>
              </a:spcBef>
              <a:spcAft>
                <a:spcPts val="0"/>
              </a:spcAft>
              <a:buClr>
                <a:schemeClr val="dk1"/>
              </a:buClr>
              <a:buSzPts val="1400"/>
              <a:buNone/>
              <a:defRPr sz="1400">
                <a:solidFill>
                  <a:schemeClr val="dk1"/>
                </a:solidFill>
              </a:defRPr>
            </a:lvl9pPr>
          </a:lstStyle>
          <a:p>
            <a:endParaRPr/>
          </a:p>
        </p:txBody>
      </p:sp>
      <p:sp>
        <p:nvSpPr>
          <p:cNvPr id="71" name="Google Shape;71;p9"/>
          <p:cNvSpPr txBox="1">
            <a:spLocks noGrp="1"/>
          </p:cNvSpPr>
          <p:nvPr>
            <p:ph type="subTitle" idx="1"/>
          </p:nvPr>
        </p:nvSpPr>
        <p:spPr>
          <a:xfrm flipH="1">
            <a:off x="1264200" y="2513497"/>
            <a:ext cx="2127300" cy="97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None/>
              <a:defRPr sz="1100">
                <a:solidFill>
                  <a:schemeClr val="dk1"/>
                </a:solidFill>
              </a:defRPr>
            </a:lvl1pPr>
            <a:lvl2pPr lvl="1" algn="r" rtl="0">
              <a:lnSpc>
                <a:spcPct val="100000"/>
              </a:lnSpc>
              <a:spcBef>
                <a:spcPts val="0"/>
              </a:spcBef>
              <a:spcAft>
                <a:spcPts val="0"/>
              </a:spcAft>
              <a:buClr>
                <a:schemeClr val="dk1"/>
              </a:buClr>
              <a:buSzPts val="1100"/>
              <a:buNone/>
              <a:defRPr sz="1100">
                <a:solidFill>
                  <a:schemeClr val="dk1"/>
                </a:solidFill>
              </a:defRPr>
            </a:lvl2pPr>
            <a:lvl3pPr lvl="2" algn="r" rtl="0">
              <a:lnSpc>
                <a:spcPct val="100000"/>
              </a:lnSpc>
              <a:spcBef>
                <a:spcPts val="0"/>
              </a:spcBef>
              <a:spcAft>
                <a:spcPts val="0"/>
              </a:spcAft>
              <a:buClr>
                <a:schemeClr val="dk1"/>
              </a:buClr>
              <a:buSzPts val="1100"/>
              <a:buNone/>
              <a:defRPr sz="1100">
                <a:solidFill>
                  <a:schemeClr val="dk1"/>
                </a:solidFill>
              </a:defRPr>
            </a:lvl3pPr>
            <a:lvl4pPr lvl="3" algn="r" rtl="0">
              <a:lnSpc>
                <a:spcPct val="100000"/>
              </a:lnSpc>
              <a:spcBef>
                <a:spcPts val="0"/>
              </a:spcBef>
              <a:spcAft>
                <a:spcPts val="0"/>
              </a:spcAft>
              <a:buClr>
                <a:schemeClr val="dk1"/>
              </a:buClr>
              <a:buSzPts val="1100"/>
              <a:buNone/>
              <a:defRPr sz="1100">
                <a:solidFill>
                  <a:schemeClr val="dk1"/>
                </a:solidFill>
              </a:defRPr>
            </a:lvl4pPr>
            <a:lvl5pPr lvl="4" algn="r" rtl="0">
              <a:lnSpc>
                <a:spcPct val="100000"/>
              </a:lnSpc>
              <a:spcBef>
                <a:spcPts val="0"/>
              </a:spcBef>
              <a:spcAft>
                <a:spcPts val="0"/>
              </a:spcAft>
              <a:buClr>
                <a:schemeClr val="dk1"/>
              </a:buClr>
              <a:buSzPts val="1100"/>
              <a:buNone/>
              <a:defRPr sz="1100">
                <a:solidFill>
                  <a:schemeClr val="dk1"/>
                </a:solidFill>
              </a:defRPr>
            </a:lvl5pPr>
            <a:lvl6pPr lvl="5" algn="r" rtl="0">
              <a:lnSpc>
                <a:spcPct val="100000"/>
              </a:lnSpc>
              <a:spcBef>
                <a:spcPts val="0"/>
              </a:spcBef>
              <a:spcAft>
                <a:spcPts val="0"/>
              </a:spcAft>
              <a:buClr>
                <a:schemeClr val="dk1"/>
              </a:buClr>
              <a:buSzPts val="1100"/>
              <a:buNone/>
              <a:defRPr sz="1100">
                <a:solidFill>
                  <a:schemeClr val="dk1"/>
                </a:solidFill>
              </a:defRPr>
            </a:lvl6pPr>
            <a:lvl7pPr lvl="6" algn="r" rtl="0">
              <a:lnSpc>
                <a:spcPct val="100000"/>
              </a:lnSpc>
              <a:spcBef>
                <a:spcPts val="0"/>
              </a:spcBef>
              <a:spcAft>
                <a:spcPts val="0"/>
              </a:spcAft>
              <a:buClr>
                <a:schemeClr val="dk1"/>
              </a:buClr>
              <a:buSzPts val="1100"/>
              <a:buNone/>
              <a:defRPr sz="1100">
                <a:solidFill>
                  <a:schemeClr val="dk1"/>
                </a:solidFill>
              </a:defRPr>
            </a:lvl7pPr>
            <a:lvl8pPr lvl="7" algn="r" rtl="0">
              <a:lnSpc>
                <a:spcPct val="100000"/>
              </a:lnSpc>
              <a:spcBef>
                <a:spcPts val="0"/>
              </a:spcBef>
              <a:spcAft>
                <a:spcPts val="0"/>
              </a:spcAft>
              <a:buClr>
                <a:schemeClr val="dk1"/>
              </a:buClr>
              <a:buSzPts val="1100"/>
              <a:buNone/>
              <a:defRPr sz="1100">
                <a:solidFill>
                  <a:schemeClr val="dk1"/>
                </a:solidFill>
              </a:defRPr>
            </a:lvl8pPr>
            <a:lvl9pPr lvl="8" algn="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207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
  <p:cSld name="CUSTOM_15_1_1_2_1">
    <p:spTree>
      <p:nvGrpSpPr>
        <p:cNvPr id="1" name="Shape 82"/>
        <p:cNvGrpSpPr/>
        <p:nvPr/>
      </p:nvGrpSpPr>
      <p:grpSpPr>
        <a:xfrm>
          <a:off x="0" y="0"/>
          <a:ext cx="0" cy="0"/>
          <a:chOff x="0" y="0"/>
          <a:chExt cx="0" cy="0"/>
        </a:xfrm>
      </p:grpSpPr>
      <p:sp>
        <p:nvSpPr>
          <p:cNvPr id="83" name="Google Shape;83;p11"/>
          <p:cNvSpPr txBox="1">
            <a:spLocks noGrp="1"/>
          </p:cNvSpPr>
          <p:nvPr>
            <p:ph type="ctrTitle"/>
          </p:nvPr>
        </p:nvSpPr>
        <p:spPr>
          <a:xfrm>
            <a:off x="610871" y="405336"/>
            <a:ext cx="17373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1">
  <p:cSld name="CUSTOM_15_1_1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6793000" y="405336"/>
            <a:ext cx="1737300" cy="94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1pPr>
            <a:lvl2pPr lvl="1"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2pPr>
            <a:lvl3pPr lvl="2"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3pPr>
            <a:lvl4pPr lvl="3"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4pPr>
            <a:lvl5pPr lvl="4"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5pPr>
            <a:lvl6pPr lvl="5"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6pPr>
            <a:lvl7pPr lvl="6"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7pPr>
            <a:lvl8pPr lvl="7"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8pPr>
            <a:lvl9pPr lvl="8"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1pPr>
            <a:lvl2pPr marL="914400" lvl="1"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2pPr>
            <a:lvl3pPr marL="1371600" lvl="2"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3pPr>
            <a:lvl4pPr marL="1828800" lvl="3"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4pPr>
            <a:lvl5pPr marL="2286000" lvl="4"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5pPr>
            <a:lvl6pPr marL="2743200" lvl="5"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6pPr>
            <a:lvl7pPr marL="3200400" lvl="6"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7pPr>
            <a:lvl8pPr marL="3657600" lvl="7"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8pPr>
            <a:lvl9pPr marL="4114800" lvl="8" indent="-304800" rtl="0">
              <a:lnSpc>
                <a:spcPct val="115000"/>
              </a:lnSpc>
              <a:spcBef>
                <a:spcPts val="1600"/>
              </a:spcBef>
              <a:spcAft>
                <a:spcPts val="160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orient="horz" pos="340">
          <p15:clr>
            <a:srgbClr val="EA4335"/>
          </p15:clr>
        </p15:guide>
        <p15:guide id="3" pos="5306">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3" name="Trapezoid 2">
            <a:extLst>
              <a:ext uri="{FF2B5EF4-FFF2-40B4-BE49-F238E27FC236}">
                <a16:creationId xmlns:a16="http://schemas.microsoft.com/office/drawing/2014/main" id="{1EA4D224-BAD9-4412-8AE0-36B2F40E470A}"/>
              </a:ext>
            </a:extLst>
          </p:cNvPr>
          <p:cNvSpPr/>
          <p:nvPr/>
        </p:nvSpPr>
        <p:spPr>
          <a:xfrm flipV="1">
            <a:off x="4450363" y="0"/>
            <a:ext cx="6644816" cy="5180244"/>
          </a:xfrm>
          <a:prstGeom prst="trapezoi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Google Shape;116;p22"/>
          <p:cNvSpPr txBox="1">
            <a:spLocks noGrp="1"/>
          </p:cNvSpPr>
          <p:nvPr>
            <p:ph type="subTitle" idx="1"/>
          </p:nvPr>
        </p:nvSpPr>
        <p:spPr>
          <a:xfrm>
            <a:off x="5507923" y="1332264"/>
            <a:ext cx="4029621" cy="28084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Ng</a:t>
            </a:r>
            <a:r>
              <a:rPr lang="vi-VN" sz="1800" b="1"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ư</a:t>
            </a:r>
            <a:r>
              <a:rPr lang="en-US" sz="1800" b="1" u="sng"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ời</a:t>
            </a:r>
            <a:r>
              <a:rPr lang="en-US" sz="1800" b="1"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h</a:t>
            </a:r>
            <a:r>
              <a:rPr lang="vi-VN" sz="1800" b="1"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ư</a:t>
            </a:r>
            <a:r>
              <a:rPr lang="en-US" sz="1800" b="1" u="sng"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ớng</a:t>
            </a:r>
            <a:r>
              <a:rPr lang="en-US" sz="1800" b="1"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a:t>
            </a:r>
            <a:r>
              <a:rPr lang="en-US" sz="1800" b="1" u="sng"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dẫn</a:t>
            </a:r>
            <a:r>
              <a:rPr lang="en-US" sz="1800" b="1"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a:t>
            </a:r>
            <a:r>
              <a:rPr lang="en-US" sz="1800"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a:t>
            </a:r>
            <a:endParaRPr lang="vi-VN" sz="1800"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endParaRPr>
          </a:p>
          <a:p>
            <a:pPr marL="0" lvl="0" indent="0" algn="l" rtl="0">
              <a:spcBef>
                <a:spcPts val="0"/>
              </a:spcBef>
              <a:spcAft>
                <a:spcPts val="0"/>
              </a:spcAft>
              <a:buNone/>
            </a:pPr>
            <a:r>
              <a:rPr lang="en-US" sz="1800" u="sng"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ThS</a:t>
            </a:r>
            <a:r>
              <a:rPr lang="en-US" sz="1800"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a:t>
            </a:r>
            <a:r>
              <a:rPr lang="vi-VN" sz="1800"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ĐỖ THỊ TUYẾT HOA</a:t>
            </a:r>
            <a:endParaRPr lang="en-US" sz="1800"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endParaRPr>
          </a:p>
          <a:p>
            <a:pPr marL="0" lvl="0" indent="0" algn="l" rtl="0">
              <a:spcBef>
                <a:spcPts val="0"/>
              </a:spcBef>
              <a:spcAft>
                <a:spcPts val="0"/>
              </a:spcAft>
              <a:buNone/>
            </a:pPr>
            <a:endParaRPr lang="en-US" sz="1800"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endParaRPr>
          </a:p>
          <a:p>
            <a:pPr marL="0" lvl="0" indent="0" algn="l" rtl="0">
              <a:spcBef>
                <a:spcPts val="0"/>
              </a:spcBef>
              <a:spcAft>
                <a:spcPts val="0"/>
              </a:spcAft>
              <a:buNone/>
            </a:pPr>
            <a:r>
              <a:rPr lang="en-US" sz="1800" b="1" u="sng"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Sinh</a:t>
            </a:r>
            <a:r>
              <a:rPr lang="en-US" sz="1800" b="1"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a:t>
            </a:r>
            <a:r>
              <a:rPr lang="en-US" sz="1800" b="1" u="sng"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viên</a:t>
            </a:r>
            <a:r>
              <a:rPr lang="en-US" sz="1800" b="1"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a:t>
            </a:r>
            <a:r>
              <a:rPr lang="en-US" sz="1800" b="1" u="sng"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thực</a:t>
            </a:r>
            <a:r>
              <a:rPr lang="en-US" sz="1800" b="1"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a:t>
            </a:r>
            <a:r>
              <a:rPr lang="en-US" sz="1800" b="1" u="sng"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hiện</a:t>
            </a:r>
            <a:r>
              <a:rPr lang="en-US" sz="1800" b="1"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 </a:t>
            </a:r>
          </a:p>
          <a:p>
            <a:pPr marL="0" lvl="0" indent="0" algn="l" rtl="0">
              <a:spcBef>
                <a:spcPts val="0"/>
              </a:spcBef>
              <a:spcAft>
                <a:spcPts val="0"/>
              </a:spcAft>
              <a:buNone/>
            </a:pPr>
            <a:r>
              <a:rPr lang="en-US" sz="1800"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SV1</a:t>
            </a:r>
            <a:r>
              <a:rPr lang="en-US" sz="1800"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Nguyễn </a:t>
            </a:r>
            <a:r>
              <a:rPr lang="en-US" sz="1800"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Văn</a:t>
            </a:r>
            <a:r>
              <a:rPr lang="en-US" sz="1800"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a:t>
            </a:r>
            <a:r>
              <a:rPr lang="en-US" sz="1800"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Dũng</a:t>
            </a:r>
            <a:endParaRPr lang="en-US" sz="1800"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endParaRPr>
          </a:p>
          <a:p>
            <a:pPr marL="0" lvl="0" indent="0" algn="l" rtl="0">
              <a:spcBef>
                <a:spcPts val="0"/>
              </a:spcBef>
              <a:spcAft>
                <a:spcPts val="0"/>
              </a:spcAft>
              <a:buNone/>
            </a:pPr>
            <a:r>
              <a:rPr lang="en-US" sz="1800" u="sng"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SV2</a:t>
            </a:r>
            <a:r>
              <a:rPr lang="en-US" sz="1800"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Hoàng Nguyễn Nhật Minh </a:t>
            </a:r>
          </a:p>
          <a:p>
            <a:pPr marL="0" lvl="0" indent="0" algn="l" rtl="0">
              <a:spcBef>
                <a:spcPts val="0"/>
              </a:spcBef>
              <a:spcAft>
                <a:spcPts val="0"/>
              </a:spcAft>
              <a:buNone/>
            </a:pPr>
            <a:endParaRPr lang="en-US" sz="1800"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endParaRPr>
          </a:p>
          <a:p>
            <a:pPr marL="0" lvl="0" indent="0" algn="l" rtl="0">
              <a:spcBef>
                <a:spcPts val="0"/>
              </a:spcBef>
              <a:spcAft>
                <a:spcPts val="0"/>
              </a:spcAft>
              <a:buNone/>
            </a:pPr>
            <a:r>
              <a:rPr lang="en-US" sz="1800" u="sng"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Lớp</a:t>
            </a:r>
            <a:r>
              <a:rPr lang="en-US" sz="1800"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21TCLC_NHAT2</a:t>
            </a:r>
          </a:p>
          <a:p>
            <a:pPr marL="0" lvl="0" indent="0" algn="l" rtl="0">
              <a:spcBef>
                <a:spcPts val="0"/>
              </a:spcBef>
              <a:spcAft>
                <a:spcPts val="0"/>
              </a:spcAft>
              <a:buNone/>
            </a:pPr>
            <a:r>
              <a:rPr lang="en-US" sz="1800" u="sng" dirty="0" err="1">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Nhóm</a:t>
            </a:r>
            <a:r>
              <a:rPr lang="en-US" sz="1800"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21NH99</a:t>
            </a:r>
            <a:endParaRPr sz="1800" dirty="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endParaRPr>
          </a:p>
        </p:txBody>
      </p:sp>
      <p:sp>
        <p:nvSpPr>
          <p:cNvPr id="117" name="Google Shape;117;p22"/>
          <p:cNvSpPr txBox="1">
            <a:spLocks noGrp="1"/>
          </p:cNvSpPr>
          <p:nvPr>
            <p:ph type="ctrTitle"/>
          </p:nvPr>
        </p:nvSpPr>
        <p:spPr>
          <a:xfrm>
            <a:off x="621369" y="1230814"/>
            <a:ext cx="3639600" cy="123041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b="0">
                <a:ln w="0"/>
                <a:solidFill>
                  <a:schemeClr val="tx1"/>
                </a:solidFill>
                <a:effectLst>
                  <a:outerShdw blurRad="38100" dist="19050" dir="2700000" algn="tl" rotWithShape="0">
                    <a:schemeClr val="dk1">
                      <a:alpha val="40000"/>
                    </a:schemeClr>
                  </a:outerShdw>
                </a:effectLst>
              </a:rPr>
              <a:t>PBL 2: </a:t>
            </a:r>
            <a:r>
              <a:rPr lang="vi-VN" b="0" dirty="0">
                <a:ln w="0"/>
                <a:solidFill>
                  <a:schemeClr val="tx1"/>
                </a:solidFill>
                <a:effectLst>
                  <a:outerShdw blurRad="38100" dist="19050" dir="2700000" algn="tl" rotWithShape="0">
                    <a:schemeClr val="dk1">
                      <a:alpha val="40000"/>
                    </a:schemeClr>
                  </a:outerShdw>
                </a:effectLst>
              </a:rPr>
              <a:t>DỰ ÁN CƠ SỞ LẬP TRÌNH</a:t>
            </a:r>
            <a:endParaRPr b="0" dirty="0">
              <a:ln w="0"/>
              <a:solidFill>
                <a:schemeClr val="tx1"/>
              </a:solidFill>
              <a:effectLst>
                <a:outerShdw blurRad="38100" dist="19050" dir="2700000" algn="tl" rotWithShape="0">
                  <a:schemeClr val="dk1">
                    <a:alpha val="40000"/>
                  </a:schemeClr>
                </a:outerShdw>
              </a:effectLst>
            </a:endParaRPr>
          </a:p>
        </p:txBody>
      </p:sp>
      <p:sp>
        <p:nvSpPr>
          <p:cNvPr id="118" name="Google Shape;118;p22"/>
          <p:cNvSpPr/>
          <p:nvPr/>
        </p:nvSpPr>
        <p:spPr>
          <a:xfrm flipH="1">
            <a:off x="5848157" y="-615439"/>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6D67BE85-3CC1-4D79-8F24-5C07A4EF5D1A}"/>
              </a:ext>
            </a:extLst>
          </p:cNvPr>
          <p:cNvPicPr>
            <a:picLocks noChangeAspect="1" noChangeArrowheads="1"/>
          </p:cNvPicPr>
          <p:nvPr/>
        </p:nvPicPr>
        <p:blipFill>
          <a:blip r:embed="rId3"/>
          <a:srcRect/>
          <a:stretch>
            <a:fillRect/>
          </a:stretch>
        </p:blipFill>
        <p:spPr bwMode="auto">
          <a:xfrm>
            <a:off x="100897" y="39898"/>
            <a:ext cx="736979" cy="685800"/>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2459D1F4-C827-45D8-B4B7-EA476DA9AAE4}"/>
              </a:ext>
            </a:extLst>
          </p:cNvPr>
          <p:cNvSpPr/>
          <p:nvPr/>
        </p:nvSpPr>
        <p:spPr>
          <a:xfrm>
            <a:off x="567440" y="2461229"/>
            <a:ext cx="4153359" cy="1200329"/>
          </a:xfrm>
          <a:prstGeom prst="rect">
            <a:avLst/>
          </a:prstGeom>
          <a:noFill/>
        </p:spPr>
        <p:txBody>
          <a:bodyPr wrap="square" lIns="91440" tIns="45720" rIns="91440" bIns="45720">
            <a:spAutoFit/>
          </a:bodyPr>
          <a:lstStyle/>
          <a:p>
            <a:pPr algn="ctr"/>
            <a:r>
              <a:rPr lang="en-US" sz="3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Đề</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tài</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03: </a:t>
            </a:r>
            <a:r>
              <a:rPr lang="vi-V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Quản Lý Nhân Viên</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Rectangle 3">
            <a:extLst>
              <a:ext uri="{FF2B5EF4-FFF2-40B4-BE49-F238E27FC236}">
                <a16:creationId xmlns:a16="http://schemas.microsoft.com/office/drawing/2014/main" id="{9DBECEBB-213E-4328-B6BE-3BC9E838977C}"/>
              </a:ext>
            </a:extLst>
          </p:cNvPr>
          <p:cNvSpPr/>
          <p:nvPr/>
        </p:nvSpPr>
        <p:spPr>
          <a:xfrm>
            <a:off x="1188598" y="132050"/>
            <a:ext cx="5436195" cy="584775"/>
          </a:xfrm>
          <a:prstGeom prst="rect">
            <a:avLst/>
          </a:prstGeom>
          <a:noFill/>
        </p:spPr>
        <p:txBody>
          <a:bodyPr wrap="square" lIns="91440" tIns="45720" rIns="91440" bIns="45720">
            <a:spAutoFit/>
          </a:bodyPr>
          <a:lstStyle/>
          <a:p>
            <a:pPr algn="ctr"/>
            <a:r>
              <a:rPr lang="en-US" sz="1600" b="1" spc="50" dirty="0">
                <a:ln w="9525" cmpd="sng">
                  <a:solidFill>
                    <a:schemeClr val="accent1"/>
                  </a:solidFill>
                  <a:prstDash val="solid"/>
                </a:ln>
                <a:solidFill>
                  <a:srgbClr val="70AD47">
                    <a:tint val="1000"/>
                  </a:srgbClr>
                </a:solidFill>
                <a:effectLst>
                  <a:glow rad="38100">
                    <a:schemeClr val="accent1">
                      <a:alpha val="40000"/>
                    </a:schemeClr>
                  </a:glow>
                </a:effectLst>
              </a:rPr>
              <a:t>TR</a:t>
            </a:r>
            <a:r>
              <a:rPr lang="vi-VN" sz="1600" b="1" spc="50" dirty="0">
                <a:ln w="9525" cmpd="sng">
                  <a:solidFill>
                    <a:schemeClr val="accent1"/>
                  </a:solidFill>
                  <a:prstDash val="solid"/>
                </a:ln>
                <a:solidFill>
                  <a:srgbClr val="70AD47">
                    <a:tint val="1000"/>
                  </a:srgbClr>
                </a:solidFill>
                <a:effectLst>
                  <a:glow rad="38100">
                    <a:schemeClr val="accent1">
                      <a:alpha val="40000"/>
                    </a:schemeClr>
                  </a:glow>
                </a:effectLst>
              </a:rPr>
              <a:t>Ư</a:t>
            </a:r>
            <a:r>
              <a:rPr lang="en-US" sz="1600" b="1" spc="50" dirty="0">
                <a:ln w="9525" cmpd="sng">
                  <a:solidFill>
                    <a:schemeClr val="accent1"/>
                  </a:solidFill>
                  <a:prstDash val="solid"/>
                </a:ln>
                <a:solidFill>
                  <a:srgbClr val="70AD47">
                    <a:tint val="1000"/>
                  </a:srgbClr>
                </a:solidFill>
                <a:effectLst>
                  <a:glow rad="38100">
                    <a:schemeClr val="accent1">
                      <a:alpha val="40000"/>
                    </a:schemeClr>
                  </a:glow>
                </a:effectLst>
              </a:rPr>
              <a:t>ỜNG ĐẠI HỌC BÁCH KHOA ĐÀ NẴNG</a:t>
            </a:r>
          </a:p>
          <a:p>
            <a:pPr algn="ctr"/>
            <a:r>
              <a:rPr lang="en-US" sz="1600" b="1" spc="50" dirty="0">
                <a:ln w="9525" cmpd="sng">
                  <a:solidFill>
                    <a:schemeClr val="accent1"/>
                  </a:solidFill>
                  <a:prstDash val="solid"/>
                </a:ln>
                <a:solidFill>
                  <a:srgbClr val="70AD47">
                    <a:tint val="1000"/>
                  </a:srgbClr>
                </a:solidFill>
                <a:effectLst>
                  <a:glow rad="38100">
                    <a:schemeClr val="accent1">
                      <a:alpha val="40000"/>
                    </a:schemeClr>
                  </a:glow>
                </a:effectLst>
              </a:rPr>
              <a:t>KHOA CÔNG NGHỆ THÔNG TIN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54197" y="41020"/>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489098" y="733647"/>
            <a:ext cx="8165804" cy="3554819"/>
          </a:xfrm>
          <a:prstGeom prst="rect">
            <a:avLst/>
          </a:prstGeom>
          <a:noFill/>
        </p:spPr>
        <p:txBody>
          <a:bodyPr wrap="square" rtlCol="0">
            <a:spAutoFit/>
          </a:bodyPr>
          <a:lstStyle/>
          <a:p>
            <a:pPr algn="just"/>
            <a:r>
              <a:rPr lang="vi-VN" sz="2400" b="1" dirty="0"/>
              <a:t>2</a:t>
            </a:r>
            <a:r>
              <a:rPr lang="vi-VN" sz="2400" dirty="0"/>
              <a:t>. Hiển thị danh sách chức vụ, phòng ban.</a:t>
            </a:r>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885136" y="-1198724"/>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B3D974A-5B85-C0EF-8877-F62DD60945D5}"/>
              </a:ext>
            </a:extLst>
          </p:cNvPr>
          <p:cNvPicPr>
            <a:picLocks noChangeAspect="1"/>
          </p:cNvPicPr>
          <p:nvPr/>
        </p:nvPicPr>
        <p:blipFill>
          <a:blip r:embed="rId3"/>
          <a:stretch>
            <a:fillRect/>
          </a:stretch>
        </p:blipFill>
        <p:spPr>
          <a:xfrm>
            <a:off x="840016" y="1070145"/>
            <a:ext cx="3630384" cy="3854671"/>
          </a:xfrm>
          <a:prstGeom prst="rect">
            <a:avLst/>
          </a:prstGeom>
        </p:spPr>
      </p:pic>
      <p:pic>
        <p:nvPicPr>
          <p:cNvPr id="8" name="Picture 7">
            <a:extLst>
              <a:ext uri="{FF2B5EF4-FFF2-40B4-BE49-F238E27FC236}">
                <a16:creationId xmlns:a16="http://schemas.microsoft.com/office/drawing/2014/main" id="{680F206C-3BD0-84A2-D296-5D739C755F68}"/>
              </a:ext>
            </a:extLst>
          </p:cNvPr>
          <p:cNvPicPr>
            <a:picLocks noChangeAspect="1"/>
          </p:cNvPicPr>
          <p:nvPr/>
        </p:nvPicPr>
        <p:blipFill>
          <a:blip r:embed="rId4"/>
          <a:stretch>
            <a:fillRect/>
          </a:stretch>
        </p:blipFill>
        <p:spPr>
          <a:xfrm>
            <a:off x="4713785" y="1880301"/>
            <a:ext cx="4292035" cy="2146018"/>
          </a:xfrm>
          <a:prstGeom prst="rect">
            <a:avLst/>
          </a:prstGeom>
        </p:spPr>
      </p:pic>
    </p:spTree>
    <p:extLst>
      <p:ext uri="{BB962C8B-B14F-4D97-AF65-F5344CB8AC3E}">
        <p14:creationId xmlns:p14="http://schemas.microsoft.com/office/powerpoint/2010/main" val="26887632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54197" y="41020"/>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489098" y="733647"/>
            <a:ext cx="8165804" cy="3554819"/>
          </a:xfrm>
          <a:prstGeom prst="rect">
            <a:avLst/>
          </a:prstGeom>
          <a:noFill/>
        </p:spPr>
        <p:txBody>
          <a:bodyPr wrap="square" rtlCol="0">
            <a:spAutoFit/>
          </a:bodyPr>
          <a:lstStyle/>
          <a:p>
            <a:pPr algn="just"/>
            <a:r>
              <a:rPr lang="vi-VN" sz="2400" b="1" dirty="0"/>
              <a:t>3. </a:t>
            </a:r>
            <a:r>
              <a:rPr lang="vi-VN" sz="2400" dirty="0"/>
              <a:t>Hiển thị danh sách vị trí của từng nhân viên:</a:t>
            </a:r>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885136" y="-1198724"/>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F18DF956-4AC8-3B07-E069-68BF3A8437F8}"/>
              </a:ext>
            </a:extLst>
          </p:cNvPr>
          <p:cNvPicPr>
            <a:picLocks noChangeAspect="1"/>
          </p:cNvPicPr>
          <p:nvPr/>
        </p:nvPicPr>
        <p:blipFill>
          <a:blip r:embed="rId3"/>
          <a:stretch>
            <a:fillRect/>
          </a:stretch>
        </p:blipFill>
        <p:spPr>
          <a:xfrm>
            <a:off x="1440951" y="1172974"/>
            <a:ext cx="5836356" cy="3771559"/>
          </a:xfrm>
          <a:prstGeom prst="rect">
            <a:avLst/>
          </a:prstGeom>
        </p:spPr>
      </p:pic>
    </p:spTree>
    <p:extLst>
      <p:ext uri="{BB962C8B-B14F-4D97-AF65-F5344CB8AC3E}">
        <p14:creationId xmlns:p14="http://schemas.microsoft.com/office/powerpoint/2010/main" val="241054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54197" y="41020"/>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381228" y="473138"/>
            <a:ext cx="8165804" cy="4293483"/>
          </a:xfrm>
          <a:prstGeom prst="rect">
            <a:avLst/>
          </a:prstGeom>
          <a:noFill/>
        </p:spPr>
        <p:txBody>
          <a:bodyPr wrap="square" rtlCol="0">
            <a:spAutoFit/>
          </a:bodyPr>
          <a:lstStyle/>
          <a:p>
            <a:pPr marL="342900" indent="-342900" algn="just">
              <a:buFont typeface="Wingdings" panose="05000000000000000000" pitchFamily="2" charset="2"/>
              <a:buChar char="§"/>
            </a:pPr>
            <a:r>
              <a:rPr lang="vi-VN" sz="2400" b="1" dirty="0"/>
              <a:t>Sắp xếp nhân viên theo mã số nhân viên tăng dần và giảm dần:</a:t>
            </a:r>
          </a:p>
          <a:p>
            <a:pPr algn="just"/>
            <a:endParaRPr lang="vi-VN" sz="2400" b="1" dirty="0"/>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1005288" y="-1460711"/>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90AA33FF-D93A-EEBA-9344-BE30856B6F07}"/>
              </a:ext>
            </a:extLst>
          </p:cNvPr>
          <p:cNvPicPr>
            <a:picLocks noChangeAspect="1"/>
          </p:cNvPicPr>
          <p:nvPr/>
        </p:nvPicPr>
        <p:blipFill>
          <a:blip r:embed="rId3"/>
          <a:stretch>
            <a:fillRect/>
          </a:stretch>
        </p:blipFill>
        <p:spPr>
          <a:xfrm>
            <a:off x="809690" y="1308044"/>
            <a:ext cx="4115374" cy="523948"/>
          </a:xfrm>
          <a:prstGeom prst="rect">
            <a:avLst/>
          </a:prstGeom>
        </p:spPr>
      </p:pic>
      <p:pic>
        <p:nvPicPr>
          <p:cNvPr id="7" name="Picture 6">
            <a:extLst>
              <a:ext uri="{FF2B5EF4-FFF2-40B4-BE49-F238E27FC236}">
                <a16:creationId xmlns:a16="http://schemas.microsoft.com/office/drawing/2014/main" id="{D9B6DCEC-FB16-926F-9D32-4B8452581DF5}"/>
              </a:ext>
            </a:extLst>
          </p:cNvPr>
          <p:cNvPicPr>
            <a:picLocks noChangeAspect="1"/>
          </p:cNvPicPr>
          <p:nvPr/>
        </p:nvPicPr>
        <p:blipFill>
          <a:blip r:embed="rId4"/>
          <a:stretch>
            <a:fillRect/>
          </a:stretch>
        </p:blipFill>
        <p:spPr>
          <a:xfrm>
            <a:off x="288256" y="1831992"/>
            <a:ext cx="4070703" cy="3155713"/>
          </a:xfrm>
          <a:prstGeom prst="rect">
            <a:avLst/>
          </a:prstGeom>
        </p:spPr>
      </p:pic>
      <p:pic>
        <p:nvPicPr>
          <p:cNvPr id="8" name="Picture 7">
            <a:extLst>
              <a:ext uri="{FF2B5EF4-FFF2-40B4-BE49-F238E27FC236}">
                <a16:creationId xmlns:a16="http://schemas.microsoft.com/office/drawing/2014/main" id="{E18EFEB7-ADE5-9FE3-3AFD-0070C7829A9F}"/>
              </a:ext>
            </a:extLst>
          </p:cNvPr>
          <p:cNvPicPr>
            <a:picLocks noChangeAspect="1"/>
          </p:cNvPicPr>
          <p:nvPr/>
        </p:nvPicPr>
        <p:blipFill>
          <a:blip r:embed="rId5"/>
          <a:stretch>
            <a:fillRect/>
          </a:stretch>
        </p:blipFill>
        <p:spPr>
          <a:xfrm>
            <a:off x="4478309" y="1833527"/>
            <a:ext cx="4068723" cy="3154178"/>
          </a:xfrm>
          <a:prstGeom prst="rect">
            <a:avLst/>
          </a:prstGeom>
        </p:spPr>
      </p:pic>
    </p:spTree>
    <p:extLst>
      <p:ext uri="{BB962C8B-B14F-4D97-AF65-F5344CB8AC3E}">
        <p14:creationId xmlns:p14="http://schemas.microsoft.com/office/powerpoint/2010/main" val="1652331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54197" y="-56444"/>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282936" y="328053"/>
            <a:ext cx="8165804" cy="4191917"/>
          </a:xfrm>
          <a:prstGeom prst="rect">
            <a:avLst/>
          </a:prstGeom>
          <a:noFill/>
        </p:spPr>
        <p:txBody>
          <a:bodyPr wrap="square" rtlCol="0">
            <a:spAutoFit/>
          </a:bodyPr>
          <a:lstStyle/>
          <a:p>
            <a:pPr marL="342900" indent="-342900" algn="just">
              <a:buFont typeface="Wingdings" panose="05000000000000000000" pitchFamily="2" charset="2"/>
              <a:buChar char="§"/>
            </a:pPr>
            <a:r>
              <a:rPr lang="vi-VN" sz="2000" b="1" dirty="0">
                <a:effectLst/>
                <a:latin typeface="Times New Roman" panose="02020603050405020304" pitchFamily="18" charset="0"/>
                <a:ea typeface="Times New Roman" panose="02020603050405020304" pitchFamily="18" charset="0"/>
              </a:rPr>
              <a:t>Xóa nhân viên nghỉ làm hoặc xóa chức vụ hoặc phòng ban nào đó trong trường hợp bị giải thể.</a:t>
            </a:r>
            <a:endParaRPr lang="en-US" sz="2000" b="1" dirty="0">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1197431" y="-1557665"/>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BB2B9E7-F949-986A-2258-45EAD2EA19D7}"/>
              </a:ext>
            </a:extLst>
          </p:cNvPr>
          <p:cNvPicPr>
            <a:picLocks noChangeAspect="1"/>
          </p:cNvPicPr>
          <p:nvPr/>
        </p:nvPicPr>
        <p:blipFill>
          <a:blip r:embed="rId3"/>
          <a:stretch>
            <a:fillRect/>
          </a:stretch>
        </p:blipFill>
        <p:spPr>
          <a:xfrm>
            <a:off x="300637" y="1003710"/>
            <a:ext cx="4065201" cy="2018502"/>
          </a:xfrm>
          <a:prstGeom prst="rect">
            <a:avLst/>
          </a:prstGeom>
        </p:spPr>
      </p:pic>
      <p:pic>
        <p:nvPicPr>
          <p:cNvPr id="6" name="Picture 5">
            <a:extLst>
              <a:ext uri="{FF2B5EF4-FFF2-40B4-BE49-F238E27FC236}">
                <a16:creationId xmlns:a16="http://schemas.microsoft.com/office/drawing/2014/main" id="{6DDE532A-4819-D63B-1586-159731573C23}"/>
              </a:ext>
            </a:extLst>
          </p:cNvPr>
          <p:cNvPicPr>
            <a:picLocks noChangeAspect="1"/>
          </p:cNvPicPr>
          <p:nvPr/>
        </p:nvPicPr>
        <p:blipFill>
          <a:blip r:embed="rId4"/>
          <a:stretch>
            <a:fillRect/>
          </a:stretch>
        </p:blipFill>
        <p:spPr>
          <a:xfrm>
            <a:off x="4572000" y="994585"/>
            <a:ext cx="3894441" cy="2018503"/>
          </a:xfrm>
          <a:prstGeom prst="rect">
            <a:avLst/>
          </a:prstGeom>
        </p:spPr>
      </p:pic>
      <p:pic>
        <p:nvPicPr>
          <p:cNvPr id="9" name="Picture 8">
            <a:extLst>
              <a:ext uri="{FF2B5EF4-FFF2-40B4-BE49-F238E27FC236}">
                <a16:creationId xmlns:a16="http://schemas.microsoft.com/office/drawing/2014/main" id="{048BC890-AE48-9D31-6510-F208ADE1550B}"/>
              </a:ext>
            </a:extLst>
          </p:cNvPr>
          <p:cNvPicPr>
            <a:picLocks noChangeAspect="1"/>
          </p:cNvPicPr>
          <p:nvPr/>
        </p:nvPicPr>
        <p:blipFill>
          <a:blip r:embed="rId5"/>
          <a:stretch>
            <a:fillRect/>
          </a:stretch>
        </p:blipFill>
        <p:spPr>
          <a:xfrm>
            <a:off x="2314730" y="2826585"/>
            <a:ext cx="4514540" cy="2018503"/>
          </a:xfrm>
          <a:prstGeom prst="rect">
            <a:avLst/>
          </a:prstGeom>
        </p:spPr>
      </p:pic>
    </p:spTree>
    <p:extLst>
      <p:ext uri="{BB962C8B-B14F-4D97-AF65-F5344CB8AC3E}">
        <p14:creationId xmlns:p14="http://schemas.microsoft.com/office/powerpoint/2010/main" val="2056624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54197" y="-56444"/>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127497" y="311537"/>
            <a:ext cx="8165804" cy="3831818"/>
          </a:xfrm>
          <a:prstGeom prst="rect">
            <a:avLst/>
          </a:prstGeom>
          <a:noFill/>
        </p:spPr>
        <p:txBody>
          <a:bodyPr wrap="square" rtlCol="0">
            <a:spAutoFit/>
          </a:bodyPr>
          <a:lstStyle/>
          <a:p>
            <a:pPr marL="342900" indent="-342900" algn="just">
              <a:buFont typeface="Wingdings" panose="05000000000000000000" pitchFamily="2" charset="2"/>
              <a:buChar char="§"/>
            </a:pPr>
            <a:r>
              <a:rPr lang="vi-VN" sz="2000" b="1" dirty="0">
                <a:latin typeface="Times New Roman" panose="02020603050405020304" pitchFamily="18" charset="0"/>
                <a:ea typeface="Times New Roman" panose="02020603050405020304" pitchFamily="18" charset="0"/>
              </a:rPr>
              <a:t>Thêm nhân viên, chức vụ hoặc phòng ban mới vào danh sách:</a:t>
            </a:r>
            <a:endParaRPr lang="en-US" sz="2000" b="1" dirty="0">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1166488" y="-1620834"/>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D4138D1-1A7D-B3C7-EB79-9D9A1BA50EB0}"/>
              </a:ext>
            </a:extLst>
          </p:cNvPr>
          <p:cNvPicPr>
            <a:picLocks noChangeAspect="1"/>
          </p:cNvPicPr>
          <p:nvPr/>
        </p:nvPicPr>
        <p:blipFill>
          <a:blip r:embed="rId3"/>
          <a:stretch>
            <a:fillRect/>
          </a:stretch>
        </p:blipFill>
        <p:spPr>
          <a:xfrm>
            <a:off x="695261" y="789456"/>
            <a:ext cx="7598040" cy="3663611"/>
          </a:xfrm>
          <a:prstGeom prst="rect">
            <a:avLst/>
          </a:prstGeom>
        </p:spPr>
      </p:pic>
    </p:spTree>
    <p:extLst>
      <p:ext uri="{BB962C8B-B14F-4D97-AF65-F5344CB8AC3E}">
        <p14:creationId xmlns:p14="http://schemas.microsoft.com/office/powerpoint/2010/main" val="355997002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54197" y="-56444"/>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127497" y="311537"/>
            <a:ext cx="8165804" cy="3831818"/>
          </a:xfrm>
          <a:prstGeom prst="rect">
            <a:avLst/>
          </a:prstGeom>
          <a:noFill/>
        </p:spPr>
        <p:txBody>
          <a:bodyPr wrap="square" rtlCol="0">
            <a:spAutoFit/>
          </a:bodyPr>
          <a:lstStyle/>
          <a:p>
            <a:pPr marL="342900" indent="-342900" algn="just">
              <a:buFont typeface="Wingdings" panose="05000000000000000000" pitchFamily="2" charset="2"/>
              <a:buChar char="§"/>
            </a:pPr>
            <a:r>
              <a:rPr lang="vi-VN" sz="2000" b="1" dirty="0">
                <a:latin typeface="Times New Roman" panose="02020603050405020304" pitchFamily="18" charset="0"/>
                <a:ea typeface="Times New Roman" panose="02020603050405020304" pitchFamily="18" charset="0"/>
              </a:rPr>
              <a:t>Thêm nhân viên, chức vụ hoặc phòng ban mới vào danh sách:</a:t>
            </a:r>
            <a:endParaRPr lang="en-US" sz="2000" b="1" dirty="0">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1166488" y="-1620834"/>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AC8781A-0538-446A-0702-F0A6EF9103B7}"/>
              </a:ext>
            </a:extLst>
          </p:cNvPr>
          <p:cNvPicPr>
            <a:picLocks noChangeAspect="1"/>
          </p:cNvPicPr>
          <p:nvPr/>
        </p:nvPicPr>
        <p:blipFill>
          <a:blip r:embed="rId3"/>
          <a:stretch>
            <a:fillRect/>
          </a:stretch>
        </p:blipFill>
        <p:spPr>
          <a:xfrm>
            <a:off x="806766" y="729383"/>
            <a:ext cx="6807266" cy="3781953"/>
          </a:xfrm>
          <a:prstGeom prst="rect">
            <a:avLst/>
          </a:prstGeom>
        </p:spPr>
      </p:pic>
    </p:spTree>
    <p:extLst>
      <p:ext uri="{BB962C8B-B14F-4D97-AF65-F5344CB8AC3E}">
        <p14:creationId xmlns:p14="http://schemas.microsoft.com/office/powerpoint/2010/main" val="10297768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54197" y="41020"/>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651080" y="700634"/>
            <a:ext cx="9637035" cy="6118598"/>
          </a:xfrm>
          <a:prstGeom prst="rect">
            <a:avLst/>
          </a:prstGeom>
          <a:noFill/>
        </p:spPr>
        <p:txBody>
          <a:bodyPr wrap="square" rtlCol="0">
            <a:spAutoFit/>
          </a:bodyPr>
          <a:lstStyle/>
          <a:p>
            <a:pPr marL="1143000" lvl="2" indent="-228600">
              <a:lnSpc>
                <a:spcPct val="115000"/>
              </a:lnSpc>
              <a:spcBef>
                <a:spcPts val="600"/>
              </a:spcBef>
              <a:buFont typeface="Wingdings" panose="05000000000000000000" pitchFamily="2" charset="2"/>
              <a:buChar char=""/>
            </a:pPr>
            <a:r>
              <a:rPr lang="vi-VN" sz="2400" b="1" dirty="0">
                <a:effectLst/>
                <a:latin typeface="Times New Roman" panose="02020603050405020304" pitchFamily="18" charset="0"/>
                <a:ea typeface="Times New Roman" panose="02020603050405020304" pitchFamily="18" charset="0"/>
              </a:rPr>
              <a:t>Cập nhật tất cả các thông tin của nhân viên bao gồm:</a:t>
            </a:r>
            <a:endParaRPr lang="en-US" sz="2400" b="1" dirty="0">
              <a:effectLst/>
              <a:latin typeface="Times New Roman" panose="02020603050405020304" pitchFamily="18" charset="0"/>
              <a:ea typeface="Times New Roman" panose="02020603050405020304" pitchFamily="18" charset="0"/>
            </a:endParaRPr>
          </a:p>
          <a:p>
            <a:pPr marL="1600200" lvl="3" indent="-228600" algn="just">
              <a:lnSpc>
                <a:spcPct val="115000"/>
              </a:lnSpc>
              <a:buFont typeface="Symbol" panose="05050102010706020507" pitchFamily="18" charset="2"/>
              <a:buChar char=""/>
            </a:pPr>
            <a:r>
              <a:rPr lang="vi-VN" sz="2000" dirty="0">
                <a:effectLst/>
                <a:latin typeface="Times New Roman" panose="02020603050405020304" pitchFamily="18" charset="0"/>
                <a:ea typeface="Times New Roman" panose="02020603050405020304" pitchFamily="18" charset="0"/>
              </a:rPr>
              <a:t>Các thông tin cơ bản như: Mã số nhân viên, Họ tên nhân viên, Ngày sinh, CCCD, Giới tính, Số điện thoại, Địa chỉ.</a:t>
            </a:r>
            <a:endParaRPr lang="en-US" sz="2000" dirty="0">
              <a:effectLst/>
              <a:latin typeface="Times New Roman" panose="02020603050405020304" pitchFamily="18" charset="0"/>
              <a:ea typeface="Times New Roman" panose="02020603050405020304" pitchFamily="18" charset="0"/>
            </a:endParaRPr>
          </a:p>
          <a:p>
            <a:pPr marL="1600200" lvl="3" indent="-228600" algn="just">
              <a:lnSpc>
                <a:spcPct val="115000"/>
              </a:lnSpc>
              <a:buFont typeface="Symbol" panose="05050102010706020507" pitchFamily="18" charset="2"/>
              <a:buChar char=""/>
            </a:pPr>
            <a:r>
              <a:rPr lang="vi-VN" sz="2000" dirty="0">
                <a:effectLst/>
                <a:latin typeface="Times New Roman" panose="02020603050405020304" pitchFamily="18" charset="0"/>
                <a:ea typeface="Times New Roman" panose="02020603050405020304" pitchFamily="18" charset="0"/>
              </a:rPr>
              <a:t>Các thông tin về chức vụ như: Mã chức vụ, Tên chức vụ, Phụ cấp và mức lương quy định của từng chức vụ.</a:t>
            </a:r>
            <a:endParaRPr lang="en-US" sz="2000" dirty="0">
              <a:effectLst/>
              <a:latin typeface="Times New Roman" panose="02020603050405020304" pitchFamily="18" charset="0"/>
              <a:ea typeface="Times New Roman" panose="02020603050405020304" pitchFamily="18" charset="0"/>
            </a:endParaRPr>
          </a:p>
          <a:p>
            <a:pPr marL="1600200" lvl="3" indent="-228600" algn="just">
              <a:lnSpc>
                <a:spcPct val="115000"/>
              </a:lnSpc>
              <a:buFont typeface="Symbol" panose="05050102010706020507" pitchFamily="18" charset="2"/>
              <a:buChar char=""/>
            </a:pPr>
            <a:r>
              <a:rPr lang="vi-VN" sz="2000" dirty="0">
                <a:effectLst/>
                <a:latin typeface="Times New Roman" panose="02020603050405020304" pitchFamily="18" charset="0"/>
                <a:ea typeface="Times New Roman" panose="02020603050405020304" pitchFamily="18" charset="0"/>
              </a:rPr>
              <a:t>Các thông tin về phòng ban như: Mã phòng ban, Tên phòng ban.</a:t>
            </a:r>
            <a:endParaRPr lang="en-US" sz="2000" dirty="0">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
            </a:pPr>
            <a:endParaRPr lang="vi-VN" sz="2400" b="1" dirty="0"/>
          </a:p>
          <a:p>
            <a:pPr algn="just"/>
            <a:endParaRPr lang="vi-VN" sz="2400" b="1" dirty="0"/>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959554" y="-1242895"/>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E1BEABD-64F5-4994-F9CD-9FF55BC1DAA9}"/>
              </a:ext>
            </a:extLst>
          </p:cNvPr>
          <p:cNvPicPr>
            <a:picLocks noChangeAspect="1"/>
          </p:cNvPicPr>
          <p:nvPr/>
        </p:nvPicPr>
        <p:blipFill>
          <a:blip r:embed="rId3"/>
          <a:stretch>
            <a:fillRect/>
          </a:stretch>
        </p:blipFill>
        <p:spPr>
          <a:xfrm>
            <a:off x="1583033" y="2811146"/>
            <a:ext cx="5977933" cy="2146018"/>
          </a:xfrm>
          <a:prstGeom prst="rect">
            <a:avLst/>
          </a:prstGeom>
        </p:spPr>
      </p:pic>
    </p:spTree>
    <p:extLst>
      <p:ext uri="{BB962C8B-B14F-4D97-AF65-F5344CB8AC3E}">
        <p14:creationId xmlns:p14="http://schemas.microsoft.com/office/powerpoint/2010/main" val="3244631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54197" y="41020"/>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776002" y="679041"/>
            <a:ext cx="9920001" cy="5764655"/>
          </a:xfrm>
          <a:prstGeom prst="rect">
            <a:avLst/>
          </a:prstGeom>
          <a:noFill/>
        </p:spPr>
        <p:txBody>
          <a:bodyPr wrap="square" rtlCol="0">
            <a:spAutoFit/>
          </a:bodyPr>
          <a:lstStyle/>
          <a:p>
            <a:pPr marL="1143000" lvl="2" indent="-228600">
              <a:lnSpc>
                <a:spcPct val="115000"/>
              </a:lnSpc>
              <a:spcBef>
                <a:spcPts val="600"/>
              </a:spcBef>
              <a:buFont typeface="Wingdings" panose="05000000000000000000" pitchFamily="2" charset="2"/>
              <a:buChar char=""/>
            </a:pPr>
            <a:r>
              <a:rPr lang="vi-VN" sz="2400" b="1" dirty="0">
                <a:effectLst/>
                <a:latin typeface="Times New Roman" panose="02020603050405020304" pitchFamily="18" charset="0"/>
                <a:ea typeface="Times New Roman" panose="02020603050405020304" pitchFamily="18" charset="0"/>
              </a:rPr>
              <a:t>Tra cứu thông tin nhân viên bao gồm:</a:t>
            </a:r>
            <a:endParaRPr lang="en-US" sz="2400" b="1" dirty="0">
              <a:effectLst/>
              <a:latin typeface="Times New Roman" panose="02020603050405020304" pitchFamily="18" charset="0"/>
              <a:ea typeface="Times New Roman" panose="02020603050405020304" pitchFamily="18" charset="0"/>
            </a:endParaRPr>
          </a:p>
          <a:p>
            <a:pPr marL="1600200" lvl="3" indent="-228600" algn="just">
              <a:lnSpc>
                <a:spcPct val="115000"/>
              </a:lnSpc>
              <a:buFont typeface="Symbol" panose="05050102010706020507" pitchFamily="18" charset="2"/>
              <a:buChar char=""/>
            </a:pPr>
            <a:r>
              <a:rPr lang="vi-VN" sz="2000" dirty="0">
                <a:effectLst/>
                <a:latin typeface="Times New Roman" panose="02020603050405020304" pitchFamily="18" charset="0"/>
                <a:ea typeface="Times New Roman" panose="02020603050405020304" pitchFamily="18" charset="0"/>
              </a:rPr>
              <a:t>Tra cứu các thông tin cơ bản của từng nhân viên theo mã nhân viên.</a:t>
            </a:r>
            <a:endParaRPr lang="en-US" sz="2000" dirty="0">
              <a:effectLst/>
              <a:latin typeface="Times New Roman" panose="02020603050405020304" pitchFamily="18" charset="0"/>
              <a:ea typeface="Times New Roman" panose="02020603050405020304" pitchFamily="18" charset="0"/>
            </a:endParaRPr>
          </a:p>
          <a:p>
            <a:pPr marL="1600200" lvl="3" indent="-228600" algn="just">
              <a:lnSpc>
                <a:spcPct val="115000"/>
              </a:lnSpc>
              <a:buFont typeface="Symbol" panose="05050102010706020507" pitchFamily="18" charset="2"/>
              <a:buChar char=""/>
            </a:pPr>
            <a:r>
              <a:rPr lang="vi-VN" sz="2000" dirty="0">
                <a:effectLst/>
                <a:latin typeface="Times New Roman" panose="02020603050405020304" pitchFamily="18" charset="0"/>
                <a:ea typeface="Times New Roman" panose="02020603050405020304" pitchFamily="18" charset="0"/>
              </a:rPr>
              <a:t>Tra cứu nhân viên theo từng chức vụ.</a:t>
            </a:r>
            <a:endParaRPr lang="en-US" sz="2000" dirty="0">
              <a:effectLst/>
              <a:latin typeface="Times New Roman" panose="02020603050405020304" pitchFamily="18" charset="0"/>
              <a:ea typeface="Times New Roman" panose="02020603050405020304" pitchFamily="18" charset="0"/>
            </a:endParaRPr>
          </a:p>
          <a:p>
            <a:pPr marL="1600200" lvl="3" indent="-228600" algn="just">
              <a:lnSpc>
                <a:spcPct val="115000"/>
              </a:lnSpc>
              <a:buFont typeface="Symbol" panose="05050102010706020507" pitchFamily="18" charset="2"/>
              <a:buChar char=""/>
            </a:pPr>
            <a:r>
              <a:rPr lang="vi-VN" sz="2000" dirty="0">
                <a:effectLst/>
                <a:latin typeface="Times New Roman" panose="02020603050405020304" pitchFamily="18" charset="0"/>
                <a:ea typeface="Times New Roman" panose="02020603050405020304" pitchFamily="18" charset="0"/>
              </a:rPr>
              <a:t>Tra cứu nhân viên theo từng phòng ban.</a:t>
            </a:r>
            <a:endParaRPr lang="en-US" sz="2000" dirty="0">
              <a:effectLst/>
              <a:latin typeface="Times New Roman" panose="02020603050405020304" pitchFamily="18" charset="0"/>
              <a:ea typeface="Times New Roman" panose="02020603050405020304" pitchFamily="18" charset="0"/>
            </a:endParaRPr>
          </a:p>
          <a:p>
            <a:pPr marL="1600200" lvl="3" indent="-228600" algn="just">
              <a:lnSpc>
                <a:spcPct val="115000"/>
              </a:lnSpc>
              <a:buFont typeface="Symbol" panose="05050102010706020507" pitchFamily="18" charset="2"/>
              <a:buChar char=""/>
            </a:pPr>
            <a:r>
              <a:rPr lang="vi-VN" sz="2000" dirty="0">
                <a:effectLst/>
                <a:latin typeface="Times New Roman" panose="02020603050405020304" pitchFamily="18" charset="0"/>
                <a:ea typeface="Times New Roman" panose="02020603050405020304" pitchFamily="18" charset="0"/>
              </a:rPr>
              <a:t>Tra cứ chức vụ, phòng ban và chức vụ nào thuộc phòng ban nào.</a:t>
            </a:r>
            <a:endParaRPr lang="en-US" sz="2000" dirty="0">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
            </a:pPr>
            <a:endParaRPr lang="vi-VN" sz="2400" b="1" dirty="0"/>
          </a:p>
          <a:p>
            <a:pPr algn="just"/>
            <a:endParaRPr lang="vi-VN" sz="2400" b="1" dirty="0"/>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885136" y="-1198724"/>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20CD89A6-E5A2-CA9A-34F7-3D0F2B24FDBB}"/>
              </a:ext>
            </a:extLst>
          </p:cNvPr>
          <p:cNvPicPr>
            <a:picLocks noChangeAspect="1"/>
          </p:cNvPicPr>
          <p:nvPr/>
        </p:nvPicPr>
        <p:blipFill>
          <a:blip r:embed="rId3"/>
          <a:stretch>
            <a:fillRect/>
          </a:stretch>
        </p:blipFill>
        <p:spPr>
          <a:xfrm>
            <a:off x="1490133" y="2494774"/>
            <a:ext cx="6457245" cy="2607706"/>
          </a:xfrm>
          <a:prstGeom prst="rect">
            <a:avLst/>
          </a:prstGeom>
        </p:spPr>
      </p:pic>
    </p:spTree>
    <p:extLst>
      <p:ext uri="{BB962C8B-B14F-4D97-AF65-F5344CB8AC3E}">
        <p14:creationId xmlns:p14="http://schemas.microsoft.com/office/powerpoint/2010/main" val="13323106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76774" y="-91282"/>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885136" y="232946"/>
            <a:ext cx="10029136" cy="5333768"/>
          </a:xfrm>
          <a:prstGeom prst="rect">
            <a:avLst/>
          </a:prstGeom>
          <a:noFill/>
        </p:spPr>
        <p:txBody>
          <a:bodyPr wrap="square" rtlCol="0">
            <a:spAutoFit/>
          </a:bodyPr>
          <a:lstStyle/>
          <a:p>
            <a:pPr marL="1143000" lvl="2" indent="-228600">
              <a:lnSpc>
                <a:spcPct val="115000"/>
              </a:lnSpc>
              <a:spcBef>
                <a:spcPts val="600"/>
              </a:spcBef>
              <a:buFont typeface="Wingdings" panose="05000000000000000000" pitchFamily="2" charset="2"/>
              <a:buChar char=""/>
            </a:pPr>
            <a:r>
              <a:rPr lang="vi-VN" sz="2400" b="1" dirty="0">
                <a:effectLst/>
                <a:latin typeface="Times New Roman" panose="02020603050405020304" pitchFamily="18" charset="0"/>
                <a:ea typeface="Times New Roman" panose="02020603050405020304" pitchFamily="18" charset="0"/>
              </a:rPr>
              <a:t>Thông kê nhân viên theo các thông tin như:</a:t>
            </a:r>
            <a:endParaRPr lang="en-US" sz="2400" b="1" dirty="0">
              <a:effectLst/>
              <a:latin typeface="Times New Roman" panose="02020603050405020304" pitchFamily="18" charset="0"/>
              <a:ea typeface="Times New Roman" panose="02020603050405020304" pitchFamily="18" charset="0"/>
            </a:endParaRPr>
          </a:p>
          <a:p>
            <a:pPr marL="1600200" lvl="3" indent="-228600" algn="just">
              <a:lnSpc>
                <a:spcPct val="115000"/>
              </a:lnSpc>
              <a:buFont typeface="Symbol" panose="05050102010706020507" pitchFamily="18" charset="2"/>
              <a:buChar char=""/>
            </a:pPr>
            <a:r>
              <a:rPr lang="vi-VN" sz="2000" dirty="0">
                <a:effectLst/>
                <a:latin typeface="Times New Roman" panose="02020603050405020304" pitchFamily="18" charset="0"/>
                <a:ea typeface="Times New Roman" panose="02020603050405020304" pitchFamily="18" charset="0"/>
              </a:rPr>
              <a:t>Thông kê số lượng nhân viên thuộc từng chức vụ trong từng phòng ban.</a:t>
            </a:r>
            <a:endParaRPr lang="en-US" sz="2000" dirty="0">
              <a:effectLst/>
              <a:latin typeface="Times New Roman" panose="02020603050405020304" pitchFamily="18" charset="0"/>
              <a:ea typeface="Times New Roman" panose="02020603050405020304" pitchFamily="18" charset="0"/>
            </a:endParaRPr>
          </a:p>
          <a:p>
            <a:pPr marL="1600200" lvl="3" indent="-228600" algn="just">
              <a:lnSpc>
                <a:spcPct val="115000"/>
              </a:lnSpc>
              <a:buFont typeface="Symbol" panose="05050102010706020507" pitchFamily="18" charset="2"/>
              <a:buChar char=""/>
            </a:pPr>
            <a:r>
              <a:rPr lang="vi-VN" sz="2000" dirty="0">
                <a:effectLst/>
                <a:latin typeface="Times New Roman" panose="02020603050405020304" pitchFamily="18" charset="0"/>
                <a:ea typeface="Times New Roman" panose="02020603050405020304" pitchFamily="18" charset="0"/>
              </a:rPr>
              <a:t>Thông kê có bao nhiêu nhân viên nam, nữ làm việc thuộc từng chức vụ, trong từng phòng ban.</a:t>
            </a:r>
            <a:endParaRPr lang="en-US" sz="2000" dirty="0">
              <a:effectLst/>
              <a:latin typeface="Times New Roman" panose="02020603050405020304" pitchFamily="18" charset="0"/>
              <a:ea typeface="Times New Roman" panose="02020603050405020304" pitchFamily="18" charset="0"/>
            </a:endParaRPr>
          </a:p>
          <a:p>
            <a:pPr marL="1600200" lvl="3" indent="-228600" algn="just">
              <a:lnSpc>
                <a:spcPct val="115000"/>
              </a:lnSpc>
              <a:buFont typeface="Symbol" panose="05050102010706020507" pitchFamily="18" charset="2"/>
              <a:buChar char=""/>
            </a:pPr>
            <a:r>
              <a:rPr lang="vi-VN" sz="2000" dirty="0">
                <a:effectLst/>
                <a:latin typeface="Times New Roman" panose="02020603050405020304" pitchFamily="18" charset="0"/>
                <a:ea typeface="Times New Roman" panose="02020603050405020304" pitchFamily="18" charset="0"/>
              </a:rPr>
              <a:t>Thông kê tổng số thu nhập của nhân viên theo từng phòng ban.</a:t>
            </a:r>
            <a:endParaRPr lang="en-US" sz="2000" dirty="0">
              <a:effectLst/>
              <a:latin typeface="Times New Roman" panose="02020603050405020304" pitchFamily="18" charset="0"/>
              <a:ea typeface="Times New Roman" panose="02020603050405020304" pitchFamily="18" charset="0"/>
            </a:endParaRPr>
          </a:p>
          <a:p>
            <a:pPr algn="just"/>
            <a:endParaRPr lang="vi-VN" sz="2000" b="1" dirty="0"/>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1156069" y="-1496716"/>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7D23A3A-6A8C-4530-BB5A-467D38B8BD7F}"/>
              </a:ext>
            </a:extLst>
          </p:cNvPr>
          <p:cNvPicPr>
            <a:picLocks noChangeAspect="1"/>
          </p:cNvPicPr>
          <p:nvPr/>
        </p:nvPicPr>
        <p:blipFill>
          <a:blip r:embed="rId3"/>
          <a:stretch>
            <a:fillRect/>
          </a:stretch>
        </p:blipFill>
        <p:spPr>
          <a:xfrm>
            <a:off x="174676" y="2138119"/>
            <a:ext cx="4397324" cy="3005381"/>
          </a:xfrm>
          <a:prstGeom prst="rect">
            <a:avLst/>
          </a:prstGeom>
        </p:spPr>
      </p:pic>
      <p:pic>
        <p:nvPicPr>
          <p:cNvPr id="6" name="Picture 5">
            <a:extLst>
              <a:ext uri="{FF2B5EF4-FFF2-40B4-BE49-F238E27FC236}">
                <a16:creationId xmlns:a16="http://schemas.microsoft.com/office/drawing/2014/main" id="{E1751269-1331-CECD-9B4C-3231D00EAF38}"/>
              </a:ext>
            </a:extLst>
          </p:cNvPr>
          <p:cNvPicPr>
            <a:picLocks noChangeAspect="1"/>
          </p:cNvPicPr>
          <p:nvPr/>
        </p:nvPicPr>
        <p:blipFill>
          <a:blip r:embed="rId4"/>
          <a:stretch>
            <a:fillRect/>
          </a:stretch>
        </p:blipFill>
        <p:spPr>
          <a:xfrm>
            <a:off x="4572000" y="2104514"/>
            <a:ext cx="4572000" cy="1609792"/>
          </a:xfrm>
          <a:prstGeom prst="rect">
            <a:avLst/>
          </a:prstGeom>
        </p:spPr>
      </p:pic>
      <p:pic>
        <p:nvPicPr>
          <p:cNvPr id="8" name="Picture 7">
            <a:extLst>
              <a:ext uri="{FF2B5EF4-FFF2-40B4-BE49-F238E27FC236}">
                <a16:creationId xmlns:a16="http://schemas.microsoft.com/office/drawing/2014/main" id="{F74C9A4A-5F2D-067C-C9DC-F9F0A044B37F}"/>
              </a:ext>
            </a:extLst>
          </p:cNvPr>
          <p:cNvPicPr>
            <a:picLocks noChangeAspect="1"/>
          </p:cNvPicPr>
          <p:nvPr/>
        </p:nvPicPr>
        <p:blipFill>
          <a:blip r:embed="rId5"/>
          <a:stretch>
            <a:fillRect/>
          </a:stretch>
        </p:blipFill>
        <p:spPr>
          <a:xfrm>
            <a:off x="5080000" y="3786243"/>
            <a:ext cx="3542815" cy="1318925"/>
          </a:xfrm>
          <a:prstGeom prst="rect">
            <a:avLst/>
          </a:prstGeom>
        </p:spPr>
      </p:pic>
    </p:spTree>
    <p:extLst>
      <p:ext uri="{BB962C8B-B14F-4D97-AF65-F5344CB8AC3E}">
        <p14:creationId xmlns:p14="http://schemas.microsoft.com/office/powerpoint/2010/main" val="3889542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28"/>
          <p:cNvSpPr/>
          <p:nvPr/>
        </p:nvSpPr>
        <p:spPr>
          <a:xfrm flipH="1">
            <a:off x="4742925" y="-326787"/>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ctrTitle"/>
          </p:nvPr>
        </p:nvSpPr>
        <p:spPr>
          <a:xfrm>
            <a:off x="610871" y="405336"/>
            <a:ext cx="17373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IN DEPTH</a:t>
            </a:r>
            <a:endParaRPr>
              <a:solidFill>
                <a:schemeClr val="lt1"/>
              </a:solidFill>
            </a:endParaRPr>
          </a:p>
        </p:txBody>
      </p:sp>
      <p:sp>
        <p:nvSpPr>
          <p:cNvPr id="14" name="Google Shape;163;p26">
            <a:extLst>
              <a:ext uri="{FF2B5EF4-FFF2-40B4-BE49-F238E27FC236}">
                <a16:creationId xmlns:a16="http://schemas.microsoft.com/office/drawing/2014/main" id="{E342FE30-746C-4973-9E88-F8718B578CE6}"/>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dirty="0">
                <a:solidFill>
                  <a:schemeClr val="tx2"/>
                </a:solidFill>
              </a:rPr>
              <a:t>2.2 </a:t>
            </a:r>
            <a:r>
              <a:rPr lang="vi-VN" sz="3000" dirty="0">
                <a:solidFill>
                  <a:schemeClr val="tx2"/>
                </a:solidFill>
              </a:rPr>
              <a:t>Chức năng quản lý tiền lương</a:t>
            </a:r>
          </a:p>
        </p:txBody>
      </p:sp>
      <p:sp>
        <p:nvSpPr>
          <p:cNvPr id="15" name="Google Shape;187;p28">
            <a:extLst>
              <a:ext uri="{FF2B5EF4-FFF2-40B4-BE49-F238E27FC236}">
                <a16:creationId xmlns:a16="http://schemas.microsoft.com/office/drawing/2014/main" id="{C600C942-149C-4006-A831-137BB5367094}"/>
              </a:ext>
            </a:extLst>
          </p:cNvPr>
          <p:cNvSpPr/>
          <p:nvPr/>
        </p:nvSpPr>
        <p:spPr>
          <a:xfrm rot="11594030" flipH="1">
            <a:off x="-1937627" y="3078592"/>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077E379E-8921-4CC6-8A4D-B806DC527167}"/>
              </a:ext>
            </a:extLst>
          </p:cNvPr>
          <p:cNvSpPr txBox="1"/>
          <p:nvPr/>
        </p:nvSpPr>
        <p:spPr>
          <a:xfrm>
            <a:off x="340242" y="606056"/>
            <a:ext cx="8803758" cy="830997"/>
          </a:xfrm>
          <a:prstGeom prst="rect">
            <a:avLst/>
          </a:prstGeom>
          <a:noFill/>
        </p:spPr>
        <p:txBody>
          <a:bodyPr wrap="square" rtlCol="0">
            <a:spAutoFit/>
          </a:bodyPr>
          <a:lstStyle/>
          <a:p>
            <a:pPr marL="342900" lvl="0" indent="-342900">
              <a:buFont typeface="Wingdings" panose="05000000000000000000" pitchFamily="2" charset="2"/>
              <a:buChar char="§"/>
            </a:pPr>
            <a:r>
              <a:rPr lang="vi-VN" sz="2400" b="1" dirty="0"/>
              <a:t>Hiển thị tổng số lương theo từng tháng của từng nhân viên.</a:t>
            </a:r>
            <a:endParaRPr lang="en-US" sz="2400" b="1" dirty="0"/>
          </a:p>
        </p:txBody>
      </p:sp>
      <p:pic>
        <p:nvPicPr>
          <p:cNvPr id="5" name="Picture 4">
            <a:extLst>
              <a:ext uri="{FF2B5EF4-FFF2-40B4-BE49-F238E27FC236}">
                <a16:creationId xmlns:a16="http://schemas.microsoft.com/office/drawing/2014/main" id="{8A7EA27A-3FB2-5F8E-990D-A2EBC98046CF}"/>
              </a:ext>
            </a:extLst>
          </p:cNvPr>
          <p:cNvPicPr>
            <a:picLocks noChangeAspect="1"/>
          </p:cNvPicPr>
          <p:nvPr/>
        </p:nvPicPr>
        <p:blipFill>
          <a:blip r:embed="rId3"/>
          <a:stretch>
            <a:fillRect/>
          </a:stretch>
        </p:blipFill>
        <p:spPr>
          <a:xfrm>
            <a:off x="496711" y="1021554"/>
            <a:ext cx="8036418" cy="4137334"/>
          </a:xfrm>
          <a:prstGeom prst="rect">
            <a:avLst/>
          </a:prstGeom>
        </p:spPr>
      </p:pic>
    </p:spTree>
    <p:extLst>
      <p:ext uri="{BB962C8B-B14F-4D97-AF65-F5344CB8AC3E}">
        <p14:creationId xmlns:p14="http://schemas.microsoft.com/office/powerpoint/2010/main" val="31627066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ctrTitle" idx="13"/>
          </p:nvPr>
        </p:nvSpPr>
        <p:spPr>
          <a:xfrm>
            <a:off x="3080988" y="246450"/>
            <a:ext cx="29820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n w="0"/>
                <a:solidFill>
                  <a:schemeClr val="bg1"/>
                </a:solidFill>
                <a:effectLst>
                  <a:outerShdw blurRad="38100" dist="19050" dir="2700000" algn="tl" rotWithShape="0">
                    <a:schemeClr val="dk1">
                      <a:alpha val="40000"/>
                    </a:schemeClr>
                  </a:outerShdw>
                </a:effectLst>
              </a:rPr>
              <a:t>Nội dung</a:t>
            </a:r>
            <a:endParaRPr sz="3600">
              <a:ln w="0"/>
              <a:solidFill>
                <a:schemeClr val="bg1"/>
              </a:solidFill>
              <a:effectLst>
                <a:outerShdw blurRad="38100" dist="19050" dir="2700000" algn="tl" rotWithShape="0">
                  <a:schemeClr val="dk1">
                    <a:alpha val="40000"/>
                  </a:schemeClr>
                </a:outerShdw>
              </a:effectLst>
            </a:endParaRPr>
          </a:p>
        </p:txBody>
      </p:sp>
      <p:cxnSp>
        <p:nvCxnSpPr>
          <p:cNvPr id="124" name="Google Shape;124;p23"/>
          <p:cNvCxnSpPr/>
          <p:nvPr/>
        </p:nvCxnSpPr>
        <p:spPr>
          <a:xfrm>
            <a:off x="5871225" y="2147250"/>
            <a:ext cx="0" cy="689100"/>
          </a:xfrm>
          <a:prstGeom prst="straightConnector1">
            <a:avLst/>
          </a:prstGeom>
          <a:noFill/>
          <a:ln w="19050" cap="flat" cmpd="sng">
            <a:solidFill>
              <a:srgbClr val="D9D9D9"/>
            </a:solidFill>
            <a:prstDash val="solid"/>
            <a:round/>
            <a:headEnd type="none" w="med" len="med"/>
            <a:tailEnd type="none" w="med" len="med"/>
          </a:ln>
        </p:spPr>
      </p:cxnSp>
      <p:cxnSp>
        <p:nvCxnSpPr>
          <p:cNvPr id="125" name="Google Shape;125;p23"/>
          <p:cNvCxnSpPr/>
          <p:nvPr/>
        </p:nvCxnSpPr>
        <p:spPr>
          <a:xfrm>
            <a:off x="3249525" y="2147250"/>
            <a:ext cx="0" cy="689100"/>
          </a:xfrm>
          <a:prstGeom prst="straightConnector1">
            <a:avLst/>
          </a:prstGeom>
          <a:noFill/>
          <a:ln w="19050" cap="flat" cmpd="sng">
            <a:solidFill>
              <a:srgbClr val="D9D9D9"/>
            </a:solidFill>
            <a:prstDash val="solid"/>
            <a:round/>
            <a:headEnd type="none" w="med" len="med"/>
            <a:tailEnd type="none" w="med" len="med"/>
          </a:ln>
        </p:spPr>
      </p:cxnSp>
      <p:sp>
        <p:nvSpPr>
          <p:cNvPr id="126" name="Google Shape;126;p23"/>
          <p:cNvSpPr txBox="1">
            <a:spLocks noGrp="1"/>
          </p:cNvSpPr>
          <p:nvPr>
            <p:ph type="ctrTitle"/>
          </p:nvPr>
        </p:nvSpPr>
        <p:spPr>
          <a:xfrm>
            <a:off x="1152088" y="2340556"/>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400" dirty="0"/>
              <a:t>Giới thiệu</a:t>
            </a:r>
            <a:r>
              <a:rPr lang="en-US" sz="1400" dirty="0"/>
              <a:t> </a:t>
            </a:r>
            <a:r>
              <a:rPr lang="en-US" sz="1400" dirty="0" err="1"/>
              <a:t>đề</a:t>
            </a:r>
            <a:r>
              <a:rPr lang="en-US" sz="1400" dirty="0"/>
              <a:t> </a:t>
            </a:r>
            <a:r>
              <a:rPr lang="en-US" sz="1400" dirty="0" err="1"/>
              <a:t>tài</a:t>
            </a:r>
            <a:endParaRPr sz="1400" dirty="0"/>
          </a:p>
        </p:txBody>
      </p:sp>
      <p:sp>
        <p:nvSpPr>
          <p:cNvPr id="127" name="Google Shape;127;p23"/>
          <p:cNvSpPr txBox="1">
            <a:spLocks noGrp="1"/>
          </p:cNvSpPr>
          <p:nvPr>
            <p:ph type="ctrTitle" idx="3"/>
          </p:nvPr>
        </p:nvSpPr>
        <p:spPr>
          <a:xfrm>
            <a:off x="3619755" y="2340556"/>
            <a:ext cx="1904465"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400" dirty="0"/>
              <a:t>Phân tích chức năng hệ thống</a:t>
            </a:r>
            <a:endParaRPr sz="1400" dirty="0"/>
          </a:p>
        </p:txBody>
      </p:sp>
      <p:sp>
        <p:nvSpPr>
          <p:cNvPr id="128" name="Google Shape;128;p23"/>
          <p:cNvSpPr txBox="1">
            <a:spLocks noGrp="1"/>
          </p:cNvSpPr>
          <p:nvPr>
            <p:ph type="ctrTitle" idx="5"/>
          </p:nvPr>
        </p:nvSpPr>
        <p:spPr>
          <a:xfrm>
            <a:off x="6465288" y="2344312"/>
            <a:ext cx="1563475"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400" dirty="0"/>
              <a:t>Thiết kế cấu trúc dữ liệu</a:t>
            </a:r>
            <a:endParaRPr sz="1400" dirty="0"/>
          </a:p>
        </p:txBody>
      </p:sp>
      <p:sp>
        <p:nvSpPr>
          <p:cNvPr id="130" name="Google Shape;130;p23"/>
          <p:cNvSpPr txBox="1">
            <a:spLocks noGrp="1"/>
          </p:cNvSpPr>
          <p:nvPr>
            <p:ph type="title" idx="14"/>
          </p:nvPr>
        </p:nvSpPr>
        <p:spPr>
          <a:xfrm>
            <a:off x="1575838" y="2012475"/>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132" name="Google Shape;132;p23"/>
          <p:cNvSpPr txBox="1">
            <a:spLocks noGrp="1"/>
          </p:cNvSpPr>
          <p:nvPr>
            <p:ph type="title" idx="15"/>
          </p:nvPr>
        </p:nvSpPr>
        <p:spPr>
          <a:xfrm>
            <a:off x="4197618" y="2012475"/>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134" name="Google Shape;134;p23"/>
          <p:cNvSpPr txBox="1">
            <a:spLocks noGrp="1"/>
          </p:cNvSpPr>
          <p:nvPr>
            <p:ph type="title" idx="16"/>
          </p:nvPr>
        </p:nvSpPr>
        <p:spPr>
          <a:xfrm>
            <a:off x="6872626" y="2012475"/>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136" name="Google Shape;136;p23"/>
          <p:cNvSpPr txBox="1">
            <a:spLocks noGrp="1"/>
          </p:cNvSpPr>
          <p:nvPr>
            <p:ph type="ctrTitle" idx="7"/>
          </p:nvPr>
        </p:nvSpPr>
        <p:spPr>
          <a:xfrm>
            <a:off x="2324638" y="3824681"/>
            <a:ext cx="1904464"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400" dirty="0"/>
              <a:t>Phân tích hướng đối tượng và triển khai hệ thống</a:t>
            </a:r>
            <a:endParaRPr sz="1400" dirty="0"/>
          </a:p>
        </p:txBody>
      </p:sp>
      <p:sp>
        <p:nvSpPr>
          <p:cNvPr id="137" name="Google Shape;137;p23"/>
          <p:cNvSpPr txBox="1">
            <a:spLocks noGrp="1"/>
          </p:cNvSpPr>
          <p:nvPr>
            <p:ph type="title" idx="17"/>
          </p:nvPr>
        </p:nvSpPr>
        <p:spPr>
          <a:xfrm>
            <a:off x="2879111" y="3386650"/>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139" name="Google Shape;139;p23"/>
          <p:cNvSpPr txBox="1">
            <a:spLocks noGrp="1"/>
          </p:cNvSpPr>
          <p:nvPr>
            <p:ph type="ctrTitle" idx="9"/>
          </p:nvPr>
        </p:nvSpPr>
        <p:spPr>
          <a:xfrm>
            <a:off x="5073075" y="3745562"/>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K</a:t>
            </a:r>
            <a:r>
              <a:rPr lang="en-US" sz="1400" dirty="0" err="1"/>
              <a:t>ết</a:t>
            </a:r>
            <a:r>
              <a:rPr lang="en-US" sz="1400" dirty="0"/>
              <a:t> </a:t>
            </a:r>
            <a:r>
              <a:rPr lang="en-US" sz="1400" dirty="0" err="1"/>
              <a:t>luận</a:t>
            </a:r>
            <a:r>
              <a:rPr lang="en-US" sz="1400" dirty="0"/>
              <a:t> </a:t>
            </a:r>
            <a:r>
              <a:rPr lang="en-US" sz="1400" dirty="0" err="1"/>
              <a:t>và</a:t>
            </a:r>
            <a:r>
              <a:rPr lang="en-US" sz="1400" dirty="0"/>
              <a:t> h</a:t>
            </a:r>
            <a:r>
              <a:rPr lang="vi-VN" sz="1400" dirty="0"/>
              <a:t>ư</a:t>
            </a:r>
            <a:r>
              <a:rPr lang="en-US" sz="1400" dirty="0" err="1"/>
              <a:t>ớng</a:t>
            </a:r>
            <a:r>
              <a:rPr lang="en-US" sz="1400" dirty="0"/>
              <a:t> </a:t>
            </a:r>
            <a:r>
              <a:rPr lang="en-US" sz="1400" dirty="0" err="1"/>
              <a:t>phát</a:t>
            </a:r>
            <a:r>
              <a:rPr lang="en-US" sz="1400" dirty="0"/>
              <a:t> </a:t>
            </a:r>
            <a:r>
              <a:rPr lang="en-US" sz="1400" dirty="0" err="1"/>
              <a:t>triển</a:t>
            </a:r>
            <a:endParaRPr sz="1400" dirty="0"/>
          </a:p>
        </p:txBody>
      </p:sp>
      <p:sp>
        <p:nvSpPr>
          <p:cNvPr id="140" name="Google Shape;140;p23"/>
          <p:cNvSpPr txBox="1">
            <a:spLocks noGrp="1"/>
          </p:cNvSpPr>
          <p:nvPr>
            <p:ph type="title" idx="18"/>
          </p:nvPr>
        </p:nvSpPr>
        <p:spPr>
          <a:xfrm>
            <a:off x="5500879" y="3386650"/>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05</a:t>
            </a:r>
            <a:endParaRPr>
              <a:solidFill>
                <a:schemeClr val="lt1"/>
              </a:solidFill>
            </a:endParaRPr>
          </a:p>
        </p:txBody>
      </p:sp>
      <p:cxnSp>
        <p:nvCxnSpPr>
          <p:cNvPr id="141" name="Google Shape;141;p23"/>
          <p:cNvCxnSpPr/>
          <p:nvPr/>
        </p:nvCxnSpPr>
        <p:spPr>
          <a:xfrm>
            <a:off x="4572025" y="3518850"/>
            <a:ext cx="0" cy="689100"/>
          </a:xfrm>
          <a:prstGeom prst="straightConnector1">
            <a:avLst/>
          </a:prstGeom>
          <a:noFill/>
          <a:ln w="19050" cap="flat" cmpd="sng">
            <a:solidFill>
              <a:srgbClr val="D9D9D9"/>
            </a:solidFill>
            <a:prstDash val="solid"/>
            <a:round/>
            <a:headEnd type="none" w="med" len="med"/>
            <a:tailEnd type="none" w="med" len="med"/>
          </a:ln>
        </p:spPr>
      </p:cxnSp>
      <p:sp>
        <p:nvSpPr>
          <p:cNvPr id="142" name="Google Shape;142;p23"/>
          <p:cNvSpPr/>
          <p:nvPr/>
        </p:nvSpPr>
        <p:spPr>
          <a:xfrm rot="899825">
            <a:off x="-1428364" y="3728917"/>
            <a:ext cx="2950497" cy="2316666"/>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rot="-3036684">
            <a:off x="7582353" y="4618566"/>
            <a:ext cx="2950470" cy="2316746"/>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3" name="Google Shape;187;p28">
            <a:extLst>
              <a:ext uri="{FF2B5EF4-FFF2-40B4-BE49-F238E27FC236}">
                <a16:creationId xmlns:a16="http://schemas.microsoft.com/office/drawing/2014/main" id="{A8204671-25DE-467D-9BDC-41CC46AFCD71}"/>
              </a:ext>
            </a:extLst>
          </p:cNvPr>
          <p:cNvSpPr/>
          <p:nvPr/>
        </p:nvSpPr>
        <p:spPr>
          <a:xfrm flipH="1">
            <a:off x="4742925" y="-326787"/>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p28">
            <a:extLst>
              <a:ext uri="{FF2B5EF4-FFF2-40B4-BE49-F238E27FC236}">
                <a16:creationId xmlns:a16="http://schemas.microsoft.com/office/drawing/2014/main" id="{A473C38E-F0C0-44B1-B583-9765F1233896}"/>
              </a:ext>
            </a:extLst>
          </p:cNvPr>
          <p:cNvSpPr txBox="1">
            <a:spLocks/>
          </p:cNvSpPr>
          <p:nvPr/>
        </p:nvSpPr>
        <p:spPr>
          <a:xfrm>
            <a:off x="365953" y="701996"/>
            <a:ext cx="2324084" cy="435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r>
              <a:rPr lang="en-US"/>
              <a:t>IN DEPTH</a:t>
            </a:r>
          </a:p>
        </p:txBody>
      </p:sp>
      <p:sp>
        <p:nvSpPr>
          <p:cNvPr id="18" name="Google Shape;163;p26">
            <a:extLst>
              <a:ext uri="{FF2B5EF4-FFF2-40B4-BE49-F238E27FC236}">
                <a16:creationId xmlns:a16="http://schemas.microsoft.com/office/drawing/2014/main" id="{5C12B094-498C-4D80-AFFD-815A269F6B2D}"/>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dirty="0">
                <a:solidFill>
                  <a:schemeClr val="tx2"/>
                </a:solidFill>
              </a:rPr>
              <a:t>2.2 </a:t>
            </a:r>
            <a:r>
              <a:rPr lang="vi-VN" sz="3000" dirty="0">
                <a:solidFill>
                  <a:schemeClr val="tx2"/>
                </a:solidFill>
              </a:rPr>
              <a:t>Chức năng quản lý tiền lương</a:t>
            </a:r>
          </a:p>
        </p:txBody>
      </p:sp>
      <p:sp>
        <p:nvSpPr>
          <p:cNvPr id="19" name="Google Shape;187;p28">
            <a:extLst>
              <a:ext uri="{FF2B5EF4-FFF2-40B4-BE49-F238E27FC236}">
                <a16:creationId xmlns:a16="http://schemas.microsoft.com/office/drawing/2014/main" id="{76AFE53A-6E13-41B8-B274-DBAF1D6122E5}"/>
              </a:ext>
            </a:extLst>
          </p:cNvPr>
          <p:cNvSpPr/>
          <p:nvPr/>
        </p:nvSpPr>
        <p:spPr>
          <a:xfrm rot="11594030" flipH="1">
            <a:off x="-1937627" y="3078592"/>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a16="http://schemas.microsoft.com/office/drawing/2014/main" id="{142EFD89-6DDE-45C1-9F1E-A8EB1F5AECC9}"/>
              </a:ext>
            </a:extLst>
          </p:cNvPr>
          <p:cNvSpPr txBox="1"/>
          <p:nvPr/>
        </p:nvSpPr>
        <p:spPr>
          <a:xfrm>
            <a:off x="-82859" y="498731"/>
            <a:ext cx="9477959" cy="769441"/>
          </a:xfrm>
          <a:prstGeom prst="rect">
            <a:avLst/>
          </a:prstGeom>
          <a:noFill/>
        </p:spPr>
        <p:txBody>
          <a:bodyPr wrap="square" rtlCol="0">
            <a:spAutoFit/>
          </a:bodyPr>
          <a:lstStyle/>
          <a:p>
            <a:pPr marL="342900" indent="-342900">
              <a:buFont typeface="Wingdings" panose="05000000000000000000" pitchFamily="2" charset="2"/>
              <a:buChar char="§"/>
            </a:pPr>
            <a:r>
              <a:rPr lang="vi-VN" sz="2400" b="1" dirty="0">
                <a:effectLst/>
                <a:latin typeface="Times New Roman" panose="02020603050405020304" pitchFamily="18" charset="0"/>
                <a:ea typeface="Times New Roman" panose="02020603050405020304" pitchFamily="18" charset="0"/>
              </a:rPr>
              <a:t>Sắp xếp số tiền lương nhân viên nhận được tăng dần hoặc giảm dần.</a:t>
            </a:r>
            <a:endParaRPr lang="en-US" sz="2400" b="1"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2000" b="1" dirty="0"/>
          </a:p>
        </p:txBody>
      </p:sp>
      <p:pic>
        <p:nvPicPr>
          <p:cNvPr id="3" name="Picture 2">
            <a:extLst>
              <a:ext uri="{FF2B5EF4-FFF2-40B4-BE49-F238E27FC236}">
                <a16:creationId xmlns:a16="http://schemas.microsoft.com/office/drawing/2014/main" id="{A1519904-EC69-A18E-C96A-3BF85D858C1E}"/>
              </a:ext>
            </a:extLst>
          </p:cNvPr>
          <p:cNvPicPr>
            <a:picLocks noChangeAspect="1"/>
          </p:cNvPicPr>
          <p:nvPr/>
        </p:nvPicPr>
        <p:blipFill>
          <a:blip r:embed="rId3"/>
          <a:stretch>
            <a:fillRect/>
          </a:stretch>
        </p:blipFill>
        <p:spPr>
          <a:xfrm>
            <a:off x="811510" y="922456"/>
            <a:ext cx="4124901" cy="342948"/>
          </a:xfrm>
          <a:prstGeom prst="rect">
            <a:avLst/>
          </a:prstGeom>
        </p:spPr>
      </p:pic>
      <p:pic>
        <p:nvPicPr>
          <p:cNvPr id="5" name="Picture 4">
            <a:extLst>
              <a:ext uri="{FF2B5EF4-FFF2-40B4-BE49-F238E27FC236}">
                <a16:creationId xmlns:a16="http://schemas.microsoft.com/office/drawing/2014/main" id="{F17A237B-03D9-C3D4-3AA5-580DCDA021AD}"/>
              </a:ext>
            </a:extLst>
          </p:cNvPr>
          <p:cNvPicPr>
            <a:picLocks noChangeAspect="1"/>
          </p:cNvPicPr>
          <p:nvPr/>
        </p:nvPicPr>
        <p:blipFill>
          <a:blip r:embed="rId4"/>
          <a:stretch>
            <a:fillRect/>
          </a:stretch>
        </p:blipFill>
        <p:spPr>
          <a:xfrm>
            <a:off x="811510" y="1288893"/>
            <a:ext cx="1362265" cy="209579"/>
          </a:xfrm>
          <a:prstGeom prst="rect">
            <a:avLst/>
          </a:prstGeom>
        </p:spPr>
      </p:pic>
      <p:pic>
        <p:nvPicPr>
          <p:cNvPr id="7" name="Picture 6">
            <a:extLst>
              <a:ext uri="{FF2B5EF4-FFF2-40B4-BE49-F238E27FC236}">
                <a16:creationId xmlns:a16="http://schemas.microsoft.com/office/drawing/2014/main" id="{6E1F8F85-AFF3-673A-0DEF-A35DF7646B57}"/>
              </a:ext>
            </a:extLst>
          </p:cNvPr>
          <p:cNvPicPr>
            <a:picLocks noChangeAspect="1"/>
          </p:cNvPicPr>
          <p:nvPr/>
        </p:nvPicPr>
        <p:blipFill>
          <a:blip r:embed="rId5"/>
          <a:stretch>
            <a:fillRect/>
          </a:stretch>
        </p:blipFill>
        <p:spPr>
          <a:xfrm>
            <a:off x="1" y="1519193"/>
            <a:ext cx="4558796" cy="3600290"/>
          </a:xfrm>
          <a:prstGeom prst="rect">
            <a:avLst/>
          </a:prstGeom>
        </p:spPr>
      </p:pic>
      <p:pic>
        <p:nvPicPr>
          <p:cNvPr id="9" name="Picture 8">
            <a:extLst>
              <a:ext uri="{FF2B5EF4-FFF2-40B4-BE49-F238E27FC236}">
                <a16:creationId xmlns:a16="http://schemas.microsoft.com/office/drawing/2014/main" id="{65248A8F-D279-BAFD-C474-286D5E02EAB6}"/>
              </a:ext>
            </a:extLst>
          </p:cNvPr>
          <p:cNvPicPr>
            <a:picLocks noChangeAspect="1"/>
          </p:cNvPicPr>
          <p:nvPr/>
        </p:nvPicPr>
        <p:blipFill>
          <a:blip r:embed="rId6"/>
          <a:stretch>
            <a:fillRect/>
          </a:stretch>
        </p:blipFill>
        <p:spPr>
          <a:xfrm>
            <a:off x="4558797" y="1581567"/>
            <a:ext cx="4585202" cy="3537916"/>
          </a:xfrm>
          <a:prstGeom prst="rect">
            <a:avLst/>
          </a:prstGeom>
        </p:spPr>
      </p:pic>
    </p:spTree>
    <p:extLst>
      <p:ext uri="{BB962C8B-B14F-4D97-AF65-F5344CB8AC3E}">
        <p14:creationId xmlns:p14="http://schemas.microsoft.com/office/powerpoint/2010/main" val="147485390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1" name="Google Shape;201;p29"/>
          <p:cNvSpPr/>
          <p:nvPr/>
        </p:nvSpPr>
        <p:spPr>
          <a:xfrm>
            <a:off x="-236550" y="-326787"/>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1;p29">
            <a:extLst>
              <a:ext uri="{FF2B5EF4-FFF2-40B4-BE49-F238E27FC236}">
                <a16:creationId xmlns:a16="http://schemas.microsoft.com/office/drawing/2014/main" id="{B5386E41-F60E-4BE1-A268-C2B0ABEAA60F}"/>
              </a:ext>
            </a:extLst>
          </p:cNvPr>
          <p:cNvSpPr/>
          <p:nvPr/>
        </p:nvSpPr>
        <p:spPr>
          <a:xfrm rot="5743759">
            <a:off x="6817912" y="2217939"/>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p26">
            <a:extLst>
              <a:ext uri="{FF2B5EF4-FFF2-40B4-BE49-F238E27FC236}">
                <a16:creationId xmlns:a16="http://schemas.microsoft.com/office/drawing/2014/main" id="{0DE2ACD9-E6ED-4A23-83A1-8B27194F9DC1}"/>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dirty="0">
                <a:solidFill>
                  <a:schemeClr val="tx2"/>
                </a:solidFill>
              </a:rPr>
              <a:t>2.2 </a:t>
            </a:r>
            <a:r>
              <a:rPr lang="vi-VN" sz="3000" dirty="0">
                <a:solidFill>
                  <a:schemeClr val="tx2"/>
                </a:solidFill>
              </a:rPr>
              <a:t>Chức năng quản lý tiền lương</a:t>
            </a:r>
          </a:p>
        </p:txBody>
      </p:sp>
      <p:sp>
        <p:nvSpPr>
          <p:cNvPr id="44" name="TextBox 43">
            <a:extLst>
              <a:ext uri="{FF2B5EF4-FFF2-40B4-BE49-F238E27FC236}">
                <a16:creationId xmlns:a16="http://schemas.microsoft.com/office/drawing/2014/main" id="{93F1B12D-5A4A-47A4-8BEE-7E5A3801A5B9}"/>
              </a:ext>
            </a:extLst>
          </p:cNvPr>
          <p:cNvSpPr txBox="1"/>
          <p:nvPr/>
        </p:nvSpPr>
        <p:spPr>
          <a:xfrm>
            <a:off x="365952" y="701996"/>
            <a:ext cx="8778048" cy="769441"/>
          </a:xfrm>
          <a:prstGeom prst="rect">
            <a:avLst/>
          </a:prstGeom>
          <a:noFill/>
        </p:spPr>
        <p:txBody>
          <a:bodyPr wrap="square" rtlCol="0">
            <a:spAutoFit/>
          </a:bodyPr>
          <a:lstStyle/>
          <a:p>
            <a:pPr marL="342900" indent="-342900">
              <a:buFont typeface="Wingdings" panose="05000000000000000000" pitchFamily="2" charset="2"/>
              <a:buChar char="§"/>
            </a:pPr>
            <a:r>
              <a:rPr lang="vi-VN" sz="2400" b="1" dirty="0">
                <a:effectLst/>
                <a:latin typeface="Times New Roman" panose="02020603050405020304" pitchFamily="18" charset="0"/>
                <a:ea typeface="Times New Roman" panose="02020603050405020304" pitchFamily="18" charset="0"/>
              </a:rPr>
              <a:t>Chỉnh sửa phụ cấp, mức lương quy định của từng chức vụ</a:t>
            </a:r>
            <a:r>
              <a:rPr lang="vi-VN"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2000" b="1" dirty="0"/>
          </a:p>
        </p:txBody>
      </p:sp>
      <p:pic>
        <p:nvPicPr>
          <p:cNvPr id="3" name="Picture 2">
            <a:extLst>
              <a:ext uri="{FF2B5EF4-FFF2-40B4-BE49-F238E27FC236}">
                <a16:creationId xmlns:a16="http://schemas.microsoft.com/office/drawing/2014/main" id="{826DAAC8-D778-003B-476B-34C229433DCF}"/>
              </a:ext>
            </a:extLst>
          </p:cNvPr>
          <p:cNvPicPr>
            <a:picLocks noChangeAspect="1"/>
          </p:cNvPicPr>
          <p:nvPr/>
        </p:nvPicPr>
        <p:blipFill>
          <a:blip r:embed="rId3"/>
          <a:stretch>
            <a:fillRect/>
          </a:stretch>
        </p:blipFill>
        <p:spPr>
          <a:xfrm>
            <a:off x="459777" y="1134428"/>
            <a:ext cx="3505689" cy="666843"/>
          </a:xfrm>
          <a:prstGeom prst="rect">
            <a:avLst/>
          </a:prstGeom>
        </p:spPr>
      </p:pic>
      <p:pic>
        <p:nvPicPr>
          <p:cNvPr id="5" name="Picture 4">
            <a:extLst>
              <a:ext uri="{FF2B5EF4-FFF2-40B4-BE49-F238E27FC236}">
                <a16:creationId xmlns:a16="http://schemas.microsoft.com/office/drawing/2014/main" id="{DFF824A3-B0E2-0A80-BC30-C24E632FEAD9}"/>
              </a:ext>
            </a:extLst>
          </p:cNvPr>
          <p:cNvPicPr>
            <a:picLocks noChangeAspect="1"/>
          </p:cNvPicPr>
          <p:nvPr/>
        </p:nvPicPr>
        <p:blipFill>
          <a:blip r:embed="rId4"/>
          <a:stretch>
            <a:fillRect/>
          </a:stretch>
        </p:blipFill>
        <p:spPr>
          <a:xfrm>
            <a:off x="459777" y="1466864"/>
            <a:ext cx="1514686" cy="362001"/>
          </a:xfrm>
          <a:prstGeom prst="rect">
            <a:avLst/>
          </a:prstGeom>
        </p:spPr>
      </p:pic>
      <p:pic>
        <p:nvPicPr>
          <p:cNvPr id="7" name="Picture 6">
            <a:extLst>
              <a:ext uri="{FF2B5EF4-FFF2-40B4-BE49-F238E27FC236}">
                <a16:creationId xmlns:a16="http://schemas.microsoft.com/office/drawing/2014/main" id="{3F67E5D2-1281-13CE-2DF3-89EE13DFC484}"/>
              </a:ext>
            </a:extLst>
          </p:cNvPr>
          <p:cNvPicPr>
            <a:picLocks noChangeAspect="1"/>
          </p:cNvPicPr>
          <p:nvPr/>
        </p:nvPicPr>
        <p:blipFill>
          <a:blip r:embed="rId5"/>
          <a:stretch>
            <a:fillRect/>
          </a:stretch>
        </p:blipFill>
        <p:spPr>
          <a:xfrm>
            <a:off x="146756" y="2161300"/>
            <a:ext cx="4425244" cy="2280203"/>
          </a:xfrm>
          <a:prstGeom prst="rect">
            <a:avLst/>
          </a:prstGeom>
        </p:spPr>
      </p:pic>
      <p:pic>
        <p:nvPicPr>
          <p:cNvPr id="9" name="Picture 8">
            <a:extLst>
              <a:ext uri="{FF2B5EF4-FFF2-40B4-BE49-F238E27FC236}">
                <a16:creationId xmlns:a16="http://schemas.microsoft.com/office/drawing/2014/main" id="{3A36AE1C-73D0-A876-E5E1-2019258BF4D6}"/>
              </a:ext>
            </a:extLst>
          </p:cNvPr>
          <p:cNvPicPr>
            <a:picLocks noChangeAspect="1"/>
          </p:cNvPicPr>
          <p:nvPr/>
        </p:nvPicPr>
        <p:blipFill>
          <a:blip r:embed="rId6"/>
          <a:stretch>
            <a:fillRect/>
          </a:stretch>
        </p:blipFill>
        <p:spPr>
          <a:xfrm>
            <a:off x="4754976" y="2117175"/>
            <a:ext cx="4288108" cy="2133898"/>
          </a:xfrm>
          <a:prstGeom prst="rect">
            <a:avLst/>
          </a:prstGeom>
        </p:spPr>
      </p:pic>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1" name="Google Shape;201;p29"/>
          <p:cNvSpPr/>
          <p:nvPr/>
        </p:nvSpPr>
        <p:spPr>
          <a:xfrm rot="2653427">
            <a:off x="5377440" y="81108"/>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3;p26">
            <a:extLst>
              <a:ext uri="{FF2B5EF4-FFF2-40B4-BE49-F238E27FC236}">
                <a16:creationId xmlns:a16="http://schemas.microsoft.com/office/drawing/2014/main" id="{FE1E8125-BEBF-4BC5-B902-E7670E61CAD8}"/>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dirty="0">
                <a:solidFill>
                  <a:schemeClr val="tx2"/>
                </a:solidFill>
              </a:rPr>
              <a:t>2.</a:t>
            </a:r>
            <a:r>
              <a:rPr lang="vi-VN" sz="3000" dirty="0">
                <a:solidFill>
                  <a:schemeClr val="tx2"/>
                </a:solidFill>
              </a:rPr>
              <a:t>2 Chức năng quản lý tiền lương</a:t>
            </a:r>
          </a:p>
        </p:txBody>
      </p:sp>
      <p:sp>
        <p:nvSpPr>
          <p:cNvPr id="5" name="TextBox 4">
            <a:extLst>
              <a:ext uri="{FF2B5EF4-FFF2-40B4-BE49-F238E27FC236}">
                <a16:creationId xmlns:a16="http://schemas.microsoft.com/office/drawing/2014/main" id="{2D76B5FE-39C7-4CB2-8F20-377C39E6819F}"/>
              </a:ext>
            </a:extLst>
          </p:cNvPr>
          <p:cNvSpPr txBox="1"/>
          <p:nvPr/>
        </p:nvSpPr>
        <p:spPr>
          <a:xfrm>
            <a:off x="-925689" y="510085"/>
            <a:ext cx="10069689" cy="907749"/>
          </a:xfrm>
          <a:prstGeom prst="rect">
            <a:avLst/>
          </a:prstGeom>
          <a:noFill/>
        </p:spPr>
        <p:txBody>
          <a:bodyPr wrap="square" rtlCol="0">
            <a:spAutoFit/>
          </a:bodyPr>
          <a:lstStyle/>
          <a:p>
            <a:pPr marL="1143000" lvl="2" indent="-228600" algn="just">
              <a:lnSpc>
                <a:spcPct val="115000"/>
              </a:lnSpc>
              <a:spcBef>
                <a:spcPts val="600"/>
              </a:spcBef>
              <a:buFont typeface="Wingdings" panose="05000000000000000000" pitchFamily="2" charset="2"/>
              <a:buChar char=""/>
            </a:pPr>
            <a:r>
              <a:rPr lang="vi-VN" sz="2400" b="1" dirty="0">
                <a:effectLst/>
                <a:latin typeface="Times New Roman" panose="02020603050405020304" pitchFamily="18" charset="0"/>
                <a:ea typeface="Times New Roman" panose="02020603050405020304" pitchFamily="18" charset="0"/>
              </a:rPr>
              <a:t>Thực hiện mức kỷ luật với nhân viên thông qua việc trừ tiền lương tháng bằng yêu cầu nhập số tiền trừ đi.</a:t>
            </a:r>
            <a:endParaRPr lang="en-US" sz="2400" b="1"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A4919651-3BB1-F2E1-D367-28B04DC3B7B6}"/>
              </a:ext>
            </a:extLst>
          </p:cNvPr>
          <p:cNvPicPr>
            <a:picLocks noChangeAspect="1"/>
          </p:cNvPicPr>
          <p:nvPr/>
        </p:nvPicPr>
        <p:blipFill>
          <a:blip r:embed="rId3"/>
          <a:stretch>
            <a:fillRect/>
          </a:stretch>
        </p:blipFill>
        <p:spPr>
          <a:xfrm>
            <a:off x="427115" y="1507685"/>
            <a:ext cx="8103516" cy="3375378"/>
          </a:xfrm>
          <a:prstGeom prst="rect">
            <a:avLst/>
          </a:prstGeom>
        </p:spPr>
      </p:pic>
    </p:spTree>
    <p:extLst>
      <p:ext uri="{BB962C8B-B14F-4D97-AF65-F5344CB8AC3E}">
        <p14:creationId xmlns:p14="http://schemas.microsoft.com/office/powerpoint/2010/main" val="39771286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p:nvPr/>
        </p:nvSpPr>
        <p:spPr>
          <a:xfrm>
            <a:off x="-2411911" y="1047293"/>
            <a:ext cx="3979200" cy="3447600"/>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1;p29">
            <a:extLst>
              <a:ext uri="{FF2B5EF4-FFF2-40B4-BE49-F238E27FC236}">
                <a16:creationId xmlns:a16="http://schemas.microsoft.com/office/drawing/2014/main" id="{F8C948FA-FC2D-4689-B41D-D478DEB66C6D}"/>
              </a:ext>
            </a:extLst>
          </p:cNvPr>
          <p:cNvSpPr/>
          <p:nvPr/>
        </p:nvSpPr>
        <p:spPr>
          <a:xfrm rot="2653427">
            <a:off x="5377440" y="81108"/>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3;p26">
            <a:extLst>
              <a:ext uri="{FF2B5EF4-FFF2-40B4-BE49-F238E27FC236}">
                <a16:creationId xmlns:a16="http://schemas.microsoft.com/office/drawing/2014/main" id="{D64F6290-39FD-4565-AD68-BB354704FE3B}"/>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dirty="0">
                <a:solidFill>
                  <a:schemeClr val="tx2"/>
                </a:solidFill>
              </a:rPr>
              <a:t>2.2 </a:t>
            </a:r>
            <a:r>
              <a:rPr lang="vi-VN" sz="3000" dirty="0">
                <a:solidFill>
                  <a:schemeClr val="tx2"/>
                </a:solidFill>
              </a:rPr>
              <a:t>Chức năng quản lý tiền lương</a:t>
            </a:r>
            <a:r>
              <a:rPr lang="en-US" sz="3000" dirty="0">
                <a:solidFill>
                  <a:schemeClr val="tx2"/>
                </a:solidFill>
              </a:rPr>
              <a:t>  </a:t>
            </a:r>
            <a:endParaRPr lang="vi-VN" sz="3000" dirty="0">
              <a:solidFill>
                <a:schemeClr val="tx2"/>
              </a:solidFill>
            </a:endParaRPr>
          </a:p>
        </p:txBody>
      </p:sp>
      <p:sp>
        <p:nvSpPr>
          <p:cNvPr id="68" name="TextBox 67">
            <a:extLst>
              <a:ext uri="{FF2B5EF4-FFF2-40B4-BE49-F238E27FC236}">
                <a16:creationId xmlns:a16="http://schemas.microsoft.com/office/drawing/2014/main" id="{FF00EEA6-ADEA-4C3E-A7DC-391696D90087}"/>
              </a:ext>
            </a:extLst>
          </p:cNvPr>
          <p:cNvSpPr txBox="1"/>
          <p:nvPr/>
        </p:nvSpPr>
        <p:spPr>
          <a:xfrm>
            <a:off x="365952" y="701996"/>
            <a:ext cx="8529692" cy="830997"/>
          </a:xfrm>
          <a:prstGeom prst="rect">
            <a:avLst/>
          </a:prstGeom>
          <a:noFill/>
        </p:spPr>
        <p:txBody>
          <a:bodyPr wrap="square" rtlCol="0">
            <a:spAutoFit/>
          </a:bodyPr>
          <a:lstStyle/>
          <a:p>
            <a:pPr marL="342900" indent="-342900">
              <a:buFont typeface="Wingdings" panose="05000000000000000000" pitchFamily="2" charset="2"/>
              <a:buChar char="§"/>
            </a:pPr>
            <a:r>
              <a:rPr lang="vi-VN" sz="2400" b="1" dirty="0">
                <a:effectLst/>
                <a:latin typeface="Times New Roman" panose="02020603050405020304" pitchFamily="18" charset="0"/>
                <a:ea typeface="Times New Roman" panose="02020603050405020304" pitchFamily="18" charset="0"/>
              </a:rPr>
              <a:t>Chỉnh sửa số ngày đi làm của nhân viên bất kỳ trong tháng.</a:t>
            </a:r>
            <a:endParaRPr lang="en-US" sz="2400" b="1"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endParaRPr lang="en-US" sz="2400" b="1" dirty="0"/>
          </a:p>
        </p:txBody>
      </p:sp>
      <p:pic>
        <p:nvPicPr>
          <p:cNvPr id="3" name="Picture 2">
            <a:extLst>
              <a:ext uri="{FF2B5EF4-FFF2-40B4-BE49-F238E27FC236}">
                <a16:creationId xmlns:a16="http://schemas.microsoft.com/office/drawing/2014/main" id="{743CBD10-47A0-DDA0-7B35-518DDAED0A09}"/>
              </a:ext>
            </a:extLst>
          </p:cNvPr>
          <p:cNvPicPr>
            <a:picLocks noChangeAspect="1"/>
          </p:cNvPicPr>
          <p:nvPr/>
        </p:nvPicPr>
        <p:blipFill>
          <a:blip r:embed="rId3"/>
          <a:stretch>
            <a:fillRect/>
          </a:stretch>
        </p:blipFill>
        <p:spPr>
          <a:xfrm>
            <a:off x="516099" y="1117494"/>
            <a:ext cx="4696480" cy="1209844"/>
          </a:xfrm>
          <a:prstGeom prst="rect">
            <a:avLst/>
          </a:prstGeom>
        </p:spPr>
      </p:pic>
      <p:pic>
        <p:nvPicPr>
          <p:cNvPr id="8" name="Picture 7">
            <a:extLst>
              <a:ext uri="{FF2B5EF4-FFF2-40B4-BE49-F238E27FC236}">
                <a16:creationId xmlns:a16="http://schemas.microsoft.com/office/drawing/2014/main" id="{675383C1-4ADF-CF4E-30A0-88DCA4792139}"/>
              </a:ext>
            </a:extLst>
          </p:cNvPr>
          <p:cNvPicPr>
            <a:picLocks noChangeAspect="1"/>
          </p:cNvPicPr>
          <p:nvPr/>
        </p:nvPicPr>
        <p:blipFill>
          <a:blip r:embed="rId4"/>
          <a:stretch>
            <a:fillRect/>
          </a:stretch>
        </p:blipFill>
        <p:spPr>
          <a:xfrm>
            <a:off x="129880" y="2521011"/>
            <a:ext cx="3279363" cy="2361812"/>
          </a:xfrm>
          <a:prstGeom prst="rect">
            <a:avLst/>
          </a:prstGeom>
        </p:spPr>
      </p:pic>
      <p:pic>
        <p:nvPicPr>
          <p:cNvPr id="10" name="Picture 9">
            <a:extLst>
              <a:ext uri="{FF2B5EF4-FFF2-40B4-BE49-F238E27FC236}">
                <a16:creationId xmlns:a16="http://schemas.microsoft.com/office/drawing/2014/main" id="{93F1B863-E353-D33A-E1D1-5505C239F037}"/>
              </a:ext>
            </a:extLst>
          </p:cNvPr>
          <p:cNvPicPr>
            <a:picLocks noChangeAspect="1"/>
          </p:cNvPicPr>
          <p:nvPr/>
        </p:nvPicPr>
        <p:blipFill>
          <a:blip r:embed="rId5"/>
          <a:stretch>
            <a:fillRect/>
          </a:stretch>
        </p:blipFill>
        <p:spPr>
          <a:xfrm>
            <a:off x="3498391" y="2521012"/>
            <a:ext cx="2906830" cy="2270022"/>
          </a:xfrm>
          <a:prstGeom prst="rect">
            <a:avLst/>
          </a:prstGeom>
        </p:spPr>
      </p:pic>
      <p:pic>
        <p:nvPicPr>
          <p:cNvPr id="12" name="Picture 11">
            <a:extLst>
              <a:ext uri="{FF2B5EF4-FFF2-40B4-BE49-F238E27FC236}">
                <a16:creationId xmlns:a16="http://schemas.microsoft.com/office/drawing/2014/main" id="{767DE85B-FEE4-7931-166E-30EF1D622337}"/>
              </a:ext>
            </a:extLst>
          </p:cNvPr>
          <p:cNvPicPr>
            <a:picLocks noChangeAspect="1"/>
          </p:cNvPicPr>
          <p:nvPr/>
        </p:nvPicPr>
        <p:blipFill>
          <a:blip r:embed="rId6"/>
          <a:stretch>
            <a:fillRect/>
          </a:stretch>
        </p:blipFill>
        <p:spPr>
          <a:xfrm>
            <a:off x="6494370" y="2521012"/>
            <a:ext cx="2684962" cy="22654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9"/>
        <p:cNvGrpSpPr/>
        <p:nvPr/>
      </p:nvGrpSpPr>
      <p:grpSpPr>
        <a:xfrm>
          <a:off x="0" y="0"/>
          <a:ext cx="0" cy="0"/>
          <a:chOff x="0" y="0"/>
          <a:chExt cx="0" cy="0"/>
        </a:xfrm>
      </p:grpSpPr>
      <p:sp>
        <p:nvSpPr>
          <p:cNvPr id="280" name="Google Shape;280;p31"/>
          <p:cNvSpPr txBox="1">
            <a:spLocks noGrp="1"/>
          </p:cNvSpPr>
          <p:nvPr>
            <p:ph type="ctrTitle"/>
          </p:nvPr>
        </p:nvSpPr>
        <p:spPr>
          <a:xfrm flipH="1">
            <a:off x="1889225" y="2355535"/>
            <a:ext cx="2682775" cy="80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THIẾT KẾ CẤU TRÚC DỮ LIỆU</a:t>
            </a:r>
            <a:endParaRPr dirty="0"/>
          </a:p>
        </p:txBody>
      </p:sp>
      <p:sp>
        <p:nvSpPr>
          <p:cNvPr id="281" name="Google Shape;281;p31"/>
          <p:cNvSpPr txBox="1">
            <a:spLocks noGrp="1"/>
          </p:cNvSpPr>
          <p:nvPr>
            <p:ph type="title" idx="2"/>
          </p:nvPr>
        </p:nvSpPr>
        <p:spPr>
          <a:xfrm flipH="1">
            <a:off x="1889225" y="1753435"/>
            <a:ext cx="29793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p:nvPr/>
        </p:nvSpPr>
        <p:spPr>
          <a:xfrm>
            <a:off x="-2411911" y="1047293"/>
            <a:ext cx="3979200" cy="3447600"/>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1;p29">
            <a:extLst>
              <a:ext uri="{FF2B5EF4-FFF2-40B4-BE49-F238E27FC236}">
                <a16:creationId xmlns:a16="http://schemas.microsoft.com/office/drawing/2014/main" id="{F8C948FA-FC2D-4689-B41D-D478DEB66C6D}"/>
              </a:ext>
            </a:extLst>
          </p:cNvPr>
          <p:cNvSpPr/>
          <p:nvPr/>
        </p:nvSpPr>
        <p:spPr>
          <a:xfrm rot="2653427">
            <a:off x="5377440" y="81108"/>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3;p26">
            <a:extLst>
              <a:ext uri="{FF2B5EF4-FFF2-40B4-BE49-F238E27FC236}">
                <a16:creationId xmlns:a16="http://schemas.microsoft.com/office/drawing/2014/main" id="{D64F6290-39FD-4565-AD68-BB354704FE3B}"/>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3.1 Phát biểu bài toán</a:t>
            </a:r>
            <a:endParaRPr lang="vi-VN" sz="3000" dirty="0">
              <a:solidFill>
                <a:schemeClr val="tx2"/>
              </a:solidFill>
            </a:endParaRPr>
          </a:p>
        </p:txBody>
      </p:sp>
      <p:sp>
        <p:nvSpPr>
          <p:cNvPr id="11" name="TextBox 10">
            <a:extLst>
              <a:ext uri="{FF2B5EF4-FFF2-40B4-BE49-F238E27FC236}">
                <a16:creationId xmlns:a16="http://schemas.microsoft.com/office/drawing/2014/main" id="{D31FB39D-C8C3-4BC9-9875-34D435962EA7}"/>
              </a:ext>
            </a:extLst>
          </p:cNvPr>
          <p:cNvSpPr txBox="1"/>
          <p:nvPr/>
        </p:nvSpPr>
        <p:spPr>
          <a:xfrm>
            <a:off x="182976" y="648607"/>
            <a:ext cx="8778048" cy="1200329"/>
          </a:xfrm>
          <a:prstGeom prst="rect">
            <a:avLst/>
          </a:prstGeom>
          <a:noFill/>
        </p:spPr>
        <p:txBody>
          <a:bodyPr wrap="square" rtlCol="0">
            <a:spAutoFit/>
          </a:bodyPr>
          <a:lstStyle/>
          <a:p>
            <a:pPr marL="342900" indent="-342900">
              <a:buFont typeface="Wingdings" panose="05000000000000000000" pitchFamily="2" charset="2"/>
              <a:buChar char="§"/>
            </a:pPr>
            <a:r>
              <a:rPr lang="en-US" sz="1800" b="1">
                <a:effectLst/>
                <a:latin typeface="+mj-lt"/>
                <a:ea typeface="Times New Roman" panose="02020603050405020304" pitchFamily="18" charset="0"/>
              </a:rPr>
              <a:t>Input: </a:t>
            </a:r>
            <a:r>
              <a:rPr lang="en-US" sz="1800">
                <a:effectLst/>
                <a:latin typeface="+mj-lt"/>
                <a:ea typeface="Times New Roman" panose="02020603050405020304" pitchFamily="18" charset="0"/>
              </a:rPr>
              <a:t>D</a:t>
            </a:r>
            <a:r>
              <a:rPr lang="en-US" sz="1800">
                <a:latin typeface="+mj-lt"/>
                <a:ea typeface="Times New Roman" panose="02020603050405020304" pitchFamily="18" charset="0"/>
              </a:rPr>
              <a:t>ữ liệu đầu vào gồm có  4 file : File dữ liệu cá nhân của nhân viên, file dữ liệu các chức vụ, file dữ liệu các phòng ban, file lữu trữ chấm công số ngày đi làm của nhân viên</a:t>
            </a:r>
            <a:endParaRPr lang="en-US" sz="1800" dirty="0">
              <a:effectLst/>
              <a:latin typeface="+mj-lt"/>
              <a:ea typeface="Times New Roman" panose="02020603050405020304" pitchFamily="18" charset="0"/>
            </a:endParaRPr>
          </a:p>
          <a:p>
            <a:pPr marL="342900" lvl="0" indent="-342900">
              <a:buFont typeface="Wingdings" panose="05000000000000000000" pitchFamily="2" charset="2"/>
              <a:buChar char="§"/>
            </a:pPr>
            <a:endParaRPr lang="en-US" sz="1800" b="1" dirty="0">
              <a:latin typeface="+mj-lt"/>
            </a:endParaRPr>
          </a:p>
        </p:txBody>
      </p:sp>
      <p:pic>
        <p:nvPicPr>
          <p:cNvPr id="2" name="Picture 1">
            <a:extLst>
              <a:ext uri="{FF2B5EF4-FFF2-40B4-BE49-F238E27FC236}">
                <a16:creationId xmlns:a16="http://schemas.microsoft.com/office/drawing/2014/main" id="{51D8001E-C755-4F5C-B32E-BAA7799AAC87}"/>
              </a:ext>
            </a:extLst>
          </p:cNvPr>
          <p:cNvPicPr>
            <a:picLocks noChangeAspect="1"/>
          </p:cNvPicPr>
          <p:nvPr/>
        </p:nvPicPr>
        <p:blipFill>
          <a:blip r:embed="rId3"/>
          <a:stretch>
            <a:fillRect/>
          </a:stretch>
        </p:blipFill>
        <p:spPr>
          <a:xfrm>
            <a:off x="1143805" y="1545423"/>
            <a:ext cx="2321202" cy="3177735"/>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9C6D4E2B-E006-4514-B080-EC00B9964E23}"/>
              </a:ext>
            </a:extLst>
          </p:cNvPr>
          <p:cNvSpPr/>
          <p:nvPr/>
        </p:nvSpPr>
        <p:spPr>
          <a:xfrm>
            <a:off x="1429807" y="4743687"/>
            <a:ext cx="1749197" cy="369332"/>
          </a:xfrm>
          <a:prstGeom prst="rect">
            <a:avLst/>
          </a:prstGeom>
          <a:noFill/>
        </p:spPr>
        <p:txBody>
          <a:bodyPr wrap="none" lIns="91440" tIns="45720" rIns="91440" bIns="45720">
            <a:spAutoFit/>
          </a:bodyPr>
          <a:lstStyle/>
          <a:p>
            <a:pPr algn="ctr"/>
            <a:r>
              <a:rPr lang="en-US" sz="1800" b="0" cap="none" spc="0">
                <a:ln w="0"/>
                <a:solidFill>
                  <a:schemeClr val="accent1"/>
                </a:solidFill>
                <a:effectLst>
                  <a:outerShdw blurRad="38100" dist="25400" dir="5400000" algn="ctr" rotWithShape="0">
                    <a:srgbClr val="6E747A">
                      <a:alpha val="43000"/>
                    </a:srgbClr>
                  </a:outerShdw>
                </a:effectLst>
              </a:rPr>
              <a:t>File chấm công</a:t>
            </a:r>
          </a:p>
        </p:txBody>
      </p:sp>
      <p:sp>
        <p:nvSpPr>
          <p:cNvPr id="6" name="TextBox 5">
            <a:extLst>
              <a:ext uri="{FF2B5EF4-FFF2-40B4-BE49-F238E27FC236}">
                <a16:creationId xmlns:a16="http://schemas.microsoft.com/office/drawing/2014/main" id="{CEB7A855-D0C5-4532-9DEE-07721DA1C0D9}"/>
              </a:ext>
            </a:extLst>
          </p:cNvPr>
          <p:cNvSpPr txBox="1"/>
          <p:nvPr/>
        </p:nvSpPr>
        <p:spPr>
          <a:xfrm>
            <a:off x="3781276" y="2305985"/>
            <a:ext cx="5385884" cy="646331"/>
          </a:xfrm>
          <a:prstGeom prst="rect">
            <a:avLst/>
          </a:prstGeom>
          <a:noFill/>
        </p:spPr>
        <p:txBody>
          <a:bodyPr wrap="square" rtlCol="0">
            <a:spAutoFit/>
          </a:bodyPr>
          <a:lstStyle/>
          <a:p>
            <a:pPr algn="ctr"/>
            <a:r>
              <a:rPr lang="en-US" sz="1800" b="1"/>
              <a:t>Cấu trúc :</a:t>
            </a:r>
            <a:r>
              <a:rPr lang="en-US" sz="1800"/>
              <a:t> Mã số nhân viên- số ngày đi làm số tiền phạt </a:t>
            </a:r>
          </a:p>
        </p:txBody>
      </p:sp>
      <p:sp>
        <p:nvSpPr>
          <p:cNvPr id="16" name="TextBox 15">
            <a:extLst>
              <a:ext uri="{FF2B5EF4-FFF2-40B4-BE49-F238E27FC236}">
                <a16:creationId xmlns:a16="http://schemas.microsoft.com/office/drawing/2014/main" id="{879BBEE6-0505-4241-B48F-E9BB0075BAEB}"/>
              </a:ext>
            </a:extLst>
          </p:cNvPr>
          <p:cNvSpPr txBox="1"/>
          <p:nvPr/>
        </p:nvSpPr>
        <p:spPr>
          <a:xfrm>
            <a:off x="3758116" y="3414158"/>
            <a:ext cx="5385884" cy="923330"/>
          </a:xfrm>
          <a:prstGeom prst="rect">
            <a:avLst/>
          </a:prstGeom>
          <a:noFill/>
        </p:spPr>
        <p:txBody>
          <a:bodyPr wrap="square" rtlCol="0">
            <a:spAutoFit/>
          </a:bodyPr>
          <a:lstStyle/>
          <a:p>
            <a:pPr algn="ctr"/>
            <a:r>
              <a:rPr lang="en-US" sz="1800" b="1"/>
              <a:t>Note : </a:t>
            </a:r>
            <a:r>
              <a:rPr lang="en-US" sz="1800"/>
              <a:t>Mặc định khi quản lý một tháng mới thì số ngày đi làm của nhân viên sẽ bằng 80% số ngày trong tháng đó </a:t>
            </a:r>
          </a:p>
        </p:txBody>
      </p:sp>
    </p:spTree>
    <p:extLst>
      <p:ext uri="{BB962C8B-B14F-4D97-AF65-F5344CB8AC3E}">
        <p14:creationId xmlns:p14="http://schemas.microsoft.com/office/powerpoint/2010/main" val="1860936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1;p29">
            <a:extLst>
              <a:ext uri="{FF2B5EF4-FFF2-40B4-BE49-F238E27FC236}">
                <a16:creationId xmlns:a16="http://schemas.microsoft.com/office/drawing/2014/main" id="{BD67E09D-9A44-42B2-859B-289021A5C84B}"/>
              </a:ext>
            </a:extLst>
          </p:cNvPr>
          <p:cNvSpPr/>
          <p:nvPr/>
        </p:nvSpPr>
        <p:spPr>
          <a:xfrm rot="17232448" flipV="1">
            <a:off x="5039681" y="2615982"/>
            <a:ext cx="4623365" cy="3203118"/>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1;p29">
            <a:extLst>
              <a:ext uri="{FF2B5EF4-FFF2-40B4-BE49-F238E27FC236}">
                <a16:creationId xmlns:a16="http://schemas.microsoft.com/office/drawing/2014/main" id="{8C79845E-57D0-4F8D-A00C-949EADA6AD47}"/>
              </a:ext>
            </a:extLst>
          </p:cNvPr>
          <p:cNvSpPr/>
          <p:nvPr/>
        </p:nvSpPr>
        <p:spPr>
          <a:xfrm rot="8644274">
            <a:off x="-2420443" y="918135"/>
            <a:ext cx="7023941"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p26">
            <a:extLst>
              <a:ext uri="{FF2B5EF4-FFF2-40B4-BE49-F238E27FC236}">
                <a16:creationId xmlns:a16="http://schemas.microsoft.com/office/drawing/2014/main" id="{2CCD21E3-0FAF-44A1-89BB-6677D30E16BE}"/>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3.1 Phát biểu bài toán</a:t>
            </a:r>
            <a:endParaRPr lang="vi-VN" sz="3000" dirty="0">
              <a:solidFill>
                <a:schemeClr val="tx2"/>
              </a:solidFill>
            </a:endParaRPr>
          </a:p>
        </p:txBody>
      </p:sp>
      <p:pic>
        <p:nvPicPr>
          <p:cNvPr id="7" name="Picture 6">
            <a:extLst>
              <a:ext uri="{FF2B5EF4-FFF2-40B4-BE49-F238E27FC236}">
                <a16:creationId xmlns:a16="http://schemas.microsoft.com/office/drawing/2014/main" id="{B369FDD7-3CE4-4074-A74D-C067361B9B67}"/>
              </a:ext>
            </a:extLst>
          </p:cNvPr>
          <p:cNvPicPr>
            <a:picLocks noChangeAspect="1"/>
          </p:cNvPicPr>
          <p:nvPr/>
        </p:nvPicPr>
        <p:blipFill>
          <a:blip r:embed="rId2"/>
          <a:stretch>
            <a:fillRect/>
          </a:stretch>
        </p:blipFill>
        <p:spPr>
          <a:xfrm>
            <a:off x="342291" y="875130"/>
            <a:ext cx="6664932" cy="2796984"/>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6D33DC5D-2683-4824-A26F-131FC26F5873}"/>
              </a:ext>
            </a:extLst>
          </p:cNvPr>
          <p:cNvSpPr/>
          <p:nvPr/>
        </p:nvSpPr>
        <p:spPr>
          <a:xfrm>
            <a:off x="7351363" y="1535536"/>
            <a:ext cx="1298296" cy="1631216"/>
          </a:xfrm>
          <a:prstGeom prst="rect">
            <a:avLst/>
          </a:prstGeom>
        </p:spPr>
        <p:txBody>
          <a:bodyPr wrap="square">
            <a:spAutoFit/>
          </a:bodyPr>
          <a:lstStyle/>
          <a:p>
            <a:pPr algn="ctr"/>
            <a:r>
              <a:rPr lang="en-US" sz="2500">
                <a:ln w="0"/>
                <a:solidFill>
                  <a:schemeClr val="accent1"/>
                </a:solidFill>
                <a:effectLst>
                  <a:outerShdw blurRad="38100" dist="25400" dir="5400000" algn="ctr" rotWithShape="0">
                    <a:srgbClr val="6E747A">
                      <a:alpha val="43000"/>
                    </a:srgbClr>
                  </a:outerShdw>
                </a:effectLst>
              </a:rPr>
              <a:t>File dữ liệu của nhân viên </a:t>
            </a:r>
          </a:p>
        </p:txBody>
      </p:sp>
      <p:sp>
        <p:nvSpPr>
          <p:cNvPr id="10" name="TextBox 9">
            <a:extLst>
              <a:ext uri="{FF2B5EF4-FFF2-40B4-BE49-F238E27FC236}">
                <a16:creationId xmlns:a16="http://schemas.microsoft.com/office/drawing/2014/main" id="{99CB5612-5AAC-4D61-9928-706F060417CA}"/>
              </a:ext>
            </a:extLst>
          </p:cNvPr>
          <p:cNvSpPr txBox="1"/>
          <p:nvPr/>
        </p:nvSpPr>
        <p:spPr>
          <a:xfrm>
            <a:off x="342291" y="4081106"/>
            <a:ext cx="8642051" cy="646331"/>
          </a:xfrm>
          <a:prstGeom prst="rect">
            <a:avLst/>
          </a:prstGeom>
          <a:noFill/>
        </p:spPr>
        <p:txBody>
          <a:bodyPr wrap="square" rtlCol="0">
            <a:spAutoFit/>
          </a:bodyPr>
          <a:lstStyle/>
          <a:p>
            <a:pPr algn="ctr"/>
            <a:r>
              <a:rPr lang="en-US" sz="1800" b="1"/>
              <a:t>Cấu trúc :</a:t>
            </a:r>
            <a:r>
              <a:rPr lang="en-US" sz="1800"/>
              <a:t> Họ tên- SĐT- MSNV- Địa Chỉ- CCCD- giới tính ( 1: Nam/ 0: Nữ ) </a:t>
            </a:r>
          </a:p>
          <a:p>
            <a:pPr algn="ctr"/>
            <a:r>
              <a:rPr lang="en-US" sz="1800"/>
              <a:t>Ngày Tháng Năm Sinh</a:t>
            </a:r>
          </a:p>
        </p:txBody>
      </p:sp>
    </p:spTree>
    <p:extLst>
      <p:ext uri="{BB962C8B-B14F-4D97-AF65-F5344CB8AC3E}">
        <p14:creationId xmlns:p14="http://schemas.microsoft.com/office/powerpoint/2010/main" val="1084872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1;p29">
            <a:extLst>
              <a:ext uri="{FF2B5EF4-FFF2-40B4-BE49-F238E27FC236}">
                <a16:creationId xmlns:a16="http://schemas.microsoft.com/office/drawing/2014/main" id="{572D0E6A-A2F2-48DE-8D77-EA12AF82FC44}"/>
              </a:ext>
            </a:extLst>
          </p:cNvPr>
          <p:cNvSpPr/>
          <p:nvPr/>
        </p:nvSpPr>
        <p:spPr>
          <a:xfrm rot="19184510" flipV="1">
            <a:off x="1781321" y="3579822"/>
            <a:ext cx="4623365" cy="3203118"/>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1;p29">
            <a:extLst>
              <a:ext uri="{FF2B5EF4-FFF2-40B4-BE49-F238E27FC236}">
                <a16:creationId xmlns:a16="http://schemas.microsoft.com/office/drawing/2014/main" id="{5AA5405A-5625-4813-AFDF-D02473870AE6}"/>
              </a:ext>
            </a:extLst>
          </p:cNvPr>
          <p:cNvSpPr/>
          <p:nvPr/>
        </p:nvSpPr>
        <p:spPr>
          <a:xfrm rot="10416319">
            <a:off x="-2420443" y="918135"/>
            <a:ext cx="7023941"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p26">
            <a:extLst>
              <a:ext uri="{FF2B5EF4-FFF2-40B4-BE49-F238E27FC236}">
                <a16:creationId xmlns:a16="http://schemas.microsoft.com/office/drawing/2014/main" id="{4C7C8AD1-D63E-47B5-9729-81ED995D5817}"/>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3.1 Phát biểu bài toán</a:t>
            </a:r>
            <a:endParaRPr lang="vi-VN" sz="3000" dirty="0">
              <a:solidFill>
                <a:schemeClr val="tx2"/>
              </a:solidFill>
            </a:endParaRPr>
          </a:p>
        </p:txBody>
      </p:sp>
      <p:pic>
        <p:nvPicPr>
          <p:cNvPr id="6" name="Picture 5">
            <a:extLst>
              <a:ext uri="{FF2B5EF4-FFF2-40B4-BE49-F238E27FC236}">
                <a16:creationId xmlns:a16="http://schemas.microsoft.com/office/drawing/2014/main" id="{47086DB6-BBFB-4850-AF28-720F9E0A2005}"/>
              </a:ext>
            </a:extLst>
          </p:cNvPr>
          <p:cNvPicPr>
            <a:picLocks noChangeAspect="1"/>
          </p:cNvPicPr>
          <p:nvPr/>
        </p:nvPicPr>
        <p:blipFill>
          <a:blip r:embed="rId2"/>
          <a:stretch>
            <a:fillRect/>
          </a:stretch>
        </p:blipFill>
        <p:spPr>
          <a:xfrm>
            <a:off x="2674496" y="922242"/>
            <a:ext cx="5851406" cy="2966185"/>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06003386-981D-4CE8-B35A-3EBD694B02DB}"/>
              </a:ext>
            </a:extLst>
          </p:cNvPr>
          <p:cNvSpPr/>
          <p:nvPr/>
        </p:nvSpPr>
        <p:spPr>
          <a:xfrm>
            <a:off x="342291" y="2140863"/>
            <a:ext cx="1906568" cy="861774"/>
          </a:xfrm>
          <a:prstGeom prst="rect">
            <a:avLst/>
          </a:prstGeom>
        </p:spPr>
        <p:txBody>
          <a:bodyPr wrap="square">
            <a:spAutoFit/>
          </a:bodyPr>
          <a:lstStyle/>
          <a:p>
            <a:pPr algn="ctr"/>
            <a:r>
              <a:rPr lang="en-US" sz="2500">
                <a:ln w="0"/>
                <a:solidFill>
                  <a:schemeClr val="accent1"/>
                </a:solidFill>
                <a:effectLst>
                  <a:outerShdw blurRad="38100" dist="25400" dir="5400000" algn="ctr" rotWithShape="0">
                    <a:srgbClr val="6E747A">
                      <a:alpha val="43000"/>
                    </a:srgbClr>
                  </a:outerShdw>
                </a:effectLst>
              </a:rPr>
              <a:t>File dữ liệu các chức vụ </a:t>
            </a:r>
          </a:p>
        </p:txBody>
      </p:sp>
      <p:sp>
        <p:nvSpPr>
          <p:cNvPr id="8" name="TextBox 7">
            <a:extLst>
              <a:ext uri="{FF2B5EF4-FFF2-40B4-BE49-F238E27FC236}">
                <a16:creationId xmlns:a16="http://schemas.microsoft.com/office/drawing/2014/main" id="{47418812-0215-407C-9F33-CF06BBD27384}"/>
              </a:ext>
            </a:extLst>
          </p:cNvPr>
          <p:cNvSpPr txBox="1"/>
          <p:nvPr/>
        </p:nvSpPr>
        <p:spPr>
          <a:xfrm>
            <a:off x="342291" y="4081106"/>
            <a:ext cx="8642051" cy="646331"/>
          </a:xfrm>
          <a:prstGeom prst="rect">
            <a:avLst/>
          </a:prstGeom>
          <a:noFill/>
        </p:spPr>
        <p:txBody>
          <a:bodyPr wrap="square" rtlCol="0">
            <a:spAutoFit/>
          </a:bodyPr>
          <a:lstStyle/>
          <a:p>
            <a:pPr algn="ctr"/>
            <a:r>
              <a:rPr lang="en-US" sz="1800" b="1"/>
              <a:t>Cấu trúc : </a:t>
            </a:r>
            <a:r>
              <a:rPr lang="en-US" sz="1800"/>
              <a:t>Tên chúc vụ   Mã chức vụ   Phụ cấp ( % )  Tiền l</a:t>
            </a:r>
            <a:r>
              <a:rPr lang="vi-VN" sz="1800"/>
              <a:t>ư</a:t>
            </a:r>
            <a:r>
              <a:rPr lang="en-US" sz="1800"/>
              <a:t>ơng ( nghìn đồng/ ngày )</a:t>
            </a:r>
          </a:p>
        </p:txBody>
      </p:sp>
    </p:spTree>
    <p:extLst>
      <p:ext uri="{BB962C8B-B14F-4D97-AF65-F5344CB8AC3E}">
        <p14:creationId xmlns:p14="http://schemas.microsoft.com/office/powerpoint/2010/main" val="1845007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1;p29">
            <a:extLst>
              <a:ext uri="{FF2B5EF4-FFF2-40B4-BE49-F238E27FC236}">
                <a16:creationId xmlns:a16="http://schemas.microsoft.com/office/drawing/2014/main" id="{572D0E6A-A2F2-48DE-8D77-EA12AF82FC44}"/>
              </a:ext>
            </a:extLst>
          </p:cNvPr>
          <p:cNvSpPr/>
          <p:nvPr/>
        </p:nvSpPr>
        <p:spPr>
          <a:xfrm rot="2959056" flipV="1">
            <a:off x="5039681" y="2615982"/>
            <a:ext cx="4623365" cy="3203118"/>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1;p29">
            <a:extLst>
              <a:ext uri="{FF2B5EF4-FFF2-40B4-BE49-F238E27FC236}">
                <a16:creationId xmlns:a16="http://schemas.microsoft.com/office/drawing/2014/main" id="{5AA5405A-5625-4813-AFDF-D02473870AE6}"/>
              </a:ext>
            </a:extLst>
          </p:cNvPr>
          <p:cNvSpPr/>
          <p:nvPr/>
        </p:nvSpPr>
        <p:spPr>
          <a:xfrm rot="19069463">
            <a:off x="-2420443" y="918135"/>
            <a:ext cx="7023941"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p26">
            <a:extLst>
              <a:ext uri="{FF2B5EF4-FFF2-40B4-BE49-F238E27FC236}">
                <a16:creationId xmlns:a16="http://schemas.microsoft.com/office/drawing/2014/main" id="{4C7C8AD1-D63E-47B5-9729-81ED995D5817}"/>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3.1 Phát biểu bài toán</a:t>
            </a:r>
            <a:endParaRPr lang="vi-VN" sz="3000" dirty="0">
              <a:solidFill>
                <a:schemeClr val="tx2"/>
              </a:solidFill>
            </a:endParaRPr>
          </a:p>
        </p:txBody>
      </p:sp>
      <p:sp>
        <p:nvSpPr>
          <p:cNvPr id="7" name="Rectangle 6">
            <a:extLst>
              <a:ext uri="{FF2B5EF4-FFF2-40B4-BE49-F238E27FC236}">
                <a16:creationId xmlns:a16="http://schemas.microsoft.com/office/drawing/2014/main" id="{06003386-981D-4CE8-B35A-3EBD694B02DB}"/>
              </a:ext>
            </a:extLst>
          </p:cNvPr>
          <p:cNvSpPr/>
          <p:nvPr/>
        </p:nvSpPr>
        <p:spPr>
          <a:xfrm>
            <a:off x="5330779" y="1824805"/>
            <a:ext cx="1906568" cy="1246495"/>
          </a:xfrm>
          <a:prstGeom prst="rect">
            <a:avLst/>
          </a:prstGeom>
        </p:spPr>
        <p:txBody>
          <a:bodyPr wrap="square">
            <a:spAutoFit/>
          </a:bodyPr>
          <a:lstStyle/>
          <a:p>
            <a:pPr algn="ctr"/>
            <a:r>
              <a:rPr lang="en-US" sz="2500">
                <a:ln w="0"/>
                <a:solidFill>
                  <a:schemeClr val="accent1"/>
                </a:solidFill>
                <a:effectLst>
                  <a:outerShdw blurRad="38100" dist="25400" dir="5400000" algn="ctr" rotWithShape="0">
                    <a:srgbClr val="6E747A">
                      <a:alpha val="43000"/>
                    </a:srgbClr>
                  </a:outerShdw>
                </a:effectLst>
              </a:rPr>
              <a:t>File dữ liệu các phòng ban </a:t>
            </a:r>
          </a:p>
        </p:txBody>
      </p:sp>
      <p:sp>
        <p:nvSpPr>
          <p:cNvPr id="8" name="TextBox 7">
            <a:extLst>
              <a:ext uri="{FF2B5EF4-FFF2-40B4-BE49-F238E27FC236}">
                <a16:creationId xmlns:a16="http://schemas.microsoft.com/office/drawing/2014/main" id="{47418812-0215-407C-9F33-CF06BBD27384}"/>
              </a:ext>
            </a:extLst>
          </p:cNvPr>
          <p:cNvSpPr txBox="1"/>
          <p:nvPr/>
        </p:nvSpPr>
        <p:spPr>
          <a:xfrm>
            <a:off x="250974" y="3340378"/>
            <a:ext cx="8642051" cy="369332"/>
          </a:xfrm>
          <a:prstGeom prst="rect">
            <a:avLst/>
          </a:prstGeom>
          <a:noFill/>
        </p:spPr>
        <p:txBody>
          <a:bodyPr wrap="square" rtlCol="0">
            <a:spAutoFit/>
          </a:bodyPr>
          <a:lstStyle/>
          <a:p>
            <a:pPr algn="ctr"/>
            <a:r>
              <a:rPr lang="en-US" sz="1800" b="1"/>
              <a:t>Cấu trúc : </a:t>
            </a:r>
            <a:r>
              <a:rPr lang="en-US" sz="1800"/>
              <a:t>Tên phòng ban   Mã phòng ban</a:t>
            </a:r>
          </a:p>
        </p:txBody>
      </p:sp>
      <p:pic>
        <p:nvPicPr>
          <p:cNvPr id="2" name="Picture 1">
            <a:extLst>
              <a:ext uri="{FF2B5EF4-FFF2-40B4-BE49-F238E27FC236}">
                <a16:creationId xmlns:a16="http://schemas.microsoft.com/office/drawing/2014/main" id="{1B2EA395-1614-4347-8401-C6573CD3BD7F}"/>
              </a:ext>
            </a:extLst>
          </p:cNvPr>
          <p:cNvPicPr>
            <a:picLocks noChangeAspect="1"/>
          </p:cNvPicPr>
          <p:nvPr/>
        </p:nvPicPr>
        <p:blipFill>
          <a:blip r:embed="rId2"/>
          <a:stretch>
            <a:fillRect/>
          </a:stretch>
        </p:blipFill>
        <p:spPr>
          <a:xfrm>
            <a:off x="1238779" y="1518044"/>
            <a:ext cx="3504146" cy="1553256"/>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58907AA-3FC3-4DDC-8538-04CF6E2847AC}"/>
              </a:ext>
            </a:extLst>
          </p:cNvPr>
          <p:cNvSpPr txBox="1"/>
          <p:nvPr/>
        </p:nvSpPr>
        <p:spPr>
          <a:xfrm>
            <a:off x="240914" y="3986146"/>
            <a:ext cx="8778048" cy="646331"/>
          </a:xfrm>
          <a:prstGeom prst="rect">
            <a:avLst/>
          </a:prstGeom>
          <a:noFill/>
        </p:spPr>
        <p:txBody>
          <a:bodyPr wrap="square" rtlCol="0">
            <a:spAutoFit/>
          </a:bodyPr>
          <a:lstStyle/>
          <a:p>
            <a:pPr marL="342900" indent="-342900">
              <a:buFont typeface="Wingdings" panose="05000000000000000000" pitchFamily="2" charset="2"/>
              <a:buChar char="§"/>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Output: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Sau khi th</a:t>
            </a:r>
            <a:r>
              <a:rPr lang="en-US" sz="1800">
                <a:latin typeface="Times New Roman" panose="02020603050405020304" pitchFamily="18" charset="0"/>
                <a:ea typeface="Times New Roman" panose="02020603050405020304" pitchFamily="18" charset="0"/>
                <a:cs typeface="Times New Roman" panose="02020603050405020304" pitchFamily="18" charset="0"/>
              </a:rPr>
              <a:t>ực hiện xong ch</a:t>
            </a:r>
            <a:r>
              <a:rPr lang="vi-VN" sz="1800">
                <a:latin typeface="Times New Roman" panose="02020603050405020304" pitchFamily="18" charset="0"/>
                <a:ea typeface="Times New Roman" panose="02020603050405020304" pitchFamily="18" charset="0"/>
                <a:cs typeface="Times New Roman" panose="02020603050405020304" pitchFamily="18" charset="0"/>
              </a:rPr>
              <a:t>ư</a:t>
            </a:r>
            <a:r>
              <a:rPr lang="en-US" sz="1800">
                <a:latin typeface="Times New Roman" panose="02020603050405020304" pitchFamily="18" charset="0"/>
                <a:ea typeface="Times New Roman" panose="02020603050405020304" pitchFamily="18" charset="0"/>
                <a:cs typeface="Times New Roman" panose="02020603050405020304" pitchFamily="18" charset="0"/>
              </a:rPr>
              <a:t>ơng trình dữ liệu sẽ đ</a:t>
            </a:r>
            <a:r>
              <a:rPr lang="vi-VN" sz="1800">
                <a:latin typeface="Times New Roman" panose="02020603050405020304" pitchFamily="18" charset="0"/>
                <a:ea typeface="Times New Roman" panose="02020603050405020304" pitchFamily="18" charset="0"/>
                <a:cs typeface="Times New Roman" panose="02020603050405020304" pitchFamily="18" charset="0"/>
              </a:rPr>
              <a:t>ư</a:t>
            </a:r>
            <a:r>
              <a:rPr lang="en-US" sz="1800">
                <a:latin typeface="Times New Roman" panose="02020603050405020304" pitchFamily="18" charset="0"/>
                <a:ea typeface="Times New Roman" panose="02020603050405020304" pitchFamily="18" charset="0"/>
                <a:cs typeface="Times New Roman" panose="02020603050405020304" pitchFamily="18" charset="0"/>
              </a:rPr>
              <a:t>ợc cập nhập lại để phục vụ cho những lần thực hiện tiếp theo </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461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1;p29">
            <a:extLst>
              <a:ext uri="{FF2B5EF4-FFF2-40B4-BE49-F238E27FC236}">
                <a16:creationId xmlns:a16="http://schemas.microsoft.com/office/drawing/2014/main" id="{572D0E6A-A2F2-48DE-8D77-EA12AF82FC44}"/>
              </a:ext>
            </a:extLst>
          </p:cNvPr>
          <p:cNvSpPr/>
          <p:nvPr/>
        </p:nvSpPr>
        <p:spPr>
          <a:xfrm rot="19002904" flipV="1">
            <a:off x="-478451" y="-10819"/>
            <a:ext cx="4623365" cy="3203118"/>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1;p29">
            <a:extLst>
              <a:ext uri="{FF2B5EF4-FFF2-40B4-BE49-F238E27FC236}">
                <a16:creationId xmlns:a16="http://schemas.microsoft.com/office/drawing/2014/main" id="{5AA5405A-5625-4813-AFDF-D02473870AE6}"/>
              </a:ext>
            </a:extLst>
          </p:cNvPr>
          <p:cNvSpPr/>
          <p:nvPr/>
        </p:nvSpPr>
        <p:spPr>
          <a:xfrm rot="19069463">
            <a:off x="5391113" y="2586576"/>
            <a:ext cx="7023941"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p26">
            <a:extLst>
              <a:ext uri="{FF2B5EF4-FFF2-40B4-BE49-F238E27FC236}">
                <a16:creationId xmlns:a16="http://schemas.microsoft.com/office/drawing/2014/main" id="{4C7C8AD1-D63E-47B5-9729-81ED995D5817}"/>
              </a:ext>
            </a:extLst>
          </p:cNvPr>
          <p:cNvSpPr txBox="1">
            <a:spLocks/>
          </p:cNvSpPr>
          <p:nvPr/>
        </p:nvSpPr>
        <p:spPr>
          <a:xfrm>
            <a:off x="1293885" y="81108"/>
            <a:ext cx="6898080" cy="11111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3.1 Cấu trúc dữ liệu ứng dụng trong ch</a:t>
            </a:r>
            <a:r>
              <a:rPr lang="vi-VN" sz="3000">
                <a:solidFill>
                  <a:schemeClr val="tx2"/>
                </a:solidFill>
              </a:rPr>
              <a:t>ư</a:t>
            </a:r>
            <a:r>
              <a:rPr lang="en-US" sz="3000">
                <a:solidFill>
                  <a:schemeClr val="tx2"/>
                </a:solidFill>
              </a:rPr>
              <a:t>ơng trình</a:t>
            </a:r>
            <a:endParaRPr lang="vi-VN" sz="3000" dirty="0">
              <a:solidFill>
                <a:schemeClr val="tx2"/>
              </a:solidFill>
            </a:endParaRPr>
          </a:p>
        </p:txBody>
      </p:sp>
      <p:sp>
        <p:nvSpPr>
          <p:cNvPr id="10" name="TextBox 9">
            <a:extLst>
              <a:ext uri="{FF2B5EF4-FFF2-40B4-BE49-F238E27FC236}">
                <a16:creationId xmlns:a16="http://schemas.microsoft.com/office/drawing/2014/main" id="{D0815D45-76F7-4DAD-AF5E-B0B1D492A3D9}"/>
              </a:ext>
            </a:extLst>
          </p:cNvPr>
          <p:cNvSpPr txBox="1"/>
          <p:nvPr/>
        </p:nvSpPr>
        <p:spPr>
          <a:xfrm>
            <a:off x="240915" y="1221408"/>
            <a:ext cx="8778048" cy="369332"/>
          </a:xfrm>
          <a:prstGeom prst="rect">
            <a:avLst/>
          </a:prstGeom>
          <a:noFill/>
        </p:spPr>
        <p:txBody>
          <a:bodyPr wrap="square" rtlCol="0">
            <a:spAutoFit/>
          </a:bodyPr>
          <a:lstStyle/>
          <a:p>
            <a:pPr marL="342900" indent="-342900">
              <a:buFont typeface="+mj-lt"/>
              <a:buAutoNum type="alphaLcParenR"/>
            </a:pPr>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Danh sách liên kết đ</a:t>
            </a:r>
            <a:r>
              <a:rPr lang="vi-VN"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 Linked List )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ABC946-7D4A-4F41-98D2-7E193EE14E80}"/>
              </a:ext>
            </a:extLst>
          </p:cNvPr>
          <p:cNvSpPr/>
          <p:nvPr/>
        </p:nvSpPr>
        <p:spPr>
          <a:xfrm>
            <a:off x="240916" y="1622710"/>
            <a:ext cx="8586448" cy="1477328"/>
          </a:xfrm>
          <a:prstGeom prst="rect">
            <a:avLst/>
          </a:prstGeom>
        </p:spPr>
        <p:txBody>
          <a:bodyPr wrap="square">
            <a:spAutoFit/>
          </a:bodyPr>
          <a:lstStyle/>
          <a:p>
            <a:pPr marL="285750" indent="-285750">
              <a:buFontTx/>
              <a:buChar char="-"/>
            </a:pPr>
            <a:r>
              <a:rPr lang="en-US" sz="1800">
                <a:solidFill>
                  <a:srgbClr val="222222"/>
                </a:solidFill>
                <a:latin typeface="Times New Roman" panose="02020603050405020304" pitchFamily="18" charset="0"/>
                <a:ea typeface="Times New Roman" panose="02020603050405020304" pitchFamily="18" charset="0"/>
              </a:rPr>
              <a:t>Một cấu trúc dữ liệu động, nó là một danh sách mà mỗi phần tử đều liên kết với phần tử đúng sau nó trong danh sách. Mỗi phần tử (được gọi là một node hay nút) trong danh sách liên kết đơn là một cấu trúc có hai thành phần : thành phần dữ liệu và thành phần liên kết</a:t>
            </a:r>
          </a:p>
          <a:p>
            <a:pPr marL="285750" lvl="3" indent="-285750">
              <a:buFontTx/>
              <a:buChar char="-"/>
            </a:pPr>
            <a:endParaRPr lang="en-US" sz="1800"/>
          </a:p>
        </p:txBody>
      </p:sp>
      <p:pic>
        <p:nvPicPr>
          <p:cNvPr id="11" name="Picture 10" descr="Single-linked-list-3">
            <a:extLst>
              <a:ext uri="{FF2B5EF4-FFF2-40B4-BE49-F238E27FC236}">
                <a16:creationId xmlns:a16="http://schemas.microsoft.com/office/drawing/2014/main" id="{889DB9BD-7907-4A0F-90EB-82AD9E9C0E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95286" y="2844800"/>
            <a:ext cx="5837628" cy="2112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5132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47"/>
        <p:cNvGrpSpPr/>
        <p:nvPr/>
      </p:nvGrpSpPr>
      <p:grpSpPr>
        <a:xfrm>
          <a:off x="0" y="0"/>
          <a:ext cx="0" cy="0"/>
          <a:chOff x="0" y="0"/>
          <a:chExt cx="0" cy="0"/>
        </a:xfrm>
      </p:grpSpPr>
      <p:sp>
        <p:nvSpPr>
          <p:cNvPr id="148" name="Google Shape;148;p24"/>
          <p:cNvSpPr txBox="1">
            <a:spLocks noGrp="1"/>
          </p:cNvSpPr>
          <p:nvPr>
            <p:ph type="ctrTitle"/>
          </p:nvPr>
        </p:nvSpPr>
        <p:spPr>
          <a:xfrm flipH="1">
            <a:off x="1889225" y="2355535"/>
            <a:ext cx="3281400" cy="80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GIỚI THIỆU ĐỀ TÀI</a:t>
            </a:r>
            <a:endParaRPr dirty="0"/>
          </a:p>
        </p:txBody>
      </p:sp>
      <p:sp>
        <p:nvSpPr>
          <p:cNvPr id="149" name="Google Shape;149;p24"/>
          <p:cNvSpPr txBox="1">
            <a:spLocks noGrp="1"/>
          </p:cNvSpPr>
          <p:nvPr>
            <p:ph type="title" idx="2"/>
          </p:nvPr>
        </p:nvSpPr>
        <p:spPr>
          <a:xfrm flipH="1">
            <a:off x="1889225" y="1753435"/>
            <a:ext cx="29793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150" name="Google Shape;150;p24"/>
          <p:cNvSpPr/>
          <p:nvPr/>
        </p:nvSpPr>
        <p:spPr>
          <a:xfrm>
            <a:off x="-4362575" y="-437650"/>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1;p29">
            <a:extLst>
              <a:ext uri="{FF2B5EF4-FFF2-40B4-BE49-F238E27FC236}">
                <a16:creationId xmlns:a16="http://schemas.microsoft.com/office/drawing/2014/main" id="{572D0E6A-A2F2-48DE-8D77-EA12AF82FC44}"/>
              </a:ext>
            </a:extLst>
          </p:cNvPr>
          <p:cNvSpPr/>
          <p:nvPr/>
        </p:nvSpPr>
        <p:spPr>
          <a:xfrm rot="2959056" flipV="1">
            <a:off x="5039681" y="2615982"/>
            <a:ext cx="4623365" cy="3203118"/>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1;p29">
            <a:extLst>
              <a:ext uri="{FF2B5EF4-FFF2-40B4-BE49-F238E27FC236}">
                <a16:creationId xmlns:a16="http://schemas.microsoft.com/office/drawing/2014/main" id="{5AA5405A-5625-4813-AFDF-D02473870AE6}"/>
              </a:ext>
            </a:extLst>
          </p:cNvPr>
          <p:cNvSpPr/>
          <p:nvPr/>
        </p:nvSpPr>
        <p:spPr>
          <a:xfrm rot="19069463">
            <a:off x="-2420443" y="918135"/>
            <a:ext cx="7023941"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p26">
            <a:extLst>
              <a:ext uri="{FF2B5EF4-FFF2-40B4-BE49-F238E27FC236}">
                <a16:creationId xmlns:a16="http://schemas.microsoft.com/office/drawing/2014/main" id="{4C7C8AD1-D63E-47B5-9729-81ED995D5817}"/>
              </a:ext>
            </a:extLst>
          </p:cNvPr>
          <p:cNvSpPr txBox="1">
            <a:spLocks/>
          </p:cNvSpPr>
          <p:nvPr/>
        </p:nvSpPr>
        <p:spPr>
          <a:xfrm>
            <a:off x="1293885" y="81108"/>
            <a:ext cx="6898080" cy="11111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3.1 Cấu trúc dữ liệu ứng dụng trong ch</a:t>
            </a:r>
            <a:r>
              <a:rPr lang="vi-VN" sz="3000">
                <a:solidFill>
                  <a:schemeClr val="tx2"/>
                </a:solidFill>
              </a:rPr>
              <a:t>ư</a:t>
            </a:r>
            <a:r>
              <a:rPr lang="en-US" sz="3000">
                <a:solidFill>
                  <a:schemeClr val="tx2"/>
                </a:solidFill>
              </a:rPr>
              <a:t>ơng trình</a:t>
            </a:r>
            <a:endParaRPr lang="vi-VN" sz="3000" dirty="0">
              <a:solidFill>
                <a:schemeClr val="tx2"/>
              </a:solidFill>
            </a:endParaRPr>
          </a:p>
        </p:txBody>
      </p:sp>
      <p:sp>
        <p:nvSpPr>
          <p:cNvPr id="10" name="TextBox 9">
            <a:extLst>
              <a:ext uri="{FF2B5EF4-FFF2-40B4-BE49-F238E27FC236}">
                <a16:creationId xmlns:a16="http://schemas.microsoft.com/office/drawing/2014/main" id="{D0815D45-76F7-4DAD-AF5E-B0B1D492A3D9}"/>
              </a:ext>
            </a:extLst>
          </p:cNvPr>
          <p:cNvSpPr txBox="1"/>
          <p:nvPr/>
        </p:nvSpPr>
        <p:spPr>
          <a:xfrm>
            <a:off x="97405" y="1051179"/>
            <a:ext cx="8778048" cy="369332"/>
          </a:xfrm>
          <a:prstGeom prst="rect">
            <a:avLst/>
          </a:prstGeom>
          <a:noFill/>
        </p:spPr>
        <p:txBody>
          <a:bodyPr wrap="square" rtlCol="0">
            <a:spAutoFit/>
          </a:bodyPr>
          <a:lstStyle/>
          <a:p>
            <a:pPr marL="342900" indent="-342900">
              <a:buFont typeface="+mj-lt"/>
              <a:buAutoNum type="alphaLcParenR"/>
            </a:pPr>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Danh sách liên kết đ</a:t>
            </a:r>
            <a:r>
              <a:rPr lang="vi-VN"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 Linked List )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3E1A629-2941-4C88-ADB2-2595F4715F2B}"/>
              </a:ext>
            </a:extLst>
          </p:cNvPr>
          <p:cNvPicPr>
            <a:picLocks noChangeAspect="1"/>
          </p:cNvPicPr>
          <p:nvPr/>
        </p:nvPicPr>
        <p:blipFill>
          <a:blip r:embed="rId2"/>
          <a:stretch>
            <a:fillRect/>
          </a:stretch>
        </p:blipFill>
        <p:spPr>
          <a:xfrm>
            <a:off x="540789" y="1606130"/>
            <a:ext cx="3802129" cy="193124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FC2BBB8-48F8-4520-A663-EC715B71A128}"/>
              </a:ext>
            </a:extLst>
          </p:cNvPr>
          <p:cNvPicPr>
            <a:picLocks noChangeAspect="1"/>
          </p:cNvPicPr>
          <p:nvPr/>
        </p:nvPicPr>
        <p:blipFill>
          <a:blip r:embed="rId3"/>
          <a:stretch>
            <a:fillRect/>
          </a:stretch>
        </p:blipFill>
        <p:spPr>
          <a:xfrm>
            <a:off x="4867740" y="1192214"/>
            <a:ext cx="3324225" cy="3762375"/>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FAFC46B8-E5CB-491B-AECA-D7710B5CB1FB}"/>
              </a:ext>
            </a:extLst>
          </p:cNvPr>
          <p:cNvSpPr/>
          <p:nvPr/>
        </p:nvSpPr>
        <p:spPr>
          <a:xfrm>
            <a:off x="540789" y="3977270"/>
            <a:ext cx="3802129" cy="707886"/>
          </a:xfrm>
          <a:prstGeom prst="rect">
            <a:avLst/>
          </a:prstGeom>
          <a:noFill/>
        </p:spPr>
        <p:txBody>
          <a:bodyPr wrap="square" lIns="91440" tIns="45720" rIns="91440" bIns="45720">
            <a:spAutoFit/>
          </a:bodyPr>
          <a:lstStyle/>
          <a:p>
            <a:pPr algn="ctr"/>
            <a:r>
              <a:rPr lang="en-US" sz="2000" b="0" cap="none" spc="0">
                <a:ln w="0"/>
                <a:solidFill>
                  <a:schemeClr val="accent1"/>
                </a:solidFill>
                <a:effectLst>
                  <a:outerShdw blurRad="38100" dist="25400" dir="5400000" algn="ctr" rotWithShape="0">
                    <a:srgbClr val="6E747A">
                      <a:alpha val="43000"/>
                    </a:srgbClr>
                  </a:outerShdw>
                </a:effectLst>
              </a:rPr>
              <a:t>Mô hình LinkedList đ</a:t>
            </a:r>
            <a:r>
              <a:rPr lang="vi-VN" sz="2000" b="0" cap="none" spc="0">
                <a:ln w="0"/>
                <a:solidFill>
                  <a:schemeClr val="accent1"/>
                </a:solidFill>
                <a:effectLst>
                  <a:outerShdw blurRad="38100" dist="25400" dir="5400000" algn="ctr" rotWithShape="0">
                    <a:srgbClr val="6E747A">
                      <a:alpha val="43000"/>
                    </a:srgbClr>
                  </a:outerShdw>
                </a:effectLst>
              </a:rPr>
              <a:t>ư</a:t>
            </a:r>
            <a:r>
              <a:rPr lang="en-US" sz="2000">
                <a:ln w="0"/>
                <a:solidFill>
                  <a:schemeClr val="accent1"/>
                </a:solidFill>
                <a:effectLst>
                  <a:outerShdw blurRad="38100" dist="25400" dir="5400000" algn="ctr" rotWithShape="0">
                    <a:srgbClr val="6E747A">
                      <a:alpha val="43000"/>
                    </a:srgbClr>
                  </a:outerShdw>
                </a:effectLst>
              </a:rPr>
              <a:t>ợc áp dụng trong ch</a:t>
            </a:r>
            <a:r>
              <a:rPr lang="vi-VN" sz="2000">
                <a:ln w="0"/>
                <a:solidFill>
                  <a:schemeClr val="accent1"/>
                </a:solidFill>
                <a:effectLst>
                  <a:outerShdw blurRad="38100" dist="25400" dir="5400000" algn="ctr" rotWithShape="0">
                    <a:srgbClr val="6E747A">
                      <a:alpha val="43000"/>
                    </a:srgbClr>
                  </a:outerShdw>
                </a:effectLst>
              </a:rPr>
              <a:t>ư</a:t>
            </a:r>
            <a:r>
              <a:rPr lang="en-US" sz="2000">
                <a:ln w="0"/>
                <a:solidFill>
                  <a:schemeClr val="accent1"/>
                </a:solidFill>
                <a:effectLst>
                  <a:outerShdw blurRad="38100" dist="25400" dir="5400000" algn="ctr" rotWithShape="0">
                    <a:srgbClr val="6E747A">
                      <a:alpha val="43000"/>
                    </a:srgbClr>
                  </a:outerShdw>
                </a:effectLst>
              </a:rPr>
              <a:t>ơng trình </a:t>
            </a:r>
            <a:endParaRPr lang="en-US" sz="20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75250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1;p29">
            <a:extLst>
              <a:ext uri="{FF2B5EF4-FFF2-40B4-BE49-F238E27FC236}">
                <a16:creationId xmlns:a16="http://schemas.microsoft.com/office/drawing/2014/main" id="{572D0E6A-A2F2-48DE-8D77-EA12AF82FC44}"/>
              </a:ext>
            </a:extLst>
          </p:cNvPr>
          <p:cNvSpPr/>
          <p:nvPr/>
        </p:nvSpPr>
        <p:spPr>
          <a:xfrm rot="2959056" flipV="1">
            <a:off x="-1799667" y="2431317"/>
            <a:ext cx="4623365" cy="3203118"/>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1;p29">
            <a:extLst>
              <a:ext uri="{FF2B5EF4-FFF2-40B4-BE49-F238E27FC236}">
                <a16:creationId xmlns:a16="http://schemas.microsoft.com/office/drawing/2014/main" id="{5AA5405A-5625-4813-AFDF-D02473870AE6}"/>
              </a:ext>
            </a:extLst>
          </p:cNvPr>
          <p:cNvSpPr/>
          <p:nvPr/>
        </p:nvSpPr>
        <p:spPr>
          <a:xfrm rot="14305984">
            <a:off x="4078116" y="497102"/>
            <a:ext cx="7023941"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p26">
            <a:extLst>
              <a:ext uri="{FF2B5EF4-FFF2-40B4-BE49-F238E27FC236}">
                <a16:creationId xmlns:a16="http://schemas.microsoft.com/office/drawing/2014/main" id="{4C7C8AD1-D63E-47B5-9729-81ED995D5817}"/>
              </a:ext>
            </a:extLst>
          </p:cNvPr>
          <p:cNvSpPr txBox="1">
            <a:spLocks/>
          </p:cNvSpPr>
          <p:nvPr/>
        </p:nvSpPr>
        <p:spPr>
          <a:xfrm>
            <a:off x="1293885" y="81108"/>
            <a:ext cx="6898080" cy="11111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3.1 Cấu trúc dữ liệu ứng dụng trong ch</a:t>
            </a:r>
            <a:r>
              <a:rPr lang="vi-VN" sz="3000">
                <a:solidFill>
                  <a:schemeClr val="tx2"/>
                </a:solidFill>
              </a:rPr>
              <a:t>ư</a:t>
            </a:r>
            <a:r>
              <a:rPr lang="en-US" sz="3000">
                <a:solidFill>
                  <a:schemeClr val="tx2"/>
                </a:solidFill>
              </a:rPr>
              <a:t>ơng trình</a:t>
            </a:r>
            <a:endParaRPr lang="vi-VN" sz="3000" dirty="0">
              <a:solidFill>
                <a:schemeClr val="tx2"/>
              </a:solidFill>
            </a:endParaRPr>
          </a:p>
        </p:txBody>
      </p:sp>
      <p:sp>
        <p:nvSpPr>
          <p:cNvPr id="10" name="TextBox 9">
            <a:extLst>
              <a:ext uri="{FF2B5EF4-FFF2-40B4-BE49-F238E27FC236}">
                <a16:creationId xmlns:a16="http://schemas.microsoft.com/office/drawing/2014/main" id="{D0815D45-76F7-4DAD-AF5E-B0B1D492A3D9}"/>
              </a:ext>
            </a:extLst>
          </p:cNvPr>
          <p:cNvSpPr txBox="1"/>
          <p:nvPr/>
        </p:nvSpPr>
        <p:spPr>
          <a:xfrm>
            <a:off x="97405" y="1051179"/>
            <a:ext cx="8778048" cy="369332"/>
          </a:xfrm>
          <a:prstGeom prst="rect">
            <a:avLst/>
          </a:prstGeom>
          <a:noFill/>
        </p:spPr>
        <p:txBody>
          <a:bodyPr wrap="square" rtlCol="0">
            <a:spAutoFit/>
          </a:bodyPr>
          <a:lstStyle/>
          <a:p>
            <a:pPr marL="342900" indent="-342900">
              <a:buFont typeface="+mj-lt"/>
              <a:buAutoNum type="alphaLcParenR"/>
            </a:pPr>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Danh sách liên kết đ</a:t>
            </a:r>
            <a:r>
              <a:rPr lang="vi-VN"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 Linked List )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27957B0-0FF1-4D57-85CE-C89B6FFB0EE1}"/>
              </a:ext>
            </a:extLst>
          </p:cNvPr>
          <p:cNvSpPr/>
          <p:nvPr/>
        </p:nvSpPr>
        <p:spPr>
          <a:xfrm>
            <a:off x="3973650" y="1420511"/>
            <a:ext cx="4853714" cy="3970318"/>
          </a:xfrm>
          <a:prstGeom prst="rect">
            <a:avLst/>
          </a:prstGeom>
        </p:spPr>
        <p:txBody>
          <a:bodyPr wrap="square">
            <a:spAutoFit/>
          </a:bodyPr>
          <a:lstStyle/>
          <a:p>
            <a:pPr lvl="3"/>
            <a:r>
              <a:rPr lang="en-US" sz="1800"/>
              <a:t>Các hàm: </a:t>
            </a:r>
          </a:p>
          <a:p>
            <a:pPr marL="285750" lvl="5" indent="-285750">
              <a:buFontTx/>
              <a:buChar char="-"/>
            </a:pPr>
            <a:r>
              <a:rPr lang="en-US" sz="1800"/>
              <a:t>ListLenght ( ) : trả về độ dài của danh sách</a:t>
            </a:r>
          </a:p>
          <a:p>
            <a:pPr marL="285750" lvl="5" indent="-285750">
              <a:buFontTx/>
              <a:buChar char="-"/>
            </a:pPr>
            <a:r>
              <a:rPr lang="en-US" sz="1800"/>
              <a:t>getNode ( int k ) : trả về giá trị của node thứ k</a:t>
            </a:r>
          </a:p>
          <a:p>
            <a:pPr marL="285750" lvl="5" indent="-285750">
              <a:buFontTx/>
              <a:buChar char="-"/>
            </a:pPr>
            <a:r>
              <a:rPr lang="en-US" sz="1800"/>
              <a:t>delNode ( string ID ) : xoá Node có ID đ</a:t>
            </a:r>
            <a:r>
              <a:rPr lang="vi-VN" sz="1800"/>
              <a:t>ư</a:t>
            </a:r>
            <a:r>
              <a:rPr lang="en-US" sz="1800"/>
              <a:t>a vào t</a:t>
            </a:r>
            <a:r>
              <a:rPr lang="vi-VN" sz="1800"/>
              <a:t>ư</a:t>
            </a:r>
            <a:r>
              <a:rPr lang="en-US" sz="1800"/>
              <a:t>ơng ứng</a:t>
            </a:r>
          </a:p>
          <a:p>
            <a:pPr marL="285750" lvl="5" indent="-285750">
              <a:buFontTx/>
              <a:buChar char="-"/>
            </a:pPr>
            <a:r>
              <a:rPr lang="en-US" sz="1800"/>
              <a:t>addNode ( T ) : thêm vào danh sách một Node</a:t>
            </a:r>
          </a:p>
          <a:p>
            <a:pPr marL="285750" lvl="5" indent="-285750">
              <a:buFontTx/>
              <a:buChar char="-"/>
            </a:pPr>
            <a:r>
              <a:rPr lang="en-US" sz="1800"/>
              <a:t>isEmpty ( ) : kiểm tra xem danh sách có rỗng không</a:t>
            </a:r>
          </a:p>
          <a:p>
            <a:pPr marL="285750" lvl="5" indent="-285750">
              <a:buFontTx/>
              <a:buChar char="-"/>
            </a:pPr>
            <a:r>
              <a:rPr lang="en-US" sz="1800"/>
              <a:t>printList ( ) : in ra danh sách</a:t>
            </a:r>
          </a:p>
          <a:p>
            <a:pPr marL="285750" lvl="5" indent="-285750">
              <a:buFontTx/>
              <a:buChar char="-"/>
            </a:pPr>
            <a:r>
              <a:rPr lang="en-US" sz="1800"/>
              <a:t>Operator [ ] ( int index ) : đa năng hoá toán tử [ ] </a:t>
            </a:r>
          </a:p>
          <a:p>
            <a:pPr marL="285750" lvl="5" indent="-285750">
              <a:buFontTx/>
              <a:buChar char="-"/>
            </a:pPr>
            <a:endParaRPr lang="en-US" sz="1800"/>
          </a:p>
        </p:txBody>
      </p:sp>
      <p:pic>
        <p:nvPicPr>
          <p:cNvPr id="2" name="Picture 1">
            <a:extLst>
              <a:ext uri="{FF2B5EF4-FFF2-40B4-BE49-F238E27FC236}">
                <a16:creationId xmlns:a16="http://schemas.microsoft.com/office/drawing/2014/main" id="{C4539448-7FC4-4999-811C-A249EBB77953}"/>
              </a:ext>
            </a:extLst>
          </p:cNvPr>
          <p:cNvPicPr>
            <a:picLocks noChangeAspect="1"/>
          </p:cNvPicPr>
          <p:nvPr/>
        </p:nvPicPr>
        <p:blipFill>
          <a:blip r:embed="rId2"/>
          <a:stretch>
            <a:fillRect/>
          </a:stretch>
        </p:blipFill>
        <p:spPr>
          <a:xfrm>
            <a:off x="655525" y="1463288"/>
            <a:ext cx="3031104" cy="35377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5669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1;p29">
            <a:extLst>
              <a:ext uri="{FF2B5EF4-FFF2-40B4-BE49-F238E27FC236}">
                <a16:creationId xmlns:a16="http://schemas.microsoft.com/office/drawing/2014/main" id="{572D0E6A-A2F2-48DE-8D77-EA12AF82FC44}"/>
              </a:ext>
            </a:extLst>
          </p:cNvPr>
          <p:cNvSpPr/>
          <p:nvPr/>
        </p:nvSpPr>
        <p:spPr>
          <a:xfrm rot="2959056" flipV="1">
            <a:off x="5039681" y="2615982"/>
            <a:ext cx="4623365" cy="3203118"/>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1;p29">
            <a:extLst>
              <a:ext uri="{FF2B5EF4-FFF2-40B4-BE49-F238E27FC236}">
                <a16:creationId xmlns:a16="http://schemas.microsoft.com/office/drawing/2014/main" id="{5AA5405A-5625-4813-AFDF-D02473870AE6}"/>
              </a:ext>
            </a:extLst>
          </p:cNvPr>
          <p:cNvSpPr/>
          <p:nvPr/>
        </p:nvSpPr>
        <p:spPr>
          <a:xfrm rot="19069463">
            <a:off x="-2420443" y="918135"/>
            <a:ext cx="7023941"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p26">
            <a:extLst>
              <a:ext uri="{FF2B5EF4-FFF2-40B4-BE49-F238E27FC236}">
                <a16:creationId xmlns:a16="http://schemas.microsoft.com/office/drawing/2014/main" id="{4C7C8AD1-D63E-47B5-9729-81ED995D5817}"/>
              </a:ext>
            </a:extLst>
          </p:cNvPr>
          <p:cNvSpPr txBox="1">
            <a:spLocks/>
          </p:cNvSpPr>
          <p:nvPr/>
        </p:nvSpPr>
        <p:spPr>
          <a:xfrm>
            <a:off x="1293885" y="81108"/>
            <a:ext cx="6898080" cy="11111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3.1 Cấu trúc dữ liệu ứng dụng trong ch</a:t>
            </a:r>
            <a:r>
              <a:rPr lang="vi-VN" sz="3000">
                <a:solidFill>
                  <a:schemeClr val="tx2"/>
                </a:solidFill>
              </a:rPr>
              <a:t>ư</a:t>
            </a:r>
            <a:r>
              <a:rPr lang="en-US" sz="3000">
                <a:solidFill>
                  <a:schemeClr val="tx2"/>
                </a:solidFill>
              </a:rPr>
              <a:t>ơng trình</a:t>
            </a:r>
            <a:endParaRPr lang="vi-VN" sz="3000" dirty="0">
              <a:solidFill>
                <a:schemeClr val="tx2"/>
              </a:solidFill>
            </a:endParaRPr>
          </a:p>
        </p:txBody>
      </p:sp>
      <p:sp>
        <p:nvSpPr>
          <p:cNvPr id="10" name="TextBox 9">
            <a:extLst>
              <a:ext uri="{FF2B5EF4-FFF2-40B4-BE49-F238E27FC236}">
                <a16:creationId xmlns:a16="http://schemas.microsoft.com/office/drawing/2014/main" id="{D0815D45-76F7-4DAD-AF5E-B0B1D492A3D9}"/>
              </a:ext>
            </a:extLst>
          </p:cNvPr>
          <p:cNvSpPr txBox="1"/>
          <p:nvPr/>
        </p:nvSpPr>
        <p:spPr>
          <a:xfrm>
            <a:off x="97405" y="1007548"/>
            <a:ext cx="8778048" cy="369332"/>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Bảng băm ( HashTable)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8ACDFAE-0B83-4AE7-A1CA-13EA878AFB2C}"/>
              </a:ext>
            </a:extLst>
          </p:cNvPr>
          <p:cNvSpPr/>
          <p:nvPr/>
        </p:nvSpPr>
        <p:spPr>
          <a:xfrm>
            <a:off x="667539" y="1441746"/>
            <a:ext cx="7924800" cy="1021242"/>
          </a:xfrm>
          <a:prstGeom prst="rect">
            <a:avLst/>
          </a:prstGeom>
        </p:spPr>
        <p:txBody>
          <a:bodyPr wrap="square">
            <a:spAutoFit/>
          </a:bodyPr>
          <a:lstStyle/>
          <a:p>
            <a:pPr lvl="0" algn="just">
              <a:lnSpc>
                <a:spcPct val="115000"/>
              </a:lnSpc>
              <a:spcBef>
                <a:spcPts val="600"/>
              </a:spcBef>
            </a:pPr>
            <a:r>
              <a:rPr lang="en-US" sz="180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Bảng băm hay HashTable là một cấu trúc mà khi người dùng thực hiện truy xuất một phần tử qua khóa thì nó sẽ được ánh xạ vào thông qua hàm băm (Hash function).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534A3D7-7154-4DB0-B526-6FC58CA65361}"/>
              </a:ext>
            </a:extLst>
          </p:cNvPr>
          <p:cNvPicPr/>
          <p:nvPr/>
        </p:nvPicPr>
        <p:blipFill rotWithShape="1">
          <a:blip r:embed="rId2">
            <a:extLst>
              <a:ext uri="{28A0092B-C50C-407E-A947-70E740481C1C}">
                <a14:useLocalDpi xmlns:a14="http://schemas.microsoft.com/office/drawing/2010/main" val="0"/>
              </a:ext>
            </a:extLst>
          </a:blip>
          <a:srcRect r="1537" b="-1393"/>
          <a:stretch/>
        </p:blipFill>
        <p:spPr bwMode="auto">
          <a:xfrm>
            <a:off x="1293885" y="2462988"/>
            <a:ext cx="5948744" cy="2325161"/>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00399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1;p29">
            <a:extLst>
              <a:ext uri="{FF2B5EF4-FFF2-40B4-BE49-F238E27FC236}">
                <a16:creationId xmlns:a16="http://schemas.microsoft.com/office/drawing/2014/main" id="{572D0E6A-A2F2-48DE-8D77-EA12AF82FC44}"/>
              </a:ext>
            </a:extLst>
          </p:cNvPr>
          <p:cNvSpPr/>
          <p:nvPr/>
        </p:nvSpPr>
        <p:spPr>
          <a:xfrm rot="2959056" flipV="1">
            <a:off x="5538432" y="744911"/>
            <a:ext cx="4623365" cy="3203118"/>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1;p29">
            <a:extLst>
              <a:ext uri="{FF2B5EF4-FFF2-40B4-BE49-F238E27FC236}">
                <a16:creationId xmlns:a16="http://schemas.microsoft.com/office/drawing/2014/main" id="{5AA5405A-5625-4813-AFDF-D02473870AE6}"/>
              </a:ext>
            </a:extLst>
          </p:cNvPr>
          <p:cNvSpPr/>
          <p:nvPr/>
        </p:nvSpPr>
        <p:spPr>
          <a:xfrm rot="19069463" flipV="1">
            <a:off x="79612" y="1886427"/>
            <a:ext cx="6065656" cy="302983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p26">
            <a:extLst>
              <a:ext uri="{FF2B5EF4-FFF2-40B4-BE49-F238E27FC236}">
                <a16:creationId xmlns:a16="http://schemas.microsoft.com/office/drawing/2014/main" id="{4C7C8AD1-D63E-47B5-9729-81ED995D5817}"/>
              </a:ext>
            </a:extLst>
          </p:cNvPr>
          <p:cNvSpPr txBox="1">
            <a:spLocks/>
          </p:cNvSpPr>
          <p:nvPr/>
        </p:nvSpPr>
        <p:spPr>
          <a:xfrm>
            <a:off x="1293885" y="81108"/>
            <a:ext cx="6898080" cy="11111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3.1 Cấu trúc dữ liệu ứng dụng trong ch</a:t>
            </a:r>
            <a:r>
              <a:rPr lang="vi-VN" sz="3000">
                <a:solidFill>
                  <a:schemeClr val="tx2"/>
                </a:solidFill>
              </a:rPr>
              <a:t>ư</a:t>
            </a:r>
            <a:r>
              <a:rPr lang="en-US" sz="3000">
                <a:solidFill>
                  <a:schemeClr val="tx2"/>
                </a:solidFill>
              </a:rPr>
              <a:t>ơng trình</a:t>
            </a:r>
            <a:endParaRPr lang="vi-VN" sz="3000" dirty="0">
              <a:solidFill>
                <a:schemeClr val="tx2"/>
              </a:solidFill>
            </a:endParaRPr>
          </a:p>
        </p:txBody>
      </p:sp>
      <p:sp>
        <p:nvSpPr>
          <p:cNvPr id="10" name="TextBox 9">
            <a:extLst>
              <a:ext uri="{FF2B5EF4-FFF2-40B4-BE49-F238E27FC236}">
                <a16:creationId xmlns:a16="http://schemas.microsoft.com/office/drawing/2014/main" id="{D0815D45-76F7-4DAD-AF5E-B0B1D492A3D9}"/>
              </a:ext>
            </a:extLst>
          </p:cNvPr>
          <p:cNvSpPr txBox="1"/>
          <p:nvPr/>
        </p:nvSpPr>
        <p:spPr>
          <a:xfrm>
            <a:off x="0" y="838861"/>
            <a:ext cx="8778048" cy="369332"/>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Bảng băm ( HashTable)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C0DA247-D01D-4021-A3C0-9580F8977542}"/>
              </a:ext>
            </a:extLst>
          </p:cNvPr>
          <p:cNvPicPr>
            <a:picLocks noChangeAspect="1"/>
          </p:cNvPicPr>
          <p:nvPr/>
        </p:nvPicPr>
        <p:blipFill>
          <a:blip r:embed="rId2"/>
          <a:stretch>
            <a:fillRect/>
          </a:stretch>
        </p:blipFill>
        <p:spPr>
          <a:xfrm>
            <a:off x="533174" y="1272826"/>
            <a:ext cx="3085392" cy="3789566"/>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E990A112-B2C8-45B1-B3DF-8FB255993F67}"/>
              </a:ext>
            </a:extLst>
          </p:cNvPr>
          <p:cNvSpPr/>
          <p:nvPr/>
        </p:nvSpPr>
        <p:spPr>
          <a:xfrm>
            <a:off x="3884746" y="1122561"/>
            <a:ext cx="4853714" cy="3970318"/>
          </a:xfrm>
          <a:prstGeom prst="rect">
            <a:avLst/>
          </a:prstGeom>
        </p:spPr>
        <p:txBody>
          <a:bodyPr wrap="square">
            <a:spAutoFit/>
          </a:bodyPr>
          <a:lstStyle/>
          <a:p>
            <a:pPr lvl="3"/>
            <a:r>
              <a:rPr lang="en-US" sz="1800"/>
              <a:t>Các hàm: </a:t>
            </a:r>
          </a:p>
          <a:p>
            <a:pPr marL="285750" lvl="5" indent="-285750">
              <a:buFontTx/>
              <a:buChar char="-"/>
            </a:pPr>
            <a:r>
              <a:rPr lang="en-US" sz="1800"/>
              <a:t>HashFunction ( string ID ) : trả về mã băm t</a:t>
            </a:r>
            <a:r>
              <a:rPr lang="vi-VN" sz="1800"/>
              <a:t>ư</a:t>
            </a:r>
            <a:r>
              <a:rPr lang="en-US" sz="1800"/>
              <a:t>ơng ứng với ID đ</a:t>
            </a:r>
            <a:r>
              <a:rPr lang="vi-VN" sz="1800"/>
              <a:t>ư</a:t>
            </a:r>
            <a:r>
              <a:rPr lang="en-US" sz="1800"/>
              <a:t>ợc đ</a:t>
            </a:r>
            <a:r>
              <a:rPr lang="vi-VN" sz="1800"/>
              <a:t>ư</a:t>
            </a:r>
            <a:r>
              <a:rPr lang="en-US" sz="1800"/>
              <a:t>a vào  </a:t>
            </a:r>
          </a:p>
          <a:p>
            <a:pPr marL="285750" lvl="5" indent="-285750">
              <a:buFontTx/>
              <a:buChar char="-"/>
            </a:pPr>
            <a:r>
              <a:rPr lang="en-US" sz="1800"/>
              <a:t>addToTable ( T ) : thêm dữ liệu mới vào bảng</a:t>
            </a:r>
          </a:p>
          <a:p>
            <a:pPr marL="285750" lvl="5" indent="-285750">
              <a:buFontTx/>
              <a:buChar char="-"/>
            </a:pPr>
            <a:r>
              <a:rPr lang="en-US" sz="1800"/>
              <a:t>delFromTable ( string ID ) : xoá đối t</a:t>
            </a:r>
            <a:r>
              <a:rPr lang="vi-VN" sz="1800"/>
              <a:t>ư</a:t>
            </a:r>
            <a:r>
              <a:rPr lang="en-US" sz="1800"/>
              <a:t>ợng có ID t</a:t>
            </a:r>
            <a:r>
              <a:rPr lang="vi-VN" sz="1800"/>
              <a:t>ư</a:t>
            </a:r>
            <a:r>
              <a:rPr lang="en-US" sz="1800"/>
              <a:t>ơng ứng ra khỏi bảng</a:t>
            </a:r>
          </a:p>
          <a:p>
            <a:pPr marL="285750" lvl="5" indent="-285750">
              <a:buFontTx/>
              <a:buChar char="-"/>
            </a:pPr>
            <a:r>
              <a:rPr lang="en-US" sz="1800"/>
              <a:t>Find InTable ( string ID ) : tìm đối t</a:t>
            </a:r>
            <a:r>
              <a:rPr lang="vi-VN" sz="1800"/>
              <a:t>ư</a:t>
            </a:r>
            <a:r>
              <a:rPr lang="en-US" sz="1800"/>
              <a:t>ợng có ID t</a:t>
            </a:r>
            <a:r>
              <a:rPr lang="vi-VN" sz="1800"/>
              <a:t>ư</a:t>
            </a:r>
            <a:r>
              <a:rPr lang="en-US" sz="1800"/>
              <a:t>ơng ứng trong bảng</a:t>
            </a:r>
          </a:p>
          <a:p>
            <a:pPr marL="285750" lvl="5" indent="-285750">
              <a:buFontTx/>
              <a:buChar char="-"/>
            </a:pPr>
            <a:r>
              <a:rPr lang="en-US" sz="1800"/>
              <a:t>Exis ( string ID ) : kiểm tra xem đối t</a:t>
            </a:r>
            <a:r>
              <a:rPr lang="vi-VN" sz="1800"/>
              <a:t>ư</a:t>
            </a:r>
            <a:r>
              <a:rPr lang="en-US" sz="1800"/>
              <a:t>ợng có ID t</a:t>
            </a:r>
            <a:r>
              <a:rPr lang="vi-VN" sz="1800"/>
              <a:t>ư</a:t>
            </a:r>
            <a:r>
              <a:rPr lang="en-US" sz="1800"/>
              <a:t>ơng ứng đã có trong danh sách ch</a:t>
            </a:r>
            <a:r>
              <a:rPr lang="vi-VN" sz="1800"/>
              <a:t>ư</a:t>
            </a:r>
            <a:r>
              <a:rPr lang="en-US" sz="1800"/>
              <a:t>a</a:t>
            </a:r>
          </a:p>
          <a:p>
            <a:pPr marL="285750" lvl="5" indent="-285750">
              <a:buFontTx/>
              <a:buChar char="-"/>
            </a:pPr>
            <a:r>
              <a:rPr lang="en-US" sz="1800"/>
              <a:t>TrarverseTable ( ) : in ra tất cả phần tử trong danh sách</a:t>
            </a:r>
          </a:p>
        </p:txBody>
      </p:sp>
    </p:spTree>
    <p:extLst>
      <p:ext uri="{BB962C8B-B14F-4D97-AF65-F5344CB8AC3E}">
        <p14:creationId xmlns:p14="http://schemas.microsoft.com/office/powerpoint/2010/main" val="3252357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34A0D"/>
        </a:solidFill>
        <a:effectLst/>
      </p:bgPr>
    </p:bg>
    <p:spTree>
      <p:nvGrpSpPr>
        <p:cNvPr id="1" name="Shape 363"/>
        <p:cNvGrpSpPr/>
        <p:nvPr/>
      </p:nvGrpSpPr>
      <p:grpSpPr>
        <a:xfrm>
          <a:off x="0" y="0"/>
          <a:ext cx="0" cy="0"/>
          <a:chOff x="0" y="0"/>
          <a:chExt cx="0" cy="0"/>
        </a:xfrm>
      </p:grpSpPr>
      <p:sp>
        <p:nvSpPr>
          <p:cNvPr id="364" name="Google Shape;364;p34"/>
          <p:cNvSpPr txBox="1">
            <a:spLocks noGrp="1"/>
          </p:cNvSpPr>
          <p:nvPr>
            <p:ph type="ctrTitle"/>
          </p:nvPr>
        </p:nvSpPr>
        <p:spPr>
          <a:xfrm>
            <a:off x="4572000" y="2497577"/>
            <a:ext cx="2994072" cy="80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Phân </a:t>
            </a:r>
            <a:r>
              <a:rPr lang="vi-VN"/>
              <a:t>tích hướng đối tượng và triển khai hệ thống </a:t>
            </a:r>
            <a:endParaRPr dirty="0"/>
          </a:p>
        </p:txBody>
      </p:sp>
      <p:sp>
        <p:nvSpPr>
          <p:cNvPr id="365" name="Google Shape;365;p34"/>
          <p:cNvSpPr txBox="1">
            <a:spLocks noGrp="1"/>
          </p:cNvSpPr>
          <p:nvPr>
            <p:ph type="title" idx="2"/>
          </p:nvPr>
        </p:nvSpPr>
        <p:spPr>
          <a:xfrm>
            <a:off x="4322366" y="1753435"/>
            <a:ext cx="2979300" cy="75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150"/>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4.</a:t>
            </a:r>
            <a:r>
              <a:rPr lang="vi-VN" sz="2800" dirty="0">
                <a:solidFill>
                  <a:schemeClr val="tx2"/>
                </a:solidFill>
              </a:rPr>
              <a:t>1</a:t>
            </a:r>
            <a:r>
              <a:rPr lang="en-US" sz="2800" dirty="0">
                <a:solidFill>
                  <a:schemeClr val="tx2"/>
                </a:solidFill>
              </a:rPr>
              <a:t> </a:t>
            </a:r>
            <a:r>
              <a:rPr lang="vi-VN" sz="2800" dirty="0">
                <a:solidFill>
                  <a:schemeClr val="tx2"/>
                </a:solidFill>
              </a:rPr>
              <a:t>Cấu trúc hệ thống hướng đối tượng</a:t>
            </a:r>
          </a:p>
        </p:txBody>
      </p:sp>
      <p:sp>
        <p:nvSpPr>
          <p:cNvPr id="2" name="Rectangle 1">
            <a:extLst>
              <a:ext uri="{FF2B5EF4-FFF2-40B4-BE49-F238E27FC236}">
                <a16:creationId xmlns:a16="http://schemas.microsoft.com/office/drawing/2014/main" id="{3BC4F3D3-E23B-43E6-9264-BAECFF839C90}"/>
              </a:ext>
            </a:extLst>
          </p:cNvPr>
          <p:cNvSpPr/>
          <p:nvPr/>
        </p:nvSpPr>
        <p:spPr>
          <a:xfrm>
            <a:off x="0" y="685638"/>
            <a:ext cx="8911771" cy="4064574"/>
          </a:xfrm>
          <a:prstGeom prst="rect">
            <a:avLst/>
          </a:prstGeom>
        </p:spPr>
        <p:txBody>
          <a:bodyPr wrap="square">
            <a:spAutoFit/>
          </a:bodyPr>
          <a:lstStyle/>
          <a:p>
            <a:pPr lvl="0">
              <a:lnSpc>
                <a:spcPct val="125000"/>
              </a:lnSpc>
              <a:spcBef>
                <a:spcPts val="600"/>
              </a:spcBef>
            </a:pPr>
            <a:r>
              <a:rPr lang="en-US" sz="1600">
                <a:latin typeface="Times New Roman" panose="02020603050405020304" pitchFamily="18" charset="0"/>
                <a:ea typeface="Times New Roman" panose="02020603050405020304" pitchFamily="18" charset="0"/>
              </a:rPr>
              <a:t>Chương trình gồm có gồm có 7 class:</a:t>
            </a:r>
          </a:p>
          <a:p>
            <a:pPr marL="742950" indent="-285750" algn="just">
              <a:lnSpc>
                <a:spcPct val="125000"/>
              </a:lnSpc>
              <a:buFont typeface="Courier New" panose="02070309020205020404" pitchFamily="49" charset="0"/>
              <a:buChar char="o"/>
            </a:pPr>
            <a:r>
              <a:rPr lang="en-US" sz="1600" b="1">
                <a:latin typeface="Times New Roman" panose="02020603050405020304" pitchFamily="18" charset="0"/>
                <a:ea typeface="Times New Roman" panose="02020603050405020304" pitchFamily="18" charset="0"/>
              </a:rPr>
              <a:t>Class Person</a:t>
            </a:r>
            <a:r>
              <a:rPr lang="en-US" sz="1600">
                <a:latin typeface="Times New Roman" panose="02020603050405020304" pitchFamily="18" charset="0"/>
                <a:ea typeface="Times New Roman" panose="02020603050405020304" pitchFamily="18" charset="0"/>
              </a:rPr>
              <a:t> dùng để quản lý thông tin cơ bản của nhân viên gồm có họ tên, số điện thoại địa chỉ, mã số nhân viên, CCCD, ngày sinh. Trong đó mỗi nhân viên sẽ có một mã số nhân viên khác nhau và gồm có 7 chữ số ( 2 chữ số đầu là mã số phòng ban – 4 chữ số đầu ( 2 chữ số của mã phòng ban ) là mã chức vụ – 3 số sau là thứ tự của các nhân viên ) </a:t>
            </a:r>
          </a:p>
          <a:p>
            <a:pPr marL="742950" lvl="1" indent="-285750" algn="just">
              <a:lnSpc>
                <a:spcPct val="125000"/>
              </a:lnSpc>
              <a:buFont typeface="Courier New" panose="02070309020205020404" pitchFamily="49" charset="0"/>
              <a:buChar char="o"/>
            </a:pPr>
            <a:r>
              <a:rPr lang="en-US" sz="1600" b="1">
                <a:latin typeface="Times New Roman" panose="02020603050405020304" pitchFamily="18" charset="0"/>
                <a:ea typeface="Times New Roman" panose="02020603050405020304" pitchFamily="18" charset="0"/>
              </a:rPr>
              <a:t>Class Employee </a:t>
            </a:r>
            <a:r>
              <a:rPr lang="en-US" sz="1600">
                <a:latin typeface="Times New Roman" panose="02020603050405020304" pitchFamily="18" charset="0"/>
                <a:ea typeface="Times New Roman" panose="02020603050405020304" pitchFamily="18" charset="0"/>
              </a:rPr>
              <a:t>( kế thừa từ class Person )</a:t>
            </a:r>
            <a:r>
              <a:rPr lang="en-US" sz="1600" b="1">
                <a:latin typeface="Times New Roman" panose="02020603050405020304" pitchFamily="18" charset="0"/>
                <a:ea typeface="Times New Roman" panose="02020603050405020304" pitchFamily="18" charset="0"/>
              </a:rPr>
              <a:t> </a:t>
            </a:r>
            <a:r>
              <a:rPr lang="en-US" sz="1600">
                <a:latin typeface="Times New Roman" panose="02020603050405020304" pitchFamily="18" charset="0"/>
                <a:ea typeface="Times New Roman" panose="02020603050405020304" pitchFamily="18" charset="0"/>
              </a:rPr>
              <a:t>dùng để quản lý thông tin của nhân viên gồm mã số nhân viên, số ngày đi làm, phụ cấp bao nhiêu % và tiền phạt của nhân viên </a:t>
            </a:r>
          </a:p>
          <a:p>
            <a:pPr marL="742950" lvl="1" indent="-285750" algn="just">
              <a:lnSpc>
                <a:spcPct val="125000"/>
              </a:lnSpc>
              <a:buFont typeface="Courier New" panose="02070309020205020404" pitchFamily="49" charset="0"/>
              <a:buChar char="o"/>
            </a:pPr>
            <a:r>
              <a:rPr lang="en-US" sz="1600" b="1">
                <a:latin typeface="Times New Roman" panose="02020603050405020304" pitchFamily="18" charset="0"/>
                <a:ea typeface="Times New Roman" panose="02020603050405020304" pitchFamily="18" charset="0"/>
              </a:rPr>
              <a:t>Class ListEmployee </a:t>
            </a:r>
            <a:r>
              <a:rPr lang="en-US" sz="1600">
                <a:latin typeface="Times New Roman" panose="02020603050405020304" pitchFamily="18" charset="0"/>
                <a:ea typeface="Times New Roman" panose="02020603050405020304" pitchFamily="18" charset="0"/>
              </a:rPr>
              <a:t>dùng để quản lý toàn bộ các chức năng liên quan đến danh sách nhân viên </a:t>
            </a:r>
          </a:p>
          <a:p>
            <a:pPr marL="742950" lvl="1" indent="-285750" algn="just">
              <a:lnSpc>
                <a:spcPct val="125000"/>
              </a:lnSpc>
              <a:buFont typeface="Courier New" panose="02070309020205020404" pitchFamily="49" charset="0"/>
              <a:buChar char="o"/>
            </a:pPr>
            <a:r>
              <a:rPr lang="en-US" sz="1600" b="1">
                <a:latin typeface="Times New Roman" panose="02020603050405020304" pitchFamily="18" charset="0"/>
                <a:ea typeface="Times New Roman" panose="02020603050405020304" pitchFamily="18" charset="0"/>
              </a:rPr>
              <a:t>Class Position </a:t>
            </a:r>
            <a:r>
              <a:rPr lang="en-US" sz="1600">
                <a:latin typeface="Times New Roman" panose="02020603050405020304" pitchFamily="18" charset="0"/>
                <a:ea typeface="Times New Roman" panose="02020603050405020304" pitchFamily="18" charset="0"/>
              </a:rPr>
              <a:t>dùng để quản lý thông tin chức vụ gồm mã chức vụ, tên chức vụ, tiền lương ( bao nhiêu nghìn đồng / ngày ), Phụ cấp của chức vụ đó ( bao nhiêu % )</a:t>
            </a:r>
          </a:p>
          <a:p>
            <a:pPr marL="742950" lvl="1" indent="-285750" algn="just">
              <a:lnSpc>
                <a:spcPct val="125000"/>
              </a:lnSpc>
              <a:buFont typeface="Courier New" panose="02070309020205020404" pitchFamily="49" charset="0"/>
              <a:buChar char="o"/>
            </a:pPr>
            <a:r>
              <a:rPr lang="en-US" sz="1600" b="1">
                <a:latin typeface="Times New Roman" panose="02020603050405020304" pitchFamily="18" charset="0"/>
                <a:ea typeface="Times New Roman" panose="02020603050405020304" pitchFamily="18" charset="0"/>
              </a:rPr>
              <a:t>Class ListPosition </a:t>
            </a:r>
            <a:r>
              <a:rPr lang="en-US" sz="1600">
                <a:latin typeface="Times New Roman" panose="02020603050405020304" pitchFamily="18" charset="0"/>
                <a:ea typeface="Times New Roman" panose="02020603050405020304" pitchFamily="18" charset="0"/>
              </a:rPr>
              <a:t>dùng để quản lý toàn bộ các chức năng liên quan đến danh sách chức vụ </a:t>
            </a:r>
          </a:p>
          <a:p>
            <a:pPr marL="742950" lvl="1" indent="-285750" algn="just">
              <a:lnSpc>
                <a:spcPct val="125000"/>
              </a:lnSpc>
              <a:buFont typeface="Courier New" panose="02070309020205020404" pitchFamily="49" charset="0"/>
              <a:buChar char="o"/>
            </a:pPr>
            <a:r>
              <a:rPr lang="en-US" sz="1600" b="1">
                <a:latin typeface="Times New Roman" panose="02020603050405020304" pitchFamily="18" charset="0"/>
                <a:ea typeface="Times New Roman" panose="02020603050405020304" pitchFamily="18" charset="0"/>
              </a:rPr>
              <a:t>Class MD </a:t>
            </a:r>
            <a:r>
              <a:rPr lang="en-US" sz="1600">
                <a:latin typeface="Times New Roman" panose="02020603050405020304" pitchFamily="18" charset="0"/>
                <a:ea typeface="Times New Roman" panose="02020603050405020304" pitchFamily="18" charset="0"/>
              </a:rPr>
              <a:t>dùng để quản lý thông tin liên quan đến phòng ban gồm mã phòng ban, tên phòng ban</a:t>
            </a:r>
          </a:p>
          <a:p>
            <a:pPr marL="742950" lvl="1" indent="-285750" algn="just">
              <a:lnSpc>
                <a:spcPct val="125000"/>
              </a:lnSpc>
              <a:buFont typeface="Courier New" panose="02070309020205020404" pitchFamily="49" charset="0"/>
              <a:buChar char="o"/>
            </a:pPr>
            <a:r>
              <a:rPr lang="en-US" sz="1600" b="1">
                <a:latin typeface="Times New Roman" panose="02020603050405020304" pitchFamily="18" charset="0"/>
                <a:ea typeface="Times New Roman" panose="02020603050405020304" pitchFamily="18" charset="0"/>
              </a:rPr>
              <a:t>Class ListMD </a:t>
            </a:r>
            <a:r>
              <a:rPr lang="en-US" sz="1600">
                <a:latin typeface="Times New Roman" panose="02020603050405020304" pitchFamily="18" charset="0"/>
                <a:ea typeface="Times New Roman" panose="02020603050405020304" pitchFamily="18" charset="0"/>
              </a:rPr>
              <a:t>dùng để quản lý toàn bộ chức năng liên quan đến danh sách phòng ban </a:t>
            </a:r>
            <a:endParaRPr lang="en-US" sz="1600">
              <a:effectLst/>
              <a:latin typeface="Times New Roman" panose="02020603050405020304" pitchFamily="18" charset="0"/>
              <a:ea typeface="Times New Roman" panose="02020603050405020304" pitchFamily="18" charset="0"/>
            </a:endParaRPr>
          </a:p>
        </p:txBody>
      </p:sp>
      <p:sp>
        <p:nvSpPr>
          <p:cNvPr id="5" name="Google Shape;201;p29">
            <a:extLst>
              <a:ext uri="{FF2B5EF4-FFF2-40B4-BE49-F238E27FC236}">
                <a16:creationId xmlns:a16="http://schemas.microsoft.com/office/drawing/2014/main" id="{4938ACAC-DEA8-410F-8FE6-D0A9E37BBF9F}"/>
              </a:ext>
            </a:extLst>
          </p:cNvPr>
          <p:cNvSpPr/>
          <p:nvPr/>
        </p:nvSpPr>
        <p:spPr>
          <a:xfrm rot="19069463" flipV="1">
            <a:off x="4470859" y="2937097"/>
            <a:ext cx="6065656" cy="302983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302555" y="55567"/>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89875"/>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4.</a:t>
            </a:r>
            <a:r>
              <a:rPr lang="vi-VN" sz="2800" dirty="0">
                <a:solidFill>
                  <a:schemeClr val="tx2"/>
                </a:solidFill>
              </a:rPr>
              <a:t>1</a:t>
            </a:r>
            <a:r>
              <a:rPr lang="en-US" sz="2800" dirty="0">
                <a:solidFill>
                  <a:schemeClr val="tx2"/>
                </a:solidFill>
              </a:rPr>
              <a:t> </a:t>
            </a:r>
            <a:r>
              <a:rPr lang="vi-VN" sz="2800" dirty="0">
                <a:solidFill>
                  <a:schemeClr val="tx2"/>
                </a:solidFill>
              </a:rPr>
              <a:t>Cấu trúc hệ thống hướng đối tượng</a:t>
            </a:r>
          </a:p>
        </p:txBody>
      </p:sp>
      <p:sp>
        <p:nvSpPr>
          <p:cNvPr id="5" name="Rectangle 4">
            <a:extLst>
              <a:ext uri="{FF2B5EF4-FFF2-40B4-BE49-F238E27FC236}">
                <a16:creationId xmlns:a16="http://schemas.microsoft.com/office/drawing/2014/main" id="{928B2D46-1E54-49BD-89BD-B1D4EECBE71E}"/>
              </a:ext>
            </a:extLst>
          </p:cNvPr>
          <p:cNvSpPr/>
          <p:nvPr/>
        </p:nvSpPr>
        <p:spPr>
          <a:xfrm>
            <a:off x="138451" y="733425"/>
            <a:ext cx="8555605" cy="703911"/>
          </a:xfrm>
          <a:prstGeom prst="rect">
            <a:avLst/>
          </a:prstGeom>
        </p:spPr>
        <p:txBody>
          <a:bodyPr wrap="square">
            <a:spAutoFit/>
          </a:bodyPr>
          <a:lstStyle/>
          <a:p>
            <a:pPr marL="342900" lvl="0" indent="-342900">
              <a:lnSpc>
                <a:spcPct val="115000"/>
              </a:lnSpc>
              <a:spcBef>
                <a:spcPts val="600"/>
              </a:spcBef>
              <a:buFont typeface="Times New Roman" panose="02020603050405020304" pitchFamily="18" charset="0"/>
              <a:buChar char="-"/>
            </a:pPr>
            <a:r>
              <a:rPr lang="en-US" sz="1800">
                <a:latin typeface="Times New Roman" panose="02020603050405020304" pitchFamily="18" charset="0"/>
                <a:ea typeface="Times New Roman" panose="02020603050405020304" pitchFamily="18" charset="0"/>
              </a:rPr>
              <a:t>Trong đó chủ yếu quản lý trên 3 class danh sách ( ListEmployee, ListPosition và ListMD )</a:t>
            </a:r>
          </a:p>
        </p:txBody>
      </p:sp>
      <p:pic>
        <p:nvPicPr>
          <p:cNvPr id="6" name="Picture 5">
            <a:extLst>
              <a:ext uri="{FF2B5EF4-FFF2-40B4-BE49-F238E27FC236}">
                <a16:creationId xmlns:a16="http://schemas.microsoft.com/office/drawing/2014/main" id="{70AE38A4-B9D4-407D-8172-E7DB784FF030}"/>
              </a:ext>
            </a:extLst>
          </p:cNvPr>
          <p:cNvPicPr/>
          <p:nvPr/>
        </p:nvPicPr>
        <p:blipFill>
          <a:blip r:embed="rId3"/>
          <a:stretch>
            <a:fillRect/>
          </a:stretch>
        </p:blipFill>
        <p:spPr>
          <a:xfrm>
            <a:off x="1565503" y="1539888"/>
            <a:ext cx="6257697" cy="3407737"/>
          </a:xfrm>
          <a:prstGeom prst="rect">
            <a:avLst/>
          </a:prstGeom>
        </p:spPr>
      </p:pic>
      <p:sp>
        <p:nvSpPr>
          <p:cNvPr id="2" name="Frame 1">
            <a:extLst>
              <a:ext uri="{FF2B5EF4-FFF2-40B4-BE49-F238E27FC236}">
                <a16:creationId xmlns:a16="http://schemas.microsoft.com/office/drawing/2014/main" id="{49AD34C8-214B-4620-9342-C8CE252457E4}"/>
              </a:ext>
            </a:extLst>
          </p:cNvPr>
          <p:cNvSpPr/>
          <p:nvPr/>
        </p:nvSpPr>
        <p:spPr>
          <a:xfrm>
            <a:off x="5849257" y="1437336"/>
            <a:ext cx="1625600" cy="3616289"/>
          </a:xfrm>
          <a:prstGeom prst="fram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cxnSp>
        <p:nvCxnSpPr>
          <p:cNvPr id="4" name="Straight Arrow Connector 3">
            <a:extLst>
              <a:ext uri="{FF2B5EF4-FFF2-40B4-BE49-F238E27FC236}">
                <a16:creationId xmlns:a16="http://schemas.microsoft.com/office/drawing/2014/main" id="{7CFE3339-D635-438C-A24B-57FC1D4F3737}"/>
              </a:ext>
            </a:extLst>
          </p:cNvPr>
          <p:cNvCxnSpPr>
            <a:cxnSpLocks/>
          </p:cNvCxnSpPr>
          <p:nvPr/>
        </p:nvCxnSpPr>
        <p:spPr>
          <a:xfrm>
            <a:off x="7474857" y="1756229"/>
            <a:ext cx="47897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64948B93-5F91-4C0B-93D4-71C4A0BEE27D}"/>
              </a:ext>
            </a:extLst>
          </p:cNvPr>
          <p:cNvSpPr/>
          <p:nvPr/>
        </p:nvSpPr>
        <p:spPr>
          <a:xfrm>
            <a:off x="7823200" y="1513172"/>
            <a:ext cx="1436961" cy="707886"/>
          </a:xfrm>
          <a:prstGeom prst="rect">
            <a:avLst/>
          </a:prstGeom>
          <a:noFill/>
        </p:spPr>
        <p:txBody>
          <a:bodyPr wrap="square" lIns="91440" tIns="45720" rIns="91440" bIns="45720">
            <a:spAutoFit/>
          </a:bodyPr>
          <a:lstStyle/>
          <a:p>
            <a:pPr algn="ctr"/>
            <a:r>
              <a:rPr lang="en-US" sz="2000" b="0" cap="none" spc="0">
                <a:ln w="0"/>
                <a:solidFill>
                  <a:schemeClr val="accent1"/>
                </a:solidFill>
                <a:effectLst>
                  <a:outerShdw blurRad="38100" dist="25400" dir="5400000" algn="ctr" rotWithShape="0">
                    <a:srgbClr val="6E747A">
                      <a:alpha val="43000"/>
                    </a:srgbClr>
                  </a:outerShdw>
                </a:effectLst>
              </a:rPr>
              <a:t>Quản lý nhân viên</a:t>
            </a:r>
          </a:p>
        </p:txBody>
      </p:sp>
      <p:sp>
        <p:nvSpPr>
          <p:cNvPr id="10" name="Frame 9">
            <a:extLst>
              <a:ext uri="{FF2B5EF4-FFF2-40B4-BE49-F238E27FC236}">
                <a16:creationId xmlns:a16="http://schemas.microsoft.com/office/drawing/2014/main" id="{5BA970DF-091F-4C16-9241-D8E529BA6672}"/>
              </a:ext>
            </a:extLst>
          </p:cNvPr>
          <p:cNvSpPr/>
          <p:nvPr/>
        </p:nvSpPr>
        <p:spPr>
          <a:xfrm>
            <a:off x="3773713" y="1464052"/>
            <a:ext cx="1625600" cy="2440291"/>
          </a:xfrm>
          <a:prstGeom prst="fra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E78EC6B8-4C22-4209-B3C8-9B6BB39A9106}"/>
              </a:ext>
            </a:extLst>
          </p:cNvPr>
          <p:cNvSpPr/>
          <p:nvPr/>
        </p:nvSpPr>
        <p:spPr>
          <a:xfrm>
            <a:off x="3868032" y="4127837"/>
            <a:ext cx="1436961" cy="1015663"/>
          </a:xfrm>
          <a:prstGeom prst="rect">
            <a:avLst/>
          </a:prstGeom>
          <a:noFill/>
        </p:spPr>
        <p:txBody>
          <a:bodyPr wrap="square" lIns="91440" tIns="45720" rIns="91440" bIns="45720">
            <a:spAutoFit/>
          </a:bodyPr>
          <a:lstStyle/>
          <a:p>
            <a:pPr algn="ctr"/>
            <a:r>
              <a:rPr lang="en-US" sz="2000" b="0" cap="none" spc="0">
                <a:ln w="0"/>
                <a:solidFill>
                  <a:schemeClr val="accent1"/>
                </a:solidFill>
                <a:effectLst>
                  <a:outerShdw blurRad="38100" dist="25400" dir="5400000" algn="ctr" rotWithShape="0">
                    <a:srgbClr val="6E747A">
                      <a:alpha val="43000"/>
                    </a:srgbClr>
                  </a:outerShdw>
                </a:effectLst>
              </a:rPr>
              <a:t>Quản lý theo ch</a:t>
            </a:r>
            <a:r>
              <a:rPr lang="en-US" sz="2000">
                <a:ln w="0"/>
                <a:solidFill>
                  <a:schemeClr val="accent1"/>
                </a:solidFill>
                <a:effectLst>
                  <a:outerShdw blurRad="38100" dist="25400" dir="5400000" algn="ctr" rotWithShape="0">
                    <a:srgbClr val="6E747A">
                      <a:alpha val="43000"/>
                    </a:srgbClr>
                  </a:outerShdw>
                </a:effectLst>
              </a:rPr>
              <a:t>ức vụ</a:t>
            </a:r>
            <a:endParaRPr lang="en-US" sz="2000" b="0" cap="none" spc="0">
              <a:ln w="0"/>
              <a:solidFill>
                <a:schemeClr val="accent1"/>
              </a:solidFill>
              <a:effectLst>
                <a:outerShdw blurRad="38100" dist="25400" dir="5400000" algn="ctr" rotWithShape="0">
                  <a:srgbClr val="6E747A">
                    <a:alpha val="43000"/>
                  </a:srgbClr>
                </a:outerShdw>
              </a:effectLst>
            </a:endParaRPr>
          </a:p>
        </p:txBody>
      </p:sp>
      <p:cxnSp>
        <p:nvCxnSpPr>
          <p:cNvPr id="9" name="Straight Arrow Connector 8">
            <a:extLst>
              <a:ext uri="{FF2B5EF4-FFF2-40B4-BE49-F238E27FC236}">
                <a16:creationId xmlns:a16="http://schemas.microsoft.com/office/drawing/2014/main" id="{591832E5-FE88-4F72-B1EF-017A3169810C}"/>
              </a:ext>
            </a:extLst>
          </p:cNvPr>
          <p:cNvCxnSpPr>
            <a:cxnSpLocks/>
            <a:stCxn id="10" idx="2"/>
            <a:endCxn id="12" idx="0"/>
          </p:cNvCxnSpPr>
          <p:nvPr/>
        </p:nvCxnSpPr>
        <p:spPr>
          <a:xfrm>
            <a:off x="4586513" y="3904343"/>
            <a:ext cx="0" cy="2234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Frame 15">
            <a:extLst>
              <a:ext uri="{FF2B5EF4-FFF2-40B4-BE49-F238E27FC236}">
                <a16:creationId xmlns:a16="http://schemas.microsoft.com/office/drawing/2014/main" id="{43862E06-5CA8-4173-9422-A5B3AEAF0E6C}"/>
              </a:ext>
            </a:extLst>
          </p:cNvPr>
          <p:cNvSpPr/>
          <p:nvPr/>
        </p:nvSpPr>
        <p:spPr>
          <a:xfrm>
            <a:off x="1609385" y="1426308"/>
            <a:ext cx="1625600" cy="2440291"/>
          </a:xfrm>
          <a:prstGeom prst="fram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cxnSp>
        <p:nvCxnSpPr>
          <p:cNvPr id="17" name="Straight Arrow Connector 16">
            <a:extLst>
              <a:ext uri="{FF2B5EF4-FFF2-40B4-BE49-F238E27FC236}">
                <a16:creationId xmlns:a16="http://schemas.microsoft.com/office/drawing/2014/main" id="{EFFE9296-7565-4CE7-BA93-330130EFA0E7}"/>
              </a:ext>
            </a:extLst>
          </p:cNvPr>
          <p:cNvCxnSpPr>
            <a:cxnSpLocks/>
            <a:stCxn id="16" idx="1"/>
          </p:cNvCxnSpPr>
          <p:nvPr/>
        </p:nvCxnSpPr>
        <p:spPr>
          <a:xfrm flipH="1" flipV="1">
            <a:off x="1016000" y="2646453"/>
            <a:ext cx="593385"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a:extLst>
              <a:ext uri="{FF2B5EF4-FFF2-40B4-BE49-F238E27FC236}">
                <a16:creationId xmlns:a16="http://schemas.microsoft.com/office/drawing/2014/main" id="{9DAF7625-573D-4CA2-92CD-EAD4B41F4DAC}"/>
              </a:ext>
            </a:extLst>
          </p:cNvPr>
          <p:cNvSpPr/>
          <p:nvPr/>
        </p:nvSpPr>
        <p:spPr>
          <a:xfrm>
            <a:off x="-143590" y="2138621"/>
            <a:ext cx="1436961" cy="1015663"/>
          </a:xfrm>
          <a:prstGeom prst="rect">
            <a:avLst/>
          </a:prstGeom>
          <a:noFill/>
        </p:spPr>
        <p:txBody>
          <a:bodyPr wrap="square" lIns="91440" tIns="45720" rIns="91440" bIns="45720">
            <a:spAutoFit/>
          </a:bodyPr>
          <a:lstStyle/>
          <a:p>
            <a:pPr algn="ctr"/>
            <a:r>
              <a:rPr lang="en-US" sz="2000" b="0" cap="none" spc="0">
                <a:ln w="0"/>
                <a:solidFill>
                  <a:schemeClr val="accent1"/>
                </a:solidFill>
                <a:effectLst>
                  <a:outerShdw blurRad="38100" dist="25400" dir="5400000" algn="ctr" rotWithShape="0">
                    <a:srgbClr val="6E747A">
                      <a:alpha val="43000"/>
                    </a:srgbClr>
                  </a:outerShdw>
                </a:effectLst>
              </a:rPr>
              <a:t>Quản lý theo phòng ban</a:t>
            </a:r>
          </a:p>
        </p:txBody>
      </p:sp>
      <p:sp>
        <p:nvSpPr>
          <p:cNvPr id="15" name="Google Shape;201;p29">
            <a:extLst>
              <a:ext uri="{FF2B5EF4-FFF2-40B4-BE49-F238E27FC236}">
                <a16:creationId xmlns:a16="http://schemas.microsoft.com/office/drawing/2014/main" id="{654D58CF-2062-45A0-9530-6485987F67DA}"/>
              </a:ext>
            </a:extLst>
          </p:cNvPr>
          <p:cNvSpPr/>
          <p:nvPr/>
        </p:nvSpPr>
        <p:spPr>
          <a:xfrm rot="19069463" flipV="1">
            <a:off x="1398773" y="623704"/>
            <a:ext cx="6065656" cy="302983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625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ircle(in)">
                                      <p:cBhvr>
                                        <p:cTn id="16" dur="2000"/>
                                        <p:tgtEl>
                                          <p:spTgt spid="16"/>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ircle(in)">
                                      <p:cBhvr>
                                        <p:cTn id="19" dur="2000"/>
                                        <p:tgtEl>
                                          <p:spTgt spid="21"/>
                                        </p:tgtEl>
                                      </p:cBhvr>
                                    </p:animEffect>
                                  </p:childTnLst>
                                </p:cTn>
                              </p:par>
                              <p:par>
                                <p:cTn id="20" presetID="6" presetClass="entr" presetSubtype="16"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2000"/>
                                        <p:tgtEl>
                                          <p:spTgt spid="17"/>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0" grpId="0" animBg="1"/>
      <p:bldP spid="12" grpId="0"/>
      <p:bldP spid="16" grpId="0" animBg="1"/>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89875"/>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4.</a:t>
            </a:r>
            <a:r>
              <a:rPr lang="vi-VN" sz="2800" dirty="0">
                <a:solidFill>
                  <a:schemeClr val="tx2"/>
                </a:solidFill>
              </a:rPr>
              <a:t>1</a:t>
            </a:r>
            <a:r>
              <a:rPr lang="en-US" sz="2800" dirty="0">
                <a:solidFill>
                  <a:schemeClr val="tx2"/>
                </a:solidFill>
              </a:rPr>
              <a:t> </a:t>
            </a:r>
            <a:r>
              <a:rPr lang="vi-VN" sz="2800" dirty="0">
                <a:solidFill>
                  <a:schemeClr val="tx2"/>
                </a:solidFill>
              </a:rPr>
              <a:t>Cấu trúc hệ thống hướng đối tượng</a:t>
            </a:r>
          </a:p>
        </p:txBody>
      </p:sp>
      <p:sp>
        <p:nvSpPr>
          <p:cNvPr id="15" name="TextBox 14">
            <a:extLst>
              <a:ext uri="{FF2B5EF4-FFF2-40B4-BE49-F238E27FC236}">
                <a16:creationId xmlns:a16="http://schemas.microsoft.com/office/drawing/2014/main" id="{D5D51491-F972-47AA-8F95-7833B9CAE38D}"/>
              </a:ext>
            </a:extLst>
          </p:cNvPr>
          <p:cNvSpPr txBox="1"/>
          <p:nvPr/>
        </p:nvSpPr>
        <p:spPr>
          <a:xfrm>
            <a:off x="0" y="733425"/>
            <a:ext cx="8778048" cy="369332"/>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Quản lý nhân viên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DE92F93-07FC-4978-9962-3848BD77DF30}"/>
              </a:ext>
            </a:extLst>
          </p:cNvPr>
          <p:cNvSpPr/>
          <p:nvPr/>
        </p:nvSpPr>
        <p:spPr>
          <a:xfrm>
            <a:off x="268514" y="1187367"/>
            <a:ext cx="8509533" cy="352789"/>
          </a:xfrm>
          <a:prstGeom prst="rect">
            <a:avLst/>
          </a:prstGeom>
        </p:spPr>
        <p:txBody>
          <a:bodyPr wrap="square">
            <a:spAutoFit/>
          </a:bodyPr>
          <a:lstStyle/>
          <a:p>
            <a:pPr marL="342900" lvl="0" indent="-342900" algn="just">
              <a:lnSpc>
                <a:spcPct val="115000"/>
              </a:lnSpc>
              <a:spcBef>
                <a:spcPts val="600"/>
              </a:spcBef>
              <a:buFont typeface="Times New Roman" panose="02020603050405020304" pitchFamily="18" charset="0"/>
              <a:buChar char="-"/>
            </a:pPr>
            <a:r>
              <a:rPr lang="en-US" sz="1600">
                <a:latin typeface="Times New Roman" panose="02020603050405020304" pitchFamily="18" charset="0"/>
                <a:ea typeface="Times New Roman" panose="02020603050405020304" pitchFamily="18" charset="0"/>
              </a:rPr>
              <a:t>Quản lý nhân viên gồm 3 lớp: class Person, class Employee, class ListEmployee </a:t>
            </a:r>
          </a:p>
        </p:txBody>
      </p:sp>
      <p:pic>
        <p:nvPicPr>
          <p:cNvPr id="8" name="Picture 7">
            <a:extLst>
              <a:ext uri="{FF2B5EF4-FFF2-40B4-BE49-F238E27FC236}">
                <a16:creationId xmlns:a16="http://schemas.microsoft.com/office/drawing/2014/main" id="{324631AC-B701-4B90-AF55-CEBA19CA87A5}"/>
              </a:ext>
            </a:extLst>
          </p:cNvPr>
          <p:cNvPicPr>
            <a:picLocks noChangeAspect="1"/>
          </p:cNvPicPr>
          <p:nvPr/>
        </p:nvPicPr>
        <p:blipFill>
          <a:blip r:embed="rId3"/>
          <a:stretch>
            <a:fillRect/>
          </a:stretch>
        </p:blipFill>
        <p:spPr>
          <a:xfrm>
            <a:off x="1419565" y="1624766"/>
            <a:ext cx="3390220" cy="3409446"/>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D4B510F2-733C-418A-B87F-B2BD8D22C7C6}"/>
              </a:ext>
            </a:extLst>
          </p:cNvPr>
          <p:cNvSpPr/>
          <p:nvPr/>
        </p:nvSpPr>
        <p:spPr>
          <a:xfrm flipH="1">
            <a:off x="-319317" y="2313826"/>
            <a:ext cx="2075546" cy="1015663"/>
          </a:xfrm>
          <a:prstGeom prst="rect">
            <a:avLst/>
          </a:prstGeom>
          <a:noFill/>
        </p:spPr>
        <p:txBody>
          <a:bodyPr wrap="square" lIns="91440" tIns="45720" rIns="91440" bIns="45720">
            <a:spAutoFit/>
          </a:bodyPr>
          <a:lstStyle/>
          <a:p>
            <a:pPr algn="ctr"/>
            <a:r>
              <a:rPr lang="en-US" sz="3000" b="0" cap="none" spc="0">
                <a:ln w="0"/>
                <a:solidFill>
                  <a:schemeClr val="accent1"/>
                </a:solidFill>
                <a:effectLst>
                  <a:outerShdw blurRad="38100" dist="25400" dir="5400000" algn="ctr" rotWithShape="0">
                    <a:srgbClr val="6E747A">
                      <a:alpha val="43000"/>
                    </a:srgbClr>
                  </a:outerShdw>
                </a:effectLst>
              </a:rPr>
              <a:t>Class Person</a:t>
            </a:r>
          </a:p>
        </p:txBody>
      </p:sp>
      <p:sp>
        <p:nvSpPr>
          <p:cNvPr id="19" name="Rectangle 18">
            <a:extLst>
              <a:ext uri="{FF2B5EF4-FFF2-40B4-BE49-F238E27FC236}">
                <a16:creationId xmlns:a16="http://schemas.microsoft.com/office/drawing/2014/main" id="{EB05566C-43C2-4C7D-B024-4E3252781C0B}"/>
              </a:ext>
            </a:extLst>
          </p:cNvPr>
          <p:cNvSpPr/>
          <p:nvPr/>
        </p:nvSpPr>
        <p:spPr>
          <a:xfrm>
            <a:off x="4885648" y="1549824"/>
            <a:ext cx="4087472" cy="3593676"/>
          </a:xfrm>
          <a:prstGeom prst="rect">
            <a:avLst/>
          </a:prstGeom>
        </p:spPr>
        <p:txBody>
          <a:bodyPr wrap="square">
            <a:spAutoFit/>
          </a:bodyPr>
          <a:lstStyle/>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Thuộc tính</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ID : Mã số nhân viên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Tel : số điện thoại</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CCCD : căn c</a:t>
            </a:r>
            <a:r>
              <a:rPr lang="vi-VN" sz="1600">
                <a:latin typeface="Times New Roman" panose="02020603050405020304" pitchFamily="18" charset="0"/>
                <a:ea typeface="Times New Roman" panose="02020603050405020304" pitchFamily="18" charset="0"/>
              </a:rPr>
              <a:t>ư</a:t>
            </a:r>
            <a:r>
              <a:rPr lang="en-US" sz="1600">
                <a:latin typeface="Times New Roman" panose="02020603050405020304" pitchFamily="18" charset="0"/>
                <a:ea typeface="Times New Roman" panose="02020603050405020304" pitchFamily="18" charset="0"/>
              </a:rPr>
              <a:t>ớc công dân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Add : địa chỉ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Sex : giới tính</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BirthDay : ngày sinh</a:t>
            </a:r>
          </a:p>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Hàm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Các hàm get &amp; set t</a:t>
            </a:r>
            <a:r>
              <a:rPr lang="vi-VN" sz="1600">
                <a:latin typeface="Times New Roman" panose="02020603050405020304" pitchFamily="18" charset="0"/>
                <a:ea typeface="Times New Roman" panose="02020603050405020304" pitchFamily="18" charset="0"/>
              </a:rPr>
              <a:t>ư</a:t>
            </a:r>
            <a:r>
              <a:rPr lang="en-US" sz="1600">
                <a:latin typeface="Times New Roman" panose="02020603050405020304" pitchFamily="18" charset="0"/>
                <a:ea typeface="Times New Roman" panose="02020603050405020304" pitchFamily="18" charset="0"/>
              </a:rPr>
              <a:t>ơng ứng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Đa năng hoá toán tử &gt;&gt; và &lt;&lt; </a:t>
            </a:r>
          </a:p>
        </p:txBody>
      </p:sp>
      <p:sp>
        <p:nvSpPr>
          <p:cNvPr id="9" name="Google Shape;201;p29">
            <a:extLst>
              <a:ext uri="{FF2B5EF4-FFF2-40B4-BE49-F238E27FC236}">
                <a16:creationId xmlns:a16="http://schemas.microsoft.com/office/drawing/2014/main" id="{2F7B8CAA-F606-493E-8643-531422CD3A9E}"/>
              </a:ext>
            </a:extLst>
          </p:cNvPr>
          <p:cNvSpPr/>
          <p:nvPr/>
        </p:nvSpPr>
        <p:spPr>
          <a:xfrm rot="19069463" flipV="1">
            <a:off x="4585331" y="2377455"/>
            <a:ext cx="6065656" cy="302983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10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89875"/>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4.</a:t>
            </a:r>
            <a:r>
              <a:rPr lang="vi-VN" sz="2800" dirty="0">
                <a:solidFill>
                  <a:schemeClr val="tx2"/>
                </a:solidFill>
              </a:rPr>
              <a:t>1</a:t>
            </a:r>
            <a:r>
              <a:rPr lang="en-US" sz="2800" dirty="0">
                <a:solidFill>
                  <a:schemeClr val="tx2"/>
                </a:solidFill>
              </a:rPr>
              <a:t> </a:t>
            </a:r>
            <a:r>
              <a:rPr lang="vi-VN" sz="2800" dirty="0">
                <a:solidFill>
                  <a:schemeClr val="tx2"/>
                </a:solidFill>
              </a:rPr>
              <a:t>Cấu trúc hệ thống hướng đối tượng</a:t>
            </a:r>
          </a:p>
        </p:txBody>
      </p:sp>
      <p:sp>
        <p:nvSpPr>
          <p:cNvPr id="15" name="TextBox 14">
            <a:extLst>
              <a:ext uri="{FF2B5EF4-FFF2-40B4-BE49-F238E27FC236}">
                <a16:creationId xmlns:a16="http://schemas.microsoft.com/office/drawing/2014/main" id="{D5D51491-F972-47AA-8F95-7833B9CAE38D}"/>
              </a:ext>
            </a:extLst>
          </p:cNvPr>
          <p:cNvSpPr txBox="1"/>
          <p:nvPr/>
        </p:nvSpPr>
        <p:spPr>
          <a:xfrm>
            <a:off x="0" y="733425"/>
            <a:ext cx="8778048" cy="369332"/>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Quản lý nhân viên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4B510F2-733C-418A-B87F-B2BD8D22C7C6}"/>
              </a:ext>
            </a:extLst>
          </p:cNvPr>
          <p:cNvSpPr/>
          <p:nvPr/>
        </p:nvSpPr>
        <p:spPr>
          <a:xfrm flipH="1">
            <a:off x="7151346" y="2307963"/>
            <a:ext cx="2075546" cy="1015663"/>
          </a:xfrm>
          <a:prstGeom prst="rect">
            <a:avLst/>
          </a:prstGeom>
          <a:noFill/>
        </p:spPr>
        <p:txBody>
          <a:bodyPr wrap="square" lIns="91440" tIns="45720" rIns="91440" bIns="45720">
            <a:spAutoFit/>
          </a:bodyPr>
          <a:lstStyle/>
          <a:p>
            <a:pPr algn="ctr"/>
            <a:r>
              <a:rPr lang="en-US" sz="3000" b="0" cap="none" spc="0">
                <a:ln w="0"/>
                <a:solidFill>
                  <a:schemeClr val="accent1"/>
                </a:solidFill>
                <a:effectLst>
                  <a:outerShdw blurRad="38100" dist="25400" dir="5400000" algn="ctr" rotWithShape="0">
                    <a:srgbClr val="6E747A">
                      <a:alpha val="43000"/>
                    </a:srgbClr>
                  </a:outerShdw>
                </a:effectLst>
              </a:rPr>
              <a:t>Class Employee</a:t>
            </a:r>
          </a:p>
        </p:txBody>
      </p:sp>
      <p:sp>
        <p:nvSpPr>
          <p:cNvPr id="19" name="Rectangle 18">
            <a:extLst>
              <a:ext uri="{FF2B5EF4-FFF2-40B4-BE49-F238E27FC236}">
                <a16:creationId xmlns:a16="http://schemas.microsoft.com/office/drawing/2014/main" id="{EB05566C-43C2-4C7D-B024-4E3252781C0B}"/>
              </a:ext>
            </a:extLst>
          </p:cNvPr>
          <p:cNvSpPr/>
          <p:nvPr/>
        </p:nvSpPr>
        <p:spPr>
          <a:xfrm>
            <a:off x="1218857" y="1475675"/>
            <a:ext cx="4087472" cy="2873479"/>
          </a:xfrm>
          <a:prstGeom prst="rect">
            <a:avLst/>
          </a:prstGeom>
        </p:spPr>
        <p:txBody>
          <a:bodyPr wrap="square">
            <a:spAutoFit/>
          </a:bodyPr>
          <a:lstStyle/>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Thuộc tính</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Day : số ngày đi làm</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Money : số tiền l</a:t>
            </a:r>
            <a:r>
              <a:rPr lang="vi-VN" sz="1600">
                <a:latin typeface="Times New Roman" panose="02020603050405020304" pitchFamily="18" charset="0"/>
                <a:ea typeface="Times New Roman" panose="02020603050405020304" pitchFamily="18" charset="0"/>
              </a:rPr>
              <a:t>ư</a:t>
            </a:r>
            <a:r>
              <a:rPr lang="en-US" sz="1600">
                <a:latin typeface="Times New Roman" panose="02020603050405020304" pitchFamily="18" charset="0"/>
                <a:ea typeface="Times New Roman" panose="02020603050405020304" pitchFamily="18" charset="0"/>
              </a:rPr>
              <a:t>ơng ( nghìn đồng / ngày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Allowance : phụ cấp (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Fine : tiền phạt ( nghìn đồng ) </a:t>
            </a:r>
          </a:p>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Hàm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Các hàm get &amp; set t</a:t>
            </a:r>
            <a:r>
              <a:rPr lang="vi-VN" sz="1600">
                <a:latin typeface="Times New Roman" panose="02020603050405020304" pitchFamily="18" charset="0"/>
                <a:ea typeface="Times New Roman" panose="02020603050405020304" pitchFamily="18" charset="0"/>
              </a:rPr>
              <a:t>ư</a:t>
            </a:r>
            <a:r>
              <a:rPr lang="en-US" sz="1600">
                <a:latin typeface="Times New Roman" panose="02020603050405020304" pitchFamily="18" charset="0"/>
                <a:ea typeface="Times New Roman" panose="02020603050405020304" pitchFamily="18" charset="0"/>
              </a:rPr>
              <a:t>ơng ứng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Đa năng hoá toán tử &gt;&gt; và &lt;&lt; </a:t>
            </a:r>
          </a:p>
        </p:txBody>
      </p:sp>
      <p:pic>
        <p:nvPicPr>
          <p:cNvPr id="5" name="Picture 4">
            <a:extLst>
              <a:ext uri="{FF2B5EF4-FFF2-40B4-BE49-F238E27FC236}">
                <a16:creationId xmlns:a16="http://schemas.microsoft.com/office/drawing/2014/main" id="{DF8794AA-6FA1-4CA0-B80E-12B3713AC219}"/>
              </a:ext>
            </a:extLst>
          </p:cNvPr>
          <p:cNvPicPr>
            <a:picLocks noChangeAspect="1"/>
          </p:cNvPicPr>
          <p:nvPr/>
        </p:nvPicPr>
        <p:blipFill>
          <a:blip r:embed="rId3"/>
          <a:stretch>
            <a:fillRect/>
          </a:stretch>
        </p:blipFill>
        <p:spPr>
          <a:xfrm>
            <a:off x="5389221" y="853100"/>
            <a:ext cx="1762125" cy="4200525"/>
          </a:xfrm>
          <a:prstGeom prst="rect">
            <a:avLst/>
          </a:prstGeom>
          <a:ln>
            <a:noFill/>
          </a:ln>
          <a:effectLst>
            <a:outerShdw blurRad="292100" dist="139700" dir="2700000" algn="tl" rotWithShape="0">
              <a:srgbClr val="333333">
                <a:alpha val="65000"/>
              </a:srgbClr>
            </a:outerShdw>
          </a:effectLst>
        </p:spPr>
      </p:pic>
      <p:sp>
        <p:nvSpPr>
          <p:cNvPr id="8" name="Google Shape;201;p29">
            <a:extLst>
              <a:ext uri="{FF2B5EF4-FFF2-40B4-BE49-F238E27FC236}">
                <a16:creationId xmlns:a16="http://schemas.microsoft.com/office/drawing/2014/main" id="{A8A3B706-AA88-4AC0-909C-F75808450C0D}"/>
              </a:ext>
            </a:extLst>
          </p:cNvPr>
          <p:cNvSpPr/>
          <p:nvPr/>
        </p:nvSpPr>
        <p:spPr>
          <a:xfrm rot="19069463" flipV="1">
            <a:off x="4497246" y="2834238"/>
            <a:ext cx="6065656" cy="302983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172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89875"/>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4.</a:t>
            </a:r>
            <a:r>
              <a:rPr lang="vi-VN" sz="2800" dirty="0">
                <a:solidFill>
                  <a:schemeClr val="tx2"/>
                </a:solidFill>
              </a:rPr>
              <a:t>1</a:t>
            </a:r>
            <a:r>
              <a:rPr lang="en-US" sz="2800" dirty="0">
                <a:solidFill>
                  <a:schemeClr val="tx2"/>
                </a:solidFill>
              </a:rPr>
              <a:t> </a:t>
            </a:r>
            <a:r>
              <a:rPr lang="vi-VN" sz="2800" dirty="0">
                <a:solidFill>
                  <a:schemeClr val="tx2"/>
                </a:solidFill>
              </a:rPr>
              <a:t>Cấu trúc hệ thống hướng đối tượng</a:t>
            </a:r>
          </a:p>
        </p:txBody>
      </p:sp>
      <p:sp>
        <p:nvSpPr>
          <p:cNvPr id="15" name="TextBox 14">
            <a:extLst>
              <a:ext uri="{FF2B5EF4-FFF2-40B4-BE49-F238E27FC236}">
                <a16:creationId xmlns:a16="http://schemas.microsoft.com/office/drawing/2014/main" id="{D5D51491-F972-47AA-8F95-7833B9CAE38D}"/>
              </a:ext>
            </a:extLst>
          </p:cNvPr>
          <p:cNvSpPr txBox="1"/>
          <p:nvPr/>
        </p:nvSpPr>
        <p:spPr>
          <a:xfrm>
            <a:off x="0" y="733425"/>
            <a:ext cx="8778048" cy="369332"/>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Quản lý nhân viên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4B510F2-733C-418A-B87F-B2BD8D22C7C6}"/>
              </a:ext>
            </a:extLst>
          </p:cNvPr>
          <p:cNvSpPr/>
          <p:nvPr/>
        </p:nvSpPr>
        <p:spPr>
          <a:xfrm flipH="1">
            <a:off x="62130" y="2420463"/>
            <a:ext cx="2075546" cy="1015663"/>
          </a:xfrm>
          <a:prstGeom prst="rect">
            <a:avLst/>
          </a:prstGeom>
          <a:noFill/>
        </p:spPr>
        <p:txBody>
          <a:bodyPr wrap="square" lIns="91440" tIns="45720" rIns="91440" bIns="45720">
            <a:spAutoFit/>
          </a:bodyPr>
          <a:lstStyle/>
          <a:p>
            <a:pPr algn="ctr"/>
            <a:r>
              <a:rPr lang="en-US" sz="3000" b="0" cap="none" spc="0">
                <a:ln w="0"/>
                <a:solidFill>
                  <a:schemeClr val="accent1"/>
                </a:solidFill>
                <a:effectLst>
                  <a:outerShdw blurRad="38100" dist="25400" dir="5400000" algn="ctr" rotWithShape="0">
                    <a:srgbClr val="6E747A">
                      <a:alpha val="43000"/>
                    </a:srgbClr>
                  </a:outerShdw>
                </a:effectLst>
              </a:rPr>
              <a:t>Class List Employee</a:t>
            </a:r>
          </a:p>
        </p:txBody>
      </p:sp>
      <p:sp>
        <p:nvSpPr>
          <p:cNvPr id="19" name="Rectangle 18">
            <a:extLst>
              <a:ext uri="{FF2B5EF4-FFF2-40B4-BE49-F238E27FC236}">
                <a16:creationId xmlns:a16="http://schemas.microsoft.com/office/drawing/2014/main" id="{EB05566C-43C2-4C7D-B024-4E3252781C0B}"/>
              </a:ext>
            </a:extLst>
          </p:cNvPr>
          <p:cNvSpPr/>
          <p:nvPr/>
        </p:nvSpPr>
        <p:spPr>
          <a:xfrm>
            <a:off x="4336501" y="1131457"/>
            <a:ext cx="4087472" cy="3593676"/>
          </a:xfrm>
          <a:prstGeom prst="rect">
            <a:avLst/>
          </a:prstGeom>
        </p:spPr>
        <p:txBody>
          <a:bodyPr wrap="square">
            <a:spAutoFit/>
          </a:bodyPr>
          <a:lstStyle/>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Thuộc tính</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*p : con trỏ kiểu Employee</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Length : độ dài của danh sách</a:t>
            </a:r>
          </a:p>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Hàm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Thêm ( Insert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Xoá ( Delete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Sắp xếp ( Sort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Tìm kiếm ( Search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Chỉnh sửa ( Update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In ra ( Show )</a:t>
            </a:r>
          </a:p>
        </p:txBody>
      </p:sp>
      <p:pic>
        <p:nvPicPr>
          <p:cNvPr id="2" name="Picture 1">
            <a:extLst>
              <a:ext uri="{FF2B5EF4-FFF2-40B4-BE49-F238E27FC236}">
                <a16:creationId xmlns:a16="http://schemas.microsoft.com/office/drawing/2014/main" id="{7903EC8E-FEEB-466A-A58E-2E0EA9E779F9}"/>
              </a:ext>
            </a:extLst>
          </p:cNvPr>
          <p:cNvPicPr>
            <a:picLocks noChangeAspect="1"/>
          </p:cNvPicPr>
          <p:nvPr/>
        </p:nvPicPr>
        <p:blipFill>
          <a:blip r:embed="rId3"/>
          <a:stretch>
            <a:fillRect/>
          </a:stretch>
        </p:blipFill>
        <p:spPr>
          <a:xfrm>
            <a:off x="2426739" y="813799"/>
            <a:ext cx="1818311" cy="432970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7B8DC5DE-3A9F-4FFC-A0B2-F2524F245F11}"/>
              </a:ext>
            </a:extLst>
          </p:cNvPr>
          <p:cNvSpPr txBox="1"/>
          <p:nvPr/>
        </p:nvSpPr>
        <p:spPr>
          <a:xfrm>
            <a:off x="6658605" y="3194756"/>
            <a:ext cx="2309801" cy="830997"/>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Lấy và xuất dữ liệu từ file</a:t>
            </a: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Đa năng hoá toán tử</a:t>
            </a:r>
          </a:p>
        </p:txBody>
      </p:sp>
      <p:sp>
        <p:nvSpPr>
          <p:cNvPr id="9" name="Google Shape;201;p29">
            <a:extLst>
              <a:ext uri="{FF2B5EF4-FFF2-40B4-BE49-F238E27FC236}">
                <a16:creationId xmlns:a16="http://schemas.microsoft.com/office/drawing/2014/main" id="{859FFB52-8C61-455D-B3BA-39B16B630B88}"/>
              </a:ext>
            </a:extLst>
          </p:cNvPr>
          <p:cNvSpPr/>
          <p:nvPr/>
        </p:nvSpPr>
        <p:spPr>
          <a:xfrm rot="19069463" flipH="1">
            <a:off x="6518852" y="1581311"/>
            <a:ext cx="2208956" cy="1273897"/>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948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Title 4">
            <a:extLst>
              <a:ext uri="{FF2B5EF4-FFF2-40B4-BE49-F238E27FC236}">
                <a16:creationId xmlns:a16="http://schemas.microsoft.com/office/drawing/2014/main" id="{359C50AB-78CA-491A-A8F2-69F72B083929}"/>
              </a:ext>
            </a:extLst>
          </p:cNvPr>
          <p:cNvSpPr>
            <a:spLocks noGrp="1"/>
          </p:cNvSpPr>
          <p:nvPr>
            <p:ph type="ctrTitle"/>
          </p:nvPr>
        </p:nvSpPr>
        <p:spPr>
          <a:xfrm>
            <a:off x="369835" y="1444341"/>
            <a:ext cx="8042825" cy="1411476"/>
          </a:xfrm>
        </p:spPr>
        <p:txBody>
          <a:bodyPr/>
          <a:lstStyle/>
          <a:p>
            <a:pPr algn="l"/>
            <a:r>
              <a:rPr lang="vi-VN" sz="1800" dirty="0">
                <a:effectLst/>
                <a:latin typeface="Times New Roman" panose="02020603050405020304" pitchFamily="18" charset="0"/>
                <a:ea typeface="Times New Roman" panose="02020603050405020304" pitchFamily="18" charset="0"/>
              </a:rPr>
              <a:t>Quản lý nhân sự trong tổ chức luôn là điều rất quan trọng thậm chí là điều then chốt trong xã hội công nghệ 4.0 hiện nay. Quản lí trên giấy tờ sẽ tốn thời gian, công sức, dễ mất giấy tờ đã lưu lại, khó thống kê báo cáo. Vì vậy cần phải có phần mềm để quản lí nhân sự để giúp người dùng dễ quản lí, nhanh chóng, chính xác và tiết kiệm nhiều thời gian… </a:t>
            </a:r>
            <a:br>
              <a:rPr lang="en-US" sz="1800" dirty="0">
                <a:effectLst/>
                <a:latin typeface="Times New Roman" panose="02020603050405020304" pitchFamily="18" charset="0"/>
                <a:ea typeface="Times New Roman" panose="02020603050405020304" pitchFamily="18" charset="0"/>
              </a:rPr>
            </a:br>
            <a:br>
              <a:rPr lang="en-US" sz="1800" dirty="0">
                <a:latin typeface="+mj-lt"/>
              </a:rPr>
            </a:br>
            <a:r>
              <a:rPr lang="vi-VN" sz="1800" dirty="0">
                <a:latin typeface="Times New Roman" panose="02020603050405020304" pitchFamily="18" charset="0"/>
              </a:rPr>
              <a:t>V</a:t>
            </a:r>
            <a:r>
              <a:rPr lang="vi-VN" sz="1800" dirty="0">
                <a:effectLst/>
                <a:latin typeface="Times New Roman" panose="02020603050405020304" pitchFamily="18" charset="0"/>
                <a:ea typeface="Times New Roman" panose="02020603050405020304" pitchFamily="18" charset="0"/>
              </a:rPr>
              <a:t>ới mong muốn áp dụng Công nghệ thông tin vào quản lý, vì vậy nên chúng em đã xây dựng chương trình “Quản Lý Nhân Viên”, với các chức năng lưu trữ và xử lý thông tin chính xác và nhanh chóng.</a:t>
            </a:r>
            <a:br>
              <a:rPr lang="en-US" sz="1800" dirty="0">
                <a:effectLst/>
                <a:latin typeface="Times New Roman" panose="02020603050405020304" pitchFamily="18" charset="0"/>
                <a:ea typeface="Times New Roman" panose="02020603050405020304" pitchFamily="18" charset="0"/>
              </a:rPr>
            </a:br>
            <a:endParaRPr lang="en-US" sz="1800" dirty="0">
              <a:latin typeface="+mj-lt"/>
            </a:endParaRPr>
          </a:p>
        </p:txBody>
      </p:sp>
      <p:sp>
        <p:nvSpPr>
          <p:cNvPr id="20" name="Rectangle 19">
            <a:extLst>
              <a:ext uri="{FF2B5EF4-FFF2-40B4-BE49-F238E27FC236}">
                <a16:creationId xmlns:a16="http://schemas.microsoft.com/office/drawing/2014/main" id="{75E82379-CB66-45E7-A6F3-29DB35CEA8D0}"/>
              </a:ext>
            </a:extLst>
          </p:cNvPr>
          <p:cNvSpPr/>
          <p:nvPr/>
        </p:nvSpPr>
        <p:spPr>
          <a:xfrm>
            <a:off x="1783802" y="223098"/>
            <a:ext cx="5757175" cy="830997"/>
          </a:xfrm>
          <a:prstGeom prst="rect">
            <a:avLst/>
          </a:prstGeom>
          <a:noFill/>
        </p:spPr>
        <p:txBody>
          <a:bodyPr wrap="square" lIns="91440" tIns="45720" rIns="91440" bIns="45720">
            <a:spAutoFit/>
          </a:bodyPr>
          <a:lstStyle/>
          <a:p>
            <a:pPr algn="ctr"/>
            <a:r>
              <a:rPr lang="en-US" sz="4800" dirty="0">
                <a:ln w="0"/>
                <a:solidFill>
                  <a:schemeClr val="tx1"/>
                </a:solidFill>
                <a:effectLst>
                  <a:outerShdw blurRad="38100" dist="19050" dir="2700000" algn="tl" rotWithShape="0">
                    <a:schemeClr val="dk1">
                      <a:alpha val="40000"/>
                    </a:schemeClr>
                  </a:outerShdw>
                </a:effectLst>
              </a:rPr>
              <a:t>1. </a:t>
            </a:r>
            <a:r>
              <a:rPr lang="vi-VN" sz="4800" dirty="0">
                <a:ln w="0"/>
                <a:solidFill>
                  <a:schemeClr val="tx1"/>
                </a:solidFill>
                <a:effectLst>
                  <a:outerShdw blurRad="38100" dist="19050" dir="2700000" algn="tl" rotWithShape="0">
                    <a:schemeClr val="dk1">
                      <a:alpha val="40000"/>
                    </a:schemeClr>
                  </a:outerShdw>
                </a:effectLst>
              </a:rPr>
              <a:t>Giới thiệu vấn đề</a:t>
            </a:r>
            <a:endParaRPr lang="en-US" sz="48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89875"/>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4.</a:t>
            </a:r>
            <a:r>
              <a:rPr lang="vi-VN" sz="2800" dirty="0">
                <a:solidFill>
                  <a:schemeClr val="tx2"/>
                </a:solidFill>
              </a:rPr>
              <a:t>1</a:t>
            </a:r>
            <a:r>
              <a:rPr lang="en-US" sz="2800" dirty="0">
                <a:solidFill>
                  <a:schemeClr val="tx2"/>
                </a:solidFill>
              </a:rPr>
              <a:t> </a:t>
            </a:r>
            <a:r>
              <a:rPr lang="vi-VN" sz="2800" dirty="0">
                <a:solidFill>
                  <a:schemeClr val="tx2"/>
                </a:solidFill>
              </a:rPr>
              <a:t>Cấu trúc hệ thống hướng đối tượng</a:t>
            </a:r>
          </a:p>
        </p:txBody>
      </p:sp>
      <p:sp>
        <p:nvSpPr>
          <p:cNvPr id="15" name="TextBox 14">
            <a:extLst>
              <a:ext uri="{FF2B5EF4-FFF2-40B4-BE49-F238E27FC236}">
                <a16:creationId xmlns:a16="http://schemas.microsoft.com/office/drawing/2014/main" id="{D5D51491-F972-47AA-8F95-7833B9CAE38D}"/>
              </a:ext>
            </a:extLst>
          </p:cNvPr>
          <p:cNvSpPr txBox="1"/>
          <p:nvPr/>
        </p:nvSpPr>
        <p:spPr>
          <a:xfrm>
            <a:off x="0" y="733425"/>
            <a:ext cx="8778048" cy="369332"/>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Quản lý theo chức vụ</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4B510F2-733C-418A-B87F-B2BD8D22C7C6}"/>
              </a:ext>
            </a:extLst>
          </p:cNvPr>
          <p:cNvSpPr/>
          <p:nvPr/>
        </p:nvSpPr>
        <p:spPr>
          <a:xfrm flipH="1">
            <a:off x="7151346" y="2248584"/>
            <a:ext cx="2075546" cy="1015663"/>
          </a:xfrm>
          <a:prstGeom prst="rect">
            <a:avLst/>
          </a:prstGeom>
          <a:noFill/>
        </p:spPr>
        <p:txBody>
          <a:bodyPr wrap="square" lIns="91440" tIns="45720" rIns="91440" bIns="45720">
            <a:spAutoFit/>
          </a:bodyPr>
          <a:lstStyle/>
          <a:p>
            <a:pPr algn="ctr"/>
            <a:r>
              <a:rPr lang="en-US" sz="3000" b="0" cap="none" spc="0">
                <a:ln w="0"/>
                <a:solidFill>
                  <a:schemeClr val="accent1"/>
                </a:solidFill>
                <a:effectLst>
                  <a:outerShdw blurRad="38100" dist="25400" dir="5400000" algn="ctr" rotWithShape="0">
                    <a:srgbClr val="6E747A">
                      <a:alpha val="43000"/>
                    </a:srgbClr>
                  </a:outerShdw>
                </a:effectLst>
              </a:rPr>
              <a:t>Class Position</a:t>
            </a:r>
          </a:p>
        </p:txBody>
      </p:sp>
      <p:sp>
        <p:nvSpPr>
          <p:cNvPr id="19" name="Rectangle 18">
            <a:extLst>
              <a:ext uri="{FF2B5EF4-FFF2-40B4-BE49-F238E27FC236}">
                <a16:creationId xmlns:a16="http://schemas.microsoft.com/office/drawing/2014/main" id="{EB05566C-43C2-4C7D-B024-4E3252781C0B}"/>
              </a:ext>
            </a:extLst>
          </p:cNvPr>
          <p:cNvSpPr/>
          <p:nvPr/>
        </p:nvSpPr>
        <p:spPr>
          <a:xfrm>
            <a:off x="357489" y="1251974"/>
            <a:ext cx="3678211" cy="3722942"/>
          </a:xfrm>
          <a:prstGeom prst="rect">
            <a:avLst/>
          </a:prstGeom>
        </p:spPr>
        <p:txBody>
          <a:bodyPr wrap="square">
            <a:spAutoFit/>
          </a:bodyPr>
          <a:lstStyle/>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Thuộc tính</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Position ID : mã số chức vụ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Position Name : tên chức vụ</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Allowance : phụ cấp theo chức vụ đó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Money : tiền l</a:t>
            </a:r>
            <a:r>
              <a:rPr lang="vi-VN" sz="1600">
                <a:latin typeface="Times New Roman" panose="02020603050405020304" pitchFamily="18" charset="0"/>
                <a:ea typeface="Times New Roman" panose="02020603050405020304" pitchFamily="18" charset="0"/>
              </a:rPr>
              <a:t>ư</a:t>
            </a:r>
            <a:r>
              <a:rPr lang="en-US" sz="1600">
                <a:latin typeface="Times New Roman" panose="02020603050405020304" pitchFamily="18" charset="0"/>
                <a:ea typeface="Times New Roman" panose="02020603050405020304" pitchFamily="18" charset="0"/>
              </a:rPr>
              <a:t>ơng của chức vụ đó ( nghìn đồng / ngày ) </a:t>
            </a:r>
          </a:p>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Hàm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Các hàm get &amp; set t</a:t>
            </a:r>
            <a:r>
              <a:rPr lang="vi-VN" sz="1600">
                <a:latin typeface="Times New Roman" panose="02020603050405020304" pitchFamily="18" charset="0"/>
                <a:ea typeface="Times New Roman" panose="02020603050405020304" pitchFamily="18" charset="0"/>
              </a:rPr>
              <a:t>ư</a:t>
            </a:r>
            <a:r>
              <a:rPr lang="en-US" sz="1600">
                <a:latin typeface="Times New Roman" panose="02020603050405020304" pitchFamily="18" charset="0"/>
                <a:ea typeface="Times New Roman" panose="02020603050405020304" pitchFamily="18" charset="0"/>
              </a:rPr>
              <a:t>ơng ứng với từng thuộc tính</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Đa năng hoá toán tử &gt;&gt; và &lt;&lt;</a:t>
            </a:r>
          </a:p>
        </p:txBody>
      </p:sp>
      <p:sp>
        <p:nvSpPr>
          <p:cNvPr id="4" name="Rectangle 3">
            <a:extLst>
              <a:ext uri="{FF2B5EF4-FFF2-40B4-BE49-F238E27FC236}">
                <a16:creationId xmlns:a16="http://schemas.microsoft.com/office/drawing/2014/main" id="{C8CBA448-7755-46A6-ACD0-CB03BECF3B63}"/>
              </a:ext>
            </a:extLst>
          </p:cNvPr>
          <p:cNvSpPr/>
          <p:nvPr/>
        </p:nvSpPr>
        <p:spPr>
          <a:xfrm>
            <a:off x="2727048" y="757843"/>
            <a:ext cx="8778048" cy="352789"/>
          </a:xfrm>
          <a:prstGeom prst="rect">
            <a:avLst/>
          </a:prstGeom>
        </p:spPr>
        <p:txBody>
          <a:bodyPr wrap="square">
            <a:spAutoFit/>
          </a:bodyPr>
          <a:lstStyle/>
          <a:p>
            <a:pPr lvl="0">
              <a:lnSpc>
                <a:spcPct val="115000"/>
              </a:lnSpc>
              <a:spcBef>
                <a:spcPts val="600"/>
              </a:spcBef>
            </a:pPr>
            <a:r>
              <a:rPr lang="en-US" sz="1600">
                <a:latin typeface="Times New Roman" panose="02020603050405020304" pitchFamily="18" charset="0"/>
                <a:ea typeface="Times New Roman" panose="02020603050405020304" pitchFamily="18" charset="0"/>
              </a:rPr>
              <a:t>Quản lý chức vụ gồm 2 lớp : class Position và class ListPosition</a:t>
            </a:r>
          </a:p>
        </p:txBody>
      </p:sp>
      <p:pic>
        <p:nvPicPr>
          <p:cNvPr id="5" name="Picture 4">
            <a:extLst>
              <a:ext uri="{FF2B5EF4-FFF2-40B4-BE49-F238E27FC236}">
                <a16:creationId xmlns:a16="http://schemas.microsoft.com/office/drawing/2014/main" id="{0899F133-236E-4422-B4B5-D61D09442F0B}"/>
              </a:ext>
            </a:extLst>
          </p:cNvPr>
          <p:cNvPicPr>
            <a:picLocks noChangeAspect="1"/>
          </p:cNvPicPr>
          <p:nvPr/>
        </p:nvPicPr>
        <p:blipFill>
          <a:blip r:embed="rId3"/>
          <a:stretch>
            <a:fillRect/>
          </a:stretch>
        </p:blipFill>
        <p:spPr>
          <a:xfrm>
            <a:off x="4035700" y="1646591"/>
            <a:ext cx="3214941" cy="3116273"/>
          </a:xfrm>
          <a:prstGeom prst="rect">
            <a:avLst/>
          </a:prstGeom>
          <a:ln>
            <a:noFill/>
          </a:ln>
          <a:effectLst>
            <a:outerShdw blurRad="292100" dist="139700" dir="2700000" algn="tl" rotWithShape="0">
              <a:srgbClr val="333333">
                <a:alpha val="65000"/>
              </a:srgbClr>
            </a:outerShdw>
          </a:effectLst>
        </p:spPr>
      </p:pic>
      <p:sp>
        <p:nvSpPr>
          <p:cNvPr id="9" name="Google Shape;201;p29">
            <a:extLst>
              <a:ext uri="{FF2B5EF4-FFF2-40B4-BE49-F238E27FC236}">
                <a16:creationId xmlns:a16="http://schemas.microsoft.com/office/drawing/2014/main" id="{CE48EE9F-A389-4E04-8DAC-29BB4265D718}"/>
              </a:ext>
            </a:extLst>
          </p:cNvPr>
          <p:cNvSpPr/>
          <p:nvPr/>
        </p:nvSpPr>
        <p:spPr>
          <a:xfrm rot="19069463" flipV="1">
            <a:off x="6194063" y="3875400"/>
            <a:ext cx="6065656" cy="302983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433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89875"/>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4.</a:t>
            </a:r>
            <a:r>
              <a:rPr lang="vi-VN" sz="2800" dirty="0">
                <a:solidFill>
                  <a:schemeClr val="tx2"/>
                </a:solidFill>
              </a:rPr>
              <a:t>1</a:t>
            </a:r>
            <a:r>
              <a:rPr lang="en-US" sz="2800" dirty="0">
                <a:solidFill>
                  <a:schemeClr val="tx2"/>
                </a:solidFill>
              </a:rPr>
              <a:t> </a:t>
            </a:r>
            <a:r>
              <a:rPr lang="vi-VN" sz="2800" dirty="0">
                <a:solidFill>
                  <a:schemeClr val="tx2"/>
                </a:solidFill>
              </a:rPr>
              <a:t>Cấu trúc hệ thống hướng đối tượng</a:t>
            </a:r>
          </a:p>
        </p:txBody>
      </p:sp>
      <p:sp>
        <p:nvSpPr>
          <p:cNvPr id="15" name="TextBox 14">
            <a:extLst>
              <a:ext uri="{FF2B5EF4-FFF2-40B4-BE49-F238E27FC236}">
                <a16:creationId xmlns:a16="http://schemas.microsoft.com/office/drawing/2014/main" id="{D5D51491-F972-47AA-8F95-7833B9CAE38D}"/>
              </a:ext>
            </a:extLst>
          </p:cNvPr>
          <p:cNvSpPr txBox="1"/>
          <p:nvPr/>
        </p:nvSpPr>
        <p:spPr>
          <a:xfrm>
            <a:off x="0" y="733425"/>
            <a:ext cx="8778048" cy="369332"/>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Quản lý theo chức vụ</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4B510F2-733C-418A-B87F-B2BD8D22C7C6}"/>
              </a:ext>
            </a:extLst>
          </p:cNvPr>
          <p:cNvSpPr/>
          <p:nvPr/>
        </p:nvSpPr>
        <p:spPr>
          <a:xfrm flipH="1">
            <a:off x="228336" y="2247454"/>
            <a:ext cx="2075546" cy="1015663"/>
          </a:xfrm>
          <a:prstGeom prst="rect">
            <a:avLst/>
          </a:prstGeom>
          <a:noFill/>
        </p:spPr>
        <p:txBody>
          <a:bodyPr wrap="square" lIns="91440" tIns="45720" rIns="91440" bIns="45720">
            <a:spAutoFit/>
          </a:bodyPr>
          <a:lstStyle/>
          <a:p>
            <a:pPr algn="ctr"/>
            <a:r>
              <a:rPr lang="en-US" sz="3000" b="0" cap="none" spc="0">
                <a:ln w="0"/>
                <a:solidFill>
                  <a:schemeClr val="accent1"/>
                </a:solidFill>
                <a:effectLst>
                  <a:outerShdw blurRad="38100" dist="25400" dir="5400000" algn="ctr" rotWithShape="0">
                    <a:srgbClr val="6E747A">
                      <a:alpha val="43000"/>
                    </a:srgbClr>
                  </a:outerShdw>
                </a:effectLst>
              </a:rPr>
              <a:t>Class List Position</a:t>
            </a:r>
          </a:p>
        </p:txBody>
      </p:sp>
      <p:pic>
        <p:nvPicPr>
          <p:cNvPr id="2" name="Picture 1">
            <a:extLst>
              <a:ext uri="{FF2B5EF4-FFF2-40B4-BE49-F238E27FC236}">
                <a16:creationId xmlns:a16="http://schemas.microsoft.com/office/drawing/2014/main" id="{1B6967FE-8150-4828-869F-E5C8AA89D955}"/>
              </a:ext>
            </a:extLst>
          </p:cNvPr>
          <p:cNvPicPr>
            <a:picLocks noChangeAspect="1"/>
          </p:cNvPicPr>
          <p:nvPr/>
        </p:nvPicPr>
        <p:blipFill>
          <a:blip r:embed="rId3"/>
          <a:stretch>
            <a:fillRect/>
          </a:stretch>
        </p:blipFill>
        <p:spPr>
          <a:xfrm>
            <a:off x="2454061" y="1102757"/>
            <a:ext cx="3308769" cy="4028067"/>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8ED062E6-1590-42B6-B5E8-6A4765E06A45}"/>
              </a:ext>
            </a:extLst>
          </p:cNvPr>
          <p:cNvSpPr/>
          <p:nvPr/>
        </p:nvSpPr>
        <p:spPr>
          <a:xfrm>
            <a:off x="5913009" y="918091"/>
            <a:ext cx="3230991" cy="4236929"/>
          </a:xfrm>
          <a:prstGeom prst="rect">
            <a:avLst/>
          </a:prstGeom>
        </p:spPr>
        <p:txBody>
          <a:bodyPr wrap="square">
            <a:spAutoFit/>
          </a:bodyPr>
          <a:lstStyle/>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Thuộc tính</a:t>
            </a:r>
          </a:p>
          <a:p>
            <a:pPr marL="285750" lvl="0" indent="-285750">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HashTable : quản lý dữ liệu </a:t>
            </a:r>
          </a:p>
          <a:p>
            <a:pPr lvl="0">
              <a:lnSpc>
                <a:spcPct val="115000"/>
              </a:lnSpc>
              <a:spcBef>
                <a:spcPts val="600"/>
              </a:spcBef>
            </a:pPr>
            <a:r>
              <a:rPr lang="en-US" sz="1600">
                <a:latin typeface="Times New Roman" panose="02020603050405020304" pitchFamily="18" charset="0"/>
                <a:ea typeface="Times New Roman" panose="02020603050405020304" pitchFamily="18" charset="0"/>
              </a:rPr>
              <a:t>theo HashTable có kiểu dữ liệu là Position</a:t>
            </a:r>
          </a:p>
          <a:p>
            <a:pPr lvl="0" algn="just">
              <a:lnSpc>
                <a:spcPct val="115000"/>
              </a:lnSpc>
              <a:spcBef>
                <a:spcPts val="600"/>
              </a:spcBef>
            </a:pPr>
            <a:endParaRPr lang="en-US" sz="1600">
              <a:latin typeface="Times New Roman" panose="02020603050405020304" pitchFamily="18" charset="0"/>
              <a:ea typeface="Times New Roman" panose="02020603050405020304" pitchFamily="18" charset="0"/>
            </a:endParaRPr>
          </a:p>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Hàm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Thêm ( Add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Xoá ( Delete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Tìm kiếm ( Search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Chỉnh sửa ( Update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In ra ( Show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Lấy và xuất dữ liệu ra vào file</a:t>
            </a:r>
          </a:p>
        </p:txBody>
      </p:sp>
      <p:sp>
        <p:nvSpPr>
          <p:cNvPr id="8" name="Google Shape;201;p29">
            <a:extLst>
              <a:ext uri="{FF2B5EF4-FFF2-40B4-BE49-F238E27FC236}">
                <a16:creationId xmlns:a16="http://schemas.microsoft.com/office/drawing/2014/main" id="{BA97A5BD-9CB5-4D13-914C-AB561928257B}"/>
              </a:ext>
            </a:extLst>
          </p:cNvPr>
          <p:cNvSpPr/>
          <p:nvPr/>
        </p:nvSpPr>
        <p:spPr>
          <a:xfrm rot="19069463" flipV="1">
            <a:off x="5434633" y="2895159"/>
            <a:ext cx="6065656" cy="302983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277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89875"/>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4.</a:t>
            </a:r>
            <a:r>
              <a:rPr lang="vi-VN" sz="2800" dirty="0">
                <a:solidFill>
                  <a:schemeClr val="tx2"/>
                </a:solidFill>
              </a:rPr>
              <a:t>1</a:t>
            </a:r>
            <a:r>
              <a:rPr lang="en-US" sz="2800" dirty="0">
                <a:solidFill>
                  <a:schemeClr val="tx2"/>
                </a:solidFill>
              </a:rPr>
              <a:t> </a:t>
            </a:r>
            <a:r>
              <a:rPr lang="vi-VN" sz="2800" dirty="0">
                <a:solidFill>
                  <a:schemeClr val="tx2"/>
                </a:solidFill>
              </a:rPr>
              <a:t>Cấu trúc hệ thống hướng đối tượng</a:t>
            </a:r>
          </a:p>
        </p:txBody>
      </p:sp>
      <p:sp>
        <p:nvSpPr>
          <p:cNvPr id="15" name="TextBox 14">
            <a:extLst>
              <a:ext uri="{FF2B5EF4-FFF2-40B4-BE49-F238E27FC236}">
                <a16:creationId xmlns:a16="http://schemas.microsoft.com/office/drawing/2014/main" id="{D5D51491-F972-47AA-8F95-7833B9CAE38D}"/>
              </a:ext>
            </a:extLst>
          </p:cNvPr>
          <p:cNvSpPr txBox="1"/>
          <p:nvPr/>
        </p:nvSpPr>
        <p:spPr>
          <a:xfrm>
            <a:off x="0" y="733425"/>
            <a:ext cx="8778048" cy="369332"/>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Quản lý theo phòng ban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4B510F2-733C-418A-B87F-B2BD8D22C7C6}"/>
              </a:ext>
            </a:extLst>
          </p:cNvPr>
          <p:cNvSpPr/>
          <p:nvPr/>
        </p:nvSpPr>
        <p:spPr>
          <a:xfrm flipH="1">
            <a:off x="7508835" y="2248584"/>
            <a:ext cx="1635165" cy="1015663"/>
          </a:xfrm>
          <a:prstGeom prst="rect">
            <a:avLst/>
          </a:prstGeom>
          <a:noFill/>
        </p:spPr>
        <p:txBody>
          <a:bodyPr wrap="square" lIns="91440" tIns="45720" rIns="91440" bIns="45720">
            <a:spAutoFit/>
          </a:bodyPr>
          <a:lstStyle/>
          <a:p>
            <a:pPr algn="ctr"/>
            <a:r>
              <a:rPr lang="en-US" sz="3000" b="0" cap="none" spc="0">
                <a:ln w="0"/>
                <a:solidFill>
                  <a:schemeClr val="accent1"/>
                </a:solidFill>
                <a:effectLst>
                  <a:outerShdw blurRad="38100" dist="25400" dir="5400000" algn="ctr" rotWithShape="0">
                    <a:srgbClr val="6E747A">
                      <a:alpha val="43000"/>
                    </a:srgbClr>
                  </a:outerShdw>
                </a:effectLst>
              </a:rPr>
              <a:t>Class MD</a:t>
            </a:r>
          </a:p>
        </p:txBody>
      </p:sp>
      <p:sp>
        <p:nvSpPr>
          <p:cNvPr id="19" name="Rectangle 18">
            <a:extLst>
              <a:ext uri="{FF2B5EF4-FFF2-40B4-BE49-F238E27FC236}">
                <a16:creationId xmlns:a16="http://schemas.microsoft.com/office/drawing/2014/main" id="{EB05566C-43C2-4C7D-B024-4E3252781C0B}"/>
              </a:ext>
            </a:extLst>
          </p:cNvPr>
          <p:cNvSpPr/>
          <p:nvPr/>
        </p:nvSpPr>
        <p:spPr>
          <a:xfrm>
            <a:off x="327542" y="1799532"/>
            <a:ext cx="3678211" cy="2436436"/>
          </a:xfrm>
          <a:prstGeom prst="rect">
            <a:avLst/>
          </a:prstGeom>
        </p:spPr>
        <p:txBody>
          <a:bodyPr wrap="square">
            <a:spAutoFit/>
          </a:bodyPr>
          <a:lstStyle/>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Thuộc tính</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ID : mã số phòng ban</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MDName : tên phòng ban</a:t>
            </a:r>
          </a:p>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Hàm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Các hàm get &amp; set t</a:t>
            </a:r>
            <a:r>
              <a:rPr lang="vi-VN" sz="1600">
                <a:latin typeface="Times New Roman" panose="02020603050405020304" pitchFamily="18" charset="0"/>
                <a:ea typeface="Times New Roman" panose="02020603050405020304" pitchFamily="18" charset="0"/>
              </a:rPr>
              <a:t>ư</a:t>
            </a:r>
            <a:r>
              <a:rPr lang="en-US" sz="1600">
                <a:latin typeface="Times New Roman" panose="02020603050405020304" pitchFamily="18" charset="0"/>
                <a:ea typeface="Times New Roman" panose="02020603050405020304" pitchFamily="18" charset="0"/>
              </a:rPr>
              <a:t>ơng ứng với từng thuộc tính</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Đa năng hoá toán tử &gt;&gt; và &lt;&lt;</a:t>
            </a:r>
          </a:p>
        </p:txBody>
      </p:sp>
      <p:sp>
        <p:nvSpPr>
          <p:cNvPr id="4" name="Rectangle 3">
            <a:extLst>
              <a:ext uri="{FF2B5EF4-FFF2-40B4-BE49-F238E27FC236}">
                <a16:creationId xmlns:a16="http://schemas.microsoft.com/office/drawing/2014/main" id="{C8CBA448-7755-46A6-ACD0-CB03BECF3B63}"/>
              </a:ext>
            </a:extLst>
          </p:cNvPr>
          <p:cNvSpPr/>
          <p:nvPr/>
        </p:nvSpPr>
        <p:spPr>
          <a:xfrm>
            <a:off x="3028190" y="749967"/>
            <a:ext cx="8778048" cy="352789"/>
          </a:xfrm>
          <a:prstGeom prst="rect">
            <a:avLst/>
          </a:prstGeom>
        </p:spPr>
        <p:txBody>
          <a:bodyPr wrap="square">
            <a:spAutoFit/>
          </a:bodyPr>
          <a:lstStyle/>
          <a:p>
            <a:pPr lvl="0">
              <a:lnSpc>
                <a:spcPct val="115000"/>
              </a:lnSpc>
              <a:spcBef>
                <a:spcPts val="600"/>
              </a:spcBef>
            </a:pPr>
            <a:r>
              <a:rPr lang="en-US" sz="1600">
                <a:latin typeface="Times New Roman" panose="02020603050405020304" pitchFamily="18" charset="0"/>
                <a:ea typeface="Times New Roman" panose="02020603050405020304" pitchFamily="18" charset="0"/>
              </a:rPr>
              <a:t>Quản lý chức vụ gồm 2 lớp : class MD và class ListMD</a:t>
            </a:r>
          </a:p>
        </p:txBody>
      </p:sp>
      <p:pic>
        <p:nvPicPr>
          <p:cNvPr id="2" name="Picture 1">
            <a:extLst>
              <a:ext uri="{FF2B5EF4-FFF2-40B4-BE49-F238E27FC236}">
                <a16:creationId xmlns:a16="http://schemas.microsoft.com/office/drawing/2014/main" id="{DF02CD1A-C01B-4BFD-9A49-8A32DC849599}"/>
              </a:ext>
            </a:extLst>
          </p:cNvPr>
          <p:cNvPicPr>
            <a:picLocks noChangeAspect="1"/>
          </p:cNvPicPr>
          <p:nvPr/>
        </p:nvPicPr>
        <p:blipFill>
          <a:blip r:embed="rId3"/>
          <a:stretch>
            <a:fillRect/>
          </a:stretch>
        </p:blipFill>
        <p:spPr>
          <a:xfrm>
            <a:off x="4389024" y="1440759"/>
            <a:ext cx="3237704" cy="3153982"/>
          </a:xfrm>
          <a:prstGeom prst="rect">
            <a:avLst/>
          </a:prstGeom>
          <a:ln>
            <a:noFill/>
          </a:ln>
          <a:effectLst>
            <a:outerShdw blurRad="292100" dist="139700" dir="2700000" algn="tl" rotWithShape="0">
              <a:srgbClr val="333333">
                <a:alpha val="65000"/>
              </a:srgbClr>
            </a:outerShdw>
          </a:effectLst>
        </p:spPr>
      </p:pic>
      <p:sp>
        <p:nvSpPr>
          <p:cNvPr id="9" name="Google Shape;201;p29">
            <a:extLst>
              <a:ext uri="{FF2B5EF4-FFF2-40B4-BE49-F238E27FC236}">
                <a16:creationId xmlns:a16="http://schemas.microsoft.com/office/drawing/2014/main" id="{60AE46F4-84DE-4C30-BEBA-EEC5209C73DB}"/>
              </a:ext>
            </a:extLst>
          </p:cNvPr>
          <p:cNvSpPr/>
          <p:nvPr/>
        </p:nvSpPr>
        <p:spPr>
          <a:xfrm rot="19069463" flipV="1">
            <a:off x="6239770" y="3628583"/>
            <a:ext cx="6065656" cy="302983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26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89875"/>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4.</a:t>
            </a:r>
            <a:r>
              <a:rPr lang="vi-VN" sz="2800" dirty="0">
                <a:solidFill>
                  <a:schemeClr val="tx2"/>
                </a:solidFill>
              </a:rPr>
              <a:t>1</a:t>
            </a:r>
            <a:r>
              <a:rPr lang="en-US" sz="2800" dirty="0">
                <a:solidFill>
                  <a:schemeClr val="tx2"/>
                </a:solidFill>
              </a:rPr>
              <a:t> </a:t>
            </a:r>
            <a:r>
              <a:rPr lang="vi-VN" sz="2800" dirty="0">
                <a:solidFill>
                  <a:schemeClr val="tx2"/>
                </a:solidFill>
              </a:rPr>
              <a:t>Cấu trúc hệ thống hướng đối tượng</a:t>
            </a:r>
          </a:p>
        </p:txBody>
      </p:sp>
      <p:sp>
        <p:nvSpPr>
          <p:cNvPr id="15" name="TextBox 14">
            <a:extLst>
              <a:ext uri="{FF2B5EF4-FFF2-40B4-BE49-F238E27FC236}">
                <a16:creationId xmlns:a16="http://schemas.microsoft.com/office/drawing/2014/main" id="{D5D51491-F972-47AA-8F95-7833B9CAE38D}"/>
              </a:ext>
            </a:extLst>
          </p:cNvPr>
          <p:cNvSpPr txBox="1"/>
          <p:nvPr/>
        </p:nvSpPr>
        <p:spPr>
          <a:xfrm>
            <a:off x="0" y="731164"/>
            <a:ext cx="8778048" cy="369332"/>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Quản lý theo chức vụ</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4B510F2-733C-418A-B87F-B2BD8D22C7C6}"/>
              </a:ext>
            </a:extLst>
          </p:cNvPr>
          <p:cNvSpPr/>
          <p:nvPr/>
        </p:nvSpPr>
        <p:spPr>
          <a:xfrm flipH="1">
            <a:off x="228336" y="2247454"/>
            <a:ext cx="2075546" cy="1015663"/>
          </a:xfrm>
          <a:prstGeom prst="rect">
            <a:avLst/>
          </a:prstGeom>
          <a:noFill/>
        </p:spPr>
        <p:txBody>
          <a:bodyPr wrap="square" lIns="91440" tIns="45720" rIns="91440" bIns="45720">
            <a:spAutoFit/>
          </a:bodyPr>
          <a:lstStyle/>
          <a:p>
            <a:pPr algn="ctr"/>
            <a:r>
              <a:rPr lang="en-US" sz="3000" b="0" cap="none" spc="0">
                <a:ln w="0"/>
                <a:solidFill>
                  <a:schemeClr val="accent1"/>
                </a:solidFill>
                <a:effectLst>
                  <a:outerShdw blurRad="38100" dist="25400" dir="5400000" algn="ctr" rotWithShape="0">
                    <a:srgbClr val="6E747A">
                      <a:alpha val="43000"/>
                    </a:srgbClr>
                  </a:outerShdw>
                </a:effectLst>
              </a:rPr>
              <a:t>Class List MD</a:t>
            </a:r>
          </a:p>
        </p:txBody>
      </p:sp>
      <p:sp>
        <p:nvSpPr>
          <p:cNvPr id="12" name="Rectangle 11">
            <a:extLst>
              <a:ext uri="{FF2B5EF4-FFF2-40B4-BE49-F238E27FC236}">
                <a16:creationId xmlns:a16="http://schemas.microsoft.com/office/drawing/2014/main" id="{8ED062E6-1590-42B6-B5E8-6A4765E06A45}"/>
              </a:ext>
            </a:extLst>
          </p:cNvPr>
          <p:cNvSpPr/>
          <p:nvPr/>
        </p:nvSpPr>
        <p:spPr>
          <a:xfrm>
            <a:off x="5913009" y="869902"/>
            <a:ext cx="3230991" cy="4236929"/>
          </a:xfrm>
          <a:prstGeom prst="rect">
            <a:avLst/>
          </a:prstGeom>
        </p:spPr>
        <p:txBody>
          <a:bodyPr wrap="square">
            <a:spAutoFit/>
          </a:bodyPr>
          <a:lstStyle/>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Thuộc tính</a:t>
            </a:r>
          </a:p>
          <a:p>
            <a:pPr marL="285750" lvl="0" indent="-285750">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HashTable : quản lý dữ liệu </a:t>
            </a:r>
          </a:p>
          <a:p>
            <a:pPr lvl="0">
              <a:lnSpc>
                <a:spcPct val="115000"/>
              </a:lnSpc>
              <a:spcBef>
                <a:spcPts val="600"/>
              </a:spcBef>
            </a:pPr>
            <a:r>
              <a:rPr lang="en-US" sz="1600">
                <a:latin typeface="Times New Roman" panose="02020603050405020304" pitchFamily="18" charset="0"/>
                <a:ea typeface="Times New Roman" panose="02020603050405020304" pitchFamily="18" charset="0"/>
              </a:rPr>
              <a:t>theo HashTable có kiểu dữ liệu là MD</a:t>
            </a:r>
          </a:p>
          <a:p>
            <a:pPr lvl="0" algn="just">
              <a:lnSpc>
                <a:spcPct val="115000"/>
              </a:lnSpc>
              <a:spcBef>
                <a:spcPts val="600"/>
              </a:spcBef>
            </a:pPr>
            <a:endParaRPr lang="en-US" sz="1600">
              <a:latin typeface="Times New Roman" panose="02020603050405020304" pitchFamily="18" charset="0"/>
              <a:ea typeface="Times New Roman" panose="02020603050405020304" pitchFamily="18" charset="0"/>
            </a:endParaRPr>
          </a:p>
          <a:p>
            <a:pPr lvl="0" algn="just">
              <a:lnSpc>
                <a:spcPct val="115000"/>
              </a:lnSpc>
              <a:spcBef>
                <a:spcPts val="600"/>
              </a:spcBef>
            </a:pPr>
            <a:r>
              <a:rPr lang="en-US" sz="1600">
                <a:latin typeface="Times New Roman" panose="02020603050405020304" pitchFamily="18" charset="0"/>
                <a:ea typeface="Times New Roman" panose="02020603050405020304" pitchFamily="18" charset="0"/>
              </a:rPr>
              <a:t>Hàm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Thêm ( Add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Xoá ( Delete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Tìm kiếm ( Search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Chỉnh sửa ( Update )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In ra ( Show )</a:t>
            </a:r>
          </a:p>
          <a:p>
            <a:pPr marL="285750" lvl="0" indent="-285750" algn="just">
              <a:lnSpc>
                <a:spcPct val="115000"/>
              </a:lnSpc>
              <a:spcBef>
                <a:spcPts val="600"/>
              </a:spcBef>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Lấy và xuất dữ liệu ra vào file</a:t>
            </a:r>
          </a:p>
        </p:txBody>
      </p:sp>
      <p:pic>
        <p:nvPicPr>
          <p:cNvPr id="3" name="Picture 2">
            <a:extLst>
              <a:ext uri="{FF2B5EF4-FFF2-40B4-BE49-F238E27FC236}">
                <a16:creationId xmlns:a16="http://schemas.microsoft.com/office/drawing/2014/main" id="{BA605AAA-2632-4231-B2D8-FF5D145EA57D}"/>
              </a:ext>
            </a:extLst>
          </p:cNvPr>
          <p:cNvPicPr>
            <a:picLocks noChangeAspect="1"/>
          </p:cNvPicPr>
          <p:nvPr/>
        </p:nvPicPr>
        <p:blipFill>
          <a:blip r:embed="rId3"/>
          <a:stretch>
            <a:fillRect/>
          </a:stretch>
        </p:blipFill>
        <p:spPr>
          <a:xfrm>
            <a:off x="2447925" y="1100496"/>
            <a:ext cx="3230991" cy="3950868"/>
          </a:xfrm>
          <a:prstGeom prst="rect">
            <a:avLst/>
          </a:prstGeom>
          <a:ln>
            <a:noFill/>
          </a:ln>
          <a:effectLst>
            <a:outerShdw blurRad="292100" dist="139700" dir="2700000" algn="tl" rotWithShape="0">
              <a:srgbClr val="333333">
                <a:alpha val="65000"/>
              </a:srgbClr>
            </a:outerShdw>
          </a:effectLst>
        </p:spPr>
      </p:pic>
      <p:sp>
        <p:nvSpPr>
          <p:cNvPr id="8" name="Google Shape;201;p29">
            <a:extLst>
              <a:ext uri="{FF2B5EF4-FFF2-40B4-BE49-F238E27FC236}">
                <a16:creationId xmlns:a16="http://schemas.microsoft.com/office/drawing/2014/main" id="{1961B1BA-9B5B-4EE2-9B2A-B7505B758054}"/>
              </a:ext>
            </a:extLst>
          </p:cNvPr>
          <p:cNvSpPr/>
          <p:nvPr/>
        </p:nvSpPr>
        <p:spPr>
          <a:xfrm rot="19069463" flipV="1">
            <a:off x="5597912" y="3262230"/>
            <a:ext cx="6065656" cy="302983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640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150"/>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4.</a:t>
            </a:r>
            <a:r>
              <a:rPr lang="vi-VN" sz="2800" dirty="0">
                <a:solidFill>
                  <a:schemeClr val="tx2"/>
                </a:solidFill>
              </a:rPr>
              <a:t>2</a:t>
            </a:r>
            <a:r>
              <a:rPr lang="en-US" sz="2800" dirty="0">
                <a:solidFill>
                  <a:schemeClr val="tx2"/>
                </a:solidFill>
              </a:rPr>
              <a:t> </a:t>
            </a:r>
            <a:r>
              <a:rPr lang="vi-VN" sz="2800" dirty="0">
                <a:solidFill>
                  <a:schemeClr val="tx2"/>
                </a:solidFill>
              </a:rPr>
              <a:t>Kết quả</a:t>
            </a:r>
          </a:p>
        </p:txBody>
      </p:sp>
      <p:sp>
        <p:nvSpPr>
          <p:cNvPr id="3" name="Rectangle 2">
            <a:extLst>
              <a:ext uri="{FF2B5EF4-FFF2-40B4-BE49-F238E27FC236}">
                <a16:creationId xmlns:a16="http://schemas.microsoft.com/office/drawing/2014/main" id="{95F4F4A3-2A5E-4CCD-BD7C-2DCE650B65C6}"/>
              </a:ext>
            </a:extLst>
          </p:cNvPr>
          <p:cNvSpPr/>
          <p:nvPr/>
        </p:nvSpPr>
        <p:spPr>
          <a:xfrm>
            <a:off x="1986195" y="4512902"/>
            <a:ext cx="5503176" cy="523220"/>
          </a:xfrm>
          <a:prstGeom prst="rect">
            <a:avLst/>
          </a:prstGeom>
          <a:noFill/>
        </p:spPr>
        <p:txBody>
          <a:bodyPr wrap="square" lIns="91440" tIns="45720" rIns="91440" bIns="45720">
            <a:spAutoFit/>
          </a:bodyPr>
          <a:lstStyle/>
          <a:p>
            <a:pPr algn="ctr"/>
            <a:r>
              <a:rPr lang="en-US" sz="2800" b="0" cap="none" spc="0">
                <a:ln w="0"/>
                <a:solidFill>
                  <a:schemeClr val="accent1"/>
                </a:solidFill>
                <a:effectLst>
                  <a:outerShdw blurRad="38100" dist="25400" dir="5400000" algn="ctr" rotWithShape="0">
                    <a:srgbClr val="6E747A">
                      <a:alpha val="43000"/>
                    </a:srgbClr>
                  </a:outerShdw>
                </a:effectLst>
              </a:rPr>
              <a:t>Giao diện ng</a:t>
            </a:r>
            <a:r>
              <a:rPr lang="vi-VN" sz="2800" b="0" cap="none" spc="0">
                <a:ln w="0"/>
                <a:solidFill>
                  <a:schemeClr val="accent1"/>
                </a:solidFill>
                <a:effectLst>
                  <a:outerShdw blurRad="38100" dist="25400" dir="5400000" algn="ctr" rotWithShape="0">
                    <a:srgbClr val="6E747A">
                      <a:alpha val="43000"/>
                    </a:srgbClr>
                  </a:outerShdw>
                </a:effectLst>
              </a:rPr>
              <a:t>ư</a:t>
            </a:r>
            <a:r>
              <a:rPr lang="en-US" sz="2800">
                <a:ln w="0"/>
                <a:solidFill>
                  <a:schemeClr val="accent1"/>
                </a:solidFill>
                <a:effectLst>
                  <a:outerShdw blurRad="38100" dist="25400" dir="5400000" algn="ctr" rotWithShape="0">
                    <a:srgbClr val="6E747A">
                      <a:alpha val="43000"/>
                    </a:srgbClr>
                  </a:outerShdw>
                </a:effectLst>
              </a:rPr>
              <a:t>ời dùng</a:t>
            </a:r>
            <a:endParaRPr lang="en-US" sz="2800" b="0" cap="none" spc="0">
              <a:ln w="0"/>
              <a:solidFill>
                <a:schemeClr val="accent1"/>
              </a:solidFill>
              <a:effectLst>
                <a:outerShdw blurRad="38100" dist="25400" dir="5400000" algn="ctr" rotWithShape="0">
                  <a:srgbClr val="6E747A">
                    <a:alpha val="43000"/>
                  </a:srgbClr>
                </a:outerShdw>
              </a:effectLst>
            </a:endParaRPr>
          </a:p>
        </p:txBody>
      </p:sp>
      <p:pic>
        <p:nvPicPr>
          <p:cNvPr id="5" name="Picture 4">
            <a:extLst>
              <a:ext uri="{FF2B5EF4-FFF2-40B4-BE49-F238E27FC236}">
                <a16:creationId xmlns:a16="http://schemas.microsoft.com/office/drawing/2014/main" id="{549E1C14-55DC-0837-4056-6F0C7A34EB06}"/>
              </a:ext>
            </a:extLst>
          </p:cNvPr>
          <p:cNvPicPr>
            <a:picLocks noChangeAspect="1"/>
          </p:cNvPicPr>
          <p:nvPr/>
        </p:nvPicPr>
        <p:blipFill>
          <a:blip r:embed="rId3"/>
          <a:stretch>
            <a:fillRect/>
          </a:stretch>
        </p:blipFill>
        <p:spPr>
          <a:xfrm>
            <a:off x="632179" y="643700"/>
            <a:ext cx="8004510" cy="3796869"/>
          </a:xfrm>
          <a:prstGeom prst="rect">
            <a:avLst/>
          </a:prstGeom>
        </p:spPr>
      </p:pic>
    </p:spTree>
    <p:extLst>
      <p:ext uri="{BB962C8B-B14F-4D97-AF65-F5344CB8AC3E}">
        <p14:creationId xmlns:p14="http://schemas.microsoft.com/office/powerpoint/2010/main" val="2645675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387"/>
        <p:cNvGrpSpPr/>
        <p:nvPr/>
      </p:nvGrpSpPr>
      <p:grpSpPr>
        <a:xfrm>
          <a:off x="0" y="0"/>
          <a:ext cx="0" cy="0"/>
          <a:chOff x="0" y="0"/>
          <a:chExt cx="0" cy="0"/>
        </a:xfrm>
      </p:grpSpPr>
      <p:sp>
        <p:nvSpPr>
          <p:cNvPr id="388" name="Google Shape;388;p37"/>
          <p:cNvSpPr txBox="1">
            <a:spLocks noGrp="1"/>
          </p:cNvSpPr>
          <p:nvPr>
            <p:ph type="ctrTitle"/>
          </p:nvPr>
        </p:nvSpPr>
        <p:spPr>
          <a:xfrm flipH="1">
            <a:off x="1738175" y="2507935"/>
            <a:ext cx="3281400" cy="80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KẾT LUẬN VÀ H</a:t>
            </a:r>
            <a:r>
              <a:rPr lang="vi-VN"/>
              <a:t>Ư</a:t>
            </a:r>
            <a:r>
              <a:rPr lang="en-US"/>
              <a:t>ỚNG PHÁT TRIỂN</a:t>
            </a:r>
            <a:endParaRPr/>
          </a:p>
        </p:txBody>
      </p:sp>
      <p:sp>
        <p:nvSpPr>
          <p:cNvPr id="389" name="Google Shape;389;p37"/>
          <p:cNvSpPr txBox="1">
            <a:spLocks noGrp="1"/>
          </p:cNvSpPr>
          <p:nvPr>
            <p:ph type="title" idx="2"/>
          </p:nvPr>
        </p:nvSpPr>
        <p:spPr>
          <a:xfrm flipH="1">
            <a:off x="1889225" y="1753435"/>
            <a:ext cx="29793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a:t>
            </a: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6" name="Google Shape;201;p29">
            <a:extLst>
              <a:ext uri="{FF2B5EF4-FFF2-40B4-BE49-F238E27FC236}">
                <a16:creationId xmlns:a16="http://schemas.microsoft.com/office/drawing/2014/main" id="{38D14FF3-1E33-4BF4-BF36-BE381E658564}"/>
              </a:ext>
            </a:extLst>
          </p:cNvPr>
          <p:cNvSpPr/>
          <p:nvPr/>
        </p:nvSpPr>
        <p:spPr>
          <a:xfrm rot="616554">
            <a:off x="-918766" y="-772502"/>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3;p26">
            <a:extLst>
              <a:ext uri="{FF2B5EF4-FFF2-40B4-BE49-F238E27FC236}">
                <a16:creationId xmlns:a16="http://schemas.microsoft.com/office/drawing/2014/main" id="{ED8C981C-20F8-460C-9F39-4C6CDC1CD0BF}"/>
              </a:ext>
            </a:extLst>
          </p:cNvPr>
          <p:cNvSpPr txBox="1">
            <a:spLocks/>
          </p:cNvSpPr>
          <p:nvPr/>
        </p:nvSpPr>
        <p:spPr>
          <a:xfrm>
            <a:off x="0" y="-10594"/>
            <a:ext cx="9144000" cy="665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endParaRPr lang="vi-VN" sz="2800">
              <a:solidFill>
                <a:schemeClr val="tx2"/>
              </a:solidFill>
            </a:endParaRPr>
          </a:p>
        </p:txBody>
      </p:sp>
      <p:sp>
        <p:nvSpPr>
          <p:cNvPr id="5" name="Google Shape;201;p29">
            <a:extLst>
              <a:ext uri="{FF2B5EF4-FFF2-40B4-BE49-F238E27FC236}">
                <a16:creationId xmlns:a16="http://schemas.microsoft.com/office/drawing/2014/main" id="{F721A207-4B26-4714-8439-CE81257A4C92}"/>
              </a:ext>
            </a:extLst>
          </p:cNvPr>
          <p:cNvSpPr/>
          <p:nvPr/>
        </p:nvSpPr>
        <p:spPr>
          <a:xfrm rot="8935700">
            <a:off x="5447116" y="3633641"/>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3;p26">
            <a:extLst>
              <a:ext uri="{FF2B5EF4-FFF2-40B4-BE49-F238E27FC236}">
                <a16:creationId xmlns:a16="http://schemas.microsoft.com/office/drawing/2014/main" id="{E0C5FB04-EA7E-4F86-B608-D70FA123AD2D}"/>
              </a:ext>
            </a:extLst>
          </p:cNvPr>
          <p:cNvSpPr txBox="1">
            <a:spLocks/>
          </p:cNvSpPr>
          <p:nvPr/>
        </p:nvSpPr>
        <p:spPr>
          <a:xfrm>
            <a:off x="203199" y="10893"/>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dirty="0">
                <a:solidFill>
                  <a:schemeClr val="tx2"/>
                </a:solidFill>
              </a:rPr>
              <a:t>5. </a:t>
            </a:r>
            <a:r>
              <a:rPr lang="en-US" sz="2800" dirty="0" err="1">
                <a:solidFill>
                  <a:schemeClr val="tx2"/>
                </a:solidFill>
              </a:rPr>
              <a:t>Kết</a:t>
            </a:r>
            <a:r>
              <a:rPr lang="en-US" sz="2800" dirty="0">
                <a:solidFill>
                  <a:schemeClr val="tx2"/>
                </a:solidFill>
              </a:rPr>
              <a:t> </a:t>
            </a:r>
            <a:r>
              <a:rPr lang="en-US" sz="2800" dirty="0" err="1">
                <a:solidFill>
                  <a:schemeClr val="tx2"/>
                </a:solidFill>
              </a:rPr>
              <a:t>luận</a:t>
            </a:r>
            <a:r>
              <a:rPr lang="en-US" sz="2800" dirty="0">
                <a:solidFill>
                  <a:schemeClr val="tx2"/>
                </a:solidFill>
              </a:rPr>
              <a:t> </a:t>
            </a:r>
            <a:r>
              <a:rPr lang="en-US" sz="2800" dirty="0" err="1">
                <a:solidFill>
                  <a:schemeClr val="tx2"/>
                </a:solidFill>
              </a:rPr>
              <a:t>và</a:t>
            </a:r>
            <a:r>
              <a:rPr lang="en-US" sz="2800" dirty="0">
                <a:solidFill>
                  <a:schemeClr val="tx2"/>
                </a:solidFill>
              </a:rPr>
              <a:t> h</a:t>
            </a:r>
            <a:r>
              <a:rPr lang="vi-VN" sz="2800" dirty="0">
                <a:solidFill>
                  <a:schemeClr val="tx2"/>
                </a:solidFill>
              </a:rPr>
              <a:t>ư</a:t>
            </a:r>
            <a:r>
              <a:rPr lang="en-US" sz="2800" dirty="0" err="1">
                <a:solidFill>
                  <a:schemeClr val="tx2"/>
                </a:solidFill>
              </a:rPr>
              <a:t>ớng</a:t>
            </a:r>
            <a:r>
              <a:rPr lang="en-US" sz="2800" dirty="0">
                <a:solidFill>
                  <a:schemeClr val="tx2"/>
                </a:solidFill>
              </a:rPr>
              <a:t> </a:t>
            </a:r>
            <a:r>
              <a:rPr lang="en-US" sz="2800" dirty="0" err="1">
                <a:solidFill>
                  <a:schemeClr val="tx2"/>
                </a:solidFill>
              </a:rPr>
              <a:t>phát</a:t>
            </a:r>
            <a:r>
              <a:rPr lang="en-US" sz="2800" dirty="0">
                <a:solidFill>
                  <a:schemeClr val="tx2"/>
                </a:solidFill>
              </a:rPr>
              <a:t> </a:t>
            </a:r>
            <a:r>
              <a:rPr lang="en-US" sz="2800" dirty="0" err="1">
                <a:solidFill>
                  <a:schemeClr val="tx2"/>
                </a:solidFill>
              </a:rPr>
              <a:t>triển</a:t>
            </a:r>
            <a:r>
              <a:rPr lang="en-US" sz="2800" dirty="0">
                <a:solidFill>
                  <a:schemeClr val="tx2"/>
                </a:solidFill>
              </a:rPr>
              <a:t> </a:t>
            </a:r>
            <a:endParaRPr lang="vi-VN" sz="2800" dirty="0">
              <a:solidFill>
                <a:schemeClr val="tx2"/>
              </a:solidFill>
            </a:endParaRPr>
          </a:p>
        </p:txBody>
      </p:sp>
      <p:sp>
        <p:nvSpPr>
          <p:cNvPr id="7" name="TextBox 6">
            <a:extLst>
              <a:ext uri="{FF2B5EF4-FFF2-40B4-BE49-F238E27FC236}">
                <a16:creationId xmlns:a16="http://schemas.microsoft.com/office/drawing/2014/main" id="{04B1DD83-EC8B-41A9-BF75-A887DE81A1D6}"/>
              </a:ext>
            </a:extLst>
          </p:cNvPr>
          <p:cNvSpPr txBox="1"/>
          <p:nvPr/>
        </p:nvSpPr>
        <p:spPr>
          <a:xfrm>
            <a:off x="111640" y="515458"/>
            <a:ext cx="8920717" cy="468134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5.1 </a:t>
            </a:r>
            <a:r>
              <a:rPr lang="en-US" sz="2000" b="1" dirty="0" err="1">
                <a:latin typeface="Times New Roman" panose="02020603050405020304" pitchFamily="18" charset="0"/>
                <a:cs typeface="Times New Roman" panose="02020603050405020304" pitchFamily="18" charset="0"/>
              </a:rPr>
              <a:t>Kết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luận</a:t>
            </a:r>
            <a:r>
              <a:rPr lang="en-US" sz="2000" b="1" dirty="0">
                <a:latin typeface="Times New Roman" panose="02020603050405020304" pitchFamily="18" charset="0"/>
                <a:cs typeface="Times New Roman" panose="02020603050405020304" pitchFamily="18" charset="0"/>
              </a:rPr>
              <a:t> </a:t>
            </a:r>
            <a:endParaRPr lang="vi-V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Tóm</a:t>
            </a:r>
            <a:r>
              <a:rPr lang="vi-VN" sz="2000" b="1" dirty="0">
                <a:effectLst/>
                <a:latin typeface="Times New Roman" panose="02020603050405020304" pitchFamily="18" charset="0"/>
                <a:ea typeface="Times New Roman" panose="02020603050405020304" pitchFamily="18" charset="0"/>
                <a:cs typeface="Times New Roman" panose="02020603050405020304" pitchFamily="18" charset="0"/>
              </a:rPr>
              <a:t> tắt những kết quả đạt được.</a:t>
            </a:r>
            <a:endParaRPr lang="vi-VN" sz="2000" b="1" dirty="0">
              <a:latin typeface="Times New Roman" panose="02020603050405020304" pitchFamily="18" charset="0"/>
              <a:ea typeface="Times New Roman" panose="02020603050405020304" pitchFamily="18" charset="0"/>
              <a:cs typeface="Arial" panose="020B0604020202020204" pitchFamily="34" charset="0"/>
            </a:endParaRPr>
          </a:p>
          <a:p>
            <a:pPr algn="just"/>
            <a:r>
              <a:rPr lang="vi-VN" sz="1050" b="1" i="1" dirty="0">
                <a:effectLst/>
                <a:latin typeface="Times New Roman" panose="02020603050405020304" pitchFamily="18" charset="0"/>
                <a:ea typeface="Times New Roman" panose="02020603050405020304" pitchFamily="18" charset="0"/>
                <a:cs typeface="Arial" panose="020B0604020202020204" pitchFamily="34" charset="0"/>
              </a:rPr>
              <a:t>	</a:t>
            </a:r>
            <a:r>
              <a:rPr lang="vi-VN" sz="1600" dirty="0">
                <a:latin typeface="Times New Roman" panose="02020603050405020304" pitchFamily="18" charset="0"/>
                <a:ea typeface="Times New Roman" panose="02020603050405020304" pitchFamily="18" charset="0"/>
                <a:cs typeface="Arial" panose="020B0604020202020204" pitchFamily="34" charset="0"/>
              </a:rPr>
              <a:t>Hiển thị, sắp xếp, xóa, thêm, cập nhật, tra cứu, thống kê thông tin nhân viên.</a:t>
            </a:r>
            <a:endParaRPr lang="vi-VN" sz="1600" dirty="0">
              <a:latin typeface="Times New Roman" panose="02020603050405020304" pitchFamily="18" charset="0"/>
              <a:ea typeface="Times New Roman" panose="02020603050405020304" pitchFamily="18" charset="0"/>
            </a:endParaRPr>
          </a:p>
          <a:p>
            <a:pPr algn="just"/>
            <a:r>
              <a:rPr lang="vi-VN" sz="1600" dirty="0">
                <a:effectLst/>
                <a:latin typeface="Times New Roman" panose="02020603050405020304" pitchFamily="18" charset="0"/>
                <a:ea typeface="Times New Roman" panose="02020603050405020304" pitchFamily="18" charset="0"/>
              </a:rPr>
              <a:t>	Quản lý số tiền lương của nhân viên theo từng chức vụ trong từng phòng ban thông qua số ngày đi làm trong tháng, số tiền bị phạt, phụ cấp, và mức lương quy định theo từng chức vụ.</a:t>
            </a:r>
            <a:endParaRPr lang="en-US" sz="16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r>
              <a:rPr lang="vi-VN" sz="1800" b="1" dirty="0">
                <a:effectLst/>
                <a:latin typeface="Times New Roman" panose="02020603050405020304" pitchFamily="18" charset="0"/>
                <a:ea typeface="Times New Roman" panose="02020603050405020304" pitchFamily="18" charset="0"/>
                <a:cs typeface="Times New Roman" panose="02020603050405020304" pitchFamily="18" charset="0"/>
              </a:rPr>
              <a:t>Những mặt còn hạn chế.</a:t>
            </a:r>
            <a:endParaRPr lang="vi-VN" sz="1800" b="1" dirty="0">
              <a:latin typeface="Times New Roman" panose="02020603050405020304" pitchFamily="18" charset="0"/>
              <a:ea typeface="Times New Roman" panose="02020603050405020304" pitchFamily="18" charset="0"/>
              <a:cs typeface="Arial" panose="020B0604020202020204" pitchFamily="34" charset="0"/>
            </a:endParaRPr>
          </a:p>
          <a:p>
            <a:pPr lvl="1"/>
            <a:r>
              <a:rPr lang="vi-VN" sz="1050" b="1" i="1" dirty="0">
                <a:effectLst/>
                <a:latin typeface="Times New Roman" panose="02020603050405020304" pitchFamily="18" charset="0"/>
                <a:ea typeface="Times New Roman" panose="02020603050405020304" pitchFamily="18" charset="0"/>
                <a:cs typeface="Arial" panose="020B0604020202020204" pitchFamily="34" charset="0"/>
              </a:rPr>
              <a:t>	</a:t>
            </a:r>
            <a:r>
              <a:rPr lang="vi-VN" sz="1600" dirty="0">
                <a:effectLst/>
                <a:latin typeface="Times New Roman" panose="02020603050405020304" pitchFamily="18" charset="0"/>
                <a:ea typeface="Times New Roman" panose="02020603050405020304" pitchFamily="18" charset="0"/>
              </a:rPr>
              <a:t>Giao diện của chương trình chưa được thiết kế đẹp.</a:t>
            </a:r>
            <a:endParaRPr lang="vi-VN" sz="1600" dirty="0">
              <a:latin typeface="Times New Roman" panose="02020603050405020304" pitchFamily="18" charset="0"/>
              <a:ea typeface="Times New Roman" panose="02020603050405020304" pitchFamily="18" charset="0"/>
            </a:endParaRPr>
          </a:p>
          <a:p>
            <a:pPr lvl="1"/>
            <a:r>
              <a:rPr lang="vi-VN" sz="1600" dirty="0">
                <a:effectLst/>
                <a:latin typeface="Times New Roman" panose="02020603050405020304" pitchFamily="18" charset="0"/>
                <a:ea typeface="Times New Roman" panose="02020603050405020304" pitchFamily="18" charset="0"/>
              </a:rPr>
              <a:t>	Các chức năng chưa có cửa sổ giao diện đáp ứng nhu cầu theo dõi, đánh giá của người dùng.</a:t>
            </a:r>
            <a:endParaRPr lang="vi-VN" sz="1600" dirty="0">
              <a:latin typeface="Times New Roman" panose="02020603050405020304" pitchFamily="18" charset="0"/>
              <a:ea typeface="Times New Roman" panose="02020603050405020304" pitchFamily="18" charset="0"/>
            </a:endParaRPr>
          </a:p>
          <a:p>
            <a:pPr lvl="1"/>
            <a:r>
              <a:rPr lang="vi-VN" sz="1600" dirty="0">
                <a:effectLst/>
                <a:latin typeface="Times New Roman" panose="02020603050405020304" pitchFamily="18" charset="0"/>
                <a:ea typeface="Times New Roman" panose="02020603050405020304" pitchFamily="18" charset="0"/>
              </a:rPr>
              <a:t>	Chưa áp dụng bộ gõ tiếng Việt cho chương trình.</a:t>
            </a:r>
            <a:endParaRPr lang="en-US" sz="16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5.2 </a:t>
            </a:r>
            <a:r>
              <a:rPr lang="fr-FR" sz="2000" b="1" dirty="0" err="1">
                <a:latin typeface="Times New Roman" panose="02020603050405020304" pitchFamily="18" charset="0"/>
                <a:ea typeface="Times New Roman" panose="02020603050405020304" pitchFamily="18" charset="0"/>
                <a:cs typeface="Times New Roman" panose="02020603050405020304" pitchFamily="18" charset="0"/>
              </a:rPr>
              <a:t>Hướng</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ea typeface="Times New Roman" panose="02020603050405020304" pitchFamily="18" charset="0"/>
                <a:cs typeface="Times New Roman" panose="02020603050405020304" pitchFamily="18" charset="0"/>
              </a:rPr>
              <a:t>phát</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ea typeface="Times New Roman" panose="02020603050405020304" pitchFamily="18" charset="0"/>
                <a:cs typeface="Times New Roman" panose="02020603050405020304" pitchFamily="18" charset="0"/>
              </a:rPr>
              <a:t>triển</a:t>
            </a:r>
            <a:endParaRPr lang="en-US" sz="2000" b="1" dirty="0">
              <a:latin typeface="Times New Roman" panose="02020603050405020304" pitchFamily="18" charset="0"/>
              <a:cs typeface="Times New Roman" panose="02020603050405020304" pitchFamily="18" charset="0"/>
            </a:endParaRPr>
          </a:p>
          <a:p>
            <a:pPr marL="1143000" lvl="2" indent="-228600" algn="just">
              <a:lnSpc>
                <a:spcPct val="115000"/>
              </a:lnSpc>
              <a:spcBef>
                <a:spcPts val="600"/>
              </a:spcBef>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rPr>
              <a:t>Phát triển giao diện người dùng.</a:t>
            </a:r>
            <a:endParaRPr lang="en-US" sz="1600" dirty="0">
              <a:effectLst/>
              <a:latin typeface="Times New Roman" panose="02020603050405020304" pitchFamily="18" charset="0"/>
              <a:ea typeface="Times New Roman" panose="02020603050405020304" pitchFamily="18" charset="0"/>
            </a:endParaRPr>
          </a:p>
          <a:p>
            <a:pPr marL="1143000" lvl="2" indent="-228600" algn="just">
              <a:lnSpc>
                <a:spcPct val="115000"/>
              </a:lnSpc>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rPr>
              <a:t>Phân quyền cho người quản lý chương trình.</a:t>
            </a:r>
            <a:endParaRPr lang="en-US" sz="1600" dirty="0">
              <a:effectLst/>
              <a:latin typeface="Times New Roman" panose="02020603050405020304" pitchFamily="18" charset="0"/>
              <a:ea typeface="Times New Roman" panose="02020603050405020304" pitchFamily="18" charset="0"/>
            </a:endParaRPr>
          </a:p>
          <a:p>
            <a:pPr marL="1143000" lvl="2" indent="-228600" algn="just">
              <a:lnSpc>
                <a:spcPct val="115000"/>
              </a:lnSpc>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rPr>
              <a:t>Bổ sung một số chức năng quản lý lương thưởng cho nhân viên vào những dịp nghỉ lễ, quản lý bảo hiểm y tế của nhân viên,...</a:t>
            </a:r>
            <a:endParaRPr lang="en-US" sz="1600" dirty="0">
              <a:effectLst/>
              <a:latin typeface="Times New Roman" panose="02020603050405020304" pitchFamily="18" charset="0"/>
              <a:ea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7357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1" name="Half Frame 30">
            <a:extLst>
              <a:ext uri="{FF2B5EF4-FFF2-40B4-BE49-F238E27FC236}">
                <a16:creationId xmlns:a16="http://schemas.microsoft.com/office/drawing/2014/main" id="{7152FDC3-5AEB-4870-8A5D-BE4E8A330C88}"/>
              </a:ext>
            </a:extLst>
          </p:cNvPr>
          <p:cNvSpPr/>
          <p:nvPr/>
        </p:nvSpPr>
        <p:spPr>
          <a:xfrm>
            <a:off x="1153631" y="648587"/>
            <a:ext cx="6576237" cy="3338625"/>
          </a:xfrm>
          <a:prstGeom prst="halfFrame">
            <a:avLst>
              <a:gd name="adj1" fmla="val 6202"/>
              <a:gd name="adj2" fmla="val 709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2" name="Half Frame 31">
            <a:extLst>
              <a:ext uri="{FF2B5EF4-FFF2-40B4-BE49-F238E27FC236}">
                <a16:creationId xmlns:a16="http://schemas.microsoft.com/office/drawing/2014/main" id="{56B55DA8-4B1F-4293-A18A-D282B42E247C}"/>
              </a:ext>
            </a:extLst>
          </p:cNvPr>
          <p:cNvSpPr/>
          <p:nvPr/>
        </p:nvSpPr>
        <p:spPr>
          <a:xfrm rot="10800000">
            <a:off x="1153630" y="1156288"/>
            <a:ext cx="6576237" cy="3338625"/>
          </a:xfrm>
          <a:prstGeom prst="halfFrame">
            <a:avLst>
              <a:gd name="adj1" fmla="val 6202"/>
              <a:gd name="adj2" fmla="val 709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94BCECB5-D33C-4E06-9C1F-85DE75CAE23E}"/>
              </a:ext>
            </a:extLst>
          </p:cNvPr>
          <p:cNvPicPr>
            <a:picLocks noChangeAspect="1"/>
          </p:cNvPicPr>
          <p:nvPr/>
        </p:nvPicPr>
        <p:blipFill>
          <a:blip r:embed="rId3"/>
          <a:stretch>
            <a:fillRect/>
          </a:stretch>
        </p:blipFill>
        <p:spPr>
          <a:xfrm>
            <a:off x="1414132" y="1566639"/>
            <a:ext cx="6039291" cy="2010222"/>
          </a:xfrm>
          <a:prstGeom prst="rect">
            <a:avLst/>
          </a:prstGeom>
        </p:spPr>
      </p:pic>
    </p:spTree>
    <p:extLst>
      <p:ext uri="{BB962C8B-B14F-4D97-AF65-F5344CB8AC3E}">
        <p14:creationId xmlns:p14="http://schemas.microsoft.com/office/powerpoint/2010/main" val="328290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56" name="Google Shape;187;p28">
            <a:extLst>
              <a:ext uri="{FF2B5EF4-FFF2-40B4-BE49-F238E27FC236}">
                <a16:creationId xmlns:a16="http://schemas.microsoft.com/office/drawing/2014/main" id="{9DD827DE-41DF-48F1-98F4-6C134DB90482}"/>
              </a:ext>
            </a:extLst>
          </p:cNvPr>
          <p:cNvSpPr/>
          <p:nvPr/>
        </p:nvSpPr>
        <p:spPr>
          <a:xfrm flipH="1">
            <a:off x="5675245" y="-572057"/>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Rectangle 52">
            <a:extLst>
              <a:ext uri="{FF2B5EF4-FFF2-40B4-BE49-F238E27FC236}">
                <a16:creationId xmlns:a16="http://schemas.microsoft.com/office/drawing/2014/main" id="{ED508ACE-ABAA-45B2-9837-21C46B98EC01}"/>
              </a:ext>
            </a:extLst>
          </p:cNvPr>
          <p:cNvSpPr/>
          <p:nvPr/>
        </p:nvSpPr>
        <p:spPr>
          <a:xfrm>
            <a:off x="2329238" y="131836"/>
            <a:ext cx="4485523" cy="769441"/>
          </a:xfrm>
          <a:prstGeom prst="rect">
            <a:avLst/>
          </a:prstGeom>
          <a:noFill/>
        </p:spPr>
        <p:txBody>
          <a:bodyPr wrap="none" lIns="91440" tIns="45720" rIns="91440" bIns="45720">
            <a:spAutoFit/>
          </a:bodyPr>
          <a:lstStyle/>
          <a:p>
            <a:pPr algn="ctr"/>
            <a:r>
              <a:rPr lang="vi-VN" sz="4400" dirty="0">
                <a:ln w="0"/>
                <a:solidFill>
                  <a:schemeClr val="tx1"/>
                </a:solidFill>
                <a:effectLst>
                  <a:outerShdw blurRad="38100" dist="19050" dir="2700000" algn="tl" rotWithShape="0">
                    <a:schemeClr val="dk1">
                      <a:alpha val="40000"/>
                    </a:schemeClr>
                  </a:outerShdw>
                </a:effectLst>
              </a:rPr>
              <a:t>2</a:t>
            </a:r>
            <a:r>
              <a:rPr lang="en-US" sz="4400" dirty="0">
                <a:ln w="0"/>
                <a:solidFill>
                  <a:schemeClr val="tx1"/>
                </a:solidFill>
                <a:effectLst>
                  <a:outerShdw blurRad="38100" dist="19050" dir="2700000" algn="tl" rotWithShape="0">
                    <a:schemeClr val="dk1">
                      <a:alpha val="40000"/>
                    </a:schemeClr>
                  </a:outerShdw>
                </a:effectLst>
              </a:rPr>
              <a:t>. </a:t>
            </a:r>
            <a:r>
              <a:rPr lang="vi-VN" sz="4400" dirty="0">
                <a:ln w="0"/>
                <a:solidFill>
                  <a:schemeClr val="tx1"/>
                </a:solidFill>
                <a:effectLst>
                  <a:outerShdw blurRad="38100" dist="19050" dir="2700000" algn="tl" rotWithShape="0">
                    <a:schemeClr val="dk1">
                      <a:alpha val="40000"/>
                    </a:schemeClr>
                  </a:outerShdw>
                </a:effectLst>
              </a:rPr>
              <a:t>Mục tiêu đề tài</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54" name="Title 4">
            <a:extLst>
              <a:ext uri="{FF2B5EF4-FFF2-40B4-BE49-F238E27FC236}">
                <a16:creationId xmlns:a16="http://schemas.microsoft.com/office/drawing/2014/main" id="{D860D973-EBD9-4EFA-9D57-B1ABCFCC67EA}"/>
              </a:ext>
            </a:extLst>
          </p:cNvPr>
          <p:cNvSpPr>
            <a:spLocks noGrp="1"/>
          </p:cNvSpPr>
          <p:nvPr>
            <p:ph type="ctrTitle"/>
          </p:nvPr>
        </p:nvSpPr>
        <p:spPr>
          <a:xfrm>
            <a:off x="807154" y="1605170"/>
            <a:ext cx="7529689" cy="4120166"/>
          </a:xfrm>
        </p:spPr>
        <p:txBody>
          <a:bodyPr/>
          <a:lstStyle/>
          <a:p>
            <a:pPr marL="342900" lvl="0" indent="-342900" algn="l">
              <a:lnSpc>
                <a:spcPct val="115000"/>
              </a:lnSpc>
              <a:spcBef>
                <a:spcPts val="600"/>
              </a:spcBef>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rPr>
              <a:t>Nghiên cứu, xây dựng, vận hành một chương trình quản lý hoàn chỉnh với nhiều chức năng tối ưu để có thể áp dụng vào thực tế sử dụng.</a:t>
            </a:r>
            <a:br>
              <a:rPr lang="vi-VN" sz="1800" dirty="0">
                <a:effectLst/>
                <a:latin typeface="Times New Roman" panose="02020603050405020304" pitchFamily="18" charset="0"/>
                <a:ea typeface="Times New Roman" panose="02020603050405020304" pitchFamily="18" charset="0"/>
              </a:rPr>
            </a:br>
            <a:br>
              <a:rPr lang="vi-VN" sz="1800" dirty="0">
                <a:effectLst/>
                <a:latin typeface="Times New Roman" panose="02020603050405020304" pitchFamily="18" charset="0"/>
                <a:ea typeface="Times New Roman" panose="02020603050405020304" pitchFamily="18" charset="0"/>
              </a:rPr>
            </a:br>
            <a:r>
              <a:rPr lang="vi-VN" sz="1800" dirty="0">
                <a:effectLst/>
                <a:latin typeface="Times New Roman" panose="02020603050405020304" pitchFamily="18" charset="0"/>
                <a:ea typeface="Times New Roman" panose="02020603050405020304" pitchFamily="18" charset="0"/>
              </a:rPr>
              <a:t>Áp dụng lập trình hướng đối tượng OOP, sử dụng ngôn ngữ lập trình C++ cùng các cấu trúc dữ liệu vào việc xây dựng một chương trình quản lý.</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1500" dirty="0">
              <a:latin typeface="+mj-lt"/>
            </a:endParaRPr>
          </a:p>
        </p:txBody>
      </p:sp>
    </p:spTree>
    <p:extLst>
      <p:ext uri="{BB962C8B-B14F-4D97-AF65-F5344CB8AC3E}">
        <p14:creationId xmlns:p14="http://schemas.microsoft.com/office/powerpoint/2010/main" val="2434061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56" name="Google Shape;187;p28">
            <a:extLst>
              <a:ext uri="{FF2B5EF4-FFF2-40B4-BE49-F238E27FC236}">
                <a16:creationId xmlns:a16="http://schemas.microsoft.com/office/drawing/2014/main" id="{9DD827DE-41DF-48F1-98F4-6C134DB90482}"/>
              </a:ext>
            </a:extLst>
          </p:cNvPr>
          <p:cNvSpPr/>
          <p:nvPr/>
        </p:nvSpPr>
        <p:spPr>
          <a:xfrm flipH="1">
            <a:off x="5675245" y="-572057"/>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Rectangle 52">
            <a:extLst>
              <a:ext uri="{FF2B5EF4-FFF2-40B4-BE49-F238E27FC236}">
                <a16:creationId xmlns:a16="http://schemas.microsoft.com/office/drawing/2014/main" id="{ED508ACE-ABAA-45B2-9837-21C46B98EC01}"/>
              </a:ext>
            </a:extLst>
          </p:cNvPr>
          <p:cNvSpPr/>
          <p:nvPr/>
        </p:nvSpPr>
        <p:spPr>
          <a:xfrm>
            <a:off x="-146134" y="35576"/>
            <a:ext cx="9290134" cy="1446550"/>
          </a:xfrm>
          <a:prstGeom prst="rect">
            <a:avLst/>
          </a:prstGeom>
          <a:noFill/>
        </p:spPr>
        <p:txBody>
          <a:bodyPr wrap="square" lIns="91440" tIns="45720" rIns="91440" bIns="45720">
            <a:spAutoFit/>
          </a:bodyPr>
          <a:lstStyle/>
          <a:p>
            <a:pPr algn="ctr"/>
            <a:r>
              <a:rPr lang="vi-VN" sz="4400" dirty="0">
                <a:ln w="0"/>
                <a:solidFill>
                  <a:schemeClr val="tx1"/>
                </a:solidFill>
                <a:effectLst>
                  <a:outerShdw blurRad="38100" dist="19050" dir="2700000" algn="tl" rotWithShape="0">
                    <a:schemeClr val="dk1">
                      <a:alpha val="40000"/>
                    </a:schemeClr>
                  </a:outerShdw>
                </a:effectLst>
              </a:rPr>
              <a:t>3</a:t>
            </a:r>
            <a:r>
              <a:rPr lang="en-US" sz="4400" dirty="0">
                <a:ln w="0"/>
                <a:solidFill>
                  <a:schemeClr val="tx1"/>
                </a:solidFill>
                <a:effectLst>
                  <a:outerShdw blurRad="38100" dist="19050" dir="2700000" algn="tl" rotWithShape="0">
                    <a:schemeClr val="dk1">
                      <a:alpha val="40000"/>
                    </a:schemeClr>
                  </a:outerShdw>
                </a:effectLst>
              </a:rPr>
              <a:t>. </a:t>
            </a:r>
            <a:r>
              <a:rPr lang="vi-VN" sz="4400" dirty="0">
                <a:ln w="0"/>
                <a:solidFill>
                  <a:schemeClr val="tx1"/>
                </a:solidFill>
                <a:effectLst>
                  <a:outerShdw blurRad="38100" dist="19050" dir="2700000" algn="tl" rotWithShape="0">
                    <a:schemeClr val="dk1">
                      <a:alpha val="40000"/>
                    </a:schemeClr>
                  </a:outerShdw>
                </a:effectLst>
              </a:rPr>
              <a:t>Ý nghĩa khoa học và thực tiễn của đề tài</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54" name="Title 4">
            <a:extLst>
              <a:ext uri="{FF2B5EF4-FFF2-40B4-BE49-F238E27FC236}">
                <a16:creationId xmlns:a16="http://schemas.microsoft.com/office/drawing/2014/main" id="{D860D973-EBD9-4EFA-9D57-B1ABCFCC67EA}"/>
              </a:ext>
            </a:extLst>
          </p:cNvPr>
          <p:cNvSpPr>
            <a:spLocks noGrp="1"/>
          </p:cNvSpPr>
          <p:nvPr>
            <p:ph type="ctrTitle"/>
          </p:nvPr>
        </p:nvSpPr>
        <p:spPr>
          <a:xfrm>
            <a:off x="807155" y="1766040"/>
            <a:ext cx="7529689" cy="4120166"/>
          </a:xfrm>
        </p:spPr>
        <p:txBody>
          <a:bodyPr/>
          <a:lstStyle/>
          <a:p>
            <a:pPr lvl="0" algn="l">
              <a:lnSpc>
                <a:spcPct val="115000"/>
              </a:lnSpc>
              <a:spcBef>
                <a:spcPts val="600"/>
              </a:spcBef>
            </a:pPr>
            <a:r>
              <a:rPr lang="vi-VN" sz="1800" dirty="0">
                <a:latin typeface="Times New Roman" panose="02020603050405020304" pitchFamily="18" charset="0"/>
                <a:ea typeface="Times New Roman" panose="02020603050405020304" pitchFamily="18" charset="0"/>
              </a:rPr>
              <a:t>- Ý nghĩa khoa học:</a:t>
            </a:r>
            <a:br>
              <a:rPr lang="vi-VN" sz="1800" dirty="0">
                <a:latin typeface="Times New Roman" panose="02020603050405020304" pitchFamily="18" charset="0"/>
                <a:ea typeface="Times New Roman" panose="02020603050405020304" pitchFamily="18" charset="0"/>
              </a:rPr>
            </a:br>
            <a:r>
              <a:rPr lang="vi-VN" sz="1800" dirty="0">
                <a:latin typeface="Times New Roman" panose="02020603050405020304" pitchFamily="18" charset="0"/>
                <a:ea typeface="Times New Roman" panose="02020603050405020304" pitchFamily="18" charset="0"/>
              </a:rPr>
              <a:t>        G</a:t>
            </a:r>
            <a:r>
              <a:rPr lang="vi-VN" sz="1800" dirty="0">
                <a:effectLst/>
                <a:latin typeface="Times New Roman" panose="02020603050405020304" pitchFamily="18" charset="0"/>
                <a:ea typeface="Times New Roman" panose="02020603050405020304" pitchFamily="18" charset="0"/>
              </a:rPr>
              <a:t>óp phần nâng cao nhận thức, khả năng thu thập thông tin, phân tích yêu cầu của người dùng để xây dựng được chương trình quản lý. </a:t>
            </a:r>
            <a:br>
              <a:rPr lang="vi-VN" sz="1800" dirty="0">
                <a:effectLst/>
                <a:latin typeface="Times New Roman" panose="02020603050405020304" pitchFamily="18" charset="0"/>
                <a:ea typeface="Times New Roman" panose="02020603050405020304" pitchFamily="18" charset="0"/>
              </a:rPr>
            </a:br>
            <a:br>
              <a:rPr lang="vi-VN" sz="1800" dirty="0">
                <a:effectLst/>
                <a:latin typeface="Times New Roman" panose="02020603050405020304" pitchFamily="18" charset="0"/>
                <a:ea typeface="Times New Roman" panose="02020603050405020304" pitchFamily="18" charset="0"/>
              </a:rPr>
            </a:br>
            <a:r>
              <a:rPr lang="vi-VN" sz="1800" dirty="0">
                <a:effectLst/>
                <a:latin typeface="Times New Roman" panose="02020603050405020304" pitchFamily="18" charset="0"/>
                <a:ea typeface="Times New Roman" panose="02020603050405020304" pitchFamily="18" charset="0"/>
              </a:rPr>
              <a:t>- Ý nghĩa thực tiễn:</a:t>
            </a:r>
            <a:br>
              <a:rPr lang="vi-VN" sz="1800" dirty="0">
                <a:effectLst/>
                <a:latin typeface="Times New Roman" panose="02020603050405020304" pitchFamily="18" charset="0"/>
                <a:ea typeface="Times New Roman" panose="02020603050405020304" pitchFamily="18" charset="0"/>
              </a:rPr>
            </a:br>
            <a:r>
              <a:rPr lang="vi-VN" sz="1800" dirty="0">
                <a:effectLst/>
                <a:latin typeface="Times New Roman" panose="02020603050405020304" pitchFamily="18" charset="0"/>
                <a:ea typeface="Times New Roman" panose="02020603050405020304" pitchFamily="18" charset="0"/>
              </a:rPr>
              <a:t>        Xây dựng ứng dụng quản lý nhân viên là một công việc có tính khả thi cao và khả năng ứng dụng thực tế hiệu quả.</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1500" dirty="0">
              <a:latin typeface="+mj-lt"/>
            </a:endParaRPr>
          </a:p>
        </p:txBody>
      </p:sp>
    </p:spTree>
    <p:extLst>
      <p:ext uri="{BB962C8B-B14F-4D97-AF65-F5344CB8AC3E}">
        <p14:creationId xmlns:p14="http://schemas.microsoft.com/office/powerpoint/2010/main" val="2214194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Shape 180"/>
        <p:cNvGrpSpPr/>
        <p:nvPr/>
      </p:nvGrpSpPr>
      <p:grpSpPr>
        <a:xfrm>
          <a:off x="0" y="0"/>
          <a:ext cx="0" cy="0"/>
          <a:chOff x="0" y="0"/>
          <a:chExt cx="0" cy="0"/>
        </a:xfrm>
      </p:grpSpPr>
      <p:sp>
        <p:nvSpPr>
          <p:cNvPr id="181" name="Google Shape;181;p27"/>
          <p:cNvSpPr txBox="1">
            <a:spLocks noGrp="1"/>
          </p:cNvSpPr>
          <p:nvPr>
            <p:ph type="ctrTitle"/>
          </p:nvPr>
        </p:nvSpPr>
        <p:spPr>
          <a:xfrm>
            <a:off x="3737031" y="2507935"/>
            <a:ext cx="3491666" cy="80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Phân tích chức năng hệ thống</a:t>
            </a:r>
            <a:endParaRPr dirty="0"/>
          </a:p>
        </p:txBody>
      </p:sp>
      <p:sp>
        <p:nvSpPr>
          <p:cNvPr id="182" name="Google Shape;182;p27"/>
          <p:cNvSpPr txBox="1">
            <a:spLocks noGrp="1"/>
          </p:cNvSpPr>
          <p:nvPr>
            <p:ph type="title" idx="2"/>
          </p:nvPr>
        </p:nvSpPr>
        <p:spPr>
          <a:xfrm>
            <a:off x="4146520" y="1753435"/>
            <a:ext cx="2979300" cy="75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54197" y="41020"/>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489098" y="733647"/>
            <a:ext cx="8165804" cy="3554819"/>
          </a:xfrm>
          <a:prstGeom prst="rect">
            <a:avLst/>
          </a:prstGeom>
          <a:noFill/>
        </p:spPr>
        <p:txBody>
          <a:bodyPr wrap="square" rtlCol="0">
            <a:spAutoFit/>
          </a:bodyPr>
          <a:lstStyle/>
          <a:p>
            <a:pPr marL="285750" indent="-285750" algn="just">
              <a:buFont typeface="Wingdings" panose="05000000000000000000" pitchFamily="2" charset="2"/>
              <a:buChar char="§"/>
            </a:pPr>
            <a:r>
              <a:rPr lang="vi-VN" sz="2400" b="1" dirty="0"/>
              <a:t>Hiển thị danh sách thông tin nhân viên:</a:t>
            </a:r>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885136" y="-1198724"/>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311724A-7D4B-65DC-2388-797B49240F48}"/>
              </a:ext>
            </a:extLst>
          </p:cNvPr>
          <p:cNvPicPr>
            <a:picLocks noChangeAspect="1"/>
          </p:cNvPicPr>
          <p:nvPr/>
        </p:nvPicPr>
        <p:blipFill>
          <a:blip r:embed="rId3"/>
          <a:stretch>
            <a:fillRect/>
          </a:stretch>
        </p:blipFill>
        <p:spPr>
          <a:xfrm>
            <a:off x="489098" y="1206520"/>
            <a:ext cx="7284154" cy="3071969"/>
          </a:xfrm>
          <a:prstGeom prst="rect">
            <a:avLst/>
          </a:prstGeom>
        </p:spPr>
      </p:pic>
    </p:spTree>
    <p:extLst>
      <p:ext uri="{BB962C8B-B14F-4D97-AF65-F5344CB8AC3E}">
        <p14:creationId xmlns:p14="http://schemas.microsoft.com/office/powerpoint/2010/main" val="7703780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54197" y="41020"/>
            <a:ext cx="606900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2.1 </a:t>
            </a:r>
            <a:r>
              <a:rPr lang="vi-VN" sz="3000" dirty="0"/>
              <a:t>Các chức năng quản lý chính</a:t>
            </a:r>
            <a:endParaRPr sz="3000" dirty="0"/>
          </a:p>
        </p:txBody>
      </p:sp>
      <p:sp>
        <p:nvSpPr>
          <p:cNvPr id="18" name="TextBox 17">
            <a:extLst>
              <a:ext uri="{FF2B5EF4-FFF2-40B4-BE49-F238E27FC236}">
                <a16:creationId xmlns:a16="http://schemas.microsoft.com/office/drawing/2014/main" id="{FDC22F2D-1F11-4C9D-9DD0-C89ACC755CCC}"/>
              </a:ext>
            </a:extLst>
          </p:cNvPr>
          <p:cNvSpPr txBox="1"/>
          <p:nvPr/>
        </p:nvSpPr>
        <p:spPr>
          <a:xfrm>
            <a:off x="489098" y="733647"/>
            <a:ext cx="8165804" cy="3554819"/>
          </a:xfrm>
          <a:prstGeom prst="rect">
            <a:avLst/>
          </a:prstGeom>
          <a:noFill/>
        </p:spPr>
        <p:txBody>
          <a:bodyPr wrap="square" rtlCol="0">
            <a:spAutoFit/>
          </a:bodyPr>
          <a:lstStyle/>
          <a:p>
            <a:pPr algn="just"/>
            <a:r>
              <a:rPr lang="vi-VN" sz="2400" b="1" dirty="0"/>
              <a:t>1. </a:t>
            </a:r>
            <a:r>
              <a:rPr lang="vi-VN" sz="2400" dirty="0"/>
              <a:t>Hiển thị các thông tin cơ bản của nhân viên:</a:t>
            </a:r>
          </a:p>
          <a:p>
            <a:pPr marL="285750" indent="-285750" algn="just">
              <a:buFont typeface="Wingdings" panose="05000000000000000000" pitchFamily="2" charset="2"/>
              <a:buChar char="§"/>
            </a:pPr>
            <a:endParaRPr lang="vi-VN" sz="24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marL="285750" indent="-285750" algn="just">
              <a:buFont typeface="Wingdings" panose="05000000000000000000" pitchFamily="2" charset="2"/>
              <a:buChar char="§"/>
            </a:pPr>
            <a:endParaRPr lang="vi-VN" sz="1800" b="1" dirty="0"/>
          </a:p>
          <a:p>
            <a:pPr algn="just"/>
            <a:endParaRPr lang="vi-VN" sz="1800" b="1" dirty="0"/>
          </a:p>
          <a:p>
            <a:pPr marL="285750" indent="-285750" algn="just">
              <a:buFont typeface="Wingdings" panose="05000000000000000000" pitchFamily="2" charset="2"/>
              <a:buChar char="§"/>
            </a:pPr>
            <a:endParaRPr lang="en-US" sz="1800" b="1" dirty="0"/>
          </a:p>
          <a:p>
            <a:pPr marL="285750" indent="-285750" algn="just">
              <a:buFont typeface="Arial" panose="020B0604020202020204" pitchFamily="34" charset="0"/>
              <a:buChar char="•"/>
            </a:pPr>
            <a:endParaRPr lang="en-US" sz="1500" dirty="0"/>
          </a:p>
        </p:txBody>
      </p:sp>
      <p:sp>
        <p:nvSpPr>
          <p:cNvPr id="34" name="Google Shape;201;p29">
            <a:extLst>
              <a:ext uri="{FF2B5EF4-FFF2-40B4-BE49-F238E27FC236}">
                <a16:creationId xmlns:a16="http://schemas.microsoft.com/office/drawing/2014/main" id="{CE6F69CB-6AFB-480D-ABE5-2DEC0E4054CD}"/>
              </a:ext>
            </a:extLst>
          </p:cNvPr>
          <p:cNvSpPr/>
          <p:nvPr/>
        </p:nvSpPr>
        <p:spPr>
          <a:xfrm>
            <a:off x="-885136" y="-1198724"/>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3CBFF1AD-53B2-5B03-5F7B-6F6C73AE2ABF}"/>
              </a:ext>
            </a:extLst>
          </p:cNvPr>
          <p:cNvPicPr>
            <a:picLocks noChangeAspect="1"/>
          </p:cNvPicPr>
          <p:nvPr/>
        </p:nvPicPr>
        <p:blipFill>
          <a:blip r:embed="rId3"/>
          <a:stretch>
            <a:fillRect/>
          </a:stretch>
        </p:blipFill>
        <p:spPr>
          <a:xfrm>
            <a:off x="775127" y="1119482"/>
            <a:ext cx="7770562" cy="3982998"/>
          </a:xfrm>
          <a:prstGeom prst="rect">
            <a:avLst/>
          </a:prstGeom>
        </p:spPr>
      </p:pic>
    </p:spTree>
    <p:extLst>
      <p:ext uri="{BB962C8B-B14F-4D97-AF65-F5344CB8AC3E}">
        <p14:creationId xmlns:p14="http://schemas.microsoft.com/office/powerpoint/2010/main" val="265168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Marketing Newsletter">
  <a:themeElements>
    <a:clrScheme name="Simple Light">
      <a:dk1>
        <a:srgbClr val="191919"/>
      </a:dk1>
      <a:lt1>
        <a:srgbClr val="F3F3F3"/>
      </a:lt1>
      <a:dk2>
        <a:srgbClr val="D9D9D9"/>
      </a:dk2>
      <a:lt2>
        <a:srgbClr val="434343"/>
      </a:lt2>
      <a:accent1>
        <a:srgbClr val="097A80"/>
      </a:accent1>
      <a:accent2>
        <a:srgbClr val="B3B896"/>
      </a:accent2>
      <a:accent3>
        <a:srgbClr val="F1C34E"/>
      </a:accent3>
      <a:accent4>
        <a:srgbClr val="E06666"/>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2650</Words>
  <Application>Microsoft Office PowerPoint</Application>
  <PresentationFormat>On-screen Show (16:9)</PresentationFormat>
  <Paragraphs>355</Paragraphs>
  <Slides>47</Slides>
  <Notes>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Nunito Sans ExtraBold</vt:lpstr>
      <vt:lpstr>Arial</vt:lpstr>
      <vt:lpstr>Wingdings</vt:lpstr>
      <vt:lpstr>Times New Roman</vt:lpstr>
      <vt:lpstr>Nunito Sans</vt:lpstr>
      <vt:lpstr>Courier New</vt:lpstr>
      <vt:lpstr>Assistant Light</vt:lpstr>
      <vt:lpstr>Pontano Sans</vt:lpstr>
      <vt:lpstr>Fira Sans Extra Condensed Medium</vt:lpstr>
      <vt:lpstr>Consolas</vt:lpstr>
      <vt:lpstr>Symbol</vt:lpstr>
      <vt:lpstr>Marketing Newsletter</vt:lpstr>
      <vt:lpstr>PBL 2: DỰ ÁN CƠ SỞ LẬP TRÌNH</vt:lpstr>
      <vt:lpstr>Nội dung</vt:lpstr>
      <vt:lpstr>GIỚI THIỆU ĐỀ TÀI</vt:lpstr>
      <vt:lpstr>Quản lý nhân sự trong tổ chức luôn là điều rất quan trọng thậm chí là điều then chốt trong xã hội công nghệ 4.0 hiện nay. Quản lí trên giấy tờ sẽ tốn thời gian, công sức, dễ mất giấy tờ đã lưu lại, khó thống kê báo cáo. Vì vậy cần phải có phần mềm để quản lí nhân sự để giúp người dùng dễ quản lí, nhanh chóng, chính xác và tiết kiệm nhiều thời gian…   Với mong muốn áp dụng Công nghệ thông tin vào quản lý, vì vậy nên chúng em đã xây dựng chương trình “Quản Lý Nhân Viên”, với các chức năng lưu trữ và xử lý thông tin chính xác và nhanh chóng. </vt:lpstr>
      <vt:lpstr>Nghiên cứu, xây dựng, vận hành một chương trình quản lý hoàn chỉnh với nhiều chức năng tối ưu để có thể áp dụng vào thực tế sử dụng.  Áp dụng lập trình hướng đối tượng OOP, sử dụng ngôn ngữ lập trình C++ cùng các cấu trúc dữ liệu vào việc xây dựng một chương trình quản lý.  </vt:lpstr>
      <vt:lpstr>- Ý nghĩa khoa học:         Góp phần nâng cao nhận thức, khả năng thu thập thông tin, phân tích yêu cầu của người dùng để xây dựng được chương trình quản lý.   - Ý nghĩa thực tiễn:         Xây dựng ứng dụng quản lý nhân viên là một công việc có tính khả thi cao và khả năng ứng dụng thực tế hiệu quả.  </vt:lpstr>
      <vt:lpstr>Phân tích chức năng hệ thống</vt:lpstr>
      <vt:lpstr>2.1 Các chức năng quản lý chính</vt:lpstr>
      <vt:lpstr>2.1 Các chức năng quản lý chính</vt:lpstr>
      <vt:lpstr>2.1 Các chức năng quản lý chính</vt:lpstr>
      <vt:lpstr>2.1 Các chức năng quản lý chính</vt:lpstr>
      <vt:lpstr>2.1 Các chức năng quản lý chính</vt:lpstr>
      <vt:lpstr>2.1 Các chức năng quản lý chính</vt:lpstr>
      <vt:lpstr>2.1 Các chức năng quản lý chính</vt:lpstr>
      <vt:lpstr>2.1 Các chức năng quản lý chính</vt:lpstr>
      <vt:lpstr>2.1 Các chức năng quản lý chính</vt:lpstr>
      <vt:lpstr>2.1 Các chức năng quản lý chính</vt:lpstr>
      <vt:lpstr>2.1 Các chức năng quản lý chính</vt:lpstr>
      <vt:lpstr>IN DEPTH</vt:lpstr>
      <vt:lpstr>PowerPoint Presentation</vt:lpstr>
      <vt:lpstr>PowerPoint Presentation</vt:lpstr>
      <vt:lpstr>PowerPoint Presentation</vt:lpstr>
      <vt:lpstr>PowerPoint Presentation</vt:lpstr>
      <vt:lpstr>THIẾT KẾ CẤU TRÚC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Phân tích hướng đối tượng và triển khai hệ thống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 VÀ HƯỚNG PHÁT TRIỂN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 1: ĐỒ ÁN LẬP TRÌNH TÍNH TOÁN</dc:title>
  <dc:creator>DELL</dc:creator>
  <cp:lastModifiedBy>Hoàng Nguyễn Nhật Minh</cp:lastModifiedBy>
  <cp:revision>46</cp:revision>
  <dcterms:modified xsi:type="dcterms:W3CDTF">2022-12-25T18:02:32Z</dcterms:modified>
</cp:coreProperties>
</file>