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35"/>
  </p:notesMasterIdLst>
  <p:sldIdLst>
    <p:sldId id="256" r:id="rId2"/>
    <p:sldId id="257" r:id="rId3"/>
    <p:sldId id="258" r:id="rId4"/>
    <p:sldId id="260" r:id="rId5"/>
    <p:sldId id="294" r:id="rId6"/>
    <p:sldId id="261" r:id="rId7"/>
    <p:sldId id="295" r:id="rId8"/>
    <p:sldId id="296" r:id="rId9"/>
    <p:sldId id="263" r:id="rId10"/>
    <p:sldId id="297" r:id="rId11"/>
    <p:sldId id="266" r:id="rId12"/>
    <p:sldId id="302" r:id="rId13"/>
    <p:sldId id="301" r:id="rId14"/>
    <p:sldId id="303" r:id="rId15"/>
    <p:sldId id="304" r:id="rId16"/>
    <p:sldId id="305" r:id="rId17"/>
    <p:sldId id="306" r:id="rId18"/>
    <p:sldId id="307" r:id="rId19"/>
    <p:sldId id="265" r:id="rId20"/>
    <p:sldId id="313" r:id="rId21"/>
    <p:sldId id="267" r:id="rId22"/>
    <p:sldId id="316" r:id="rId23"/>
    <p:sldId id="315" r:id="rId24"/>
    <p:sldId id="317" r:id="rId25"/>
    <p:sldId id="318" r:id="rId26"/>
    <p:sldId id="268" r:id="rId27"/>
    <p:sldId id="270" r:id="rId28"/>
    <p:sldId id="308" r:id="rId29"/>
    <p:sldId id="309" r:id="rId30"/>
    <p:sldId id="310" r:id="rId31"/>
    <p:sldId id="271" r:id="rId32"/>
    <p:sldId id="311" r:id="rId33"/>
    <p:sldId id="312" r:id="rId34"/>
  </p:sldIdLst>
  <p:sldSz cx="9144000" cy="5143500" type="screen16x9"/>
  <p:notesSz cx="6858000" cy="9144000"/>
  <p:embeddedFontLst>
    <p:embeddedFont>
      <p:font typeface="Assistant Light" panose="020B0604020202020204" charset="-79"/>
      <p:regular r:id="rId36"/>
      <p:bold r:id="rId37"/>
    </p:embeddedFont>
    <p:embeddedFont>
      <p:font typeface="Calibri" panose="020F0502020204030204" pitchFamily="34" charset="0"/>
      <p:regular r:id="rId38"/>
      <p:bold r:id="rId39"/>
      <p:italic r:id="rId40"/>
      <p:boldItalic r:id="rId41"/>
    </p:embeddedFont>
    <p:embeddedFont>
      <p:font typeface="Cambria Math" panose="02040503050406030204" pitchFamily="18" charset="0"/>
      <p:regular r:id="rId42"/>
    </p:embeddedFont>
    <p:embeddedFont>
      <p:font typeface="Consolas" panose="020B0609020204030204" pitchFamily="49" charset="0"/>
      <p:regular r:id="rId43"/>
      <p:bold r:id="rId44"/>
      <p:italic r:id="rId45"/>
      <p:boldItalic r:id="rId46"/>
    </p:embeddedFont>
    <p:embeddedFont>
      <p:font typeface="Fira Sans Extra Condensed Medium" panose="020B0604020202020204" charset="0"/>
      <p:regular r:id="rId47"/>
      <p:bold r:id="rId48"/>
      <p:italic r:id="rId49"/>
      <p:boldItalic r:id="rId50"/>
    </p:embeddedFont>
    <p:embeddedFont>
      <p:font typeface="Nunito Sans" panose="020B0604020202020204" charset="0"/>
      <p:regular r:id="rId51"/>
      <p:bold r:id="rId52"/>
      <p:italic r:id="rId53"/>
      <p:boldItalic r:id="rId54"/>
    </p:embeddedFont>
    <p:embeddedFont>
      <p:font typeface="Nunito Sans ExtraBold" panose="020B0604020202020204" charset="0"/>
      <p:bold r:id="rId55"/>
      <p:boldItalic r:id="rId56"/>
    </p:embeddedFont>
    <p:embeddedFont>
      <p:font typeface="Pontano Sans" panose="020B0604020202020204" charset="0"/>
      <p:regular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760">
          <p15:clr>
            <a:srgbClr val="9AA0A6"/>
          </p15:clr>
        </p15:guide>
        <p15:guide id="2" pos="4215">
          <p15:clr>
            <a:srgbClr val="9AA0A6"/>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4A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506" y="474"/>
      </p:cViewPr>
      <p:guideLst>
        <p:guide pos="5760"/>
        <p:guide pos="4215"/>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458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ef6e01a5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ef6e01a5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ef6e01a5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ef6e01a5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94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ef6e01a5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ef6e01a5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37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ef6e01a5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ef6e01a5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231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ef6e01a5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ef6e01a5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949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ef6e01a5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ef6e01a5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159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ef6e01a5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ef6e01a5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461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ef6e01a5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ef6e01a5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091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8d3b44f0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8d3b44f0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e4b937d3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e4b937d3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58d3b44f0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58d3b44f0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739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58d3b44f0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58d3b44f0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841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96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543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0548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8d3b44f0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8d3b44f0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8d3b44f0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8d3b44f0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8d3b44f0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8d3b44f0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805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8d3b44f0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8d3b44f0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21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ef6e01a56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ef6e01a56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8d3b44f0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8d3b44f0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577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8d3b44f08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8d3b44f0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ef6e01a5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ef6e01a5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1012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5e4b937d39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5e4b937d39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061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713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ef6e01a56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525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16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p:nvPr/>
        </p:nvSpPr>
        <p:spPr>
          <a:xfrm>
            <a:off x="5089700" y="-20175"/>
            <a:ext cx="4094650" cy="5190575"/>
          </a:xfrm>
          <a:custGeom>
            <a:avLst/>
            <a:gdLst/>
            <a:ahLst/>
            <a:cxnLst/>
            <a:rect l="l" t="t" r="r" b="b"/>
            <a:pathLst>
              <a:path w="163786" h="207623" extrusionOk="0">
                <a:moveTo>
                  <a:pt x="0" y="0"/>
                </a:moveTo>
                <a:lnTo>
                  <a:pt x="26895" y="207623"/>
                </a:lnTo>
                <a:lnTo>
                  <a:pt x="163786" y="207623"/>
                </a:lnTo>
                <a:lnTo>
                  <a:pt x="163786" y="538"/>
                </a:lnTo>
                <a:close/>
              </a:path>
            </a:pathLst>
          </a:custGeom>
          <a:solidFill>
            <a:schemeClr val="dk1"/>
          </a:solidFill>
          <a:ln>
            <a:noFill/>
          </a:ln>
        </p:spPr>
      </p:sp>
      <p:sp>
        <p:nvSpPr>
          <p:cNvPr id="10" name="Google Shape;10;p2"/>
          <p:cNvSpPr txBox="1">
            <a:spLocks noGrp="1"/>
          </p:cNvSpPr>
          <p:nvPr>
            <p:ph type="ctrTitle"/>
          </p:nvPr>
        </p:nvSpPr>
        <p:spPr>
          <a:xfrm>
            <a:off x="4863802" y="1290175"/>
            <a:ext cx="36396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000"/>
              <a:buFont typeface="Nunito Sans ExtraBold"/>
              <a:buNone/>
              <a:defRPr sz="300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Clr>
                <a:schemeClr val="lt1"/>
              </a:buClr>
              <a:buSzPts val="3000"/>
              <a:buNone/>
              <a:defRPr sz="3000">
                <a:solidFill>
                  <a:schemeClr val="lt1"/>
                </a:solidFill>
              </a:defRPr>
            </a:lvl2pPr>
            <a:lvl3pPr lvl="2" algn="r" rtl="0">
              <a:spcBef>
                <a:spcPts val="0"/>
              </a:spcBef>
              <a:spcAft>
                <a:spcPts val="0"/>
              </a:spcAft>
              <a:buClr>
                <a:schemeClr val="lt1"/>
              </a:buClr>
              <a:buSzPts val="3000"/>
              <a:buNone/>
              <a:defRPr sz="3000">
                <a:solidFill>
                  <a:schemeClr val="lt1"/>
                </a:solidFill>
              </a:defRPr>
            </a:lvl3pPr>
            <a:lvl4pPr lvl="3" algn="r" rtl="0">
              <a:spcBef>
                <a:spcPts val="0"/>
              </a:spcBef>
              <a:spcAft>
                <a:spcPts val="0"/>
              </a:spcAft>
              <a:buClr>
                <a:schemeClr val="lt1"/>
              </a:buClr>
              <a:buSzPts val="3000"/>
              <a:buNone/>
              <a:defRPr sz="3000">
                <a:solidFill>
                  <a:schemeClr val="lt1"/>
                </a:solidFill>
              </a:defRPr>
            </a:lvl4pPr>
            <a:lvl5pPr lvl="4" algn="r" rtl="0">
              <a:spcBef>
                <a:spcPts val="0"/>
              </a:spcBef>
              <a:spcAft>
                <a:spcPts val="0"/>
              </a:spcAft>
              <a:buClr>
                <a:schemeClr val="lt1"/>
              </a:buClr>
              <a:buSzPts val="3000"/>
              <a:buNone/>
              <a:defRPr sz="3000">
                <a:solidFill>
                  <a:schemeClr val="lt1"/>
                </a:solidFill>
              </a:defRPr>
            </a:lvl5pPr>
            <a:lvl6pPr lvl="5" algn="r" rtl="0">
              <a:spcBef>
                <a:spcPts val="0"/>
              </a:spcBef>
              <a:spcAft>
                <a:spcPts val="0"/>
              </a:spcAft>
              <a:buClr>
                <a:schemeClr val="lt1"/>
              </a:buClr>
              <a:buSzPts val="3000"/>
              <a:buNone/>
              <a:defRPr sz="3000">
                <a:solidFill>
                  <a:schemeClr val="lt1"/>
                </a:solidFill>
              </a:defRPr>
            </a:lvl6pPr>
            <a:lvl7pPr lvl="6" algn="r" rtl="0">
              <a:spcBef>
                <a:spcPts val="0"/>
              </a:spcBef>
              <a:spcAft>
                <a:spcPts val="0"/>
              </a:spcAft>
              <a:buClr>
                <a:schemeClr val="lt1"/>
              </a:buClr>
              <a:buSzPts val="3000"/>
              <a:buNone/>
              <a:defRPr sz="3000">
                <a:solidFill>
                  <a:schemeClr val="lt1"/>
                </a:solidFill>
              </a:defRPr>
            </a:lvl7pPr>
            <a:lvl8pPr lvl="7" algn="r" rtl="0">
              <a:spcBef>
                <a:spcPts val="0"/>
              </a:spcBef>
              <a:spcAft>
                <a:spcPts val="0"/>
              </a:spcAft>
              <a:buClr>
                <a:schemeClr val="lt1"/>
              </a:buClr>
              <a:buSzPts val="3000"/>
              <a:buNone/>
              <a:defRPr sz="3000">
                <a:solidFill>
                  <a:schemeClr val="lt1"/>
                </a:solidFill>
              </a:defRPr>
            </a:lvl8pPr>
            <a:lvl9pPr lvl="8" algn="r" rtl="0">
              <a:spcBef>
                <a:spcPts val="0"/>
              </a:spcBef>
              <a:spcAft>
                <a:spcPts val="0"/>
              </a:spcAft>
              <a:buClr>
                <a:schemeClr val="lt1"/>
              </a:buClr>
              <a:buSzPts val="3000"/>
              <a:buNone/>
              <a:defRPr sz="3000">
                <a:solidFill>
                  <a:schemeClr val="lt1"/>
                </a:solidFill>
              </a:defRPr>
            </a:lvl9pPr>
          </a:lstStyle>
          <a:p>
            <a:endParaRPr/>
          </a:p>
        </p:txBody>
      </p:sp>
      <p:sp>
        <p:nvSpPr>
          <p:cNvPr id="11" name="Google Shape;11;p2"/>
          <p:cNvSpPr txBox="1">
            <a:spLocks noGrp="1"/>
          </p:cNvSpPr>
          <p:nvPr>
            <p:ph type="subTitle" idx="1"/>
          </p:nvPr>
        </p:nvSpPr>
        <p:spPr>
          <a:xfrm>
            <a:off x="4151302" y="27576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1200"/>
              <a:buFont typeface="Pontano Sans"/>
              <a:buNone/>
              <a:defRPr>
                <a:solidFill>
                  <a:schemeClr val="lt1"/>
                </a:solidFill>
                <a:latin typeface="Pontano Sans"/>
                <a:ea typeface="Pontano Sans"/>
                <a:cs typeface="Pontano Sans"/>
                <a:sym typeface="Pontano Sans"/>
              </a:defRPr>
            </a:lvl1pPr>
            <a:lvl2pPr lvl="1"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2pPr>
            <a:lvl3pPr lvl="2"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3pPr>
            <a:lvl4pPr lvl="3"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4pPr>
            <a:lvl5pPr lvl="4"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5pPr>
            <a:lvl6pPr lvl="5"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6pPr>
            <a:lvl7pPr lvl="6"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7pPr>
            <a:lvl8pPr lvl="7"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8pPr>
            <a:lvl9pPr lvl="8"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9pPr>
          </a:lstStyle>
          <a:p>
            <a:endParaRPr/>
          </a:p>
        </p:txBody>
      </p:sp>
    </p:spTree>
  </p:cSld>
  <p:clrMapOvr>
    <a:masterClrMapping/>
  </p:clrMapOvr>
  <p:extLst>
    <p:ext uri="{DCECCB84-F9BA-43D5-87BE-67443E8EF086}">
      <p15:sldGuideLst xmlns:p15="http://schemas.microsoft.com/office/powerpoint/2012/main">
        <p15:guide id="1" pos="2551">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Design 2">
  <p:cSld name="CUSTOM_15">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3080975" y="405336"/>
            <a:ext cx="2982000" cy="68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p:cSld name="CUSTOM_24">
    <p:bg>
      <p:bgPr>
        <a:no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spTree>
      <p:nvGrpSpPr>
        <p:cNvPr id="1" name="Shape 12"/>
        <p:cNvGrpSpPr/>
        <p:nvPr/>
      </p:nvGrpSpPr>
      <p:grpSpPr>
        <a:xfrm>
          <a:off x="0" y="0"/>
          <a:ext cx="0" cy="0"/>
          <a:chOff x="0" y="0"/>
          <a:chExt cx="0" cy="0"/>
        </a:xfrm>
      </p:grpSpPr>
      <p:sp>
        <p:nvSpPr>
          <p:cNvPr id="13" name="Google Shape;13;p3"/>
          <p:cNvSpPr/>
          <p:nvPr/>
        </p:nvSpPr>
        <p:spPr>
          <a:xfrm>
            <a:off x="2999400" y="3305175"/>
            <a:ext cx="519300" cy="449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a:off x="5611575" y="3305175"/>
            <a:ext cx="519300" cy="449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1690650" y="1925050"/>
            <a:ext cx="519300" cy="449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312350" y="1925050"/>
            <a:ext cx="519300" cy="449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6980125" y="1925050"/>
            <a:ext cx="519300" cy="449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6586" y="-40475"/>
            <a:ext cx="9180576" cy="1384272"/>
            <a:chOff x="0" y="-40481"/>
            <a:chExt cx="9144000" cy="1384272"/>
          </a:xfrm>
        </p:grpSpPr>
        <p:sp>
          <p:nvSpPr>
            <p:cNvPr id="19" name="Google Shape;19;p3"/>
            <p:cNvSpPr/>
            <p:nvPr/>
          </p:nvSpPr>
          <p:spPr>
            <a:xfrm rot="10800000">
              <a:off x="1200" y="799890"/>
              <a:ext cx="9142800" cy="5439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0" y="-40481"/>
              <a:ext cx="9144000" cy="85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subTitle" idx="1"/>
          </p:nvPr>
        </p:nvSpPr>
        <p:spPr>
          <a:xfrm>
            <a:off x="967738" y="267115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22" name="Google Shape;22;p3"/>
          <p:cNvSpPr txBox="1">
            <a:spLocks noGrp="1"/>
          </p:cNvSpPr>
          <p:nvPr>
            <p:ph type="ctrTitle"/>
          </p:nvPr>
        </p:nvSpPr>
        <p:spPr>
          <a:xfrm>
            <a:off x="1152088" y="234055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23" name="Google Shape;23;p3"/>
          <p:cNvSpPr txBox="1">
            <a:spLocks noGrp="1"/>
          </p:cNvSpPr>
          <p:nvPr>
            <p:ph type="subTitle" idx="2"/>
          </p:nvPr>
        </p:nvSpPr>
        <p:spPr>
          <a:xfrm>
            <a:off x="3589500" y="267115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24" name="Google Shape;24;p3"/>
          <p:cNvSpPr txBox="1">
            <a:spLocks noGrp="1"/>
          </p:cNvSpPr>
          <p:nvPr>
            <p:ph type="ctrTitle" idx="3"/>
          </p:nvPr>
        </p:nvSpPr>
        <p:spPr>
          <a:xfrm>
            <a:off x="3773838" y="234055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25" name="Google Shape;25;p3"/>
          <p:cNvSpPr txBox="1">
            <a:spLocks noGrp="1"/>
          </p:cNvSpPr>
          <p:nvPr>
            <p:ph type="subTitle" idx="4"/>
          </p:nvPr>
        </p:nvSpPr>
        <p:spPr>
          <a:xfrm>
            <a:off x="6264526" y="267115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26" name="Google Shape;26;p3"/>
          <p:cNvSpPr txBox="1">
            <a:spLocks noGrp="1"/>
          </p:cNvSpPr>
          <p:nvPr>
            <p:ph type="ctrTitle" idx="5"/>
          </p:nvPr>
        </p:nvSpPr>
        <p:spPr>
          <a:xfrm>
            <a:off x="6448876" y="234055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27" name="Google Shape;27;p3"/>
          <p:cNvSpPr txBox="1">
            <a:spLocks noGrp="1"/>
          </p:cNvSpPr>
          <p:nvPr>
            <p:ph type="subTitle" idx="6"/>
          </p:nvPr>
        </p:nvSpPr>
        <p:spPr>
          <a:xfrm>
            <a:off x="2271011" y="403110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28" name="Google Shape;28;p3"/>
          <p:cNvSpPr txBox="1">
            <a:spLocks noGrp="1"/>
          </p:cNvSpPr>
          <p:nvPr>
            <p:ph type="ctrTitle" idx="7"/>
          </p:nvPr>
        </p:nvSpPr>
        <p:spPr>
          <a:xfrm>
            <a:off x="2455361" y="370050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29" name="Google Shape;29;p3"/>
          <p:cNvSpPr txBox="1">
            <a:spLocks noGrp="1"/>
          </p:cNvSpPr>
          <p:nvPr>
            <p:ph type="subTitle" idx="8"/>
          </p:nvPr>
        </p:nvSpPr>
        <p:spPr>
          <a:xfrm>
            <a:off x="4892774" y="403110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30" name="Google Shape;30;p3"/>
          <p:cNvSpPr txBox="1">
            <a:spLocks noGrp="1"/>
          </p:cNvSpPr>
          <p:nvPr>
            <p:ph type="ctrTitle" idx="9"/>
          </p:nvPr>
        </p:nvSpPr>
        <p:spPr>
          <a:xfrm>
            <a:off x="5077124" y="370050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31" name="Google Shape;31;p3"/>
          <p:cNvSpPr txBox="1">
            <a:spLocks noGrp="1"/>
          </p:cNvSpPr>
          <p:nvPr>
            <p:ph type="ctrTitle" idx="13"/>
          </p:nvPr>
        </p:nvSpPr>
        <p:spPr>
          <a:xfrm>
            <a:off x="3080975" y="398750"/>
            <a:ext cx="2982000" cy="689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2pPr>
            <a:lvl3pPr lvl="2"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3pPr>
            <a:lvl4pPr lvl="3"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4pPr>
            <a:lvl5pPr lvl="4"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5pPr>
            <a:lvl6pPr lvl="5"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6pPr>
            <a:lvl7pPr lvl="6"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7pPr>
            <a:lvl8pPr lvl="7"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8pPr>
            <a:lvl9pPr lvl="8"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9pPr>
          </a:lstStyle>
          <a:p>
            <a:endParaRPr/>
          </a:p>
        </p:txBody>
      </p:sp>
      <p:sp>
        <p:nvSpPr>
          <p:cNvPr id="32" name="Google Shape;32;p3"/>
          <p:cNvSpPr txBox="1">
            <a:spLocks noGrp="1"/>
          </p:cNvSpPr>
          <p:nvPr>
            <p:ph type="title" idx="14" hasCustomPrompt="1"/>
          </p:nvPr>
        </p:nvSpPr>
        <p:spPr>
          <a:xfrm>
            <a:off x="1575838" y="2012475"/>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3"/>
          <p:cNvSpPr txBox="1">
            <a:spLocks noGrp="1"/>
          </p:cNvSpPr>
          <p:nvPr>
            <p:ph type="title" idx="15" hasCustomPrompt="1"/>
          </p:nvPr>
        </p:nvSpPr>
        <p:spPr>
          <a:xfrm>
            <a:off x="4197618" y="2012475"/>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title" idx="16" hasCustomPrompt="1"/>
          </p:nvPr>
        </p:nvSpPr>
        <p:spPr>
          <a:xfrm>
            <a:off x="6872626" y="2012475"/>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3"/>
          <p:cNvSpPr txBox="1">
            <a:spLocks noGrp="1"/>
          </p:cNvSpPr>
          <p:nvPr>
            <p:ph type="title" idx="17" hasCustomPrompt="1"/>
          </p:nvPr>
        </p:nvSpPr>
        <p:spPr>
          <a:xfrm>
            <a:off x="2879111" y="3386650"/>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3"/>
          <p:cNvSpPr txBox="1">
            <a:spLocks noGrp="1"/>
          </p:cNvSpPr>
          <p:nvPr>
            <p:ph type="title" idx="18" hasCustomPrompt="1"/>
          </p:nvPr>
        </p:nvSpPr>
        <p:spPr>
          <a:xfrm>
            <a:off x="5500879" y="3386650"/>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1">
  <p:cSld name="CUSTOM_18">
    <p:spTree>
      <p:nvGrpSpPr>
        <p:cNvPr id="1" name="Shape 37"/>
        <p:cNvGrpSpPr/>
        <p:nvPr/>
      </p:nvGrpSpPr>
      <p:grpSpPr>
        <a:xfrm>
          <a:off x="0" y="0"/>
          <a:ext cx="0" cy="0"/>
          <a:chOff x="0" y="0"/>
          <a:chExt cx="0" cy="0"/>
        </a:xfrm>
      </p:grpSpPr>
      <p:sp>
        <p:nvSpPr>
          <p:cNvPr id="38" name="Google Shape;38;p4"/>
          <p:cNvSpPr/>
          <p:nvPr/>
        </p:nvSpPr>
        <p:spPr>
          <a:xfrm>
            <a:off x="-1152650" y="-437650"/>
            <a:ext cx="6000900" cy="5714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4362575" y="-437650"/>
            <a:ext cx="6000900" cy="5714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txBox="1">
            <a:spLocks noGrp="1"/>
          </p:cNvSpPr>
          <p:nvPr>
            <p:ph type="ctrTitle"/>
          </p:nvPr>
        </p:nvSpPr>
        <p:spPr>
          <a:xfrm flipH="1">
            <a:off x="1889225" y="2355535"/>
            <a:ext cx="3281400" cy="8031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1" name="Google Shape;41;p4"/>
          <p:cNvSpPr txBox="1">
            <a:spLocks noGrp="1"/>
          </p:cNvSpPr>
          <p:nvPr>
            <p:ph type="title" idx="2" hasCustomPrompt="1"/>
          </p:nvPr>
        </p:nvSpPr>
        <p:spPr>
          <a:xfrm flipH="1">
            <a:off x="1889225" y="1753435"/>
            <a:ext cx="2979300" cy="7545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lumns">
  <p:cSld name="CUSTOM_24_1">
    <p:spTree>
      <p:nvGrpSpPr>
        <p:cNvPr id="1" name="Shape 46"/>
        <p:cNvGrpSpPr/>
        <p:nvPr/>
      </p:nvGrpSpPr>
      <p:grpSpPr>
        <a:xfrm>
          <a:off x="0" y="0"/>
          <a:ext cx="0" cy="0"/>
          <a:chOff x="0" y="0"/>
          <a:chExt cx="0" cy="0"/>
        </a:xfrm>
      </p:grpSpPr>
      <p:sp>
        <p:nvSpPr>
          <p:cNvPr id="47" name="Google Shape;47;p6"/>
          <p:cNvSpPr txBox="1">
            <a:spLocks noGrp="1"/>
          </p:cNvSpPr>
          <p:nvPr>
            <p:ph type="ctrTitle"/>
          </p:nvPr>
        </p:nvSpPr>
        <p:spPr>
          <a:xfrm>
            <a:off x="3080975" y="405336"/>
            <a:ext cx="2982000" cy="68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9pPr>
          </a:lstStyle>
          <a:p>
            <a:endParaRPr/>
          </a:p>
        </p:txBody>
      </p:sp>
      <p:sp>
        <p:nvSpPr>
          <p:cNvPr id="48" name="Google Shape;48;p6"/>
          <p:cNvSpPr txBox="1">
            <a:spLocks noGrp="1"/>
          </p:cNvSpPr>
          <p:nvPr>
            <p:ph type="ctrTitle" idx="2"/>
          </p:nvPr>
        </p:nvSpPr>
        <p:spPr>
          <a:xfrm flipH="1">
            <a:off x="1663075" y="2606298"/>
            <a:ext cx="1037100" cy="32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None/>
              <a:defRPr sz="11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49" name="Google Shape;49;p6"/>
          <p:cNvSpPr txBox="1">
            <a:spLocks noGrp="1"/>
          </p:cNvSpPr>
          <p:nvPr>
            <p:ph type="subTitle" idx="1"/>
          </p:nvPr>
        </p:nvSpPr>
        <p:spPr>
          <a:xfrm flipH="1">
            <a:off x="1432475" y="2815693"/>
            <a:ext cx="1498200" cy="9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50" name="Google Shape;50;p6"/>
          <p:cNvSpPr txBox="1">
            <a:spLocks noGrp="1"/>
          </p:cNvSpPr>
          <p:nvPr>
            <p:ph type="ctrTitle" idx="3"/>
          </p:nvPr>
        </p:nvSpPr>
        <p:spPr>
          <a:xfrm flipH="1">
            <a:off x="4851150" y="2606423"/>
            <a:ext cx="1037100" cy="32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None/>
              <a:defRPr sz="11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51" name="Google Shape;51;p6"/>
          <p:cNvSpPr txBox="1">
            <a:spLocks noGrp="1"/>
          </p:cNvSpPr>
          <p:nvPr>
            <p:ph type="subTitle" idx="4"/>
          </p:nvPr>
        </p:nvSpPr>
        <p:spPr>
          <a:xfrm flipH="1">
            <a:off x="4620550" y="2815693"/>
            <a:ext cx="1498200" cy="9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52" name="Google Shape;52;p6"/>
          <p:cNvSpPr txBox="1">
            <a:spLocks noGrp="1"/>
          </p:cNvSpPr>
          <p:nvPr>
            <p:ph type="ctrTitle" idx="5"/>
          </p:nvPr>
        </p:nvSpPr>
        <p:spPr>
          <a:xfrm flipH="1">
            <a:off x="3257125" y="1763240"/>
            <a:ext cx="1037100" cy="32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None/>
              <a:defRPr sz="11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53" name="Google Shape;53;p6"/>
          <p:cNvSpPr txBox="1">
            <a:spLocks noGrp="1"/>
          </p:cNvSpPr>
          <p:nvPr>
            <p:ph type="subTitle" idx="6"/>
          </p:nvPr>
        </p:nvSpPr>
        <p:spPr>
          <a:xfrm flipH="1">
            <a:off x="3026513" y="1972515"/>
            <a:ext cx="1498200" cy="9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54" name="Google Shape;54;p6"/>
          <p:cNvSpPr txBox="1">
            <a:spLocks noGrp="1"/>
          </p:cNvSpPr>
          <p:nvPr>
            <p:ph type="ctrTitle" idx="7"/>
          </p:nvPr>
        </p:nvSpPr>
        <p:spPr>
          <a:xfrm flipH="1">
            <a:off x="6445175" y="1763240"/>
            <a:ext cx="1037100" cy="32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None/>
              <a:defRPr sz="11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55" name="Google Shape;55;p6"/>
          <p:cNvSpPr txBox="1">
            <a:spLocks noGrp="1"/>
          </p:cNvSpPr>
          <p:nvPr>
            <p:ph type="subTitle" idx="8"/>
          </p:nvPr>
        </p:nvSpPr>
        <p:spPr>
          <a:xfrm flipH="1">
            <a:off x="6214563" y="1972515"/>
            <a:ext cx="1498200" cy="9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9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Tree>
  </p:cSld>
  <p:clrMapOvr>
    <a:masterClrMapping/>
  </p:clrMapOvr>
  <p:extLst>
    <p:ext uri="{DCECCB84-F9BA-43D5-87BE-67443E8EF086}">
      <p15:sldGuideLst xmlns:p15="http://schemas.microsoft.com/office/powerpoint/2012/main">
        <p15:guide id="1" orient="horz" pos="1985">
          <p15:clr>
            <a:srgbClr val="FA7B17"/>
          </p15:clr>
        </p15:guide>
        <p15:guide id="2" orient="horz" pos="146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CUSTOM_21_1_1">
    <p:spTree>
      <p:nvGrpSpPr>
        <p:cNvPr id="1" name="Shape 56"/>
        <p:cNvGrpSpPr/>
        <p:nvPr/>
      </p:nvGrpSpPr>
      <p:grpSpPr>
        <a:xfrm>
          <a:off x="0" y="0"/>
          <a:ext cx="0" cy="0"/>
          <a:chOff x="0" y="0"/>
          <a:chExt cx="0" cy="0"/>
        </a:xfrm>
      </p:grpSpPr>
      <p:sp>
        <p:nvSpPr>
          <p:cNvPr id="57" name="Google Shape;57;p7"/>
          <p:cNvSpPr/>
          <p:nvPr/>
        </p:nvSpPr>
        <p:spPr>
          <a:xfrm flipH="1">
            <a:off x="4308501" y="-424791"/>
            <a:ext cx="6000900" cy="5714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518426" y="-424791"/>
            <a:ext cx="6000900" cy="5714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txBox="1">
            <a:spLocks noGrp="1"/>
          </p:cNvSpPr>
          <p:nvPr>
            <p:ph type="ctrTitle"/>
          </p:nvPr>
        </p:nvSpPr>
        <p:spPr>
          <a:xfrm>
            <a:off x="4020266" y="2355535"/>
            <a:ext cx="3281400" cy="80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8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60" name="Google Shape;60;p7"/>
          <p:cNvSpPr txBox="1">
            <a:spLocks noGrp="1"/>
          </p:cNvSpPr>
          <p:nvPr>
            <p:ph type="title" idx="2" hasCustomPrompt="1"/>
          </p:nvPr>
        </p:nvSpPr>
        <p:spPr>
          <a:xfrm>
            <a:off x="4322366" y="1753435"/>
            <a:ext cx="2979300" cy="7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1pPr>
            <a:lvl2pPr lvl="1"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2pPr>
            <a:lvl3pPr lvl="2"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3pPr>
            <a:lvl4pPr lvl="3"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4pPr>
            <a:lvl5pPr lvl="4"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5pPr>
            <a:lvl6pPr lvl="5"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6pPr>
            <a:lvl7pPr lvl="6"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7pPr>
            <a:lvl8pPr lvl="7"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8pPr>
            <a:lvl9pPr lvl="8" algn="r" rtl="0">
              <a:spcBef>
                <a:spcPts val="0"/>
              </a:spcBef>
              <a:spcAft>
                <a:spcPts val="0"/>
              </a:spcAft>
              <a:buSzPts val="4800"/>
              <a:buFont typeface="Nunito Sans ExtraBold"/>
              <a:buNone/>
              <a:defRPr sz="4800" b="0">
                <a:latin typeface="Nunito Sans ExtraBold"/>
                <a:ea typeface="Nunito Sans ExtraBold"/>
                <a:cs typeface="Nunito Sans ExtraBold"/>
                <a:sym typeface="Nunito Sans ExtraBold"/>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subtitle 2">
  <p:cSld name="CUSTOM_15_1_1_1">
    <p:spTree>
      <p:nvGrpSpPr>
        <p:cNvPr id="1" name="Shape 61"/>
        <p:cNvGrpSpPr/>
        <p:nvPr/>
      </p:nvGrpSpPr>
      <p:grpSpPr>
        <a:xfrm>
          <a:off x="0" y="0"/>
          <a:ext cx="0" cy="0"/>
          <a:chOff x="0" y="0"/>
          <a:chExt cx="0" cy="0"/>
        </a:xfrm>
      </p:grpSpPr>
      <p:grpSp>
        <p:nvGrpSpPr>
          <p:cNvPr id="62" name="Google Shape;62;p8"/>
          <p:cNvGrpSpPr/>
          <p:nvPr/>
        </p:nvGrpSpPr>
        <p:grpSpPr>
          <a:xfrm>
            <a:off x="0" y="-9525"/>
            <a:ext cx="3105188" cy="5210133"/>
            <a:chOff x="0" y="-9525"/>
            <a:chExt cx="3105188" cy="5210133"/>
          </a:xfrm>
        </p:grpSpPr>
        <p:sp>
          <p:nvSpPr>
            <p:cNvPr id="63" name="Google Shape;63;p8"/>
            <p:cNvSpPr/>
            <p:nvPr/>
          </p:nvSpPr>
          <p:spPr>
            <a:xfrm>
              <a:off x="266700" y="-9525"/>
              <a:ext cx="2838488" cy="5210133"/>
            </a:xfrm>
            <a:custGeom>
              <a:avLst/>
              <a:gdLst/>
              <a:ahLst/>
              <a:cxnLst/>
              <a:rect l="l" t="t" r="r" b="b"/>
              <a:pathLst>
                <a:path w="110490" h="204359" extrusionOk="0">
                  <a:moveTo>
                    <a:pt x="1524" y="0"/>
                  </a:moveTo>
                  <a:lnTo>
                    <a:pt x="110490" y="0"/>
                  </a:lnTo>
                  <a:lnTo>
                    <a:pt x="55732" y="204359"/>
                  </a:lnTo>
                  <a:lnTo>
                    <a:pt x="0" y="204359"/>
                  </a:lnTo>
                  <a:close/>
                </a:path>
              </a:pathLst>
            </a:custGeom>
            <a:solidFill>
              <a:schemeClr val="dk1"/>
            </a:solidFill>
            <a:ln>
              <a:noFill/>
            </a:ln>
          </p:spPr>
        </p:sp>
        <p:sp>
          <p:nvSpPr>
            <p:cNvPr id="64" name="Google Shape;64;p8"/>
            <p:cNvSpPr/>
            <p:nvPr/>
          </p:nvSpPr>
          <p:spPr>
            <a:xfrm>
              <a:off x="0" y="-9525"/>
              <a:ext cx="558000" cy="5162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txBox="1">
            <a:spLocks noGrp="1"/>
          </p:cNvSpPr>
          <p:nvPr>
            <p:ph type="ctrTitle"/>
          </p:nvPr>
        </p:nvSpPr>
        <p:spPr>
          <a:xfrm>
            <a:off x="610871" y="405336"/>
            <a:ext cx="1737300" cy="946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2pPr>
            <a:lvl3pPr lvl="2"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3pPr>
            <a:lvl4pPr lvl="3"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4pPr>
            <a:lvl5pPr lvl="4"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5pPr>
            <a:lvl6pPr lvl="5"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6pPr>
            <a:lvl7pPr lvl="6"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7pPr>
            <a:lvl8pPr lvl="7"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8pPr>
            <a:lvl9pPr lvl="8"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9pPr>
          </a:lstStyle>
          <a:p>
            <a:endParaRPr/>
          </a:p>
        </p:txBody>
      </p:sp>
      <p:sp>
        <p:nvSpPr>
          <p:cNvPr id="66" name="Google Shape;66;p8"/>
          <p:cNvSpPr txBox="1">
            <a:spLocks noGrp="1"/>
          </p:cNvSpPr>
          <p:nvPr>
            <p:ph type="ctrTitle" idx="2"/>
          </p:nvPr>
        </p:nvSpPr>
        <p:spPr>
          <a:xfrm>
            <a:off x="5739302" y="1659506"/>
            <a:ext cx="2900100" cy="970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300"/>
              <a:buNone/>
              <a:defRPr sz="1300">
                <a:solidFill>
                  <a:schemeClr val="dk1"/>
                </a:solidFill>
              </a:defRPr>
            </a:lvl1pPr>
            <a:lvl2pPr lvl="1" rtl="0">
              <a:spcBef>
                <a:spcPts val="0"/>
              </a:spcBef>
              <a:spcAft>
                <a:spcPts val="0"/>
              </a:spcAft>
              <a:buClr>
                <a:schemeClr val="dk1"/>
              </a:buClr>
              <a:buSzPts val="1400"/>
              <a:buNone/>
              <a:defRPr sz="1400">
                <a:solidFill>
                  <a:schemeClr val="dk1"/>
                </a:solidFill>
              </a:defRPr>
            </a:lvl2pPr>
            <a:lvl3pPr lvl="2" rtl="0">
              <a:spcBef>
                <a:spcPts val="0"/>
              </a:spcBef>
              <a:spcAft>
                <a:spcPts val="0"/>
              </a:spcAft>
              <a:buClr>
                <a:schemeClr val="dk1"/>
              </a:buClr>
              <a:buSzPts val="1400"/>
              <a:buNone/>
              <a:defRPr sz="1400">
                <a:solidFill>
                  <a:schemeClr val="dk1"/>
                </a:solidFill>
              </a:defRPr>
            </a:lvl3pPr>
            <a:lvl4pPr lvl="3" rtl="0">
              <a:spcBef>
                <a:spcPts val="0"/>
              </a:spcBef>
              <a:spcAft>
                <a:spcPts val="0"/>
              </a:spcAft>
              <a:buClr>
                <a:schemeClr val="dk1"/>
              </a:buClr>
              <a:buSzPts val="1400"/>
              <a:buNone/>
              <a:defRPr sz="1400">
                <a:solidFill>
                  <a:schemeClr val="dk1"/>
                </a:solidFill>
              </a:defRPr>
            </a:lvl4pPr>
            <a:lvl5pPr lvl="4" rtl="0">
              <a:spcBef>
                <a:spcPts val="0"/>
              </a:spcBef>
              <a:spcAft>
                <a:spcPts val="0"/>
              </a:spcAft>
              <a:buClr>
                <a:schemeClr val="dk1"/>
              </a:buClr>
              <a:buSzPts val="1400"/>
              <a:buNone/>
              <a:defRPr sz="1400">
                <a:solidFill>
                  <a:schemeClr val="dk1"/>
                </a:solidFill>
              </a:defRPr>
            </a:lvl5pPr>
            <a:lvl6pPr lvl="5" rtl="0">
              <a:spcBef>
                <a:spcPts val="0"/>
              </a:spcBef>
              <a:spcAft>
                <a:spcPts val="0"/>
              </a:spcAft>
              <a:buClr>
                <a:schemeClr val="dk1"/>
              </a:buClr>
              <a:buSzPts val="1400"/>
              <a:buNone/>
              <a:defRPr sz="1400">
                <a:solidFill>
                  <a:schemeClr val="dk1"/>
                </a:solidFill>
              </a:defRPr>
            </a:lvl6pPr>
            <a:lvl7pPr lvl="6" rtl="0">
              <a:spcBef>
                <a:spcPts val="0"/>
              </a:spcBef>
              <a:spcAft>
                <a:spcPts val="0"/>
              </a:spcAft>
              <a:buClr>
                <a:schemeClr val="dk1"/>
              </a:buClr>
              <a:buSzPts val="1400"/>
              <a:buNone/>
              <a:defRPr sz="1400">
                <a:solidFill>
                  <a:schemeClr val="dk1"/>
                </a:solidFill>
              </a:defRPr>
            </a:lvl7pPr>
            <a:lvl8pPr lvl="7" rtl="0">
              <a:spcBef>
                <a:spcPts val="0"/>
              </a:spcBef>
              <a:spcAft>
                <a:spcPts val="0"/>
              </a:spcAft>
              <a:buClr>
                <a:schemeClr val="dk1"/>
              </a:buClr>
              <a:buSzPts val="1400"/>
              <a:buNone/>
              <a:defRPr sz="1400">
                <a:solidFill>
                  <a:schemeClr val="dk1"/>
                </a:solidFill>
              </a:defRPr>
            </a:lvl8pPr>
            <a:lvl9pPr lvl="8" rtl="0">
              <a:spcBef>
                <a:spcPts val="0"/>
              </a:spcBef>
              <a:spcAft>
                <a:spcPts val="0"/>
              </a:spcAft>
              <a:buClr>
                <a:schemeClr val="dk1"/>
              </a:buClr>
              <a:buSzPts val="1400"/>
              <a:buNone/>
              <a:defRPr sz="1400">
                <a:solidFill>
                  <a:schemeClr val="dk1"/>
                </a:solidFill>
              </a:defRPr>
            </a:lvl9pPr>
          </a:lstStyle>
          <a:p>
            <a:endParaRPr/>
          </a:p>
        </p:txBody>
      </p:sp>
      <p:sp>
        <p:nvSpPr>
          <p:cNvPr id="67" name="Google Shape;67;p8"/>
          <p:cNvSpPr txBox="1">
            <a:spLocks noGrp="1"/>
          </p:cNvSpPr>
          <p:nvPr>
            <p:ph type="subTitle" idx="1"/>
          </p:nvPr>
        </p:nvSpPr>
        <p:spPr>
          <a:xfrm>
            <a:off x="5739302" y="2513494"/>
            <a:ext cx="2505000" cy="9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100"/>
              <a:buNone/>
              <a:defRPr sz="1100">
                <a:solidFill>
                  <a:schemeClr val="dk1"/>
                </a:solidFill>
              </a:defRPr>
            </a:lvl1pPr>
            <a:lvl2pPr lvl="1" rtl="0">
              <a:lnSpc>
                <a:spcPct val="100000"/>
              </a:lnSpc>
              <a:spcBef>
                <a:spcPts val="0"/>
              </a:spcBef>
              <a:spcAft>
                <a:spcPts val="0"/>
              </a:spcAft>
              <a:buClr>
                <a:schemeClr val="dk1"/>
              </a:buClr>
              <a:buSzPts val="1100"/>
              <a:buNone/>
              <a:defRPr sz="1100">
                <a:solidFill>
                  <a:schemeClr val="dk1"/>
                </a:solidFill>
              </a:defRPr>
            </a:lvl2pPr>
            <a:lvl3pPr lvl="2" rtl="0">
              <a:lnSpc>
                <a:spcPct val="100000"/>
              </a:lnSpc>
              <a:spcBef>
                <a:spcPts val="0"/>
              </a:spcBef>
              <a:spcAft>
                <a:spcPts val="0"/>
              </a:spcAft>
              <a:buClr>
                <a:schemeClr val="dk1"/>
              </a:buClr>
              <a:buSzPts val="1100"/>
              <a:buNone/>
              <a:defRPr sz="1100">
                <a:solidFill>
                  <a:schemeClr val="dk1"/>
                </a:solidFill>
              </a:defRPr>
            </a:lvl3pPr>
            <a:lvl4pPr lvl="3" rtl="0">
              <a:lnSpc>
                <a:spcPct val="100000"/>
              </a:lnSpc>
              <a:spcBef>
                <a:spcPts val="0"/>
              </a:spcBef>
              <a:spcAft>
                <a:spcPts val="0"/>
              </a:spcAft>
              <a:buClr>
                <a:schemeClr val="dk1"/>
              </a:buClr>
              <a:buSzPts val="1100"/>
              <a:buNone/>
              <a:defRPr sz="1100">
                <a:solidFill>
                  <a:schemeClr val="dk1"/>
                </a:solidFill>
              </a:defRPr>
            </a:lvl4pPr>
            <a:lvl5pPr lvl="4" rtl="0">
              <a:lnSpc>
                <a:spcPct val="100000"/>
              </a:lnSpc>
              <a:spcBef>
                <a:spcPts val="0"/>
              </a:spcBef>
              <a:spcAft>
                <a:spcPts val="0"/>
              </a:spcAft>
              <a:buClr>
                <a:schemeClr val="dk1"/>
              </a:buClr>
              <a:buSzPts val="1100"/>
              <a:buNone/>
              <a:defRPr sz="1100">
                <a:solidFill>
                  <a:schemeClr val="dk1"/>
                </a:solidFill>
              </a:defRPr>
            </a:lvl5pPr>
            <a:lvl6pPr lvl="5" rtl="0">
              <a:lnSpc>
                <a:spcPct val="100000"/>
              </a:lnSpc>
              <a:spcBef>
                <a:spcPts val="0"/>
              </a:spcBef>
              <a:spcAft>
                <a:spcPts val="0"/>
              </a:spcAft>
              <a:buClr>
                <a:schemeClr val="dk1"/>
              </a:buClr>
              <a:buSzPts val="1100"/>
              <a:buNone/>
              <a:defRPr sz="1100">
                <a:solidFill>
                  <a:schemeClr val="dk1"/>
                </a:solidFill>
              </a:defRPr>
            </a:lvl6pPr>
            <a:lvl7pPr lvl="6" rtl="0">
              <a:lnSpc>
                <a:spcPct val="100000"/>
              </a:lnSpc>
              <a:spcBef>
                <a:spcPts val="0"/>
              </a:spcBef>
              <a:spcAft>
                <a:spcPts val="0"/>
              </a:spcAft>
              <a:buClr>
                <a:schemeClr val="dk1"/>
              </a:buClr>
              <a:buSzPts val="1100"/>
              <a:buNone/>
              <a:defRPr sz="1100">
                <a:solidFill>
                  <a:schemeClr val="dk1"/>
                </a:solidFill>
              </a:defRPr>
            </a:lvl7pPr>
            <a:lvl8pPr lvl="7" rtl="0">
              <a:lnSpc>
                <a:spcPct val="100000"/>
              </a:lnSpc>
              <a:spcBef>
                <a:spcPts val="0"/>
              </a:spcBef>
              <a:spcAft>
                <a:spcPts val="0"/>
              </a:spcAft>
              <a:buClr>
                <a:schemeClr val="dk1"/>
              </a:buClr>
              <a:buSzPts val="1100"/>
              <a:buNone/>
              <a:defRPr sz="1100">
                <a:solidFill>
                  <a:schemeClr val="dk1"/>
                </a:solidFill>
              </a:defRPr>
            </a:lvl8pPr>
            <a:lvl9pPr lvl="8" rtl="0">
              <a:lnSpc>
                <a:spcPct val="100000"/>
              </a:lnSpc>
              <a:spcBef>
                <a:spcPts val="0"/>
              </a:spcBef>
              <a:spcAft>
                <a:spcPts val="0"/>
              </a:spcAft>
              <a:buClr>
                <a:schemeClr val="dk1"/>
              </a:buClr>
              <a:buSzPts val="1100"/>
              <a:buNone/>
              <a:defRPr sz="11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subtitle 3">
  <p:cSld name="CUSTOM_15_1_1_1_1">
    <p:spTree>
      <p:nvGrpSpPr>
        <p:cNvPr id="1" name="Shape 68"/>
        <p:cNvGrpSpPr/>
        <p:nvPr/>
      </p:nvGrpSpPr>
      <p:grpSpPr>
        <a:xfrm>
          <a:off x="0" y="0"/>
          <a:ext cx="0" cy="0"/>
          <a:chOff x="0" y="0"/>
          <a:chExt cx="0" cy="0"/>
        </a:xfrm>
      </p:grpSpPr>
      <p:sp>
        <p:nvSpPr>
          <p:cNvPr id="69" name="Google Shape;69;p9"/>
          <p:cNvSpPr txBox="1">
            <a:spLocks noGrp="1"/>
          </p:cNvSpPr>
          <p:nvPr>
            <p:ph type="ctrTitle"/>
          </p:nvPr>
        </p:nvSpPr>
        <p:spPr>
          <a:xfrm flipH="1">
            <a:off x="6795803" y="405336"/>
            <a:ext cx="1737300" cy="946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9pPr>
          </a:lstStyle>
          <a:p>
            <a:endParaRPr/>
          </a:p>
        </p:txBody>
      </p:sp>
      <p:sp>
        <p:nvSpPr>
          <p:cNvPr id="70" name="Google Shape;70;p9"/>
          <p:cNvSpPr txBox="1">
            <a:spLocks noGrp="1"/>
          </p:cNvSpPr>
          <p:nvPr>
            <p:ph type="ctrTitle" idx="2"/>
          </p:nvPr>
        </p:nvSpPr>
        <p:spPr>
          <a:xfrm flipH="1">
            <a:off x="720000" y="1982325"/>
            <a:ext cx="2671500" cy="647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1300"/>
              <a:buNone/>
              <a:defRPr sz="1300">
                <a:solidFill>
                  <a:schemeClr val="dk1"/>
                </a:solidFill>
              </a:defRPr>
            </a:lvl1pPr>
            <a:lvl2pPr lvl="1" algn="r" rtl="0">
              <a:spcBef>
                <a:spcPts val="0"/>
              </a:spcBef>
              <a:spcAft>
                <a:spcPts val="0"/>
              </a:spcAft>
              <a:buClr>
                <a:schemeClr val="dk1"/>
              </a:buClr>
              <a:buSzPts val="1400"/>
              <a:buNone/>
              <a:defRPr sz="1400">
                <a:solidFill>
                  <a:schemeClr val="dk1"/>
                </a:solidFill>
              </a:defRPr>
            </a:lvl2pPr>
            <a:lvl3pPr lvl="2" algn="r" rtl="0">
              <a:spcBef>
                <a:spcPts val="0"/>
              </a:spcBef>
              <a:spcAft>
                <a:spcPts val="0"/>
              </a:spcAft>
              <a:buClr>
                <a:schemeClr val="dk1"/>
              </a:buClr>
              <a:buSzPts val="1400"/>
              <a:buNone/>
              <a:defRPr sz="1400">
                <a:solidFill>
                  <a:schemeClr val="dk1"/>
                </a:solidFill>
              </a:defRPr>
            </a:lvl3pPr>
            <a:lvl4pPr lvl="3" algn="r" rtl="0">
              <a:spcBef>
                <a:spcPts val="0"/>
              </a:spcBef>
              <a:spcAft>
                <a:spcPts val="0"/>
              </a:spcAft>
              <a:buClr>
                <a:schemeClr val="dk1"/>
              </a:buClr>
              <a:buSzPts val="1400"/>
              <a:buNone/>
              <a:defRPr sz="1400">
                <a:solidFill>
                  <a:schemeClr val="dk1"/>
                </a:solidFill>
              </a:defRPr>
            </a:lvl4pPr>
            <a:lvl5pPr lvl="4" algn="r" rtl="0">
              <a:spcBef>
                <a:spcPts val="0"/>
              </a:spcBef>
              <a:spcAft>
                <a:spcPts val="0"/>
              </a:spcAft>
              <a:buClr>
                <a:schemeClr val="dk1"/>
              </a:buClr>
              <a:buSzPts val="1400"/>
              <a:buNone/>
              <a:defRPr sz="1400">
                <a:solidFill>
                  <a:schemeClr val="dk1"/>
                </a:solidFill>
              </a:defRPr>
            </a:lvl5pPr>
            <a:lvl6pPr lvl="5" algn="r" rtl="0">
              <a:spcBef>
                <a:spcPts val="0"/>
              </a:spcBef>
              <a:spcAft>
                <a:spcPts val="0"/>
              </a:spcAft>
              <a:buClr>
                <a:schemeClr val="dk1"/>
              </a:buClr>
              <a:buSzPts val="1400"/>
              <a:buNone/>
              <a:defRPr sz="1400">
                <a:solidFill>
                  <a:schemeClr val="dk1"/>
                </a:solidFill>
              </a:defRPr>
            </a:lvl6pPr>
            <a:lvl7pPr lvl="6" algn="r" rtl="0">
              <a:spcBef>
                <a:spcPts val="0"/>
              </a:spcBef>
              <a:spcAft>
                <a:spcPts val="0"/>
              </a:spcAft>
              <a:buClr>
                <a:schemeClr val="dk1"/>
              </a:buClr>
              <a:buSzPts val="1400"/>
              <a:buNone/>
              <a:defRPr sz="1400">
                <a:solidFill>
                  <a:schemeClr val="dk1"/>
                </a:solidFill>
              </a:defRPr>
            </a:lvl7pPr>
            <a:lvl8pPr lvl="7" algn="r" rtl="0">
              <a:spcBef>
                <a:spcPts val="0"/>
              </a:spcBef>
              <a:spcAft>
                <a:spcPts val="0"/>
              </a:spcAft>
              <a:buClr>
                <a:schemeClr val="dk1"/>
              </a:buClr>
              <a:buSzPts val="1400"/>
              <a:buNone/>
              <a:defRPr sz="1400">
                <a:solidFill>
                  <a:schemeClr val="dk1"/>
                </a:solidFill>
              </a:defRPr>
            </a:lvl8pPr>
            <a:lvl9pPr lvl="8" algn="r" rtl="0">
              <a:spcBef>
                <a:spcPts val="0"/>
              </a:spcBef>
              <a:spcAft>
                <a:spcPts val="0"/>
              </a:spcAft>
              <a:buClr>
                <a:schemeClr val="dk1"/>
              </a:buClr>
              <a:buSzPts val="1400"/>
              <a:buNone/>
              <a:defRPr sz="1400">
                <a:solidFill>
                  <a:schemeClr val="dk1"/>
                </a:solidFill>
              </a:defRPr>
            </a:lvl9pPr>
          </a:lstStyle>
          <a:p>
            <a:endParaRPr/>
          </a:p>
        </p:txBody>
      </p:sp>
      <p:sp>
        <p:nvSpPr>
          <p:cNvPr id="71" name="Google Shape;71;p9"/>
          <p:cNvSpPr txBox="1">
            <a:spLocks noGrp="1"/>
          </p:cNvSpPr>
          <p:nvPr>
            <p:ph type="subTitle" idx="1"/>
          </p:nvPr>
        </p:nvSpPr>
        <p:spPr>
          <a:xfrm flipH="1">
            <a:off x="1264200" y="2513497"/>
            <a:ext cx="2127300" cy="970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100"/>
              <a:buNone/>
              <a:defRPr sz="1100">
                <a:solidFill>
                  <a:schemeClr val="dk1"/>
                </a:solidFill>
              </a:defRPr>
            </a:lvl1pPr>
            <a:lvl2pPr lvl="1" algn="r" rtl="0">
              <a:lnSpc>
                <a:spcPct val="100000"/>
              </a:lnSpc>
              <a:spcBef>
                <a:spcPts val="0"/>
              </a:spcBef>
              <a:spcAft>
                <a:spcPts val="0"/>
              </a:spcAft>
              <a:buClr>
                <a:schemeClr val="dk1"/>
              </a:buClr>
              <a:buSzPts val="1100"/>
              <a:buNone/>
              <a:defRPr sz="1100">
                <a:solidFill>
                  <a:schemeClr val="dk1"/>
                </a:solidFill>
              </a:defRPr>
            </a:lvl2pPr>
            <a:lvl3pPr lvl="2" algn="r" rtl="0">
              <a:lnSpc>
                <a:spcPct val="100000"/>
              </a:lnSpc>
              <a:spcBef>
                <a:spcPts val="0"/>
              </a:spcBef>
              <a:spcAft>
                <a:spcPts val="0"/>
              </a:spcAft>
              <a:buClr>
                <a:schemeClr val="dk1"/>
              </a:buClr>
              <a:buSzPts val="1100"/>
              <a:buNone/>
              <a:defRPr sz="1100">
                <a:solidFill>
                  <a:schemeClr val="dk1"/>
                </a:solidFill>
              </a:defRPr>
            </a:lvl3pPr>
            <a:lvl4pPr lvl="3" algn="r" rtl="0">
              <a:lnSpc>
                <a:spcPct val="100000"/>
              </a:lnSpc>
              <a:spcBef>
                <a:spcPts val="0"/>
              </a:spcBef>
              <a:spcAft>
                <a:spcPts val="0"/>
              </a:spcAft>
              <a:buClr>
                <a:schemeClr val="dk1"/>
              </a:buClr>
              <a:buSzPts val="1100"/>
              <a:buNone/>
              <a:defRPr sz="1100">
                <a:solidFill>
                  <a:schemeClr val="dk1"/>
                </a:solidFill>
              </a:defRPr>
            </a:lvl4pPr>
            <a:lvl5pPr lvl="4" algn="r" rtl="0">
              <a:lnSpc>
                <a:spcPct val="100000"/>
              </a:lnSpc>
              <a:spcBef>
                <a:spcPts val="0"/>
              </a:spcBef>
              <a:spcAft>
                <a:spcPts val="0"/>
              </a:spcAft>
              <a:buClr>
                <a:schemeClr val="dk1"/>
              </a:buClr>
              <a:buSzPts val="1100"/>
              <a:buNone/>
              <a:defRPr sz="1100">
                <a:solidFill>
                  <a:schemeClr val="dk1"/>
                </a:solidFill>
              </a:defRPr>
            </a:lvl5pPr>
            <a:lvl6pPr lvl="5" algn="r" rtl="0">
              <a:lnSpc>
                <a:spcPct val="100000"/>
              </a:lnSpc>
              <a:spcBef>
                <a:spcPts val="0"/>
              </a:spcBef>
              <a:spcAft>
                <a:spcPts val="0"/>
              </a:spcAft>
              <a:buClr>
                <a:schemeClr val="dk1"/>
              </a:buClr>
              <a:buSzPts val="1100"/>
              <a:buNone/>
              <a:defRPr sz="1100">
                <a:solidFill>
                  <a:schemeClr val="dk1"/>
                </a:solidFill>
              </a:defRPr>
            </a:lvl6pPr>
            <a:lvl7pPr lvl="6" algn="r" rtl="0">
              <a:lnSpc>
                <a:spcPct val="100000"/>
              </a:lnSpc>
              <a:spcBef>
                <a:spcPts val="0"/>
              </a:spcBef>
              <a:spcAft>
                <a:spcPts val="0"/>
              </a:spcAft>
              <a:buClr>
                <a:schemeClr val="dk1"/>
              </a:buClr>
              <a:buSzPts val="1100"/>
              <a:buNone/>
              <a:defRPr sz="1100">
                <a:solidFill>
                  <a:schemeClr val="dk1"/>
                </a:solidFill>
              </a:defRPr>
            </a:lvl7pPr>
            <a:lvl8pPr lvl="7" algn="r" rtl="0">
              <a:lnSpc>
                <a:spcPct val="100000"/>
              </a:lnSpc>
              <a:spcBef>
                <a:spcPts val="0"/>
              </a:spcBef>
              <a:spcAft>
                <a:spcPts val="0"/>
              </a:spcAft>
              <a:buClr>
                <a:schemeClr val="dk1"/>
              </a:buClr>
              <a:buSzPts val="1100"/>
              <a:buNone/>
              <a:defRPr sz="1100">
                <a:solidFill>
                  <a:schemeClr val="dk1"/>
                </a:solidFill>
              </a:defRPr>
            </a:lvl8pPr>
            <a:lvl9pPr lvl="8" algn="r" rtl="0">
              <a:lnSpc>
                <a:spcPct val="100000"/>
              </a:lnSpc>
              <a:spcBef>
                <a:spcPts val="0"/>
              </a:spcBef>
              <a:spcAft>
                <a:spcPts val="0"/>
              </a:spcAft>
              <a:buClr>
                <a:schemeClr val="dk1"/>
              </a:buClr>
              <a:buSzPts val="1100"/>
              <a:buNone/>
              <a:defRPr sz="1100">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2074">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
  <p:cSld name="CUSTOM_15_1_1_2_1">
    <p:spTree>
      <p:nvGrpSpPr>
        <p:cNvPr id="1" name="Shape 82"/>
        <p:cNvGrpSpPr/>
        <p:nvPr/>
      </p:nvGrpSpPr>
      <p:grpSpPr>
        <a:xfrm>
          <a:off x="0" y="0"/>
          <a:ext cx="0" cy="0"/>
          <a:chOff x="0" y="0"/>
          <a:chExt cx="0" cy="0"/>
        </a:xfrm>
      </p:grpSpPr>
      <p:sp>
        <p:nvSpPr>
          <p:cNvPr id="83" name="Google Shape;83;p11"/>
          <p:cNvSpPr txBox="1">
            <a:spLocks noGrp="1"/>
          </p:cNvSpPr>
          <p:nvPr>
            <p:ph type="ctrTitle"/>
          </p:nvPr>
        </p:nvSpPr>
        <p:spPr>
          <a:xfrm>
            <a:off x="610871" y="405336"/>
            <a:ext cx="17373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Design 1">
  <p:cSld name="CUSTOM_15_1_1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6793000" y="405336"/>
            <a:ext cx="1737300" cy="946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1pPr>
            <a:lvl2pPr lvl="1"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2pPr>
            <a:lvl3pPr lvl="2"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3pPr>
            <a:lvl4pPr lvl="3"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4pPr>
            <a:lvl5pPr lvl="4"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5pPr>
            <a:lvl6pPr lvl="5"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6pPr>
            <a:lvl7pPr lvl="6"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7pPr>
            <a:lvl8pPr lvl="7"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8pPr>
            <a:lvl9pPr lvl="8"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1pPr>
            <a:lvl2pPr marL="914400" lvl="1"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2pPr>
            <a:lvl3pPr marL="1371600" lvl="2"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3pPr>
            <a:lvl4pPr marL="1828800" lvl="3"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4pPr>
            <a:lvl5pPr marL="2286000" lvl="4"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5pPr>
            <a:lvl6pPr marL="2743200" lvl="5"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6pPr>
            <a:lvl7pPr marL="3200400" lvl="6"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7pPr>
            <a:lvl8pPr marL="3657600" lvl="7"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8pPr>
            <a:lvl9pPr marL="4114800" lvl="8" indent="-304800" rtl="0">
              <a:lnSpc>
                <a:spcPct val="115000"/>
              </a:lnSpc>
              <a:spcBef>
                <a:spcPts val="1600"/>
              </a:spcBef>
              <a:spcAft>
                <a:spcPts val="160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7" r:id="rId8"/>
    <p:sldLayoutId id="2147483658" r:id="rId9"/>
    <p:sldLayoutId id="2147483659" r:id="rId10"/>
    <p:sldLayoutId id="214748366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orient="horz" pos="340">
          <p15:clr>
            <a:srgbClr val="EA4335"/>
          </p15:clr>
        </p15:guide>
        <p15:guide id="3" pos="5306">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36.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3" name="Trapezoid 2">
            <a:extLst>
              <a:ext uri="{FF2B5EF4-FFF2-40B4-BE49-F238E27FC236}">
                <a16:creationId xmlns:a16="http://schemas.microsoft.com/office/drawing/2014/main" id="{1EA4D224-BAD9-4412-8AE0-36B2F40E470A}"/>
              </a:ext>
            </a:extLst>
          </p:cNvPr>
          <p:cNvSpPr/>
          <p:nvPr/>
        </p:nvSpPr>
        <p:spPr>
          <a:xfrm flipV="1">
            <a:off x="4450363" y="0"/>
            <a:ext cx="6644816" cy="5180244"/>
          </a:xfrm>
          <a:prstGeom prst="trapezoi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6" name="Google Shape;116;p22"/>
          <p:cNvSpPr txBox="1">
            <a:spLocks noGrp="1"/>
          </p:cNvSpPr>
          <p:nvPr>
            <p:ph type="subTitle" idx="1"/>
          </p:nvPr>
        </p:nvSpPr>
        <p:spPr>
          <a:xfrm>
            <a:off x="5848157" y="1316932"/>
            <a:ext cx="3523412" cy="28084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1" u="sng">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Ng</a:t>
            </a:r>
            <a:r>
              <a:rPr lang="vi-VN" sz="1800" b="1" u="sng">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ư</a:t>
            </a:r>
            <a:r>
              <a:rPr lang="en-US" sz="1800" b="1" u="sng">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ời h</a:t>
            </a:r>
            <a:r>
              <a:rPr lang="vi-VN" sz="1800" b="1" u="sng">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ư</a:t>
            </a:r>
            <a:r>
              <a:rPr lang="en-US" sz="1800" b="1" u="sng">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ớng dẫn :</a:t>
            </a:r>
            <a:r>
              <a:rPr lang="en-US" sz="1800" u="sng">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a:t>
            </a:r>
            <a:r>
              <a:rPr lang="en-US" sz="180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PGS.TS.NGUYỄN TẤN KHÔI</a:t>
            </a:r>
          </a:p>
          <a:p>
            <a:pPr marL="0" lvl="0" indent="0" algn="l" rtl="0">
              <a:spcBef>
                <a:spcPts val="0"/>
              </a:spcBef>
              <a:spcAft>
                <a:spcPts val="0"/>
              </a:spcAft>
              <a:buNone/>
            </a:pPr>
            <a:endParaRPr lang="en-US" sz="180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endParaRPr>
          </a:p>
          <a:p>
            <a:pPr marL="0" lvl="0" indent="0" algn="l" rtl="0">
              <a:spcBef>
                <a:spcPts val="0"/>
              </a:spcBef>
              <a:spcAft>
                <a:spcPts val="0"/>
              </a:spcAft>
              <a:buNone/>
            </a:pPr>
            <a:r>
              <a:rPr lang="en-US" sz="1800" b="1" u="sng">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Sinh viên thực hiện : </a:t>
            </a:r>
          </a:p>
          <a:p>
            <a:pPr marL="0" lvl="0" indent="0" algn="l" rtl="0">
              <a:spcBef>
                <a:spcPts val="0"/>
              </a:spcBef>
              <a:spcAft>
                <a:spcPts val="0"/>
              </a:spcAft>
              <a:buNone/>
            </a:pPr>
            <a:r>
              <a:rPr lang="en-US" sz="1800" u="sng">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SV1</a:t>
            </a:r>
            <a:r>
              <a:rPr lang="en-US" sz="180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Nguyễn Văn Dũng</a:t>
            </a:r>
          </a:p>
          <a:p>
            <a:pPr marL="0" lvl="0" indent="0" algn="l" rtl="0">
              <a:spcBef>
                <a:spcPts val="0"/>
              </a:spcBef>
              <a:spcAft>
                <a:spcPts val="0"/>
              </a:spcAft>
              <a:buNone/>
            </a:pPr>
            <a:r>
              <a:rPr lang="en-US" sz="1800" u="sng">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SV2</a:t>
            </a:r>
            <a:r>
              <a:rPr lang="en-US" sz="180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Hoàng Nguyễn Nhật Minh </a:t>
            </a:r>
          </a:p>
          <a:p>
            <a:pPr marL="0" lvl="0" indent="0" algn="l" rtl="0">
              <a:spcBef>
                <a:spcPts val="0"/>
              </a:spcBef>
              <a:spcAft>
                <a:spcPts val="0"/>
              </a:spcAft>
              <a:buNone/>
            </a:pPr>
            <a:endParaRPr lang="en-US" sz="180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endParaRPr>
          </a:p>
          <a:p>
            <a:pPr marL="0" lvl="0" indent="0" algn="l" rtl="0">
              <a:spcBef>
                <a:spcPts val="0"/>
              </a:spcBef>
              <a:spcAft>
                <a:spcPts val="0"/>
              </a:spcAft>
              <a:buNone/>
            </a:pPr>
            <a:r>
              <a:rPr lang="en-US" sz="1800" u="sng">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Lớp</a:t>
            </a:r>
            <a:r>
              <a:rPr lang="en-US" sz="180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21TCLC_NHAT2</a:t>
            </a:r>
          </a:p>
          <a:p>
            <a:pPr marL="0" lvl="0" indent="0" algn="l" rtl="0">
              <a:spcBef>
                <a:spcPts val="0"/>
              </a:spcBef>
              <a:spcAft>
                <a:spcPts val="0"/>
              </a:spcAft>
              <a:buNone/>
            </a:pPr>
            <a:r>
              <a:rPr lang="en-US" sz="1800" u="sng">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Nhóm</a:t>
            </a:r>
            <a:r>
              <a:rPr lang="en-US" sz="180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rPr>
              <a:t> : 21NH99</a:t>
            </a:r>
            <a:endParaRPr sz="1800">
              <a:solidFill>
                <a:schemeClr val="bg1"/>
              </a:solidFill>
              <a:effectLst>
                <a:glow rad="228600">
                  <a:schemeClr val="accent2">
                    <a:satMod val="175000"/>
                    <a:alpha val="40000"/>
                  </a:schemeClr>
                </a:glow>
              </a:effectLst>
              <a:latin typeface="Consolas" panose="020B0609020204030204" pitchFamily="49" charset="0"/>
              <a:cs typeface="Cousine" panose="020B0604020202020204" charset="0"/>
            </a:endParaRPr>
          </a:p>
        </p:txBody>
      </p:sp>
      <p:sp>
        <p:nvSpPr>
          <p:cNvPr id="117" name="Google Shape;117;p22"/>
          <p:cNvSpPr txBox="1">
            <a:spLocks noGrp="1"/>
          </p:cNvSpPr>
          <p:nvPr>
            <p:ph type="ctrTitle"/>
          </p:nvPr>
        </p:nvSpPr>
        <p:spPr>
          <a:xfrm>
            <a:off x="480670" y="956930"/>
            <a:ext cx="3639600" cy="123041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b="0">
                <a:ln w="0"/>
                <a:solidFill>
                  <a:schemeClr val="tx1"/>
                </a:solidFill>
                <a:effectLst>
                  <a:outerShdw blurRad="38100" dist="19050" dir="2700000" algn="tl" rotWithShape="0">
                    <a:schemeClr val="dk1">
                      <a:alpha val="40000"/>
                    </a:schemeClr>
                  </a:outerShdw>
                </a:effectLst>
              </a:rPr>
              <a:t>PBL 1: ĐỒ ÁN LẬP TRÌNH TÍNH TOÁN</a:t>
            </a:r>
            <a:endParaRPr b="0">
              <a:ln w="0"/>
              <a:solidFill>
                <a:schemeClr val="tx1"/>
              </a:solidFill>
              <a:effectLst>
                <a:outerShdw blurRad="38100" dist="19050" dir="2700000" algn="tl" rotWithShape="0">
                  <a:schemeClr val="dk1">
                    <a:alpha val="40000"/>
                  </a:schemeClr>
                </a:outerShdw>
              </a:effectLst>
            </a:endParaRPr>
          </a:p>
        </p:txBody>
      </p:sp>
      <p:sp>
        <p:nvSpPr>
          <p:cNvPr id="118" name="Google Shape;118;p22"/>
          <p:cNvSpPr/>
          <p:nvPr/>
        </p:nvSpPr>
        <p:spPr>
          <a:xfrm flipH="1">
            <a:off x="5848157" y="-615439"/>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6D67BE85-3CC1-4D79-8F24-5C07A4EF5D1A}"/>
              </a:ext>
            </a:extLst>
          </p:cNvPr>
          <p:cNvPicPr>
            <a:picLocks noChangeAspect="1" noChangeArrowheads="1"/>
          </p:cNvPicPr>
          <p:nvPr/>
        </p:nvPicPr>
        <p:blipFill>
          <a:blip r:embed="rId3"/>
          <a:srcRect/>
          <a:stretch>
            <a:fillRect/>
          </a:stretch>
        </p:blipFill>
        <p:spPr bwMode="auto">
          <a:xfrm>
            <a:off x="223791" y="110135"/>
            <a:ext cx="736979" cy="685800"/>
          </a:xfrm>
          <a:prstGeom prst="rect">
            <a:avLst/>
          </a:prstGeom>
          <a:ln>
            <a:noFill/>
          </a:ln>
          <a:effectLst>
            <a:outerShdw blurRad="292100" dist="139700" dir="2700000" algn="tl" rotWithShape="0">
              <a:srgbClr val="333333">
                <a:alpha val="65000"/>
              </a:srgbClr>
            </a:outerShdw>
          </a:effectLst>
        </p:spPr>
      </p:pic>
      <p:sp>
        <p:nvSpPr>
          <p:cNvPr id="2" name="Rectangle 1">
            <a:extLst>
              <a:ext uri="{FF2B5EF4-FFF2-40B4-BE49-F238E27FC236}">
                <a16:creationId xmlns:a16="http://schemas.microsoft.com/office/drawing/2014/main" id="{2459D1F4-C827-45D8-B4B7-EA476DA9AAE4}"/>
              </a:ext>
            </a:extLst>
          </p:cNvPr>
          <p:cNvSpPr/>
          <p:nvPr/>
        </p:nvSpPr>
        <p:spPr>
          <a:xfrm>
            <a:off x="223791" y="2348340"/>
            <a:ext cx="4153359" cy="2308324"/>
          </a:xfrm>
          <a:prstGeom prst="rect">
            <a:avLst/>
          </a:prstGeom>
          <a:noFill/>
        </p:spPr>
        <p:txBody>
          <a:bodyPr wrap="square" lIns="91440" tIns="45720" rIns="91440" bIns="45720">
            <a:spAutoFit/>
          </a:bodyPr>
          <a:lstStyle/>
          <a:p>
            <a:pPr algn="ctr"/>
            <a:r>
              <a:rPr lang="en-US" sz="36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Đề tài 503: Bài toán dự đoán doanh số bán hàng bằng mạng neural</a:t>
            </a:r>
            <a:endParaRPr lang="en-US" sz="36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Rectangle 3">
            <a:extLst>
              <a:ext uri="{FF2B5EF4-FFF2-40B4-BE49-F238E27FC236}">
                <a16:creationId xmlns:a16="http://schemas.microsoft.com/office/drawing/2014/main" id="{9DBECEBB-213E-4328-B6BE-3BC9E838977C}"/>
              </a:ext>
            </a:extLst>
          </p:cNvPr>
          <p:cNvSpPr/>
          <p:nvPr/>
        </p:nvSpPr>
        <p:spPr>
          <a:xfrm>
            <a:off x="837876" y="177706"/>
            <a:ext cx="5436195" cy="584775"/>
          </a:xfrm>
          <a:prstGeom prst="rect">
            <a:avLst/>
          </a:prstGeom>
          <a:noFill/>
        </p:spPr>
        <p:txBody>
          <a:bodyPr wrap="square" lIns="91440" tIns="45720" rIns="91440" bIns="45720">
            <a:spAutoFit/>
          </a:bodyPr>
          <a:lstStyle/>
          <a:p>
            <a:pPr algn="ctr"/>
            <a:r>
              <a:rPr lang="en-US" sz="1600" b="1" spc="50">
                <a:ln w="9525" cmpd="sng">
                  <a:solidFill>
                    <a:schemeClr val="accent1"/>
                  </a:solidFill>
                  <a:prstDash val="solid"/>
                </a:ln>
                <a:solidFill>
                  <a:srgbClr val="70AD47">
                    <a:tint val="1000"/>
                  </a:srgbClr>
                </a:solidFill>
                <a:effectLst>
                  <a:glow rad="38100">
                    <a:schemeClr val="accent1">
                      <a:alpha val="40000"/>
                    </a:schemeClr>
                  </a:glow>
                </a:effectLst>
              </a:rPr>
              <a:t>TR</a:t>
            </a:r>
            <a:r>
              <a:rPr lang="vi-VN" sz="1600" b="1" spc="50">
                <a:ln w="9525" cmpd="sng">
                  <a:solidFill>
                    <a:schemeClr val="accent1"/>
                  </a:solidFill>
                  <a:prstDash val="solid"/>
                </a:ln>
                <a:solidFill>
                  <a:srgbClr val="70AD47">
                    <a:tint val="1000"/>
                  </a:srgbClr>
                </a:solidFill>
                <a:effectLst>
                  <a:glow rad="38100">
                    <a:schemeClr val="accent1">
                      <a:alpha val="40000"/>
                    </a:schemeClr>
                  </a:glow>
                </a:effectLst>
              </a:rPr>
              <a:t>Ư</a:t>
            </a:r>
            <a:r>
              <a:rPr lang="en-US" sz="1600" b="1" spc="50">
                <a:ln w="9525" cmpd="sng">
                  <a:solidFill>
                    <a:schemeClr val="accent1"/>
                  </a:solidFill>
                  <a:prstDash val="solid"/>
                </a:ln>
                <a:solidFill>
                  <a:srgbClr val="70AD47">
                    <a:tint val="1000"/>
                  </a:srgbClr>
                </a:solidFill>
                <a:effectLst>
                  <a:glow rad="38100">
                    <a:schemeClr val="accent1">
                      <a:alpha val="40000"/>
                    </a:schemeClr>
                  </a:glow>
                </a:effectLst>
              </a:rPr>
              <a:t>ỜNG ĐẠI HỌC BÁCH KHOA ĐÀ NẴNG</a:t>
            </a:r>
          </a:p>
          <a:p>
            <a:pPr algn="ctr"/>
            <a:r>
              <a:rPr lang="en-US" sz="1600" b="1" spc="50">
                <a:ln w="9525" cmpd="sng">
                  <a:solidFill>
                    <a:schemeClr val="accent1"/>
                  </a:solidFill>
                  <a:prstDash val="solid"/>
                </a:ln>
                <a:solidFill>
                  <a:srgbClr val="70AD47">
                    <a:tint val="1000"/>
                  </a:srgbClr>
                </a:solidFill>
                <a:effectLst>
                  <a:glow rad="38100">
                    <a:schemeClr val="accent1">
                      <a:alpha val="40000"/>
                    </a:schemeClr>
                  </a:glow>
                </a:effectLst>
              </a:rPr>
              <a:t>KHOA CÔNG NGHỆ THÔNG TIN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1" name="Google Shape;201;p29"/>
          <p:cNvSpPr/>
          <p:nvPr/>
        </p:nvSpPr>
        <p:spPr>
          <a:xfrm rot="2653427">
            <a:off x="5377440" y="81108"/>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3;p26">
            <a:extLst>
              <a:ext uri="{FF2B5EF4-FFF2-40B4-BE49-F238E27FC236}">
                <a16:creationId xmlns:a16="http://schemas.microsoft.com/office/drawing/2014/main" id="{FE1E8125-BEBF-4BC5-B902-E7670E61CAD8}"/>
              </a:ext>
            </a:extLst>
          </p:cNvPr>
          <p:cNvSpPr txBox="1">
            <a:spLocks/>
          </p:cNvSpPr>
          <p:nvPr/>
        </p:nvSpPr>
        <p:spPr>
          <a:xfrm>
            <a:off x="1293885" y="81108"/>
            <a:ext cx="6898080" cy="648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a:solidFill>
                  <a:schemeClr val="tx2"/>
                </a:solidFill>
              </a:rPr>
              <a:t>2.2 Các thành phần mạng thần kinh</a:t>
            </a:r>
            <a:endParaRPr lang="vi-VN" sz="3000">
              <a:solidFill>
                <a:schemeClr val="tx2"/>
              </a:solidFill>
            </a:endParaRPr>
          </a:p>
        </p:txBody>
      </p:sp>
      <p:sp>
        <p:nvSpPr>
          <p:cNvPr id="5" name="TextBox 4">
            <a:extLst>
              <a:ext uri="{FF2B5EF4-FFF2-40B4-BE49-F238E27FC236}">
                <a16:creationId xmlns:a16="http://schemas.microsoft.com/office/drawing/2014/main" id="{2D76B5FE-39C7-4CB2-8F20-377C39E6819F}"/>
              </a:ext>
            </a:extLst>
          </p:cNvPr>
          <p:cNvSpPr txBox="1"/>
          <p:nvPr/>
        </p:nvSpPr>
        <p:spPr>
          <a:xfrm>
            <a:off x="365952" y="701996"/>
            <a:ext cx="3599991" cy="400110"/>
          </a:xfrm>
          <a:prstGeom prst="rect">
            <a:avLst/>
          </a:prstGeom>
          <a:noFill/>
        </p:spPr>
        <p:txBody>
          <a:bodyPr wrap="square" rtlCol="0">
            <a:spAutoFit/>
          </a:bodyPr>
          <a:lstStyle/>
          <a:p>
            <a:pPr lvl="0"/>
            <a:r>
              <a:rPr lang="en-US" sz="2000" b="1"/>
              <a:t>b. Tổ chức mạng neural</a:t>
            </a:r>
          </a:p>
        </p:txBody>
      </p:sp>
      <p:cxnSp>
        <p:nvCxnSpPr>
          <p:cNvPr id="3" name="Straight Connector 2">
            <a:extLst>
              <a:ext uri="{FF2B5EF4-FFF2-40B4-BE49-F238E27FC236}">
                <a16:creationId xmlns:a16="http://schemas.microsoft.com/office/drawing/2014/main" id="{6534B358-96DB-438C-8F4D-B0329493B567}"/>
              </a:ext>
            </a:extLst>
          </p:cNvPr>
          <p:cNvCxnSpPr>
            <a:cxnSpLocks/>
          </p:cNvCxnSpPr>
          <p:nvPr/>
        </p:nvCxnSpPr>
        <p:spPr>
          <a:xfrm>
            <a:off x="4486939" y="922340"/>
            <a:ext cx="0" cy="4131367"/>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1F5DF4A7-9D3E-4E81-9907-6A3E1C3EAD81}"/>
              </a:ext>
            </a:extLst>
          </p:cNvPr>
          <p:cNvSpPr txBox="1"/>
          <p:nvPr/>
        </p:nvSpPr>
        <p:spPr>
          <a:xfrm>
            <a:off x="5035783" y="922340"/>
            <a:ext cx="3493654" cy="1246495"/>
          </a:xfrm>
          <a:prstGeom prst="rect">
            <a:avLst/>
          </a:prstGeom>
          <a:noFill/>
        </p:spPr>
        <p:txBody>
          <a:bodyPr wrap="square" rtlCol="0">
            <a:spAutoFit/>
          </a:bodyPr>
          <a:lstStyle/>
          <a:p>
            <a:pPr algn="just"/>
            <a:r>
              <a:rPr lang="vi-VN" sz="1500" b="1"/>
              <a:t>Pooling:</a:t>
            </a:r>
            <a:r>
              <a:rPr lang="vi-VN" sz="1500"/>
              <a:t> Một nhóm nơron thần kinh trong một lớp kết nối với một nơron duy nhất ở lớp tiếp theo( làm giảm số lượng nơron thần kinh ở trong lớp tiếp theo đó).</a:t>
            </a:r>
            <a:endParaRPr lang="en-US" sz="1500"/>
          </a:p>
        </p:txBody>
      </p:sp>
      <p:pic>
        <p:nvPicPr>
          <p:cNvPr id="12" name="Picture 11">
            <a:extLst>
              <a:ext uri="{FF2B5EF4-FFF2-40B4-BE49-F238E27FC236}">
                <a16:creationId xmlns:a16="http://schemas.microsoft.com/office/drawing/2014/main" id="{728F4FDB-E6B4-45E8-9572-B8D502E1BE5B}"/>
              </a:ext>
            </a:extLst>
          </p:cNvPr>
          <p:cNvPicPr/>
          <p:nvPr/>
        </p:nvPicPr>
        <p:blipFill>
          <a:blip r:embed="rId3"/>
          <a:stretch>
            <a:fillRect/>
          </a:stretch>
        </p:blipFill>
        <p:spPr>
          <a:xfrm>
            <a:off x="213067" y="1892613"/>
            <a:ext cx="4124325" cy="26632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F39AF51B-31E8-4DFE-AC24-1CB5566A3D25}"/>
              </a:ext>
            </a:extLst>
          </p:cNvPr>
          <p:cNvSpPr txBox="1"/>
          <p:nvPr/>
        </p:nvSpPr>
        <p:spPr>
          <a:xfrm>
            <a:off x="312283" y="1280802"/>
            <a:ext cx="3707328" cy="738664"/>
          </a:xfrm>
          <a:prstGeom prst="rect">
            <a:avLst/>
          </a:prstGeom>
          <a:noFill/>
        </p:spPr>
        <p:txBody>
          <a:bodyPr wrap="square" rtlCol="0">
            <a:spAutoFit/>
          </a:bodyPr>
          <a:lstStyle/>
          <a:p>
            <a:r>
              <a:rPr lang="en-US" b="1"/>
              <a:t>Fully connected:</a:t>
            </a:r>
            <a:r>
              <a:rPr lang="en-US"/>
              <a:t> </a:t>
            </a:r>
            <a:r>
              <a:rPr lang="vi-VN"/>
              <a:t>Mỗi nơron trong một lớp kết nối với mọi nơron trong lớp tiếp theo.</a:t>
            </a:r>
            <a:endParaRPr lang="en-US"/>
          </a:p>
          <a:p>
            <a:endParaRPr lang="en-US"/>
          </a:p>
        </p:txBody>
      </p:sp>
      <p:pic>
        <p:nvPicPr>
          <p:cNvPr id="14" name="Picture 13">
            <a:extLst>
              <a:ext uri="{FF2B5EF4-FFF2-40B4-BE49-F238E27FC236}">
                <a16:creationId xmlns:a16="http://schemas.microsoft.com/office/drawing/2014/main" id="{CB48F43E-FF08-42E0-ADB1-0E0B41C1F075}"/>
              </a:ext>
            </a:extLst>
          </p:cNvPr>
          <p:cNvPicPr/>
          <p:nvPr/>
        </p:nvPicPr>
        <p:blipFill>
          <a:blip r:embed="rId4"/>
          <a:stretch>
            <a:fillRect/>
          </a:stretch>
        </p:blipFill>
        <p:spPr>
          <a:xfrm>
            <a:off x="4804720" y="2223618"/>
            <a:ext cx="4039568" cy="2332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771286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2"/>
          <p:cNvSpPr/>
          <p:nvPr/>
        </p:nvSpPr>
        <p:spPr>
          <a:xfrm>
            <a:off x="-2411911" y="1047293"/>
            <a:ext cx="3979200" cy="3447600"/>
          </a:xfrm>
          <a:prstGeom prst="hexagon">
            <a:avLst>
              <a:gd name="adj" fmla="val 25000"/>
              <a:gd name="vf" fmla="val 11547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1;p29">
            <a:extLst>
              <a:ext uri="{FF2B5EF4-FFF2-40B4-BE49-F238E27FC236}">
                <a16:creationId xmlns:a16="http://schemas.microsoft.com/office/drawing/2014/main" id="{F8C948FA-FC2D-4689-B41D-D478DEB66C6D}"/>
              </a:ext>
            </a:extLst>
          </p:cNvPr>
          <p:cNvSpPr/>
          <p:nvPr/>
        </p:nvSpPr>
        <p:spPr>
          <a:xfrm rot="2653427">
            <a:off x="5377440" y="81108"/>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3;p26">
            <a:extLst>
              <a:ext uri="{FF2B5EF4-FFF2-40B4-BE49-F238E27FC236}">
                <a16:creationId xmlns:a16="http://schemas.microsoft.com/office/drawing/2014/main" id="{D64F6290-39FD-4565-AD68-BB354704FE3B}"/>
              </a:ext>
            </a:extLst>
          </p:cNvPr>
          <p:cNvSpPr txBox="1">
            <a:spLocks/>
          </p:cNvSpPr>
          <p:nvPr/>
        </p:nvSpPr>
        <p:spPr>
          <a:xfrm>
            <a:off x="1293885" y="81108"/>
            <a:ext cx="6898080" cy="648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a:solidFill>
                  <a:schemeClr val="tx2"/>
                </a:solidFill>
              </a:rPr>
              <a:t>2.3 Neural network operation  </a:t>
            </a:r>
            <a:endParaRPr lang="vi-VN" sz="3000">
              <a:solidFill>
                <a:schemeClr val="tx2"/>
              </a:solidFill>
            </a:endParaRPr>
          </a:p>
        </p:txBody>
      </p:sp>
      <p:sp>
        <p:nvSpPr>
          <p:cNvPr id="68" name="TextBox 67">
            <a:extLst>
              <a:ext uri="{FF2B5EF4-FFF2-40B4-BE49-F238E27FC236}">
                <a16:creationId xmlns:a16="http://schemas.microsoft.com/office/drawing/2014/main" id="{FF00EEA6-ADEA-4C3E-A7DC-391696D90087}"/>
              </a:ext>
            </a:extLst>
          </p:cNvPr>
          <p:cNvSpPr txBox="1"/>
          <p:nvPr/>
        </p:nvSpPr>
        <p:spPr>
          <a:xfrm>
            <a:off x="365952" y="701996"/>
            <a:ext cx="3599991" cy="400110"/>
          </a:xfrm>
          <a:prstGeom prst="rect">
            <a:avLst/>
          </a:prstGeom>
          <a:noFill/>
        </p:spPr>
        <p:txBody>
          <a:bodyPr wrap="square" rtlCol="0">
            <a:spAutoFit/>
          </a:bodyPr>
          <a:lstStyle/>
          <a:p>
            <a:pPr lvl="0"/>
            <a:r>
              <a:rPr lang="en-US" sz="2000" b="1"/>
              <a:t>a. Propagation</a:t>
            </a:r>
          </a:p>
        </p:txBody>
      </p:sp>
      <p:sp>
        <p:nvSpPr>
          <p:cNvPr id="4" name="TextBox 3">
            <a:extLst>
              <a:ext uri="{FF2B5EF4-FFF2-40B4-BE49-F238E27FC236}">
                <a16:creationId xmlns:a16="http://schemas.microsoft.com/office/drawing/2014/main" id="{80193FFB-6A02-4BC8-AC3E-EF98E9A1C635}"/>
              </a:ext>
            </a:extLst>
          </p:cNvPr>
          <p:cNvSpPr txBox="1"/>
          <p:nvPr/>
        </p:nvSpPr>
        <p:spPr>
          <a:xfrm>
            <a:off x="365952" y="1102106"/>
            <a:ext cx="8412096" cy="523220"/>
          </a:xfrm>
          <a:prstGeom prst="rect">
            <a:avLst/>
          </a:prstGeom>
          <a:noFill/>
        </p:spPr>
        <p:txBody>
          <a:bodyPr wrap="square" rtlCol="0">
            <a:spAutoFit/>
          </a:bodyPr>
          <a:lstStyle/>
          <a:p>
            <a:r>
              <a:rPr lang="en-US"/>
              <a:t>- </a:t>
            </a:r>
            <a:r>
              <a:rPr lang="vi-VN"/>
              <a:t>Là quá trình tính toán đầu ra trên mạng nơron từ đầu vào cho trước của mạng.</a:t>
            </a:r>
            <a:endParaRPr lang="en-US"/>
          </a:p>
          <a:p>
            <a:endParaRPr lang="en-US"/>
          </a:p>
        </p:txBody>
      </p:sp>
      <p:pic>
        <p:nvPicPr>
          <p:cNvPr id="70" name="Picture 69">
            <a:extLst>
              <a:ext uri="{FF2B5EF4-FFF2-40B4-BE49-F238E27FC236}">
                <a16:creationId xmlns:a16="http://schemas.microsoft.com/office/drawing/2014/main" id="{68E9084F-10E2-4F2C-9CA9-B69799A81ADB}"/>
              </a:ext>
            </a:extLst>
          </p:cNvPr>
          <p:cNvPicPr/>
          <p:nvPr/>
        </p:nvPicPr>
        <p:blipFill>
          <a:blip r:embed="rId3"/>
          <a:stretch>
            <a:fillRect/>
          </a:stretch>
        </p:blipFill>
        <p:spPr>
          <a:xfrm>
            <a:off x="427978" y="1540527"/>
            <a:ext cx="3979200" cy="2667916"/>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B0B6C2E3-0536-40C1-807A-DCC834FF449C}"/>
              </a:ext>
            </a:extLst>
          </p:cNvPr>
          <p:cNvSpPr txBox="1"/>
          <p:nvPr/>
        </p:nvSpPr>
        <p:spPr>
          <a:xfrm>
            <a:off x="386788" y="4407851"/>
            <a:ext cx="8370424" cy="523220"/>
          </a:xfrm>
          <a:prstGeom prst="rect">
            <a:avLst/>
          </a:prstGeom>
          <a:noFill/>
        </p:spPr>
        <p:txBody>
          <a:bodyPr wrap="square" rtlCol="0">
            <a:spAutoFit/>
          </a:bodyPr>
          <a:lstStyle/>
          <a:p>
            <a:r>
              <a:rPr lang="en-US"/>
              <a:t>- </a:t>
            </a:r>
            <a:r>
              <a:rPr lang="vi-VN"/>
              <a:t>Khởi tạo các tham số như trọng số weights và độ lệch – bias một cách ngẫu nhiên nhưng không để cho weights và bias cùng đồng thời bằng 0.</a:t>
            </a: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A5482D2-7478-45A1-80B4-165126AD25C2}"/>
                  </a:ext>
                </a:extLst>
              </p:cNvPr>
              <p:cNvSpPr txBox="1"/>
              <p:nvPr/>
            </p:nvSpPr>
            <p:spPr>
              <a:xfrm>
                <a:off x="4736824" y="1520784"/>
                <a:ext cx="3813516" cy="2687659"/>
              </a:xfrm>
              <a:prstGeom prst="rect">
                <a:avLst/>
              </a:prstGeom>
              <a:noFill/>
            </p:spPr>
            <p:txBody>
              <a:bodyPr wrap="square" rtlCol="0">
                <a:spAutoFit/>
              </a:bodyPr>
              <a:lstStyle/>
              <a:p>
                <a:pPr lvl="0"/>
                <a:r>
                  <a:rPr lang="vi-VN" sz="1800"/>
                  <a:t>z1 = w11 * x1 + w12 * x2 + b1.</a:t>
                </a:r>
                <a:endParaRPr lang="en-US" sz="1800"/>
              </a:p>
              <a:p>
                <a:pPr lvl="0"/>
                <a:r>
                  <a:rPr lang="vi-VN" sz="1800"/>
                  <a:t>a1 = </a:t>
                </a:r>
                <a14:m>
                  <m:oMath xmlns:m="http://schemas.openxmlformats.org/officeDocument/2006/math">
                    <m:r>
                      <a:rPr lang="vi-VN" sz="1800" i="1">
                        <a:latin typeface="Cambria Math" panose="02040503050406030204" pitchFamily="18" charset="0"/>
                      </a:rPr>
                      <m:t>𝜎</m:t>
                    </m:r>
                    <m:d>
                      <m:dPr>
                        <m:ctrlPr>
                          <a:rPr lang="en-US" sz="1800" i="1">
                            <a:latin typeface="Cambria Math" panose="02040503050406030204" pitchFamily="18" charset="0"/>
                          </a:rPr>
                        </m:ctrlPr>
                      </m:dPr>
                      <m:e>
                        <m:r>
                          <a:rPr lang="vi-VN" sz="1800" i="1">
                            <a:latin typeface="Cambria Math" panose="02040503050406030204" pitchFamily="18" charset="0"/>
                          </a:rPr>
                          <m:t>𝑧</m:t>
                        </m:r>
                        <m:r>
                          <a:rPr lang="vi-VN" sz="1800" i="1">
                            <a:latin typeface="Cambria Math" panose="02040503050406030204" pitchFamily="18" charset="0"/>
                          </a:rPr>
                          <m:t>1</m:t>
                        </m:r>
                      </m:e>
                    </m:d>
                  </m:oMath>
                </a14:m>
                <a:r>
                  <a:rPr lang="vi-VN" sz="1800"/>
                  <a:t> = </a:t>
                </a:r>
                <a14:m>
                  <m:oMath xmlns:m="http://schemas.openxmlformats.org/officeDocument/2006/math">
                    <m:f>
                      <m:fPr>
                        <m:ctrlPr>
                          <a:rPr lang="en-US" sz="1800" i="1">
                            <a:latin typeface="Cambria Math" panose="02040503050406030204" pitchFamily="18" charset="0"/>
                          </a:rPr>
                        </m:ctrlPr>
                      </m:fPr>
                      <m:num>
                        <m:r>
                          <a:rPr lang="vi-VN" sz="1800" i="1">
                            <a:latin typeface="Cambria Math" panose="02040503050406030204" pitchFamily="18" charset="0"/>
                          </a:rPr>
                          <m:t>1</m:t>
                        </m:r>
                      </m:num>
                      <m:den>
                        <m:r>
                          <a:rPr lang="vi-VN" sz="1800" i="1">
                            <a:latin typeface="Cambria Math" panose="02040503050406030204" pitchFamily="18" charset="0"/>
                          </a:rPr>
                          <m:t>1+ </m:t>
                        </m:r>
                        <m:sSup>
                          <m:sSupPr>
                            <m:ctrlPr>
                              <a:rPr lang="en-US" sz="1800" i="1">
                                <a:latin typeface="Cambria Math" panose="02040503050406030204" pitchFamily="18" charset="0"/>
                              </a:rPr>
                            </m:ctrlPr>
                          </m:sSupPr>
                          <m:e>
                            <m:r>
                              <a:rPr lang="vi-VN" sz="1800" i="1">
                                <a:latin typeface="Cambria Math" panose="02040503050406030204" pitchFamily="18" charset="0"/>
                              </a:rPr>
                              <m:t>𝑒</m:t>
                            </m:r>
                          </m:e>
                          <m:sup>
                            <m:r>
                              <a:rPr lang="vi-VN" sz="1800" i="1">
                                <a:latin typeface="Cambria Math" panose="02040503050406030204" pitchFamily="18" charset="0"/>
                              </a:rPr>
                              <m:t>−</m:t>
                            </m:r>
                            <m:r>
                              <a:rPr lang="vi-VN" sz="1800" i="1">
                                <a:latin typeface="Cambria Math" panose="02040503050406030204" pitchFamily="18" charset="0"/>
                              </a:rPr>
                              <m:t>𝑧</m:t>
                            </m:r>
                            <m:r>
                              <a:rPr lang="vi-VN" sz="1800" i="1">
                                <a:latin typeface="Cambria Math" panose="02040503050406030204" pitchFamily="18" charset="0"/>
                              </a:rPr>
                              <m:t>1</m:t>
                            </m:r>
                          </m:sup>
                        </m:sSup>
                      </m:den>
                    </m:f>
                  </m:oMath>
                </a14:m>
                <a:r>
                  <a:rPr lang="vi-VN" sz="1800"/>
                  <a:t>.</a:t>
                </a:r>
                <a:endParaRPr lang="en-US" sz="1800"/>
              </a:p>
              <a:p>
                <a:pPr lvl="0"/>
                <a:r>
                  <a:rPr lang="en-US" sz="1800"/>
                  <a:t>z</a:t>
                </a:r>
                <a:r>
                  <a:rPr lang="vi-VN" sz="1800"/>
                  <a:t>2 = w21 * x1 + w22 * x2 + b2.</a:t>
                </a:r>
                <a:endParaRPr lang="en-US" sz="1800"/>
              </a:p>
              <a:p>
                <a:pPr lvl="0"/>
                <a:r>
                  <a:rPr lang="en-US" sz="1800"/>
                  <a:t>a</a:t>
                </a:r>
                <a:r>
                  <a:rPr lang="vi-VN" sz="1800"/>
                  <a:t>2 = </a:t>
                </a:r>
                <a14:m>
                  <m:oMath xmlns:m="http://schemas.openxmlformats.org/officeDocument/2006/math">
                    <m:r>
                      <a:rPr lang="vi-VN" sz="1800" i="1">
                        <a:latin typeface="Cambria Math" panose="02040503050406030204" pitchFamily="18" charset="0"/>
                      </a:rPr>
                      <m:t>𝜎</m:t>
                    </m:r>
                    <m:d>
                      <m:dPr>
                        <m:ctrlPr>
                          <a:rPr lang="en-US" sz="1800" i="1">
                            <a:latin typeface="Cambria Math" panose="02040503050406030204" pitchFamily="18" charset="0"/>
                          </a:rPr>
                        </m:ctrlPr>
                      </m:dPr>
                      <m:e>
                        <m:r>
                          <a:rPr lang="vi-VN" sz="1800" i="1">
                            <a:latin typeface="Cambria Math" panose="02040503050406030204" pitchFamily="18" charset="0"/>
                          </a:rPr>
                          <m:t>𝑧</m:t>
                        </m:r>
                        <m:r>
                          <a:rPr lang="vi-VN" sz="1800" i="1">
                            <a:latin typeface="Cambria Math" panose="02040503050406030204" pitchFamily="18" charset="0"/>
                          </a:rPr>
                          <m:t>2</m:t>
                        </m:r>
                      </m:e>
                    </m:d>
                  </m:oMath>
                </a14:m>
                <a:r>
                  <a:rPr lang="vi-VN" sz="1800"/>
                  <a:t> = </a:t>
                </a:r>
                <a14:m>
                  <m:oMath xmlns:m="http://schemas.openxmlformats.org/officeDocument/2006/math">
                    <m:f>
                      <m:fPr>
                        <m:ctrlPr>
                          <a:rPr lang="en-US" sz="1800" i="1">
                            <a:latin typeface="Cambria Math" panose="02040503050406030204" pitchFamily="18" charset="0"/>
                          </a:rPr>
                        </m:ctrlPr>
                      </m:fPr>
                      <m:num>
                        <m:r>
                          <a:rPr lang="vi-VN" sz="1800" i="1">
                            <a:latin typeface="Cambria Math" panose="02040503050406030204" pitchFamily="18" charset="0"/>
                          </a:rPr>
                          <m:t>1</m:t>
                        </m:r>
                      </m:num>
                      <m:den>
                        <m:r>
                          <a:rPr lang="vi-VN" sz="1800" i="1">
                            <a:latin typeface="Cambria Math" panose="02040503050406030204" pitchFamily="18" charset="0"/>
                          </a:rPr>
                          <m:t>1+ </m:t>
                        </m:r>
                        <m:sSup>
                          <m:sSupPr>
                            <m:ctrlPr>
                              <a:rPr lang="en-US" sz="1800" i="1">
                                <a:latin typeface="Cambria Math" panose="02040503050406030204" pitchFamily="18" charset="0"/>
                              </a:rPr>
                            </m:ctrlPr>
                          </m:sSupPr>
                          <m:e>
                            <m:r>
                              <a:rPr lang="vi-VN" sz="1800" i="1">
                                <a:latin typeface="Cambria Math" panose="02040503050406030204" pitchFamily="18" charset="0"/>
                              </a:rPr>
                              <m:t>𝑒</m:t>
                            </m:r>
                          </m:e>
                          <m:sup>
                            <m:r>
                              <a:rPr lang="vi-VN" sz="1800" i="1">
                                <a:latin typeface="Cambria Math" panose="02040503050406030204" pitchFamily="18" charset="0"/>
                              </a:rPr>
                              <m:t>−</m:t>
                            </m:r>
                            <m:r>
                              <a:rPr lang="vi-VN" sz="1800" i="1">
                                <a:latin typeface="Cambria Math" panose="02040503050406030204" pitchFamily="18" charset="0"/>
                              </a:rPr>
                              <m:t>𝑧</m:t>
                            </m:r>
                            <m:r>
                              <a:rPr lang="vi-VN" sz="1800" i="1">
                                <a:latin typeface="Cambria Math" panose="02040503050406030204" pitchFamily="18" charset="0"/>
                              </a:rPr>
                              <m:t>2</m:t>
                            </m:r>
                          </m:sup>
                        </m:sSup>
                      </m:den>
                    </m:f>
                  </m:oMath>
                </a14:m>
                <a:r>
                  <a:rPr lang="vi-VN" sz="1800"/>
                  <a:t>.</a:t>
                </a:r>
                <a:endParaRPr lang="en-US" sz="1800"/>
              </a:p>
              <a:p>
                <a:pPr lvl="0"/>
                <a:r>
                  <a:rPr lang="en-US" sz="1800"/>
                  <a:t>z</a:t>
                </a:r>
                <a:r>
                  <a:rPr lang="vi-VN" sz="1800"/>
                  <a:t> = w31 * a1 + w32 * a2 + b.</a:t>
                </a:r>
                <a:endParaRPr lang="en-US" sz="1800"/>
              </a:p>
              <a:p>
                <a:pPr lvl="0"/>
                <a:r>
                  <a:rPr lang="en-US" sz="1800"/>
                  <a:t>a</a:t>
                </a:r>
                <a:r>
                  <a:rPr lang="vi-VN" sz="1800"/>
                  <a:t> = </a:t>
                </a:r>
                <a14:m>
                  <m:oMath xmlns:m="http://schemas.openxmlformats.org/officeDocument/2006/math">
                    <m:r>
                      <a:rPr lang="vi-VN" sz="1800" i="1">
                        <a:latin typeface="Cambria Math" panose="02040503050406030204" pitchFamily="18" charset="0"/>
                      </a:rPr>
                      <m:t>𝜎</m:t>
                    </m:r>
                    <m:d>
                      <m:dPr>
                        <m:ctrlPr>
                          <a:rPr lang="en-US" sz="1800" i="1">
                            <a:latin typeface="Cambria Math" panose="02040503050406030204" pitchFamily="18" charset="0"/>
                          </a:rPr>
                        </m:ctrlPr>
                      </m:dPr>
                      <m:e>
                        <m:r>
                          <a:rPr lang="vi-VN" sz="1800" i="1">
                            <a:latin typeface="Cambria Math" panose="02040503050406030204" pitchFamily="18" charset="0"/>
                          </a:rPr>
                          <m:t>𝑧</m:t>
                        </m:r>
                      </m:e>
                    </m:d>
                  </m:oMath>
                </a14:m>
                <a:r>
                  <a:rPr lang="vi-VN" sz="1800"/>
                  <a:t> = </a:t>
                </a:r>
                <a14:m>
                  <m:oMath xmlns:m="http://schemas.openxmlformats.org/officeDocument/2006/math">
                    <m:f>
                      <m:fPr>
                        <m:ctrlPr>
                          <a:rPr lang="en-US" sz="1800" i="1">
                            <a:latin typeface="Cambria Math" panose="02040503050406030204" pitchFamily="18" charset="0"/>
                          </a:rPr>
                        </m:ctrlPr>
                      </m:fPr>
                      <m:num>
                        <m:r>
                          <a:rPr lang="vi-VN" sz="1800" i="1">
                            <a:latin typeface="Cambria Math" panose="02040503050406030204" pitchFamily="18" charset="0"/>
                          </a:rPr>
                          <m:t>1</m:t>
                        </m:r>
                      </m:num>
                      <m:den>
                        <m:r>
                          <a:rPr lang="vi-VN" sz="1800" i="1">
                            <a:latin typeface="Cambria Math" panose="02040503050406030204" pitchFamily="18" charset="0"/>
                          </a:rPr>
                          <m:t>1+ </m:t>
                        </m:r>
                        <m:sSup>
                          <m:sSupPr>
                            <m:ctrlPr>
                              <a:rPr lang="en-US" sz="1800" i="1">
                                <a:latin typeface="Cambria Math" panose="02040503050406030204" pitchFamily="18" charset="0"/>
                              </a:rPr>
                            </m:ctrlPr>
                          </m:sSupPr>
                          <m:e>
                            <m:r>
                              <a:rPr lang="vi-VN" sz="1800" i="1">
                                <a:latin typeface="Cambria Math" panose="02040503050406030204" pitchFamily="18" charset="0"/>
                              </a:rPr>
                              <m:t>𝑒</m:t>
                            </m:r>
                          </m:e>
                          <m:sup>
                            <m:r>
                              <a:rPr lang="vi-VN" sz="1800" i="1">
                                <a:latin typeface="Cambria Math" panose="02040503050406030204" pitchFamily="18" charset="0"/>
                              </a:rPr>
                              <m:t>−</m:t>
                            </m:r>
                            <m:r>
                              <a:rPr lang="vi-VN" sz="1800" i="1">
                                <a:latin typeface="Cambria Math" panose="02040503050406030204" pitchFamily="18" charset="0"/>
                              </a:rPr>
                              <m:t>𝑧</m:t>
                            </m:r>
                          </m:sup>
                        </m:sSup>
                      </m:den>
                    </m:f>
                  </m:oMath>
                </a14:m>
                <a:endParaRPr lang="en-US" sz="1800"/>
              </a:p>
              <a:p>
                <a:pPr lvl="0"/>
                <a:r>
                  <a:rPr lang="en-US" sz="1800"/>
                  <a:t>a</a:t>
                </a:r>
                <a:r>
                  <a:rPr lang="vi-VN" sz="1800"/>
                  <a:t> là output.</a:t>
                </a:r>
                <a:endParaRPr lang="en-US" sz="1800"/>
              </a:p>
              <a:p>
                <a:endParaRPr lang="en-US" sz="1800"/>
              </a:p>
            </p:txBody>
          </p:sp>
        </mc:Choice>
        <mc:Fallback xmlns="">
          <p:sp>
            <p:nvSpPr>
              <p:cNvPr id="6" name="TextBox 5">
                <a:extLst>
                  <a:ext uri="{FF2B5EF4-FFF2-40B4-BE49-F238E27FC236}">
                    <a16:creationId xmlns:a16="http://schemas.microsoft.com/office/drawing/2014/main" id="{7A5482D2-7478-45A1-80B4-165126AD25C2}"/>
                  </a:ext>
                </a:extLst>
              </p:cNvPr>
              <p:cNvSpPr txBox="1">
                <a:spLocks noRot="1" noChangeAspect="1" noMove="1" noResize="1" noEditPoints="1" noAdjustHandles="1" noChangeArrowheads="1" noChangeShapeType="1" noTextEdit="1"/>
              </p:cNvSpPr>
              <p:nvPr/>
            </p:nvSpPr>
            <p:spPr>
              <a:xfrm>
                <a:off x="4736824" y="1520784"/>
                <a:ext cx="3813516" cy="2687659"/>
              </a:xfrm>
              <a:prstGeom prst="rect">
                <a:avLst/>
              </a:prstGeom>
              <a:blipFill>
                <a:blip r:embed="rId4"/>
                <a:stretch>
                  <a:fillRect l="-1278" t="-1134"/>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5" name="Google Shape;201;p29">
            <a:extLst>
              <a:ext uri="{FF2B5EF4-FFF2-40B4-BE49-F238E27FC236}">
                <a16:creationId xmlns:a16="http://schemas.microsoft.com/office/drawing/2014/main" id="{F721A207-4B26-4714-8439-CE81257A4C92}"/>
              </a:ext>
            </a:extLst>
          </p:cNvPr>
          <p:cNvSpPr/>
          <p:nvPr/>
        </p:nvSpPr>
        <p:spPr>
          <a:xfrm>
            <a:off x="566342" y="182081"/>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63;p26">
            <a:extLst>
              <a:ext uri="{FF2B5EF4-FFF2-40B4-BE49-F238E27FC236}">
                <a16:creationId xmlns:a16="http://schemas.microsoft.com/office/drawing/2014/main" id="{ED8C981C-20F8-460C-9F39-4C6CDC1CD0BF}"/>
              </a:ext>
            </a:extLst>
          </p:cNvPr>
          <p:cNvSpPr txBox="1">
            <a:spLocks/>
          </p:cNvSpPr>
          <p:nvPr/>
        </p:nvSpPr>
        <p:spPr>
          <a:xfrm>
            <a:off x="1293885" y="81108"/>
            <a:ext cx="6898080" cy="648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a:solidFill>
                  <a:schemeClr val="tx2"/>
                </a:solidFill>
              </a:rPr>
              <a:t>2.3 Neural network operation  </a:t>
            </a:r>
            <a:endParaRPr lang="vi-VN" sz="3000">
              <a:solidFill>
                <a:schemeClr val="tx2"/>
              </a:solidFill>
            </a:endParaRPr>
          </a:p>
        </p:txBody>
      </p:sp>
      <p:sp>
        <p:nvSpPr>
          <p:cNvPr id="4" name="TextBox 3">
            <a:extLst>
              <a:ext uri="{FF2B5EF4-FFF2-40B4-BE49-F238E27FC236}">
                <a16:creationId xmlns:a16="http://schemas.microsoft.com/office/drawing/2014/main" id="{9A5664EC-41D5-4A6B-BFA9-B53866B29BC5}"/>
              </a:ext>
            </a:extLst>
          </p:cNvPr>
          <p:cNvSpPr txBox="1"/>
          <p:nvPr/>
        </p:nvSpPr>
        <p:spPr>
          <a:xfrm>
            <a:off x="123237" y="1311396"/>
            <a:ext cx="2387142" cy="400110"/>
          </a:xfrm>
          <a:prstGeom prst="rect">
            <a:avLst/>
          </a:prstGeom>
          <a:noFill/>
        </p:spPr>
        <p:txBody>
          <a:bodyPr wrap="square" rtlCol="0">
            <a:spAutoFit/>
          </a:bodyPr>
          <a:lstStyle/>
          <a:p>
            <a:pPr lvl="0"/>
            <a:r>
              <a:rPr lang="en-US" sz="2000" b="1"/>
              <a:t>b. Cost function</a:t>
            </a:r>
          </a:p>
        </p:txBody>
      </p:sp>
      <p:sp>
        <p:nvSpPr>
          <p:cNvPr id="6" name="Google Shape;201;p29">
            <a:extLst>
              <a:ext uri="{FF2B5EF4-FFF2-40B4-BE49-F238E27FC236}">
                <a16:creationId xmlns:a16="http://schemas.microsoft.com/office/drawing/2014/main" id="{38D14FF3-1E33-4BF4-BF36-BE381E658564}"/>
              </a:ext>
            </a:extLst>
          </p:cNvPr>
          <p:cNvSpPr/>
          <p:nvPr/>
        </p:nvSpPr>
        <p:spPr>
          <a:xfrm rot="10251415">
            <a:off x="4672308" y="3144788"/>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9CFFF2D9-E934-419C-A75C-77425D28FD29}"/>
              </a:ext>
            </a:extLst>
          </p:cNvPr>
          <p:cNvSpPr txBox="1"/>
          <p:nvPr/>
        </p:nvSpPr>
        <p:spPr>
          <a:xfrm>
            <a:off x="197664" y="1990258"/>
            <a:ext cx="4210489" cy="1600438"/>
          </a:xfrm>
          <a:prstGeom prst="rect">
            <a:avLst/>
          </a:prstGeom>
          <a:noFill/>
        </p:spPr>
        <p:txBody>
          <a:bodyPr wrap="square" rtlCol="0">
            <a:spAutoFit/>
          </a:bodyPr>
          <a:lstStyle/>
          <a:p>
            <a:pPr algn="just"/>
            <a:r>
              <a:rPr lang="en-US"/>
              <a:t>- </a:t>
            </a:r>
            <a:r>
              <a:rPr lang="vi-VN"/>
              <a:t>Cost function cho chúng ta biết kết quả đầu ra a và kết quả mục tiêu y của một ví dụ chúng chênh lệch như thế nào.</a:t>
            </a:r>
            <a:endParaRPr lang="en-US"/>
          </a:p>
          <a:p>
            <a:pPr algn="just"/>
            <a:r>
              <a:rPr lang="en-US"/>
              <a:t>- </a:t>
            </a:r>
            <a:r>
              <a:rPr lang="vi-VN"/>
              <a:t>Chúng ta chọn hàm sau đây là Cost function với độ hữu ích cao và nó cũng sẽ trở nên đơn giản trong một số trường hợp đặc biệt.</a:t>
            </a:r>
            <a:endParaRPr lang="en-US"/>
          </a:p>
          <a:p>
            <a:pPr algn="just"/>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57F2DA-0EF1-47A3-B006-0159307625E2}"/>
                  </a:ext>
                </a:extLst>
              </p:cNvPr>
              <p:cNvSpPr txBox="1"/>
              <p:nvPr/>
            </p:nvSpPr>
            <p:spPr>
              <a:xfrm>
                <a:off x="123237" y="3772419"/>
                <a:ext cx="4284921" cy="338554"/>
              </a:xfrm>
              <a:prstGeom prst="rect">
                <a:avLst/>
              </a:prstGeom>
              <a:noFill/>
            </p:spPr>
            <p:txBody>
              <a:bodyPr wrap="square" rtlCol="0">
                <a:spAutoFit/>
              </a:bodyPr>
              <a:lstStyle/>
              <a:p>
                <a:r>
                  <a:rPr lang="vi-VN" sz="1600" b="1" i="1"/>
                  <a:t>L(a,y) = </a:t>
                </a:r>
                <a14:m>
                  <m:oMath xmlns:m="http://schemas.openxmlformats.org/officeDocument/2006/math">
                    <m:r>
                      <a:rPr lang="vi-VN" sz="1600" b="1" i="1">
                        <a:latin typeface="Cambria Math" panose="02040503050406030204" pitchFamily="18" charset="0"/>
                      </a:rPr>
                      <m:t>−</m:t>
                    </m:r>
                  </m:oMath>
                </a14:m>
                <a:r>
                  <a:rPr lang="vi-VN" sz="1600" b="1" i="1"/>
                  <a:t>(y </a:t>
                </a:r>
                <a14:m>
                  <m:oMath xmlns:m="http://schemas.openxmlformats.org/officeDocument/2006/math">
                    <m:r>
                      <a:rPr lang="vi-VN" sz="1600" b="1" i="1">
                        <a:latin typeface="Cambria Math" panose="02040503050406030204" pitchFamily="18" charset="0"/>
                      </a:rPr>
                      <m:t>×</m:t>
                    </m:r>
                  </m:oMath>
                </a14:m>
                <a:r>
                  <a:rPr lang="vi-VN" sz="1600" b="1" i="1"/>
                  <a:t> </a:t>
                </a:r>
                <a14:m>
                  <m:oMath xmlns:m="http://schemas.openxmlformats.org/officeDocument/2006/math">
                    <m:func>
                      <m:funcPr>
                        <m:ctrlPr>
                          <a:rPr lang="en-US" sz="1600" b="1" i="1">
                            <a:latin typeface="Cambria Math" panose="02040503050406030204" pitchFamily="18" charset="0"/>
                          </a:rPr>
                        </m:ctrlPr>
                      </m:funcPr>
                      <m:fName>
                        <m:r>
                          <a:rPr lang="vi-VN" sz="1600" b="1" i="1">
                            <a:latin typeface="Cambria Math" panose="02040503050406030204" pitchFamily="18" charset="0"/>
                          </a:rPr>
                          <m:t>𝒍𝒐𝒈</m:t>
                        </m:r>
                      </m:fName>
                      <m:e>
                        <m:r>
                          <a:rPr lang="vi-VN" sz="1600" b="1" i="1">
                            <a:latin typeface="Cambria Math" panose="02040503050406030204" pitchFamily="18" charset="0"/>
                          </a:rPr>
                          <m:t>𝒂</m:t>
                        </m:r>
                      </m:e>
                    </m:func>
                  </m:oMath>
                </a14:m>
                <a:r>
                  <a:rPr lang="vi-VN" sz="1600" b="1" i="1"/>
                  <a:t> + (1 </a:t>
                </a:r>
                <a14:m>
                  <m:oMath xmlns:m="http://schemas.openxmlformats.org/officeDocument/2006/math">
                    <m:r>
                      <a:rPr lang="vi-VN" sz="1600" b="1" i="1">
                        <a:latin typeface="Cambria Math" panose="02040503050406030204" pitchFamily="18" charset="0"/>
                      </a:rPr>
                      <m:t>–</m:t>
                    </m:r>
                  </m:oMath>
                </a14:m>
                <a:r>
                  <a:rPr lang="vi-VN" sz="1600" b="1" i="1"/>
                  <a:t> y)</a:t>
                </a:r>
                <a14:m>
                  <m:oMath xmlns:m="http://schemas.openxmlformats.org/officeDocument/2006/math">
                    <m:r>
                      <a:rPr lang="vi-VN" sz="1600" b="1" i="1">
                        <a:latin typeface="Cambria Math" panose="02040503050406030204" pitchFamily="18" charset="0"/>
                      </a:rPr>
                      <m:t> ×</m:t>
                    </m:r>
                    <m:func>
                      <m:funcPr>
                        <m:ctrlPr>
                          <a:rPr lang="en-US" sz="1600" b="1" i="1">
                            <a:latin typeface="Cambria Math" panose="02040503050406030204" pitchFamily="18" charset="0"/>
                          </a:rPr>
                        </m:ctrlPr>
                      </m:funcPr>
                      <m:fName>
                        <m:r>
                          <a:rPr lang="vi-VN" sz="1600" b="1" i="1">
                            <a:latin typeface="Cambria Math" panose="02040503050406030204" pitchFamily="18" charset="0"/>
                          </a:rPr>
                          <m:t>𝒍𝒐𝒈</m:t>
                        </m:r>
                      </m:fName>
                      <m:e>
                        <m:r>
                          <a:rPr lang="vi-VN" sz="1600" b="1" i="1">
                            <a:latin typeface="Cambria Math" panose="02040503050406030204" pitchFamily="18" charset="0"/>
                          </a:rPr>
                          <m:t>(</m:t>
                        </m:r>
                        <m:r>
                          <a:rPr lang="vi-VN" sz="1600" b="1" i="1">
                            <a:latin typeface="Cambria Math" panose="02040503050406030204" pitchFamily="18" charset="0"/>
                          </a:rPr>
                          <m:t>𝟏</m:t>
                        </m:r>
                        <m:r>
                          <a:rPr lang="vi-VN" sz="1600" b="1" i="1">
                            <a:latin typeface="Cambria Math" panose="02040503050406030204" pitchFamily="18" charset="0"/>
                          </a:rPr>
                          <m:t>−</m:t>
                        </m:r>
                        <m:r>
                          <a:rPr lang="vi-VN" sz="1600" b="1" i="1">
                            <a:latin typeface="Cambria Math" panose="02040503050406030204" pitchFamily="18" charset="0"/>
                          </a:rPr>
                          <m:t>𝒂</m:t>
                        </m:r>
                        <m:r>
                          <a:rPr lang="vi-VN" sz="1600" b="1" i="1">
                            <a:latin typeface="Cambria Math" panose="02040503050406030204" pitchFamily="18" charset="0"/>
                          </a:rPr>
                          <m:t>))</m:t>
                        </m:r>
                      </m:e>
                    </m:func>
                  </m:oMath>
                </a14:m>
                <a:r>
                  <a:rPr lang="vi-VN" sz="1600" b="1" i="1"/>
                  <a:t>.</a:t>
                </a:r>
                <a:endParaRPr lang="en-US" sz="1600" b="1"/>
              </a:p>
            </p:txBody>
          </p:sp>
        </mc:Choice>
        <mc:Fallback xmlns="">
          <p:sp>
            <p:nvSpPr>
              <p:cNvPr id="7" name="TextBox 6">
                <a:extLst>
                  <a:ext uri="{FF2B5EF4-FFF2-40B4-BE49-F238E27FC236}">
                    <a16:creationId xmlns:a16="http://schemas.microsoft.com/office/drawing/2014/main" id="{8A57F2DA-0EF1-47A3-B006-0159307625E2}"/>
                  </a:ext>
                </a:extLst>
              </p:cNvPr>
              <p:cNvSpPr txBox="1">
                <a:spLocks noRot="1" noChangeAspect="1" noMove="1" noResize="1" noEditPoints="1" noAdjustHandles="1" noChangeArrowheads="1" noChangeShapeType="1" noTextEdit="1"/>
              </p:cNvSpPr>
              <p:nvPr/>
            </p:nvSpPr>
            <p:spPr>
              <a:xfrm>
                <a:off x="123237" y="3772419"/>
                <a:ext cx="4284921" cy="338554"/>
              </a:xfrm>
              <a:prstGeom prst="rect">
                <a:avLst/>
              </a:prstGeom>
              <a:blipFill>
                <a:blip r:embed="rId3"/>
                <a:stretch>
                  <a:fillRect l="-711" t="-5455" b="-23636"/>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176E82C-BC4D-449A-B2DD-2D30888BB27A}"/>
              </a:ext>
            </a:extLst>
          </p:cNvPr>
          <p:cNvCxnSpPr>
            <a:cxnSpLocks/>
          </p:cNvCxnSpPr>
          <p:nvPr/>
        </p:nvCxnSpPr>
        <p:spPr>
          <a:xfrm flipH="1">
            <a:off x="4571999" y="792030"/>
            <a:ext cx="1" cy="4140148"/>
          </a:xfrm>
          <a:prstGeom prst="line">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109E5857-FAE9-4C75-AE13-15690DA0E9C9}"/>
              </a:ext>
            </a:extLst>
          </p:cNvPr>
          <p:cNvSpPr txBox="1"/>
          <p:nvPr/>
        </p:nvSpPr>
        <p:spPr>
          <a:xfrm>
            <a:off x="4752923" y="1311396"/>
            <a:ext cx="2387142" cy="400110"/>
          </a:xfrm>
          <a:prstGeom prst="rect">
            <a:avLst/>
          </a:prstGeom>
          <a:noFill/>
        </p:spPr>
        <p:txBody>
          <a:bodyPr wrap="square" rtlCol="0">
            <a:spAutoFit/>
          </a:bodyPr>
          <a:lstStyle/>
          <a:p>
            <a:pPr lvl="0"/>
            <a:r>
              <a:rPr lang="en-US" sz="2000" b="1"/>
              <a:t>c. Lost function</a:t>
            </a:r>
          </a:p>
        </p:txBody>
      </p:sp>
      <p:sp>
        <p:nvSpPr>
          <p:cNvPr id="10" name="TextBox 9">
            <a:extLst>
              <a:ext uri="{FF2B5EF4-FFF2-40B4-BE49-F238E27FC236}">
                <a16:creationId xmlns:a16="http://schemas.microsoft.com/office/drawing/2014/main" id="{4AB7FBCE-59E6-49C3-8CF9-7A4E6184A056}"/>
              </a:ext>
            </a:extLst>
          </p:cNvPr>
          <p:cNvSpPr txBox="1"/>
          <p:nvPr/>
        </p:nvSpPr>
        <p:spPr>
          <a:xfrm>
            <a:off x="4752923" y="1711506"/>
            <a:ext cx="3901326" cy="738664"/>
          </a:xfrm>
          <a:prstGeom prst="rect">
            <a:avLst/>
          </a:prstGeom>
          <a:noFill/>
        </p:spPr>
        <p:txBody>
          <a:bodyPr wrap="square" rtlCol="0">
            <a:spAutoFit/>
          </a:bodyPr>
          <a:lstStyle/>
          <a:p>
            <a:r>
              <a:rPr lang="en-US"/>
              <a:t>- </a:t>
            </a:r>
            <a:r>
              <a:rPr lang="vi-VN"/>
              <a:t>Loss function là trung bình cộng của các cost trên toàn bộ ví dụ đưa vào. Nó phụ thuộc vào trọng số và độ lệch – bias.</a:t>
            </a: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EBF447D-A589-4F9D-B622-894C7A18B000}"/>
                  </a:ext>
                </a:extLst>
              </p:cNvPr>
              <p:cNvSpPr txBox="1"/>
              <p:nvPr/>
            </p:nvSpPr>
            <p:spPr>
              <a:xfrm>
                <a:off x="4752923" y="2638132"/>
                <a:ext cx="3901326" cy="447943"/>
              </a:xfrm>
              <a:prstGeom prst="rect">
                <a:avLst/>
              </a:prstGeom>
              <a:noFill/>
            </p:spPr>
            <p:txBody>
              <a:bodyPr wrap="square" rtlCol="0">
                <a:spAutoFit/>
              </a:bodyPr>
              <a:lstStyle/>
              <a:p>
                <a:r>
                  <a:rPr lang="vi-VN" sz="1600" b="1" i="1"/>
                  <a:t>J(weights, biasses) = </a:t>
                </a:r>
                <a14:m>
                  <m:oMath xmlns:m="http://schemas.openxmlformats.org/officeDocument/2006/math">
                    <m:f>
                      <m:fPr>
                        <m:ctrlPr>
                          <a:rPr lang="en-US" sz="1600" b="1" i="1">
                            <a:latin typeface="Cambria Math" panose="02040503050406030204" pitchFamily="18" charset="0"/>
                          </a:rPr>
                        </m:ctrlPr>
                      </m:fPr>
                      <m:num>
                        <m:r>
                          <a:rPr lang="vi-VN" sz="1600" b="1" i="1">
                            <a:latin typeface="Cambria Math" panose="02040503050406030204" pitchFamily="18" charset="0"/>
                          </a:rPr>
                          <m:t>𝟏</m:t>
                        </m:r>
                      </m:num>
                      <m:den>
                        <m:r>
                          <a:rPr lang="vi-VN" sz="1600" b="1" i="1">
                            <a:latin typeface="Cambria Math" panose="02040503050406030204" pitchFamily="18" charset="0"/>
                          </a:rPr>
                          <m:t>𝒎</m:t>
                        </m:r>
                      </m:den>
                    </m:f>
                    <m:nary>
                      <m:naryPr>
                        <m:chr m:val="∑"/>
                        <m:limLoc m:val="undOvr"/>
                        <m:ctrlPr>
                          <a:rPr lang="en-US" sz="1600" b="1" i="1">
                            <a:latin typeface="Cambria Math" panose="02040503050406030204" pitchFamily="18" charset="0"/>
                          </a:rPr>
                        </m:ctrlPr>
                      </m:naryPr>
                      <m:sub>
                        <m:r>
                          <a:rPr lang="vi-VN" sz="1600" b="1" i="1">
                            <a:latin typeface="Cambria Math" panose="02040503050406030204" pitchFamily="18" charset="0"/>
                          </a:rPr>
                          <m:t>𝒊</m:t>
                        </m:r>
                        <m:r>
                          <a:rPr lang="vi-VN" sz="1600" b="1" i="1">
                            <a:latin typeface="Cambria Math" panose="02040503050406030204" pitchFamily="18" charset="0"/>
                          </a:rPr>
                          <m:t>=</m:t>
                        </m:r>
                        <m:r>
                          <a:rPr lang="vi-VN" sz="1600" b="1" i="1">
                            <a:latin typeface="Cambria Math" panose="02040503050406030204" pitchFamily="18" charset="0"/>
                          </a:rPr>
                          <m:t>𝟏</m:t>
                        </m:r>
                      </m:sub>
                      <m:sup>
                        <m:r>
                          <a:rPr lang="vi-VN" sz="1600" b="1" i="1">
                            <a:latin typeface="Cambria Math" panose="02040503050406030204" pitchFamily="18" charset="0"/>
                          </a:rPr>
                          <m:t>𝒎</m:t>
                        </m:r>
                      </m:sup>
                      <m:e>
                        <m:r>
                          <a:rPr lang="vi-VN" sz="1600" b="1" i="1">
                            <a:latin typeface="Cambria Math" panose="02040503050406030204" pitchFamily="18" charset="0"/>
                          </a:rPr>
                          <m:t>𝑳</m:t>
                        </m:r>
                        <m:r>
                          <a:rPr lang="vi-VN" sz="1600" b="1" i="1">
                            <a:latin typeface="Cambria Math" panose="02040503050406030204" pitchFamily="18" charset="0"/>
                          </a:rPr>
                          <m:t>(</m:t>
                        </m:r>
                        <m:sSub>
                          <m:sSubPr>
                            <m:ctrlPr>
                              <a:rPr lang="en-US" sz="1600" b="1" i="1">
                                <a:latin typeface="Cambria Math" panose="02040503050406030204" pitchFamily="18" charset="0"/>
                              </a:rPr>
                            </m:ctrlPr>
                          </m:sSubPr>
                          <m:e>
                            <m:r>
                              <a:rPr lang="vi-VN" sz="1600" b="1" i="1">
                                <a:latin typeface="Cambria Math" panose="02040503050406030204" pitchFamily="18" charset="0"/>
                              </a:rPr>
                              <m:t>𝒂</m:t>
                            </m:r>
                          </m:e>
                          <m:sub>
                            <m:r>
                              <a:rPr lang="vi-VN" sz="1600" b="1" i="1">
                                <a:latin typeface="Cambria Math" panose="02040503050406030204" pitchFamily="18" charset="0"/>
                              </a:rPr>
                              <m:t>𝒊</m:t>
                            </m:r>
                          </m:sub>
                        </m:sSub>
                        <m:r>
                          <a:rPr lang="vi-VN" sz="1600" b="1" i="1">
                            <a:latin typeface="Cambria Math" panose="02040503050406030204" pitchFamily="18" charset="0"/>
                          </a:rPr>
                          <m:t>,</m:t>
                        </m:r>
                        <m:sSub>
                          <m:sSubPr>
                            <m:ctrlPr>
                              <a:rPr lang="en-US" sz="1600" b="1" i="1">
                                <a:latin typeface="Cambria Math" panose="02040503050406030204" pitchFamily="18" charset="0"/>
                              </a:rPr>
                            </m:ctrlPr>
                          </m:sSubPr>
                          <m:e>
                            <m:r>
                              <a:rPr lang="vi-VN" sz="1600" b="1" i="1">
                                <a:latin typeface="Cambria Math" panose="02040503050406030204" pitchFamily="18" charset="0"/>
                              </a:rPr>
                              <m:t>𝒚</m:t>
                            </m:r>
                          </m:e>
                          <m:sub>
                            <m:r>
                              <a:rPr lang="vi-VN" sz="1600" b="1" i="1">
                                <a:latin typeface="Cambria Math" panose="02040503050406030204" pitchFamily="18" charset="0"/>
                              </a:rPr>
                              <m:t>𝒊</m:t>
                            </m:r>
                          </m:sub>
                        </m:sSub>
                        <m:r>
                          <a:rPr lang="vi-VN" sz="1600" b="1" i="1">
                            <a:latin typeface="Cambria Math" panose="02040503050406030204" pitchFamily="18" charset="0"/>
                          </a:rPr>
                          <m:t>)</m:t>
                        </m:r>
                      </m:e>
                    </m:nary>
                  </m:oMath>
                </a14:m>
                <a:r>
                  <a:rPr lang="vi-VN" sz="1600" b="1" i="1"/>
                  <a:t>.</a:t>
                </a:r>
                <a:endParaRPr lang="en-US" sz="1600" b="1"/>
              </a:p>
            </p:txBody>
          </p:sp>
        </mc:Choice>
        <mc:Fallback xmlns="">
          <p:sp>
            <p:nvSpPr>
              <p:cNvPr id="12" name="TextBox 11">
                <a:extLst>
                  <a:ext uri="{FF2B5EF4-FFF2-40B4-BE49-F238E27FC236}">
                    <a16:creationId xmlns:a16="http://schemas.microsoft.com/office/drawing/2014/main" id="{DEBF447D-A589-4F9D-B622-894C7A18B000}"/>
                  </a:ext>
                </a:extLst>
              </p:cNvPr>
              <p:cNvSpPr txBox="1">
                <a:spLocks noRot="1" noChangeAspect="1" noMove="1" noResize="1" noEditPoints="1" noAdjustHandles="1" noChangeArrowheads="1" noChangeShapeType="1" noTextEdit="1"/>
              </p:cNvSpPr>
              <p:nvPr/>
            </p:nvSpPr>
            <p:spPr>
              <a:xfrm>
                <a:off x="4752923" y="2638132"/>
                <a:ext cx="3901326" cy="447943"/>
              </a:xfrm>
              <a:prstGeom prst="rect">
                <a:avLst/>
              </a:prstGeom>
              <a:blipFill>
                <a:blip r:embed="rId4"/>
                <a:stretch>
                  <a:fillRect l="-938" t="-69863" b="-119178"/>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932BFC76-D22F-4ED9-ACED-2CD4B6528B7D}"/>
              </a:ext>
            </a:extLst>
          </p:cNvPr>
          <p:cNvSpPr txBox="1"/>
          <p:nvPr/>
        </p:nvSpPr>
        <p:spPr>
          <a:xfrm>
            <a:off x="4752923" y="3211073"/>
            <a:ext cx="3996213" cy="1384995"/>
          </a:xfrm>
          <a:prstGeom prst="rect">
            <a:avLst/>
          </a:prstGeom>
          <a:noFill/>
        </p:spPr>
        <p:txBody>
          <a:bodyPr wrap="square" rtlCol="0">
            <a:spAutoFit/>
          </a:bodyPr>
          <a:lstStyle/>
          <a:p>
            <a:r>
              <a:rPr lang="en-US"/>
              <a:t>- </a:t>
            </a:r>
            <a:r>
              <a:rPr lang="vi-VN"/>
              <a:t>Mục tiêu của quá trình training mạng nơron là giảm giá trị của Loss sau từng training sao cho giá trị của Loss giảm xuống mức tối ưu nhất có thể bằng cách thay đổi trọng số và độ lệch – bias.</a:t>
            </a:r>
            <a:endParaRPr lang="en-US"/>
          </a:p>
          <a:p>
            <a:endParaRPr lang="en-US"/>
          </a:p>
        </p:txBody>
      </p:sp>
    </p:spTree>
    <p:extLst>
      <p:ext uri="{BB962C8B-B14F-4D97-AF65-F5344CB8AC3E}">
        <p14:creationId xmlns:p14="http://schemas.microsoft.com/office/powerpoint/2010/main" val="27644799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3" name="Google Shape;163;p26">
            <a:extLst>
              <a:ext uri="{FF2B5EF4-FFF2-40B4-BE49-F238E27FC236}">
                <a16:creationId xmlns:a16="http://schemas.microsoft.com/office/drawing/2014/main" id="{ED8C981C-20F8-460C-9F39-4C6CDC1CD0BF}"/>
              </a:ext>
            </a:extLst>
          </p:cNvPr>
          <p:cNvSpPr txBox="1">
            <a:spLocks/>
          </p:cNvSpPr>
          <p:nvPr/>
        </p:nvSpPr>
        <p:spPr>
          <a:xfrm>
            <a:off x="-1" y="89876"/>
            <a:ext cx="9144000" cy="6833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a:solidFill>
                  <a:schemeClr val="tx2"/>
                </a:solidFill>
              </a:rPr>
              <a:t>2.4 Backpropagation và Gradient descent</a:t>
            </a:r>
            <a:endParaRPr lang="vi-VN" sz="2800">
              <a:solidFill>
                <a:schemeClr val="tx2"/>
              </a:solidFill>
            </a:endParaRPr>
          </a:p>
        </p:txBody>
      </p:sp>
      <p:sp>
        <p:nvSpPr>
          <p:cNvPr id="5" name="Google Shape;201;p29">
            <a:extLst>
              <a:ext uri="{FF2B5EF4-FFF2-40B4-BE49-F238E27FC236}">
                <a16:creationId xmlns:a16="http://schemas.microsoft.com/office/drawing/2014/main" id="{F721A207-4B26-4714-8439-CE81257A4C92}"/>
              </a:ext>
            </a:extLst>
          </p:cNvPr>
          <p:cNvSpPr/>
          <p:nvPr/>
        </p:nvSpPr>
        <p:spPr>
          <a:xfrm rot="11443910">
            <a:off x="2416837" y="4412630"/>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1;p29">
            <a:extLst>
              <a:ext uri="{FF2B5EF4-FFF2-40B4-BE49-F238E27FC236}">
                <a16:creationId xmlns:a16="http://schemas.microsoft.com/office/drawing/2014/main" id="{38D14FF3-1E33-4BF4-BF36-BE381E658564}"/>
              </a:ext>
            </a:extLst>
          </p:cNvPr>
          <p:cNvSpPr/>
          <p:nvPr/>
        </p:nvSpPr>
        <p:spPr>
          <a:xfrm rot="5743759">
            <a:off x="6817912" y="2217939"/>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a:extLst>
              <a:ext uri="{FF2B5EF4-FFF2-40B4-BE49-F238E27FC236}">
                <a16:creationId xmlns:a16="http://schemas.microsoft.com/office/drawing/2014/main" id="{A202FB48-313A-4459-9D55-FD07413580B1}"/>
              </a:ext>
            </a:extLst>
          </p:cNvPr>
          <p:cNvSpPr txBox="1"/>
          <p:nvPr/>
        </p:nvSpPr>
        <p:spPr>
          <a:xfrm>
            <a:off x="340241" y="819773"/>
            <a:ext cx="8463516" cy="1708160"/>
          </a:xfrm>
          <a:prstGeom prst="rect">
            <a:avLst/>
          </a:prstGeom>
          <a:noFill/>
        </p:spPr>
        <p:txBody>
          <a:bodyPr wrap="square" rtlCol="0">
            <a:spAutoFit/>
          </a:bodyPr>
          <a:lstStyle/>
          <a:p>
            <a:pPr algn="just"/>
            <a:r>
              <a:rPr lang="en-US" sz="1500"/>
              <a:t>- </a:t>
            </a:r>
            <a:r>
              <a:rPr lang="vi-VN" sz="1500"/>
              <a:t>Nhiệm vụ của Backpropagation là giảm giá trị của Loss sau mỗi lần training tiếp theo bằng cách điều chỉnh các hệ số weights và độ lệch – bias sao cho giá trị của Loss sẽ giảm xuống mức tối ưu nhất có thể.</a:t>
            </a:r>
            <a:endParaRPr lang="en-US" sz="1500"/>
          </a:p>
          <a:p>
            <a:pPr algn="just"/>
            <a:r>
              <a:rPr lang="en-US" sz="1500"/>
              <a:t>- </a:t>
            </a:r>
            <a:r>
              <a:rPr lang="vi-VN" sz="1500"/>
              <a:t>Để giảm các giá trị của Loss và Cost thì chúng ta phải đi tìm đạo hàm từng phần của Loss hoặc của Cost trên mỗi tham số weight và trên bias, sau đó điều chỉnh các giá trị của weights và bias để hướng giá trị của Loss về cực trị của hàm Loss Function( tức là đưa giá trị của Loss về mức tối thiểu nhất có thể).</a:t>
            </a:r>
            <a:endParaRPr lang="en-US" sz="1500"/>
          </a:p>
        </p:txBody>
      </p:sp>
      <p:pic>
        <p:nvPicPr>
          <p:cNvPr id="16" name="Picture 15">
            <a:extLst>
              <a:ext uri="{FF2B5EF4-FFF2-40B4-BE49-F238E27FC236}">
                <a16:creationId xmlns:a16="http://schemas.microsoft.com/office/drawing/2014/main" id="{FFC9F50F-2DF1-4806-92DE-A14B11569AF6}"/>
              </a:ext>
            </a:extLst>
          </p:cNvPr>
          <p:cNvPicPr/>
          <p:nvPr/>
        </p:nvPicPr>
        <p:blipFill>
          <a:blip r:embed="rId3"/>
          <a:stretch>
            <a:fillRect/>
          </a:stretch>
        </p:blipFill>
        <p:spPr>
          <a:xfrm>
            <a:off x="715119" y="2615568"/>
            <a:ext cx="4027805" cy="2209800"/>
          </a:xfrm>
          <a:prstGeom prst="rect">
            <a:avLst/>
          </a:prstGeom>
          <a:ln>
            <a:noFill/>
          </a:ln>
          <a:effectLst>
            <a:softEdge rad="112500"/>
          </a:effectLst>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954A9B0-390C-4005-8388-0969B3F8AF79}"/>
                  </a:ext>
                </a:extLst>
              </p:cNvPr>
              <p:cNvSpPr txBox="1"/>
              <p:nvPr/>
            </p:nvSpPr>
            <p:spPr>
              <a:xfrm>
                <a:off x="5305647" y="3029505"/>
                <a:ext cx="2934586" cy="9103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𝛿</m:t>
                      </m:r>
                      <m:r>
                        <a:rPr lang="vi-VN" i="1">
                          <a:latin typeface="Cambria Math" panose="02040503050406030204" pitchFamily="18" charset="0"/>
                        </a:rPr>
                        <m:t>𝑤</m:t>
                      </m:r>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𝑑𝐽</m:t>
                          </m:r>
                        </m:num>
                        <m:den>
                          <m:r>
                            <a:rPr lang="vi-VN" i="1">
                              <a:latin typeface="Cambria Math" panose="02040503050406030204" pitchFamily="18" charset="0"/>
                            </a:rPr>
                            <m:t>𝑑𝑤</m:t>
                          </m:r>
                        </m:den>
                      </m:f>
                    </m:oMath>
                  </m:oMathPara>
                </a14:m>
                <a:endParaRPr lang="en-US"/>
              </a:p>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𝛿</m:t>
                      </m:r>
                      <m:r>
                        <a:rPr lang="vi-VN" i="1">
                          <a:latin typeface="Cambria Math" panose="02040503050406030204" pitchFamily="18" charset="0"/>
                        </a:rPr>
                        <m:t>𝑏</m:t>
                      </m:r>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𝑑𝐽</m:t>
                          </m:r>
                        </m:num>
                        <m:den>
                          <m:r>
                            <a:rPr lang="vi-VN" i="1">
                              <a:latin typeface="Cambria Math" panose="02040503050406030204" pitchFamily="18" charset="0"/>
                            </a:rPr>
                            <m:t>𝑑𝑏</m:t>
                          </m:r>
                        </m:den>
                      </m:f>
                    </m:oMath>
                  </m:oMathPara>
                </a14:m>
                <a:endParaRPr lang="en-US"/>
              </a:p>
            </p:txBody>
          </p:sp>
        </mc:Choice>
        <mc:Fallback xmlns="">
          <p:sp>
            <p:nvSpPr>
              <p:cNvPr id="15" name="TextBox 14">
                <a:extLst>
                  <a:ext uri="{FF2B5EF4-FFF2-40B4-BE49-F238E27FC236}">
                    <a16:creationId xmlns:a16="http://schemas.microsoft.com/office/drawing/2014/main" id="{D954A9B0-390C-4005-8388-0969B3F8AF79}"/>
                  </a:ext>
                </a:extLst>
              </p:cNvPr>
              <p:cNvSpPr txBox="1">
                <a:spLocks noRot="1" noChangeAspect="1" noMove="1" noResize="1" noEditPoints="1" noAdjustHandles="1" noChangeArrowheads="1" noChangeShapeType="1" noTextEdit="1"/>
              </p:cNvSpPr>
              <p:nvPr/>
            </p:nvSpPr>
            <p:spPr>
              <a:xfrm>
                <a:off x="5305647" y="3029505"/>
                <a:ext cx="2934586" cy="910377"/>
              </a:xfrm>
              <a:prstGeom prst="rect">
                <a:avLst/>
              </a:prstGeom>
              <a:blipFill>
                <a:blip r:embed="rId4"/>
                <a:stretch>
                  <a:fillRect b="-67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DAD35F47-CAD9-495A-AB3C-AD7075FBA6E0}"/>
              </a:ext>
            </a:extLst>
          </p:cNvPr>
          <p:cNvSpPr txBox="1"/>
          <p:nvPr/>
        </p:nvSpPr>
        <p:spPr>
          <a:xfrm>
            <a:off x="5305647" y="4107809"/>
            <a:ext cx="3349255" cy="523220"/>
          </a:xfrm>
          <a:prstGeom prst="rect">
            <a:avLst/>
          </a:prstGeom>
          <a:noFill/>
        </p:spPr>
        <p:txBody>
          <a:bodyPr wrap="square" rtlCol="0">
            <a:spAutoFit/>
          </a:bodyPr>
          <a:lstStyle/>
          <a:p>
            <a:r>
              <a:rPr lang="vi-VN"/>
              <a:t>w,b trong công thức trên đại diện cho tất cả weights và biases.</a:t>
            </a:r>
            <a:endParaRPr lang="en-US"/>
          </a:p>
        </p:txBody>
      </p:sp>
    </p:spTree>
    <p:extLst>
      <p:ext uri="{BB962C8B-B14F-4D97-AF65-F5344CB8AC3E}">
        <p14:creationId xmlns:p14="http://schemas.microsoft.com/office/powerpoint/2010/main" val="34110933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5" name="Google Shape;201;p29">
            <a:extLst>
              <a:ext uri="{FF2B5EF4-FFF2-40B4-BE49-F238E27FC236}">
                <a16:creationId xmlns:a16="http://schemas.microsoft.com/office/drawing/2014/main" id="{F721A207-4B26-4714-8439-CE81257A4C92}"/>
              </a:ext>
            </a:extLst>
          </p:cNvPr>
          <p:cNvSpPr/>
          <p:nvPr/>
        </p:nvSpPr>
        <p:spPr>
          <a:xfrm rot="11443910" flipH="1" flipV="1">
            <a:off x="592099" y="81601"/>
            <a:ext cx="2182277" cy="96866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63;p26">
            <a:extLst>
              <a:ext uri="{FF2B5EF4-FFF2-40B4-BE49-F238E27FC236}">
                <a16:creationId xmlns:a16="http://schemas.microsoft.com/office/drawing/2014/main" id="{ED8C981C-20F8-460C-9F39-4C6CDC1CD0BF}"/>
              </a:ext>
            </a:extLst>
          </p:cNvPr>
          <p:cNvSpPr txBox="1">
            <a:spLocks/>
          </p:cNvSpPr>
          <p:nvPr/>
        </p:nvSpPr>
        <p:spPr>
          <a:xfrm>
            <a:off x="-1" y="89875"/>
            <a:ext cx="9144000" cy="952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a:solidFill>
                  <a:schemeClr val="tx2"/>
                </a:solidFill>
              </a:rPr>
              <a:t>2.4 Backpropagation và Gradient descent</a:t>
            </a:r>
            <a:endParaRPr lang="vi-VN" sz="2800">
              <a:solidFill>
                <a:schemeClr val="tx2"/>
              </a:solidFill>
            </a:endParaRPr>
          </a:p>
        </p:txBody>
      </p:sp>
      <p:sp>
        <p:nvSpPr>
          <p:cNvPr id="6" name="Google Shape;201;p29">
            <a:extLst>
              <a:ext uri="{FF2B5EF4-FFF2-40B4-BE49-F238E27FC236}">
                <a16:creationId xmlns:a16="http://schemas.microsoft.com/office/drawing/2014/main" id="{38D14FF3-1E33-4BF4-BF36-BE381E658564}"/>
              </a:ext>
            </a:extLst>
          </p:cNvPr>
          <p:cNvSpPr/>
          <p:nvPr/>
        </p:nvSpPr>
        <p:spPr>
          <a:xfrm rot="5743759">
            <a:off x="6946904" y="1331625"/>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9400F57-1417-4973-824B-2E1A7FC763B0}"/>
              </a:ext>
            </a:extLst>
          </p:cNvPr>
          <p:cNvSpPr txBox="1"/>
          <p:nvPr/>
        </p:nvSpPr>
        <p:spPr>
          <a:xfrm>
            <a:off x="414670" y="925032"/>
            <a:ext cx="8123275" cy="523220"/>
          </a:xfrm>
          <a:prstGeom prst="rect">
            <a:avLst/>
          </a:prstGeom>
          <a:noFill/>
        </p:spPr>
        <p:txBody>
          <a:bodyPr wrap="square" rtlCol="0">
            <a:spAutoFit/>
          </a:bodyPr>
          <a:lstStyle/>
          <a:p>
            <a:r>
              <a:rPr lang="en-US"/>
              <a:t>- </a:t>
            </a:r>
            <a:r>
              <a:rPr lang="vi-VN"/>
              <a:t>Quá trình thay đổi các trọng số weight và bias để giá trị của Loss giảm xuống đến cực trị gọi là quá trình Gradient descent.</a:t>
            </a: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B28477-EF78-47CD-B0B9-98166290AD5E}"/>
                  </a:ext>
                </a:extLst>
              </p:cNvPr>
              <p:cNvSpPr txBox="1"/>
              <p:nvPr/>
            </p:nvSpPr>
            <p:spPr>
              <a:xfrm>
                <a:off x="4476307" y="1809641"/>
                <a:ext cx="4433777" cy="954107"/>
              </a:xfrm>
              <a:prstGeom prst="rect">
                <a:avLst/>
              </a:prstGeom>
              <a:noFill/>
            </p:spPr>
            <p:txBody>
              <a:bodyPr wrap="square" rtlCol="0">
                <a:spAutoFit/>
              </a:bodyPr>
              <a:lstStyle/>
              <a:p>
                <a:r>
                  <a:rPr lang="en-US"/>
                  <a:t>- </a:t>
                </a:r>
                <a:r>
                  <a:rPr lang="vi-VN"/>
                  <a:t>Tiến hành thay đổi giá trị của weight và bias theo công thức sau:</a:t>
                </a:r>
                <a:endParaRPr lang="en-US"/>
              </a:p>
              <a:p>
                <a:r>
                  <a:rPr lang="en-US"/>
                  <a:t>		</a:t>
                </a:r>
                <a14:m>
                  <m:oMath xmlns:m="http://schemas.openxmlformats.org/officeDocument/2006/math">
                    <m:r>
                      <a:rPr lang="vi-VN" i="1">
                        <a:latin typeface="Cambria Math" panose="02040503050406030204" pitchFamily="18" charset="0"/>
                      </a:rPr>
                      <m:t>𝑤</m:t>
                    </m:r>
                    <m:r>
                      <a:rPr lang="vi-VN" i="1">
                        <a:latin typeface="Cambria Math" panose="02040503050406030204" pitchFamily="18" charset="0"/>
                      </a:rPr>
                      <m:t> </m:t>
                    </m:r>
                    <m:box>
                      <m:boxPr>
                        <m:ctrlPr>
                          <a:rPr lang="en-US" i="1">
                            <a:latin typeface="Cambria Math" panose="02040503050406030204" pitchFamily="18" charset="0"/>
                          </a:rPr>
                        </m:ctrlPr>
                      </m:boxPr>
                      <m:e>
                        <m:r>
                          <a:rPr lang="vi-VN" i="1">
                            <a:latin typeface="Cambria Math" panose="02040503050406030204" pitchFamily="18" charset="0"/>
                          </a:rPr>
                          <m:t>∶=</m:t>
                        </m:r>
                      </m:e>
                    </m:box>
                    <m:r>
                      <a:rPr lang="vi-VN" i="1">
                        <a:latin typeface="Cambria Math" panose="02040503050406030204" pitchFamily="18" charset="0"/>
                      </a:rPr>
                      <m:t> </m:t>
                    </m:r>
                    <m:r>
                      <a:rPr lang="vi-VN" i="1">
                        <a:latin typeface="Cambria Math" panose="02040503050406030204" pitchFamily="18" charset="0"/>
                      </a:rPr>
                      <m:t>𝑤</m:t>
                    </m:r>
                    <m:r>
                      <a:rPr lang="vi-VN" i="1">
                        <a:latin typeface="Cambria Math" panose="02040503050406030204" pitchFamily="18" charset="0"/>
                      </a:rPr>
                      <m:t>− </m:t>
                    </m:r>
                    <m:r>
                      <a:rPr lang="vi-VN" i="1">
                        <a:latin typeface="Cambria Math" panose="02040503050406030204" pitchFamily="18" charset="0"/>
                      </a:rPr>
                      <m:t>𝛼</m:t>
                    </m:r>
                    <m:r>
                      <a:rPr lang="vi-VN" i="1">
                        <a:latin typeface="Cambria Math" panose="02040503050406030204" pitchFamily="18" charset="0"/>
                      </a:rPr>
                      <m:t>× </m:t>
                    </m:r>
                    <m:r>
                      <a:rPr lang="vi-VN" i="1">
                        <a:latin typeface="Cambria Math" panose="02040503050406030204" pitchFamily="18" charset="0"/>
                      </a:rPr>
                      <m:t>𝛿</m:t>
                    </m:r>
                    <m:r>
                      <a:rPr lang="vi-VN" i="1">
                        <a:latin typeface="Cambria Math" panose="02040503050406030204" pitchFamily="18" charset="0"/>
                      </a:rPr>
                      <m:t>𝑤</m:t>
                    </m:r>
                  </m:oMath>
                </a14:m>
                <a:endParaRPr lang="en-US"/>
              </a:p>
              <a:p>
                <a:r>
                  <a:rPr lang="en-US"/>
                  <a:t>		</a:t>
                </a:r>
                <a14:m>
                  <m:oMath xmlns:m="http://schemas.openxmlformats.org/officeDocument/2006/math">
                    <m:box>
                      <m:boxPr>
                        <m:ctrlPr>
                          <a:rPr lang="en-US" i="1">
                            <a:latin typeface="Cambria Math" panose="02040503050406030204" pitchFamily="18" charset="0"/>
                          </a:rPr>
                        </m:ctrlPr>
                      </m:boxPr>
                      <m:e>
                        <m:r>
                          <a:rPr lang="vi-VN" i="1">
                            <a:latin typeface="Cambria Math" panose="02040503050406030204" pitchFamily="18" charset="0"/>
                          </a:rPr>
                          <m:t>𝑏</m:t>
                        </m:r>
                        <m:r>
                          <a:rPr lang="vi-VN" i="1">
                            <a:latin typeface="Cambria Math" panose="02040503050406030204" pitchFamily="18" charset="0"/>
                          </a:rPr>
                          <m:t> ∶= </m:t>
                        </m:r>
                        <m:r>
                          <a:rPr lang="vi-VN" i="1">
                            <a:latin typeface="Cambria Math" panose="02040503050406030204" pitchFamily="18" charset="0"/>
                          </a:rPr>
                          <m:t>𝑏</m:t>
                        </m:r>
                        <m:r>
                          <a:rPr lang="vi-VN" i="1">
                            <a:latin typeface="Cambria Math" panose="02040503050406030204" pitchFamily="18" charset="0"/>
                          </a:rPr>
                          <m:t>− </m:t>
                        </m:r>
                        <m:r>
                          <a:rPr lang="vi-VN" i="1">
                            <a:latin typeface="Cambria Math" panose="02040503050406030204" pitchFamily="18" charset="0"/>
                          </a:rPr>
                          <m:t>𝛼</m:t>
                        </m:r>
                        <m:r>
                          <a:rPr lang="vi-VN" i="1">
                            <a:latin typeface="Cambria Math" panose="02040503050406030204" pitchFamily="18" charset="0"/>
                          </a:rPr>
                          <m:t> × </m:t>
                        </m:r>
                        <m:r>
                          <a:rPr lang="vi-VN" i="1">
                            <a:latin typeface="Cambria Math" panose="02040503050406030204" pitchFamily="18" charset="0"/>
                          </a:rPr>
                          <m:t>𝛿</m:t>
                        </m:r>
                        <m:r>
                          <a:rPr lang="vi-VN" i="1">
                            <a:latin typeface="Cambria Math" panose="02040503050406030204" pitchFamily="18" charset="0"/>
                          </a:rPr>
                          <m:t>𝑏</m:t>
                        </m:r>
                      </m:e>
                    </m:box>
                  </m:oMath>
                </a14:m>
                <a:r>
                  <a:rPr lang="vi-VN"/>
                  <a:t> </a:t>
                </a:r>
                <a:endParaRPr lang="en-US"/>
              </a:p>
            </p:txBody>
          </p:sp>
        </mc:Choice>
        <mc:Fallback xmlns="">
          <p:sp>
            <p:nvSpPr>
              <p:cNvPr id="4" name="TextBox 3">
                <a:extLst>
                  <a:ext uri="{FF2B5EF4-FFF2-40B4-BE49-F238E27FC236}">
                    <a16:creationId xmlns:a16="http://schemas.microsoft.com/office/drawing/2014/main" id="{A1B28477-EF78-47CD-B0B9-98166290AD5E}"/>
                  </a:ext>
                </a:extLst>
              </p:cNvPr>
              <p:cNvSpPr txBox="1">
                <a:spLocks noRot="1" noChangeAspect="1" noMove="1" noResize="1" noEditPoints="1" noAdjustHandles="1" noChangeArrowheads="1" noChangeShapeType="1" noTextEdit="1"/>
              </p:cNvSpPr>
              <p:nvPr/>
            </p:nvSpPr>
            <p:spPr>
              <a:xfrm>
                <a:off x="4476307" y="1809641"/>
                <a:ext cx="4433777" cy="954107"/>
              </a:xfrm>
              <a:prstGeom prst="rect">
                <a:avLst/>
              </a:prstGeom>
              <a:blipFill>
                <a:blip r:embed="rId3"/>
                <a:stretch>
                  <a:fillRect l="-412" t="-1282"/>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957D72B-362E-4CD3-A48B-8AEBD036F8D2}"/>
              </a:ext>
            </a:extLst>
          </p:cNvPr>
          <p:cNvPicPr/>
          <p:nvPr/>
        </p:nvPicPr>
        <p:blipFill>
          <a:blip r:embed="rId4"/>
          <a:stretch>
            <a:fillRect/>
          </a:stretch>
        </p:blipFill>
        <p:spPr>
          <a:xfrm>
            <a:off x="414671" y="1603303"/>
            <a:ext cx="3803650" cy="2520203"/>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6F40EF5A-CE37-4DF3-B6D3-AFDBE3023445}"/>
              </a:ext>
            </a:extLst>
          </p:cNvPr>
          <p:cNvSpPr txBox="1"/>
          <p:nvPr/>
        </p:nvSpPr>
        <p:spPr>
          <a:xfrm>
            <a:off x="414670" y="4278557"/>
            <a:ext cx="3803650" cy="307777"/>
          </a:xfrm>
          <a:prstGeom prst="rect">
            <a:avLst/>
          </a:prstGeom>
          <a:noFill/>
        </p:spPr>
        <p:txBody>
          <a:bodyPr wrap="square" rtlCol="0">
            <a:spAutoFit/>
          </a:bodyPr>
          <a:lstStyle/>
          <a:p>
            <a:pPr algn="ctr"/>
            <a:r>
              <a:rPr lang="vi-VN" i="1"/>
              <a:t>Biểu đồ giảm Loss xuống đến cực trị.</a:t>
            </a:r>
            <a:endParaRPr lang="en-US" i="1"/>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9123AF-34DE-4A12-AA7E-FF253A01243A}"/>
                  </a:ext>
                </a:extLst>
              </p:cNvPr>
              <p:cNvSpPr txBox="1"/>
              <p:nvPr/>
            </p:nvSpPr>
            <p:spPr>
              <a:xfrm>
                <a:off x="4476307" y="3157529"/>
                <a:ext cx="4433776" cy="954107"/>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 </m:t>
                    </m:r>
                    <m:r>
                      <a:rPr lang="vi-VN" i="1">
                        <a:latin typeface="Cambria Math" panose="02040503050406030204" pitchFamily="18" charset="0"/>
                      </a:rPr>
                      <m:t>𝛼</m:t>
                    </m:r>
                  </m:oMath>
                </a14:m>
                <a:r>
                  <a:rPr lang="vi-VN"/>
                  <a:t> là một số khá nhỏ so với 1 được gọi là Learning rate. Nếu như a càng lớn thì độ giảm Loss càng lớn và ngược lại. Với việc chọn a nhỏ sẽ đưa Loss về cực trị một cách chính xác hơn.</a:t>
                </a:r>
                <a:endParaRPr lang="en-US"/>
              </a:p>
            </p:txBody>
          </p:sp>
        </mc:Choice>
        <mc:Fallback xmlns="">
          <p:sp>
            <p:nvSpPr>
              <p:cNvPr id="8" name="TextBox 7">
                <a:extLst>
                  <a:ext uri="{FF2B5EF4-FFF2-40B4-BE49-F238E27FC236}">
                    <a16:creationId xmlns:a16="http://schemas.microsoft.com/office/drawing/2014/main" id="{A29123AF-34DE-4A12-AA7E-FF253A01243A}"/>
                  </a:ext>
                </a:extLst>
              </p:cNvPr>
              <p:cNvSpPr txBox="1">
                <a:spLocks noRot="1" noChangeAspect="1" noMove="1" noResize="1" noEditPoints="1" noAdjustHandles="1" noChangeArrowheads="1" noChangeShapeType="1" noTextEdit="1"/>
              </p:cNvSpPr>
              <p:nvPr/>
            </p:nvSpPr>
            <p:spPr>
              <a:xfrm>
                <a:off x="4476307" y="3157529"/>
                <a:ext cx="4433776" cy="954107"/>
              </a:xfrm>
              <a:prstGeom prst="rect">
                <a:avLst/>
              </a:prstGeom>
              <a:blipFill>
                <a:blip r:embed="rId5"/>
                <a:stretch>
                  <a:fillRect l="-412" t="-1282" b="-5769"/>
                </a:stretch>
              </a:blipFill>
            </p:spPr>
            <p:txBody>
              <a:bodyPr/>
              <a:lstStyle/>
              <a:p>
                <a:r>
                  <a:rPr lang="en-US">
                    <a:noFill/>
                  </a:rPr>
                  <a:t> </a:t>
                </a:r>
              </a:p>
            </p:txBody>
          </p:sp>
        </mc:Fallback>
      </mc:AlternateContent>
    </p:spTree>
    <p:extLst>
      <p:ext uri="{BB962C8B-B14F-4D97-AF65-F5344CB8AC3E}">
        <p14:creationId xmlns:p14="http://schemas.microsoft.com/office/powerpoint/2010/main" val="131997277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3" name="Google Shape;163;p26">
            <a:extLst>
              <a:ext uri="{FF2B5EF4-FFF2-40B4-BE49-F238E27FC236}">
                <a16:creationId xmlns:a16="http://schemas.microsoft.com/office/drawing/2014/main" id="{ED8C981C-20F8-460C-9F39-4C6CDC1CD0BF}"/>
              </a:ext>
            </a:extLst>
          </p:cNvPr>
          <p:cNvSpPr txBox="1">
            <a:spLocks/>
          </p:cNvSpPr>
          <p:nvPr/>
        </p:nvSpPr>
        <p:spPr>
          <a:xfrm>
            <a:off x="-1" y="89875"/>
            <a:ext cx="9144000" cy="952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a:solidFill>
                  <a:schemeClr val="tx2"/>
                </a:solidFill>
              </a:rPr>
              <a:t>2.4 Backpropagation và Gradient descent</a:t>
            </a:r>
            <a:endParaRPr lang="vi-VN" sz="2800">
              <a:solidFill>
                <a:schemeClr val="tx2"/>
              </a:solidFill>
            </a:endParaRPr>
          </a:p>
        </p:txBody>
      </p:sp>
      <p:sp>
        <p:nvSpPr>
          <p:cNvPr id="5" name="Google Shape;201;p29">
            <a:extLst>
              <a:ext uri="{FF2B5EF4-FFF2-40B4-BE49-F238E27FC236}">
                <a16:creationId xmlns:a16="http://schemas.microsoft.com/office/drawing/2014/main" id="{F721A207-4B26-4714-8439-CE81257A4C92}"/>
              </a:ext>
            </a:extLst>
          </p:cNvPr>
          <p:cNvSpPr/>
          <p:nvPr/>
        </p:nvSpPr>
        <p:spPr>
          <a:xfrm rot="8935700">
            <a:off x="5447116" y="3633641"/>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1;p29">
            <a:extLst>
              <a:ext uri="{FF2B5EF4-FFF2-40B4-BE49-F238E27FC236}">
                <a16:creationId xmlns:a16="http://schemas.microsoft.com/office/drawing/2014/main" id="{38D14FF3-1E33-4BF4-BF36-BE381E658564}"/>
              </a:ext>
            </a:extLst>
          </p:cNvPr>
          <p:cNvSpPr/>
          <p:nvPr/>
        </p:nvSpPr>
        <p:spPr>
          <a:xfrm rot="17335852">
            <a:off x="-1992654" y="1573711"/>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Picture 12">
            <a:extLst>
              <a:ext uri="{FF2B5EF4-FFF2-40B4-BE49-F238E27FC236}">
                <a16:creationId xmlns:a16="http://schemas.microsoft.com/office/drawing/2014/main" id="{D0E3E72D-EF0E-486D-8800-7B72B5F9C7B5}"/>
              </a:ext>
            </a:extLst>
          </p:cNvPr>
          <p:cNvPicPr/>
          <p:nvPr/>
        </p:nvPicPr>
        <p:blipFill>
          <a:blip r:embed="rId3"/>
          <a:stretch>
            <a:fillRect/>
          </a:stretch>
        </p:blipFill>
        <p:spPr>
          <a:xfrm>
            <a:off x="301535" y="1383763"/>
            <a:ext cx="3855795" cy="2339252"/>
          </a:xfrm>
          <a:prstGeom prst="rect">
            <a:avLst/>
          </a:prstGeom>
          <a:ln>
            <a:noFill/>
          </a:ln>
          <a:effectLst>
            <a:softEdge rad="112500"/>
          </a:effectLst>
        </p:spPr>
      </p:pic>
      <p:sp>
        <p:nvSpPr>
          <p:cNvPr id="10" name="TextBox 9">
            <a:extLst>
              <a:ext uri="{FF2B5EF4-FFF2-40B4-BE49-F238E27FC236}">
                <a16:creationId xmlns:a16="http://schemas.microsoft.com/office/drawing/2014/main" id="{A2A08862-11C4-45C7-87AA-59F84181E97E}"/>
              </a:ext>
            </a:extLst>
          </p:cNvPr>
          <p:cNvSpPr txBox="1"/>
          <p:nvPr/>
        </p:nvSpPr>
        <p:spPr>
          <a:xfrm>
            <a:off x="285908" y="3786722"/>
            <a:ext cx="3870251" cy="307777"/>
          </a:xfrm>
          <a:prstGeom prst="rect">
            <a:avLst/>
          </a:prstGeom>
          <a:noFill/>
        </p:spPr>
        <p:txBody>
          <a:bodyPr wrap="square" rtlCol="0">
            <a:spAutoFit/>
          </a:bodyPr>
          <a:lstStyle/>
          <a:p>
            <a:pPr algn="ctr"/>
            <a:r>
              <a:rPr lang="vi-VN" i="1"/>
              <a:t>Xét cấu trúc mạng ở trên:</a:t>
            </a:r>
            <a:endParaRPr lang="en-US" i="1"/>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9744D86-2FD8-4FDD-9B18-7C77E249D8AA}"/>
                  </a:ext>
                </a:extLst>
              </p:cNvPr>
              <p:cNvSpPr/>
              <p:nvPr/>
            </p:nvSpPr>
            <p:spPr>
              <a:xfrm>
                <a:off x="4357856" y="1105697"/>
                <a:ext cx="4572000" cy="3380669"/>
              </a:xfrm>
              <a:prstGeom prst="rect">
                <a:avLst/>
              </a:prstGeom>
            </p:spPr>
            <p:txBody>
              <a:bodyPr>
                <a:spAutoFit/>
              </a:bodyPr>
              <a:lstStyle/>
              <a:p>
                <a:pPr marL="457200" algn="just">
                  <a:lnSpc>
                    <a:spcPct val="107000"/>
                  </a:lnSpc>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𝑑𝐿</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𝑑𝑤</m:t>
                          </m:r>
                        </m:den>
                      </m:f>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marL="457200"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𝑏</m:t>
                      </m:r>
                      <m:r>
                        <a:rPr lang="vi-VN" i="1">
                          <a:latin typeface="Cambria Math" panose="02040503050406030204" pitchFamily="18" charset="0"/>
                          <a:ea typeface="Yu Mincho" panose="02020400000000000000" pitchFamily="18" charset="-128"/>
                          <a:cs typeface="Times New Roman" panose="02020603050405020304" pitchFamily="18" charset="0"/>
                        </a:rPr>
                        <m:t>=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𝑑𝐿</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𝑑𝑏</m:t>
                          </m:r>
                        </m:den>
                      </m:f>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a:lnSpc>
                    <a:spcPct val="107000"/>
                  </a:lnSpc>
                  <a:spcAft>
                    <a:spcPts val="800"/>
                  </a:spcAft>
                </a:pPr>
                <a:r>
                  <a:rPr lang="vi-VN">
                    <a:latin typeface="Calibri" panose="020F0502020204030204" pitchFamily="34" charset="0"/>
                    <a:ea typeface="Yu Mincho" panose="02020400000000000000" pitchFamily="18" charset="-128"/>
                    <a:cs typeface="Times New Roman" panose="02020603050405020304" pitchFamily="18" charset="0"/>
                  </a:rPr>
                  <a:t>Ta có: Cost function:      </a:t>
                </a:r>
                <a:r>
                  <a:rPr lang="vi-VN" i="1">
                    <a:effectLst/>
                    <a:latin typeface="Calibri" panose="020F0502020204030204" pitchFamily="34" charset="0"/>
                    <a:ea typeface="Yu Mincho" panose="02020400000000000000" pitchFamily="18" charset="-128"/>
                    <a:cs typeface="Times New Roman" panose="02020603050405020304" pitchFamily="18" charset="0"/>
                  </a:rPr>
                  <a:t>L(a,y) = </a:t>
                </a:r>
                <a14:m>
                  <m:oMath xmlns:m="http://schemas.openxmlformats.org/officeDocument/2006/math">
                    <m:r>
                      <a:rPr lang="vi-VN" i="1">
                        <a:effectLst/>
                        <a:latin typeface="Cambria Math" panose="02040503050406030204" pitchFamily="18" charset="0"/>
                        <a:ea typeface="Yu Mincho" panose="02020400000000000000" pitchFamily="18" charset="-128"/>
                        <a:cs typeface="Times New Roman" panose="02020603050405020304" pitchFamily="18" charset="0"/>
                      </a:rPr>
                      <m:t>−</m:t>
                    </m:r>
                  </m:oMath>
                </a14:m>
                <a:r>
                  <a:rPr lang="vi-VN" i="1">
                    <a:effectLst/>
                    <a:latin typeface="Calibri" panose="020F0502020204030204" pitchFamily="34" charset="0"/>
                    <a:ea typeface="Yu Mincho" panose="02020400000000000000" pitchFamily="18" charset="-128"/>
                    <a:cs typeface="Times New Roman" panose="02020603050405020304" pitchFamily="18" charset="0"/>
                  </a:rPr>
                  <a:t>(y </a:t>
                </a:r>
                <a14:m>
                  <m:oMath xmlns:m="http://schemas.openxmlformats.org/officeDocument/2006/math">
                    <m:r>
                      <a:rPr lang="vi-VN" i="1">
                        <a:effectLst/>
                        <a:latin typeface="Cambria Math" panose="02040503050406030204" pitchFamily="18" charset="0"/>
                        <a:ea typeface="Yu Mincho" panose="02020400000000000000" pitchFamily="18" charset="-128"/>
                        <a:cs typeface="Times New Roman" panose="02020603050405020304" pitchFamily="18" charset="0"/>
                      </a:rPr>
                      <m:t>×</m:t>
                    </m:r>
                  </m:oMath>
                </a14:m>
                <a:r>
                  <a:rPr lang="vi-VN" i="1">
                    <a:effectLst/>
                    <a:latin typeface="Calibri" panose="020F0502020204030204" pitchFamily="34" charset="0"/>
                    <a:ea typeface="Yu Mincho" panose="02020400000000000000" pitchFamily="18" charset="-128"/>
                    <a:cs typeface="Times New Roman" panose="02020603050405020304" pitchFamily="18" charset="0"/>
                  </a:rPr>
                  <a:t> </a:t>
                </a:r>
                <a14:m>
                  <m:oMath xmlns:m="http://schemas.openxmlformats.org/officeDocument/2006/math">
                    <m:func>
                      <m:func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funcPr>
                      <m:fName>
                        <m:r>
                          <a:rPr lang="vi-VN" i="1">
                            <a:effectLst/>
                            <a:latin typeface="Cambria Math" panose="02040503050406030204" pitchFamily="18" charset="0"/>
                            <a:ea typeface="Yu Mincho" panose="02020400000000000000" pitchFamily="18" charset="-128"/>
                            <a:cs typeface="Times New Roman" panose="02020603050405020304" pitchFamily="18" charset="0"/>
                          </a:rPr>
                          <m:t>𝑙𝑜𝑔</m:t>
                        </m:r>
                      </m:fName>
                      <m:e>
                        <m:r>
                          <a:rPr lang="vi-VN" i="1">
                            <a:effectLst/>
                            <a:latin typeface="Cambria Math" panose="02040503050406030204" pitchFamily="18" charset="0"/>
                            <a:ea typeface="Yu Mincho" panose="02020400000000000000" pitchFamily="18" charset="-128"/>
                            <a:cs typeface="Times New Roman" panose="02020603050405020304" pitchFamily="18" charset="0"/>
                          </a:rPr>
                          <m:t>𝑎</m:t>
                        </m:r>
                      </m:e>
                    </m:func>
                  </m:oMath>
                </a14:m>
                <a:r>
                  <a:rPr lang="vi-VN" i="1">
                    <a:effectLst/>
                    <a:latin typeface="Calibri" panose="020F0502020204030204" pitchFamily="34" charset="0"/>
                    <a:ea typeface="Yu Mincho" panose="02020400000000000000" pitchFamily="18" charset="-128"/>
                    <a:cs typeface="Times New Roman" panose="02020603050405020304" pitchFamily="18" charset="0"/>
                  </a:rPr>
                  <a:t> + (1 </a:t>
                </a:r>
                <a14:m>
                  <m:oMath xmlns:m="http://schemas.openxmlformats.org/officeDocument/2006/math">
                    <m:r>
                      <a:rPr lang="vi-VN" i="1">
                        <a:effectLst/>
                        <a:latin typeface="Cambria Math" panose="02040503050406030204" pitchFamily="18" charset="0"/>
                        <a:ea typeface="Yu Mincho" panose="02020400000000000000" pitchFamily="18" charset="-128"/>
                        <a:cs typeface="Times New Roman" panose="02020603050405020304" pitchFamily="18" charset="0"/>
                      </a:rPr>
                      <m:t>–</m:t>
                    </m:r>
                  </m:oMath>
                </a14:m>
                <a:r>
                  <a:rPr lang="vi-VN" i="1">
                    <a:effectLst/>
                    <a:latin typeface="Calibri" panose="020F0502020204030204" pitchFamily="34" charset="0"/>
                    <a:ea typeface="Yu Mincho" panose="02020400000000000000" pitchFamily="18" charset="-128"/>
                    <a:cs typeface="Times New Roman" panose="02020603050405020304" pitchFamily="18" charset="0"/>
                  </a:rPr>
                  <a:t> y)</a:t>
                </a:r>
                <a14:m>
                  <m:oMath xmlns:m="http://schemas.openxmlformats.org/officeDocument/2006/math">
                    <m:r>
                      <a:rPr lang="vi-VN" i="1">
                        <a:effectLst/>
                        <a:latin typeface="Cambria Math" panose="02040503050406030204" pitchFamily="18" charset="0"/>
                        <a:ea typeface="Yu Mincho" panose="02020400000000000000" pitchFamily="18" charset="-128"/>
                        <a:cs typeface="Times New Roman" panose="02020603050405020304" pitchFamily="18" charset="0"/>
                      </a:rPr>
                      <m:t> ×</m:t>
                    </m:r>
                    <m:func>
                      <m:func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funcPr>
                      <m:fName>
                        <m:r>
                          <a:rPr lang="vi-VN" i="1">
                            <a:effectLst/>
                            <a:latin typeface="Cambria Math" panose="02040503050406030204" pitchFamily="18" charset="0"/>
                            <a:ea typeface="Yu Mincho" panose="02020400000000000000" pitchFamily="18" charset="-128"/>
                            <a:cs typeface="Times New Roman" panose="02020603050405020304" pitchFamily="18" charset="0"/>
                          </a:rPr>
                          <m:t>𝑙𝑜𝑔</m:t>
                        </m:r>
                      </m:fName>
                      <m:e>
                        <m:r>
                          <a:rPr lang="vi-VN" i="1">
                            <a:effectLst/>
                            <a:latin typeface="Cambria Math" panose="02040503050406030204" pitchFamily="18" charset="0"/>
                            <a:ea typeface="Yu Mincho" panose="02020400000000000000" pitchFamily="18" charset="-128"/>
                            <a:cs typeface="Times New Roman" panose="02020603050405020304" pitchFamily="18" charset="0"/>
                          </a:rPr>
                          <m:t>(1−</m:t>
                        </m:r>
                        <m:r>
                          <a:rPr lang="vi-VN" i="1">
                            <a:effectLst/>
                            <a:latin typeface="Cambria Math" panose="02040503050406030204" pitchFamily="18" charset="0"/>
                            <a:ea typeface="Yu Mincho" panose="02020400000000000000" pitchFamily="18" charset="-128"/>
                            <a:cs typeface="Times New Roman" panose="02020603050405020304" pitchFamily="18" charset="0"/>
                          </a:rPr>
                          <m:t>𝑎</m:t>
                        </m:r>
                        <m:r>
                          <a:rPr lang="vi-VN" i="1">
                            <a:effectLst/>
                            <a:latin typeface="Cambria Math" panose="02040503050406030204" pitchFamily="18" charset="0"/>
                            <a:ea typeface="Yu Mincho" panose="02020400000000000000" pitchFamily="18" charset="-128"/>
                            <a:cs typeface="Times New Roman" panose="02020603050405020304" pitchFamily="18" charset="0"/>
                          </a:rPr>
                          <m:t>))</m:t>
                        </m:r>
                      </m:e>
                    </m:func>
                  </m:oMath>
                </a14:m>
                <a:endParaRPr lang="en-US">
                  <a:latin typeface="Calibri" panose="020F0502020204030204" pitchFamily="34" charset="0"/>
                  <a:ea typeface="Yu Mincho" panose="02020400000000000000" pitchFamily="18" charset="-128"/>
                  <a:cs typeface="Times New Roman" panose="02020603050405020304" pitchFamily="18" charset="0"/>
                </a:endParaRPr>
              </a:p>
              <a:p>
                <a:pPr marL="457200" algn="just">
                  <a:lnSpc>
                    <a:spcPct val="107000"/>
                  </a:lnSpc>
                  <a:spcAft>
                    <a:spcPts val="800"/>
                  </a:spcAft>
                  <a:tabLst>
                    <a:tab pos="2514600" algn="l"/>
                  </a:tabLst>
                </a:pPr>
                <a:r>
                  <a:rPr lang="vi-VN">
                    <a:latin typeface="Calibri" panose="020F0502020204030204" pitchFamily="34" charset="0"/>
                    <a:ea typeface="Yu Mincho" panose="02020400000000000000" pitchFamily="18" charset="-128"/>
                    <a:cs typeface="Times New Roman" panose="02020603050405020304" pitchFamily="18" charset="0"/>
                  </a:rPr>
                  <a:t>Theo quy tắc chuỗi của đạo hàm ta có:</a:t>
                </a:r>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𝑑𝐿</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𝑑𝑤</m:t>
                          </m:r>
                        </m:den>
                      </m:f>
                      <m:r>
                        <a:rPr lang="vi-VN" i="1">
                          <a:latin typeface="Cambria Math" panose="02040503050406030204" pitchFamily="18" charset="0"/>
                          <a:ea typeface="Yu Mincho" panose="02020400000000000000" pitchFamily="18" charset="-128"/>
                          <a:cs typeface="Times New Roman" panose="02020603050405020304" pitchFamily="18" charset="0"/>
                        </a:rPr>
                        <m:t>=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𝑑𝐿</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𝑑𝑎</m:t>
                          </m:r>
                        </m:den>
                      </m:f>
                      <m:r>
                        <a:rPr lang="vi-VN" i="1">
                          <a:latin typeface="Cambria Math" panose="02040503050406030204" pitchFamily="18" charset="0"/>
                          <a:ea typeface="Yu Mincho" panose="02020400000000000000" pitchFamily="18" charset="-128"/>
                          <a:cs typeface="Times New Roman" panose="02020603050405020304" pitchFamily="18" charset="0"/>
                        </a:rPr>
                        <m:t>×</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𝑑𝑎</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𝑑𝑧</m:t>
                          </m:r>
                        </m:den>
                      </m:f>
                      <m:r>
                        <a:rPr lang="vi-VN" i="1">
                          <a:latin typeface="Cambria Math" panose="02040503050406030204" pitchFamily="18" charset="0"/>
                          <a:ea typeface="Yu Mincho" panose="02020400000000000000" pitchFamily="18" charset="-128"/>
                          <a:cs typeface="Times New Roman" panose="02020603050405020304" pitchFamily="18" charset="0"/>
                        </a:rPr>
                        <m:t>×</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𝑑𝑧</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𝑑𝑤</m:t>
                          </m:r>
                        </m:den>
                      </m:f>
                      <m:r>
                        <a:rPr lang="vi-VN" i="1">
                          <a:latin typeface="Cambria Math" panose="02040503050406030204" pitchFamily="18" charset="0"/>
                          <a:ea typeface="Yu Mincho" panose="02020400000000000000" pitchFamily="18" charset="-128"/>
                          <a:cs typeface="Times New Roman" panose="02020603050405020304" pitchFamily="18" charset="0"/>
                        </a:rPr>
                        <m:t>= </m:t>
                      </m:r>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𝑧</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𝑑𝑧</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𝑑𝑤</m:t>
                          </m:r>
                        </m:den>
                      </m:f>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r>
                  <a:rPr lang="vi-VN">
                    <a:latin typeface="Calibri" panose="020F0502020204030204" pitchFamily="34" charset="0"/>
                    <a:ea typeface="Yu Mincho" panose="02020400000000000000" pitchFamily="18" charset="-128"/>
                    <a:cs typeface="Times New Roman" panose="02020603050405020304" pitchFamily="18" charset="0"/>
                  </a:rPr>
                  <a:t> </a:t>
                </a:r>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𝑏</m:t>
                      </m:r>
                      <m:r>
                        <a:rPr lang="vi-VN" i="1">
                          <a:latin typeface="Cambria Math" panose="02040503050406030204" pitchFamily="18" charset="0"/>
                          <a:ea typeface="Yu Mincho" panose="02020400000000000000" pitchFamily="18" charset="-128"/>
                          <a:cs typeface="Times New Roman" panose="02020603050405020304" pitchFamily="18" charset="0"/>
                        </a:rPr>
                        <m:t>=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𝑑𝐿</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𝑑𝑏</m:t>
                          </m:r>
                        </m:den>
                      </m:f>
                      <m:r>
                        <a:rPr lang="vi-VN" i="1">
                          <a:latin typeface="Cambria Math" panose="02040503050406030204" pitchFamily="18" charset="0"/>
                          <a:ea typeface="Yu Mincho" panose="02020400000000000000" pitchFamily="18" charset="-128"/>
                          <a:cs typeface="Times New Roman" panose="02020603050405020304" pitchFamily="18" charset="0"/>
                        </a:rPr>
                        <m:t>=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𝑑𝐿</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𝑑𝑎</m:t>
                          </m:r>
                        </m:den>
                      </m:f>
                      <m:r>
                        <a:rPr lang="vi-VN" i="1">
                          <a:latin typeface="Cambria Math" panose="02040503050406030204" pitchFamily="18" charset="0"/>
                          <a:ea typeface="Yu Mincho" panose="02020400000000000000" pitchFamily="18" charset="-128"/>
                          <a:cs typeface="Times New Roman" panose="02020603050405020304" pitchFamily="18" charset="0"/>
                        </a:rPr>
                        <m:t>×</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𝑑𝑎</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𝑑𝑧</m:t>
                          </m:r>
                        </m:den>
                      </m:f>
                      <m:r>
                        <a:rPr lang="vi-VN" i="1">
                          <a:latin typeface="Cambria Math" panose="02040503050406030204" pitchFamily="18" charset="0"/>
                          <a:ea typeface="Yu Mincho" panose="02020400000000000000" pitchFamily="18" charset="-128"/>
                          <a:cs typeface="Times New Roman" panose="02020603050405020304" pitchFamily="18" charset="0"/>
                        </a:rPr>
                        <m:t> ×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𝑑𝑧</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𝑑𝑏</m:t>
                          </m:r>
                        </m:den>
                      </m:f>
                      <m:r>
                        <a:rPr lang="vi-VN" i="1">
                          <a:latin typeface="Cambria Math" panose="02040503050406030204" pitchFamily="18" charset="0"/>
                          <a:ea typeface="Yu Mincho" panose="02020400000000000000" pitchFamily="18" charset="-128"/>
                          <a:cs typeface="Times New Roman" panose="02020603050405020304" pitchFamily="18" charset="0"/>
                        </a:rPr>
                        <m:t>= </m:t>
                      </m:r>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𝑧</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𝑑𝑧</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𝑑𝑏</m:t>
                          </m:r>
                        </m:den>
                      </m:f>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29744D86-2FD8-4FDD-9B18-7C77E249D8AA}"/>
                  </a:ext>
                </a:extLst>
              </p:cNvPr>
              <p:cNvSpPr>
                <a:spLocks noRot="1" noChangeAspect="1" noMove="1" noResize="1" noEditPoints="1" noAdjustHandles="1" noChangeArrowheads="1" noChangeShapeType="1" noTextEdit="1"/>
              </p:cNvSpPr>
              <p:nvPr/>
            </p:nvSpPr>
            <p:spPr>
              <a:xfrm>
                <a:off x="4357856" y="1105697"/>
                <a:ext cx="4572000" cy="3380669"/>
              </a:xfrm>
              <a:prstGeom prst="rect">
                <a:avLst/>
              </a:prstGeom>
              <a:blipFill>
                <a:blip r:embed="rId4"/>
                <a:stretch>
                  <a:fillRect l="-400"/>
                </a:stretch>
              </a:blipFill>
            </p:spPr>
            <p:txBody>
              <a:bodyPr/>
              <a:lstStyle/>
              <a:p>
                <a:r>
                  <a:rPr lang="en-US">
                    <a:noFill/>
                  </a:rPr>
                  <a:t> </a:t>
                </a:r>
              </a:p>
            </p:txBody>
          </p:sp>
        </mc:Fallback>
      </mc:AlternateContent>
    </p:spTree>
    <p:extLst>
      <p:ext uri="{BB962C8B-B14F-4D97-AF65-F5344CB8AC3E}">
        <p14:creationId xmlns:p14="http://schemas.microsoft.com/office/powerpoint/2010/main" val="40617316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6" name="Google Shape;201;p29">
            <a:extLst>
              <a:ext uri="{FF2B5EF4-FFF2-40B4-BE49-F238E27FC236}">
                <a16:creationId xmlns:a16="http://schemas.microsoft.com/office/drawing/2014/main" id="{38D14FF3-1E33-4BF4-BF36-BE381E658564}"/>
              </a:ext>
            </a:extLst>
          </p:cNvPr>
          <p:cNvSpPr/>
          <p:nvPr/>
        </p:nvSpPr>
        <p:spPr>
          <a:xfrm rot="616554">
            <a:off x="-918766" y="-772502"/>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63;p26">
            <a:extLst>
              <a:ext uri="{FF2B5EF4-FFF2-40B4-BE49-F238E27FC236}">
                <a16:creationId xmlns:a16="http://schemas.microsoft.com/office/drawing/2014/main" id="{ED8C981C-20F8-460C-9F39-4C6CDC1CD0BF}"/>
              </a:ext>
            </a:extLst>
          </p:cNvPr>
          <p:cNvSpPr txBox="1">
            <a:spLocks/>
          </p:cNvSpPr>
          <p:nvPr/>
        </p:nvSpPr>
        <p:spPr>
          <a:xfrm>
            <a:off x="-1" y="89875"/>
            <a:ext cx="9144000" cy="952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a:solidFill>
                  <a:schemeClr val="tx2"/>
                </a:solidFill>
              </a:rPr>
              <a:t>2.4 Backpropagation và Gradient descent</a:t>
            </a:r>
            <a:endParaRPr lang="vi-VN" sz="2800">
              <a:solidFill>
                <a:schemeClr val="tx2"/>
              </a:solidFill>
            </a:endParaRPr>
          </a:p>
        </p:txBody>
      </p:sp>
      <p:sp>
        <p:nvSpPr>
          <p:cNvPr id="5" name="Google Shape;201;p29">
            <a:extLst>
              <a:ext uri="{FF2B5EF4-FFF2-40B4-BE49-F238E27FC236}">
                <a16:creationId xmlns:a16="http://schemas.microsoft.com/office/drawing/2014/main" id="{F721A207-4B26-4714-8439-CE81257A4C92}"/>
              </a:ext>
            </a:extLst>
          </p:cNvPr>
          <p:cNvSpPr/>
          <p:nvPr/>
        </p:nvSpPr>
        <p:spPr>
          <a:xfrm rot="8935700">
            <a:off x="5447116" y="3633641"/>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B57A20A-2D11-4927-8774-927E703E0B87}"/>
                  </a:ext>
                </a:extLst>
              </p:cNvPr>
              <p:cNvSpPr/>
              <p:nvPr/>
            </p:nvSpPr>
            <p:spPr>
              <a:xfrm>
                <a:off x="237739" y="1029454"/>
                <a:ext cx="4334260" cy="2586542"/>
              </a:xfrm>
              <a:prstGeom prst="rect">
                <a:avLst/>
              </a:prstGeom>
            </p:spPr>
            <p:txBody>
              <a:bodyPr wrap="square">
                <a:spAutoFit/>
              </a:bodyPr>
              <a:lstStyle/>
              <a:p>
                <a:pPr algn="just">
                  <a:lnSpc>
                    <a:spcPct val="107000"/>
                  </a:lnSpc>
                  <a:spcAft>
                    <a:spcPts val="800"/>
                  </a:spcAft>
                  <a:tabLst>
                    <a:tab pos="2514600" algn="l"/>
                  </a:tabLst>
                </a:pPr>
                <a:r>
                  <a:rPr lang="vi-VN">
                    <a:latin typeface="Calibri" panose="020F0502020204030204" pitchFamily="34" charset="0"/>
                    <a:ea typeface="Yu Mincho" panose="02020400000000000000" pitchFamily="18" charset="-128"/>
                    <a:cs typeface="Times New Roman" panose="02020603050405020304" pitchFamily="18" charset="0"/>
                  </a:rPr>
                  <a:t>Tính </a:t>
                </a:r>
                <a14:m>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𝑧</m:t>
                    </m:r>
                  </m:oMath>
                </a14:m>
                <a:r>
                  <a:rPr lang="vi-VN">
                    <a:latin typeface="Calibri" panose="020F0502020204030204" pitchFamily="34" charset="0"/>
                    <a:ea typeface="Yu Mincho" panose="02020400000000000000" pitchFamily="18" charset="-128"/>
                    <a:cs typeface="Times New Roman" panose="02020603050405020304" pitchFamily="18" charset="0"/>
                  </a:rPr>
                  <a:t> ta thấy:</a:t>
                </a:r>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𝑑𝐿</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𝑑𝑎</m:t>
                          </m:r>
                        </m:den>
                      </m:f>
                      <m:r>
                        <a:rPr lang="vi-VN" i="1">
                          <a:latin typeface="Cambria Math" panose="02040503050406030204" pitchFamily="18" charset="0"/>
                          <a:ea typeface="Yu Mincho" panose="02020400000000000000" pitchFamily="18" charset="-128"/>
                          <a:cs typeface="Times New Roman" panose="02020603050405020304" pitchFamily="18" charset="0"/>
                        </a:rPr>
                        <m:t> =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𝑑𝑎</m:t>
                          </m:r>
                        </m:den>
                      </m:f>
                      <m:d>
                        <m:dPr>
                          <m:begChr m:val="["/>
                          <m:endChr m:val="]"/>
                          <m:ctrlPr>
                            <a:rPr lang="en-US" i="1">
                              <a:latin typeface="Cambria Math" panose="02040503050406030204" pitchFamily="18" charset="0"/>
                              <a:ea typeface="Yu Mincho" panose="02020400000000000000" pitchFamily="18" charset="-128"/>
                              <a:cs typeface="Times New Roman" panose="02020603050405020304" pitchFamily="18" charset="0"/>
                            </a:rPr>
                          </m:ctrlPr>
                        </m:dPr>
                        <m:e>
                          <m:r>
                            <a:rPr lang="vi-VN" i="1">
                              <a:latin typeface="Cambria Math" panose="02040503050406030204" pitchFamily="18" charset="0"/>
                              <a:ea typeface="Yu Mincho" panose="02020400000000000000" pitchFamily="18" charset="-128"/>
                              <a:cs typeface="Times New Roman" panose="02020603050405020304" pitchFamily="18" charset="0"/>
                            </a:rPr>
                            <m:t>−</m:t>
                          </m:r>
                          <m:d>
                            <m:dPr>
                              <m:ctrlPr>
                                <a:rPr lang="en-US" i="1">
                                  <a:latin typeface="Cambria Math" panose="02040503050406030204" pitchFamily="18" charset="0"/>
                                  <a:ea typeface="Yu Mincho" panose="02020400000000000000" pitchFamily="18" charset="-128"/>
                                  <a:cs typeface="Times New Roman" panose="02020603050405020304" pitchFamily="18" charset="0"/>
                                </a:rPr>
                              </m:ctrlPr>
                            </m:dPr>
                            <m:e>
                              <m:r>
                                <a:rPr lang="vi-VN" i="1">
                                  <a:latin typeface="Cambria Math" panose="02040503050406030204" pitchFamily="18" charset="0"/>
                                  <a:ea typeface="Yu Mincho" panose="02020400000000000000" pitchFamily="18" charset="-128"/>
                                  <a:cs typeface="Times New Roman" panose="02020603050405020304" pitchFamily="18" charset="0"/>
                                </a:rPr>
                                <m:t>𝑦</m:t>
                              </m:r>
                              <m:r>
                                <a:rPr lang="vi-VN" i="1">
                                  <a:latin typeface="Cambria Math" panose="02040503050406030204" pitchFamily="18" charset="0"/>
                                  <a:ea typeface="Yu Mincho" panose="02020400000000000000" pitchFamily="18" charset="-128"/>
                                  <a:cs typeface="Times New Roman" panose="02020603050405020304" pitchFamily="18" charset="0"/>
                                </a:rPr>
                                <m:t>×</m:t>
                              </m:r>
                              <m:func>
                                <m:funcPr>
                                  <m:ctrlPr>
                                    <a:rPr lang="en-US" i="1">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vi-VN">
                                      <a:latin typeface="Cambria Math" panose="02040503050406030204" pitchFamily="18" charset="0"/>
                                      <a:ea typeface="Yu Mincho" panose="02020400000000000000" pitchFamily="18" charset="-128"/>
                                      <a:cs typeface="Times New Roman" panose="02020603050405020304" pitchFamily="18" charset="0"/>
                                    </a:rPr>
                                    <m:t>log</m:t>
                                  </m:r>
                                </m:fName>
                                <m:e>
                                  <m:d>
                                    <m:dPr>
                                      <m:ctrlPr>
                                        <a:rPr lang="en-US" i="1">
                                          <a:latin typeface="Cambria Math" panose="02040503050406030204" pitchFamily="18" charset="0"/>
                                          <a:ea typeface="Yu Mincho" panose="02020400000000000000" pitchFamily="18" charset="-128"/>
                                          <a:cs typeface="Times New Roman" panose="02020603050405020304" pitchFamily="18" charset="0"/>
                                        </a:rPr>
                                      </m:ctrlPr>
                                    </m:dPr>
                                    <m:e>
                                      <m:r>
                                        <a:rPr lang="vi-VN" i="1">
                                          <a:latin typeface="Cambria Math" panose="02040503050406030204" pitchFamily="18" charset="0"/>
                                          <a:ea typeface="Yu Mincho" panose="02020400000000000000" pitchFamily="18" charset="-128"/>
                                          <a:cs typeface="Times New Roman" panose="02020603050405020304" pitchFamily="18" charset="0"/>
                                        </a:rPr>
                                        <m:t>𝑎</m:t>
                                      </m:r>
                                    </m:e>
                                  </m:d>
                                  <m:r>
                                    <a:rPr lang="vi-VN" i="1">
                                      <a:latin typeface="Cambria Math" panose="02040503050406030204" pitchFamily="18" charset="0"/>
                                      <a:ea typeface="Yu Mincho" panose="02020400000000000000" pitchFamily="18" charset="-128"/>
                                      <a:cs typeface="Times New Roman" panose="02020603050405020304" pitchFamily="18" charset="0"/>
                                    </a:rPr>
                                    <m:t>+</m:t>
                                  </m:r>
                                  <m:d>
                                    <m:dPr>
                                      <m:ctrlPr>
                                        <a:rPr lang="en-US" i="1">
                                          <a:latin typeface="Cambria Math" panose="02040503050406030204" pitchFamily="18" charset="0"/>
                                          <a:ea typeface="Yu Mincho" panose="02020400000000000000" pitchFamily="18" charset="-128"/>
                                          <a:cs typeface="Times New Roman" panose="02020603050405020304" pitchFamily="18" charset="0"/>
                                        </a:rPr>
                                      </m:ctrlPr>
                                    </m:dPr>
                                    <m:e>
                                      <m:r>
                                        <a:rPr lang="vi-VN" i="1">
                                          <a:latin typeface="Cambria Math" panose="02040503050406030204" pitchFamily="18" charset="0"/>
                                          <a:ea typeface="Yu Mincho" panose="02020400000000000000" pitchFamily="18" charset="-128"/>
                                          <a:cs typeface="Times New Roman" panose="02020603050405020304" pitchFamily="18" charset="0"/>
                                        </a:rPr>
                                        <m:t>1−</m:t>
                                      </m:r>
                                      <m:r>
                                        <a:rPr lang="vi-VN" i="1">
                                          <a:latin typeface="Cambria Math" panose="02040503050406030204" pitchFamily="18" charset="0"/>
                                          <a:ea typeface="Yu Mincho" panose="02020400000000000000" pitchFamily="18" charset="-128"/>
                                          <a:cs typeface="Times New Roman" panose="02020603050405020304" pitchFamily="18" charset="0"/>
                                        </a:rPr>
                                        <m:t>𝑦</m:t>
                                      </m:r>
                                    </m:e>
                                  </m:d>
                                  <m:r>
                                    <a:rPr lang="vi-VN" i="1">
                                      <a:latin typeface="Cambria Math" panose="02040503050406030204" pitchFamily="18" charset="0"/>
                                      <a:ea typeface="Yu Mincho" panose="02020400000000000000" pitchFamily="18" charset="-128"/>
                                      <a:cs typeface="Times New Roman" panose="02020603050405020304" pitchFamily="18" charset="0"/>
                                    </a:rPr>
                                    <m:t>×</m:t>
                                  </m:r>
                                  <m:func>
                                    <m:funcPr>
                                      <m:ctrlPr>
                                        <a:rPr lang="en-US" i="1">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vi-VN">
                                          <a:latin typeface="Cambria Math" panose="02040503050406030204" pitchFamily="18" charset="0"/>
                                          <a:ea typeface="Yu Mincho" panose="02020400000000000000" pitchFamily="18" charset="-128"/>
                                          <a:cs typeface="Times New Roman" panose="02020603050405020304" pitchFamily="18" charset="0"/>
                                        </a:rPr>
                                        <m:t>log</m:t>
                                      </m:r>
                                    </m:fName>
                                    <m:e>
                                      <m:d>
                                        <m:dPr>
                                          <m:ctrlPr>
                                            <a:rPr lang="en-US" i="1">
                                              <a:latin typeface="Cambria Math" panose="02040503050406030204" pitchFamily="18" charset="0"/>
                                              <a:ea typeface="Yu Mincho" panose="02020400000000000000" pitchFamily="18" charset="-128"/>
                                              <a:cs typeface="Times New Roman" panose="02020603050405020304" pitchFamily="18" charset="0"/>
                                            </a:rPr>
                                          </m:ctrlPr>
                                        </m:dPr>
                                        <m:e>
                                          <m:r>
                                            <a:rPr lang="vi-VN" i="1">
                                              <a:latin typeface="Cambria Math" panose="02040503050406030204" pitchFamily="18" charset="0"/>
                                              <a:ea typeface="Yu Mincho" panose="02020400000000000000" pitchFamily="18" charset="-128"/>
                                              <a:cs typeface="Times New Roman" panose="02020603050405020304" pitchFamily="18" charset="0"/>
                                            </a:rPr>
                                            <m:t>1−</m:t>
                                          </m:r>
                                          <m:r>
                                            <a:rPr lang="vi-VN" i="1">
                                              <a:latin typeface="Cambria Math" panose="02040503050406030204" pitchFamily="18" charset="0"/>
                                              <a:ea typeface="Yu Mincho" panose="02020400000000000000" pitchFamily="18" charset="-128"/>
                                              <a:cs typeface="Times New Roman" panose="02020603050405020304" pitchFamily="18" charset="0"/>
                                            </a:rPr>
                                            <m:t>𝑎</m:t>
                                          </m:r>
                                        </m:e>
                                      </m:d>
                                    </m:e>
                                  </m:func>
                                </m:e>
                              </m:func>
                            </m:e>
                          </m:d>
                        </m:e>
                      </m:d>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𝑑𝐿</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𝑑𝑎</m:t>
                          </m:r>
                        </m:den>
                      </m:f>
                      <m:r>
                        <a:rPr lang="vi-VN" i="1">
                          <a:latin typeface="Cambria Math" panose="02040503050406030204" pitchFamily="18" charset="0"/>
                          <a:ea typeface="Yu Mincho" panose="02020400000000000000" pitchFamily="18" charset="-128"/>
                          <a:cs typeface="Times New Roman" panose="02020603050405020304" pitchFamily="18" charset="0"/>
                        </a:rPr>
                        <m:t> =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𝑦</m:t>
                          </m:r>
                        </m:num>
                        <m:den>
                          <m:r>
                            <a:rPr lang="vi-VN" i="1">
                              <a:latin typeface="Cambria Math" panose="02040503050406030204" pitchFamily="18" charset="0"/>
                              <a:ea typeface="Yu Mincho" panose="02020400000000000000" pitchFamily="18" charset="-128"/>
                              <a:cs typeface="Times New Roman" panose="02020603050405020304" pitchFamily="18" charset="0"/>
                            </a:rPr>
                            <m:t>𝑎</m:t>
                          </m:r>
                        </m:den>
                      </m:f>
                      <m:r>
                        <a:rPr lang="vi-VN" i="1">
                          <a:latin typeface="Cambria Math" panose="02040503050406030204" pitchFamily="18" charset="0"/>
                          <a:ea typeface="Yu Mincho" panose="02020400000000000000" pitchFamily="18" charset="-128"/>
                          <a:cs typeface="Times New Roman" panose="02020603050405020304" pitchFamily="18" charset="0"/>
                        </a:rPr>
                        <m:t>+</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1−</m:t>
                          </m:r>
                          <m:r>
                            <a:rPr lang="vi-VN" i="1">
                              <a:latin typeface="Cambria Math" panose="02040503050406030204" pitchFamily="18" charset="0"/>
                              <a:ea typeface="Yu Mincho" panose="02020400000000000000" pitchFamily="18" charset="-128"/>
                              <a:cs typeface="Times New Roman" panose="02020603050405020304" pitchFamily="18" charset="0"/>
                            </a:rPr>
                            <m:t>𝑦</m:t>
                          </m:r>
                        </m:num>
                        <m:den>
                          <m:r>
                            <a:rPr lang="vi-VN" i="1">
                              <a:latin typeface="Cambria Math" panose="02040503050406030204" pitchFamily="18" charset="0"/>
                              <a:ea typeface="Yu Mincho" panose="02020400000000000000" pitchFamily="18" charset="-128"/>
                              <a:cs typeface="Times New Roman" panose="02020603050405020304" pitchFamily="18" charset="0"/>
                            </a:rPr>
                            <m:t>1−</m:t>
                          </m:r>
                          <m:r>
                            <a:rPr lang="vi-VN" i="1">
                              <a:latin typeface="Cambria Math" panose="02040503050406030204" pitchFamily="18" charset="0"/>
                              <a:ea typeface="Yu Mincho" panose="02020400000000000000" pitchFamily="18" charset="-128"/>
                              <a:cs typeface="Times New Roman" panose="02020603050405020304" pitchFamily="18" charset="0"/>
                            </a:rPr>
                            <m:t>𝑎</m:t>
                          </m:r>
                        </m:den>
                      </m:f>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𝑑𝑎</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𝑑𝑧</m:t>
                          </m:r>
                        </m:den>
                      </m:f>
                      <m:r>
                        <a:rPr lang="vi-VN" i="1">
                          <a:latin typeface="Cambria Math" panose="02040503050406030204" pitchFamily="18" charset="0"/>
                          <a:ea typeface="Yu Mincho" panose="02020400000000000000" pitchFamily="18" charset="-128"/>
                          <a:cs typeface="Times New Roman" panose="02020603050405020304" pitchFamily="18" charset="0"/>
                        </a:rPr>
                        <m:t> = </m:t>
                      </m:r>
                      <m:r>
                        <a:rPr lang="vi-VN" i="1">
                          <a:latin typeface="Cambria Math" panose="02040503050406030204" pitchFamily="18" charset="0"/>
                          <a:ea typeface="Yu Mincho" panose="02020400000000000000" pitchFamily="18" charset="-128"/>
                          <a:cs typeface="Times New Roman" panose="02020603050405020304" pitchFamily="18" charset="0"/>
                        </a:rPr>
                        <m:t>𝑎</m:t>
                      </m:r>
                      <m:r>
                        <a:rPr lang="vi-VN" i="1">
                          <a:latin typeface="Cambria Math" panose="02040503050406030204" pitchFamily="18" charset="0"/>
                          <a:ea typeface="Yu Mincho" panose="02020400000000000000" pitchFamily="18" charset="-128"/>
                          <a:cs typeface="Times New Roman" panose="02020603050405020304" pitchFamily="18" charset="0"/>
                        </a:rPr>
                        <m:t>(1−</m:t>
                      </m:r>
                      <m:r>
                        <a:rPr lang="vi-VN" i="1">
                          <a:latin typeface="Cambria Math" panose="02040503050406030204" pitchFamily="18" charset="0"/>
                          <a:ea typeface="Yu Mincho" panose="02020400000000000000" pitchFamily="18" charset="-128"/>
                          <a:cs typeface="Times New Roman" panose="02020603050405020304" pitchFamily="18" charset="0"/>
                        </a:rPr>
                        <m:t>𝑎</m:t>
                      </m:r>
                      <m:r>
                        <a:rPr lang="vi-VN" i="1">
                          <a:latin typeface="Cambria Math" panose="02040503050406030204" pitchFamily="18" charset="0"/>
                          <a:ea typeface="Yu Mincho" panose="02020400000000000000" pitchFamily="18" charset="-128"/>
                          <a:cs typeface="Times New Roman" panose="02020603050405020304" pitchFamily="18" charset="0"/>
                        </a:rPr>
                        <m:t>)</m:t>
                      </m:r>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𝑧</m:t>
                      </m:r>
                      <m:r>
                        <a:rPr lang="vi-VN" i="1">
                          <a:latin typeface="Cambria Math" panose="02040503050406030204" pitchFamily="18" charset="0"/>
                          <a:ea typeface="Yu Mincho" panose="02020400000000000000" pitchFamily="18" charset="-128"/>
                          <a:cs typeface="Times New Roman" panose="02020603050405020304" pitchFamily="18" charset="0"/>
                        </a:rPr>
                        <m:t>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𝑑𝐿</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𝑑𝑧</m:t>
                          </m:r>
                        </m:den>
                      </m:f>
                      <m:r>
                        <a:rPr lang="vi-VN" i="1">
                          <a:latin typeface="Cambria Math" panose="02040503050406030204" pitchFamily="18" charset="0"/>
                          <a:ea typeface="Yu Mincho" panose="02020400000000000000" pitchFamily="18" charset="-128"/>
                          <a:cs typeface="Times New Roman" panose="02020603050405020304" pitchFamily="18" charset="0"/>
                        </a:rPr>
                        <m:t>=</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𝑑𝐿</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𝑑𝑎</m:t>
                          </m:r>
                        </m:den>
                      </m:f>
                      <m:r>
                        <a:rPr lang="vi-VN" i="1">
                          <a:latin typeface="Cambria Math" panose="02040503050406030204" pitchFamily="18" charset="0"/>
                          <a:ea typeface="Yu Mincho" panose="02020400000000000000" pitchFamily="18" charset="-128"/>
                          <a:cs typeface="Times New Roman" panose="02020603050405020304" pitchFamily="18" charset="0"/>
                        </a:rPr>
                        <m:t>×</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𝑑𝑎</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𝑑𝑧</m:t>
                          </m:r>
                        </m:den>
                      </m:f>
                      <m:r>
                        <a:rPr lang="vi-VN" i="1">
                          <a:latin typeface="Cambria Math" panose="02040503050406030204" pitchFamily="18" charset="0"/>
                          <a:ea typeface="Yu Mincho" panose="02020400000000000000" pitchFamily="18" charset="-128"/>
                          <a:cs typeface="Times New Roman" panose="02020603050405020304" pitchFamily="18" charset="0"/>
                        </a:rPr>
                        <m:t>= </m:t>
                      </m:r>
                      <m:r>
                        <a:rPr lang="vi-VN" i="1">
                          <a:latin typeface="Cambria Math" panose="02040503050406030204" pitchFamily="18" charset="0"/>
                          <a:ea typeface="Yu Mincho" panose="02020400000000000000" pitchFamily="18" charset="-128"/>
                          <a:cs typeface="Times New Roman" panose="02020603050405020304" pitchFamily="18" charset="0"/>
                        </a:rPr>
                        <m:t>𝑎</m:t>
                      </m:r>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𝑦</m:t>
                      </m:r>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BB57A20A-2D11-4927-8774-927E703E0B87}"/>
                  </a:ext>
                </a:extLst>
              </p:cNvPr>
              <p:cNvSpPr>
                <a:spLocks noRot="1" noChangeAspect="1" noMove="1" noResize="1" noEditPoints="1" noAdjustHandles="1" noChangeArrowheads="1" noChangeShapeType="1" noTextEdit="1"/>
              </p:cNvSpPr>
              <p:nvPr/>
            </p:nvSpPr>
            <p:spPr>
              <a:xfrm>
                <a:off x="237739" y="1029454"/>
                <a:ext cx="4334260" cy="2586542"/>
              </a:xfrm>
              <a:prstGeom prst="rect">
                <a:avLst/>
              </a:prstGeom>
              <a:blipFill>
                <a:blip r:embed="rId3"/>
                <a:stretch>
                  <a:fillRect l="-422" t="-2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5D1F6D5-5F46-49A2-9106-6ED77405467F}"/>
                  </a:ext>
                </a:extLst>
              </p:cNvPr>
              <p:cNvSpPr/>
              <p:nvPr/>
            </p:nvSpPr>
            <p:spPr>
              <a:xfrm>
                <a:off x="4571999" y="999364"/>
                <a:ext cx="4572000" cy="3144772"/>
              </a:xfrm>
              <a:prstGeom prst="rect">
                <a:avLst/>
              </a:prstGeom>
            </p:spPr>
            <p:txBody>
              <a:bodyPr>
                <a:spAutoFit/>
              </a:bodyPr>
              <a:lstStyle/>
              <a:p>
                <a:pPr algn="just">
                  <a:lnSpc>
                    <a:spcPct val="107000"/>
                  </a:lnSpc>
                  <a:spcAft>
                    <a:spcPts val="800"/>
                  </a:spcAft>
                  <a:tabLst>
                    <a:tab pos="2514600" algn="l"/>
                  </a:tabLst>
                </a:pPr>
                <a:r>
                  <a:rPr lang="vi-VN">
                    <a:latin typeface="Calibri" panose="020F0502020204030204" pitchFamily="34" charset="0"/>
                    <a:ea typeface="Yu Mincho" panose="02020400000000000000" pitchFamily="18" charset="-128"/>
                    <a:cs typeface="Times New Roman" panose="02020603050405020304" pitchFamily="18" charset="0"/>
                  </a:rPr>
                  <a:t>Để tính được </a:t>
                </a:r>
                <a14:m>
                  <m:oMath xmlns:m="http://schemas.openxmlformats.org/officeDocument/2006/math">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𝑑𝑧</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𝑑𝑤</m:t>
                        </m:r>
                      </m:den>
                    </m:f>
                    <m:r>
                      <a:rPr lang="vi-VN" i="1">
                        <a:latin typeface="Cambria Math" panose="02040503050406030204" pitchFamily="18" charset="0"/>
                        <a:ea typeface="Yu Mincho" panose="02020400000000000000" pitchFamily="18" charset="-128"/>
                        <a:cs typeface="Times New Roman" panose="02020603050405020304" pitchFamily="18" charset="0"/>
                      </a:rPr>
                      <m:t> </m:t>
                    </m:r>
                  </m:oMath>
                </a14:m>
                <a:r>
                  <a:rPr lang="vi-VN">
                    <a:latin typeface="Calibri" panose="020F0502020204030204" pitchFamily="34" charset="0"/>
                    <a:ea typeface="Yu Mincho" panose="02020400000000000000" pitchFamily="18" charset="-128"/>
                    <a:cs typeface="Times New Roman" panose="02020603050405020304" pitchFamily="18" charset="0"/>
                  </a:rPr>
                  <a:t>và </a:t>
                </a:r>
                <a14:m>
                  <m:oMath xmlns:m="http://schemas.openxmlformats.org/officeDocument/2006/math">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𝑑𝑧</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𝑑𝑏</m:t>
                        </m:r>
                      </m:den>
                    </m:f>
                  </m:oMath>
                </a14:m>
                <a:r>
                  <a:rPr lang="vi-VN">
                    <a:latin typeface="Calibri" panose="020F0502020204030204" pitchFamily="34" charset="0"/>
                    <a:ea typeface="Yu Mincho" panose="02020400000000000000" pitchFamily="18" charset="-128"/>
                    <a:cs typeface="Times New Roman" panose="02020603050405020304" pitchFamily="18" charset="0"/>
                  </a:rPr>
                  <a:t> ta có các công thức sau:</a:t>
                </a:r>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𝑧</m:t>
                      </m:r>
                      <m:r>
                        <a:rPr lang="vi-VN" i="1">
                          <a:latin typeface="Cambria Math" panose="02040503050406030204" pitchFamily="18" charset="0"/>
                          <a:ea typeface="Yu Mincho" panose="02020400000000000000" pitchFamily="18" charset="-128"/>
                          <a:cs typeface="Times New Roman" panose="02020603050405020304" pitchFamily="18" charset="0"/>
                        </a:rPr>
                        <m:t>1 = </m:t>
                      </m:r>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11 ∗ </m:t>
                      </m:r>
                      <m:r>
                        <a:rPr lang="vi-VN" i="1">
                          <a:latin typeface="Cambria Math" panose="02040503050406030204" pitchFamily="18" charset="0"/>
                          <a:ea typeface="Yu Mincho" panose="02020400000000000000" pitchFamily="18" charset="-128"/>
                          <a:cs typeface="Times New Roman" panose="02020603050405020304" pitchFamily="18" charset="0"/>
                        </a:rPr>
                        <m:t>𝑥</m:t>
                      </m:r>
                      <m:r>
                        <a:rPr lang="vi-VN" i="1">
                          <a:latin typeface="Cambria Math" panose="02040503050406030204" pitchFamily="18" charset="0"/>
                          <a:ea typeface="Yu Mincho" panose="02020400000000000000" pitchFamily="18" charset="-128"/>
                          <a:cs typeface="Times New Roman" panose="02020603050405020304" pitchFamily="18" charset="0"/>
                        </a:rPr>
                        <m:t>1 + </m:t>
                      </m:r>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12 ∗ </m:t>
                      </m:r>
                      <m:r>
                        <a:rPr lang="vi-VN" i="1">
                          <a:latin typeface="Cambria Math" panose="02040503050406030204" pitchFamily="18" charset="0"/>
                          <a:ea typeface="Yu Mincho" panose="02020400000000000000" pitchFamily="18" charset="-128"/>
                          <a:cs typeface="Times New Roman" panose="02020603050405020304" pitchFamily="18" charset="0"/>
                        </a:rPr>
                        <m:t>𝑥</m:t>
                      </m:r>
                      <m:r>
                        <a:rPr lang="vi-VN" i="1">
                          <a:latin typeface="Cambria Math" panose="02040503050406030204" pitchFamily="18" charset="0"/>
                          <a:ea typeface="Yu Mincho" panose="02020400000000000000" pitchFamily="18" charset="-128"/>
                          <a:cs typeface="Times New Roman" panose="02020603050405020304" pitchFamily="18" charset="0"/>
                        </a:rPr>
                        <m:t>2 + </m:t>
                      </m:r>
                      <m:r>
                        <a:rPr lang="vi-VN" i="1">
                          <a:latin typeface="Cambria Math" panose="02040503050406030204" pitchFamily="18" charset="0"/>
                          <a:ea typeface="Yu Mincho" panose="02020400000000000000" pitchFamily="18" charset="-128"/>
                          <a:cs typeface="Times New Roman" panose="02020603050405020304" pitchFamily="18" charset="0"/>
                        </a:rPr>
                        <m:t>𝑏</m:t>
                      </m:r>
                      <m:r>
                        <a:rPr lang="vi-VN" i="1">
                          <a:latin typeface="Cambria Math" panose="02040503050406030204" pitchFamily="18" charset="0"/>
                          <a:ea typeface="Yu Mincho" panose="02020400000000000000" pitchFamily="18" charset="-128"/>
                          <a:cs typeface="Times New Roman" panose="02020603050405020304" pitchFamily="18" charset="0"/>
                        </a:rPr>
                        <m:t>1</m:t>
                      </m:r>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𝑎</m:t>
                      </m:r>
                      <m:r>
                        <a:rPr lang="vi-VN" i="1">
                          <a:latin typeface="Cambria Math" panose="02040503050406030204" pitchFamily="18" charset="0"/>
                          <a:ea typeface="Yu Mincho" panose="02020400000000000000" pitchFamily="18" charset="-128"/>
                          <a:cs typeface="Times New Roman" panose="02020603050405020304" pitchFamily="18" charset="0"/>
                        </a:rPr>
                        <m:t>1 = </m:t>
                      </m:r>
                      <m:r>
                        <a:rPr lang="vi-VN" i="1">
                          <a:latin typeface="Cambria Math" panose="02040503050406030204" pitchFamily="18" charset="0"/>
                          <a:ea typeface="Yu Mincho" panose="02020400000000000000" pitchFamily="18" charset="-128"/>
                          <a:cs typeface="Times New Roman" panose="02020603050405020304" pitchFamily="18" charset="0"/>
                        </a:rPr>
                        <m:t>𝜎</m:t>
                      </m:r>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𝑧</m:t>
                      </m:r>
                      <m:r>
                        <a:rPr lang="vi-VN" i="1">
                          <a:latin typeface="Cambria Math" panose="02040503050406030204" pitchFamily="18" charset="0"/>
                          <a:ea typeface="Yu Mincho" panose="02020400000000000000" pitchFamily="18" charset="-128"/>
                          <a:cs typeface="Times New Roman" panose="02020603050405020304" pitchFamily="18" charset="0"/>
                        </a:rPr>
                        <m:t>1) =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1</m:t>
                          </m:r>
                        </m:num>
                        <m:den>
                          <m:r>
                            <a:rPr lang="vi-VN" i="1">
                              <a:latin typeface="Cambria Math" panose="02040503050406030204" pitchFamily="18" charset="0"/>
                              <a:ea typeface="Yu Mincho" panose="02020400000000000000" pitchFamily="18" charset="-128"/>
                              <a:cs typeface="Times New Roman" panose="02020603050405020304" pitchFamily="18" charset="0"/>
                            </a:rPr>
                            <m:t>1+</m:t>
                          </m:r>
                          <m:sSup>
                            <m:sSupPr>
                              <m:ctrlPr>
                                <a:rPr lang="en-US" i="1">
                                  <a:latin typeface="Cambria Math" panose="02040503050406030204" pitchFamily="18" charset="0"/>
                                  <a:ea typeface="Yu Mincho" panose="02020400000000000000" pitchFamily="18" charset="-128"/>
                                  <a:cs typeface="Times New Roman" panose="02020603050405020304" pitchFamily="18" charset="0"/>
                                </a:rPr>
                              </m:ctrlPr>
                            </m:sSupPr>
                            <m:e>
                              <m:r>
                                <a:rPr lang="vi-VN" i="1">
                                  <a:latin typeface="Cambria Math" panose="02040503050406030204" pitchFamily="18" charset="0"/>
                                  <a:ea typeface="Yu Mincho" panose="02020400000000000000" pitchFamily="18" charset="-128"/>
                                  <a:cs typeface="Times New Roman" panose="02020603050405020304" pitchFamily="18" charset="0"/>
                                </a:rPr>
                                <m:t>𝑒</m:t>
                              </m:r>
                            </m:e>
                            <m:sup>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𝑧</m:t>
                              </m:r>
                              <m:r>
                                <a:rPr lang="vi-VN" i="1">
                                  <a:latin typeface="Cambria Math" panose="02040503050406030204" pitchFamily="18" charset="0"/>
                                  <a:ea typeface="Yu Mincho" panose="02020400000000000000" pitchFamily="18" charset="-128"/>
                                  <a:cs typeface="Times New Roman" panose="02020603050405020304" pitchFamily="18" charset="0"/>
                                </a:rPr>
                                <m:t>1</m:t>
                              </m:r>
                            </m:sup>
                          </m:sSup>
                        </m:den>
                      </m:f>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𝑧</m:t>
                      </m:r>
                      <m:r>
                        <a:rPr lang="vi-VN" i="1">
                          <a:latin typeface="Cambria Math" panose="02040503050406030204" pitchFamily="18" charset="0"/>
                          <a:ea typeface="Yu Mincho" panose="02020400000000000000" pitchFamily="18" charset="-128"/>
                          <a:cs typeface="Times New Roman" panose="02020603050405020304" pitchFamily="18" charset="0"/>
                        </a:rPr>
                        <m:t>2 = </m:t>
                      </m:r>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21 ∗ </m:t>
                      </m:r>
                      <m:r>
                        <a:rPr lang="vi-VN" i="1">
                          <a:latin typeface="Cambria Math" panose="02040503050406030204" pitchFamily="18" charset="0"/>
                          <a:ea typeface="Yu Mincho" panose="02020400000000000000" pitchFamily="18" charset="-128"/>
                          <a:cs typeface="Times New Roman" panose="02020603050405020304" pitchFamily="18" charset="0"/>
                        </a:rPr>
                        <m:t>𝑥</m:t>
                      </m:r>
                      <m:r>
                        <a:rPr lang="vi-VN" i="1">
                          <a:latin typeface="Cambria Math" panose="02040503050406030204" pitchFamily="18" charset="0"/>
                          <a:ea typeface="Yu Mincho" panose="02020400000000000000" pitchFamily="18" charset="-128"/>
                          <a:cs typeface="Times New Roman" panose="02020603050405020304" pitchFamily="18" charset="0"/>
                        </a:rPr>
                        <m:t>1 + </m:t>
                      </m:r>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22 ∗ </m:t>
                      </m:r>
                      <m:r>
                        <a:rPr lang="vi-VN" i="1">
                          <a:latin typeface="Cambria Math" panose="02040503050406030204" pitchFamily="18" charset="0"/>
                          <a:ea typeface="Yu Mincho" panose="02020400000000000000" pitchFamily="18" charset="-128"/>
                          <a:cs typeface="Times New Roman" panose="02020603050405020304" pitchFamily="18" charset="0"/>
                        </a:rPr>
                        <m:t>𝑥</m:t>
                      </m:r>
                      <m:r>
                        <a:rPr lang="vi-VN" i="1">
                          <a:latin typeface="Cambria Math" panose="02040503050406030204" pitchFamily="18" charset="0"/>
                          <a:ea typeface="Yu Mincho" panose="02020400000000000000" pitchFamily="18" charset="-128"/>
                          <a:cs typeface="Times New Roman" panose="02020603050405020304" pitchFamily="18" charset="0"/>
                        </a:rPr>
                        <m:t>2 + </m:t>
                      </m:r>
                      <m:r>
                        <a:rPr lang="vi-VN" i="1">
                          <a:latin typeface="Cambria Math" panose="02040503050406030204" pitchFamily="18" charset="0"/>
                          <a:ea typeface="Yu Mincho" panose="02020400000000000000" pitchFamily="18" charset="-128"/>
                          <a:cs typeface="Times New Roman" panose="02020603050405020304" pitchFamily="18" charset="0"/>
                        </a:rPr>
                        <m:t>𝑏</m:t>
                      </m:r>
                      <m:r>
                        <a:rPr lang="vi-VN" i="1">
                          <a:latin typeface="Cambria Math" panose="02040503050406030204" pitchFamily="18" charset="0"/>
                          <a:ea typeface="Yu Mincho" panose="02020400000000000000" pitchFamily="18" charset="-128"/>
                          <a:cs typeface="Times New Roman" panose="02020603050405020304" pitchFamily="18" charset="0"/>
                        </a:rPr>
                        <m:t>2</m:t>
                      </m:r>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𝑎</m:t>
                      </m:r>
                      <m:r>
                        <a:rPr lang="vi-VN" i="1">
                          <a:latin typeface="Cambria Math" panose="02040503050406030204" pitchFamily="18" charset="0"/>
                          <a:ea typeface="Yu Mincho" panose="02020400000000000000" pitchFamily="18" charset="-128"/>
                          <a:cs typeface="Times New Roman" panose="02020603050405020304" pitchFamily="18" charset="0"/>
                        </a:rPr>
                        <m:t>2 = </m:t>
                      </m:r>
                      <m:r>
                        <a:rPr lang="vi-VN" i="1">
                          <a:latin typeface="Cambria Math" panose="02040503050406030204" pitchFamily="18" charset="0"/>
                          <a:ea typeface="Yu Mincho" panose="02020400000000000000" pitchFamily="18" charset="-128"/>
                          <a:cs typeface="Times New Roman" panose="02020603050405020304" pitchFamily="18" charset="0"/>
                        </a:rPr>
                        <m:t>𝜎</m:t>
                      </m:r>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𝑧</m:t>
                      </m:r>
                      <m:r>
                        <a:rPr lang="vi-VN" i="1">
                          <a:latin typeface="Cambria Math" panose="02040503050406030204" pitchFamily="18" charset="0"/>
                          <a:ea typeface="Yu Mincho" panose="02020400000000000000" pitchFamily="18" charset="-128"/>
                          <a:cs typeface="Times New Roman" panose="02020603050405020304" pitchFamily="18" charset="0"/>
                        </a:rPr>
                        <m:t>2) =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1</m:t>
                          </m:r>
                        </m:num>
                        <m:den>
                          <m:r>
                            <a:rPr lang="vi-VN" i="1">
                              <a:latin typeface="Cambria Math" panose="02040503050406030204" pitchFamily="18" charset="0"/>
                              <a:ea typeface="Yu Mincho" panose="02020400000000000000" pitchFamily="18" charset="-128"/>
                              <a:cs typeface="Times New Roman" panose="02020603050405020304" pitchFamily="18" charset="0"/>
                            </a:rPr>
                            <m:t>1 + </m:t>
                          </m:r>
                          <m:sSup>
                            <m:sSupPr>
                              <m:ctrlPr>
                                <a:rPr lang="en-US" i="1">
                                  <a:latin typeface="Cambria Math" panose="02040503050406030204" pitchFamily="18" charset="0"/>
                                  <a:ea typeface="Yu Mincho" panose="02020400000000000000" pitchFamily="18" charset="-128"/>
                                  <a:cs typeface="Times New Roman" panose="02020603050405020304" pitchFamily="18" charset="0"/>
                                </a:rPr>
                              </m:ctrlPr>
                            </m:sSupPr>
                            <m:e>
                              <m:r>
                                <a:rPr lang="vi-VN" i="1">
                                  <a:latin typeface="Cambria Math" panose="02040503050406030204" pitchFamily="18" charset="0"/>
                                  <a:ea typeface="Yu Mincho" panose="02020400000000000000" pitchFamily="18" charset="-128"/>
                                  <a:cs typeface="Times New Roman" panose="02020603050405020304" pitchFamily="18" charset="0"/>
                                </a:rPr>
                                <m:t>𝑒</m:t>
                              </m:r>
                            </m:e>
                            <m:sup>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𝑧</m:t>
                              </m:r>
                              <m:r>
                                <a:rPr lang="vi-VN" i="1">
                                  <a:latin typeface="Cambria Math" panose="02040503050406030204" pitchFamily="18" charset="0"/>
                                  <a:ea typeface="Yu Mincho" panose="02020400000000000000" pitchFamily="18" charset="-128"/>
                                  <a:cs typeface="Times New Roman" panose="02020603050405020304" pitchFamily="18" charset="0"/>
                                </a:rPr>
                                <m:t>2</m:t>
                              </m:r>
                            </m:sup>
                          </m:sSup>
                        </m:den>
                      </m:f>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𝑧</m:t>
                      </m:r>
                      <m:r>
                        <a:rPr lang="vi-VN" i="1">
                          <a:latin typeface="Cambria Math" panose="02040503050406030204" pitchFamily="18" charset="0"/>
                          <a:ea typeface="Yu Mincho" panose="02020400000000000000" pitchFamily="18" charset="-128"/>
                          <a:cs typeface="Times New Roman" panose="02020603050405020304" pitchFamily="18" charset="0"/>
                        </a:rPr>
                        <m:t> = </m:t>
                      </m:r>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en-US" b="0" i="1" smtClean="0">
                          <a:latin typeface="Cambria Math" panose="02040503050406030204" pitchFamily="18" charset="0"/>
                          <a:ea typeface="Yu Mincho" panose="02020400000000000000" pitchFamily="18" charset="-128"/>
                          <a:cs typeface="Times New Roman" panose="02020603050405020304" pitchFamily="18" charset="0"/>
                        </a:rPr>
                        <m:t>13</m:t>
                      </m:r>
                      <m:r>
                        <a:rPr lang="vi-VN" i="1">
                          <a:latin typeface="Cambria Math" panose="02040503050406030204" pitchFamily="18" charset="0"/>
                          <a:ea typeface="Yu Mincho" panose="02020400000000000000" pitchFamily="18" charset="-128"/>
                          <a:cs typeface="Times New Roman" panose="02020603050405020304" pitchFamily="18" charset="0"/>
                        </a:rPr>
                        <m:t> ∗ </m:t>
                      </m:r>
                      <m:r>
                        <a:rPr lang="vi-VN" i="1">
                          <a:latin typeface="Cambria Math" panose="02040503050406030204" pitchFamily="18" charset="0"/>
                          <a:ea typeface="Yu Mincho" panose="02020400000000000000" pitchFamily="18" charset="-128"/>
                          <a:cs typeface="Times New Roman" panose="02020603050405020304" pitchFamily="18" charset="0"/>
                        </a:rPr>
                        <m:t>𝑎</m:t>
                      </m:r>
                      <m:r>
                        <a:rPr lang="vi-VN" i="1">
                          <a:latin typeface="Cambria Math" panose="02040503050406030204" pitchFamily="18" charset="0"/>
                          <a:ea typeface="Yu Mincho" panose="02020400000000000000" pitchFamily="18" charset="-128"/>
                          <a:cs typeface="Times New Roman" panose="02020603050405020304" pitchFamily="18" charset="0"/>
                        </a:rPr>
                        <m:t>1 + </m:t>
                      </m:r>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en-US" b="0" i="1" smtClean="0">
                          <a:latin typeface="Cambria Math" panose="02040503050406030204" pitchFamily="18" charset="0"/>
                          <a:ea typeface="Yu Mincho" panose="02020400000000000000" pitchFamily="18" charset="-128"/>
                          <a:cs typeface="Times New Roman" panose="02020603050405020304" pitchFamily="18" charset="0"/>
                        </a:rPr>
                        <m:t>23</m:t>
                      </m:r>
                      <m:r>
                        <a:rPr lang="vi-VN" i="1">
                          <a:latin typeface="Cambria Math" panose="02040503050406030204" pitchFamily="18" charset="0"/>
                          <a:ea typeface="Yu Mincho" panose="02020400000000000000" pitchFamily="18" charset="-128"/>
                          <a:cs typeface="Times New Roman" panose="02020603050405020304" pitchFamily="18" charset="0"/>
                        </a:rPr>
                        <m:t> ∗ </m:t>
                      </m:r>
                      <m:r>
                        <a:rPr lang="vi-VN" i="1">
                          <a:latin typeface="Cambria Math" panose="02040503050406030204" pitchFamily="18" charset="0"/>
                          <a:ea typeface="Yu Mincho" panose="02020400000000000000" pitchFamily="18" charset="-128"/>
                          <a:cs typeface="Times New Roman" panose="02020603050405020304" pitchFamily="18" charset="0"/>
                        </a:rPr>
                        <m:t>𝑎</m:t>
                      </m:r>
                      <m:r>
                        <a:rPr lang="vi-VN" i="1">
                          <a:latin typeface="Cambria Math" panose="02040503050406030204" pitchFamily="18" charset="0"/>
                          <a:ea typeface="Yu Mincho" panose="02020400000000000000" pitchFamily="18" charset="-128"/>
                          <a:cs typeface="Times New Roman" panose="02020603050405020304" pitchFamily="18" charset="0"/>
                        </a:rPr>
                        <m:t>2 + </m:t>
                      </m:r>
                      <m:r>
                        <a:rPr lang="vi-VN" i="1">
                          <a:latin typeface="Cambria Math" panose="02040503050406030204" pitchFamily="18" charset="0"/>
                          <a:ea typeface="Yu Mincho" panose="02020400000000000000" pitchFamily="18" charset="-128"/>
                          <a:cs typeface="Times New Roman" panose="02020603050405020304" pitchFamily="18" charset="0"/>
                        </a:rPr>
                        <m:t>𝑏</m:t>
                      </m:r>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𝑎</m:t>
                      </m:r>
                      <m:r>
                        <a:rPr lang="vi-VN" i="1">
                          <a:latin typeface="Cambria Math" panose="02040503050406030204" pitchFamily="18" charset="0"/>
                          <a:ea typeface="Yu Mincho" panose="02020400000000000000" pitchFamily="18" charset="-128"/>
                          <a:cs typeface="Times New Roman" panose="02020603050405020304" pitchFamily="18" charset="0"/>
                        </a:rPr>
                        <m:t> = </m:t>
                      </m:r>
                      <m:r>
                        <a:rPr lang="vi-VN" i="1">
                          <a:latin typeface="Cambria Math" panose="02040503050406030204" pitchFamily="18" charset="0"/>
                          <a:ea typeface="Yu Mincho" panose="02020400000000000000" pitchFamily="18" charset="-128"/>
                          <a:cs typeface="Times New Roman" panose="02020603050405020304" pitchFamily="18" charset="0"/>
                        </a:rPr>
                        <m:t>𝜎</m:t>
                      </m:r>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𝑧</m:t>
                      </m:r>
                      <m:r>
                        <a:rPr lang="vi-VN" i="1">
                          <a:latin typeface="Cambria Math" panose="02040503050406030204" pitchFamily="18" charset="0"/>
                          <a:ea typeface="Yu Mincho" panose="02020400000000000000" pitchFamily="18" charset="-128"/>
                          <a:cs typeface="Times New Roman" panose="02020603050405020304" pitchFamily="18" charset="0"/>
                        </a:rPr>
                        <m:t>) =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1</m:t>
                          </m:r>
                        </m:num>
                        <m:den>
                          <m:r>
                            <a:rPr lang="vi-VN" i="1">
                              <a:latin typeface="Cambria Math" panose="02040503050406030204" pitchFamily="18" charset="0"/>
                              <a:ea typeface="Yu Mincho" panose="02020400000000000000" pitchFamily="18" charset="-128"/>
                              <a:cs typeface="Times New Roman" panose="02020603050405020304" pitchFamily="18" charset="0"/>
                            </a:rPr>
                            <m:t>1 + </m:t>
                          </m:r>
                          <m:sSup>
                            <m:sSupPr>
                              <m:ctrlPr>
                                <a:rPr lang="en-US" i="1">
                                  <a:latin typeface="Cambria Math" panose="02040503050406030204" pitchFamily="18" charset="0"/>
                                  <a:ea typeface="Yu Mincho" panose="02020400000000000000" pitchFamily="18" charset="-128"/>
                                  <a:cs typeface="Times New Roman" panose="02020603050405020304" pitchFamily="18" charset="0"/>
                                </a:rPr>
                              </m:ctrlPr>
                            </m:sSupPr>
                            <m:e>
                              <m:r>
                                <a:rPr lang="vi-VN" i="1">
                                  <a:latin typeface="Cambria Math" panose="02040503050406030204" pitchFamily="18" charset="0"/>
                                  <a:ea typeface="Yu Mincho" panose="02020400000000000000" pitchFamily="18" charset="-128"/>
                                  <a:cs typeface="Times New Roman" panose="02020603050405020304" pitchFamily="18" charset="0"/>
                                </a:rPr>
                                <m:t>𝑒</m:t>
                              </m:r>
                            </m:e>
                            <m:sup>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𝑧</m:t>
                              </m:r>
                            </m:sup>
                          </m:sSup>
                        </m:den>
                      </m:f>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55D1F6D5-5F46-49A2-9106-6ED77405467F}"/>
                  </a:ext>
                </a:extLst>
              </p:cNvPr>
              <p:cNvSpPr>
                <a:spLocks noRot="1" noChangeAspect="1" noMove="1" noResize="1" noEditPoints="1" noAdjustHandles="1" noChangeArrowheads="1" noChangeShapeType="1" noTextEdit="1"/>
              </p:cNvSpPr>
              <p:nvPr/>
            </p:nvSpPr>
            <p:spPr>
              <a:xfrm>
                <a:off x="4571999" y="999364"/>
                <a:ext cx="4572000" cy="3144772"/>
              </a:xfrm>
              <a:prstGeom prst="rect">
                <a:avLst/>
              </a:prstGeom>
              <a:blipFill>
                <a:blip r:embed="rId4"/>
                <a:stretch>
                  <a:fillRect l="-400"/>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697D7864-9029-489B-B330-26B3A8F0AE92}"/>
              </a:ext>
            </a:extLst>
          </p:cNvPr>
          <p:cNvCxnSpPr>
            <a:cxnSpLocks/>
          </p:cNvCxnSpPr>
          <p:nvPr/>
        </p:nvCxnSpPr>
        <p:spPr>
          <a:xfrm>
            <a:off x="4433776" y="839963"/>
            <a:ext cx="0" cy="372139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489013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6" name="Google Shape;201;p29">
            <a:extLst>
              <a:ext uri="{FF2B5EF4-FFF2-40B4-BE49-F238E27FC236}">
                <a16:creationId xmlns:a16="http://schemas.microsoft.com/office/drawing/2014/main" id="{38D14FF3-1E33-4BF4-BF36-BE381E658564}"/>
              </a:ext>
            </a:extLst>
          </p:cNvPr>
          <p:cNvSpPr/>
          <p:nvPr/>
        </p:nvSpPr>
        <p:spPr>
          <a:xfrm rot="616554">
            <a:off x="-918766" y="-772502"/>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63;p26">
            <a:extLst>
              <a:ext uri="{FF2B5EF4-FFF2-40B4-BE49-F238E27FC236}">
                <a16:creationId xmlns:a16="http://schemas.microsoft.com/office/drawing/2014/main" id="{ED8C981C-20F8-460C-9F39-4C6CDC1CD0BF}"/>
              </a:ext>
            </a:extLst>
          </p:cNvPr>
          <p:cNvSpPr txBox="1">
            <a:spLocks/>
          </p:cNvSpPr>
          <p:nvPr/>
        </p:nvSpPr>
        <p:spPr>
          <a:xfrm>
            <a:off x="-1" y="89875"/>
            <a:ext cx="9144000" cy="952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a:solidFill>
                  <a:schemeClr val="tx2"/>
                </a:solidFill>
              </a:rPr>
              <a:t>2.4 Backpropagation và Gradient descent</a:t>
            </a:r>
            <a:endParaRPr lang="vi-VN" sz="2800">
              <a:solidFill>
                <a:schemeClr val="tx2"/>
              </a:solidFill>
            </a:endParaRPr>
          </a:p>
        </p:txBody>
      </p:sp>
      <p:sp>
        <p:nvSpPr>
          <p:cNvPr id="5" name="Google Shape;201;p29">
            <a:extLst>
              <a:ext uri="{FF2B5EF4-FFF2-40B4-BE49-F238E27FC236}">
                <a16:creationId xmlns:a16="http://schemas.microsoft.com/office/drawing/2014/main" id="{F721A207-4B26-4714-8439-CE81257A4C92}"/>
              </a:ext>
            </a:extLst>
          </p:cNvPr>
          <p:cNvSpPr/>
          <p:nvPr/>
        </p:nvSpPr>
        <p:spPr>
          <a:xfrm rot="8935700">
            <a:off x="5447116" y="3633641"/>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C3E0534-8AFB-45D2-9636-2E3ACE2A67E5}"/>
                  </a:ext>
                </a:extLst>
              </p:cNvPr>
              <p:cNvSpPr/>
              <p:nvPr/>
            </p:nvSpPr>
            <p:spPr>
              <a:xfrm>
                <a:off x="221101" y="913237"/>
                <a:ext cx="4572000" cy="3690434"/>
              </a:xfrm>
              <a:prstGeom prst="rect">
                <a:avLst/>
              </a:prstGeom>
            </p:spPr>
            <p:txBody>
              <a:bodyPr>
                <a:spAutoFit/>
              </a:bodyPr>
              <a:lstStyle/>
              <a:p>
                <a:pPr algn="just">
                  <a:lnSpc>
                    <a:spcPct val="107000"/>
                  </a:lnSpc>
                  <a:spcAft>
                    <a:spcPts val="800"/>
                  </a:spcAft>
                  <a:tabLst>
                    <a:tab pos="2514600" algn="l"/>
                  </a:tabLst>
                </a:pPr>
                <a:r>
                  <a:rPr lang="vi-VN">
                    <a:latin typeface="Calibri" panose="020F0502020204030204" pitchFamily="34" charset="0"/>
                    <a:ea typeface="Yu Mincho" panose="02020400000000000000" pitchFamily="18" charset="-128"/>
                    <a:cs typeface="Times New Roman" panose="02020603050405020304" pitchFamily="18" charset="0"/>
                  </a:rPr>
                  <a:t>Tính đạo hàm riêng của z theo w31, w32, b:</a:t>
                </a:r>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𝑑𝑧</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𝑑𝑤</m:t>
                          </m:r>
                          <m:r>
                            <a:rPr lang="en-US" b="0" i="1" smtClean="0">
                              <a:latin typeface="Cambria Math" panose="02040503050406030204" pitchFamily="18" charset="0"/>
                              <a:ea typeface="Yu Mincho" panose="02020400000000000000" pitchFamily="18" charset="-128"/>
                              <a:cs typeface="Times New Roman" panose="02020603050405020304" pitchFamily="18" charset="0"/>
                            </a:rPr>
                            <m:t>13</m:t>
                          </m:r>
                        </m:den>
                      </m:f>
                      <m:r>
                        <a:rPr lang="vi-VN" i="1">
                          <a:latin typeface="Cambria Math" panose="02040503050406030204" pitchFamily="18" charset="0"/>
                          <a:ea typeface="Yu Mincho" panose="02020400000000000000" pitchFamily="18" charset="-128"/>
                          <a:cs typeface="Times New Roman" panose="02020603050405020304" pitchFamily="18" charset="0"/>
                        </a:rPr>
                        <m:t> = </m:t>
                      </m:r>
                      <m:r>
                        <a:rPr lang="vi-VN" i="1">
                          <a:latin typeface="Cambria Math" panose="02040503050406030204" pitchFamily="18" charset="0"/>
                          <a:ea typeface="Yu Mincho" panose="02020400000000000000" pitchFamily="18" charset="-128"/>
                          <a:cs typeface="Times New Roman" panose="02020603050405020304" pitchFamily="18" charset="0"/>
                        </a:rPr>
                        <m:t>𝑎</m:t>
                      </m:r>
                      <m:r>
                        <a:rPr lang="vi-VN" i="1">
                          <a:latin typeface="Cambria Math" panose="02040503050406030204" pitchFamily="18" charset="0"/>
                          <a:ea typeface="Yu Mincho" panose="02020400000000000000" pitchFamily="18" charset="-128"/>
                          <a:cs typeface="Times New Roman" panose="02020603050405020304" pitchFamily="18" charset="0"/>
                        </a:rPr>
                        <m:t>1;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𝑑𝑧</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𝑑𝑎</m:t>
                          </m:r>
                          <m:r>
                            <a:rPr lang="vi-VN" i="1">
                              <a:latin typeface="Cambria Math" panose="02040503050406030204" pitchFamily="18" charset="0"/>
                              <a:ea typeface="Yu Mincho" panose="02020400000000000000" pitchFamily="18" charset="-128"/>
                              <a:cs typeface="Times New Roman" panose="02020603050405020304" pitchFamily="18" charset="0"/>
                            </a:rPr>
                            <m:t>1</m:t>
                          </m:r>
                        </m:den>
                      </m:f>
                      <m:r>
                        <a:rPr lang="vi-VN" i="1">
                          <a:latin typeface="Cambria Math" panose="02040503050406030204" pitchFamily="18" charset="0"/>
                          <a:ea typeface="Yu Mincho" panose="02020400000000000000" pitchFamily="18" charset="-128"/>
                          <a:cs typeface="Times New Roman" panose="02020603050405020304" pitchFamily="18" charset="0"/>
                        </a:rPr>
                        <m:t> = </m:t>
                      </m:r>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en-US" b="0" i="1" smtClean="0">
                          <a:latin typeface="Cambria Math" panose="02040503050406030204" pitchFamily="18" charset="0"/>
                          <a:ea typeface="Yu Mincho" panose="02020400000000000000" pitchFamily="18" charset="-128"/>
                          <a:cs typeface="Times New Roman" panose="02020603050405020304" pitchFamily="18" charset="0"/>
                        </a:rPr>
                        <m:t>13</m:t>
                      </m:r>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𝑑𝑧</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𝑑𝑤</m:t>
                          </m:r>
                          <m:r>
                            <a:rPr lang="en-US" b="0" i="1" smtClean="0">
                              <a:latin typeface="Cambria Math" panose="02040503050406030204" pitchFamily="18" charset="0"/>
                              <a:ea typeface="Yu Mincho" panose="02020400000000000000" pitchFamily="18" charset="-128"/>
                              <a:cs typeface="Times New Roman" panose="02020603050405020304" pitchFamily="18" charset="0"/>
                            </a:rPr>
                            <m:t>23</m:t>
                          </m:r>
                        </m:den>
                      </m:f>
                      <m:r>
                        <a:rPr lang="vi-VN" i="1">
                          <a:latin typeface="Cambria Math" panose="02040503050406030204" pitchFamily="18" charset="0"/>
                          <a:ea typeface="Yu Mincho" panose="02020400000000000000" pitchFamily="18" charset="-128"/>
                          <a:cs typeface="Times New Roman" panose="02020603050405020304" pitchFamily="18" charset="0"/>
                        </a:rPr>
                        <m:t> = </m:t>
                      </m:r>
                      <m:r>
                        <a:rPr lang="vi-VN" i="1">
                          <a:latin typeface="Cambria Math" panose="02040503050406030204" pitchFamily="18" charset="0"/>
                          <a:ea typeface="Yu Mincho" panose="02020400000000000000" pitchFamily="18" charset="-128"/>
                          <a:cs typeface="Times New Roman" panose="02020603050405020304" pitchFamily="18" charset="0"/>
                        </a:rPr>
                        <m:t>𝑎</m:t>
                      </m:r>
                      <m:r>
                        <a:rPr lang="vi-VN" i="1">
                          <a:latin typeface="Cambria Math" panose="02040503050406030204" pitchFamily="18" charset="0"/>
                          <a:ea typeface="Yu Mincho" panose="02020400000000000000" pitchFamily="18" charset="-128"/>
                          <a:cs typeface="Times New Roman" panose="02020603050405020304" pitchFamily="18" charset="0"/>
                        </a:rPr>
                        <m:t>2;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𝑑𝑧</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𝑑𝑎</m:t>
                          </m:r>
                          <m:r>
                            <a:rPr lang="vi-VN" i="1">
                              <a:latin typeface="Cambria Math" panose="02040503050406030204" pitchFamily="18" charset="0"/>
                              <a:ea typeface="Yu Mincho" panose="02020400000000000000" pitchFamily="18" charset="-128"/>
                              <a:cs typeface="Times New Roman" panose="02020603050405020304" pitchFamily="18" charset="0"/>
                            </a:rPr>
                            <m:t>2</m:t>
                          </m:r>
                        </m:den>
                      </m:f>
                      <m:r>
                        <a:rPr lang="vi-VN" i="1">
                          <a:latin typeface="Cambria Math" panose="02040503050406030204" pitchFamily="18" charset="0"/>
                          <a:ea typeface="Yu Mincho" panose="02020400000000000000" pitchFamily="18" charset="-128"/>
                          <a:cs typeface="Times New Roman" panose="02020603050405020304" pitchFamily="18" charset="0"/>
                        </a:rPr>
                        <m:t> = </m:t>
                      </m:r>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en-US" b="0" i="1" smtClean="0">
                          <a:latin typeface="Cambria Math" panose="02040503050406030204" pitchFamily="18" charset="0"/>
                          <a:ea typeface="Yu Mincho" panose="02020400000000000000" pitchFamily="18" charset="-128"/>
                          <a:cs typeface="Times New Roman" panose="02020603050405020304" pitchFamily="18" charset="0"/>
                        </a:rPr>
                        <m:t>23</m:t>
                      </m:r>
                      <m:r>
                        <a:rPr lang="vi-VN" i="1">
                          <a:latin typeface="Cambria Math" panose="02040503050406030204" pitchFamily="18" charset="0"/>
                          <a:ea typeface="Yu Mincho" panose="02020400000000000000" pitchFamily="18" charset="-128"/>
                          <a:cs typeface="Times New Roman" panose="02020603050405020304" pitchFamily="18" charset="0"/>
                        </a:rPr>
                        <m:t>;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𝑑𝑧</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𝑑𝑏</m:t>
                          </m:r>
                        </m:den>
                      </m:f>
                      <m:r>
                        <a:rPr lang="vi-VN" i="1">
                          <a:latin typeface="Cambria Math" panose="02040503050406030204" pitchFamily="18" charset="0"/>
                          <a:ea typeface="Yu Mincho" panose="02020400000000000000" pitchFamily="18" charset="-128"/>
                          <a:cs typeface="Times New Roman" panose="02020603050405020304" pitchFamily="18" charset="0"/>
                        </a:rPr>
                        <m:t> = 1</m:t>
                      </m:r>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r>
                  <a:rPr lang="vi-VN">
                    <a:latin typeface="Calibri" panose="020F0502020204030204" pitchFamily="34" charset="0"/>
                    <a:ea typeface="Yu Mincho" panose="02020400000000000000" pitchFamily="18" charset="-128"/>
                    <a:cs typeface="Times New Roman" panose="02020603050405020304" pitchFamily="18" charset="0"/>
                  </a:rPr>
                  <a:t>And:</a:t>
                </a:r>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𝑑𝑎</m:t>
                          </m:r>
                          <m:r>
                            <a:rPr lang="vi-VN" i="1">
                              <a:latin typeface="Cambria Math" panose="02040503050406030204" pitchFamily="18" charset="0"/>
                              <a:ea typeface="Yu Mincho" panose="02020400000000000000" pitchFamily="18" charset="-128"/>
                              <a:cs typeface="Times New Roman" panose="02020603050405020304" pitchFamily="18" charset="0"/>
                            </a:rPr>
                            <m:t>1</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𝑑𝑧</m:t>
                          </m:r>
                          <m:r>
                            <a:rPr lang="vi-VN" i="1">
                              <a:latin typeface="Cambria Math" panose="02040503050406030204" pitchFamily="18" charset="0"/>
                              <a:ea typeface="Yu Mincho" panose="02020400000000000000" pitchFamily="18" charset="-128"/>
                              <a:cs typeface="Times New Roman" panose="02020603050405020304" pitchFamily="18" charset="0"/>
                            </a:rPr>
                            <m:t>1</m:t>
                          </m:r>
                        </m:den>
                      </m:f>
                      <m:r>
                        <a:rPr lang="vi-VN" i="1">
                          <a:latin typeface="Cambria Math" panose="02040503050406030204" pitchFamily="18" charset="0"/>
                          <a:ea typeface="Yu Mincho" panose="02020400000000000000" pitchFamily="18" charset="-128"/>
                          <a:cs typeface="Times New Roman" panose="02020603050405020304" pitchFamily="18" charset="0"/>
                        </a:rPr>
                        <m:t> = </m:t>
                      </m:r>
                      <m:r>
                        <a:rPr lang="vi-VN" i="1">
                          <a:latin typeface="Cambria Math" panose="02040503050406030204" pitchFamily="18" charset="0"/>
                          <a:ea typeface="Yu Mincho" panose="02020400000000000000" pitchFamily="18" charset="-128"/>
                          <a:cs typeface="Times New Roman" panose="02020603050405020304" pitchFamily="18" charset="0"/>
                        </a:rPr>
                        <m:t>𝑎</m:t>
                      </m:r>
                      <m:r>
                        <a:rPr lang="vi-VN" i="1">
                          <a:latin typeface="Cambria Math" panose="02040503050406030204" pitchFamily="18" charset="0"/>
                          <a:ea typeface="Yu Mincho" panose="02020400000000000000" pitchFamily="18" charset="-128"/>
                          <a:cs typeface="Times New Roman" panose="02020603050405020304" pitchFamily="18" charset="0"/>
                        </a:rPr>
                        <m:t>1(1−</m:t>
                      </m:r>
                      <m:r>
                        <a:rPr lang="vi-VN" i="1">
                          <a:latin typeface="Cambria Math" panose="02040503050406030204" pitchFamily="18" charset="0"/>
                          <a:ea typeface="Yu Mincho" panose="02020400000000000000" pitchFamily="18" charset="-128"/>
                          <a:cs typeface="Times New Roman" panose="02020603050405020304" pitchFamily="18" charset="0"/>
                        </a:rPr>
                        <m:t>𝑎</m:t>
                      </m:r>
                      <m:r>
                        <a:rPr lang="vi-VN" i="1">
                          <a:latin typeface="Cambria Math" panose="02040503050406030204" pitchFamily="18" charset="0"/>
                          <a:ea typeface="Yu Mincho" panose="02020400000000000000" pitchFamily="18" charset="-128"/>
                          <a:cs typeface="Times New Roman" panose="02020603050405020304" pitchFamily="18" charset="0"/>
                        </a:rPr>
                        <m:t>1);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𝑑𝑎</m:t>
                          </m:r>
                          <m:r>
                            <a:rPr lang="vi-VN" i="1">
                              <a:latin typeface="Cambria Math" panose="02040503050406030204" pitchFamily="18" charset="0"/>
                              <a:ea typeface="Yu Mincho" panose="02020400000000000000" pitchFamily="18" charset="-128"/>
                              <a:cs typeface="Times New Roman" panose="02020603050405020304" pitchFamily="18" charset="0"/>
                            </a:rPr>
                            <m:t>2</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𝑑𝑧</m:t>
                          </m:r>
                          <m:r>
                            <a:rPr lang="vi-VN" i="1">
                              <a:latin typeface="Cambria Math" panose="02040503050406030204" pitchFamily="18" charset="0"/>
                              <a:ea typeface="Yu Mincho" panose="02020400000000000000" pitchFamily="18" charset="-128"/>
                              <a:cs typeface="Times New Roman" panose="02020603050405020304" pitchFamily="18" charset="0"/>
                            </a:rPr>
                            <m:t>2</m:t>
                          </m:r>
                        </m:den>
                      </m:f>
                      <m:r>
                        <a:rPr lang="vi-VN" i="1">
                          <a:latin typeface="Cambria Math" panose="02040503050406030204" pitchFamily="18" charset="0"/>
                          <a:ea typeface="Yu Mincho" panose="02020400000000000000" pitchFamily="18" charset="-128"/>
                          <a:cs typeface="Times New Roman" panose="02020603050405020304" pitchFamily="18" charset="0"/>
                        </a:rPr>
                        <m:t> = </m:t>
                      </m:r>
                      <m:r>
                        <a:rPr lang="vi-VN" i="1">
                          <a:latin typeface="Cambria Math" panose="02040503050406030204" pitchFamily="18" charset="0"/>
                          <a:ea typeface="Yu Mincho" panose="02020400000000000000" pitchFamily="18" charset="-128"/>
                          <a:cs typeface="Times New Roman" panose="02020603050405020304" pitchFamily="18" charset="0"/>
                        </a:rPr>
                        <m:t>𝑎</m:t>
                      </m:r>
                      <m:r>
                        <a:rPr lang="vi-VN" i="1">
                          <a:latin typeface="Cambria Math" panose="02040503050406030204" pitchFamily="18" charset="0"/>
                          <a:ea typeface="Yu Mincho" panose="02020400000000000000" pitchFamily="18" charset="-128"/>
                          <a:cs typeface="Times New Roman" panose="02020603050405020304" pitchFamily="18" charset="0"/>
                        </a:rPr>
                        <m:t>2(1−</m:t>
                      </m:r>
                      <m:r>
                        <a:rPr lang="vi-VN" i="1">
                          <a:latin typeface="Cambria Math" panose="02040503050406030204" pitchFamily="18" charset="0"/>
                          <a:ea typeface="Yu Mincho" panose="02020400000000000000" pitchFamily="18" charset="-128"/>
                          <a:cs typeface="Times New Roman" panose="02020603050405020304" pitchFamily="18" charset="0"/>
                        </a:rPr>
                        <m:t>𝑎</m:t>
                      </m:r>
                      <m:r>
                        <a:rPr lang="vi-VN" i="1">
                          <a:latin typeface="Cambria Math" panose="02040503050406030204" pitchFamily="18" charset="0"/>
                          <a:ea typeface="Yu Mincho" panose="02020400000000000000" pitchFamily="18" charset="-128"/>
                          <a:cs typeface="Times New Roman" panose="02020603050405020304" pitchFamily="18" charset="0"/>
                        </a:rPr>
                        <m:t>2)</m:t>
                      </m:r>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r>
                  <a:rPr lang="vi-VN">
                    <a:latin typeface="Calibri" panose="020F0502020204030204" pitchFamily="34" charset="0"/>
                    <a:ea typeface="Yu Mincho" panose="02020400000000000000" pitchFamily="18" charset="-128"/>
                    <a:cs typeface="Times New Roman" panose="02020603050405020304" pitchFamily="18" charset="0"/>
                  </a:rPr>
                  <a:t>And:</a:t>
                </a:r>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𝑑𝑧</m:t>
                          </m:r>
                          <m:r>
                            <a:rPr lang="vi-VN" i="1">
                              <a:latin typeface="Cambria Math" panose="02040503050406030204" pitchFamily="18" charset="0"/>
                              <a:ea typeface="Yu Mincho" panose="02020400000000000000" pitchFamily="18" charset="-128"/>
                              <a:cs typeface="Times New Roman" panose="02020603050405020304" pitchFamily="18" charset="0"/>
                            </a:rPr>
                            <m:t>1</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𝑑𝑤</m:t>
                          </m:r>
                          <m:r>
                            <a:rPr lang="vi-VN" i="1">
                              <a:latin typeface="Cambria Math" panose="02040503050406030204" pitchFamily="18" charset="0"/>
                              <a:ea typeface="Yu Mincho" panose="02020400000000000000" pitchFamily="18" charset="-128"/>
                              <a:cs typeface="Times New Roman" panose="02020603050405020304" pitchFamily="18" charset="0"/>
                            </a:rPr>
                            <m:t>11</m:t>
                          </m:r>
                        </m:den>
                      </m:f>
                      <m:r>
                        <a:rPr lang="vi-VN" i="1">
                          <a:latin typeface="Cambria Math" panose="02040503050406030204" pitchFamily="18" charset="0"/>
                          <a:ea typeface="Yu Mincho" panose="02020400000000000000" pitchFamily="18" charset="-128"/>
                          <a:cs typeface="Times New Roman" panose="02020603050405020304" pitchFamily="18" charset="0"/>
                        </a:rPr>
                        <m:t> = </m:t>
                      </m:r>
                      <m:r>
                        <a:rPr lang="vi-VN" i="1">
                          <a:latin typeface="Cambria Math" panose="02040503050406030204" pitchFamily="18" charset="0"/>
                          <a:ea typeface="Yu Mincho" panose="02020400000000000000" pitchFamily="18" charset="-128"/>
                          <a:cs typeface="Times New Roman" panose="02020603050405020304" pitchFamily="18" charset="0"/>
                        </a:rPr>
                        <m:t>𝑥</m:t>
                      </m:r>
                      <m:r>
                        <a:rPr lang="vi-VN" i="1">
                          <a:latin typeface="Cambria Math" panose="02040503050406030204" pitchFamily="18" charset="0"/>
                          <a:ea typeface="Yu Mincho" panose="02020400000000000000" pitchFamily="18" charset="-128"/>
                          <a:cs typeface="Times New Roman" panose="02020603050405020304" pitchFamily="18" charset="0"/>
                        </a:rPr>
                        <m:t>1;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𝑑𝑧</m:t>
                          </m:r>
                          <m:r>
                            <a:rPr lang="vi-VN" i="1">
                              <a:latin typeface="Cambria Math" panose="02040503050406030204" pitchFamily="18" charset="0"/>
                              <a:ea typeface="Yu Mincho" panose="02020400000000000000" pitchFamily="18" charset="-128"/>
                              <a:cs typeface="Times New Roman" panose="02020603050405020304" pitchFamily="18" charset="0"/>
                            </a:rPr>
                            <m:t>1</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𝑑𝑤</m:t>
                          </m:r>
                          <m:r>
                            <a:rPr lang="vi-VN" i="1">
                              <a:latin typeface="Cambria Math" panose="02040503050406030204" pitchFamily="18" charset="0"/>
                              <a:ea typeface="Yu Mincho" panose="02020400000000000000" pitchFamily="18" charset="-128"/>
                              <a:cs typeface="Times New Roman" panose="02020603050405020304" pitchFamily="18" charset="0"/>
                            </a:rPr>
                            <m:t>12</m:t>
                          </m:r>
                        </m:den>
                      </m:f>
                      <m:r>
                        <a:rPr lang="vi-VN" i="1">
                          <a:latin typeface="Cambria Math" panose="02040503050406030204" pitchFamily="18" charset="0"/>
                          <a:ea typeface="Yu Mincho" panose="02020400000000000000" pitchFamily="18" charset="-128"/>
                          <a:cs typeface="Times New Roman" panose="02020603050405020304" pitchFamily="18" charset="0"/>
                        </a:rPr>
                        <m:t> = </m:t>
                      </m:r>
                      <m:r>
                        <a:rPr lang="vi-VN" i="1">
                          <a:latin typeface="Cambria Math" panose="02040503050406030204" pitchFamily="18" charset="0"/>
                          <a:ea typeface="Yu Mincho" panose="02020400000000000000" pitchFamily="18" charset="-128"/>
                          <a:cs typeface="Times New Roman" panose="02020603050405020304" pitchFamily="18" charset="0"/>
                        </a:rPr>
                        <m:t>𝑥</m:t>
                      </m:r>
                      <m:r>
                        <a:rPr lang="vi-VN" i="1">
                          <a:latin typeface="Cambria Math" panose="02040503050406030204" pitchFamily="18" charset="0"/>
                          <a:ea typeface="Yu Mincho" panose="02020400000000000000" pitchFamily="18" charset="-128"/>
                          <a:cs typeface="Times New Roman" panose="02020603050405020304" pitchFamily="18" charset="0"/>
                        </a:rPr>
                        <m:t>2;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𝑑𝑧</m:t>
                          </m:r>
                          <m:r>
                            <a:rPr lang="vi-VN" i="1">
                              <a:latin typeface="Cambria Math" panose="02040503050406030204" pitchFamily="18" charset="0"/>
                              <a:ea typeface="Yu Mincho" panose="02020400000000000000" pitchFamily="18" charset="-128"/>
                              <a:cs typeface="Times New Roman" panose="02020603050405020304" pitchFamily="18" charset="0"/>
                            </a:rPr>
                            <m:t>1</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𝑑𝑏</m:t>
                          </m:r>
                          <m:r>
                            <a:rPr lang="vi-VN" i="1">
                              <a:latin typeface="Cambria Math" panose="02040503050406030204" pitchFamily="18" charset="0"/>
                              <a:ea typeface="Yu Mincho" panose="02020400000000000000" pitchFamily="18" charset="-128"/>
                              <a:cs typeface="Times New Roman" panose="02020603050405020304" pitchFamily="18" charset="0"/>
                            </a:rPr>
                            <m:t>1</m:t>
                          </m:r>
                        </m:den>
                      </m:f>
                      <m:r>
                        <a:rPr lang="vi-VN" i="1">
                          <a:latin typeface="Cambria Math" panose="02040503050406030204" pitchFamily="18" charset="0"/>
                          <a:ea typeface="Yu Mincho" panose="02020400000000000000" pitchFamily="18" charset="-128"/>
                          <a:cs typeface="Times New Roman" panose="02020603050405020304" pitchFamily="18" charset="0"/>
                        </a:rPr>
                        <m:t> = 1</m:t>
                      </m:r>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Aft>
                    <a:spcPts val="800"/>
                  </a:spcAft>
                  <a:tabLst>
                    <a:tab pos="2514600" algn="l"/>
                  </a:tabLst>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𝑑𝑧</m:t>
                          </m:r>
                          <m:r>
                            <a:rPr lang="vi-VN" i="1">
                              <a:latin typeface="Cambria Math" panose="02040503050406030204" pitchFamily="18" charset="0"/>
                              <a:ea typeface="Yu Mincho" panose="02020400000000000000" pitchFamily="18" charset="-128"/>
                              <a:cs typeface="Times New Roman" panose="02020603050405020304" pitchFamily="18" charset="0"/>
                            </a:rPr>
                            <m:t>2</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𝑑𝑤</m:t>
                          </m:r>
                          <m:r>
                            <a:rPr lang="vi-VN" i="1">
                              <a:latin typeface="Cambria Math" panose="02040503050406030204" pitchFamily="18" charset="0"/>
                              <a:ea typeface="Yu Mincho" panose="02020400000000000000" pitchFamily="18" charset="-128"/>
                              <a:cs typeface="Times New Roman" panose="02020603050405020304" pitchFamily="18" charset="0"/>
                            </a:rPr>
                            <m:t>21</m:t>
                          </m:r>
                        </m:den>
                      </m:f>
                      <m:r>
                        <a:rPr lang="vi-VN" i="1">
                          <a:latin typeface="Cambria Math" panose="02040503050406030204" pitchFamily="18" charset="0"/>
                          <a:ea typeface="Yu Mincho" panose="02020400000000000000" pitchFamily="18" charset="-128"/>
                          <a:cs typeface="Times New Roman" panose="02020603050405020304" pitchFamily="18" charset="0"/>
                        </a:rPr>
                        <m:t> = </m:t>
                      </m:r>
                      <m:r>
                        <a:rPr lang="vi-VN" i="1">
                          <a:latin typeface="Cambria Math" panose="02040503050406030204" pitchFamily="18" charset="0"/>
                          <a:ea typeface="Yu Mincho" panose="02020400000000000000" pitchFamily="18" charset="-128"/>
                          <a:cs typeface="Times New Roman" panose="02020603050405020304" pitchFamily="18" charset="0"/>
                        </a:rPr>
                        <m:t>𝑥</m:t>
                      </m:r>
                      <m:r>
                        <a:rPr lang="vi-VN" i="1">
                          <a:latin typeface="Cambria Math" panose="02040503050406030204" pitchFamily="18" charset="0"/>
                          <a:ea typeface="Yu Mincho" panose="02020400000000000000" pitchFamily="18" charset="-128"/>
                          <a:cs typeface="Times New Roman" panose="02020603050405020304" pitchFamily="18" charset="0"/>
                        </a:rPr>
                        <m:t>2;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𝑑𝑧</m:t>
                          </m:r>
                          <m:r>
                            <a:rPr lang="vi-VN" i="1">
                              <a:latin typeface="Cambria Math" panose="02040503050406030204" pitchFamily="18" charset="0"/>
                              <a:ea typeface="Yu Mincho" panose="02020400000000000000" pitchFamily="18" charset="-128"/>
                              <a:cs typeface="Times New Roman" panose="02020603050405020304" pitchFamily="18" charset="0"/>
                            </a:rPr>
                            <m:t>2</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𝑑𝑤</m:t>
                          </m:r>
                          <m:r>
                            <a:rPr lang="vi-VN" i="1">
                              <a:latin typeface="Cambria Math" panose="02040503050406030204" pitchFamily="18" charset="0"/>
                              <a:ea typeface="Yu Mincho" panose="02020400000000000000" pitchFamily="18" charset="-128"/>
                              <a:cs typeface="Times New Roman" panose="02020603050405020304" pitchFamily="18" charset="0"/>
                            </a:rPr>
                            <m:t>22</m:t>
                          </m:r>
                        </m:den>
                      </m:f>
                      <m:r>
                        <a:rPr lang="vi-VN" i="1">
                          <a:latin typeface="Cambria Math" panose="02040503050406030204" pitchFamily="18" charset="0"/>
                          <a:ea typeface="Yu Mincho" panose="02020400000000000000" pitchFamily="18" charset="-128"/>
                          <a:cs typeface="Times New Roman" panose="02020603050405020304" pitchFamily="18" charset="0"/>
                        </a:rPr>
                        <m:t> = </m:t>
                      </m:r>
                      <m:r>
                        <a:rPr lang="vi-VN" i="1">
                          <a:latin typeface="Cambria Math" panose="02040503050406030204" pitchFamily="18" charset="0"/>
                          <a:ea typeface="Yu Mincho" panose="02020400000000000000" pitchFamily="18" charset="-128"/>
                          <a:cs typeface="Times New Roman" panose="02020603050405020304" pitchFamily="18" charset="0"/>
                        </a:rPr>
                        <m:t>𝑥</m:t>
                      </m:r>
                      <m:r>
                        <a:rPr lang="vi-VN" i="1">
                          <a:latin typeface="Cambria Math" panose="02040503050406030204" pitchFamily="18" charset="0"/>
                          <a:ea typeface="Yu Mincho" panose="02020400000000000000" pitchFamily="18" charset="-128"/>
                          <a:cs typeface="Times New Roman" panose="02020603050405020304" pitchFamily="18" charset="0"/>
                        </a:rPr>
                        <m:t>2;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𝑑𝑧</m:t>
                          </m:r>
                          <m:r>
                            <a:rPr lang="vi-VN" i="1">
                              <a:latin typeface="Cambria Math" panose="02040503050406030204" pitchFamily="18" charset="0"/>
                              <a:ea typeface="Yu Mincho" panose="02020400000000000000" pitchFamily="18" charset="-128"/>
                              <a:cs typeface="Times New Roman" panose="02020603050405020304" pitchFamily="18" charset="0"/>
                            </a:rPr>
                            <m:t>2</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𝑑𝑏</m:t>
                          </m:r>
                        </m:den>
                      </m:f>
                      <m:r>
                        <a:rPr lang="vi-VN" i="1">
                          <a:latin typeface="Cambria Math" panose="02040503050406030204" pitchFamily="18" charset="0"/>
                          <a:ea typeface="Yu Mincho" panose="02020400000000000000" pitchFamily="18" charset="-128"/>
                          <a:cs typeface="Times New Roman" panose="02020603050405020304" pitchFamily="18" charset="0"/>
                        </a:rPr>
                        <m:t> = 1</m:t>
                      </m:r>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8C3E0534-8AFB-45D2-9636-2E3ACE2A67E5}"/>
                  </a:ext>
                </a:extLst>
              </p:cNvPr>
              <p:cNvSpPr>
                <a:spLocks noRot="1" noChangeAspect="1" noMove="1" noResize="1" noEditPoints="1" noAdjustHandles="1" noChangeArrowheads="1" noChangeShapeType="1" noTextEdit="1"/>
              </p:cNvSpPr>
              <p:nvPr/>
            </p:nvSpPr>
            <p:spPr>
              <a:xfrm>
                <a:off x="221101" y="913237"/>
                <a:ext cx="4572000" cy="3690434"/>
              </a:xfrm>
              <a:prstGeom prst="rect">
                <a:avLst/>
              </a:prstGeom>
              <a:blipFill>
                <a:blip r:embed="rId3"/>
                <a:stretch>
                  <a:fillRect l="-400" t="-165"/>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16B3122B-3C65-43CB-8969-E4BE74E01202}"/>
              </a:ext>
            </a:extLst>
          </p:cNvPr>
          <p:cNvSpPr/>
          <p:nvPr/>
        </p:nvSpPr>
        <p:spPr>
          <a:xfrm>
            <a:off x="4209594" y="785646"/>
            <a:ext cx="4572000" cy="773673"/>
          </a:xfrm>
          <a:prstGeom prst="rect">
            <a:avLst/>
          </a:prstGeom>
        </p:spPr>
        <p:txBody>
          <a:bodyPr wrap="square">
            <a:spAutoFit/>
          </a:bodyPr>
          <a:lstStyle/>
          <a:p>
            <a:pPr marL="457200" algn="just">
              <a:lnSpc>
                <a:spcPct val="107000"/>
              </a:lnSpc>
              <a:spcAft>
                <a:spcPts val="800"/>
              </a:spcAft>
              <a:tabLst>
                <a:tab pos="2514600" algn="l"/>
              </a:tabLst>
            </a:pPr>
            <a:r>
              <a:rPr lang="vi-VN">
                <a:latin typeface="Calibri" panose="020F0502020204030204" pitchFamily="34" charset="0"/>
                <a:ea typeface="Yu Mincho" panose="02020400000000000000" pitchFamily="18" charset="-128"/>
                <a:cs typeface="Times New Roman" panose="02020603050405020304" pitchFamily="18" charset="0"/>
              </a:rPr>
              <a:t>Tại một thời điểm nào đó chúng ta sẽ tính toán được gradient cho toàn bộ trọng số weight và độ lệch bias như bảng sau:</a:t>
            </a:r>
            <a:endParaRPr lang="en-US">
              <a:latin typeface="Calibri" panose="020F0502020204030204" pitchFamily="34" charset="0"/>
              <a:ea typeface="Yu Mincho" panose="02020400000000000000" pitchFamily="18" charset="-128"/>
              <a:cs typeface="Times New Roman" panose="02020603050405020304" pitchFamily="18" charset="0"/>
            </a:endParaRPr>
          </a:p>
        </p:txBody>
      </p:sp>
      <p:cxnSp>
        <p:nvCxnSpPr>
          <p:cNvPr id="10" name="Straight Connector 9">
            <a:extLst>
              <a:ext uri="{FF2B5EF4-FFF2-40B4-BE49-F238E27FC236}">
                <a16:creationId xmlns:a16="http://schemas.microsoft.com/office/drawing/2014/main" id="{F5980DD9-1020-44AE-9735-B405A094FD80}"/>
              </a:ext>
            </a:extLst>
          </p:cNvPr>
          <p:cNvCxnSpPr>
            <a:cxnSpLocks/>
          </p:cNvCxnSpPr>
          <p:nvPr/>
        </p:nvCxnSpPr>
        <p:spPr>
          <a:xfrm>
            <a:off x="4412511" y="877740"/>
            <a:ext cx="0" cy="4011635"/>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B2749004-0B84-4775-AEEE-090CC7A704AC}"/>
                  </a:ext>
                </a:extLst>
              </p:cNvPr>
              <p:cNvGraphicFramePr>
                <a:graphicFrameLocks noGrp="1"/>
              </p:cNvGraphicFramePr>
              <p:nvPr>
                <p:extLst>
                  <p:ext uri="{D42A27DB-BD31-4B8C-83A1-F6EECF244321}">
                    <p14:modId xmlns:p14="http://schemas.microsoft.com/office/powerpoint/2010/main" val="4005847860"/>
                  </p:ext>
                </p:extLst>
              </p:nvPr>
            </p:nvGraphicFramePr>
            <p:xfrm>
              <a:off x="4731490" y="1566285"/>
              <a:ext cx="4301941" cy="3387023"/>
            </p:xfrm>
            <a:graphic>
              <a:graphicData uri="http://schemas.openxmlformats.org/drawingml/2006/table">
                <a:tbl>
                  <a:tblPr firstRow="1" firstCol="1" bandRow="1">
                    <a:effectLst>
                      <a:outerShdw blurRad="50800" dist="38100" dir="2700000" algn="tl" rotWithShape="0">
                        <a:prstClr val="black">
                          <a:alpha val="40000"/>
                        </a:prstClr>
                      </a:outerShdw>
                    </a:effectLst>
                    <a:tableStyleId>{073A0DAA-6AF3-43AB-8588-CEC1D06C72B9}</a:tableStyleId>
                  </a:tblPr>
                  <a:tblGrid>
                    <a:gridCol w="1983034">
                      <a:extLst>
                        <a:ext uri="{9D8B030D-6E8A-4147-A177-3AD203B41FA5}">
                          <a16:colId xmlns:a16="http://schemas.microsoft.com/office/drawing/2014/main" val="3306391363"/>
                        </a:ext>
                      </a:extLst>
                    </a:gridCol>
                    <a:gridCol w="2318907">
                      <a:extLst>
                        <a:ext uri="{9D8B030D-6E8A-4147-A177-3AD203B41FA5}">
                          <a16:colId xmlns:a16="http://schemas.microsoft.com/office/drawing/2014/main" val="1691627074"/>
                        </a:ext>
                      </a:extLst>
                    </a:gridCol>
                  </a:tblGrid>
                  <a:tr h="331537">
                    <a:tc>
                      <a:txBody>
                        <a:bodyPr/>
                        <a:lstStyle/>
                        <a:p>
                          <a:pPr marL="457200" algn="l">
                            <a:lnSpc>
                              <a:spcPct val="107000"/>
                            </a:lnSpc>
                            <a:spcAft>
                              <a:spcPts val="0"/>
                            </a:spcAft>
                            <a:tabLst>
                              <a:tab pos="2514600" algn="l"/>
                            </a:tabLst>
                          </a:pPr>
                          <a:r>
                            <a:rPr lang="vi-VN" sz="1600">
                              <a:effectLst/>
                            </a:rPr>
                            <a:t>Gradient</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457200" algn="just">
                            <a:lnSpc>
                              <a:spcPct val="107000"/>
                            </a:lnSpc>
                            <a:spcAft>
                              <a:spcPts val="0"/>
                            </a:spcAft>
                            <a:tabLst>
                              <a:tab pos="2514600" algn="l"/>
                            </a:tabLst>
                          </a:pPr>
                          <a:r>
                            <a:rPr lang="vi-VN" sz="1000">
                              <a:effectLst/>
                            </a:rPr>
                            <a:t>        </a:t>
                          </a:r>
                          <a:r>
                            <a:rPr lang="vi-VN" sz="1600">
                              <a:effectLst/>
                            </a:rPr>
                            <a:t>Value</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4271705008"/>
                      </a:ext>
                    </a:extLst>
                  </a:tr>
                  <a:tr h="218249">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𝛿</m:t>
                                </m:r>
                                <m:r>
                                  <a:rPr lang="vi-VN" sz="1000">
                                    <a:effectLst/>
                                    <a:latin typeface="Cambria Math" panose="02040503050406030204" pitchFamily="18" charset="0"/>
                                  </a:rPr>
                                  <m:t>𝑧</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𝑎</m:t>
                                </m:r>
                                <m:r>
                                  <a:rPr lang="vi-VN" sz="1000">
                                    <a:effectLst/>
                                    <a:latin typeface="Cambria Math" panose="02040503050406030204" pitchFamily="18" charset="0"/>
                                  </a:rPr>
                                  <m:t>−</m:t>
                                </m:r>
                                <m:r>
                                  <a:rPr lang="vi-VN" sz="1000">
                                    <a:effectLst/>
                                    <a:latin typeface="Cambria Math" panose="02040503050406030204" pitchFamily="18" charset="0"/>
                                  </a:rPr>
                                  <m:t>𝑦</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24714170"/>
                      </a:ext>
                    </a:extLst>
                  </a:tr>
                  <a:tr h="218249">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smtClean="0">
                                    <a:effectLst/>
                                    <a:latin typeface="Cambria Math" panose="02040503050406030204" pitchFamily="18" charset="0"/>
                                  </a:rPr>
                                  <m:t>𝛿</m:t>
                                </m:r>
                                <m:r>
                                  <a:rPr lang="vi-VN" sz="1000" smtClean="0">
                                    <a:effectLst/>
                                    <a:latin typeface="Cambria Math" panose="02040503050406030204" pitchFamily="18" charset="0"/>
                                  </a:rPr>
                                  <m:t>𝑤</m:t>
                                </m:r>
                                <m:r>
                                  <a:rPr lang="en-US" sz="1000" b="1" i="0" smtClean="0">
                                    <a:effectLst/>
                                    <a:latin typeface="Cambria Math" panose="02040503050406030204" pitchFamily="18" charset="0"/>
                                  </a:rPr>
                                  <m:t>𝟏𝟑</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𝑎</m:t>
                                </m:r>
                                <m:r>
                                  <a:rPr lang="vi-VN" sz="1000">
                                    <a:effectLst/>
                                    <a:latin typeface="Cambria Math" panose="02040503050406030204" pitchFamily="18" charset="0"/>
                                  </a:rPr>
                                  <m:t>1×</m:t>
                                </m:r>
                                <m:r>
                                  <a:rPr lang="vi-VN" sz="1000">
                                    <a:effectLst/>
                                    <a:latin typeface="Cambria Math" panose="02040503050406030204" pitchFamily="18" charset="0"/>
                                  </a:rPr>
                                  <m:t>𝛿</m:t>
                                </m:r>
                                <m:r>
                                  <a:rPr lang="vi-VN" sz="1000">
                                    <a:effectLst/>
                                    <a:latin typeface="Cambria Math" panose="02040503050406030204" pitchFamily="18" charset="0"/>
                                  </a:rPr>
                                  <m:t>𝑧</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417437813"/>
                      </a:ext>
                    </a:extLst>
                  </a:tr>
                  <a:tr h="218249">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smtClean="0">
                                    <a:effectLst/>
                                    <a:latin typeface="Cambria Math" panose="02040503050406030204" pitchFamily="18" charset="0"/>
                                  </a:rPr>
                                  <m:t>𝛿</m:t>
                                </m:r>
                                <m:r>
                                  <a:rPr lang="vi-VN" sz="1000" smtClean="0">
                                    <a:effectLst/>
                                    <a:latin typeface="Cambria Math" panose="02040503050406030204" pitchFamily="18" charset="0"/>
                                  </a:rPr>
                                  <m:t>𝑤</m:t>
                                </m:r>
                                <m:r>
                                  <a:rPr lang="en-US" sz="1000" b="1" i="0" smtClean="0">
                                    <a:effectLst/>
                                    <a:latin typeface="Cambria Math" panose="02040503050406030204" pitchFamily="18" charset="0"/>
                                  </a:rPr>
                                  <m:t>𝟐𝟑</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𝑎</m:t>
                                </m:r>
                                <m:r>
                                  <a:rPr lang="vi-VN" sz="1000">
                                    <a:effectLst/>
                                    <a:latin typeface="Cambria Math" panose="02040503050406030204" pitchFamily="18" charset="0"/>
                                  </a:rPr>
                                  <m:t>2×</m:t>
                                </m:r>
                                <m:r>
                                  <a:rPr lang="vi-VN" sz="1000">
                                    <a:effectLst/>
                                    <a:latin typeface="Cambria Math" panose="02040503050406030204" pitchFamily="18" charset="0"/>
                                  </a:rPr>
                                  <m:t>𝛿</m:t>
                                </m:r>
                                <m:r>
                                  <a:rPr lang="vi-VN" sz="1000">
                                    <a:effectLst/>
                                    <a:latin typeface="Cambria Math" panose="02040503050406030204" pitchFamily="18" charset="0"/>
                                  </a:rPr>
                                  <m:t>𝑧</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004776612"/>
                      </a:ext>
                    </a:extLst>
                  </a:tr>
                  <a:tr h="218249">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𝛿</m:t>
                                </m:r>
                                <m:r>
                                  <a:rPr lang="vi-VN" sz="1000">
                                    <a:effectLst/>
                                    <a:latin typeface="Cambria Math" panose="02040503050406030204" pitchFamily="18" charset="0"/>
                                  </a:rPr>
                                  <m:t>𝑎</m:t>
                                </m:r>
                                <m:r>
                                  <a:rPr lang="vi-VN" sz="1000">
                                    <a:effectLst/>
                                    <a:latin typeface="Cambria Math" panose="02040503050406030204" pitchFamily="18" charset="0"/>
                                  </a:rPr>
                                  <m:t>1</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𝑤</m:t>
                                </m:r>
                                <m:r>
                                  <a:rPr lang="vi-VN" sz="1000">
                                    <a:effectLst/>
                                    <a:latin typeface="Cambria Math" panose="02040503050406030204" pitchFamily="18" charset="0"/>
                                  </a:rPr>
                                  <m:t>31×</m:t>
                                </m:r>
                                <m:r>
                                  <a:rPr lang="vi-VN" sz="1000">
                                    <a:effectLst/>
                                    <a:latin typeface="Cambria Math" panose="02040503050406030204" pitchFamily="18" charset="0"/>
                                  </a:rPr>
                                  <m:t>𝛿</m:t>
                                </m:r>
                                <m:r>
                                  <a:rPr lang="vi-VN" sz="1000">
                                    <a:effectLst/>
                                    <a:latin typeface="Cambria Math" panose="02040503050406030204" pitchFamily="18" charset="0"/>
                                  </a:rPr>
                                  <m:t>𝑧</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877838108"/>
                      </a:ext>
                    </a:extLst>
                  </a:tr>
                  <a:tr h="218249">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𝛿</m:t>
                                </m:r>
                                <m:r>
                                  <a:rPr lang="vi-VN" sz="1000">
                                    <a:effectLst/>
                                    <a:latin typeface="Cambria Math" panose="02040503050406030204" pitchFamily="18" charset="0"/>
                                  </a:rPr>
                                  <m:t>𝑎</m:t>
                                </m:r>
                                <m:r>
                                  <a:rPr lang="vi-VN" sz="1000">
                                    <a:effectLst/>
                                    <a:latin typeface="Cambria Math" panose="02040503050406030204" pitchFamily="18" charset="0"/>
                                  </a:rPr>
                                  <m:t>2</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𝑤</m:t>
                                </m:r>
                                <m:r>
                                  <a:rPr lang="vi-VN" sz="1000">
                                    <a:effectLst/>
                                    <a:latin typeface="Cambria Math" panose="02040503050406030204" pitchFamily="18" charset="0"/>
                                  </a:rPr>
                                  <m:t>32×</m:t>
                                </m:r>
                                <m:r>
                                  <a:rPr lang="vi-VN" sz="1000">
                                    <a:effectLst/>
                                    <a:latin typeface="Cambria Math" panose="02040503050406030204" pitchFamily="18" charset="0"/>
                                  </a:rPr>
                                  <m:t>𝛿</m:t>
                                </m:r>
                                <m:r>
                                  <a:rPr lang="vi-VN" sz="1000">
                                    <a:effectLst/>
                                    <a:latin typeface="Cambria Math" panose="02040503050406030204" pitchFamily="18" charset="0"/>
                                  </a:rPr>
                                  <m:t>𝑧</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754472572"/>
                      </a:ext>
                    </a:extLst>
                  </a:tr>
                  <a:tr h="218249">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𝛿</m:t>
                                </m:r>
                                <m:r>
                                  <a:rPr lang="vi-VN" sz="1000">
                                    <a:effectLst/>
                                    <a:latin typeface="Cambria Math" panose="02040503050406030204" pitchFamily="18" charset="0"/>
                                  </a:rPr>
                                  <m:t>𝑏</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𝛿</m:t>
                                </m:r>
                                <m:r>
                                  <a:rPr lang="vi-VN" sz="1000">
                                    <a:effectLst/>
                                    <a:latin typeface="Cambria Math" panose="02040503050406030204" pitchFamily="18" charset="0"/>
                                  </a:rPr>
                                  <m:t>𝑧</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379108016"/>
                      </a:ext>
                    </a:extLst>
                  </a:tr>
                  <a:tr h="218249">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𝛿</m:t>
                                </m:r>
                                <m:r>
                                  <a:rPr lang="vi-VN" sz="1000">
                                    <a:effectLst/>
                                    <a:latin typeface="Cambria Math" panose="02040503050406030204" pitchFamily="18" charset="0"/>
                                  </a:rPr>
                                  <m:t>𝑧</m:t>
                                </m:r>
                                <m:r>
                                  <a:rPr lang="vi-VN" sz="1000">
                                    <a:effectLst/>
                                    <a:latin typeface="Cambria Math" panose="02040503050406030204" pitchFamily="18" charset="0"/>
                                  </a:rPr>
                                  <m:t>1</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𝑎</m:t>
                                </m:r>
                                <m:r>
                                  <a:rPr lang="vi-VN" sz="1000">
                                    <a:effectLst/>
                                    <a:latin typeface="Cambria Math" panose="02040503050406030204" pitchFamily="18" charset="0"/>
                                  </a:rPr>
                                  <m:t>1×(1−</m:t>
                                </m:r>
                                <m:r>
                                  <a:rPr lang="vi-VN" sz="1000">
                                    <a:effectLst/>
                                    <a:latin typeface="Cambria Math" panose="02040503050406030204" pitchFamily="18" charset="0"/>
                                  </a:rPr>
                                  <m:t>𝑎</m:t>
                                </m:r>
                                <m:r>
                                  <a:rPr lang="vi-VN" sz="1000">
                                    <a:effectLst/>
                                    <a:latin typeface="Cambria Math" panose="02040503050406030204" pitchFamily="18" charset="0"/>
                                  </a:rPr>
                                  <m:t>)×</m:t>
                                </m:r>
                                <m:r>
                                  <a:rPr lang="vi-VN" sz="1000">
                                    <a:effectLst/>
                                    <a:latin typeface="Cambria Math" panose="02040503050406030204" pitchFamily="18" charset="0"/>
                                  </a:rPr>
                                  <m:t>𝛿</m:t>
                                </m:r>
                                <m:r>
                                  <a:rPr lang="vi-VN" sz="1000">
                                    <a:effectLst/>
                                    <a:latin typeface="Cambria Math" panose="02040503050406030204" pitchFamily="18" charset="0"/>
                                  </a:rPr>
                                  <m:t>𝑎</m:t>
                                </m:r>
                                <m:r>
                                  <a:rPr lang="vi-VN" sz="1000">
                                    <a:effectLst/>
                                    <a:latin typeface="Cambria Math" panose="02040503050406030204" pitchFamily="18" charset="0"/>
                                  </a:rPr>
                                  <m:t>1</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787173812"/>
                      </a:ext>
                    </a:extLst>
                  </a:tr>
                  <a:tr h="218249">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𝛿</m:t>
                                </m:r>
                                <m:r>
                                  <a:rPr lang="vi-VN" sz="1000">
                                    <a:effectLst/>
                                    <a:latin typeface="Cambria Math" panose="02040503050406030204" pitchFamily="18" charset="0"/>
                                  </a:rPr>
                                  <m:t>𝑧</m:t>
                                </m:r>
                                <m:r>
                                  <a:rPr lang="vi-VN" sz="1000">
                                    <a:effectLst/>
                                    <a:latin typeface="Cambria Math" panose="02040503050406030204" pitchFamily="18" charset="0"/>
                                  </a:rPr>
                                  <m:t>2</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𝑎</m:t>
                                </m:r>
                                <m:r>
                                  <a:rPr lang="vi-VN" sz="1000">
                                    <a:effectLst/>
                                    <a:latin typeface="Cambria Math" panose="02040503050406030204" pitchFamily="18" charset="0"/>
                                  </a:rPr>
                                  <m:t>2×(1−</m:t>
                                </m:r>
                                <m:r>
                                  <a:rPr lang="vi-VN" sz="1000">
                                    <a:effectLst/>
                                    <a:latin typeface="Cambria Math" panose="02040503050406030204" pitchFamily="18" charset="0"/>
                                  </a:rPr>
                                  <m:t>𝑎</m:t>
                                </m:r>
                                <m:r>
                                  <a:rPr lang="vi-VN" sz="1000">
                                    <a:effectLst/>
                                    <a:latin typeface="Cambria Math" panose="02040503050406030204" pitchFamily="18" charset="0"/>
                                  </a:rPr>
                                  <m:t>2)×</m:t>
                                </m:r>
                                <m:r>
                                  <a:rPr lang="vi-VN" sz="1000">
                                    <a:effectLst/>
                                    <a:latin typeface="Cambria Math" panose="02040503050406030204" pitchFamily="18" charset="0"/>
                                  </a:rPr>
                                  <m:t>𝛿</m:t>
                                </m:r>
                                <m:r>
                                  <a:rPr lang="vi-VN" sz="1000">
                                    <a:effectLst/>
                                    <a:latin typeface="Cambria Math" panose="02040503050406030204" pitchFamily="18" charset="0"/>
                                  </a:rPr>
                                  <m:t>𝑎</m:t>
                                </m:r>
                                <m:r>
                                  <a:rPr lang="vi-VN" sz="1000">
                                    <a:effectLst/>
                                    <a:latin typeface="Cambria Math" panose="02040503050406030204" pitchFamily="18" charset="0"/>
                                  </a:rPr>
                                  <m:t>2</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852735457"/>
                      </a:ext>
                    </a:extLst>
                  </a:tr>
                  <a:tr h="218249">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𝛿</m:t>
                                </m:r>
                                <m:r>
                                  <a:rPr lang="vi-VN" sz="1000">
                                    <a:effectLst/>
                                    <a:latin typeface="Cambria Math" panose="02040503050406030204" pitchFamily="18" charset="0"/>
                                  </a:rPr>
                                  <m:t>𝑤</m:t>
                                </m:r>
                                <m:r>
                                  <a:rPr lang="vi-VN" sz="1000">
                                    <a:effectLst/>
                                    <a:latin typeface="Cambria Math" panose="02040503050406030204" pitchFamily="18" charset="0"/>
                                  </a:rPr>
                                  <m:t>11</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𝑥</m:t>
                                </m:r>
                                <m:r>
                                  <a:rPr lang="vi-VN" sz="1000">
                                    <a:effectLst/>
                                    <a:latin typeface="Cambria Math" panose="02040503050406030204" pitchFamily="18" charset="0"/>
                                  </a:rPr>
                                  <m:t>1×</m:t>
                                </m:r>
                                <m:r>
                                  <a:rPr lang="vi-VN" sz="1000">
                                    <a:effectLst/>
                                    <a:latin typeface="Cambria Math" panose="02040503050406030204" pitchFamily="18" charset="0"/>
                                  </a:rPr>
                                  <m:t>𝛿</m:t>
                                </m:r>
                                <m:r>
                                  <a:rPr lang="vi-VN" sz="1000">
                                    <a:effectLst/>
                                    <a:latin typeface="Cambria Math" panose="02040503050406030204" pitchFamily="18" charset="0"/>
                                  </a:rPr>
                                  <m:t>𝑧</m:t>
                                </m:r>
                                <m:r>
                                  <a:rPr lang="vi-VN" sz="1000">
                                    <a:effectLst/>
                                    <a:latin typeface="Cambria Math" panose="02040503050406030204" pitchFamily="18" charset="0"/>
                                  </a:rPr>
                                  <m:t>1</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894599446"/>
                      </a:ext>
                    </a:extLst>
                  </a:tr>
                  <a:tr h="218249">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𝛿</m:t>
                                </m:r>
                                <m:r>
                                  <a:rPr lang="vi-VN" sz="1000">
                                    <a:effectLst/>
                                    <a:latin typeface="Cambria Math" panose="02040503050406030204" pitchFamily="18" charset="0"/>
                                  </a:rPr>
                                  <m:t>𝑤</m:t>
                                </m:r>
                                <m:r>
                                  <a:rPr lang="vi-VN" sz="1000">
                                    <a:effectLst/>
                                    <a:latin typeface="Cambria Math" panose="02040503050406030204" pitchFamily="18" charset="0"/>
                                  </a:rPr>
                                  <m:t>12</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𝑥</m:t>
                                </m:r>
                                <m:r>
                                  <a:rPr lang="vi-VN" sz="1000">
                                    <a:effectLst/>
                                    <a:latin typeface="Cambria Math" panose="02040503050406030204" pitchFamily="18" charset="0"/>
                                  </a:rPr>
                                  <m:t>2×</m:t>
                                </m:r>
                                <m:r>
                                  <a:rPr lang="vi-VN" sz="1000">
                                    <a:effectLst/>
                                    <a:latin typeface="Cambria Math" panose="02040503050406030204" pitchFamily="18" charset="0"/>
                                  </a:rPr>
                                  <m:t>𝛿</m:t>
                                </m:r>
                                <m:r>
                                  <a:rPr lang="vi-VN" sz="1000">
                                    <a:effectLst/>
                                    <a:latin typeface="Cambria Math" panose="02040503050406030204" pitchFamily="18" charset="0"/>
                                  </a:rPr>
                                  <m:t>𝑧</m:t>
                                </m:r>
                                <m:r>
                                  <a:rPr lang="vi-VN" sz="1000">
                                    <a:effectLst/>
                                    <a:latin typeface="Cambria Math" panose="02040503050406030204" pitchFamily="18" charset="0"/>
                                  </a:rPr>
                                  <m:t>1</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98754769"/>
                      </a:ext>
                    </a:extLst>
                  </a:tr>
                  <a:tr h="218249">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𝛿</m:t>
                                </m:r>
                                <m:r>
                                  <a:rPr lang="vi-VN" sz="1000">
                                    <a:effectLst/>
                                    <a:latin typeface="Cambria Math" panose="02040503050406030204" pitchFamily="18" charset="0"/>
                                  </a:rPr>
                                  <m:t>𝑤</m:t>
                                </m:r>
                                <m:r>
                                  <a:rPr lang="vi-VN" sz="1000">
                                    <a:effectLst/>
                                    <a:latin typeface="Cambria Math" panose="02040503050406030204" pitchFamily="18" charset="0"/>
                                  </a:rPr>
                                  <m:t>21</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𝑥</m:t>
                                </m:r>
                                <m:r>
                                  <a:rPr lang="vi-VN" sz="1000">
                                    <a:effectLst/>
                                    <a:latin typeface="Cambria Math" panose="02040503050406030204" pitchFamily="18" charset="0"/>
                                  </a:rPr>
                                  <m:t>1×</m:t>
                                </m:r>
                                <m:r>
                                  <a:rPr lang="vi-VN" sz="1000">
                                    <a:effectLst/>
                                    <a:latin typeface="Cambria Math" panose="02040503050406030204" pitchFamily="18" charset="0"/>
                                  </a:rPr>
                                  <m:t>𝛿</m:t>
                                </m:r>
                                <m:r>
                                  <a:rPr lang="vi-VN" sz="1000">
                                    <a:effectLst/>
                                    <a:latin typeface="Cambria Math" panose="02040503050406030204" pitchFamily="18" charset="0"/>
                                  </a:rPr>
                                  <m:t>𝑧</m:t>
                                </m:r>
                                <m:r>
                                  <a:rPr lang="vi-VN" sz="1000">
                                    <a:effectLst/>
                                    <a:latin typeface="Cambria Math" panose="02040503050406030204" pitchFamily="18" charset="0"/>
                                  </a:rPr>
                                  <m:t>2</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496810094"/>
                      </a:ext>
                    </a:extLst>
                  </a:tr>
                  <a:tr h="218249">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𝛿</m:t>
                                </m:r>
                                <m:r>
                                  <a:rPr lang="vi-VN" sz="1000">
                                    <a:effectLst/>
                                    <a:latin typeface="Cambria Math" panose="02040503050406030204" pitchFamily="18" charset="0"/>
                                  </a:rPr>
                                  <m:t>𝑤</m:t>
                                </m:r>
                                <m:r>
                                  <a:rPr lang="vi-VN" sz="1000">
                                    <a:effectLst/>
                                    <a:latin typeface="Cambria Math" panose="02040503050406030204" pitchFamily="18" charset="0"/>
                                  </a:rPr>
                                  <m:t>22</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𝑥</m:t>
                                </m:r>
                                <m:r>
                                  <a:rPr lang="vi-VN" sz="1000">
                                    <a:effectLst/>
                                    <a:latin typeface="Cambria Math" panose="02040503050406030204" pitchFamily="18" charset="0"/>
                                  </a:rPr>
                                  <m:t>2×</m:t>
                                </m:r>
                                <m:r>
                                  <a:rPr lang="vi-VN" sz="1000">
                                    <a:effectLst/>
                                    <a:latin typeface="Cambria Math" panose="02040503050406030204" pitchFamily="18" charset="0"/>
                                  </a:rPr>
                                  <m:t>𝛿</m:t>
                                </m:r>
                                <m:r>
                                  <a:rPr lang="vi-VN" sz="1000">
                                    <a:effectLst/>
                                    <a:latin typeface="Cambria Math" panose="02040503050406030204" pitchFamily="18" charset="0"/>
                                  </a:rPr>
                                  <m:t>𝑧</m:t>
                                </m:r>
                                <m:r>
                                  <a:rPr lang="vi-VN" sz="1000">
                                    <a:effectLst/>
                                    <a:latin typeface="Cambria Math" panose="02040503050406030204" pitchFamily="18" charset="0"/>
                                  </a:rPr>
                                  <m:t>2</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4226114352"/>
                      </a:ext>
                    </a:extLst>
                  </a:tr>
                  <a:tr h="218249">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𝛿</m:t>
                                </m:r>
                                <m:r>
                                  <a:rPr lang="vi-VN" sz="1000">
                                    <a:effectLst/>
                                    <a:latin typeface="Cambria Math" panose="02040503050406030204" pitchFamily="18" charset="0"/>
                                  </a:rPr>
                                  <m:t>𝑏</m:t>
                                </m:r>
                                <m:r>
                                  <a:rPr lang="vi-VN" sz="1000">
                                    <a:effectLst/>
                                    <a:latin typeface="Cambria Math" panose="02040503050406030204" pitchFamily="18" charset="0"/>
                                  </a:rPr>
                                  <m:t>1</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𝛿</m:t>
                                </m:r>
                                <m:r>
                                  <a:rPr lang="vi-VN" sz="1000">
                                    <a:effectLst/>
                                    <a:latin typeface="Cambria Math" panose="02040503050406030204" pitchFamily="18" charset="0"/>
                                  </a:rPr>
                                  <m:t>𝑧</m:t>
                                </m:r>
                                <m:r>
                                  <a:rPr lang="vi-VN" sz="1000">
                                    <a:effectLst/>
                                    <a:latin typeface="Cambria Math" panose="02040503050406030204" pitchFamily="18" charset="0"/>
                                  </a:rPr>
                                  <m:t>1</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313869600"/>
                      </a:ext>
                    </a:extLst>
                  </a:tr>
                  <a:tr h="218249">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𝛿</m:t>
                                </m:r>
                                <m:r>
                                  <a:rPr lang="vi-VN" sz="1000">
                                    <a:effectLst/>
                                    <a:latin typeface="Cambria Math" panose="02040503050406030204" pitchFamily="18" charset="0"/>
                                  </a:rPr>
                                  <m:t>𝑏</m:t>
                                </m:r>
                                <m:r>
                                  <a:rPr lang="vi-VN" sz="1000">
                                    <a:effectLst/>
                                    <a:latin typeface="Cambria Math" panose="02040503050406030204" pitchFamily="18" charset="0"/>
                                  </a:rPr>
                                  <m:t>2</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457200" algn="just">
                            <a:lnSpc>
                              <a:spcPct val="107000"/>
                            </a:lnSpc>
                            <a:spcAft>
                              <a:spcPts val="0"/>
                            </a:spcAft>
                            <a:tabLst>
                              <a:tab pos="2514600" algn="l"/>
                            </a:tabLst>
                          </a:pPr>
                          <a14:m>
                            <m:oMathPara xmlns:m="http://schemas.openxmlformats.org/officeDocument/2006/math">
                              <m:oMathParaPr>
                                <m:jc m:val="centerGroup"/>
                              </m:oMathParaPr>
                              <m:oMath xmlns:m="http://schemas.openxmlformats.org/officeDocument/2006/math">
                                <m:r>
                                  <a:rPr lang="vi-VN" sz="1000">
                                    <a:effectLst/>
                                    <a:latin typeface="Cambria Math" panose="02040503050406030204" pitchFamily="18" charset="0"/>
                                  </a:rPr>
                                  <m:t>𝛿</m:t>
                                </m:r>
                                <m:r>
                                  <a:rPr lang="vi-VN" sz="1000">
                                    <a:effectLst/>
                                    <a:latin typeface="Cambria Math" panose="02040503050406030204" pitchFamily="18" charset="0"/>
                                  </a:rPr>
                                  <m:t>𝑧</m:t>
                                </m:r>
                                <m:r>
                                  <a:rPr lang="vi-VN" sz="1000">
                                    <a:effectLst/>
                                    <a:latin typeface="Cambria Math" panose="02040503050406030204" pitchFamily="18" charset="0"/>
                                  </a:rPr>
                                  <m:t>2</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1401095"/>
                      </a:ext>
                    </a:extLst>
                  </a:tr>
                </a:tbl>
              </a:graphicData>
            </a:graphic>
          </p:graphicFrame>
        </mc:Choice>
        <mc:Fallback xmlns="">
          <p:graphicFrame>
            <p:nvGraphicFramePr>
              <p:cNvPr id="12" name="Table 11">
                <a:extLst>
                  <a:ext uri="{FF2B5EF4-FFF2-40B4-BE49-F238E27FC236}">
                    <a16:creationId xmlns:a16="http://schemas.microsoft.com/office/drawing/2014/main" id="{B2749004-0B84-4775-AEEE-090CC7A704AC}"/>
                  </a:ext>
                </a:extLst>
              </p:cNvPr>
              <p:cNvGraphicFramePr>
                <a:graphicFrameLocks noGrp="1"/>
              </p:cNvGraphicFramePr>
              <p:nvPr>
                <p:extLst>
                  <p:ext uri="{D42A27DB-BD31-4B8C-83A1-F6EECF244321}">
                    <p14:modId xmlns:p14="http://schemas.microsoft.com/office/powerpoint/2010/main" val="4005847860"/>
                  </p:ext>
                </p:extLst>
              </p:nvPr>
            </p:nvGraphicFramePr>
            <p:xfrm>
              <a:off x="4731490" y="1566285"/>
              <a:ext cx="4301941" cy="3387023"/>
            </p:xfrm>
            <a:graphic>
              <a:graphicData uri="http://schemas.openxmlformats.org/drawingml/2006/table">
                <a:tbl>
                  <a:tblPr firstRow="1" firstCol="1" bandRow="1">
                    <a:effectLst>
                      <a:outerShdw blurRad="50800" dist="38100" dir="2700000" algn="tl" rotWithShape="0">
                        <a:prstClr val="black">
                          <a:alpha val="40000"/>
                        </a:prstClr>
                      </a:outerShdw>
                    </a:effectLst>
                    <a:tableStyleId>{073A0DAA-6AF3-43AB-8588-CEC1D06C72B9}</a:tableStyleId>
                  </a:tblPr>
                  <a:tblGrid>
                    <a:gridCol w="1983034">
                      <a:extLst>
                        <a:ext uri="{9D8B030D-6E8A-4147-A177-3AD203B41FA5}">
                          <a16:colId xmlns:a16="http://schemas.microsoft.com/office/drawing/2014/main" val="3306391363"/>
                        </a:ext>
                      </a:extLst>
                    </a:gridCol>
                    <a:gridCol w="2318907">
                      <a:extLst>
                        <a:ext uri="{9D8B030D-6E8A-4147-A177-3AD203B41FA5}">
                          <a16:colId xmlns:a16="http://schemas.microsoft.com/office/drawing/2014/main" val="1691627074"/>
                        </a:ext>
                      </a:extLst>
                    </a:gridCol>
                  </a:tblGrid>
                  <a:tr h="331537">
                    <a:tc>
                      <a:txBody>
                        <a:bodyPr/>
                        <a:lstStyle/>
                        <a:p>
                          <a:pPr marL="457200" algn="l">
                            <a:lnSpc>
                              <a:spcPct val="107000"/>
                            </a:lnSpc>
                            <a:spcAft>
                              <a:spcPts val="0"/>
                            </a:spcAft>
                            <a:tabLst>
                              <a:tab pos="2514600" algn="l"/>
                            </a:tabLst>
                          </a:pPr>
                          <a:r>
                            <a:rPr lang="vi-VN" sz="1600">
                              <a:effectLst/>
                            </a:rPr>
                            <a:t>Gradient</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marL="457200" algn="just">
                            <a:lnSpc>
                              <a:spcPct val="107000"/>
                            </a:lnSpc>
                            <a:spcAft>
                              <a:spcPts val="0"/>
                            </a:spcAft>
                            <a:tabLst>
                              <a:tab pos="2514600" algn="l"/>
                            </a:tabLst>
                          </a:pPr>
                          <a:r>
                            <a:rPr lang="vi-VN" sz="1000">
                              <a:effectLst/>
                            </a:rPr>
                            <a:t>        </a:t>
                          </a:r>
                          <a:r>
                            <a:rPr lang="vi-VN" sz="1600">
                              <a:effectLst/>
                            </a:rPr>
                            <a:t>Value</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4271705008"/>
                      </a:ext>
                    </a:extLst>
                  </a:tr>
                  <a:tr h="218249">
                    <a:tc>
                      <a:txBody>
                        <a:bodyPr/>
                        <a:lstStyle/>
                        <a:p>
                          <a:endParaRPr lang="en-US"/>
                        </a:p>
                      </a:txBody>
                      <a:tcPr marL="68580" marR="68580" marT="0" marB="0">
                        <a:blipFill>
                          <a:blip r:embed="rId4"/>
                          <a:stretch>
                            <a:fillRect l="-1538" t="-185714" r="-122462" b="-1377143"/>
                          </a:stretch>
                        </a:blipFill>
                      </a:tcPr>
                    </a:tc>
                    <a:tc>
                      <a:txBody>
                        <a:bodyPr/>
                        <a:lstStyle/>
                        <a:p>
                          <a:endParaRPr lang="en-US"/>
                        </a:p>
                      </a:txBody>
                      <a:tcPr marL="68580" marR="68580" marT="0" marB="0">
                        <a:blipFill>
                          <a:blip r:embed="rId4"/>
                          <a:stretch>
                            <a:fillRect l="-86614" t="-185714" r="-4462" b="-1377143"/>
                          </a:stretch>
                        </a:blipFill>
                      </a:tcPr>
                    </a:tc>
                    <a:extLst>
                      <a:ext uri="{0D108BD9-81ED-4DB2-BD59-A6C34878D82A}">
                        <a16:rowId xmlns:a16="http://schemas.microsoft.com/office/drawing/2014/main" val="3624714170"/>
                      </a:ext>
                    </a:extLst>
                  </a:tr>
                  <a:tr h="218249">
                    <a:tc>
                      <a:txBody>
                        <a:bodyPr/>
                        <a:lstStyle/>
                        <a:p>
                          <a:endParaRPr lang="en-US"/>
                        </a:p>
                      </a:txBody>
                      <a:tcPr marL="68580" marR="68580" marT="0" marB="0">
                        <a:blipFill>
                          <a:blip r:embed="rId4"/>
                          <a:stretch>
                            <a:fillRect l="-1538" t="-277778" r="-122462" b="-1238889"/>
                          </a:stretch>
                        </a:blipFill>
                      </a:tcPr>
                    </a:tc>
                    <a:tc>
                      <a:txBody>
                        <a:bodyPr/>
                        <a:lstStyle/>
                        <a:p>
                          <a:endParaRPr lang="en-US"/>
                        </a:p>
                      </a:txBody>
                      <a:tcPr marL="68580" marR="68580" marT="0" marB="0">
                        <a:blipFill>
                          <a:blip r:embed="rId4"/>
                          <a:stretch>
                            <a:fillRect l="-86614" t="-277778" r="-4462" b="-1238889"/>
                          </a:stretch>
                        </a:blipFill>
                      </a:tcPr>
                    </a:tc>
                    <a:extLst>
                      <a:ext uri="{0D108BD9-81ED-4DB2-BD59-A6C34878D82A}">
                        <a16:rowId xmlns:a16="http://schemas.microsoft.com/office/drawing/2014/main" val="3417437813"/>
                      </a:ext>
                    </a:extLst>
                  </a:tr>
                  <a:tr h="218249">
                    <a:tc>
                      <a:txBody>
                        <a:bodyPr/>
                        <a:lstStyle/>
                        <a:p>
                          <a:endParaRPr lang="en-US"/>
                        </a:p>
                      </a:txBody>
                      <a:tcPr marL="68580" marR="68580" marT="0" marB="0">
                        <a:blipFill>
                          <a:blip r:embed="rId4"/>
                          <a:stretch>
                            <a:fillRect l="-1538" t="-377778" r="-122462" b="-1138889"/>
                          </a:stretch>
                        </a:blipFill>
                      </a:tcPr>
                    </a:tc>
                    <a:tc>
                      <a:txBody>
                        <a:bodyPr/>
                        <a:lstStyle/>
                        <a:p>
                          <a:endParaRPr lang="en-US"/>
                        </a:p>
                      </a:txBody>
                      <a:tcPr marL="68580" marR="68580" marT="0" marB="0">
                        <a:blipFill>
                          <a:blip r:embed="rId4"/>
                          <a:stretch>
                            <a:fillRect l="-86614" t="-377778" r="-4462" b="-1138889"/>
                          </a:stretch>
                        </a:blipFill>
                      </a:tcPr>
                    </a:tc>
                    <a:extLst>
                      <a:ext uri="{0D108BD9-81ED-4DB2-BD59-A6C34878D82A}">
                        <a16:rowId xmlns:a16="http://schemas.microsoft.com/office/drawing/2014/main" val="1004776612"/>
                      </a:ext>
                    </a:extLst>
                  </a:tr>
                  <a:tr h="218249">
                    <a:tc>
                      <a:txBody>
                        <a:bodyPr/>
                        <a:lstStyle/>
                        <a:p>
                          <a:endParaRPr lang="en-US"/>
                        </a:p>
                      </a:txBody>
                      <a:tcPr marL="68580" marR="68580" marT="0" marB="0">
                        <a:blipFill>
                          <a:blip r:embed="rId4"/>
                          <a:stretch>
                            <a:fillRect l="-1538" t="-477778" r="-122462" b="-1038889"/>
                          </a:stretch>
                        </a:blipFill>
                      </a:tcPr>
                    </a:tc>
                    <a:tc>
                      <a:txBody>
                        <a:bodyPr/>
                        <a:lstStyle/>
                        <a:p>
                          <a:endParaRPr lang="en-US"/>
                        </a:p>
                      </a:txBody>
                      <a:tcPr marL="68580" marR="68580" marT="0" marB="0">
                        <a:blipFill>
                          <a:blip r:embed="rId4"/>
                          <a:stretch>
                            <a:fillRect l="-86614" t="-477778" r="-4462" b="-1038889"/>
                          </a:stretch>
                        </a:blipFill>
                      </a:tcPr>
                    </a:tc>
                    <a:extLst>
                      <a:ext uri="{0D108BD9-81ED-4DB2-BD59-A6C34878D82A}">
                        <a16:rowId xmlns:a16="http://schemas.microsoft.com/office/drawing/2014/main" val="3877838108"/>
                      </a:ext>
                    </a:extLst>
                  </a:tr>
                  <a:tr h="218249">
                    <a:tc>
                      <a:txBody>
                        <a:bodyPr/>
                        <a:lstStyle/>
                        <a:p>
                          <a:endParaRPr lang="en-US"/>
                        </a:p>
                      </a:txBody>
                      <a:tcPr marL="68580" marR="68580" marT="0" marB="0">
                        <a:blipFill>
                          <a:blip r:embed="rId4"/>
                          <a:stretch>
                            <a:fillRect l="-1538" t="-577778" r="-122462" b="-938889"/>
                          </a:stretch>
                        </a:blipFill>
                      </a:tcPr>
                    </a:tc>
                    <a:tc>
                      <a:txBody>
                        <a:bodyPr/>
                        <a:lstStyle/>
                        <a:p>
                          <a:endParaRPr lang="en-US"/>
                        </a:p>
                      </a:txBody>
                      <a:tcPr marL="68580" marR="68580" marT="0" marB="0">
                        <a:blipFill>
                          <a:blip r:embed="rId4"/>
                          <a:stretch>
                            <a:fillRect l="-86614" t="-577778" r="-4462" b="-938889"/>
                          </a:stretch>
                        </a:blipFill>
                      </a:tcPr>
                    </a:tc>
                    <a:extLst>
                      <a:ext uri="{0D108BD9-81ED-4DB2-BD59-A6C34878D82A}">
                        <a16:rowId xmlns:a16="http://schemas.microsoft.com/office/drawing/2014/main" val="754472572"/>
                      </a:ext>
                    </a:extLst>
                  </a:tr>
                  <a:tr h="218249">
                    <a:tc>
                      <a:txBody>
                        <a:bodyPr/>
                        <a:lstStyle/>
                        <a:p>
                          <a:endParaRPr lang="en-US"/>
                        </a:p>
                      </a:txBody>
                      <a:tcPr marL="68580" marR="68580" marT="0" marB="0">
                        <a:blipFill>
                          <a:blip r:embed="rId4"/>
                          <a:stretch>
                            <a:fillRect l="-1538" t="-677778" r="-122462" b="-838889"/>
                          </a:stretch>
                        </a:blipFill>
                      </a:tcPr>
                    </a:tc>
                    <a:tc>
                      <a:txBody>
                        <a:bodyPr/>
                        <a:lstStyle/>
                        <a:p>
                          <a:endParaRPr lang="en-US"/>
                        </a:p>
                      </a:txBody>
                      <a:tcPr marL="68580" marR="68580" marT="0" marB="0">
                        <a:blipFill>
                          <a:blip r:embed="rId4"/>
                          <a:stretch>
                            <a:fillRect l="-86614" t="-677778" r="-4462" b="-838889"/>
                          </a:stretch>
                        </a:blipFill>
                      </a:tcPr>
                    </a:tc>
                    <a:extLst>
                      <a:ext uri="{0D108BD9-81ED-4DB2-BD59-A6C34878D82A}">
                        <a16:rowId xmlns:a16="http://schemas.microsoft.com/office/drawing/2014/main" val="1379108016"/>
                      </a:ext>
                    </a:extLst>
                  </a:tr>
                  <a:tr h="218249">
                    <a:tc>
                      <a:txBody>
                        <a:bodyPr/>
                        <a:lstStyle/>
                        <a:p>
                          <a:endParaRPr lang="en-US"/>
                        </a:p>
                      </a:txBody>
                      <a:tcPr marL="68580" marR="68580" marT="0" marB="0">
                        <a:blipFill>
                          <a:blip r:embed="rId4"/>
                          <a:stretch>
                            <a:fillRect l="-1538" t="-777778" r="-122462" b="-738889"/>
                          </a:stretch>
                        </a:blipFill>
                      </a:tcPr>
                    </a:tc>
                    <a:tc>
                      <a:txBody>
                        <a:bodyPr/>
                        <a:lstStyle/>
                        <a:p>
                          <a:endParaRPr lang="en-US"/>
                        </a:p>
                      </a:txBody>
                      <a:tcPr marL="68580" marR="68580" marT="0" marB="0">
                        <a:blipFill>
                          <a:blip r:embed="rId4"/>
                          <a:stretch>
                            <a:fillRect l="-86614" t="-777778" r="-4462" b="-738889"/>
                          </a:stretch>
                        </a:blipFill>
                      </a:tcPr>
                    </a:tc>
                    <a:extLst>
                      <a:ext uri="{0D108BD9-81ED-4DB2-BD59-A6C34878D82A}">
                        <a16:rowId xmlns:a16="http://schemas.microsoft.com/office/drawing/2014/main" val="2787173812"/>
                      </a:ext>
                    </a:extLst>
                  </a:tr>
                  <a:tr h="218249">
                    <a:tc>
                      <a:txBody>
                        <a:bodyPr/>
                        <a:lstStyle/>
                        <a:p>
                          <a:endParaRPr lang="en-US"/>
                        </a:p>
                      </a:txBody>
                      <a:tcPr marL="68580" marR="68580" marT="0" marB="0">
                        <a:blipFill>
                          <a:blip r:embed="rId4"/>
                          <a:stretch>
                            <a:fillRect l="-1538" t="-877778" r="-122462" b="-638889"/>
                          </a:stretch>
                        </a:blipFill>
                      </a:tcPr>
                    </a:tc>
                    <a:tc>
                      <a:txBody>
                        <a:bodyPr/>
                        <a:lstStyle/>
                        <a:p>
                          <a:endParaRPr lang="en-US"/>
                        </a:p>
                      </a:txBody>
                      <a:tcPr marL="68580" marR="68580" marT="0" marB="0">
                        <a:blipFill>
                          <a:blip r:embed="rId4"/>
                          <a:stretch>
                            <a:fillRect l="-86614" t="-877778" r="-4462" b="-638889"/>
                          </a:stretch>
                        </a:blipFill>
                      </a:tcPr>
                    </a:tc>
                    <a:extLst>
                      <a:ext uri="{0D108BD9-81ED-4DB2-BD59-A6C34878D82A}">
                        <a16:rowId xmlns:a16="http://schemas.microsoft.com/office/drawing/2014/main" val="852735457"/>
                      </a:ext>
                    </a:extLst>
                  </a:tr>
                  <a:tr h="218249">
                    <a:tc>
                      <a:txBody>
                        <a:bodyPr/>
                        <a:lstStyle/>
                        <a:p>
                          <a:endParaRPr lang="en-US"/>
                        </a:p>
                      </a:txBody>
                      <a:tcPr marL="68580" marR="68580" marT="0" marB="0">
                        <a:blipFill>
                          <a:blip r:embed="rId4"/>
                          <a:stretch>
                            <a:fillRect l="-1538" t="-977778" r="-122462" b="-538889"/>
                          </a:stretch>
                        </a:blipFill>
                      </a:tcPr>
                    </a:tc>
                    <a:tc>
                      <a:txBody>
                        <a:bodyPr/>
                        <a:lstStyle/>
                        <a:p>
                          <a:endParaRPr lang="en-US"/>
                        </a:p>
                      </a:txBody>
                      <a:tcPr marL="68580" marR="68580" marT="0" marB="0">
                        <a:blipFill>
                          <a:blip r:embed="rId4"/>
                          <a:stretch>
                            <a:fillRect l="-86614" t="-977778" r="-4462" b="-538889"/>
                          </a:stretch>
                        </a:blipFill>
                      </a:tcPr>
                    </a:tc>
                    <a:extLst>
                      <a:ext uri="{0D108BD9-81ED-4DB2-BD59-A6C34878D82A}">
                        <a16:rowId xmlns:a16="http://schemas.microsoft.com/office/drawing/2014/main" val="1894599446"/>
                      </a:ext>
                    </a:extLst>
                  </a:tr>
                  <a:tr h="218249">
                    <a:tc>
                      <a:txBody>
                        <a:bodyPr/>
                        <a:lstStyle/>
                        <a:p>
                          <a:endParaRPr lang="en-US"/>
                        </a:p>
                      </a:txBody>
                      <a:tcPr marL="68580" marR="68580" marT="0" marB="0">
                        <a:blipFill>
                          <a:blip r:embed="rId4"/>
                          <a:stretch>
                            <a:fillRect l="-1538" t="-1108571" r="-122462" b="-454286"/>
                          </a:stretch>
                        </a:blipFill>
                      </a:tcPr>
                    </a:tc>
                    <a:tc>
                      <a:txBody>
                        <a:bodyPr/>
                        <a:lstStyle/>
                        <a:p>
                          <a:endParaRPr lang="en-US"/>
                        </a:p>
                      </a:txBody>
                      <a:tcPr marL="68580" marR="68580" marT="0" marB="0">
                        <a:blipFill>
                          <a:blip r:embed="rId4"/>
                          <a:stretch>
                            <a:fillRect l="-86614" t="-1108571" r="-4462" b="-454286"/>
                          </a:stretch>
                        </a:blipFill>
                      </a:tcPr>
                    </a:tc>
                    <a:extLst>
                      <a:ext uri="{0D108BD9-81ED-4DB2-BD59-A6C34878D82A}">
                        <a16:rowId xmlns:a16="http://schemas.microsoft.com/office/drawing/2014/main" val="198754769"/>
                      </a:ext>
                    </a:extLst>
                  </a:tr>
                  <a:tr h="218249">
                    <a:tc>
                      <a:txBody>
                        <a:bodyPr/>
                        <a:lstStyle/>
                        <a:p>
                          <a:endParaRPr lang="en-US"/>
                        </a:p>
                      </a:txBody>
                      <a:tcPr marL="68580" marR="68580" marT="0" marB="0">
                        <a:blipFill>
                          <a:blip r:embed="rId4"/>
                          <a:stretch>
                            <a:fillRect l="-1538" t="-1175000" r="-122462" b="-341667"/>
                          </a:stretch>
                        </a:blipFill>
                      </a:tcPr>
                    </a:tc>
                    <a:tc>
                      <a:txBody>
                        <a:bodyPr/>
                        <a:lstStyle/>
                        <a:p>
                          <a:endParaRPr lang="en-US"/>
                        </a:p>
                      </a:txBody>
                      <a:tcPr marL="68580" marR="68580" marT="0" marB="0">
                        <a:blipFill>
                          <a:blip r:embed="rId4"/>
                          <a:stretch>
                            <a:fillRect l="-86614" t="-1175000" r="-4462" b="-341667"/>
                          </a:stretch>
                        </a:blipFill>
                      </a:tcPr>
                    </a:tc>
                    <a:extLst>
                      <a:ext uri="{0D108BD9-81ED-4DB2-BD59-A6C34878D82A}">
                        <a16:rowId xmlns:a16="http://schemas.microsoft.com/office/drawing/2014/main" val="3496810094"/>
                      </a:ext>
                    </a:extLst>
                  </a:tr>
                  <a:tr h="218249">
                    <a:tc>
                      <a:txBody>
                        <a:bodyPr/>
                        <a:lstStyle/>
                        <a:p>
                          <a:endParaRPr lang="en-US"/>
                        </a:p>
                      </a:txBody>
                      <a:tcPr marL="68580" marR="68580" marT="0" marB="0">
                        <a:blipFill>
                          <a:blip r:embed="rId4"/>
                          <a:stretch>
                            <a:fillRect l="-1538" t="-1275000" r="-122462" b="-241667"/>
                          </a:stretch>
                        </a:blipFill>
                      </a:tcPr>
                    </a:tc>
                    <a:tc>
                      <a:txBody>
                        <a:bodyPr/>
                        <a:lstStyle/>
                        <a:p>
                          <a:endParaRPr lang="en-US"/>
                        </a:p>
                      </a:txBody>
                      <a:tcPr marL="68580" marR="68580" marT="0" marB="0">
                        <a:blipFill>
                          <a:blip r:embed="rId4"/>
                          <a:stretch>
                            <a:fillRect l="-86614" t="-1275000" r="-4462" b="-241667"/>
                          </a:stretch>
                        </a:blipFill>
                      </a:tcPr>
                    </a:tc>
                    <a:extLst>
                      <a:ext uri="{0D108BD9-81ED-4DB2-BD59-A6C34878D82A}">
                        <a16:rowId xmlns:a16="http://schemas.microsoft.com/office/drawing/2014/main" val="4226114352"/>
                      </a:ext>
                    </a:extLst>
                  </a:tr>
                  <a:tr h="218249">
                    <a:tc>
                      <a:txBody>
                        <a:bodyPr/>
                        <a:lstStyle/>
                        <a:p>
                          <a:endParaRPr lang="en-US"/>
                        </a:p>
                      </a:txBody>
                      <a:tcPr marL="68580" marR="68580" marT="0" marB="0">
                        <a:blipFill>
                          <a:blip r:embed="rId4"/>
                          <a:stretch>
                            <a:fillRect l="-1538" t="-1375000" r="-122462" b="-141667"/>
                          </a:stretch>
                        </a:blipFill>
                      </a:tcPr>
                    </a:tc>
                    <a:tc>
                      <a:txBody>
                        <a:bodyPr/>
                        <a:lstStyle/>
                        <a:p>
                          <a:endParaRPr lang="en-US"/>
                        </a:p>
                      </a:txBody>
                      <a:tcPr marL="68580" marR="68580" marT="0" marB="0">
                        <a:blipFill>
                          <a:blip r:embed="rId4"/>
                          <a:stretch>
                            <a:fillRect l="-86614" t="-1375000" r="-4462" b="-141667"/>
                          </a:stretch>
                        </a:blipFill>
                      </a:tcPr>
                    </a:tc>
                    <a:extLst>
                      <a:ext uri="{0D108BD9-81ED-4DB2-BD59-A6C34878D82A}">
                        <a16:rowId xmlns:a16="http://schemas.microsoft.com/office/drawing/2014/main" val="3313869600"/>
                      </a:ext>
                    </a:extLst>
                  </a:tr>
                  <a:tr h="218249">
                    <a:tc>
                      <a:txBody>
                        <a:bodyPr/>
                        <a:lstStyle/>
                        <a:p>
                          <a:endParaRPr lang="en-US"/>
                        </a:p>
                      </a:txBody>
                      <a:tcPr marL="68580" marR="68580" marT="0" marB="0">
                        <a:blipFill>
                          <a:blip r:embed="rId4"/>
                          <a:stretch>
                            <a:fillRect l="-1538" t="-1475000" r="-122462" b="-41667"/>
                          </a:stretch>
                        </a:blipFill>
                      </a:tcPr>
                    </a:tc>
                    <a:tc>
                      <a:txBody>
                        <a:bodyPr/>
                        <a:lstStyle/>
                        <a:p>
                          <a:endParaRPr lang="en-US"/>
                        </a:p>
                      </a:txBody>
                      <a:tcPr marL="68580" marR="68580" marT="0" marB="0">
                        <a:blipFill>
                          <a:blip r:embed="rId4"/>
                          <a:stretch>
                            <a:fillRect l="-86614" t="-1475000" r="-4462" b="-41667"/>
                          </a:stretch>
                        </a:blipFill>
                      </a:tcPr>
                    </a:tc>
                    <a:extLst>
                      <a:ext uri="{0D108BD9-81ED-4DB2-BD59-A6C34878D82A}">
                        <a16:rowId xmlns:a16="http://schemas.microsoft.com/office/drawing/2014/main" val="2091401095"/>
                      </a:ext>
                    </a:extLst>
                  </a:tr>
                </a:tbl>
              </a:graphicData>
            </a:graphic>
          </p:graphicFrame>
        </mc:Fallback>
      </mc:AlternateContent>
    </p:spTree>
    <p:extLst>
      <p:ext uri="{BB962C8B-B14F-4D97-AF65-F5344CB8AC3E}">
        <p14:creationId xmlns:p14="http://schemas.microsoft.com/office/powerpoint/2010/main" val="43536559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6" name="Google Shape;201;p29">
            <a:extLst>
              <a:ext uri="{FF2B5EF4-FFF2-40B4-BE49-F238E27FC236}">
                <a16:creationId xmlns:a16="http://schemas.microsoft.com/office/drawing/2014/main" id="{38D14FF3-1E33-4BF4-BF36-BE381E658564}"/>
              </a:ext>
            </a:extLst>
          </p:cNvPr>
          <p:cNvSpPr/>
          <p:nvPr/>
        </p:nvSpPr>
        <p:spPr>
          <a:xfrm rot="616554">
            <a:off x="-918766" y="-772502"/>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63;p26">
            <a:extLst>
              <a:ext uri="{FF2B5EF4-FFF2-40B4-BE49-F238E27FC236}">
                <a16:creationId xmlns:a16="http://schemas.microsoft.com/office/drawing/2014/main" id="{ED8C981C-20F8-460C-9F39-4C6CDC1CD0BF}"/>
              </a:ext>
            </a:extLst>
          </p:cNvPr>
          <p:cNvSpPr txBox="1">
            <a:spLocks/>
          </p:cNvSpPr>
          <p:nvPr/>
        </p:nvSpPr>
        <p:spPr>
          <a:xfrm>
            <a:off x="-1" y="89875"/>
            <a:ext cx="9144000" cy="952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a:solidFill>
                  <a:schemeClr val="tx2"/>
                </a:solidFill>
              </a:rPr>
              <a:t>2.4 Backpropagation và Gradient descent</a:t>
            </a:r>
            <a:endParaRPr lang="vi-VN" sz="2800">
              <a:solidFill>
                <a:schemeClr val="tx2"/>
              </a:solidFill>
            </a:endParaRPr>
          </a:p>
        </p:txBody>
      </p:sp>
      <p:sp>
        <p:nvSpPr>
          <p:cNvPr id="5" name="Google Shape;201;p29">
            <a:extLst>
              <a:ext uri="{FF2B5EF4-FFF2-40B4-BE49-F238E27FC236}">
                <a16:creationId xmlns:a16="http://schemas.microsoft.com/office/drawing/2014/main" id="{F721A207-4B26-4714-8439-CE81257A4C92}"/>
              </a:ext>
            </a:extLst>
          </p:cNvPr>
          <p:cNvSpPr/>
          <p:nvPr/>
        </p:nvSpPr>
        <p:spPr>
          <a:xfrm rot="8935700">
            <a:off x="5447116" y="3633641"/>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689F206B-D2AC-405A-B163-0753BBC7EB67}"/>
                  </a:ext>
                </a:extLst>
              </p:cNvPr>
              <p:cNvSpPr/>
              <p:nvPr/>
            </p:nvSpPr>
            <p:spPr>
              <a:xfrm>
                <a:off x="212750" y="873001"/>
                <a:ext cx="3880785" cy="1643720"/>
              </a:xfrm>
              <a:prstGeom prst="rect">
                <a:avLst/>
              </a:prstGeom>
            </p:spPr>
            <p:txBody>
              <a:bodyPr wrap="square">
                <a:spAutoFit/>
              </a:bodyPr>
              <a:lstStyle/>
              <a:p>
                <a:pPr marL="457200" algn="just">
                  <a:lnSpc>
                    <a:spcPct val="107000"/>
                  </a:lnSpc>
                  <a:tabLst>
                    <a:tab pos="2514600" algn="l"/>
                  </a:tabLst>
                </a:pPr>
                <a:r>
                  <a:rPr lang="vi-VN">
                    <a:latin typeface="Calibri" panose="020F0502020204030204" pitchFamily="34" charset="0"/>
                    <a:ea typeface="Yu Mincho" panose="02020400000000000000" pitchFamily="18" charset="-128"/>
                    <a:cs typeface="Times New Roman" panose="02020603050405020304" pitchFamily="18" charset="0"/>
                  </a:rPr>
                  <a:t>Chúng ta đã tính được gradient cho một ví dụ đưa vào. Đối với tất cả các ví dụ chúng ta cần tính toán gradient của tất cả chúng và sau đó tính giá trị trung bình</a:t>
                </a:r>
                <a:endParaRPr lang="en-US">
                  <a:latin typeface="Calibri" panose="020F0502020204030204" pitchFamily="34" charset="0"/>
                  <a:ea typeface="Yu Mincho" panose="02020400000000000000" pitchFamily="18" charset="-128"/>
                  <a:cs typeface="Times New Roman" panose="02020603050405020304" pitchFamily="18" charset="0"/>
                </a:endParaRPr>
              </a:p>
              <a:p>
                <a:pPr marL="457200" algn="just">
                  <a:lnSpc>
                    <a:spcPct val="107000"/>
                  </a:lnSpc>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 =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1</m:t>
                          </m:r>
                        </m:num>
                        <m:den>
                          <m:r>
                            <a:rPr lang="vi-VN" i="1">
                              <a:latin typeface="Cambria Math" panose="02040503050406030204" pitchFamily="18" charset="0"/>
                              <a:ea typeface="Yu Mincho" panose="02020400000000000000" pitchFamily="18" charset="-128"/>
                              <a:cs typeface="Times New Roman" panose="02020603050405020304" pitchFamily="18" charset="0"/>
                            </a:rPr>
                            <m:t>𝑚</m:t>
                          </m:r>
                        </m:den>
                      </m:f>
                      <m:nary>
                        <m:naryPr>
                          <m:chr m:val="∑"/>
                          <m:limLoc m:val="undOvr"/>
                          <m:ctrlPr>
                            <a:rPr lang="en-US" i="1">
                              <a:latin typeface="Cambria Math" panose="02040503050406030204" pitchFamily="18" charset="0"/>
                              <a:ea typeface="Yu Mincho" panose="02020400000000000000" pitchFamily="18" charset="-128"/>
                              <a:cs typeface="Times New Roman" panose="02020603050405020304" pitchFamily="18" charset="0"/>
                            </a:rPr>
                          </m:ctrlPr>
                        </m:naryPr>
                        <m:sub>
                          <m:r>
                            <a:rPr lang="vi-VN" i="1">
                              <a:latin typeface="Cambria Math" panose="02040503050406030204" pitchFamily="18" charset="0"/>
                              <a:ea typeface="Yu Mincho" panose="02020400000000000000" pitchFamily="18" charset="-128"/>
                              <a:cs typeface="Times New Roman" panose="02020603050405020304" pitchFamily="18" charset="0"/>
                            </a:rPr>
                            <m:t>𝑖</m:t>
                          </m:r>
                          <m:r>
                            <a:rPr lang="vi-VN" i="1">
                              <a:latin typeface="Cambria Math" panose="02040503050406030204" pitchFamily="18" charset="0"/>
                              <a:ea typeface="Yu Mincho" panose="02020400000000000000" pitchFamily="18" charset="-128"/>
                              <a:cs typeface="Times New Roman" panose="02020603050405020304" pitchFamily="18" charset="0"/>
                            </a:rPr>
                            <m:t>=1</m:t>
                          </m:r>
                        </m:sub>
                        <m:sup>
                          <m:r>
                            <a:rPr lang="vi-VN" i="1">
                              <a:latin typeface="Cambria Math" panose="02040503050406030204" pitchFamily="18" charset="0"/>
                              <a:ea typeface="Yu Mincho" panose="02020400000000000000" pitchFamily="18" charset="-128"/>
                              <a:cs typeface="Times New Roman" panose="02020603050405020304" pitchFamily="18" charset="0"/>
                            </a:rPr>
                            <m:t>𝑚</m:t>
                          </m:r>
                        </m:sup>
                        <m:e>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𝑤𝑖</m:t>
                          </m:r>
                          <m:r>
                            <a:rPr lang="vi-VN" i="1">
                              <a:latin typeface="Cambria Math" panose="02040503050406030204" pitchFamily="18" charset="0"/>
                              <a:ea typeface="Yu Mincho" panose="02020400000000000000" pitchFamily="18" charset="-128"/>
                              <a:cs typeface="Times New Roman" panose="02020603050405020304" pitchFamily="18" charset="0"/>
                            </a:rPr>
                            <m:t> =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𝑑𝐽</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𝑑𝑤</m:t>
                              </m:r>
                            </m:den>
                          </m:f>
                        </m:e>
                      </m:nary>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689F206B-D2AC-405A-B163-0753BBC7EB67}"/>
                  </a:ext>
                </a:extLst>
              </p:cNvPr>
              <p:cNvSpPr>
                <a:spLocks noRot="1" noChangeAspect="1" noMove="1" noResize="1" noEditPoints="1" noAdjustHandles="1" noChangeArrowheads="1" noChangeShapeType="1" noTextEdit="1"/>
              </p:cNvSpPr>
              <p:nvPr/>
            </p:nvSpPr>
            <p:spPr>
              <a:xfrm>
                <a:off x="212750" y="873001"/>
                <a:ext cx="3880785" cy="1643720"/>
              </a:xfrm>
              <a:prstGeom prst="rect">
                <a:avLst/>
              </a:prstGeom>
              <a:blipFill>
                <a:blip r:embed="rId3"/>
                <a:stretch>
                  <a:fillRect t="-370" r="-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3B6B16F-2B69-437F-9316-3EAE5C4861F0}"/>
                  </a:ext>
                </a:extLst>
              </p:cNvPr>
              <p:cNvSpPr/>
              <p:nvPr/>
            </p:nvSpPr>
            <p:spPr>
              <a:xfrm>
                <a:off x="4252125" y="833229"/>
                <a:ext cx="4572000" cy="3477042"/>
              </a:xfrm>
              <a:prstGeom prst="rect">
                <a:avLst/>
              </a:prstGeom>
            </p:spPr>
            <p:txBody>
              <a:bodyPr>
                <a:spAutoFit/>
              </a:bodyPr>
              <a:lstStyle/>
              <a:p>
                <a:pPr marL="457200" algn="just">
                  <a:lnSpc>
                    <a:spcPct val="107000"/>
                  </a:lnSpc>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𝑏</m:t>
                      </m:r>
                      <m:r>
                        <a:rPr lang="vi-VN" i="1">
                          <a:latin typeface="Cambria Math" panose="02040503050406030204" pitchFamily="18" charset="0"/>
                          <a:ea typeface="Yu Mincho" panose="02020400000000000000" pitchFamily="18" charset="-128"/>
                          <a:cs typeface="Times New Roman" panose="02020603050405020304" pitchFamily="18" charset="0"/>
                        </a:rPr>
                        <m:t> =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1</m:t>
                          </m:r>
                        </m:num>
                        <m:den>
                          <m:r>
                            <a:rPr lang="vi-VN" i="1">
                              <a:latin typeface="Cambria Math" panose="02040503050406030204" pitchFamily="18" charset="0"/>
                              <a:ea typeface="Yu Mincho" panose="02020400000000000000" pitchFamily="18" charset="-128"/>
                              <a:cs typeface="Times New Roman" panose="02020603050405020304" pitchFamily="18" charset="0"/>
                            </a:rPr>
                            <m:t>𝑚</m:t>
                          </m:r>
                        </m:den>
                      </m:f>
                      <m:nary>
                        <m:naryPr>
                          <m:chr m:val="∑"/>
                          <m:limLoc m:val="undOvr"/>
                          <m:ctrlPr>
                            <a:rPr lang="en-US" i="1">
                              <a:latin typeface="Cambria Math" panose="02040503050406030204" pitchFamily="18" charset="0"/>
                              <a:ea typeface="Yu Mincho" panose="02020400000000000000" pitchFamily="18" charset="-128"/>
                              <a:cs typeface="Times New Roman" panose="02020603050405020304" pitchFamily="18" charset="0"/>
                            </a:rPr>
                          </m:ctrlPr>
                        </m:naryPr>
                        <m:sub>
                          <m:r>
                            <a:rPr lang="vi-VN" i="1">
                              <a:latin typeface="Cambria Math" panose="02040503050406030204" pitchFamily="18" charset="0"/>
                              <a:ea typeface="Yu Mincho" panose="02020400000000000000" pitchFamily="18" charset="-128"/>
                              <a:cs typeface="Times New Roman" panose="02020603050405020304" pitchFamily="18" charset="0"/>
                            </a:rPr>
                            <m:t>𝑖</m:t>
                          </m:r>
                          <m:r>
                            <a:rPr lang="vi-VN" i="1">
                              <a:latin typeface="Cambria Math" panose="02040503050406030204" pitchFamily="18" charset="0"/>
                              <a:ea typeface="Yu Mincho" panose="02020400000000000000" pitchFamily="18" charset="-128"/>
                              <a:cs typeface="Times New Roman" panose="02020603050405020304" pitchFamily="18" charset="0"/>
                            </a:rPr>
                            <m:t>=1</m:t>
                          </m:r>
                        </m:sub>
                        <m:sup>
                          <m:r>
                            <a:rPr lang="vi-VN" i="1">
                              <a:latin typeface="Cambria Math" panose="02040503050406030204" pitchFamily="18" charset="0"/>
                              <a:ea typeface="Yu Mincho" panose="02020400000000000000" pitchFamily="18" charset="-128"/>
                              <a:cs typeface="Times New Roman" panose="02020603050405020304" pitchFamily="18" charset="0"/>
                            </a:rPr>
                            <m:t>𝑚</m:t>
                          </m:r>
                        </m:sup>
                        <m:e>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𝑏𝑖</m:t>
                          </m:r>
                        </m:e>
                      </m:nary>
                      <m:r>
                        <a:rPr lang="vi-VN" i="1">
                          <a:latin typeface="Cambria Math" panose="02040503050406030204" pitchFamily="18" charset="0"/>
                          <a:ea typeface="Yu Mincho" panose="02020400000000000000" pitchFamily="18" charset="-128"/>
                          <a:cs typeface="Times New Roman" panose="02020603050405020304" pitchFamily="18" charset="0"/>
                        </a:rPr>
                        <m:t> = </m:t>
                      </m:r>
                      <m:f>
                        <m:fPr>
                          <m:ctrlPr>
                            <a:rPr lang="en-US" i="1">
                              <a:latin typeface="Cambria Math" panose="02040503050406030204" pitchFamily="18" charset="0"/>
                              <a:ea typeface="Yu Mincho" panose="02020400000000000000" pitchFamily="18" charset="-128"/>
                              <a:cs typeface="Times New Roman" panose="02020603050405020304" pitchFamily="18" charset="0"/>
                            </a:rPr>
                          </m:ctrlPr>
                        </m:fPr>
                        <m:num>
                          <m:r>
                            <a:rPr lang="vi-VN" i="1">
                              <a:latin typeface="Cambria Math" panose="02040503050406030204" pitchFamily="18" charset="0"/>
                              <a:ea typeface="Yu Mincho" panose="02020400000000000000" pitchFamily="18" charset="-128"/>
                              <a:cs typeface="Times New Roman" panose="02020603050405020304" pitchFamily="18" charset="0"/>
                            </a:rPr>
                            <m:t>𝑑𝐽</m:t>
                          </m:r>
                        </m:num>
                        <m:den>
                          <m:r>
                            <a:rPr lang="vi-VN" i="1">
                              <a:latin typeface="Cambria Math" panose="02040503050406030204" pitchFamily="18" charset="0"/>
                              <a:ea typeface="Yu Mincho" panose="02020400000000000000" pitchFamily="18" charset="-128"/>
                              <a:cs typeface="Times New Roman" panose="02020603050405020304" pitchFamily="18" charset="0"/>
                            </a:rPr>
                            <m:t>𝑑𝑏</m:t>
                          </m:r>
                        </m:den>
                      </m:f>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marL="457200" algn="just">
                  <a:lnSpc>
                    <a:spcPct val="107000"/>
                  </a:lnSpc>
                  <a:tabLst>
                    <a:tab pos="2514600" algn="l"/>
                  </a:tabLst>
                </a:pPr>
                <a:r>
                  <a:rPr lang="vi-VN">
                    <a:latin typeface="Calibri" panose="020F0502020204030204" pitchFamily="34" charset="0"/>
                    <a:ea typeface="Yu Mincho" panose="02020400000000000000" pitchFamily="18" charset="-128"/>
                    <a:cs typeface="Times New Roman" panose="02020603050405020304" pitchFamily="18" charset="0"/>
                  </a:rPr>
                  <a:t>Bây giờ chúng ta áp dụng gradient descent cho tất cả các weights và độ lệch bias:</a:t>
                </a:r>
                <a:endParaRPr lang="en-US">
                  <a:latin typeface="Calibri" panose="020F0502020204030204" pitchFamily="34" charset="0"/>
                  <a:ea typeface="Yu Mincho" panose="02020400000000000000" pitchFamily="18" charset="-128"/>
                  <a:cs typeface="Times New Roman" panose="02020603050405020304" pitchFamily="18" charset="0"/>
                </a:endParaRPr>
              </a:p>
              <a:p>
                <a:pPr marL="457200" algn="just">
                  <a:lnSpc>
                    <a:spcPct val="107000"/>
                  </a:lnSpc>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11</m:t>
                      </m:r>
                      <m:box>
                        <m:boxPr>
                          <m:ctrlPr>
                            <a:rPr lang="en-US" i="1">
                              <a:latin typeface="Cambria Math" panose="02040503050406030204" pitchFamily="18" charset="0"/>
                              <a:ea typeface="Yu Mincho" panose="02020400000000000000" pitchFamily="18" charset="-128"/>
                              <a:cs typeface="Times New Roman" panose="02020603050405020304" pitchFamily="18" charset="0"/>
                            </a:rPr>
                          </m:ctrlPr>
                        </m:boxPr>
                        <m:e>
                          <m:r>
                            <a:rPr lang="vi-VN" i="1">
                              <a:latin typeface="Cambria Math" panose="02040503050406030204" pitchFamily="18" charset="0"/>
                              <a:ea typeface="Yu Mincho" panose="02020400000000000000" pitchFamily="18" charset="-128"/>
                              <a:cs typeface="Times New Roman" panose="02020603050405020304" pitchFamily="18" charset="0"/>
                            </a:rPr>
                            <m:t>∶=</m:t>
                          </m:r>
                        </m:e>
                      </m:box>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11−</m:t>
                      </m:r>
                      <m:r>
                        <a:rPr lang="vi-VN" i="1">
                          <a:latin typeface="Cambria Math" panose="02040503050406030204" pitchFamily="18" charset="0"/>
                          <a:ea typeface="Yu Mincho" panose="02020400000000000000" pitchFamily="18" charset="-128"/>
                          <a:cs typeface="Times New Roman" panose="02020603050405020304" pitchFamily="18" charset="0"/>
                        </a:rPr>
                        <m:t>𝛼</m:t>
                      </m:r>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11</m:t>
                      </m:r>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marL="457200" algn="just">
                  <a:lnSpc>
                    <a:spcPct val="107000"/>
                  </a:lnSpc>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12</m:t>
                      </m:r>
                      <m:box>
                        <m:boxPr>
                          <m:ctrlPr>
                            <a:rPr lang="en-US" i="1">
                              <a:latin typeface="Cambria Math" panose="02040503050406030204" pitchFamily="18" charset="0"/>
                              <a:ea typeface="Yu Mincho" panose="02020400000000000000" pitchFamily="18" charset="-128"/>
                              <a:cs typeface="Times New Roman" panose="02020603050405020304" pitchFamily="18" charset="0"/>
                            </a:rPr>
                          </m:ctrlPr>
                        </m:boxPr>
                        <m:e>
                          <m:r>
                            <a:rPr lang="vi-VN" i="1">
                              <a:latin typeface="Cambria Math" panose="02040503050406030204" pitchFamily="18" charset="0"/>
                              <a:ea typeface="Yu Mincho" panose="02020400000000000000" pitchFamily="18" charset="-128"/>
                              <a:cs typeface="Times New Roman" panose="02020603050405020304" pitchFamily="18" charset="0"/>
                            </a:rPr>
                            <m:t>∶=</m:t>
                          </m:r>
                        </m:e>
                      </m:box>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12−</m:t>
                      </m:r>
                      <m:r>
                        <a:rPr lang="vi-VN" i="1">
                          <a:latin typeface="Cambria Math" panose="02040503050406030204" pitchFamily="18" charset="0"/>
                          <a:ea typeface="Yu Mincho" panose="02020400000000000000" pitchFamily="18" charset="-128"/>
                          <a:cs typeface="Times New Roman" panose="02020603050405020304" pitchFamily="18" charset="0"/>
                        </a:rPr>
                        <m:t>𝛼</m:t>
                      </m:r>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12</m:t>
                      </m:r>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marL="457200" algn="just">
                  <a:lnSpc>
                    <a:spcPct val="107000"/>
                  </a:lnSpc>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21</m:t>
                      </m:r>
                      <m:box>
                        <m:boxPr>
                          <m:ctrlPr>
                            <a:rPr lang="en-US" i="1">
                              <a:latin typeface="Cambria Math" panose="02040503050406030204" pitchFamily="18" charset="0"/>
                              <a:ea typeface="Yu Mincho" panose="02020400000000000000" pitchFamily="18" charset="-128"/>
                              <a:cs typeface="Times New Roman" panose="02020603050405020304" pitchFamily="18" charset="0"/>
                            </a:rPr>
                          </m:ctrlPr>
                        </m:boxPr>
                        <m:e>
                          <m:r>
                            <a:rPr lang="vi-VN" i="1">
                              <a:latin typeface="Cambria Math" panose="02040503050406030204" pitchFamily="18" charset="0"/>
                              <a:ea typeface="Yu Mincho" panose="02020400000000000000" pitchFamily="18" charset="-128"/>
                              <a:cs typeface="Times New Roman" panose="02020603050405020304" pitchFamily="18" charset="0"/>
                            </a:rPr>
                            <m:t>∶=</m:t>
                          </m:r>
                        </m:e>
                      </m:box>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21−</m:t>
                      </m:r>
                      <m:r>
                        <a:rPr lang="vi-VN" i="1">
                          <a:latin typeface="Cambria Math" panose="02040503050406030204" pitchFamily="18" charset="0"/>
                          <a:ea typeface="Yu Mincho" panose="02020400000000000000" pitchFamily="18" charset="-128"/>
                          <a:cs typeface="Times New Roman" panose="02020603050405020304" pitchFamily="18" charset="0"/>
                        </a:rPr>
                        <m:t>𝛼</m:t>
                      </m:r>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21</m:t>
                      </m:r>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marL="457200" algn="just">
                  <a:lnSpc>
                    <a:spcPct val="107000"/>
                  </a:lnSpc>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22</m:t>
                      </m:r>
                      <m:box>
                        <m:boxPr>
                          <m:ctrlPr>
                            <a:rPr lang="en-US" i="1">
                              <a:latin typeface="Cambria Math" panose="02040503050406030204" pitchFamily="18" charset="0"/>
                              <a:ea typeface="Yu Mincho" panose="02020400000000000000" pitchFamily="18" charset="-128"/>
                              <a:cs typeface="Times New Roman" panose="02020603050405020304" pitchFamily="18" charset="0"/>
                            </a:rPr>
                          </m:ctrlPr>
                        </m:boxPr>
                        <m:e>
                          <m:r>
                            <a:rPr lang="vi-VN" i="1">
                              <a:latin typeface="Cambria Math" panose="02040503050406030204" pitchFamily="18" charset="0"/>
                              <a:ea typeface="Yu Mincho" panose="02020400000000000000" pitchFamily="18" charset="-128"/>
                              <a:cs typeface="Times New Roman" panose="02020603050405020304" pitchFamily="18" charset="0"/>
                            </a:rPr>
                            <m:t>∶=</m:t>
                          </m:r>
                        </m:e>
                      </m:box>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22−</m:t>
                      </m:r>
                      <m:r>
                        <a:rPr lang="vi-VN" i="1">
                          <a:latin typeface="Cambria Math" panose="02040503050406030204" pitchFamily="18" charset="0"/>
                          <a:ea typeface="Yu Mincho" panose="02020400000000000000" pitchFamily="18" charset="-128"/>
                          <a:cs typeface="Times New Roman" panose="02020603050405020304" pitchFamily="18" charset="0"/>
                        </a:rPr>
                        <m:t>𝛼</m:t>
                      </m:r>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22</m:t>
                      </m:r>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marL="457200" algn="just">
                  <a:lnSpc>
                    <a:spcPct val="107000"/>
                  </a:lnSpc>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31</m:t>
                      </m:r>
                      <m:box>
                        <m:boxPr>
                          <m:ctrlPr>
                            <a:rPr lang="en-US" i="1">
                              <a:latin typeface="Cambria Math" panose="02040503050406030204" pitchFamily="18" charset="0"/>
                              <a:ea typeface="Yu Mincho" panose="02020400000000000000" pitchFamily="18" charset="-128"/>
                              <a:cs typeface="Times New Roman" panose="02020603050405020304" pitchFamily="18" charset="0"/>
                            </a:rPr>
                          </m:ctrlPr>
                        </m:boxPr>
                        <m:e>
                          <m:r>
                            <a:rPr lang="vi-VN" i="1">
                              <a:latin typeface="Cambria Math" panose="02040503050406030204" pitchFamily="18" charset="0"/>
                              <a:ea typeface="Yu Mincho" panose="02020400000000000000" pitchFamily="18" charset="-128"/>
                              <a:cs typeface="Times New Roman" panose="02020603050405020304" pitchFamily="18" charset="0"/>
                            </a:rPr>
                            <m:t>∶=</m:t>
                          </m:r>
                        </m:e>
                      </m:box>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31−</m:t>
                      </m:r>
                      <m:r>
                        <a:rPr lang="vi-VN" i="1">
                          <a:latin typeface="Cambria Math" panose="02040503050406030204" pitchFamily="18" charset="0"/>
                          <a:ea typeface="Yu Mincho" panose="02020400000000000000" pitchFamily="18" charset="-128"/>
                          <a:cs typeface="Times New Roman" panose="02020603050405020304" pitchFamily="18" charset="0"/>
                        </a:rPr>
                        <m:t>𝛼</m:t>
                      </m:r>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31</m:t>
                      </m:r>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marL="457200" algn="just">
                  <a:lnSpc>
                    <a:spcPct val="107000"/>
                  </a:lnSpc>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32</m:t>
                      </m:r>
                      <m:box>
                        <m:boxPr>
                          <m:ctrlPr>
                            <a:rPr lang="en-US" i="1">
                              <a:latin typeface="Cambria Math" panose="02040503050406030204" pitchFamily="18" charset="0"/>
                              <a:ea typeface="Yu Mincho" panose="02020400000000000000" pitchFamily="18" charset="-128"/>
                              <a:cs typeface="Times New Roman" panose="02020603050405020304" pitchFamily="18" charset="0"/>
                            </a:rPr>
                          </m:ctrlPr>
                        </m:boxPr>
                        <m:e>
                          <m:r>
                            <a:rPr lang="vi-VN" i="1">
                              <a:latin typeface="Cambria Math" panose="02040503050406030204" pitchFamily="18" charset="0"/>
                              <a:ea typeface="Yu Mincho" panose="02020400000000000000" pitchFamily="18" charset="-128"/>
                              <a:cs typeface="Times New Roman" panose="02020603050405020304" pitchFamily="18" charset="0"/>
                            </a:rPr>
                            <m:t>∶=</m:t>
                          </m:r>
                        </m:e>
                      </m:box>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32−</m:t>
                      </m:r>
                      <m:r>
                        <a:rPr lang="vi-VN" i="1">
                          <a:latin typeface="Cambria Math" panose="02040503050406030204" pitchFamily="18" charset="0"/>
                          <a:ea typeface="Yu Mincho" panose="02020400000000000000" pitchFamily="18" charset="-128"/>
                          <a:cs typeface="Times New Roman" panose="02020603050405020304" pitchFamily="18" charset="0"/>
                        </a:rPr>
                        <m:t>𝛼</m:t>
                      </m:r>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𝑤</m:t>
                      </m:r>
                      <m:r>
                        <a:rPr lang="vi-VN" i="1">
                          <a:latin typeface="Cambria Math" panose="02040503050406030204" pitchFamily="18" charset="0"/>
                          <a:ea typeface="Yu Mincho" panose="02020400000000000000" pitchFamily="18" charset="-128"/>
                          <a:cs typeface="Times New Roman" panose="02020603050405020304" pitchFamily="18" charset="0"/>
                        </a:rPr>
                        <m:t>32</m:t>
                      </m:r>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marL="457200" algn="just">
                  <a:lnSpc>
                    <a:spcPct val="107000"/>
                  </a:lnSpc>
                  <a:tabLst>
                    <a:tab pos="2514600" algn="l"/>
                  </a:tabLst>
                </a:pPr>
                <a:r>
                  <a:rPr lang="vi-VN">
                    <a:latin typeface="Calibri" panose="020F0502020204030204" pitchFamily="34" charset="0"/>
                    <a:ea typeface="Yu Mincho" panose="02020400000000000000" pitchFamily="18" charset="-128"/>
                    <a:cs typeface="Times New Roman" panose="02020603050405020304" pitchFamily="18" charset="0"/>
                  </a:rPr>
                  <a:t> </a:t>
                </a:r>
                <a:endParaRPr lang="en-US">
                  <a:latin typeface="Calibri" panose="020F0502020204030204" pitchFamily="34" charset="0"/>
                  <a:ea typeface="Yu Mincho" panose="02020400000000000000" pitchFamily="18" charset="-128"/>
                  <a:cs typeface="Times New Roman" panose="02020603050405020304" pitchFamily="18" charset="0"/>
                </a:endParaRPr>
              </a:p>
              <a:p>
                <a:pPr marL="457200" algn="just">
                  <a:lnSpc>
                    <a:spcPct val="107000"/>
                  </a:lnSpc>
                  <a:tabLst>
                    <a:tab pos="2514600" algn="l"/>
                  </a:tabLst>
                </a:pPr>
                <a:r>
                  <a:rPr lang="en-US">
                    <a:latin typeface="Calibri" panose="020F0502020204030204" pitchFamily="34" charset="0"/>
                    <a:ea typeface="Yu Mincho" panose="02020400000000000000" pitchFamily="18" charset="-128"/>
                    <a:cs typeface="Times New Roman" panose="02020603050405020304" pitchFamily="18" charset="0"/>
                  </a:rPr>
                  <a:t>                </a:t>
                </a:r>
                <a14:m>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𝑏</m:t>
                    </m:r>
                    <m:r>
                      <a:rPr lang="vi-VN" i="1">
                        <a:latin typeface="Cambria Math" panose="02040503050406030204" pitchFamily="18" charset="0"/>
                        <a:ea typeface="Yu Mincho" panose="02020400000000000000" pitchFamily="18" charset="-128"/>
                        <a:cs typeface="Times New Roman" panose="02020603050405020304" pitchFamily="18" charset="0"/>
                      </a:rPr>
                      <m:t>1</m:t>
                    </m:r>
                    <m:box>
                      <m:boxPr>
                        <m:ctrlPr>
                          <a:rPr lang="en-US" i="1">
                            <a:latin typeface="Cambria Math" panose="02040503050406030204" pitchFamily="18" charset="0"/>
                            <a:ea typeface="Yu Mincho" panose="02020400000000000000" pitchFamily="18" charset="-128"/>
                            <a:cs typeface="Times New Roman" panose="02020603050405020304" pitchFamily="18" charset="0"/>
                          </a:rPr>
                        </m:ctrlPr>
                      </m:boxPr>
                      <m:e>
                        <m:r>
                          <a:rPr lang="vi-VN" i="1">
                            <a:latin typeface="Cambria Math" panose="02040503050406030204" pitchFamily="18" charset="0"/>
                            <a:ea typeface="Yu Mincho" panose="02020400000000000000" pitchFamily="18" charset="-128"/>
                            <a:cs typeface="Times New Roman" panose="02020603050405020304" pitchFamily="18" charset="0"/>
                          </a:rPr>
                          <m:t>∶=</m:t>
                        </m:r>
                      </m:e>
                    </m:box>
                    <m:r>
                      <a:rPr lang="vi-VN" i="1">
                        <a:latin typeface="Cambria Math" panose="02040503050406030204" pitchFamily="18" charset="0"/>
                        <a:ea typeface="Yu Mincho" panose="02020400000000000000" pitchFamily="18" charset="-128"/>
                        <a:cs typeface="Times New Roman" panose="02020603050405020304" pitchFamily="18" charset="0"/>
                      </a:rPr>
                      <m:t>𝑏</m:t>
                    </m:r>
                    <m:r>
                      <a:rPr lang="vi-VN" i="1">
                        <a:latin typeface="Cambria Math" panose="02040503050406030204" pitchFamily="18" charset="0"/>
                        <a:ea typeface="Yu Mincho" panose="02020400000000000000" pitchFamily="18" charset="-128"/>
                        <a:cs typeface="Times New Roman" panose="02020603050405020304" pitchFamily="18" charset="0"/>
                      </a:rPr>
                      <m:t>1−</m:t>
                    </m:r>
                    <m:r>
                      <a:rPr lang="vi-VN" i="1">
                        <a:latin typeface="Cambria Math" panose="02040503050406030204" pitchFamily="18" charset="0"/>
                        <a:ea typeface="Yu Mincho" panose="02020400000000000000" pitchFamily="18" charset="-128"/>
                        <a:cs typeface="Times New Roman" panose="02020603050405020304" pitchFamily="18" charset="0"/>
                      </a:rPr>
                      <m:t>𝛼</m:t>
                    </m:r>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𝑏</m:t>
                    </m:r>
                    <m:r>
                      <a:rPr lang="vi-VN" i="1">
                        <a:latin typeface="Cambria Math" panose="02040503050406030204" pitchFamily="18" charset="0"/>
                        <a:ea typeface="Yu Mincho" panose="02020400000000000000" pitchFamily="18" charset="-128"/>
                        <a:cs typeface="Times New Roman" panose="02020603050405020304" pitchFamily="18" charset="0"/>
                      </a:rPr>
                      <m:t>1</m:t>
                    </m:r>
                  </m:oMath>
                </a14:m>
                <a:endParaRPr lang="en-US">
                  <a:latin typeface="Calibri" panose="020F0502020204030204" pitchFamily="34" charset="0"/>
                  <a:ea typeface="Yu Mincho" panose="02020400000000000000" pitchFamily="18" charset="-128"/>
                  <a:cs typeface="Times New Roman" panose="02020603050405020304" pitchFamily="18" charset="0"/>
                </a:endParaRPr>
              </a:p>
              <a:p>
                <a:pPr marL="457200" algn="just">
                  <a:lnSpc>
                    <a:spcPct val="107000"/>
                  </a:lnSpc>
                  <a:tabLst>
                    <a:tab pos="2514600" algn="l"/>
                  </a:tabLst>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𝑤𝑏</m:t>
                      </m:r>
                      <m:r>
                        <a:rPr lang="vi-VN" i="1">
                          <a:latin typeface="Cambria Math" panose="02040503050406030204" pitchFamily="18" charset="0"/>
                          <a:ea typeface="Yu Mincho" panose="02020400000000000000" pitchFamily="18" charset="-128"/>
                          <a:cs typeface="Times New Roman" panose="02020603050405020304" pitchFamily="18" charset="0"/>
                        </a:rPr>
                        <m:t>2</m:t>
                      </m:r>
                      <m:box>
                        <m:boxPr>
                          <m:ctrlPr>
                            <a:rPr lang="en-US" i="1">
                              <a:latin typeface="Cambria Math" panose="02040503050406030204" pitchFamily="18" charset="0"/>
                              <a:ea typeface="Yu Mincho" panose="02020400000000000000" pitchFamily="18" charset="-128"/>
                              <a:cs typeface="Times New Roman" panose="02020603050405020304" pitchFamily="18" charset="0"/>
                            </a:rPr>
                          </m:ctrlPr>
                        </m:boxPr>
                        <m:e>
                          <m:r>
                            <a:rPr lang="vi-VN" i="1">
                              <a:latin typeface="Cambria Math" panose="02040503050406030204" pitchFamily="18" charset="0"/>
                              <a:ea typeface="Yu Mincho" panose="02020400000000000000" pitchFamily="18" charset="-128"/>
                              <a:cs typeface="Times New Roman" panose="02020603050405020304" pitchFamily="18" charset="0"/>
                            </a:rPr>
                            <m:t>∶=</m:t>
                          </m:r>
                        </m:e>
                      </m:box>
                      <m:r>
                        <a:rPr lang="vi-VN" i="1">
                          <a:latin typeface="Cambria Math" panose="02040503050406030204" pitchFamily="18" charset="0"/>
                          <a:ea typeface="Yu Mincho" panose="02020400000000000000" pitchFamily="18" charset="-128"/>
                          <a:cs typeface="Times New Roman" panose="02020603050405020304" pitchFamily="18" charset="0"/>
                        </a:rPr>
                        <m:t>𝑤𝑏</m:t>
                      </m:r>
                      <m:r>
                        <a:rPr lang="vi-VN" i="1">
                          <a:latin typeface="Cambria Math" panose="02040503050406030204" pitchFamily="18" charset="0"/>
                          <a:ea typeface="Yu Mincho" panose="02020400000000000000" pitchFamily="18" charset="-128"/>
                          <a:cs typeface="Times New Roman" panose="02020603050405020304" pitchFamily="18" charset="0"/>
                        </a:rPr>
                        <m:t>2−</m:t>
                      </m:r>
                      <m:r>
                        <a:rPr lang="vi-VN" i="1">
                          <a:latin typeface="Cambria Math" panose="02040503050406030204" pitchFamily="18" charset="0"/>
                          <a:ea typeface="Yu Mincho" panose="02020400000000000000" pitchFamily="18" charset="-128"/>
                          <a:cs typeface="Times New Roman" panose="02020603050405020304" pitchFamily="18" charset="0"/>
                        </a:rPr>
                        <m:t>𝛼</m:t>
                      </m:r>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𝑏</m:t>
                      </m:r>
                      <m:r>
                        <a:rPr lang="vi-VN" i="1">
                          <a:latin typeface="Cambria Math" panose="02040503050406030204" pitchFamily="18" charset="0"/>
                          <a:ea typeface="Yu Mincho" panose="02020400000000000000" pitchFamily="18" charset="-128"/>
                          <a:cs typeface="Times New Roman" panose="02020603050405020304" pitchFamily="18" charset="0"/>
                        </a:rPr>
                        <m:t>2</m:t>
                      </m:r>
                    </m:oMath>
                  </m:oMathPara>
                </a14:m>
                <a:endParaRPr lang="en-US">
                  <a:latin typeface="Calibri" panose="020F0502020204030204" pitchFamily="34" charset="0"/>
                  <a:ea typeface="Yu Mincho" panose="02020400000000000000" pitchFamily="18" charset="-128"/>
                  <a:cs typeface="Times New Roman" panose="02020603050405020304" pitchFamily="18" charset="0"/>
                </a:endParaRPr>
              </a:p>
              <a:p>
                <a:pPr marL="457200" algn="just">
                  <a:lnSpc>
                    <a:spcPct val="107000"/>
                  </a:lnSpc>
                  <a:spcAft>
                    <a:spcPts val="800"/>
                  </a:spcAft>
                  <a:tabLst>
                    <a:tab pos="2514600" algn="l"/>
                  </a:tabLst>
                </a:pPr>
                <a:r>
                  <a:rPr lang="vi-VN">
                    <a:latin typeface="Calibri" panose="020F0502020204030204" pitchFamily="34" charset="0"/>
                    <a:ea typeface="Yu Mincho" panose="02020400000000000000" pitchFamily="18" charset="-128"/>
                    <a:cs typeface="Times New Roman" panose="02020603050405020304" pitchFamily="18" charset="0"/>
                  </a:rPr>
                  <a:t>                </a:t>
                </a:r>
                <a14:m>
                  <m:oMath xmlns:m="http://schemas.openxmlformats.org/officeDocument/2006/math">
                    <m:r>
                      <a:rPr lang="vi-VN" i="1">
                        <a:latin typeface="Cambria Math" panose="02040503050406030204" pitchFamily="18" charset="0"/>
                        <a:ea typeface="Yu Mincho" panose="02020400000000000000" pitchFamily="18" charset="-128"/>
                        <a:cs typeface="Times New Roman" panose="02020603050405020304" pitchFamily="18" charset="0"/>
                      </a:rPr>
                      <m:t>𝑤𝑏</m:t>
                    </m:r>
                    <m:box>
                      <m:boxPr>
                        <m:ctrlPr>
                          <a:rPr lang="en-US" i="1">
                            <a:latin typeface="Cambria Math" panose="02040503050406030204" pitchFamily="18" charset="0"/>
                            <a:ea typeface="Yu Mincho" panose="02020400000000000000" pitchFamily="18" charset="-128"/>
                            <a:cs typeface="Times New Roman" panose="02020603050405020304" pitchFamily="18" charset="0"/>
                          </a:rPr>
                        </m:ctrlPr>
                      </m:boxPr>
                      <m:e>
                        <m:r>
                          <a:rPr lang="vi-VN" i="1">
                            <a:latin typeface="Cambria Math" panose="02040503050406030204" pitchFamily="18" charset="0"/>
                            <a:ea typeface="Yu Mincho" panose="02020400000000000000" pitchFamily="18" charset="-128"/>
                            <a:cs typeface="Times New Roman" panose="02020603050405020304" pitchFamily="18" charset="0"/>
                          </a:rPr>
                          <m:t>∶=</m:t>
                        </m:r>
                      </m:e>
                    </m:box>
                    <m:r>
                      <a:rPr lang="vi-VN" i="1">
                        <a:latin typeface="Cambria Math" panose="02040503050406030204" pitchFamily="18" charset="0"/>
                        <a:ea typeface="Yu Mincho" panose="02020400000000000000" pitchFamily="18" charset="-128"/>
                        <a:cs typeface="Times New Roman" panose="02020603050405020304" pitchFamily="18" charset="0"/>
                      </a:rPr>
                      <m:t>𝑤𝑏</m:t>
                    </m:r>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𝛼</m:t>
                    </m:r>
                    <m:r>
                      <a:rPr lang="vi-VN" i="1">
                        <a:latin typeface="Cambria Math" panose="02040503050406030204" pitchFamily="18" charset="0"/>
                        <a:ea typeface="Yu Mincho" panose="02020400000000000000" pitchFamily="18" charset="-128"/>
                        <a:cs typeface="Times New Roman" panose="02020603050405020304" pitchFamily="18" charset="0"/>
                      </a:rPr>
                      <m:t>×</m:t>
                    </m:r>
                    <m:r>
                      <a:rPr lang="vi-VN" i="1">
                        <a:latin typeface="Cambria Math" panose="02040503050406030204" pitchFamily="18" charset="0"/>
                        <a:ea typeface="Yu Mincho" panose="02020400000000000000" pitchFamily="18" charset="-128"/>
                        <a:cs typeface="Times New Roman" panose="02020603050405020304" pitchFamily="18" charset="0"/>
                      </a:rPr>
                      <m:t>𝛿</m:t>
                    </m:r>
                    <m:r>
                      <a:rPr lang="vi-VN" i="1">
                        <a:latin typeface="Cambria Math" panose="02040503050406030204" pitchFamily="18" charset="0"/>
                        <a:ea typeface="Yu Mincho" panose="02020400000000000000" pitchFamily="18" charset="-128"/>
                        <a:cs typeface="Times New Roman" panose="02020603050405020304" pitchFamily="18" charset="0"/>
                      </a:rPr>
                      <m:t>𝑤𝑏</m:t>
                    </m:r>
                  </m:oMath>
                </a14:m>
                <a:r>
                  <a:rPr lang="vi-VN">
                    <a:latin typeface="Calibri" panose="020F0502020204030204" pitchFamily="34" charset="0"/>
                    <a:ea typeface="Yu Mincho" panose="02020400000000000000" pitchFamily="18" charset="-128"/>
                    <a:cs typeface="Times New Roman" panose="02020603050405020304" pitchFamily="18" charset="0"/>
                  </a:rPr>
                  <a:t>.</a:t>
                </a:r>
                <a:endParaRPr lang="en-US">
                  <a:latin typeface="Calibri" panose="020F0502020204030204" pitchFamily="34" charset="0"/>
                  <a:ea typeface="Yu Mincho" panose="02020400000000000000" pitchFamily="18" charset="-128"/>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23B6B16F-2B69-437F-9316-3EAE5C4861F0}"/>
                  </a:ext>
                </a:extLst>
              </p:cNvPr>
              <p:cNvSpPr>
                <a:spLocks noRot="1" noChangeAspect="1" noMove="1" noResize="1" noEditPoints="1" noAdjustHandles="1" noChangeArrowheads="1" noChangeShapeType="1" noTextEdit="1"/>
              </p:cNvSpPr>
              <p:nvPr/>
            </p:nvSpPr>
            <p:spPr>
              <a:xfrm>
                <a:off x="4252125" y="833229"/>
                <a:ext cx="4572000" cy="3477042"/>
              </a:xfrm>
              <a:prstGeom prst="rect">
                <a:avLst/>
              </a:prstGeom>
              <a:blipFill>
                <a:blip r:embed="rId4"/>
                <a:stretch>
                  <a:fillRect r="-400" b="-877"/>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5BA09363-5A81-4349-B476-D6F327BE6AC4}"/>
              </a:ext>
            </a:extLst>
          </p:cNvPr>
          <p:cNvPicPr/>
          <p:nvPr/>
        </p:nvPicPr>
        <p:blipFill>
          <a:blip r:embed="rId5"/>
          <a:stretch>
            <a:fillRect/>
          </a:stretch>
        </p:blipFill>
        <p:spPr>
          <a:xfrm>
            <a:off x="252180" y="2589088"/>
            <a:ext cx="4027805" cy="2209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741830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9"/>
        <p:cNvGrpSpPr/>
        <p:nvPr/>
      </p:nvGrpSpPr>
      <p:grpSpPr>
        <a:xfrm>
          <a:off x="0" y="0"/>
          <a:ext cx="0" cy="0"/>
          <a:chOff x="0" y="0"/>
          <a:chExt cx="0" cy="0"/>
        </a:xfrm>
      </p:grpSpPr>
      <p:sp>
        <p:nvSpPr>
          <p:cNvPr id="280" name="Google Shape;280;p31"/>
          <p:cNvSpPr txBox="1">
            <a:spLocks noGrp="1"/>
          </p:cNvSpPr>
          <p:nvPr>
            <p:ph type="ctrTitle"/>
          </p:nvPr>
        </p:nvSpPr>
        <p:spPr>
          <a:xfrm flipH="1">
            <a:off x="1889225" y="2355535"/>
            <a:ext cx="3281400" cy="80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TỔ CHỨC DỮ LIỆU VÀ THUẬT TOÁN</a:t>
            </a:r>
            <a:endParaRPr/>
          </a:p>
        </p:txBody>
      </p:sp>
      <p:sp>
        <p:nvSpPr>
          <p:cNvPr id="281" name="Google Shape;281;p31"/>
          <p:cNvSpPr txBox="1">
            <a:spLocks noGrp="1"/>
          </p:cNvSpPr>
          <p:nvPr>
            <p:ph type="title" idx="2"/>
          </p:nvPr>
        </p:nvSpPr>
        <p:spPr>
          <a:xfrm flipH="1">
            <a:off x="1889225" y="1753435"/>
            <a:ext cx="2979300" cy="7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ctrTitle" idx="13"/>
          </p:nvPr>
        </p:nvSpPr>
        <p:spPr>
          <a:xfrm>
            <a:off x="3080988" y="246450"/>
            <a:ext cx="2982000"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n w="0"/>
                <a:solidFill>
                  <a:schemeClr val="bg1"/>
                </a:solidFill>
                <a:effectLst>
                  <a:outerShdw blurRad="38100" dist="19050" dir="2700000" algn="tl" rotWithShape="0">
                    <a:schemeClr val="dk1">
                      <a:alpha val="40000"/>
                    </a:schemeClr>
                  </a:outerShdw>
                </a:effectLst>
              </a:rPr>
              <a:t>Nội dung</a:t>
            </a:r>
            <a:endParaRPr sz="3600">
              <a:ln w="0"/>
              <a:solidFill>
                <a:schemeClr val="bg1"/>
              </a:solidFill>
              <a:effectLst>
                <a:outerShdw blurRad="38100" dist="19050" dir="2700000" algn="tl" rotWithShape="0">
                  <a:schemeClr val="dk1">
                    <a:alpha val="40000"/>
                  </a:schemeClr>
                </a:outerShdw>
              </a:effectLst>
            </a:endParaRPr>
          </a:p>
        </p:txBody>
      </p:sp>
      <p:cxnSp>
        <p:nvCxnSpPr>
          <p:cNvPr id="124" name="Google Shape;124;p23"/>
          <p:cNvCxnSpPr/>
          <p:nvPr/>
        </p:nvCxnSpPr>
        <p:spPr>
          <a:xfrm>
            <a:off x="5871225" y="2147250"/>
            <a:ext cx="0" cy="689100"/>
          </a:xfrm>
          <a:prstGeom prst="straightConnector1">
            <a:avLst/>
          </a:prstGeom>
          <a:noFill/>
          <a:ln w="19050" cap="flat" cmpd="sng">
            <a:solidFill>
              <a:srgbClr val="D9D9D9"/>
            </a:solidFill>
            <a:prstDash val="solid"/>
            <a:round/>
            <a:headEnd type="none" w="med" len="med"/>
            <a:tailEnd type="none" w="med" len="med"/>
          </a:ln>
        </p:spPr>
      </p:cxnSp>
      <p:cxnSp>
        <p:nvCxnSpPr>
          <p:cNvPr id="125" name="Google Shape;125;p23"/>
          <p:cNvCxnSpPr/>
          <p:nvPr/>
        </p:nvCxnSpPr>
        <p:spPr>
          <a:xfrm>
            <a:off x="3249525" y="2147250"/>
            <a:ext cx="0" cy="689100"/>
          </a:xfrm>
          <a:prstGeom prst="straightConnector1">
            <a:avLst/>
          </a:prstGeom>
          <a:noFill/>
          <a:ln w="19050" cap="flat" cmpd="sng">
            <a:solidFill>
              <a:srgbClr val="D9D9D9"/>
            </a:solidFill>
            <a:prstDash val="solid"/>
            <a:round/>
            <a:headEnd type="none" w="med" len="med"/>
            <a:tailEnd type="none" w="med" len="med"/>
          </a:ln>
        </p:spPr>
      </p:cxnSp>
      <p:sp>
        <p:nvSpPr>
          <p:cNvPr id="126" name="Google Shape;126;p23"/>
          <p:cNvSpPr txBox="1">
            <a:spLocks noGrp="1"/>
          </p:cNvSpPr>
          <p:nvPr>
            <p:ph type="ctrTitle"/>
          </p:nvPr>
        </p:nvSpPr>
        <p:spPr>
          <a:xfrm>
            <a:off x="1152088" y="2340556"/>
            <a:ext cx="159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Tổng quan đề tài</a:t>
            </a:r>
            <a:endParaRPr/>
          </a:p>
        </p:txBody>
      </p:sp>
      <p:sp>
        <p:nvSpPr>
          <p:cNvPr id="127" name="Google Shape;127;p23"/>
          <p:cNvSpPr txBox="1">
            <a:spLocks noGrp="1"/>
          </p:cNvSpPr>
          <p:nvPr>
            <p:ph type="ctrTitle" idx="3"/>
          </p:nvPr>
        </p:nvSpPr>
        <p:spPr>
          <a:xfrm>
            <a:off x="3773838" y="2340556"/>
            <a:ext cx="159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Cơ s</a:t>
            </a:r>
            <a:r>
              <a:rPr lang="en-US"/>
              <a:t>ở lý thuyết</a:t>
            </a:r>
            <a:endParaRPr/>
          </a:p>
        </p:txBody>
      </p:sp>
      <p:sp>
        <p:nvSpPr>
          <p:cNvPr id="128" name="Google Shape;128;p23"/>
          <p:cNvSpPr txBox="1">
            <a:spLocks noGrp="1"/>
          </p:cNvSpPr>
          <p:nvPr>
            <p:ph type="ctrTitle" idx="5"/>
          </p:nvPr>
        </p:nvSpPr>
        <p:spPr>
          <a:xfrm>
            <a:off x="6448876" y="2340556"/>
            <a:ext cx="159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t>
            </a:r>
            <a:r>
              <a:rPr lang="en-US"/>
              <a:t>ổ chức dữ liệu và thuật toán</a:t>
            </a:r>
            <a:endParaRPr/>
          </a:p>
        </p:txBody>
      </p:sp>
      <p:sp>
        <p:nvSpPr>
          <p:cNvPr id="130" name="Google Shape;130;p23"/>
          <p:cNvSpPr txBox="1">
            <a:spLocks noGrp="1"/>
          </p:cNvSpPr>
          <p:nvPr>
            <p:ph type="title" idx="14"/>
          </p:nvPr>
        </p:nvSpPr>
        <p:spPr>
          <a:xfrm>
            <a:off x="1575838" y="2012475"/>
            <a:ext cx="7488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01</a:t>
            </a:r>
            <a:endParaRPr>
              <a:solidFill>
                <a:schemeClr val="lt1"/>
              </a:solidFill>
            </a:endParaRPr>
          </a:p>
        </p:txBody>
      </p:sp>
      <p:sp>
        <p:nvSpPr>
          <p:cNvPr id="132" name="Google Shape;132;p23"/>
          <p:cNvSpPr txBox="1">
            <a:spLocks noGrp="1"/>
          </p:cNvSpPr>
          <p:nvPr>
            <p:ph type="title" idx="15"/>
          </p:nvPr>
        </p:nvSpPr>
        <p:spPr>
          <a:xfrm>
            <a:off x="4197618" y="2012475"/>
            <a:ext cx="7488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sp>
        <p:nvSpPr>
          <p:cNvPr id="134" name="Google Shape;134;p23"/>
          <p:cNvSpPr txBox="1">
            <a:spLocks noGrp="1"/>
          </p:cNvSpPr>
          <p:nvPr>
            <p:ph type="title" idx="16"/>
          </p:nvPr>
        </p:nvSpPr>
        <p:spPr>
          <a:xfrm>
            <a:off x="6872626" y="2012475"/>
            <a:ext cx="7488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03</a:t>
            </a:r>
            <a:endParaRPr>
              <a:solidFill>
                <a:schemeClr val="lt1"/>
              </a:solidFill>
            </a:endParaRPr>
          </a:p>
        </p:txBody>
      </p:sp>
      <p:sp>
        <p:nvSpPr>
          <p:cNvPr id="136" name="Google Shape;136;p23"/>
          <p:cNvSpPr txBox="1">
            <a:spLocks noGrp="1"/>
          </p:cNvSpPr>
          <p:nvPr>
            <p:ph type="ctrTitle" idx="7"/>
          </p:nvPr>
        </p:nvSpPr>
        <p:spPr>
          <a:xfrm>
            <a:off x="2373676" y="3759150"/>
            <a:ext cx="159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t>
            </a:r>
            <a:r>
              <a:rPr lang="vi-VN"/>
              <a:t>ư</a:t>
            </a:r>
            <a:r>
              <a:rPr lang="en-US"/>
              <a:t>ơng trình và kết quả</a:t>
            </a:r>
            <a:endParaRPr/>
          </a:p>
        </p:txBody>
      </p:sp>
      <p:sp>
        <p:nvSpPr>
          <p:cNvPr id="137" name="Google Shape;137;p23"/>
          <p:cNvSpPr txBox="1">
            <a:spLocks noGrp="1"/>
          </p:cNvSpPr>
          <p:nvPr>
            <p:ph type="title" idx="17"/>
          </p:nvPr>
        </p:nvSpPr>
        <p:spPr>
          <a:xfrm>
            <a:off x="2879111" y="3386650"/>
            <a:ext cx="7488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04</a:t>
            </a:r>
            <a:endParaRPr>
              <a:solidFill>
                <a:schemeClr val="lt1"/>
              </a:solidFill>
            </a:endParaRPr>
          </a:p>
        </p:txBody>
      </p:sp>
      <p:sp>
        <p:nvSpPr>
          <p:cNvPr id="139" name="Google Shape;139;p23"/>
          <p:cNvSpPr txBox="1">
            <a:spLocks noGrp="1"/>
          </p:cNvSpPr>
          <p:nvPr>
            <p:ph type="ctrTitle" idx="9"/>
          </p:nvPr>
        </p:nvSpPr>
        <p:spPr>
          <a:xfrm>
            <a:off x="5073075" y="3739295"/>
            <a:ext cx="15963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a:t>
            </a:r>
            <a:r>
              <a:rPr lang="en-US"/>
              <a:t>ết luận và h</a:t>
            </a:r>
            <a:r>
              <a:rPr lang="vi-VN"/>
              <a:t>ư</a:t>
            </a:r>
            <a:r>
              <a:rPr lang="en-US"/>
              <a:t>ớng phát triển</a:t>
            </a:r>
            <a:endParaRPr/>
          </a:p>
        </p:txBody>
      </p:sp>
      <p:sp>
        <p:nvSpPr>
          <p:cNvPr id="140" name="Google Shape;140;p23"/>
          <p:cNvSpPr txBox="1">
            <a:spLocks noGrp="1"/>
          </p:cNvSpPr>
          <p:nvPr>
            <p:ph type="title" idx="18"/>
          </p:nvPr>
        </p:nvSpPr>
        <p:spPr>
          <a:xfrm>
            <a:off x="5500879" y="3386650"/>
            <a:ext cx="748800" cy="3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05</a:t>
            </a:r>
            <a:endParaRPr>
              <a:solidFill>
                <a:schemeClr val="lt1"/>
              </a:solidFill>
            </a:endParaRPr>
          </a:p>
        </p:txBody>
      </p:sp>
      <p:cxnSp>
        <p:nvCxnSpPr>
          <p:cNvPr id="141" name="Google Shape;141;p23"/>
          <p:cNvCxnSpPr/>
          <p:nvPr/>
        </p:nvCxnSpPr>
        <p:spPr>
          <a:xfrm>
            <a:off x="4572025" y="3518850"/>
            <a:ext cx="0" cy="689100"/>
          </a:xfrm>
          <a:prstGeom prst="straightConnector1">
            <a:avLst/>
          </a:prstGeom>
          <a:noFill/>
          <a:ln w="19050" cap="flat" cmpd="sng">
            <a:solidFill>
              <a:srgbClr val="D9D9D9"/>
            </a:solidFill>
            <a:prstDash val="solid"/>
            <a:round/>
            <a:headEnd type="none" w="med" len="med"/>
            <a:tailEnd type="none" w="med" len="med"/>
          </a:ln>
        </p:spPr>
      </p:cxnSp>
      <p:sp>
        <p:nvSpPr>
          <p:cNvPr id="142" name="Google Shape;142;p23"/>
          <p:cNvSpPr/>
          <p:nvPr/>
        </p:nvSpPr>
        <p:spPr>
          <a:xfrm rot="899825">
            <a:off x="-1428364" y="3728917"/>
            <a:ext cx="2950497" cy="2316666"/>
          </a:xfrm>
          <a:prstGeom prst="hexagon">
            <a:avLst>
              <a:gd name="adj" fmla="val 25000"/>
              <a:gd name="vf" fmla="val 11547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rot="-3036684">
            <a:off x="7582353" y="4618566"/>
            <a:ext cx="2950470" cy="2316746"/>
          </a:xfrm>
          <a:prstGeom prst="hexagon">
            <a:avLst>
              <a:gd name="adj" fmla="val 25000"/>
              <a:gd name="vf" fmla="val 11547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07125ECE-CFB0-420C-B32B-CB2C17E8D0BE}"/>
              </a:ext>
            </a:extLst>
          </p:cNvPr>
          <p:cNvGraphicFramePr>
            <a:graphicFrameLocks noGrp="1"/>
          </p:cNvGraphicFramePr>
          <p:nvPr/>
        </p:nvGraphicFramePr>
        <p:xfrm>
          <a:off x="0" y="1"/>
          <a:ext cx="4572000" cy="5143500"/>
        </p:xfrm>
        <a:graphic>
          <a:graphicData uri="http://schemas.openxmlformats.org/drawingml/2006/table">
            <a:tbl>
              <a:tblPr firstRow="1" bandRow="1">
                <a:tableStyleId>{5C22544A-7EE6-4342-B048-85BDC9FD1C3A}</a:tableStyleId>
              </a:tblPr>
              <a:tblGrid>
                <a:gridCol w="1745673">
                  <a:extLst>
                    <a:ext uri="{9D8B030D-6E8A-4147-A177-3AD203B41FA5}">
                      <a16:colId xmlns:a16="http://schemas.microsoft.com/office/drawing/2014/main" val="3282450284"/>
                    </a:ext>
                  </a:extLst>
                </a:gridCol>
                <a:gridCol w="2826327">
                  <a:extLst>
                    <a:ext uri="{9D8B030D-6E8A-4147-A177-3AD203B41FA5}">
                      <a16:colId xmlns:a16="http://schemas.microsoft.com/office/drawing/2014/main" val="1331304636"/>
                    </a:ext>
                  </a:extLst>
                </a:gridCol>
              </a:tblGrid>
              <a:tr h="342900">
                <a:tc>
                  <a:txBody>
                    <a:bodyPr/>
                    <a:lstStyle/>
                    <a:p>
                      <a:pPr algn="ctr"/>
                      <a:r>
                        <a:rPr lang="en-US" sz="2000" b="1">
                          <a:solidFill>
                            <a:srgbClr val="000000"/>
                          </a:solidFill>
                          <a:effectLst/>
                          <a:latin typeface="Times New Roman" panose="02020603050405020304" pitchFamily="18" charset="0"/>
                        </a:rPr>
                        <a:t>TT</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b="1">
                          <a:solidFill>
                            <a:srgbClr val="000000"/>
                          </a:solidFill>
                          <a:effectLst/>
                          <a:latin typeface="Calibri" panose="020F0502020204030204" pitchFamily="34" charset="0"/>
                          <a:cs typeface="Times New Roman" panose="02020603050405020304" pitchFamily="18" charset="0"/>
                        </a:rPr>
                        <a:t>Doanh thu</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821567854"/>
                  </a:ext>
                </a:extLst>
              </a:tr>
              <a:tr h="342900">
                <a:tc>
                  <a:txBody>
                    <a:bodyPr/>
                    <a:lstStyle/>
                    <a:p>
                      <a:pPr algn="ctr"/>
                      <a:r>
                        <a:rPr lang="en-US" sz="2000">
                          <a:solidFill>
                            <a:srgbClr val="000000"/>
                          </a:solidFill>
                          <a:effectLst/>
                          <a:latin typeface="Times New Roman" panose="02020603050405020304" pitchFamily="18" charset="0"/>
                        </a:rPr>
                        <a:t>1</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87637330000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817153851"/>
                  </a:ext>
                </a:extLst>
              </a:tr>
              <a:tr h="342900">
                <a:tc>
                  <a:txBody>
                    <a:bodyPr/>
                    <a:lstStyle/>
                    <a:p>
                      <a:pPr algn="ctr"/>
                      <a:r>
                        <a:rPr lang="en-US" sz="2000">
                          <a:solidFill>
                            <a:srgbClr val="000000"/>
                          </a:solidFill>
                          <a:effectLst/>
                          <a:latin typeface="Times New Roman" panose="02020603050405020304" pitchFamily="18" charset="0"/>
                        </a:rPr>
                        <a:t>2</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51592350000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960331466"/>
                  </a:ext>
                </a:extLst>
              </a:tr>
              <a:tr h="342900">
                <a:tc>
                  <a:txBody>
                    <a:bodyPr/>
                    <a:lstStyle/>
                    <a:p>
                      <a:pPr algn="ctr"/>
                      <a:r>
                        <a:rPr lang="en-US" sz="2000">
                          <a:solidFill>
                            <a:srgbClr val="000000"/>
                          </a:solidFill>
                          <a:effectLst/>
                          <a:latin typeface="Times New Roman" panose="02020603050405020304" pitchFamily="18" charset="0"/>
                        </a:rPr>
                        <a:t>3</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70710450000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259341577"/>
                  </a:ext>
                </a:extLst>
              </a:tr>
              <a:tr h="342900">
                <a:tc>
                  <a:txBody>
                    <a:bodyPr/>
                    <a:lstStyle/>
                    <a:p>
                      <a:pPr algn="ctr"/>
                      <a:r>
                        <a:rPr lang="en-US" sz="2000">
                          <a:solidFill>
                            <a:srgbClr val="000000"/>
                          </a:solidFill>
                          <a:effectLst/>
                          <a:latin typeface="Times New Roman" panose="02020603050405020304" pitchFamily="18" charset="0"/>
                        </a:rPr>
                        <a:t>4</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90337190000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793520742"/>
                  </a:ext>
                </a:extLst>
              </a:tr>
              <a:tr h="342900">
                <a:tc>
                  <a:txBody>
                    <a:bodyPr/>
                    <a:lstStyle/>
                    <a:p>
                      <a:pPr algn="ctr"/>
                      <a:r>
                        <a:rPr lang="en-US" sz="2000">
                          <a:solidFill>
                            <a:srgbClr val="000000"/>
                          </a:solidFill>
                          <a:effectLst/>
                          <a:latin typeface="Times New Roman" panose="02020603050405020304" pitchFamily="18" charset="0"/>
                        </a:rPr>
                        <a:t>5</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59876860000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434711509"/>
                  </a:ext>
                </a:extLst>
              </a:tr>
              <a:tr h="342900">
                <a:tc>
                  <a:txBody>
                    <a:bodyPr/>
                    <a:lstStyle/>
                    <a:p>
                      <a:pPr algn="ctr"/>
                      <a:r>
                        <a:rPr lang="en-US" sz="2000">
                          <a:solidFill>
                            <a:srgbClr val="000000"/>
                          </a:solidFill>
                          <a:effectLst/>
                          <a:latin typeface="Times New Roman" panose="02020603050405020304" pitchFamily="18" charset="0"/>
                        </a:rPr>
                        <a:t>6</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40409400000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905079726"/>
                  </a:ext>
                </a:extLst>
              </a:tr>
              <a:tr h="342900">
                <a:tc>
                  <a:txBody>
                    <a:bodyPr/>
                    <a:lstStyle/>
                    <a:p>
                      <a:pPr algn="ctr"/>
                      <a:r>
                        <a:rPr lang="en-US" sz="2000">
                          <a:solidFill>
                            <a:srgbClr val="000000"/>
                          </a:solidFill>
                          <a:effectLst/>
                          <a:latin typeface="Times New Roman" panose="02020603050405020304" pitchFamily="18" charset="0"/>
                        </a:rPr>
                        <a:t>7</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27422300000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308643767"/>
                  </a:ext>
                </a:extLst>
              </a:tr>
              <a:tr h="342900">
                <a:tc>
                  <a:txBody>
                    <a:bodyPr/>
                    <a:lstStyle/>
                    <a:p>
                      <a:pPr algn="ctr"/>
                      <a:r>
                        <a:rPr lang="en-US" sz="2000">
                          <a:solidFill>
                            <a:srgbClr val="000000"/>
                          </a:solidFill>
                          <a:effectLst/>
                          <a:latin typeface="Times New Roman" panose="02020603050405020304" pitchFamily="18" charset="0"/>
                        </a:rPr>
                        <a:t>8</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45635030000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736008294"/>
                  </a:ext>
                </a:extLst>
              </a:tr>
              <a:tr h="342900">
                <a:tc>
                  <a:txBody>
                    <a:bodyPr/>
                    <a:lstStyle/>
                    <a:p>
                      <a:pPr algn="ctr"/>
                      <a:r>
                        <a:rPr lang="en-US" sz="2000">
                          <a:solidFill>
                            <a:srgbClr val="000000"/>
                          </a:solidFill>
                          <a:effectLst/>
                          <a:latin typeface="Times New Roman" panose="02020603050405020304" pitchFamily="18" charset="0"/>
                        </a:rPr>
                        <a:t>9</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38154530000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667284365"/>
                  </a:ext>
                </a:extLst>
              </a:tr>
              <a:tr h="342900">
                <a:tc>
                  <a:txBody>
                    <a:bodyPr/>
                    <a:lstStyle/>
                    <a:p>
                      <a:pPr algn="ctr"/>
                      <a:r>
                        <a:rPr lang="en-US" sz="2000">
                          <a:solidFill>
                            <a:srgbClr val="000000"/>
                          </a:solidFill>
                          <a:effectLst/>
                          <a:latin typeface="Times New Roman" panose="02020603050405020304" pitchFamily="18" charset="0"/>
                        </a:rPr>
                        <a:t>10</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23910350000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574929565"/>
                  </a:ext>
                </a:extLst>
              </a:tr>
              <a:tr h="342900">
                <a:tc>
                  <a:txBody>
                    <a:bodyPr/>
                    <a:lstStyle/>
                    <a:p>
                      <a:pPr algn="ctr"/>
                      <a:r>
                        <a:rPr lang="en-US" sz="2000">
                          <a:solidFill>
                            <a:srgbClr val="000000"/>
                          </a:solidFill>
                          <a:effectLst/>
                          <a:latin typeface="Times New Roman" panose="02020603050405020304" pitchFamily="18" charset="0"/>
                        </a:rPr>
                        <a:t>11</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36457930000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794329302"/>
                  </a:ext>
                </a:extLst>
              </a:tr>
              <a:tr h="342900">
                <a:tc>
                  <a:txBody>
                    <a:bodyPr/>
                    <a:lstStyle/>
                    <a:p>
                      <a:pPr algn="ctr"/>
                      <a:r>
                        <a:rPr lang="en-US" sz="2000">
                          <a:solidFill>
                            <a:srgbClr val="000000"/>
                          </a:solidFill>
                          <a:effectLst/>
                          <a:latin typeface="Times New Roman" panose="02020603050405020304" pitchFamily="18" charset="0"/>
                        </a:rPr>
                        <a:t>12</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27384000000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08423252"/>
                  </a:ext>
                </a:extLst>
              </a:tr>
              <a:tr h="342900">
                <a:tc>
                  <a:txBody>
                    <a:bodyPr/>
                    <a:lstStyle/>
                    <a:p>
                      <a:pPr algn="ctr"/>
                      <a:r>
                        <a:rPr lang="en-US" sz="2000">
                          <a:solidFill>
                            <a:srgbClr val="000000"/>
                          </a:solidFill>
                          <a:effectLst/>
                          <a:latin typeface="Times New Roman" panose="02020603050405020304" pitchFamily="18" charset="0"/>
                        </a:rPr>
                        <a:t>13</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27385000000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665964313"/>
                  </a:ext>
                </a:extLst>
              </a:tr>
              <a:tr h="342900">
                <a:tc>
                  <a:txBody>
                    <a:bodyPr/>
                    <a:lstStyle/>
                    <a:p>
                      <a:pPr algn="ctr"/>
                      <a:r>
                        <a:rPr lang="en-US" sz="2000">
                          <a:solidFill>
                            <a:srgbClr val="000000"/>
                          </a:solidFill>
                          <a:effectLst/>
                          <a:latin typeface="Times New Roman" panose="02020603050405020304" pitchFamily="18" charset="0"/>
                        </a:rPr>
                        <a:t>14</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28537960000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08061563"/>
                  </a:ext>
                </a:extLst>
              </a:tr>
            </a:tbl>
          </a:graphicData>
        </a:graphic>
      </p:graphicFrame>
      <p:graphicFrame>
        <p:nvGraphicFramePr>
          <p:cNvPr id="14" name="Table 6">
            <a:extLst>
              <a:ext uri="{FF2B5EF4-FFF2-40B4-BE49-F238E27FC236}">
                <a16:creationId xmlns:a16="http://schemas.microsoft.com/office/drawing/2014/main" id="{C39E89C8-9A5A-46F7-8A27-901D00C0F223}"/>
              </a:ext>
            </a:extLst>
          </p:cNvPr>
          <p:cNvGraphicFramePr>
            <a:graphicFrameLocks noGrp="1"/>
          </p:cNvGraphicFramePr>
          <p:nvPr/>
        </p:nvGraphicFramePr>
        <p:xfrm>
          <a:off x="4743450" y="0"/>
          <a:ext cx="4400550" cy="5143500"/>
        </p:xfrm>
        <a:graphic>
          <a:graphicData uri="http://schemas.openxmlformats.org/drawingml/2006/table">
            <a:tbl>
              <a:tblPr firstRow="1" bandRow="1">
                <a:tableStyleId>{5C22544A-7EE6-4342-B048-85BDC9FD1C3A}</a:tableStyleId>
              </a:tblPr>
              <a:tblGrid>
                <a:gridCol w="1680210">
                  <a:extLst>
                    <a:ext uri="{9D8B030D-6E8A-4147-A177-3AD203B41FA5}">
                      <a16:colId xmlns:a16="http://schemas.microsoft.com/office/drawing/2014/main" val="3282450284"/>
                    </a:ext>
                  </a:extLst>
                </a:gridCol>
                <a:gridCol w="2720340">
                  <a:extLst>
                    <a:ext uri="{9D8B030D-6E8A-4147-A177-3AD203B41FA5}">
                      <a16:colId xmlns:a16="http://schemas.microsoft.com/office/drawing/2014/main" val="1331304636"/>
                    </a:ext>
                  </a:extLst>
                </a:gridCol>
              </a:tblGrid>
              <a:tr h="342900">
                <a:tc>
                  <a:txBody>
                    <a:bodyPr/>
                    <a:lstStyle/>
                    <a:p>
                      <a:pPr algn="ctr"/>
                      <a:r>
                        <a:rPr lang="en-US" sz="2000">
                          <a:solidFill>
                            <a:srgbClr val="000000"/>
                          </a:solidFill>
                          <a:effectLst/>
                          <a:latin typeface="Times New Roman" panose="02020603050405020304" pitchFamily="18" charset="0"/>
                        </a:rPr>
                        <a:t>15</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37820520000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821567854"/>
                  </a:ext>
                </a:extLst>
              </a:tr>
              <a:tr h="342900">
                <a:tc>
                  <a:txBody>
                    <a:bodyPr/>
                    <a:lstStyle/>
                    <a:p>
                      <a:pPr algn="ctr"/>
                      <a:r>
                        <a:rPr lang="en-US" sz="2000">
                          <a:solidFill>
                            <a:srgbClr val="000000"/>
                          </a:solidFill>
                          <a:effectLst/>
                          <a:latin typeface="Times New Roman" panose="02020603050405020304" pitchFamily="18" charset="0"/>
                        </a:rPr>
                        <a:t>16</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84600000000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817153851"/>
                  </a:ext>
                </a:extLst>
              </a:tr>
              <a:tr h="342900">
                <a:tc>
                  <a:txBody>
                    <a:bodyPr/>
                    <a:lstStyle/>
                    <a:p>
                      <a:pPr algn="ctr"/>
                      <a:r>
                        <a:rPr lang="en-US" sz="2000">
                          <a:solidFill>
                            <a:srgbClr val="000000"/>
                          </a:solidFill>
                          <a:effectLst/>
                          <a:latin typeface="Times New Roman" panose="02020603050405020304" pitchFamily="18" charset="0"/>
                        </a:rPr>
                        <a:t>17</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38400000000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960331466"/>
                  </a:ext>
                </a:extLst>
              </a:tr>
              <a:tr h="342900">
                <a:tc>
                  <a:txBody>
                    <a:bodyPr/>
                    <a:lstStyle/>
                    <a:p>
                      <a:pPr algn="ctr"/>
                      <a:r>
                        <a:rPr lang="en-US" sz="2000">
                          <a:solidFill>
                            <a:srgbClr val="000000"/>
                          </a:solidFill>
                          <a:effectLst/>
                          <a:latin typeface="Times New Roman" panose="02020603050405020304" pitchFamily="18" charset="0"/>
                        </a:rPr>
                        <a:t>18</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160000000000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259341577"/>
                  </a:ext>
                </a:extLst>
              </a:tr>
              <a:tr h="342900">
                <a:tc>
                  <a:txBody>
                    <a:bodyPr/>
                    <a:lstStyle/>
                    <a:p>
                      <a:pPr algn="ctr"/>
                      <a:r>
                        <a:rPr lang="en-US" sz="2000">
                          <a:solidFill>
                            <a:srgbClr val="000000"/>
                          </a:solidFill>
                          <a:effectLst/>
                          <a:latin typeface="Times New Roman" panose="02020603050405020304" pitchFamily="18" charset="0"/>
                        </a:rPr>
                        <a:t>19</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240000000000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793520742"/>
                  </a:ext>
                </a:extLst>
              </a:tr>
              <a:tr h="342900">
                <a:tc>
                  <a:txBody>
                    <a:bodyPr/>
                    <a:lstStyle/>
                    <a:p>
                      <a:pPr algn="ctr"/>
                      <a:r>
                        <a:rPr lang="en-US" sz="2000">
                          <a:solidFill>
                            <a:srgbClr val="000000"/>
                          </a:solidFill>
                          <a:effectLst/>
                          <a:latin typeface="Times New Roman" panose="02020603050405020304" pitchFamily="18" charset="0"/>
                        </a:rPr>
                        <a:t>20</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92300000000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434711509"/>
                  </a:ext>
                </a:extLst>
              </a:tr>
              <a:tr h="342900">
                <a:tc>
                  <a:txBody>
                    <a:bodyPr/>
                    <a:lstStyle/>
                    <a:p>
                      <a:pPr algn="ctr"/>
                      <a:r>
                        <a:rPr lang="en-US" sz="2000">
                          <a:solidFill>
                            <a:srgbClr val="000000"/>
                          </a:solidFill>
                          <a:effectLst/>
                          <a:latin typeface="Times New Roman" panose="02020603050405020304" pitchFamily="18" charset="0"/>
                        </a:rPr>
                        <a:t>21</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281000000000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905079726"/>
                  </a:ext>
                </a:extLst>
              </a:tr>
              <a:tr h="342900">
                <a:tc>
                  <a:txBody>
                    <a:bodyPr/>
                    <a:lstStyle/>
                    <a:p>
                      <a:pPr algn="ctr"/>
                      <a:r>
                        <a:rPr lang="en-US" sz="2000">
                          <a:solidFill>
                            <a:srgbClr val="000000"/>
                          </a:solidFill>
                          <a:effectLst/>
                          <a:latin typeface="Times New Roman" panose="02020603050405020304" pitchFamily="18" charset="0"/>
                        </a:rPr>
                        <a:t>22</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116000000000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308643767"/>
                  </a:ext>
                </a:extLst>
              </a:tr>
              <a:tr h="342900">
                <a:tc>
                  <a:txBody>
                    <a:bodyPr/>
                    <a:lstStyle/>
                    <a:p>
                      <a:pPr algn="ctr"/>
                      <a:r>
                        <a:rPr lang="en-US" sz="2000">
                          <a:solidFill>
                            <a:srgbClr val="000000"/>
                          </a:solidFill>
                          <a:effectLst/>
                          <a:latin typeface="Times New Roman" panose="02020603050405020304" pitchFamily="18" charset="0"/>
                        </a:rPr>
                        <a:t>23</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96900000000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736008294"/>
                  </a:ext>
                </a:extLst>
              </a:tr>
              <a:tr h="342900">
                <a:tc>
                  <a:txBody>
                    <a:bodyPr/>
                    <a:lstStyle/>
                    <a:p>
                      <a:pPr algn="ctr"/>
                      <a:r>
                        <a:rPr lang="en-US" sz="2000">
                          <a:solidFill>
                            <a:srgbClr val="000000"/>
                          </a:solidFill>
                          <a:effectLst/>
                          <a:latin typeface="Times New Roman" panose="02020603050405020304" pitchFamily="18" charset="0"/>
                        </a:rPr>
                        <a:t>24</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168000000000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667284365"/>
                  </a:ext>
                </a:extLst>
              </a:tr>
              <a:tr h="342900">
                <a:tc>
                  <a:txBody>
                    <a:bodyPr/>
                    <a:lstStyle/>
                    <a:p>
                      <a:pPr algn="ctr"/>
                      <a:r>
                        <a:rPr lang="en-US" sz="2000">
                          <a:solidFill>
                            <a:srgbClr val="000000"/>
                          </a:solidFill>
                          <a:effectLst/>
                          <a:latin typeface="Times New Roman" panose="02020603050405020304" pitchFamily="18" charset="0"/>
                        </a:rPr>
                        <a:t>25</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127000000000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574929565"/>
                  </a:ext>
                </a:extLst>
              </a:tr>
              <a:tr h="342900">
                <a:tc>
                  <a:txBody>
                    <a:bodyPr/>
                    <a:lstStyle/>
                    <a:p>
                      <a:pPr algn="ctr"/>
                      <a:r>
                        <a:rPr lang="en-US" sz="2000">
                          <a:solidFill>
                            <a:srgbClr val="000000"/>
                          </a:solidFill>
                          <a:effectLst/>
                          <a:latin typeface="Times New Roman" panose="02020603050405020304" pitchFamily="18" charset="0"/>
                        </a:rPr>
                        <a:t>26</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104000000000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794329302"/>
                  </a:ext>
                </a:extLst>
              </a:tr>
              <a:tr h="342900">
                <a:tc>
                  <a:txBody>
                    <a:bodyPr/>
                    <a:lstStyle/>
                    <a:p>
                      <a:pPr algn="ctr"/>
                      <a:r>
                        <a:rPr lang="en-US" sz="2000">
                          <a:solidFill>
                            <a:srgbClr val="000000"/>
                          </a:solidFill>
                          <a:effectLst/>
                          <a:latin typeface="Times New Roman" panose="02020603050405020304" pitchFamily="18" charset="0"/>
                        </a:rPr>
                        <a:t>27</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57400000000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08423252"/>
                  </a:ext>
                </a:extLst>
              </a:tr>
              <a:tr h="342900">
                <a:tc>
                  <a:txBody>
                    <a:bodyPr/>
                    <a:lstStyle/>
                    <a:p>
                      <a:pPr algn="ctr"/>
                      <a:r>
                        <a:rPr lang="en-US" sz="2000">
                          <a:solidFill>
                            <a:srgbClr val="000000"/>
                          </a:solidFill>
                          <a:effectLst/>
                          <a:latin typeface="Times New Roman" panose="02020603050405020304" pitchFamily="18" charset="0"/>
                        </a:rPr>
                        <a:t>28</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197000000000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665964313"/>
                  </a:ext>
                </a:extLst>
              </a:tr>
              <a:tr h="342900">
                <a:tc>
                  <a:txBody>
                    <a:bodyPr/>
                    <a:lstStyle/>
                    <a:p>
                      <a:pPr algn="ctr"/>
                      <a:r>
                        <a:rPr lang="en-US" sz="2000">
                          <a:solidFill>
                            <a:srgbClr val="000000"/>
                          </a:solidFill>
                          <a:effectLst/>
                          <a:latin typeface="Times New Roman" panose="02020603050405020304" pitchFamily="18" charset="0"/>
                        </a:rPr>
                        <a:t>29</a:t>
                      </a:r>
                      <a:endParaRPr lang="en-US" sz="2000">
                        <a:effectLst/>
                        <a:latin typeface="Times New Roman" panose="02020603050405020304" pitchFamily="18" charset="0"/>
                      </a:endParaRPr>
                    </a:p>
                  </a:txBody>
                  <a:tcPr marL="9525" marR="9525" marT="9525" marB="9525"/>
                </a:tc>
                <a:tc>
                  <a:txBody>
                    <a:bodyPr/>
                    <a:lstStyle/>
                    <a:p>
                      <a:pPr algn="ctr">
                        <a:lnSpc>
                          <a:spcPct val="107000"/>
                        </a:lnSpc>
                      </a:pPr>
                      <a:r>
                        <a:rPr lang="en-US" sz="2000">
                          <a:solidFill>
                            <a:srgbClr val="000000"/>
                          </a:solidFill>
                          <a:effectLst/>
                          <a:latin typeface="Calibri" panose="020F0502020204030204" pitchFamily="34" charset="0"/>
                          <a:cs typeface="Times New Roman" panose="02020603050405020304" pitchFamily="18" charset="0"/>
                        </a:rPr>
                        <a:t>96406120000</a:t>
                      </a:r>
                      <a:endParaRPr lang="en-US" sz="2000">
                        <a:effectLst/>
                        <a:latin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08061563"/>
                  </a:ext>
                </a:extLst>
              </a:tr>
            </a:tbl>
          </a:graphicData>
        </a:graphic>
      </p:graphicFrame>
    </p:spTree>
    <p:extLst>
      <p:ext uri="{BB962C8B-B14F-4D97-AF65-F5344CB8AC3E}">
        <p14:creationId xmlns:p14="http://schemas.microsoft.com/office/powerpoint/2010/main" val="74164313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3"/>
          <p:cNvSpPr/>
          <p:nvPr/>
        </p:nvSpPr>
        <p:spPr>
          <a:xfrm rot="-194701">
            <a:off x="122490" y="468295"/>
            <a:ext cx="2983784" cy="2584749"/>
          </a:xfrm>
          <a:prstGeom prst="hexagon">
            <a:avLst>
              <a:gd name="adj" fmla="val 25000"/>
              <a:gd name="vf" fmla="val 11547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rot="914792">
            <a:off x="6308390" y="2648494"/>
            <a:ext cx="2283885" cy="1978011"/>
          </a:xfrm>
          <a:prstGeom prst="hexagon">
            <a:avLst>
              <a:gd name="adj" fmla="val 25000"/>
              <a:gd name="vf" fmla="val 11547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8597B8A7-3874-430D-A81C-7DCD6FFA4894}"/>
              </a:ext>
            </a:extLst>
          </p:cNvPr>
          <p:cNvPicPr>
            <a:picLocks noChangeAspect="1"/>
          </p:cNvPicPr>
          <p:nvPr/>
        </p:nvPicPr>
        <p:blipFill>
          <a:blip r:embed="rId3"/>
          <a:stretch>
            <a:fillRect/>
          </a:stretch>
        </p:blipFill>
        <p:spPr>
          <a:xfrm>
            <a:off x="51726" y="111377"/>
            <a:ext cx="3658950" cy="2401646"/>
          </a:xfrm>
          <a:prstGeom prst="rect">
            <a:avLst/>
          </a:prstGeom>
        </p:spPr>
      </p:pic>
      <p:sp>
        <p:nvSpPr>
          <p:cNvPr id="2" name="TextBox 1">
            <a:extLst>
              <a:ext uri="{FF2B5EF4-FFF2-40B4-BE49-F238E27FC236}">
                <a16:creationId xmlns:a16="http://schemas.microsoft.com/office/drawing/2014/main" id="{CA0DDEDC-696D-4DC3-9E7A-AA2AFD24CDEC}"/>
              </a:ext>
            </a:extLst>
          </p:cNvPr>
          <p:cNvSpPr txBox="1"/>
          <p:nvPr/>
        </p:nvSpPr>
        <p:spPr>
          <a:xfrm>
            <a:off x="4048777" y="385917"/>
            <a:ext cx="4763387" cy="1815882"/>
          </a:xfrm>
          <a:prstGeom prst="rect">
            <a:avLst/>
          </a:prstGeom>
          <a:noFill/>
        </p:spPr>
        <p:txBody>
          <a:bodyPr wrap="square" rtlCol="0">
            <a:spAutoFit/>
          </a:bodyPr>
          <a:lstStyle/>
          <a:p>
            <a:pPr marL="285750" indent="-285750" algn="just">
              <a:buFontTx/>
              <a:buChar char="-"/>
            </a:pPr>
            <a:r>
              <a:rPr lang="en-US" sz="1600"/>
              <a:t>Mỗi lần training sẽ dùng dữ liệu của 4 tháng để làm đầu vào ( input )  và tháng tiếp theo sẽ dùng để làm đầu ra ( output ).</a:t>
            </a:r>
          </a:p>
          <a:p>
            <a:pPr marL="285750" indent="-285750" algn="just">
              <a:buFontTx/>
              <a:buChar char="-"/>
            </a:pPr>
            <a:r>
              <a:rPr lang="en-US" sz="1600"/>
              <a:t>Tổng cộng ta sẽ thực hiện đ</a:t>
            </a:r>
            <a:r>
              <a:rPr lang="vi-VN" sz="1600"/>
              <a:t>ư</a:t>
            </a:r>
            <a:r>
              <a:rPr lang="en-US" sz="1600"/>
              <a:t>ợc tất cả 25 lần training ( Đối với 29 dữ liệu đ</a:t>
            </a:r>
            <a:r>
              <a:rPr lang="vi-VN" sz="1600"/>
              <a:t>ư</a:t>
            </a:r>
            <a:r>
              <a:rPr lang="en-US" sz="1600"/>
              <a:t>a vào ) </a:t>
            </a:r>
          </a:p>
          <a:p>
            <a:pPr marL="285750" indent="-285750" algn="just">
              <a:buFontTx/>
              <a:buChar char="-"/>
            </a:pPr>
            <a:r>
              <a:rPr lang="en-US" sz="1600"/>
              <a:t>Số lần training = số dữ liệu đ</a:t>
            </a:r>
            <a:r>
              <a:rPr lang="vi-VN" sz="1600"/>
              <a:t>ư</a:t>
            </a:r>
            <a:r>
              <a:rPr lang="en-US" sz="1600"/>
              <a:t>a vào – số input nhận vào </a:t>
            </a:r>
          </a:p>
        </p:txBody>
      </p:sp>
      <p:graphicFrame>
        <p:nvGraphicFramePr>
          <p:cNvPr id="3" name="Table 2">
            <a:extLst>
              <a:ext uri="{FF2B5EF4-FFF2-40B4-BE49-F238E27FC236}">
                <a16:creationId xmlns:a16="http://schemas.microsoft.com/office/drawing/2014/main" id="{665AD214-F1F2-4A32-89A3-D0D5B5C7BF09}"/>
              </a:ext>
            </a:extLst>
          </p:cNvPr>
          <p:cNvGraphicFramePr>
            <a:graphicFrameLocks noGrp="1"/>
          </p:cNvGraphicFramePr>
          <p:nvPr>
            <p:extLst>
              <p:ext uri="{D42A27DB-BD31-4B8C-83A1-F6EECF244321}">
                <p14:modId xmlns:p14="http://schemas.microsoft.com/office/powerpoint/2010/main" val="2705457063"/>
              </p:ext>
            </p:extLst>
          </p:nvPr>
        </p:nvGraphicFramePr>
        <p:xfrm>
          <a:off x="499730" y="2639931"/>
          <a:ext cx="8027582" cy="2392192"/>
        </p:xfrm>
        <a:graphic>
          <a:graphicData uri="http://schemas.openxmlformats.org/drawingml/2006/table">
            <a:tbl>
              <a:tblPr/>
              <a:tblGrid>
                <a:gridCol w="772857">
                  <a:extLst>
                    <a:ext uri="{9D8B030D-6E8A-4147-A177-3AD203B41FA5}">
                      <a16:colId xmlns:a16="http://schemas.microsoft.com/office/drawing/2014/main" val="2081319588"/>
                    </a:ext>
                  </a:extLst>
                </a:gridCol>
                <a:gridCol w="1450945">
                  <a:extLst>
                    <a:ext uri="{9D8B030D-6E8A-4147-A177-3AD203B41FA5}">
                      <a16:colId xmlns:a16="http://schemas.microsoft.com/office/drawing/2014/main" val="93365086"/>
                    </a:ext>
                  </a:extLst>
                </a:gridCol>
                <a:gridCol w="1450945">
                  <a:extLst>
                    <a:ext uri="{9D8B030D-6E8A-4147-A177-3AD203B41FA5}">
                      <a16:colId xmlns:a16="http://schemas.microsoft.com/office/drawing/2014/main" val="197273737"/>
                    </a:ext>
                  </a:extLst>
                </a:gridCol>
                <a:gridCol w="1450945">
                  <a:extLst>
                    <a:ext uri="{9D8B030D-6E8A-4147-A177-3AD203B41FA5}">
                      <a16:colId xmlns:a16="http://schemas.microsoft.com/office/drawing/2014/main" val="3236318252"/>
                    </a:ext>
                  </a:extLst>
                </a:gridCol>
                <a:gridCol w="1450945">
                  <a:extLst>
                    <a:ext uri="{9D8B030D-6E8A-4147-A177-3AD203B41FA5}">
                      <a16:colId xmlns:a16="http://schemas.microsoft.com/office/drawing/2014/main" val="1904664139"/>
                    </a:ext>
                  </a:extLst>
                </a:gridCol>
                <a:gridCol w="1450945">
                  <a:extLst>
                    <a:ext uri="{9D8B030D-6E8A-4147-A177-3AD203B41FA5}">
                      <a16:colId xmlns:a16="http://schemas.microsoft.com/office/drawing/2014/main" val="3142098532"/>
                    </a:ext>
                  </a:extLst>
                </a:gridCol>
              </a:tblGrid>
              <a:tr h="468104">
                <a:tc>
                  <a:txBody>
                    <a:bodyPr/>
                    <a:lstStyle/>
                    <a:p>
                      <a:pPr algn="ctr" fontAlgn="t"/>
                      <a:r>
                        <a:rPr lang="en-US" sz="1300" b="1">
                          <a:solidFill>
                            <a:srgbClr val="000000"/>
                          </a:solidFill>
                          <a:effectLst/>
                          <a:latin typeface="Times New Roman" panose="02020603050405020304" pitchFamily="18" charset="0"/>
                        </a:rPr>
                        <a:t>Đầu vào</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b="1">
                          <a:solidFill>
                            <a:srgbClr val="000000"/>
                          </a:solidFill>
                          <a:effectLst/>
                          <a:latin typeface="Times New Roman" panose="02020603050405020304" pitchFamily="18" charset="0"/>
                        </a:rPr>
                        <a:t>x1</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b="1">
                          <a:solidFill>
                            <a:srgbClr val="000000"/>
                          </a:solidFill>
                          <a:effectLst/>
                          <a:latin typeface="Times New Roman" panose="02020603050405020304" pitchFamily="18" charset="0"/>
                        </a:rPr>
                        <a:t>x2</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b="1">
                          <a:solidFill>
                            <a:srgbClr val="000000"/>
                          </a:solidFill>
                          <a:effectLst/>
                          <a:latin typeface="Times New Roman" panose="02020603050405020304" pitchFamily="18" charset="0"/>
                        </a:rPr>
                        <a:t>x3</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b="1">
                          <a:solidFill>
                            <a:srgbClr val="000000"/>
                          </a:solidFill>
                          <a:effectLst/>
                          <a:latin typeface="Times New Roman" panose="02020603050405020304" pitchFamily="18" charset="0"/>
                        </a:rPr>
                        <a:t>x4</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b="1">
                          <a:solidFill>
                            <a:srgbClr val="000000"/>
                          </a:solidFill>
                          <a:effectLst/>
                          <a:latin typeface="Times New Roman" panose="02020603050405020304" pitchFamily="18" charset="0"/>
                        </a:rPr>
                        <a:t>Đầu ra</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659011135"/>
                  </a:ext>
                </a:extLst>
              </a:tr>
              <a:tr h="277937">
                <a:tc>
                  <a:txBody>
                    <a:bodyPr/>
                    <a:lstStyle/>
                    <a:p>
                      <a:pPr algn="ctr" fontAlgn="t"/>
                      <a:r>
                        <a:rPr lang="en-US" sz="1300">
                          <a:solidFill>
                            <a:srgbClr val="000000"/>
                          </a:solidFill>
                          <a:effectLst/>
                          <a:latin typeface="Times New Roman" panose="02020603050405020304" pitchFamily="18" charset="0"/>
                        </a:rPr>
                        <a:t>k=1</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87637330000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51592350000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70710450000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90337190000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59876860000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682555484"/>
                  </a:ext>
                </a:extLst>
              </a:tr>
              <a:tr h="277937">
                <a:tc>
                  <a:txBody>
                    <a:bodyPr/>
                    <a:lstStyle/>
                    <a:p>
                      <a:pPr algn="ctr" fontAlgn="t"/>
                      <a:r>
                        <a:rPr lang="en-US" sz="1300">
                          <a:solidFill>
                            <a:srgbClr val="000000"/>
                          </a:solidFill>
                          <a:effectLst/>
                          <a:latin typeface="Times New Roman" panose="02020603050405020304" pitchFamily="18" charset="0"/>
                        </a:rPr>
                        <a:t>k=2</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51592350000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70710450000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90337190000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59876860000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40409400000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273942692"/>
                  </a:ext>
                </a:extLst>
              </a:tr>
              <a:tr h="277937">
                <a:tc>
                  <a:txBody>
                    <a:bodyPr/>
                    <a:lstStyle/>
                    <a:p>
                      <a:pPr algn="ctr" fontAlgn="t"/>
                      <a:r>
                        <a:rPr lang="en-US" sz="1300">
                          <a:solidFill>
                            <a:srgbClr val="000000"/>
                          </a:solidFill>
                          <a:effectLst/>
                          <a:latin typeface="Times New Roman" panose="02020603050405020304" pitchFamily="18" charset="0"/>
                        </a:rPr>
                        <a:t>k=3</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70710450000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90337190000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59876860000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40409400000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27422300000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987052958"/>
                  </a:ext>
                </a:extLst>
              </a:tr>
              <a:tr h="277937">
                <a:tc>
                  <a:txBody>
                    <a:bodyPr/>
                    <a:lstStyle/>
                    <a:p>
                      <a:pPr algn="ctr" fontAlgn="t"/>
                      <a:r>
                        <a:rPr lang="en-US" sz="1300">
                          <a:solidFill>
                            <a:srgbClr val="000000"/>
                          </a:solidFill>
                          <a:effectLst/>
                          <a:latin typeface="Times New Roman" panose="02020603050405020304" pitchFamily="18" charset="0"/>
                        </a:rPr>
                        <a:t>k=4</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90337190000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59876860000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40409400000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27422300000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300">
                          <a:solidFill>
                            <a:srgbClr val="000000"/>
                          </a:solidFill>
                          <a:effectLst/>
                          <a:latin typeface="Times New Roman" panose="02020603050405020304" pitchFamily="18" charset="0"/>
                        </a:rPr>
                        <a:t>45635030000</a:t>
                      </a:r>
                      <a:endParaRPr lang="en-US">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08139661"/>
                  </a:ext>
                </a:extLst>
              </a:tr>
              <a:tr h="292565">
                <a:tc>
                  <a:txBody>
                    <a:bodyPr/>
                    <a:lstStyle/>
                    <a:p>
                      <a:pPr algn="ctr" fontAlgn="t"/>
                      <a:r>
                        <a:rPr lang="en-US">
                          <a:effectLst/>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a:effectLst/>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a:effectLst/>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a:effectLst/>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a:effectLst/>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a:effectLst/>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390366706"/>
                  </a:ext>
                </a:extLst>
              </a:tr>
              <a:tr h="461048">
                <a:tc>
                  <a:txBody>
                    <a:bodyPr/>
                    <a:lstStyle/>
                    <a:p>
                      <a:pPr algn="ctr" fontAlgn="t"/>
                      <a:r>
                        <a:rPr lang="en-US" sz="1300">
                          <a:effectLst/>
                          <a:latin typeface="Times New Roman" panose="02020603050405020304" pitchFamily="18" charset="0"/>
                          <a:cs typeface="Times New Roman" panose="02020603050405020304" pitchFamily="18" charset="0"/>
                        </a:rPr>
                        <a:t>K=25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3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127000000000</a:t>
                      </a:r>
                      <a:endParaRPr lang="en-US" sz="1300">
                        <a:effectLst/>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3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104000000000</a:t>
                      </a:r>
                      <a:endParaRPr lang="en-US" sz="1300">
                        <a:effectLst/>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3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57400000000</a:t>
                      </a:r>
                      <a:endParaRPr lang="en-US" sz="1300">
                        <a:effectLst/>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3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197000000000</a:t>
                      </a:r>
                      <a:endParaRPr lang="en-US" sz="1300">
                        <a:effectLst/>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3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96406120000</a:t>
                      </a:r>
                      <a:endParaRPr lang="en-US" sz="1300">
                        <a:effectLst/>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DEE2E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82570449"/>
                  </a:ext>
                </a:extLst>
              </a:tr>
            </a:tbl>
          </a:graphicData>
        </a:graphic>
      </p:graphicFrame>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5" name="Google Shape;379;p36">
            <a:extLst>
              <a:ext uri="{FF2B5EF4-FFF2-40B4-BE49-F238E27FC236}">
                <a16:creationId xmlns:a16="http://schemas.microsoft.com/office/drawing/2014/main" id="{4FF5ACFF-5045-4908-AFE2-83F5A4C61E82}"/>
              </a:ext>
            </a:extLst>
          </p:cNvPr>
          <p:cNvSpPr/>
          <p:nvPr/>
        </p:nvSpPr>
        <p:spPr>
          <a:xfrm flipH="1">
            <a:off x="-1004887" y="-447675"/>
            <a:ext cx="8239125" cy="4857750"/>
          </a:xfrm>
          <a:custGeom>
            <a:avLst/>
            <a:gdLst/>
            <a:ahLst/>
            <a:cxnLst/>
            <a:rect l="l" t="t" r="r" b="b"/>
            <a:pathLst>
              <a:path w="329565" h="194310" extrusionOk="0">
                <a:moveTo>
                  <a:pt x="0" y="0"/>
                </a:moveTo>
                <a:lnTo>
                  <a:pt x="33147" y="107442"/>
                </a:lnTo>
                <a:lnTo>
                  <a:pt x="74295" y="118110"/>
                </a:lnTo>
                <a:lnTo>
                  <a:pt x="134493" y="194310"/>
                </a:lnTo>
                <a:lnTo>
                  <a:pt x="329565" y="180594"/>
                </a:lnTo>
                <a:lnTo>
                  <a:pt x="308229" y="11430"/>
                </a:lnTo>
                <a:close/>
              </a:path>
            </a:pathLst>
          </a:custGeom>
          <a:noFill/>
          <a:ln w="19050" cap="flat" cmpd="sng">
            <a:solidFill>
              <a:srgbClr val="D9D9D9"/>
            </a:solidFill>
            <a:prstDash val="solid"/>
            <a:round/>
            <a:headEnd type="none" w="med" len="med"/>
            <a:tailEnd type="none" w="med" len="med"/>
          </a:ln>
        </p:spPr>
      </p:sp>
      <p:sp>
        <p:nvSpPr>
          <p:cNvPr id="3" name="Rectangle 2">
            <a:extLst>
              <a:ext uri="{FF2B5EF4-FFF2-40B4-BE49-F238E27FC236}">
                <a16:creationId xmlns:a16="http://schemas.microsoft.com/office/drawing/2014/main" id="{3BC217BE-A1DF-40AB-B1DC-D76F74D645B5}"/>
              </a:ext>
            </a:extLst>
          </p:cNvPr>
          <p:cNvSpPr/>
          <p:nvPr/>
        </p:nvSpPr>
        <p:spPr>
          <a:xfrm>
            <a:off x="318977" y="0"/>
            <a:ext cx="8506046" cy="5245860"/>
          </a:xfrm>
          <a:prstGeom prst="rect">
            <a:avLst/>
          </a:prstGeom>
        </p:spPr>
        <p:txBody>
          <a:bodyPr wrap="square">
            <a:spAutoFit/>
          </a:bodyPr>
          <a:lstStyle/>
          <a:p>
            <a:pPr algn="just">
              <a:lnSpc>
                <a:spcPct val="107000"/>
              </a:lnSpc>
              <a:spcAft>
                <a:spcPts val="800"/>
              </a:spcAft>
            </a:pPr>
            <a:r>
              <a:rPr lang="en-US" sz="1800" b="1">
                <a:latin typeface="+mj-lt"/>
                <a:ea typeface="Yu Mincho" panose="02020400000000000000" pitchFamily="18" charset="-128"/>
                <a:cs typeface="Times New Roman" panose="02020603050405020304" pitchFamily="18" charset="0"/>
              </a:rPr>
              <a:t>3.1 Phát biểu bài toán </a:t>
            </a:r>
          </a:p>
          <a:p>
            <a:pPr algn="just">
              <a:lnSpc>
                <a:spcPct val="107000"/>
              </a:lnSpc>
              <a:spcAft>
                <a:spcPts val="800"/>
              </a:spcAft>
            </a:pPr>
            <a:r>
              <a:rPr lang="en-US" sz="1800">
                <a:latin typeface="+mj-lt"/>
                <a:ea typeface="Yu Mincho" panose="02020400000000000000" pitchFamily="18" charset="-128"/>
                <a:cs typeface="Times New Roman" panose="02020603050405020304" pitchFamily="18" charset="0"/>
              </a:rPr>
              <a:t>-  Đầu vào là số liệu doanh thu của doanh nghiệp được lấy từ file input.out có sẵn -  Đầu ra là số liệu doanh thu của doanh nghiệp trong tháng tiếp theo do chương trình tính toán và xuất ra màn hình</a:t>
            </a:r>
          </a:p>
          <a:p>
            <a:pPr algn="just">
              <a:lnSpc>
                <a:spcPct val="107000"/>
              </a:lnSpc>
              <a:spcAft>
                <a:spcPts val="800"/>
              </a:spcAft>
            </a:pPr>
            <a:r>
              <a:rPr lang="en-US" sz="1800" b="1">
                <a:latin typeface="+mj-lt"/>
                <a:ea typeface="Yu Mincho" panose="02020400000000000000" pitchFamily="18" charset="-128"/>
                <a:cs typeface="Times New Roman" panose="02020603050405020304" pitchFamily="18" charset="0"/>
              </a:rPr>
              <a:t>3.2 Thuật toán </a:t>
            </a:r>
          </a:p>
          <a:p>
            <a:pPr marL="285750" indent="-285750" algn="just">
              <a:lnSpc>
                <a:spcPct val="107000"/>
              </a:lnSpc>
              <a:spcAft>
                <a:spcPts val="800"/>
              </a:spcAft>
              <a:buFontTx/>
              <a:buChar char="-"/>
            </a:pPr>
            <a:r>
              <a:rPr lang="en-US" sz="1800">
                <a:latin typeface="+mj-lt"/>
                <a:ea typeface="Yu Mincho" panose="02020400000000000000" pitchFamily="18" charset="-128"/>
                <a:cs typeface="Times New Roman" panose="02020603050405020304" pitchFamily="18" charset="0"/>
              </a:rPr>
              <a:t>Thuật toán đ</a:t>
            </a:r>
            <a:r>
              <a:rPr lang="vi-VN" sz="1800">
                <a:latin typeface="+mj-lt"/>
                <a:ea typeface="Yu Mincho" panose="02020400000000000000" pitchFamily="18" charset="-128"/>
                <a:cs typeface="Times New Roman" panose="02020603050405020304" pitchFamily="18" charset="0"/>
              </a:rPr>
              <a:t>ư</a:t>
            </a:r>
            <a:r>
              <a:rPr lang="en-US" sz="1800">
                <a:latin typeface="+mj-lt"/>
                <a:ea typeface="Yu Mincho" panose="02020400000000000000" pitchFamily="18" charset="-128"/>
                <a:cs typeface="Times New Roman" panose="02020603050405020304" pitchFamily="18" charset="0"/>
              </a:rPr>
              <a:t>ợc trình áp dụng đối với tr</a:t>
            </a:r>
            <a:r>
              <a:rPr lang="vi-VN" sz="1800">
                <a:latin typeface="+mj-lt"/>
                <a:ea typeface="Yu Mincho" panose="02020400000000000000" pitchFamily="18" charset="-128"/>
                <a:cs typeface="Times New Roman" panose="02020603050405020304" pitchFamily="18" charset="0"/>
              </a:rPr>
              <a:t>ư</a:t>
            </a:r>
            <a:r>
              <a:rPr lang="en-US" sz="1800">
                <a:latin typeface="+mj-lt"/>
                <a:ea typeface="Yu Mincho" panose="02020400000000000000" pitchFamily="18" charset="-128"/>
                <a:cs typeface="Times New Roman" panose="02020603050405020304" pitchFamily="18" charset="0"/>
              </a:rPr>
              <a:t>ờng hợp số input = 4 và số neural trong hidden layer = 4</a:t>
            </a:r>
          </a:p>
          <a:p>
            <a:pPr algn="just">
              <a:spcAft>
                <a:spcPts val="800"/>
              </a:spcAft>
            </a:pPr>
            <a:r>
              <a:rPr lang="en-US" sz="1800" b="1">
                <a:latin typeface="+mj-lt"/>
                <a:ea typeface="Yu Mincho" panose="02020400000000000000" pitchFamily="18" charset="-128"/>
                <a:cs typeface="Times New Roman" panose="02020603050405020304" pitchFamily="18" charset="0"/>
              </a:rPr>
              <a:t>B1: </a:t>
            </a:r>
            <a:r>
              <a:rPr lang="en-US" sz="1800">
                <a:latin typeface="+mj-lt"/>
                <a:ea typeface="Yu Mincho" panose="02020400000000000000" pitchFamily="18" charset="-128"/>
                <a:cs typeface="Times New Roman" panose="02020603050405020304" pitchFamily="18" charset="0"/>
              </a:rPr>
              <a:t>Lấy input và output từ data</a:t>
            </a:r>
          </a:p>
          <a:p>
            <a:pPr algn="just">
              <a:spcAft>
                <a:spcPts val="800"/>
              </a:spcAft>
            </a:pPr>
            <a:r>
              <a:rPr lang="en-US" sz="1800">
                <a:latin typeface="+mj-lt"/>
                <a:ea typeface="Yu Mincho" panose="02020400000000000000" pitchFamily="18" charset="-128"/>
                <a:cs typeface="Times New Roman" panose="02020603050405020304" pitchFamily="18" charset="0"/>
              </a:rPr>
              <a:t>lặp ( i = 1-&gt; n - 4):		// n = 29</a:t>
            </a:r>
          </a:p>
          <a:p>
            <a:pPr algn="just">
              <a:spcAft>
                <a:spcPts val="800"/>
              </a:spcAft>
            </a:pPr>
            <a:r>
              <a:rPr lang="en-US" sz="1800">
                <a:latin typeface="+mj-lt"/>
                <a:ea typeface="Yu Mincho" panose="02020400000000000000" pitchFamily="18" charset="-128"/>
                <a:cs typeface="Times New Roman" panose="02020603050405020304" pitchFamily="18" charset="0"/>
              </a:rPr>
              <a:t>     k = 1</a:t>
            </a:r>
          </a:p>
          <a:p>
            <a:pPr algn="just">
              <a:spcAft>
                <a:spcPts val="800"/>
              </a:spcAft>
            </a:pPr>
            <a:r>
              <a:rPr lang="en-US" sz="1800">
                <a:latin typeface="+mj-lt"/>
                <a:ea typeface="Yu Mincho" panose="02020400000000000000" pitchFamily="18" charset="-128"/>
                <a:cs typeface="Times New Roman" panose="02020603050405020304" pitchFamily="18" charset="0"/>
              </a:rPr>
              <a:t>     lặp ( j = i -&gt; i +3 ):</a:t>
            </a:r>
          </a:p>
          <a:p>
            <a:pPr algn="just">
              <a:spcAft>
                <a:spcPts val="800"/>
              </a:spcAft>
            </a:pPr>
            <a:r>
              <a:rPr lang="en-US" sz="1800">
                <a:latin typeface="+mj-lt"/>
                <a:ea typeface="Yu Mincho" panose="02020400000000000000" pitchFamily="18" charset="-128"/>
                <a:cs typeface="Times New Roman" panose="02020603050405020304" pitchFamily="18" charset="0"/>
              </a:rPr>
              <a:t>         x[k] = data[j]</a:t>
            </a:r>
          </a:p>
          <a:p>
            <a:pPr algn="just">
              <a:spcAft>
                <a:spcPts val="800"/>
              </a:spcAft>
            </a:pPr>
            <a:r>
              <a:rPr lang="en-US" sz="1800">
                <a:latin typeface="+mj-lt"/>
                <a:ea typeface="Yu Mincho" panose="02020400000000000000" pitchFamily="18" charset="-128"/>
                <a:cs typeface="Times New Roman" panose="02020603050405020304" pitchFamily="18" charset="0"/>
              </a:rPr>
              <a:t>         k++</a:t>
            </a:r>
          </a:p>
          <a:p>
            <a:pPr algn="just">
              <a:spcAft>
                <a:spcPts val="800"/>
              </a:spcAft>
            </a:pPr>
            <a:r>
              <a:rPr lang="en-US" sz="1800">
                <a:latin typeface="+mj-lt"/>
                <a:ea typeface="Yu Mincho" panose="02020400000000000000" pitchFamily="18" charset="-128"/>
                <a:cs typeface="Times New Roman" panose="02020603050405020304" pitchFamily="18" charset="0"/>
              </a:rPr>
              <a:t>    y = data[i+4]</a:t>
            </a:r>
            <a:r>
              <a:rPr lang="en-US" sz="1800" b="1">
                <a:latin typeface="+mj-lt"/>
                <a:ea typeface="Yu Mincho" panose="02020400000000000000" pitchFamily="18" charset="-128"/>
                <a:cs typeface="Times New Roman" panose="02020603050405020304" pitchFamily="18" charset="0"/>
              </a:rPr>
              <a:t> </a:t>
            </a:r>
          </a:p>
        </p:txBody>
      </p:sp>
      <p:pic>
        <p:nvPicPr>
          <p:cNvPr id="4" name="Picture 3">
            <a:extLst>
              <a:ext uri="{FF2B5EF4-FFF2-40B4-BE49-F238E27FC236}">
                <a16:creationId xmlns:a16="http://schemas.microsoft.com/office/drawing/2014/main" id="{B200397F-34A7-4064-8E20-1C2082CCA6F0}"/>
              </a:ext>
            </a:extLst>
          </p:cNvPr>
          <p:cNvPicPr>
            <a:picLocks noChangeAspect="1"/>
          </p:cNvPicPr>
          <p:nvPr/>
        </p:nvPicPr>
        <p:blipFill>
          <a:blip r:embed="rId3"/>
          <a:stretch>
            <a:fillRect/>
          </a:stretch>
        </p:blipFill>
        <p:spPr>
          <a:xfrm>
            <a:off x="5090404" y="2264735"/>
            <a:ext cx="3734619" cy="2714980"/>
          </a:xfrm>
          <a:prstGeom prst="rect">
            <a:avLst/>
          </a:prstGeom>
          <a:ln>
            <a:noFill/>
          </a:ln>
          <a:effectLst>
            <a:softEdge rad="112500"/>
          </a:effectLst>
        </p:spPr>
      </p:pic>
    </p:spTree>
    <p:extLst>
      <p:ext uri="{BB962C8B-B14F-4D97-AF65-F5344CB8AC3E}">
        <p14:creationId xmlns:p14="http://schemas.microsoft.com/office/powerpoint/2010/main" val="2841940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3"/>
          <p:cNvSpPr/>
          <p:nvPr/>
        </p:nvSpPr>
        <p:spPr>
          <a:xfrm rot="-194701">
            <a:off x="122490" y="468295"/>
            <a:ext cx="2983784" cy="2584749"/>
          </a:xfrm>
          <a:prstGeom prst="hexagon">
            <a:avLst>
              <a:gd name="adj" fmla="val 25000"/>
              <a:gd name="vf" fmla="val 11547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rot="914792">
            <a:off x="6308390" y="2648494"/>
            <a:ext cx="2283885" cy="1978011"/>
          </a:xfrm>
          <a:prstGeom prst="hexagon">
            <a:avLst>
              <a:gd name="adj" fmla="val 25000"/>
              <a:gd name="vf" fmla="val 11547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9CE300E-C55F-4335-BEE2-7573363D6050}"/>
                  </a:ext>
                </a:extLst>
              </p:cNvPr>
              <p:cNvSpPr/>
              <p:nvPr/>
            </p:nvSpPr>
            <p:spPr>
              <a:xfrm>
                <a:off x="505545" y="251504"/>
                <a:ext cx="4572000" cy="4615174"/>
              </a:xfrm>
              <a:prstGeom prst="rect">
                <a:avLst/>
              </a:prstGeom>
            </p:spPr>
            <p:txBody>
              <a:bodyPr>
                <a:spAutoFit/>
              </a:bodyPr>
              <a:lstStyle/>
              <a:p>
                <a:pPr algn="just">
                  <a:spcAft>
                    <a:spcPts val="800"/>
                  </a:spcAft>
                </a:pPr>
                <a:r>
                  <a:rPr lang="en-US" sz="1600" b="1">
                    <a:ea typeface="Yu Mincho" panose="02020400000000000000" pitchFamily="18" charset="-128"/>
                    <a:cs typeface="Times New Roman" panose="02020603050405020304" pitchFamily="18" charset="0"/>
                  </a:rPr>
                  <a:t>B2: Propagation</a:t>
                </a:r>
              </a:p>
              <a:p>
                <a:pPr algn="just">
                  <a:spcAft>
                    <a:spcPts val="800"/>
                  </a:spcAft>
                </a:pPr>
                <a:r>
                  <a:rPr lang="en-US" sz="1600">
                    <a:ea typeface="Yu Mincho" panose="02020400000000000000" pitchFamily="18" charset="-128"/>
                    <a:cs typeface="Times New Roman" panose="02020603050405020304" pitchFamily="18" charset="0"/>
                  </a:rPr>
                  <a:t>Lặp (i=1 -&gt; 4):</a:t>
                </a:r>
              </a:p>
              <a:p>
                <a:pPr>
                  <a:spcAft>
                    <a:spcPts val="800"/>
                  </a:spcAft>
                </a:pPr>
                <a:r>
                  <a:rPr lang="en-US">
                    <a:ea typeface="Yu Mincho" panose="02020400000000000000" pitchFamily="18" charset="-128"/>
                    <a:cs typeface="Times New Roman" panose="02020603050405020304" pitchFamily="18" charset="0"/>
                  </a:rPr>
                  <a:t>	</a:t>
                </a:r>
                <a14:m>
                  <m:oMath xmlns:m="http://schemas.openxmlformats.org/officeDocument/2006/math">
                    <m:r>
                      <m:rPr>
                        <m:sty m:val="p"/>
                      </m:rPr>
                      <a:rPr lang="en-US" sz="1800" b="0" i="0" smtClean="0">
                        <a:latin typeface="Cambria Math" panose="02040503050406030204" pitchFamily="18" charset="0"/>
                        <a:ea typeface="Yu Mincho" panose="02020400000000000000" pitchFamily="18" charset="-128"/>
                        <a:cs typeface="Times New Roman" panose="02020603050405020304" pitchFamily="18" charset="0"/>
                      </a:rPr>
                      <m:t>z</m:t>
                    </m:r>
                    <m:d>
                      <m:dPr>
                        <m:begChr m:val="["/>
                        <m:endChr m:val="]"/>
                        <m:ctrlPr>
                          <a:rPr lang="en-US" sz="1800" b="0" i="1" smtClean="0">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1800" b="0" i="0" smtClean="0">
                            <a:latin typeface="Cambria Math" panose="02040503050406030204" pitchFamily="18" charset="0"/>
                            <a:ea typeface="Yu Mincho" panose="02020400000000000000" pitchFamily="18" charset="-128"/>
                            <a:cs typeface="Times New Roman" panose="02020603050405020304" pitchFamily="18" charset="0"/>
                          </a:rPr>
                          <m:t>i</m:t>
                        </m:r>
                      </m:e>
                    </m:d>
                    <m:r>
                      <a:rPr lang="en-US" sz="1800" b="0" i="0" smtClean="0">
                        <a:latin typeface="Cambria Math" panose="02040503050406030204" pitchFamily="18" charset="0"/>
                        <a:ea typeface="Yu Mincho" panose="02020400000000000000" pitchFamily="18" charset="-128"/>
                        <a:cs typeface="Times New Roman" panose="02020603050405020304" pitchFamily="18" charset="0"/>
                      </a:rPr>
                      <m:t>=</m:t>
                    </m:r>
                    <m:nary>
                      <m:naryPr>
                        <m:chr m:val="∑"/>
                        <m:ctrlPr>
                          <a:rPr lang="en-US" sz="1800" i="1" smtClean="0">
                            <a:latin typeface="Cambria Math" panose="02040503050406030204" pitchFamily="18" charset="0"/>
                            <a:ea typeface="Yu Mincho" panose="02020400000000000000" pitchFamily="18" charset="-128"/>
                            <a:cs typeface="Times New Roman" panose="02020603050405020304" pitchFamily="18" charset="0"/>
                          </a:rPr>
                        </m:ctrlPr>
                      </m:naryPr>
                      <m:sub>
                        <m:r>
                          <m:rPr>
                            <m:brk m:alnAt="23"/>
                          </m:rPr>
                          <a:rPr lang="en-US" sz="1800" b="0" i="1" smtClean="0">
                            <a:latin typeface="Cambria Math" panose="02040503050406030204" pitchFamily="18" charset="0"/>
                            <a:ea typeface="Yu Mincho" panose="02020400000000000000" pitchFamily="18" charset="-128"/>
                            <a:cs typeface="Times New Roman" panose="02020603050405020304" pitchFamily="18" charset="0"/>
                          </a:rPr>
                          <m:t>𝑗</m:t>
                        </m:r>
                        <m:r>
                          <a:rPr lang="en-US" sz="1800" b="0" i="1" smtClean="0">
                            <a:latin typeface="Cambria Math" panose="02040503050406030204" pitchFamily="18" charset="0"/>
                            <a:ea typeface="Yu Mincho" panose="02020400000000000000" pitchFamily="18" charset="-128"/>
                            <a:cs typeface="Times New Roman" panose="02020603050405020304" pitchFamily="18" charset="0"/>
                          </a:rPr>
                          <m:t>=1</m:t>
                        </m:r>
                      </m:sub>
                      <m:sup>
                        <m:r>
                          <a:rPr lang="en-US" sz="1800" b="0" i="1" smtClean="0">
                            <a:latin typeface="Cambria Math" panose="02040503050406030204" pitchFamily="18" charset="0"/>
                            <a:ea typeface="Yu Mincho" panose="02020400000000000000" pitchFamily="18" charset="-128"/>
                            <a:cs typeface="Times New Roman" panose="02020603050405020304" pitchFamily="18" charset="0"/>
                          </a:rPr>
                          <m:t>4</m:t>
                        </m:r>
                      </m:sup>
                      <m:e>
                        <m:r>
                          <a:rPr lang="en-US" sz="1800" b="0" i="1" smtClean="0">
                            <a:latin typeface="Cambria Math" panose="02040503050406030204" pitchFamily="18" charset="0"/>
                            <a:ea typeface="Yu Mincho" panose="02020400000000000000" pitchFamily="18" charset="-128"/>
                            <a:cs typeface="Times New Roman" panose="02020603050405020304" pitchFamily="18" charset="0"/>
                          </a:rPr>
                          <m:t>𝑤</m:t>
                        </m:r>
                        <m:d>
                          <m:dPr>
                            <m:begChr m:val="["/>
                            <m:endChr m:val="]"/>
                            <m:ctrlPr>
                              <a:rPr lang="en-US" sz="1800" b="0" i="1" smtClean="0">
                                <a:latin typeface="Cambria Math" panose="02040503050406030204" pitchFamily="18" charset="0"/>
                                <a:ea typeface="Yu Mincho" panose="02020400000000000000" pitchFamily="18" charset="-128"/>
                                <a:cs typeface="Times New Roman" panose="02020603050405020304" pitchFamily="18" charset="0"/>
                              </a:rPr>
                            </m:ctrlPr>
                          </m:dPr>
                          <m:e>
                            <m:r>
                              <a:rPr lang="en-US" sz="1800" b="0" i="1" smtClean="0">
                                <a:latin typeface="Cambria Math" panose="02040503050406030204" pitchFamily="18" charset="0"/>
                                <a:ea typeface="Yu Mincho" panose="02020400000000000000" pitchFamily="18" charset="-128"/>
                                <a:cs typeface="Times New Roman" panose="02020603050405020304" pitchFamily="18" charset="0"/>
                              </a:rPr>
                              <m:t>𝑗</m:t>
                            </m:r>
                          </m:e>
                        </m:d>
                        <m:d>
                          <m:dPr>
                            <m:begChr m:val="["/>
                            <m:endChr m:val="]"/>
                            <m:ctrlPr>
                              <a:rPr lang="en-US" sz="1800" b="0" i="1" smtClean="0">
                                <a:latin typeface="Cambria Math" panose="02040503050406030204" pitchFamily="18" charset="0"/>
                                <a:ea typeface="Yu Mincho" panose="02020400000000000000" pitchFamily="18" charset="-128"/>
                                <a:cs typeface="Times New Roman" panose="02020603050405020304" pitchFamily="18" charset="0"/>
                              </a:rPr>
                            </m:ctrlPr>
                          </m:dPr>
                          <m:e>
                            <m:r>
                              <a:rPr lang="en-US" sz="1800" b="0" i="1" smtClean="0">
                                <a:latin typeface="Cambria Math" panose="02040503050406030204" pitchFamily="18" charset="0"/>
                                <a:ea typeface="Yu Mincho" panose="02020400000000000000" pitchFamily="18" charset="-128"/>
                                <a:cs typeface="Times New Roman" panose="02020603050405020304" pitchFamily="18" charset="0"/>
                              </a:rPr>
                              <m:t>𝑖</m:t>
                            </m:r>
                          </m:e>
                        </m:d>
                        <m:r>
                          <a:rPr lang="en-US" sz="1800" b="0" i="1" smtClean="0">
                            <a:latin typeface="Cambria Math" panose="02040503050406030204" pitchFamily="18" charset="0"/>
                            <a:ea typeface="Yu Mincho" panose="02020400000000000000" pitchFamily="18" charset="-128"/>
                            <a:cs typeface="Times New Roman" panose="02020603050405020304" pitchFamily="18" charset="0"/>
                          </a:rPr>
                          <m:t>∗</m:t>
                        </m:r>
                        <m:r>
                          <a:rPr lang="en-US" sz="1800" b="0" i="1" smtClean="0">
                            <a:latin typeface="Cambria Math" panose="02040503050406030204" pitchFamily="18" charset="0"/>
                            <a:ea typeface="Yu Mincho" panose="02020400000000000000" pitchFamily="18" charset="-128"/>
                            <a:cs typeface="Times New Roman" panose="02020603050405020304" pitchFamily="18" charset="0"/>
                          </a:rPr>
                          <m:t>𝑥</m:t>
                        </m:r>
                        <m:d>
                          <m:dPr>
                            <m:begChr m:val="["/>
                            <m:endChr m:val="]"/>
                            <m:ctrlPr>
                              <a:rPr lang="en-US" sz="1800" b="0" i="1" smtClean="0">
                                <a:latin typeface="Cambria Math" panose="02040503050406030204" pitchFamily="18" charset="0"/>
                                <a:ea typeface="Yu Mincho" panose="02020400000000000000" pitchFamily="18" charset="-128"/>
                                <a:cs typeface="Times New Roman" panose="02020603050405020304" pitchFamily="18" charset="0"/>
                              </a:rPr>
                            </m:ctrlPr>
                          </m:dPr>
                          <m:e>
                            <m:r>
                              <a:rPr lang="en-US" sz="1800" b="0" i="1" smtClean="0">
                                <a:latin typeface="Cambria Math" panose="02040503050406030204" pitchFamily="18" charset="0"/>
                                <a:ea typeface="Yu Mincho" panose="02020400000000000000" pitchFamily="18" charset="-128"/>
                                <a:cs typeface="Times New Roman" panose="02020603050405020304" pitchFamily="18" charset="0"/>
                              </a:rPr>
                              <m:t>𝑗</m:t>
                            </m:r>
                          </m:e>
                        </m:d>
                        <m:r>
                          <a:rPr lang="en-US" sz="1800" b="0" i="1" smtClean="0">
                            <a:latin typeface="Cambria Math" panose="02040503050406030204" pitchFamily="18" charset="0"/>
                            <a:ea typeface="Yu Mincho" panose="02020400000000000000" pitchFamily="18" charset="-128"/>
                            <a:cs typeface="Times New Roman" panose="02020603050405020304" pitchFamily="18" charset="0"/>
                          </a:rPr>
                          <m:t>+</m:t>
                        </m:r>
                        <m:r>
                          <a:rPr lang="en-US" sz="1800" b="0" i="1" smtClean="0">
                            <a:latin typeface="Cambria Math" panose="02040503050406030204" pitchFamily="18" charset="0"/>
                            <a:ea typeface="Yu Mincho" panose="02020400000000000000" pitchFamily="18" charset="-128"/>
                            <a:cs typeface="Times New Roman" panose="02020603050405020304" pitchFamily="18" charset="0"/>
                          </a:rPr>
                          <m:t>𝑏</m:t>
                        </m:r>
                        <m:d>
                          <m:dPr>
                            <m:begChr m:val="["/>
                            <m:endChr m:val="]"/>
                            <m:ctrlPr>
                              <a:rPr lang="en-US" sz="1800" b="0" i="1" smtClean="0">
                                <a:latin typeface="Cambria Math" panose="02040503050406030204" pitchFamily="18" charset="0"/>
                                <a:ea typeface="Yu Mincho" panose="02020400000000000000" pitchFamily="18" charset="-128"/>
                                <a:cs typeface="Times New Roman" panose="02020603050405020304" pitchFamily="18" charset="0"/>
                              </a:rPr>
                            </m:ctrlPr>
                          </m:dPr>
                          <m:e>
                            <m:r>
                              <a:rPr lang="en-US" sz="1800" b="0" i="1" smtClean="0">
                                <a:latin typeface="Cambria Math" panose="02040503050406030204" pitchFamily="18" charset="0"/>
                                <a:ea typeface="Yu Mincho" panose="02020400000000000000" pitchFamily="18" charset="-128"/>
                                <a:cs typeface="Times New Roman" panose="02020603050405020304" pitchFamily="18" charset="0"/>
                              </a:rPr>
                              <m:t>𝑖</m:t>
                            </m:r>
                          </m:e>
                        </m:d>
                      </m:e>
                    </m:nary>
                  </m:oMath>
                </a14:m>
                <a:endParaRPr lang="en-US" sz="1800">
                  <a:ea typeface="Yu Mincho" panose="02020400000000000000" pitchFamily="18" charset="-128"/>
                  <a:cs typeface="Times New Roman" panose="02020603050405020304" pitchFamily="18" charset="0"/>
                </a:endParaRPr>
              </a:p>
              <a:p>
                <a:pPr algn="just">
                  <a:spcAft>
                    <a:spcPts val="800"/>
                  </a:spcAft>
                </a:pPr>
                <a:r>
                  <a:rPr lang="en-US" sz="1800"/>
                  <a:t>	</a:t>
                </a:r>
                <a14:m>
                  <m:oMath xmlns:m="http://schemas.openxmlformats.org/officeDocument/2006/math">
                    <m:r>
                      <m:rPr>
                        <m:sty m:val="p"/>
                      </m:rPr>
                      <a:rPr lang="en-US" sz="1800" b="0" i="0" smtClean="0">
                        <a:latin typeface="Cambria Math" panose="02040503050406030204" pitchFamily="18" charset="0"/>
                      </a:rPr>
                      <m:t>a</m:t>
                    </m:r>
                    <m:r>
                      <a:rPr lang="en-US" sz="1800" b="0" i="0" smtClean="0">
                        <a:latin typeface="Cambria Math" panose="02040503050406030204" pitchFamily="18" charset="0"/>
                      </a:rPr>
                      <m:t>[</m:t>
                    </m:r>
                    <m:r>
                      <m:rPr>
                        <m:sty m:val="p"/>
                      </m:rPr>
                      <a:rPr lang="en-US" sz="1800" b="0" i="0" smtClean="0">
                        <a:latin typeface="Cambria Math" panose="02040503050406030204" pitchFamily="18" charset="0"/>
                      </a:rPr>
                      <m:t>i</m:t>
                    </m:r>
                    <m:r>
                      <a:rPr lang="en-US" sz="1800" b="0" i="0" smtClean="0">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𝑒</m:t>
                            </m:r>
                          </m:e>
                          <m:sup>
                            <m:r>
                              <a:rPr lang="en-US" sz="1800" b="0" i="1" smtClean="0">
                                <a:latin typeface="Cambria Math" panose="02040503050406030204" pitchFamily="18" charset="0"/>
                              </a:rPr>
                              <m:t>−</m:t>
                            </m:r>
                            <m:r>
                              <a:rPr lang="en-US" sz="1800" b="0" i="1" smtClean="0">
                                <a:latin typeface="Cambria Math" panose="02040503050406030204" pitchFamily="18" charset="0"/>
                              </a:rPr>
                              <m:t>𝑧</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sup>
                        </m:sSup>
                      </m:den>
                    </m:f>
                  </m:oMath>
                </a14:m>
                <a:r>
                  <a:rPr lang="en-US" sz="1800"/>
                  <a:t>    </a:t>
                </a:r>
                <a:r>
                  <a:rPr lang="en-US" sz="1600"/>
                  <a:t>// giá trị của neural</a:t>
                </a:r>
              </a:p>
              <a:p>
                <a:pPr algn="just">
                  <a:spcAft>
                    <a:spcPts val="800"/>
                  </a:spcAft>
                </a:pPr>
                <a:r>
                  <a:rPr lang="en-US" sz="1600"/>
                  <a:t>z = </a:t>
                </a:r>
                <a14:m>
                  <m:oMath xmlns:m="http://schemas.openxmlformats.org/officeDocument/2006/math">
                    <m:nary>
                      <m:naryPr>
                        <m:chr m:val="∑"/>
                        <m:ctrlPr>
                          <a:rPr lang="en-US" sz="1600" i="1">
                            <a:latin typeface="Cambria Math" panose="02040503050406030204" pitchFamily="18" charset="0"/>
                            <a:ea typeface="Yu Mincho" panose="02020400000000000000" pitchFamily="18" charset="-128"/>
                            <a:cs typeface="Times New Roman" panose="02020603050405020304" pitchFamily="18" charset="0"/>
                          </a:rPr>
                        </m:ctrlPr>
                      </m:naryPr>
                      <m:sub>
                        <m:r>
                          <m:rPr>
                            <m:brk m:alnAt="23"/>
                          </m:rPr>
                          <a:rPr lang="en-US" sz="1600" i="1">
                            <a:latin typeface="Cambria Math" panose="02040503050406030204" pitchFamily="18" charset="0"/>
                            <a:ea typeface="Yu Mincho" panose="02020400000000000000" pitchFamily="18" charset="-128"/>
                            <a:cs typeface="Times New Roman" panose="02020603050405020304" pitchFamily="18" charset="0"/>
                          </a:rPr>
                          <m:t>𝑗</m:t>
                        </m:r>
                        <m:r>
                          <a:rPr lang="en-US" sz="1600" i="1">
                            <a:latin typeface="Cambria Math" panose="02040503050406030204" pitchFamily="18" charset="0"/>
                            <a:ea typeface="Yu Mincho" panose="02020400000000000000" pitchFamily="18" charset="-128"/>
                            <a:cs typeface="Times New Roman" panose="02020603050405020304" pitchFamily="18" charset="0"/>
                          </a:rPr>
                          <m:t>=1</m:t>
                        </m:r>
                      </m:sub>
                      <m:sup>
                        <m:r>
                          <a:rPr lang="en-US" sz="1600" i="1">
                            <a:latin typeface="Cambria Math" panose="02040503050406030204" pitchFamily="18" charset="0"/>
                            <a:ea typeface="Yu Mincho" panose="02020400000000000000" pitchFamily="18" charset="-128"/>
                            <a:cs typeface="Times New Roman" panose="02020603050405020304" pitchFamily="18" charset="0"/>
                          </a:rPr>
                          <m:t>4</m:t>
                        </m:r>
                      </m:sup>
                      <m:e>
                        <m:r>
                          <a:rPr lang="en-US" sz="1600" i="1">
                            <a:latin typeface="Cambria Math" panose="02040503050406030204" pitchFamily="18" charset="0"/>
                            <a:ea typeface="Yu Mincho" panose="02020400000000000000" pitchFamily="18" charset="-128"/>
                            <a:cs typeface="Times New Roman" panose="02020603050405020304" pitchFamily="18" charset="0"/>
                          </a:rPr>
                          <m:t>𝑤</m:t>
                        </m:r>
                        <m:d>
                          <m:dPr>
                            <m:begChr m:val="["/>
                            <m:endChr m:val="]"/>
                            <m:ctrlPr>
                              <a:rPr lang="en-US" sz="1600" i="1">
                                <a:latin typeface="Cambria Math" panose="02040503050406030204" pitchFamily="18" charset="0"/>
                                <a:ea typeface="Yu Mincho" panose="02020400000000000000" pitchFamily="18" charset="-128"/>
                                <a:cs typeface="Times New Roman" panose="02020603050405020304" pitchFamily="18" charset="0"/>
                              </a:rPr>
                            </m:ctrlPr>
                          </m:dPr>
                          <m:e>
                            <m:r>
                              <a:rPr lang="en-US" sz="1600" b="0" i="1" smtClean="0">
                                <a:latin typeface="Cambria Math" panose="02040503050406030204" pitchFamily="18" charset="0"/>
                                <a:ea typeface="Yu Mincho" panose="02020400000000000000" pitchFamily="18" charset="-128"/>
                                <a:cs typeface="Times New Roman" panose="02020603050405020304" pitchFamily="18" charset="0"/>
                              </a:rPr>
                              <m:t>𝑗</m:t>
                            </m:r>
                          </m:e>
                        </m:d>
                        <m:d>
                          <m:dPr>
                            <m:begChr m:val="["/>
                            <m:endChr m:val="]"/>
                            <m:ctrlPr>
                              <a:rPr lang="en-US" sz="1600" i="1">
                                <a:latin typeface="Cambria Math" panose="02040503050406030204" pitchFamily="18" charset="0"/>
                                <a:ea typeface="Yu Mincho" panose="02020400000000000000" pitchFamily="18" charset="-128"/>
                                <a:cs typeface="Times New Roman" panose="02020603050405020304" pitchFamily="18" charset="0"/>
                              </a:rPr>
                            </m:ctrlPr>
                          </m:dPr>
                          <m:e>
                            <m:r>
                              <a:rPr lang="en-US" sz="1600" b="0" i="1" smtClean="0">
                                <a:latin typeface="Cambria Math" panose="02040503050406030204" pitchFamily="18" charset="0"/>
                                <a:ea typeface="Yu Mincho" panose="02020400000000000000" pitchFamily="18" charset="-128"/>
                                <a:cs typeface="Times New Roman" panose="02020603050405020304" pitchFamily="18" charset="0"/>
                              </a:rPr>
                              <m:t>5</m:t>
                            </m:r>
                          </m:e>
                        </m:d>
                        <m:r>
                          <a:rPr lang="en-US" sz="1600" i="1">
                            <a:latin typeface="Cambria Math" panose="02040503050406030204" pitchFamily="18" charset="0"/>
                            <a:ea typeface="Yu Mincho" panose="02020400000000000000" pitchFamily="18" charset="-128"/>
                            <a:cs typeface="Times New Roman" panose="02020603050405020304" pitchFamily="18" charset="0"/>
                          </a:rPr>
                          <m:t>∗</m:t>
                        </m:r>
                        <m:r>
                          <a:rPr lang="en-US" sz="1600" b="0" i="1" smtClean="0">
                            <a:latin typeface="Cambria Math" panose="02040503050406030204" pitchFamily="18" charset="0"/>
                            <a:ea typeface="Yu Mincho" panose="02020400000000000000" pitchFamily="18" charset="-128"/>
                            <a:cs typeface="Times New Roman" panose="02020603050405020304" pitchFamily="18" charset="0"/>
                          </a:rPr>
                          <m:t>𝑎</m:t>
                        </m:r>
                        <m:r>
                          <a:rPr lang="en-US" sz="1600" i="1">
                            <a:latin typeface="Cambria Math" panose="02040503050406030204" pitchFamily="18" charset="0"/>
                            <a:ea typeface="Yu Mincho" panose="02020400000000000000" pitchFamily="18" charset="-128"/>
                            <a:cs typeface="Times New Roman" panose="02020603050405020304" pitchFamily="18" charset="0"/>
                          </a:rPr>
                          <m:t>[</m:t>
                        </m:r>
                        <m:r>
                          <a:rPr lang="en-US" sz="1600" i="1">
                            <a:latin typeface="Cambria Math" panose="02040503050406030204" pitchFamily="18" charset="0"/>
                            <a:ea typeface="Yu Mincho" panose="02020400000000000000" pitchFamily="18" charset="-128"/>
                            <a:cs typeface="Times New Roman" panose="02020603050405020304" pitchFamily="18" charset="0"/>
                          </a:rPr>
                          <m:t>𝑗</m:t>
                        </m:r>
                        <m:r>
                          <a:rPr lang="en-US" sz="1600" i="1">
                            <a:latin typeface="Cambria Math" panose="02040503050406030204" pitchFamily="18" charset="0"/>
                            <a:ea typeface="Yu Mincho" panose="02020400000000000000" pitchFamily="18" charset="-128"/>
                            <a:cs typeface="Times New Roman" panose="02020603050405020304" pitchFamily="18" charset="0"/>
                          </a:rPr>
                          <m:t>]</m:t>
                        </m:r>
                      </m:e>
                    </m:nary>
                    <m:r>
                      <a:rPr lang="en-US" sz="1600" b="0" i="1" smtClean="0">
                        <a:latin typeface="Cambria Math" panose="02040503050406030204" pitchFamily="18" charset="0"/>
                        <a:ea typeface="Yu Mincho" panose="02020400000000000000" pitchFamily="18" charset="-128"/>
                        <a:cs typeface="Times New Roman" panose="02020603050405020304" pitchFamily="18" charset="0"/>
                      </a:rPr>
                      <m:t>+</m:t>
                    </m:r>
                    <m:r>
                      <a:rPr lang="en-US" sz="1600" b="0" i="1" smtClean="0">
                        <a:latin typeface="Cambria Math" panose="02040503050406030204" pitchFamily="18" charset="0"/>
                        <a:ea typeface="Yu Mincho" panose="02020400000000000000" pitchFamily="18" charset="-128"/>
                        <a:cs typeface="Times New Roman" panose="02020603050405020304" pitchFamily="18" charset="0"/>
                      </a:rPr>
                      <m:t>𝑏</m:t>
                    </m:r>
                  </m:oMath>
                </a14:m>
                <a:endParaRPr lang="en-US" sz="1600"/>
              </a:p>
              <a:p>
                <a:pPr algn="just">
                  <a:spcAft>
                    <a:spcPts val="800"/>
                  </a:spcAft>
                </a:pPr>
                <a:r>
                  <a:rPr lang="en-US" sz="1600"/>
                  <a:t>a = </a:t>
                </a:r>
                <a:r>
                  <a:rPr lang="en-US" sz="1800"/>
                  <a:t> </a:t>
                </a:r>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𝑒</m:t>
                            </m:r>
                          </m:e>
                          <m:sup>
                            <m:r>
                              <a:rPr lang="en-US" sz="1800" i="1">
                                <a:latin typeface="Cambria Math" panose="02040503050406030204" pitchFamily="18" charset="0"/>
                              </a:rPr>
                              <m:t>−</m:t>
                            </m:r>
                            <m:r>
                              <a:rPr lang="en-US" sz="1800" i="1">
                                <a:latin typeface="Cambria Math" panose="02040503050406030204" pitchFamily="18" charset="0"/>
                              </a:rPr>
                              <m:t>𝑧</m:t>
                            </m:r>
                          </m:sup>
                        </m:sSup>
                      </m:den>
                    </m:f>
                  </m:oMath>
                </a14:m>
                <a:r>
                  <a:rPr lang="en-US" sz="1800"/>
                  <a:t>   </a:t>
                </a:r>
                <a:r>
                  <a:rPr lang="en-US" sz="1600"/>
                  <a:t>// giá trị của của output</a:t>
                </a:r>
                <a:endParaRPr lang="en-US" sz="1800"/>
              </a:p>
              <a:p>
                <a:pPr algn="just">
                  <a:spcAft>
                    <a:spcPts val="800"/>
                  </a:spcAft>
                </a:pPr>
                <a:endParaRPr lang="en-US" sz="1800"/>
              </a:p>
              <a:p>
                <a:pPr algn="just">
                  <a:spcAft>
                    <a:spcPts val="800"/>
                  </a:spcAft>
                </a:pPr>
                <a:r>
                  <a:rPr lang="en-US" sz="1600" b="1"/>
                  <a:t>B3: Quá trình lan truyền tính hiệu lỗi</a:t>
                </a:r>
              </a:p>
              <a:p>
                <a:pPr>
                  <a:spcAft>
                    <a:spcPts val="800"/>
                  </a:spcAft>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ea typeface="Cambria Math" panose="02040503050406030204" pitchFamily="18" charset="0"/>
                        </a:rPr>
                        <m:t>𝜎</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𝑧</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𝑎</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oMath>
                  </m:oMathPara>
                </a14:m>
                <a:endParaRPr lang="en-US" sz="1600"/>
              </a:p>
              <a:p>
                <a:pPr algn="just">
                  <a:spcAft>
                    <a:spcPts val="800"/>
                  </a:spcAft>
                </a:pPr>
                <a:r>
                  <a:rPr lang="en-US" sz="1600"/>
                  <a:t>Lặp (i =1-&gt;4)</a:t>
                </a:r>
              </a:p>
              <a:p>
                <a:pPr algn="just">
                  <a:spcAft>
                    <a:spcPts val="800"/>
                  </a:spcAft>
                </a:pPr>
                <a:r>
                  <a:rPr lang="en-US" sz="1600"/>
                  <a:t>	</a:t>
                </a:r>
                <a14:m>
                  <m:oMath xmlns:m="http://schemas.openxmlformats.org/officeDocument/2006/math">
                    <m:r>
                      <a:rPr lang="en-US" sz="1600" i="1" smtClean="0">
                        <a:latin typeface="Cambria Math" panose="02040503050406030204" pitchFamily="18" charset="0"/>
                        <a:ea typeface="Cambria Math" panose="02040503050406030204" pitchFamily="18" charset="0"/>
                      </a:rPr>
                      <m:t>𝜎</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𝑎</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𝑖</m:t>
                            </m:r>
                          </m:e>
                        </m:d>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𝑖</m:t>
                        </m:r>
                      </m:e>
                    </m:d>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5</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𝜎</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𝑧</m:t>
                    </m:r>
                    <m:r>
                      <a:rPr lang="en-US" sz="1600" b="0" i="1" smtClean="0">
                        <a:latin typeface="Cambria Math" panose="02040503050406030204" pitchFamily="18" charset="0"/>
                        <a:ea typeface="Cambria Math" panose="02040503050406030204" pitchFamily="18" charset="0"/>
                      </a:rPr>
                      <m:t>)</m:t>
                    </m:r>
                  </m:oMath>
                </a14:m>
                <a:endParaRPr lang="en-US" sz="1600"/>
              </a:p>
              <a:p>
                <a:pPr algn="just">
                  <a:spcAft>
                    <a:spcPts val="800"/>
                  </a:spcAft>
                </a:pPr>
                <a:r>
                  <a:rPr lang="en-US" sz="1600"/>
                  <a:t>	</a:t>
                </a:r>
                <a14:m>
                  <m:oMath xmlns:m="http://schemas.openxmlformats.org/officeDocument/2006/math">
                    <m:r>
                      <a:rPr lang="en-US" sz="1600" i="1" smtClean="0">
                        <a:latin typeface="Cambria Math" panose="02040503050406030204" pitchFamily="18" charset="0"/>
                        <a:ea typeface="Cambria Math" panose="02040503050406030204" pitchFamily="18" charset="0"/>
                      </a:rPr>
                      <m:t>𝜎</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𝑧</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𝑖</m:t>
                            </m:r>
                          </m:e>
                        </m:d>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𝑎</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𝑖</m:t>
                        </m:r>
                      </m:e>
                    </m:d>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𝑎</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𝑖</m:t>
                            </m:r>
                          </m:e>
                        </m:d>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𝜎</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𝑎</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𝑖</m:t>
                        </m:r>
                      </m:e>
                    </m:d>
                    <m:r>
                      <a:rPr lang="en-US" sz="1600" b="0" i="1" smtClean="0">
                        <a:latin typeface="Cambria Math" panose="02040503050406030204" pitchFamily="18" charset="0"/>
                        <a:ea typeface="Cambria Math" panose="02040503050406030204" pitchFamily="18" charset="0"/>
                      </a:rPr>
                      <m:t>)</m:t>
                    </m:r>
                  </m:oMath>
                </a14:m>
                <a:endParaRPr lang="en-US" sz="1600" b="0">
                  <a:ea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F9CE300E-C55F-4335-BEE2-7573363D6050}"/>
                  </a:ext>
                </a:extLst>
              </p:cNvPr>
              <p:cNvSpPr>
                <a:spLocks noRot="1" noChangeAspect="1" noMove="1" noResize="1" noEditPoints="1" noAdjustHandles="1" noChangeArrowheads="1" noChangeShapeType="1" noTextEdit="1"/>
              </p:cNvSpPr>
              <p:nvPr/>
            </p:nvSpPr>
            <p:spPr>
              <a:xfrm>
                <a:off x="505545" y="251504"/>
                <a:ext cx="4572000" cy="4615174"/>
              </a:xfrm>
              <a:prstGeom prst="rect">
                <a:avLst/>
              </a:prstGeom>
              <a:blipFill>
                <a:blip r:embed="rId3"/>
                <a:stretch>
                  <a:fillRect l="-800" t="-396"/>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DB20485A-9D45-4D18-9586-EAC8E2972A39}"/>
              </a:ext>
            </a:extLst>
          </p:cNvPr>
          <p:cNvPicPr>
            <a:picLocks noChangeAspect="1"/>
          </p:cNvPicPr>
          <p:nvPr/>
        </p:nvPicPr>
        <p:blipFill>
          <a:blip r:embed="rId4"/>
          <a:stretch>
            <a:fillRect/>
          </a:stretch>
        </p:blipFill>
        <p:spPr>
          <a:xfrm>
            <a:off x="5267103" y="0"/>
            <a:ext cx="3734619" cy="2714980"/>
          </a:xfrm>
          <a:prstGeom prst="rect">
            <a:avLst/>
          </a:prstGeom>
          <a:ln>
            <a:noFill/>
          </a:ln>
          <a:effectLst>
            <a:softEdge rad="112500"/>
          </a:effectLst>
        </p:spPr>
      </p:pic>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2B52ADC-4DB7-4D0F-A8C1-574D740BBEF5}"/>
                  </a:ext>
                </a:extLst>
              </p:cNvPr>
              <p:cNvGraphicFramePr>
                <a:graphicFrameLocks noGrp="1"/>
              </p:cNvGraphicFramePr>
              <p:nvPr>
                <p:extLst>
                  <p:ext uri="{D42A27DB-BD31-4B8C-83A1-F6EECF244321}">
                    <p14:modId xmlns:p14="http://schemas.microsoft.com/office/powerpoint/2010/main" val="2682116402"/>
                  </p:ext>
                </p:extLst>
              </p:nvPr>
            </p:nvGraphicFramePr>
            <p:xfrm>
              <a:off x="5077545" y="2836269"/>
              <a:ext cx="3924177" cy="2055727"/>
            </p:xfrm>
            <a:graphic>
              <a:graphicData uri="http://schemas.openxmlformats.org/drawingml/2006/table">
                <a:tbl>
                  <a:tblPr firstRow="1" firstCol="1" bandRow="1"/>
                  <a:tblGrid>
                    <a:gridCol w="782436">
                      <a:extLst>
                        <a:ext uri="{9D8B030D-6E8A-4147-A177-3AD203B41FA5}">
                          <a16:colId xmlns:a16="http://schemas.microsoft.com/office/drawing/2014/main" val="1310497827"/>
                        </a:ext>
                      </a:extLst>
                    </a:gridCol>
                    <a:gridCol w="3141741">
                      <a:extLst>
                        <a:ext uri="{9D8B030D-6E8A-4147-A177-3AD203B41FA5}">
                          <a16:colId xmlns:a16="http://schemas.microsoft.com/office/drawing/2014/main" val="2567279116"/>
                        </a:ext>
                      </a:extLst>
                    </a:gridCol>
                  </a:tblGrid>
                  <a:tr h="257878">
                    <a:tc>
                      <a:txBody>
                        <a:bodyPr/>
                        <a:lstStyle/>
                        <a:p>
                          <a:pPr algn="ctr">
                            <a:lnSpc>
                              <a:spcPct val="107000"/>
                            </a:lnSpc>
                            <a:spcAft>
                              <a:spcPts val="0"/>
                            </a:spcAft>
                          </a:pPr>
                          <a:r>
                            <a:rPr lang="en-US" sz="1000">
                              <a:effectLst/>
                            </a:rPr>
                            <a:t>z</a:t>
                          </a:r>
                          <a:r>
                            <a:rPr lang="en-US" sz="1000" baseline="-25000">
                              <a:effectLst/>
                            </a:rPr>
                            <a:t>1</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gn="ctr">
                            <a:lnSpc>
                              <a:spcPct val="107000"/>
                            </a:lnSpc>
                            <a:spcAft>
                              <a:spcPts val="0"/>
                            </a:spcAft>
                          </a:pPr>
                          <a:r>
                            <a:rPr lang="en-US" sz="1000">
                              <a:effectLst/>
                            </a:rPr>
                            <a:t>w</a:t>
                          </a:r>
                          <a:r>
                            <a:rPr lang="en-US" sz="1000" baseline="-25000">
                              <a:effectLst/>
                            </a:rPr>
                            <a:t>11</a:t>
                          </a:r>
                          <a:r>
                            <a:rPr lang="en-US" sz="1000">
                              <a:effectLst/>
                            </a:rPr>
                            <a:t>x</a:t>
                          </a:r>
                          <a:r>
                            <a:rPr lang="en-US" sz="1000" baseline="-25000">
                              <a:effectLst/>
                            </a:rPr>
                            <a:t>1 </a:t>
                          </a:r>
                          <a:r>
                            <a:rPr lang="en-US" sz="1000">
                              <a:effectLst/>
                            </a:rPr>
                            <a:t>+ w</a:t>
                          </a:r>
                          <a:r>
                            <a:rPr lang="en-US" sz="1000" baseline="-25000">
                              <a:effectLst/>
                            </a:rPr>
                            <a:t>21</a:t>
                          </a:r>
                          <a:r>
                            <a:rPr lang="en-US" sz="1000">
                              <a:effectLst/>
                            </a:rPr>
                            <a:t>x</a:t>
                          </a:r>
                          <a:r>
                            <a:rPr lang="en-US" sz="1000" baseline="-25000">
                              <a:effectLst/>
                            </a:rPr>
                            <a:t>2</a:t>
                          </a:r>
                          <a:r>
                            <a:rPr lang="en-US" sz="1000">
                              <a:effectLst/>
                            </a:rPr>
                            <a:t> + w</a:t>
                          </a:r>
                          <a:r>
                            <a:rPr lang="en-US" sz="1000" baseline="-25000">
                              <a:effectLst/>
                            </a:rPr>
                            <a:t>31</a:t>
                          </a:r>
                          <a:r>
                            <a:rPr lang="en-US" sz="1000">
                              <a:effectLst/>
                            </a:rPr>
                            <a:t>x</a:t>
                          </a:r>
                          <a:r>
                            <a:rPr lang="en-US" sz="1000" baseline="-25000">
                              <a:effectLst/>
                            </a:rPr>
                            <a:t>3</a:t>
                          </a:r>
                          <a:r>
                            <a:rPr lang="en-US" sz="1000">
                              <a:effectLst/>
                            </a:rPr>
                            <a:t> + w</a:t>
                          </a:r>
                          <a:r>
                            <a:rPr lang="en-US" sz="1000" baseline="-25000">
                              <a:effectLst/>
                            </a:rPr>
                            <a:t>41</a:t>
                          </a:r>
                          <a:r>
                            <a:rPr lang="en-US" sz="1000">
                              <a:effectLst/>
                            </a:rPr>
                            <a:t>x</a:t>
                          </a:r>
                          <a:r>
                            <a:rPr lang="en-US" sz="1000" baseline="-25000">
                              <a:effectLst/>
                            </a:rPr>
                            <a:t>4</a:t>
                          </a:r>
                          <a:r>
                            <a:rPr lang="en-US" sz="1000">
                              <a:effectLst/>
                            </a:rPr>
                            <a:t> + b</a:t>
                          </a:r>
                          <a:r>
                            <a:rPr lang="en-US" sz="1000" baseline="-25000">
                              <a:effectLst/>
                            </a:rPr>
                            <a:t>1</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822768385"/>
                      </a:ext>
                    </a:extLst>
                  </a:tr>
                  <a:tr h="437093">
                    <a:tc>
                      <a:txBody>
                        <a:bodyPr/>
                        <a:lstStyle/>
                        <a:p>
                          <a:pPr algn="ctr">
                            <a:lnSpc>
                              <a:spcPct val="107000"/>
                            </a:lnSpc>
                            <a:spcAft>
                              <a:spcPts val="0"/>
                            </a:spcAft>
                          </a:pPr>
                          <a:r>
                            <a:rPr lang="en-US" sz="1000">
                              <a:effectLst/>
                            </a:rPr>
                            <a:t>a</a:t>
                          </a:r>
                          <a:r>
                            <a:rPr lang="en-US" sz="1000" baseline="-25000">
                              <a:effectLst/>
                            </a:rPr>
                            <a:t>1</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f>
                                  <m:fPr>
                                    <m:ctrlPr>
                                      <a:rPr lang="en-US" sz="1000" i="1">
                                        <a:effectLst/>
                                        <a:latin typeface="Cambria Math" panose="02040503050406030204" pitchFamily="18" charset="0"/>
                                      </a:rPr>
                                    </m:ctrlPr>
                                  </m:fPr>
                                  <m:num>
                                    <m:r>
                                      <a:rPr lang="en-US" sz="1000">
                                        <a:effectLst/>
                                        <a:latin typeface="Cambria Math" panose="02040503050406030204" pitchFamily="18" charset="0"/>
                                      </a:rPr>
                                      <m:t>1</m:t>
                                    </m:r>
                                  </m:num>
                                  <m:den>
                                    <m:r>
                                      <a:rPr lang="en-US" sz="1000">
                                        <a:effectLst/>
                                        <a:latin typeface="Cambria Math" panose="02040503050406030204" pitchFamily="18" charset="0"/>
                                      </a:rPr>
                                      <m:t>1+</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𝑒</m:t>
                                        </m:r>
                                      </m:e>
                                      <m:sup>
                                        <m:r>
                                          <a:rPr lang="en-US" sz="1000">
                                            <a:effectLst/>
                                            <a:latin typeface="Cambria Math" panose="02040503050406030204" pitchFamily="18" charset="0"/>
                                          </a:rPr>
                                          <m:t>−</m:t>
                                        </m:r>
                                        <m:sSub>
                                          <m:sSubPr>
                                            <m:ctrlPr>
                                              <a:rPr lang="en-US" sz="1000" i="1">
                                                <a:effectLst/>
                                                <a:latin typeface="Cambria Math" panose="02040503050406030204" pitchFamily="18" charset="0"/>
                                              </a:rPr>
                                            </m:ctrlPr>
                                          </m:sSubPr>
                                          <m:e>
                                            <m:r>
                                              <a:rPr lang="en-US" sz="1000">
                                                <a:effectLst/>
                                                <a:latin typeface="Cambria Math" panose="02040503050406030204" pitchFamily="18" charset="0"/>
                                              </a:rPr>
                                              <m:t>𝑧</m:t>
                                            </m:r>
                                          </m:e>
                                          <m:sub>
                                            <m:r>
                                              <a:rPr lang="en-US" sz="1000">
                                                <a:effectLst/>
                                                <a:latin typeface="Cambria Math" panose="02040503050406030204" pitchFamily="18" charset="0"/>
                                              </a:rPr>
                                              <m:t>1</m:t>
                                            </m:r>
                                          </m:sub>
                                        </m:sSub>
                                      </m:sup>
                                    </m:sSup>
                                  </m:den>
                                </m:f>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932442734"/>
                      </a:ext>
                    </a:extLst>
                  </a:tr>
                  <a:tr h="257878">
                    <a:tc>
                      <a:txBody>
                        <a:bodyPr/>
                        <a:lstStyle/>
                        <a:p>
                          <a:pPr algn="ctr">
                            <a:lnSpc>
                              <a:spcPct val="107000"/>
                            </a:lnSpc>
                            <a:spcAft>
                              <a:spcPts val="0"/>
                            </a:spcAft>
                          </a:pPr>
                          <a:r>
                            <a:rPr lang="en-US" sz="1000">
                              <a:effectLst/>
                            </a:rPr>
                            <a:t>z</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gn="ctr">
                            <a:lnSpc>
                              <a:spcPct val="107000"/>
                            </a:lnSpc>
                            <a:spcAft>
                              <a:spcPts val="0"/>
                            </a:spcAft>
                          </a:pPr>
                          <a:r>
                            <a:rPr lang="en-US" sz="1000">
                              <a:effectLst/>
                            </a:rPr>
                            <a:t>w</a:t>
                          </a:r>
                          <a:r>
                            <a:rPr lang="en-US" sz="1000" baseline="-25000">
                              <a:effectLst/>
                            </a:rPr>
                            <a:t>15</a:t>
                          </a:r>
                          <a:r>
                            <a:rPr lang="en-US" sz="1000">
                              <a:effectLst/>
                            </a:rPr>
                            <a:t>a</a:t>
                          </a:r>
                          <a:r>
                            <a:rPr lang="en-US" sz="1000" baseline="-25000">
                              <a:effectLst/>
                            </a:rPr>
                            <a:t>1</a:t>
                          </a:r>
                          <a:r>
                            <a:rPr lang="en-US" sz="1000">
                              <a:effectLst/>
                            </a:rPr>
                            <a:t> + w</a:t>
                          </a:r>
                          <a:r>
                            <a:rPr lang="en-US" sz="1000" baseline="-25000">
                              <a:effectLst/>
                            </a:rPr>
                            <a:t>25</a:t>
                          </a:r>
                          <a:r>
                            <a:rPr lang="en-US" sz="1000">
                              <a:effectLst/>
                            </a:rPr>
                            <a:t>a</a:t>
                          </a:r>
                          <a:r>
                            <a:rPr lang="en-US" sz="1000" baseline="-25000">
                              <a:effectLst/>
                            </a:rPr>
                            <a:t>2</a:t>
                          </a:r>
                          <a:r>
                            <a:rPr lang="en-US" sz="1000">
                              <a:effectLst/>
                            </a:rPr>
                            <a:t> +w</a:t>
                          </a:r>
                          <a:r>
                            <a:rPr lang="en-US" sz="1000" baseline="-25000">
                              <a:effectLst/>
                            </a:rPr>
                            <a:t>35</a:t>
                          </a:r>
                          <a:r>
                            <a:rPr lang="en-US" sz="1000">
                              <a:effectLst/>
                            </a:rPr>
                            <a:t>a</a:t>
                          </a:r>
                          <a:r>
                            <a:rPr lang="en-US" sz="1000" baseline="-25000">
                              <a:effectLst/>
                            </a:rPr>
                            <a:t>3 </a:t>
                          </a:r>
                          <a:r>
                            <a:rPr lang="en-US" sz="1000">
                              <a:effectLst/>
                            </a:rPr>
                            <a:t>+ w</a:t>
                          </a:r>
                          <a:r>
                            <a:rPr lang="en-US" sz="1000" baseline="-25000">
                              <a:effectLst/>
                            </a:rPr>
                            <a:t>45</a:t>
                          </a:r>
                          <a:r>
                            <a:rPr lang="en-US" sz="1000">
                              <a:effectLst/>
                            </a:rPr>
                            <a:t>x</a:t>
                          </a:r>
                          <a:r>
                            <a:rPr lang="en-US" sz="1000" baseline="-25000">
                              <a:effectLst/>
                            </a:rPr>
                            <a:t>4 </a:t>
                          </a:r>
                          <a:r>
                            <a:rPr lang="en-US" sz="1000">
                              <a:effectLst/>
                            </a:rPr>
                            <a:t>+ b</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618946631"/>
                      </a:ext>
                    </a:extLst>
                  </a:tr>
                  <a:tr h="388098">
                    <a:tc>
                      <a:txBody>
                        <a:bodyPr/>
                        <a:lstStyle/>
                        <a:p>
                          <a:pPr algn="ctr">
                            <a:lnSpc>
                              <a:spcPct val="107000"/>
                            </a:lnSpc>
                            <a:spcAft>
                              <a:spcPts val="0"/>
                            </a:spcAft>
                          </a:pPr>
                          <a:r>
                            <a:rPr lang="en-US" sz="1000">
                              <a:effectLst/>
                            </a:rPr>
                            <a:t>a</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f>
                                  <m:fPr>
                                    <m:ctrlPr>
                                      <a:rPr lang="en-US" sz="1000" i="1">
                                        <a:effectLst/>
                                        <a:latin typeface="Cambria Math" panose="02040503050406030204" pitchFamily="18" charset="0"/>
                                      </a:rPr>
                                    </m:ctrlPr>
                                  </m:fPr>
                                  <m:num>
                                    <m:r>
                                      <a:rPr lang="en-US" sz="1000">
                                        <a:effectLst/>
                                        <a:latin typeface="Cambria Math" panose="02040503050406030204" pitchFamily="18" charset="0"/>
                                      </a:rPr>
                                      <m:t>1</m:t>
                                    </m:r>
                                  </m:num>
                                  <m:den>
                                    <m:r>
                                      <a:rPr lang="en-US" sz="1000">
                                        <a:effectLst/>
                                        <a:latin typeface="Cambria Math" panose="02040503050406030204" pitchFamily="18" charset="0"/>
                                      </a:rPr>
                                      <m:t>1+</m:t>
                                    </m:r>
                                    <m:sSup>
                                      <m:sSupPr>
                                        <m:ctrlPr>
                                          <a:rPr lang="en-US" sz="1000" i="1">
                                            <a:effectLst/>
                                            <a:latin typeface="Cambria Math" panose="02040503050406030204" pitchFamily="18" charset="0"/>
                                          </a:rPr>
                                        </m:ctrlPr>
                                      </m:sSupPr>
                                      <m:e>
                                        <m:r>
                                          <a:rPr lang="en-US" sz="1000">
                                            <a:effectLst/>
                                            <a:latin typeface="Cambria Math" panose="02040503050406030204" pitchFamily="18" charset="0"/>
                                          </a:rPr>
                                          <m:t>𝑒</m:t>
                                        </m:r>
                                      </m:e>
                                      <m:sup>
                                        <m:r>
                                          <a:rPr lang="en-US" sz="1000">
                                            <a:effectLst/>
                                            <a:latin typeface="Cambria Math" panose="02040503050406030204" pitchFamily="18" charset="0"/>
                                          </a:rPr>
                                          <m:t>−</m:t>
                                        </m:r>
                                        <m:r>
                                          <a:rPr lang="en-US" sz="1000">
                                            <a:effectLst/>
                                            <a:latin typeface="Cambria Math" panose="02040503050406030204" pitchFamily="18" charset="0"/>
                                          </a:rPr>
                                          <m:t>𝑧</m:t>
                                        </m:r>
                                      </m:sup>
                                    </m:sSup>
                                  </m:den>
                                </m:f>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889154290"/>
                      </a:ext>
                    </a:extLst>
                  </a:tr>
                  <a:tr h="201749">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𝜎</m:t>
                                </m:r>
                                <m:r>
                                  <a:rPr lang="en-US" sz="1000">
                                    <a:effectLst/>
                                    <a:latin typeface="Cambria Math" panose="02040503050406030204" pitchFamily="18" charset="0"/>
                                  </a:rPr>
                                  <m:t>(</m:t>
                                </m:r>
                                <m:r>
                                  <a:rPr lang="en-US" sz="1000">
                                    <a:effectLst/>
                                    <a:latin typeface="Cambria Math" panose="02040503050406030204" pitchFamily="18" charset="0"/>
                                  </a:rPr>
                                  <m:t>𝑧</m:t>
                                </m:r>
                                <m:r>
                                  <a:rPr lang="en-US" sz="1000">
                                    <a:effectLst/>
                                    <a:latin typeface="Cambria Math" panose="02040503050406030204" pitchFamily="18" charset="0"/>
                                  </a:rPr>
                                  <m:t>)</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gn="ctr">
                            <a:lnSpc>
                              <a:spcPct val="107000"/>
                            </a:lnSpc>
                            <a:spcAft>
                              <a:spcPts val="0"/>
                            </a:spcAft>
                          </a:pPr>
                          <a:r>
                            <a:rPr lang="en-US" sz="1000">
                              <a:effectLst/>
                            </a:rPr>
                            <a:t>a - y</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4084435010"/>
                      </a:ext>
                    </a:extLst>
                  </a:tr>
                  <a:tr h="219075">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𝜎</m:t>
                                </m:r>
                                <m:r>
                                  <a:rPr lang="en-US" sz="1000">
                                    <a:effectLst/>
                                    <a:latin typeface="Cambria Math" panose="02040503050406030204" pitchFamily="18" charset="0"/>
                                  </a:rPr>
                                  <m:t>(</m:t>
                                </m:r>
                                <m:sSub>
                                  <m:sSubPr>
                                    <m:ctrlPr>
                                      <a:rPr lang="en-US" sz="1000" i="1">
                                        <a:effectLst/>
                                        <a:latin typeface="Cambria Math" panose="02040503050406030204" pitchFamily="18" charset="0"/>
                                      </a:rPr>
                                    </m:ctrlPr>
                                  </m:sSubPr>
                                  <m:e>
                                    <m:r>
                                      <a:rPr lang="en-US" sz="1000">
                                        <a:effectLst/>
                                        <a:latin typeface="Cambria Math" panose="02040503050406030204" pitchFamily="18" charset="0"/>
                                      </a:rPr>
                                      <m:t>𝑎</m:t>
                                    </m:r>
                                  </m:e>
                                  <m:sub>
                                    <m:r>
                                      <a:rPr lang="en-US" sz="1000">
                                        <a:effectLst/>
                                        <a:latin typeface="Cambria Math" panose="02040503050406030204" pitchFamily="18" charset="0"/>
                                      </a:rPr>
                                      <m:t>1</m:t>
                                    </m:r>
                                  </m:sub>
                                </m:sSub>
                                <m:r>
                                  <a:rPr lang="en-US" sz="1000">
                                    <a:effectLst/>
                                    <a:latin typeface="Cambria Math" panose="02040503050406030204" pitchFamily="18" charset="0"/>
                                  </a:rPr>
                                  <m:t>)</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00" i="1">
                                        <a:effectLst/>
                                        <a:latin typeface="Cambria Math" panose="02040503050406030204" pitchFamily="18" charset="0"/>
                                      </a:rPr>
                                    </m:ctrlPr>
                                  </m:sSubPr>
                                  <m:e>
                                    <m:r>
                                      <a:rPr lang="en-US" sz="1000">
                                        <a:effectLst/>
                                        <a:latin typeface="Cambria Math" panose="02040503050406030204" pitchFamily="18" charset="0"/>
                                      </a:rPr>
                                      <m:t>𝑤</m:t>
                                    </m:r>
                                  </m:e>
                                  <m:sub>
                                    <m:r>
                                      <a:rPr lang="en-US" sz="1000">
                                        <a:effectLst/>
                                        <a:latin typeface="Cambria Math" panose="02040503050406030204" pitchFamily="18" charset="0"/>
                                      </a:rPr>
                                      <m:t>15</m:t>
                                    </m:r>
                                  </m:sub>
                                </m:sSub>
                                <m:r>
                                  <a:rPr lang="en-US" sz="1000">
                                    <a:effectLst/>
                                    <a:latin typeface="Cambria Math" panose="02040503050406030204" pitchFamily="18" charset="0"/>
                                  </a:rPr>
                                  <m:t>∗</m:t>
                                </m:r>
                                <m:r>
                                  <a:rPr lang="en-US" sz="1000">
                                    <a:effectLst/>
                                    <a:latin typeface="Cambria Math" panose="02040503050406030204" pitchFamily="18" charset="0"/>
                                  </a:rPr>
                                  <m:t>𝜎</m:t>
                                </m:r>
                                <m:r>
                                  <a:rPr lang="en-US" sz="1000">
                                    <a:effectLst/>
                                    <a:latin typeface="Cambria Math" panose="02040503050406030204" pitchFamily="18" charset="0"/>
                                  </a:rPr>
                                  <m:t>(</m:t>
                                </m:r>
                                <m:r>
                                  <a:rPr lang="en-US" sz="1000">
                                    <a:effectLst/>
                                    <a:latin typeface="Cambria Math" panose="02040503050406030204" pitchFamily="18" charset="0"/>
                                  </a:rPr>
                                  <m:t>𝑧</m:t>
                                </m:r>
                                <m:r>
                                  <a:rPr lang="en-US" sz="1000">
                                    <a:effectLst/>
                                    <a:latin typeface="Cambria Math" panose="02040503050406030204" pitchFamily="18" charset="0"/>
                                  </a:rPr>
                                  <m:t>)</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052285465"/>
                      </a:ext>
                    </a:extLst>
                  </a:tr>
                  <a:tr h="29395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𝜎</m:t>
                                </m:r>
                                <m:r>
                                  <a:rPr lang="en-US" sz="1000">
                                    <a:effectLst/>
                                    <a:latin typeface="Cambria Math" panose="02040503050406030204" pitchFamily="18" charset="0"/>
                                  </a:rPr>
                                  <m:t>(</m:t>
                                </m:r>
                                <m:sSub>
                                  <m:sSubPr>
                                    <m:ctrlPr>
                                      <a:rPr lang="en-US" sz="1000" i="1">
                                        <a:effectLst/>
                                        <a:latin typeface="Cambria Math" panose="02040503050406030204" pitchFamily="18" charset="0"/>
                                      </a:rPr>
                                    </m:ctrlPr>
                                  </m:sSubPr>
                                  <m:e>
                                    <m:r>
                                      <a:rPr lang="en-US" sz="1000">
                                        <a:effectLst/>
                                        <a:latin typeface="Cambria Math" panose="02040503050406030204" pitchFamily="18" charset="0"/>
                                      </a:rPr>
                                      <m:t>𝑧</m:t>
                                    </m:r>
                                  </m:e>
                                  <m:sub>
                                    <m:r>
                                      <a:rPr lang="en-US" sz="1000">
                                        <a:effectLst/>
                                        <a:latin typeface="Cambria Math" panose="02040503050406030204" pitchFamily="18" charset="0"/>
                                      </a:rPr>
                                      <m:t>1</m:t>
                                    </m:r>
                                  </m:sub>
                                </m:sSub>
                                <m:r>
                                  <a:rPr lang="en-US" sz="1000">
                                    <a:effectLst/>
                                    <a:latin typeface="Cambria Math" panose="02040503050406030204" pitchFamily="18" charset="0"/>
                                  </a:rPr>
                                  <m:t>)</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00" i="1">
                                        <a:effectLst/>
                                        <a:latin typeface="Cambria Math" panose="02040503050406030204" pitchFamily="18" charset="0"/>
                                      </a:rPr>
                                    </m:ctrlPr>
                                  </m:sSubPr>
                                  <m:e>
                                    <m:r>
                                      <a:rPr lang="en-US" sz="1000">
                                        <a:effectLst/>
                                        <a:latin typeface="Cambria Math" panose="02040503050406030204" pitchFamily="18" charset="0"/>
                                      </a:rPr>
                                      <m:t>𝑎</m:t>
                                    </m:r>
                                  </m:e>
                                  <m:sub>
                                    <m:r>
                                      <a:rPr lang="en-US" sz="1000">
                                        <a:effectLst/>
                                        <a:latin typeface="Cambria Math" panose="02040503050406030204" pitchFamily="18" charset="0"/>
                                      </a:rPr>
                                      <m:t>1</m:t>
                                    </m:r>
                                  </m:sub>
                                </m:sSub>
                                <m:r>
                                  <a:rPr lang="en-US" sz="1000">
                                    <a:effectLst/>
                                    <a:latin typeface="Cambria Math" panose="02040503050406030204" pitchFamily="18" charset="0"/>
                                  </a:rPr>
                                  <m:t>∗</m:t>
                                </m:r>
                                <m:d>
                                  <m:dPr>
                                    <m:ctrlPr>
                                      <a:rPr lang="en-US" sz="1000" i="1">
                                        <a:effectLst/>
                                        <a:latin typeface="Cambria Math" panose="02040503050406030204" pitchFamily="18" charset="0"/>
                                      </a:rPr>
                                    </m:ctrlPr>
                                  </m:dPr>
                                  <m:e>
                                    <m:r>
                                      <a:rPr lang="en-US" sz="1000">
                                        <a:effectLst/>
                                        <a:latin typeface="Cambria Math" panose="02040503050406030204" pitchFamily="18" charset="0"/>
                                      </a:rPr>
                                      <m:t>1−</m:t>
                                    </m:r>
                                    <m:sSub>
                                      <m:sSubPr>
                                        <m:ctrlPr>
                                          <a:rPr lang="en-US" sz="1000" i="1">
                                            <a:effectLst/>
                                            <a:latin typeface="Cambria Math" panose="02040503050406030204" pitchFamily="18" charset="0"/>
                                          </a:rPr>
                                        </m:ctrlPr>
                                      </m:sSubPr>
                                      <m:e>
                                        <m:r>
                                          <a:rPr lang="en-US" sz="1000">
                                            <a:effectLst/>
                                            <a:latin typeface="Cambria Math" panose="02040503050406030204" pitchFamily="18" charset="0"/>
                                          </a:rPr>
                                          <m:t>𝑎</m:t>
                                        </m:r>
                                      </m:e>
                                      <m:sub>
                                        <m:r>
                                          <a:rPr lang="en-US" sz="1000">
                                            <a:effectLst/>
                                            <a:latin typeface="Cambria Math" panose="02040503050406030204" pitchFamily="18" charset="0"/>
                                          </a:rPr>
                                          <m:t>1</m:t>
                                        </m:r>
                                      </m:sub>
                                    </m:sSub>
                                  </m:e>
                                </m:d>
                                <m:r>
                                  <a:rPr lang="en-US" sz="1000">
                                    <a:effectLst/>
                                    <a:latin typeface="Cambria Math" panose="02040503050406030204" pitchFamily="18" charset="0"/>
                                  </a:rPr>
                                  <m:t>∗</m:t>
                                </m:r>
                                <m:r>
                                  <a:rPr lang="en-US" sz="1000">
                                    <a:effectLst/>
                                    <a:latin typeface="Cambria Math" panose="02040503050406030204" pitchFamily="18" charset="0"/>
                                  </a:rPr>
                                  <m:t>𝜎</m:t>
                                </m:r>
                                <m:r>
                                  <a:rPr lang="en-US" sz="1000">
                                    <a:effectLst/>
                                    <a:latin typeface="Cambria Math" panose="02040503050406030204" pitchFamily="18" charset="0"/>
                                  </a:rPr>
                                  <m:t>(</m:t>
                                </m:r>
                                <m:sSub>
                                  <m:sSubPr>
                                    <m:ctrlPr>
                                      <a:rPr lang="en-US" sz="1000" i="1">
                                        <a:effectLst/>
                                        <a:latin typeface="Cambria Math" panose="02040503050406030204" pitchFamily="18" charset="0"/>
                                      </a:rPr>
                                    </m:ctrlPr>
                                  </m:sSubPr>
                                  <m:e>
                                    <m:r>
                                      <a:rPr lang="en-US" sz="1000">
                                        <a:effectLst/>
                                        <a:latin typeface="Cambria Math" panose="02040503050406030204" pitchFamily="18" charset="0"/>
                                      </a:rPr>
                                      <m:t>𝑎</m:t>
                                    </m:r>
                                  </m:e>
                                  <m:sub>
                                    <m:r>
                                      <a:rPr lang="en-US" sz="1000">
                                        <a:effectLst/>
                                        <a:latin typeface="Cambria Math" panose="02040503050406030204" pitchFamily="18" charset="0"/>
                                      </a:rPr>
                                      <m:t>1</m:t>
                                    </m:r>
                                  </m:sub>
                                </m:sSub>
                                <m:r>
                                  <a:rPr lang="en-US" sz="1000">
                                    <a:effectLst/>
                                    <a:latin typeface="Cambria Math" panose="02040503050406030204" pitchFamily="18" charset="0"/>
                                  </a:rPr>
                                  <m:t>)</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414781666"/>
                      </a:ext>
                    </a:extLst>
                  </a:tr>
                </a:tbl>
              </a:graphicData>
            </a:graphic>
          </p:graphicFrame>
        </mc:Choice>
        <mc:Fallback xmlns="">
          <p:graphicFrame>
            <p:nvGraphicFramePr>
              <p:cNvPr id="4" name="Table 3">
                <a:extLst>
                  <a:ext uri="{FF2B5EF4-FFF2-40B4-BE49-F238E27FC236}">
                    <a16:creationId xmlns:a16="http://schemas.microsoft.com/office/drawing/2014/main" id="{D2B52ADC-4DB7-4D0F-A8C1-574D740BBEF5}"/>
                  </a:ext>
                </a:extLst>
              </p:cNvPr>
              <p:cNvGraphicFramePr>
                <a:graphicFrameLocks noGrp="1"/>
              </p:cNvGraphicFramePr>
              <p:nvPr>
                <p:extLst>
                  <p:ext uri="{D42A27DB-BD31-4B8C-83A1-F6EECF244321}">
                    <p14:modId xmlns:p14="http://schemas.microsoft.com/office/powerpoint/2010/main" val="2682116402"/>
                  </p:ext>
                </p:extLst>
              </p:nvPr>
            </p:nvGraphicFramePr>
            <p:xfrm>
              <a:off x="5077545" y="2836269"/>
              <a:ext cx="3924177" cy="2055727"/>
            </p:xfrm>
            <a:graphic>
              <a:graphicData uri="http://schemas.openxmlformats.org/drawingml/2006/table">
                <a:tbl>
                  <a:tblPr firstRow="1" firstCol="1" bandRow="1"/>
                  <a:tblGrid>
                    <a:gridCol w="782436">
                      <a:extLst>
                        <a:ext uri="{9D8B030D-6E8A-4147-A177-3AD203B41FA5}">
                          <a16:colId xmlns:a16="http://schemas.microsoft.com/office/drawing/2014/main" val="1310497827"/>
                        </a:ext>
                      </a:extLst>
                    </a:gridCol>
                    <a:gridCol w="3141741">
                      <a:extLst>
                        <a:ext uri="{9D8B030D-6E8A-4147-A177-3AD203B41FA5}">
                          <a16:colId xmlns:a16="http://schemas.microsoft.com/office/drawing/2014/main" val="2567279116"/>
                        </a:ext>
                      </a:extLst>
                    </a:gridCol>
                  </a:tblGrid>
                  <a:tr h="257878">
                    <a:tc>
                      <a:txBody>
                        <a:bodyPr/>
                        <a:lstStyle/>
                        <a:p>
                          <a:pPr algn="ctr">
                            <a:lnSpc>
                              <a:spcPct val="107000"/>
                            </a:lnSpc>
                            <a:spcAft>
                              <a:spcPts val="0"/>
                            </a:spcAft>
                          </a:pPr>
                          <a:r>
                            <a:rPr lang="en-US" sz="1000">
                              <a:effectLst/>
                            </a:rPr>
                            <a:t>z</a:t>
                          </a:r>
                          <a:r>
                            <a:rPr lang="en-US" sz="1000" baseline="-25000">
                              <a:effectLst/>
                            </a:rPr>
                            <a:t>1</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gn="ctr">
                            <a:lnSpc>
                              <a:spcPct val="107000"/>
                            </a:lnSpc>
                            <a:spcAft>
                              <a:spcPts val="0"/>
                            </a:spcAft>
                          </a:pPr>
                          <a:r>
                            <a:rPr lang="en-US" sz="1000">
                              <a:effectLst/>
                            </a:rPr>
                            <a:t>w</a:t>
                          </a:r>
                          <a:r>
                            <a:rPr lang="en-US" sz="1000" baseline="-25000">
                              <a:effectLst/>
                            </a:rPr>
                            <a:t>11</a:t>
                          </a:r>
                          <a:r>
                            <a:rPr lang="en-US" sz="1000">
                              <a:effectLst/>
                            </a:rPr>
                            <a:t>x</a:t>
                          </a:r>
                          <a:r>
                            <a:rPr lang="en-US" sz="1000" baseline="-25000">
                              <a:effectLst/>
                            </a:rPr>
                            <a:t>1 </a:t>
                          </a:r>
                          <a:r>
                            <a:rPr lang="en-US" sz="1000">
                              <a:effectLst/>
                            </a:rPr>
                            <a:t>+ w</a:t>
                          </a:r>
                          <a:r>
                            <a:rPr lang="en-US" sz="1000" baseline="-25000">
                              <a:effectLst/>
                            </a:rPr>
                            <a:t>21</a:t>
                          </a:r>
                          <a:r>
                            <a:rPr lang="en-US" sz="1000">
                              <a:effectLst/>
                            </a:rPr>
                            <a:t>x</a:t>
                          </a:r>
                          <a:r>
                            <a:rPr lang="en-US" sz="1000" baseline="-25000">
                              <a:effectLst/>
                            </a:rPr>
                            <a:t>2</a:t>
                          </a:r>
                          <a:r>
                            <a:rPr lang="en-US" sz="1000">
                              <a:effectLst/>
                            </a:rPr>
                            <a:t> + w</a:t>
                          </a:r>
                          <a:r>
                            <a:rPr lang="en-US" sz="1000" baseline="-25000">
                              <a:effectLst/>
                            </a:rPr>
                            <a:t>31</a:t>
                          </a:r>
                          <a:r>
                            <a:rPr lang="en-US" sz="1000">
                              <a:effectLst/>
                            </a:rPr>
                            <a:t>x</a:t>
                          </a:r>
                          <a:r>
                            <a:rPr lang="en-US" sz="1000" baseline="-25000">
                              <a:effectLst/>
                            </a:rPr>
                            <a:t>3</a:t>
                          </a:r>
                          <a:r>
                            <a:rPr lang="en-US" sz="1000">
                              <a:effectLst/>
                            </a:rPr>
                            <a:t> + w</a:t>
                          </a:r>
                          <a:r>
                            <a:rPr lang="en-US" sz="1000" baseline="-25000">
                              <a:effectLst/>
                            </a:rPr>
                            <a:t>41</a:t>
                          </a:r>
                          <a:r>
                            <a:rPr lang="en-US" sz="1000">
                              <a:effectLst/>
                            </a:rPr>
                            <a:t>x</a:t>
                          </a:r>
                          <a:r>
                            <a:rPr lang="en-US" sz="1000" baseline="-25000">
                              <a:effectLst/>
                            </a:rPr>
                            <a:t>4</a:t>
                          </a:r>
                          <a:r>
                            <a:rPr lang="en-US" sz="1000">
                              <a:effectLst/>
                            </a:rPr>
                            <a:t> + b</a:t>
                          </a:r>
                          <a:r>
                            <a:rPr lang="en-US" sz="1000" baseline="-25000">
                              <a:effectLst/>
                            </a:rPr>
                            <a:t>1</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822768385"/>
                      </a:ext>
                    </a:extLst>
                  </a:tr>
                  <a:tr h="437093">
                    <a:tc>
                      <a:txBody>
                        <a:bodyPr/>
                        <a:lstStyle/>
                        <a:p>
                          <a:pPr algn="ctr">
                            <a:lnSpc>
                              <a:spcPct val="107000"/>
                            </a:lnSpc>
                            <a:spcAft>
                              <a:spcPts val="0"/>
                            </a:spcAft>
                          </a:pPr>
                          <a:r>
                            <a:rPr lang="en-US" sz="1000">
                              <a:effectLst/>
                            </a:rPr>
                            <a:t>a</a:t>
                          </a:r>
                          <a:r>
                            <a:rPr lang="en-US" sz="1000" baseline="-25000">
                              <a:effectLst/>
                            </a:rPr>
                            <a:t>1</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endParaRPr lang="en-US"/>
                        </a:p>
                      </a:txBody>
                      <a:tcPr marL="68580" marR="68580" marT="0" marB="0">
                        <a:blipFill>
                          <a:blip r:embed="rId5"/>
                          <a:stretch>
                            <a:fillRect l="-25194" t="-68056" r="-388" b="-313889"/>
                          </a:stretch>
                        </a:blipFill>
                      </a:tcPr>
                    </a:tc>
                    <a:extLst>
                      <a:ext uri="{0D108BD9-81ED-4DB2-BD59-A6C34878D82A}">
                        <a16:rowId xmlns:a16="http://schemas.microsoft.com/office/drawing/2014/main" val="3932442734"/>
                      </a:ext>
                    </a:extLst>
                  </a:tr>
                  <a:tr h="257878">
                    <a:tc>
                      <a:txBody>
                        <a:bodyPr/>
                        <a:lstStyle/>
                        <a:p>
                          <a:pPr algn="ctr">
                            <a:lnSpc>
                              <a:spcPct val="107000"/>
                            </a:lnSpc>
                            <a:spcAft>
                              <a:spcPts val="0"/>
                            </a:spcAft>
                          </a:pPr>
                          <a:r>
                            <a:rPr lang="en-US" sz="1000">
                              <a:effectLst/>
                            </a:rPr>
                            <a:t>z</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gn="ctr">
                            <a:lnSpc>
                              <a:spcPct val="107000"/>
                            </a:lnSpc>
                            <a:spcAft>
                              <a:spcPts val="0"/>
                            </a:spcAft>
                          </a:pPr>
                          <a:r>
                            <a:rPr lang="en-US" sz="1000">
                              <a:effectLst/>
                            </a:rPr>
                            <a:t>w</a:t>
                          </a:r>
                          <a:r>
                            <a:rPr lang="en-US" sz="1000" baseline="-25000">
                              <a:effectLst/>
                            </a:rPr>
                            <a:t>15</a:t>
                          </a:r>
                          <a:r>
                            <a:rPr lang="en-US" sz="1000">
                              <a:effectLst/>
                            </a:rPr>
                            <a:t>a</a:t>
                          </a:r>
                          <a:r>
                            <a:rPr lang="en-US" sz="1000" baseline="-25000">
                              <a:effectLst/>
                            </a:rPr>
                            <a:t>1</a:t>
                          </a:r>
                          <a:r>
                            <a:rPr lang="en-US" sz="1000">
                              <a:effectLst/>
                            </a:rPr>
                            <a:t> + w</a:t>
                          </a:r>
                          <a:r>
                            <a:rPr lang="en-US" sz="1000" baseline="-25000">
                              <a:effectLst/>
                            </a:rPr>
                            <a:t>25</a:t>
                          </a:r>
                          <a:r>
                            <a:rPr lang="en-US" sz="1000">
                              <a:effectLst/>
                            </a:rPr>
                            <a:t>a</a:t>
                          </a:r>
                          <a:r>
                            <a:rPr lang="en-US" sz="1000" baseline="-25000">
                              <a:effectLst/>
                            </a:rPr>
                            <a:t>2</a:t>
                          </a:r>
                          <a:r>
                            <a:rPr lang="en-US" sz="1000">
                              <a:effectLst/>
                            </a:rPr>
                            <a:t> +w</a:t>
                          </a:r>
                          <a:r>
                            <a:rPr lang="en-US" sz="1000" baseline="-25000">
                              <a:effectLst/>
                            </a:rPr>
                            <a:t>35</a:t>
                          </a:r>
                          <a:r>
                            <a:rPr lang="en-US" sz="1000">
                              <a:effectLst/>
                            </a:rPr>
                            <a:t>a</a:t>
                          </a:r>
                          <a:r>
                            <a:rPr lang="en-US" sz="1000" baseline="-25000">
                              <a:effectLst/>
                            </a:rPr>
                            <a:t>3 </a:t>
                          </a:r>
                          <a:r>
                            <a:rPr lang="en-US" sz="1000">
                              <a:effectLst/>
                            </a:rPr>
                            <a:t>+ w</a:t>
                          </a:r>
                          <a:r>
                            <a:rPr lang="en-US" sz="1000" baseline="-25000">
                              <a:effectLst/>
                            </a:rPr>
                            <a:t>45</a:t>
                          </a:r>
                          <a:r>
                            <a:rPr lang="en-US" sz="1000">
                              <a:effectLst/>
                            </a:rPr>
                            <a:t>x</a:t>
                          </a:r>
                          <a:r>
                            <a:rPr lang="en-US" sz="1000" baseline="-25000">
                              <a:effectLst/>
                            </a:rPr>
                            <a:t>4 </a:t>
                          </a:r>
                          <a:r>
                            <a:rPr lang="en-US" sz="1000">
                              <a:effectLst/>
                            </a:rPr>
                            <a:t>+ b</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618946631"/>
                      </a:ext>
                    </a:extLst>
                  </a:tr>
                  <a:tr h="388098">
                    <a:tc>
                      <a:txBody>
                        <a:bodyPr/>
                        <a:lstStyle/>
                        <a:p>
                          <a:pPr algn="ctr">
                            <a:lnSpc>
                              <a:spcPct val="107000"/>
                            </a:lnSpc>
                            <a:spcAft>
                              <a:spcPts val="0"/>
                            </a:spcAft>
                          </a:pPr>
                          <a:r>
                            <a:rPr lang="en-US" sz="1000">
                              <a:effectLst/>
                            </a:rPr>
                            <a:t>a</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endParaRPr lang="en-US"/>
                        </a:p>
                      </a:txBody>
                      <a:tcPr marL="68580" marR="68580" marT="0" marB="0">
                        <a:blipFill>
                          <a:blip r:embed="rId5"/>
                          <a:stretch>
                            <a:fillRect l="-25194" t="-260317" r="-388" b="-190476"/>
                          </a:stretch>
                        </a:blipFill>
                      </a:tcPr>
                    </a:tc>
                    <a:extLst>
                      <a:ext uri="{0D108BD9-81ED-4DB2-BD59-A6C34878D82A}">
                        <a16:rowId xmlns:a16="http://schemas.microsoft.com/office/drawing/2014/main" val="2889154290"/>
                      </a:ext>
                    </a:extLst>
                  </a:tr>
                  <a:tr h="201749">
                    <a:tc>
                      <a:txBody>
                        <a:bodyPr/>
                        <a:lstStyle/>
                        <a:p>
                          <a:endParaRPr lang="en-US"/>
                        </a:p>
                      </a:txBody>
                      <a:tcPr marL="68580" marR="68580" marT="0" marB="0">
                        <a:blipFill>
                          <a:blip r:embed="rId5"/>
                          <a:stretch>
                            <a:fillRect l="-775" t="-667647" r="-401550" b="-252941"/>
                          </a:stretch>
                        </a:blipFill>
                      </a:tcPr>
                    </a:tc>
                    <a:tc>
                      <a:txBody>
                        <a:bodyPr/>
                        <a:lstStyle/>
                        <a:p>
                          <a:pPr algn="ctr">
                            <a:lnSpc>
                              <a:spcPct val="107000"/>
                            </a:lnSpc>
                            <a:spcAft>
                              <a:spcPts val="0"/>
                            </a:spcAft>
                          </a:pPr>
                          <a:r>
                            <a:rPr lang="en-US" sz="1000">
                              <a:effectLst/>
                            </a:rPr>
                            <a:t>a - y</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4084435010"/>
                      </a:ext>
                    </a:extLst>
                  </a:tr>
                  <a:tr h="219075">
                    <a:tc>
                      <a:txBody>
                        <a:bodyPr/>
                        <a:lstStyle/>
                        <a:p>
                          <a:endParaRPr lang="en-US"/>
                        </a:p>
                      </a:txBody>
                      <a:tcPr marL="68580" marR="68580" marT="0" marB="0">
                        <a:blipFill>
                          <a:blip r:embed="rId5"/>
                          <a:stretch>
                            <a:fillRect l="-775" t="-725000" r="-401550" b="-138889"/>
                          </a:stretch>
                        </a:blipFill>
                      </a:tcPr>
                    </a:tc>
                    <a:tc>
                      <a:txBody>
                        <a:bodyPr/>
                        <a:lstStyle/>
                        <a:p>
                          <a:endParaRPr lang="en-US"/>
                        </a:p>
                      </a:txBody>
                      <a:tcPr marL="68580" marR="68580" marT="0" marB="0">
                        <a:blipFill>
                          <a:blip r:embed="rId5"/>
                          <a:stretch>
                            <a:fillRect l="-25194" t="-725000" r="-388" b="-138889"/>
                          </a:stretch>
                        </a:blipFill>
                      </a:tcPr>
                    </a:tc>
                    <a:extLst>
                      <a:ext uri="{0D108BD9-81ED-4DB2-BD59-A6C34878D82A}">
                        <a16:rowId xmlns:a16="http://schemas.microsoft.com/office/drawing/2014/main" val="3052285465"/>
                      </a:ext>
                    </a:extLst>
                  </a:tr>
                  <a:tr h="293956">
                    <a:tc>
                      <a:txBody>
                        <a:bodyPr/>
                        <a:lstStyle/>
                        <a:p>
                          <a:endParaRPr lang="en-US"/>
                        </a:p>
                      </a:txBody>
                      <a:tcPr marL="68580" marR="68580" marT="0" marB="0">
                        <a:blipFill>
                          <a:blip r:embed="rId5"/>
                          <a:stretch>
                            <a:fillRect l="-775" t="-618750" r="-401550" b="-4167"/>
                          </a:stretch>
                        </a:blipFill>
                      </a:tcPr>
                    </a:tc>
                    <a:tc>
                      <a:txBody>
                        <a:bodyPr/>
                        <a:lstStyle/>
                        <a:p>
                          <a:endParaRPr lang="en-US"/>
                        </a:p>
                      </a:txBody>
                      <a:tcPr marL="68580" marR="68580" marT="0" marB="0">
                        <a:blipFill>
                          <a:blip r:embed="rId5"/>
                          <a:stretch>
                            <a:fillRect l="-25194" t="-618750" r="-388" b="-4167"/>
                          </a:stretch>
                        </a:blipFill>
                      </a:tcPr>
                    </a:tc>
                    <a:extLst>
                      <a:ext uri="{0D108BD9-81ED-4DB2-BD59-A6C34878D82A}">
                        <a16:rowId xmlns:a16="http://schemas.microsoft.com/office/drawing/2014/main" val="414781666"/>
                      </a:ext>
                    </a:extLst>
                  </a:tr>
                </a:tbl>
              </a:graphicData>
            </a:graphic>
          </p:graphicFrame>
        </mc:Fallback>
      </mc:AlternateContent>
    </p:spTree>
    <p:extLst>
      <p:ext uri="{BB962C8B-B14F-4D97-AF65-F5344CB8AC3E}">
        <p14:creationId xmlns:p14="http://schemas.microsoft.com/office/powerpoint/2010/main" val="8513484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3"/>
          <p:cNvSpPr/>
          <p:nvPr/>
        </p:nvSpPr>
        <p:spPr>
          <a:xfrm rot="-194701">
            <a:off x="122490" y="468295"/>
            <a:ext cx="2983784" cy="2584749"/>
          </a:xfrm>
          <a:prstGeom prst="hexagon">
            <a:avLst>
              <a:gd name="adj" fmla="val 25000"/>
              <a:gd name="vf" fmla="val 11547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rot="914792">
            <a:off x="6308390" y="2691024"/>
            <a:ext cx="2283885" cy="1978011"/>
          </a:xfrm>
          <a:prstGeom prst="hexagon">
            <a:avLst>
              <a:gd name="adj" fmla="val 25000"/>
              <a:gd name="vf" fmla="val 11547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9CE300E-C55F-4335-BEE2-7573363D6050}"/>
                  </a:ext>
                </a:extLst>
              </p:cNvPr>
              <p:cNvSpPr/>
              <p:nvPr/>
            </p:nvSpPr>
            <p:spPr>
              <a:xfrm>
                <a:off x="493230" y="176222"/>
                <a:ext cx="4572000" cy="4791055"/>
              </a:xfrm>
              <a:prstGeom prst="rect">
                <a:avLst/>
              </a:prstGeom>
            </p:spPr>
            <p:txBody>
              <a:bodyPr>
                <a:spAutoFit/>
              </a:bodyPr>
              <a:lstStyle/>
              <a:p>
                <a:pPr algn="just">
                  <a:spcAft>
                    <a:spcPts val="800"/>
                  </a:spcAft>
                </a:pPr>
                <a:r>
                  <a:rPr lang="en-US" b="1">
                    <a:ea typeface="Yu Mincho" panose="02020400000000000000" pitchFamily="18" charset="-128"/>
                    <a:cs typeface="Times New Roman" panose="02020603050405020304" pitchFamily="18" charset="0"/>
                  </a:rPr>
                  <a:t>B4: Updata weight và bias</a:t>
                </a:r>
              </a:p>
              <a:p>
                <a:pPr algn="just">
                  <a:spcAft>
                    <a:spcPts val="800"/>
                  </a:spcAft>
                </a:pPr>
                <a:r>
                  <a:rPr lang="en-US">
                    <a:ea typeface="Yu Mincho" panose="02020400000000000000" pitchFamily="18" charset="-128"/>
                    <a:cs typeface="Times New Roman" panose="02020603050405020304" pitchFamily="18" charset="0"/>
                  </a:rPr>
                  <a:t>// từ output layer =&gt; hidden layer </a:t>
                </a:r>
              </a:p>
              <a:p>
                <a:pPr algn="just">
                  <a:spcAft>
                    <a:spcPts val="800"/>
                  </a:spcAft>
                </a:pPr>
                <a:r>
                  <a:rPr lang="en-US">
                    <a:ea typeface="Yu Mincho" panose="02020400000000000000" pitchFamily="18" charset="-128"/>
                    <a:cs typeface="Times New Roman" panose="02020603050405020304" pitchFamily="18" charset="0"/>
                  </a:rPr>
                  <a:t>Lặp ( i = 1-&gt; 4 ) :</a:t>
                </a:r>
              </a:p>
              <a:p>
                <a:pPr algn="just">
                  <a:spcAft>
                    <a:spcPts val="800"/>
                  </a:spcAft>
                </a:pPr>
                <a:r>
                  <a:rPr lang="en-US">
                    <a:ea typeface="Yu Mincho" panose="02020400000000000000" pitchFamily="18" charset="-128"/>
                    <a:cs typeface="Times New Roman" panose="020206030504050203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𝜎</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𝑤</m:t>
                    </m:r>
                    <m:d>
                      <m:dPr>
                        <m:begChr m:val="["/>
                        <m:endChr m:val="]"/>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𝑖</m:t>
                        </m:r>
                      </m:e>
                    </m:d>
                    <m:d>
                      <m:dPr>
                        <m:begChr m:val="["/>
                        <m:endChr m:val="]"/>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5</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𝑎</m:t>
                    </m:r>
                    <m:d>
                      <m:dPr>
                        <m:begChr m:val="["/>
                        <m:endChr m:val="]"/>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𝑖</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𝜎</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𝑧</m:t>
                    </m:r>
                    <m:d>
                      <m:dPr>
                        <m:begChr m:val="["/>
                        <m:endChr m:val="]"/>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𝑖</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b="0">
                  <a:ea typeface="Cambria Math" panose="02040503050406030204" pitchFamily="18" charset="0"/>
                  <a:cs typeface="Times New Roman" panose="02020603050405020304" pitchFamily="18" charset="0"/>
                </a:endParaRPr>
              </a:p>
              <a:p>
                <a:pPr algn="just">
                  <a:spcAft>
                    <a:spcPts val="800"/>
                  </a:spcAft>
                </a:pPr>
                <a:r>
                  <a:rPr lang="en-US" sz="1600"/>
                  <a:t>       </a:t>
                </a:r>
                <a14:m>
                  <m:oMath xmlns:m="http://schemas.openxmlformats.org/officeDocument/2006/math">
                    <m:r>
                      <a:rPr lang="en-US" b="0" i="1" smtClean="0">
                        <a:latin typeface="Cambria Math" panose="02040503050406030204" pitchFamily="18" charset="0"/>
                      </a:rPr>
                      <m:t>𝑤</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5</m:t>
                        </m:r>
                      </m:e>
                    </m:d>
                    <m:r>
                      <a:rPr lang="en-US" b="0" i="1" smtClean="0">
                        <a:latin typeface="Cambria Math" panose="02040503050406030204" pitchFamily="18" charset="0"/>
                      </a:rPr>
                      <m:t>=</m:t>
                    </m:r>
                    <m:r>
                      <a:rPr lang="en-US" b="0" i="1" smtClean="0">
                        <a:latin typeface="Cambria Math" panose="02040503050406030204" pitchFamily="18" charset="0"/>
                      </a:rPr>
                      <m:t>𝑤</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5</m:t>
                        </m:r>
                      </m:e>
                    </m:d>
                    <m:r>
                      <a:rPr lang="en-US" b="0" i="1" smtClean="0">
                        <a:latin typeface="Cambria Math" panose="02040503050406030204" pitchFamily="18" charset="0"/>
                      </a:rPr>
                      <m:t>−</m:t>
                    </m:r>
                    <m:r>
                      <a:rPr lang="en-US" b="0" i="1" smtClean="0">
                        <a:latin typeface="Cambria Math" panose="02040503050406030204" pitchFamily="18" charset="0"/>
                      </a:rPr>
                      <m:t>𝑙𝑟</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m:t>
                            </m:r>
                          </m:e>
                        </m:d>
                      </m:e>
                    </m:d>
                  </m:oMath>
                </a14:m>
                <a:endParaRPr lang="en-US" b="0">
                  <a:ea typeface="Cambria Math" panose="02040503050406030204" pitchFamily="18" charset="0"/>
                </a:endParaRPr>
              </a:p>
              <a:p>
                <a:pPr algn="just">
                  <a:spcAft>
                    <a:spcPts val="800"/>
                  </a:spcAft>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oMath>
                  </m:oMathPara>
                </a14:m>
                <a:endParaRPr lang="en-US" b="0">
                  <a:ea typeface="Cambria Math" panose="02040503050406030204" pitchFamily="18" charset="0"/>
                </a:endParaRPr>
              </a:p>
              <a:p>
                <a:pPr algn="just">
                  <a:spcAft>
                    <a:spcPts val="800"/>
                  </a:spcAft>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𝑙𝑟</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oMath>
                  </m:oMathPara>
                </a14:m>
                <a:endParaRPr lang="en-US" b="0">
                  <a:ea typeface="Cambria Math" panose="02040503050406030204" pitchFamily="18" charset="0"/>
                </a:endParaRPr>
              </a:p>
              <a:p>
                <a:pPr algn="just">
                  <a:spcAft>
                    <a:spcPts val="800"/>
                  </a:spcAft>
                </a:pPr>
                <a:endParaRPr lang="en-US" b="0">
                  <a:ea typeface="Cambria Math" panose="02040503050406030204" pitchFamily="18" charset="0"/>
                </a:endParaRPr>
              </a:p>
              <a:p>
                <a:pPr algn="just">
                  <a:spcAft>
                    <a:spcPts val="800"/>
                  </a:spcAft>
                </a:pPr>
                <a:r>
                  <a:rPr lang="en-US" b="0">
                    <a:ea typeface="Cambria Math" panose="02040503050406030204" pitchFamily="18" charset="0"/>
                  </a:rPr>
                  <a:t>// t</a:t>
                </a:r>
                <a:r>
                  <a:rPr lang="en-US">
                    <a:ea typeface="Cambria Math" panose="02040503050406030204" pitchFamily="18" charset="0"/>
                  </a:rPr>
                  <a:t>ừ hidden layer =&gt; input layer</a:t>
                </a:r>
                <a:endParaRPr lang="en-US" b="0">
                  <a:ea typeface="Cambria Math" panose="02040503050406030204" pitchFamily="18" charset="0"/>
                </a:endParaRPr>
              </a:p>
              <a:p>
                <a:pPr algn="just">
                  <a:spcAft>
                    <a:spcPts val="800"/>
                  </a:spcAft>
                </a:pPr>
                <a:r>
                  <a:rPr lang="en-US"/>
                  <a:t>Lặp ( i=1-&gt;4 ):</a:t>
                </a:r>
              </a:p>
              <a:p>
                <a:pPr algn="just">
                  <a:spcAft>
                    <a:spcPts val="800"/>
                  </a:spcAft>
                </a:pPr>
                <a:r>
                  <a:rPr lang="en-US"/>
                  <a:t>    Lặp ( j=1-&gt;4 ):</a:t>
                </a:r>
              </a:p>
              <a:p>
                <a:pPr algn="just">
                  <a:spcAft>
                    <a:spcPts val="800"/>
                  </a:spcAft>
                </a:pPr>
                <a:r>
                  <a:rPr lang="en-US"/>
                  <a:t>       </a:t>
                </a:r>
                <a14:m>
                  <m:oMath xmlns:m="http://schemas.openxmlformats.org/officeDocument/2006/math">
                    <m:r>
                      <a:rPr lang="en-US"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𝑗</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𝑗</m:t>
                            </m:r>
                          </m:e>
                        </m:d>
                      </m:e>
                    </m:d>
                  </m:oMath>
                </a14:m>
                <a:endParaRPr lang="en-US" b="0">
                  <a:ea typeface="Cambria Math" panose="02040503050406030204" pitchFamily="18" charset="0"/>
                </a:endParaRPr>
              </a:p>
              <a:p>
                <a:pPr algn="just">
                  <a:spcAft>
                    <a:spcPts val="800"/>
                  </a:spcAft>
                </a:pPr>
                <a:r>
                  <a:rPr lang="en-US"/>
                  <a:t>       </a:t>
                </a:r>
                <a14:m>
                  <m:oMath xmlns:m="http://schemas.openxmlformats.org/officeDocument/2006/math">
                    <m:r>
                      <a:rPr lang="en-US" b="0" i="1" smtClean="0">
                        <a:latin typeface="Cambria Math" panose="02040503050406030204" pitchFamily="18" charset="0"/>
                      </a:rPr>
                      <m:t>𝑤</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𝑤</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𝑙𝑟</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𝑗</m:t>
                        </m:r>
                      </m:e>
                    </m:d>
                  </m:oMath>
                </a14:m>
                <a:r>
                  <a:rPr lang="en-US" b="0">
                    <a:ea typeface="Cambria Math" panose="02040503050406030204" pitchFamily="18" charset="0"/>
                  </a:rPr>
                  <a:t>)</a:t>
                </a:r>
              </a:p>
              <a:p>
                <a:pPr algn="just">
                  <a:spcAft>
                    <a:spcPts val="800"/>
                  </a:spcAft>
                </a:pPr>
                <a:r>
                  <a:rPr lang="en-US"/>
                  <a:t>    </a:t>
                </a:r>
                <a14:m>
                  <m:oMath xmlns:m="http://schemas.openxmlformats.org/officeDocument/2006/math">
                    <m:r>
                      <a:rPr lang="en-US"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e>
                    </m:d>
                  </m:oMath>
                </a14:m>
                <a:endParaRPr lang="en-US" b="0">
                  <a:ea typeface="Cambria Math" panose="02040503050406030204" pitchFamily="18" charset="0"/>
                </a:endParaRPr>
              </a:p>
              <a:p>
                <a:pPr algn="just">
                  <a:spcAft>
                    <a:spcPts val="800"/>
                  </a:spcAft>
                </a:pPr>
                <a:r>
                  <a:rPr lang="en-US"/>
                  <a:t>    </a:t>
                </a:r>
                <a14:m>
                  <m:oMath xmlns:m="http://schemas.openxmlformats.org/officeDocument/2006/math">
                    <m:r>
                      <a:rPr lang="en-US" b="0" i="1" smtClean="0">
                        <a:latin typeface="Cambria Math" panose="02040503050406030204" pitchFamily="18" charset="0"/>
                      </a:rPr>
                      <m:t>𝑏</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𝑏</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𝑙𝑟</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r>
                      <a:rPr lang="en-US" b="0" i="1" smtClean="0">
                        <a:latin typeface="Cambria Math" panose="02040503050406030204" pitchFamily="18" charset="0"/>
                        <a:ea typeface="Cambria Math" panose="02040503050406030204" pitchFamily="18" charset="0"/>
                      </a:rPr>
                      <m:t>)</m:t>
                    </m:r>
                  </m:oMath>
                </a14:m>
                <a:endParaRPr lang="en-US"/>
              </a:p>
            </p:txBody>
          </p:sp>
        </mc:Choice>
        <mc:Fallback xmlns="">
          <p:sp>
            <p:nvSpPr>
              <p:cNvPr id="5" name="Rectangle 4">
                <a:extLst>
                  <a:ext uri="{FF2B5EF4-FFF2-40B4-BE49-F238E27FC236}">
                    <a16:creationId xmlns:a16="http://schemas.microsoft.com/office/drawing/2014/main" id="{F9CE300E-C55F-4335-BEE2-7573363D6050}"/>
                  </a:ext>
                </a:extLst>
              </p:cNvPr>
              <p:cNvSpPr>
                <a:spLocks noRot="1" noChangeAspect="1" noMove="1" noResize="1" noEditPoints="1" noAdjustHandles="1" noChangeArrowheads="1" noChangeShapeType="1" noTextEdit="1"/>
              </p:cNvSpPr>
              <p:nvPr/>
            </p:nvSpPr>
            <p:spPr>
              <a:xfrm>
                <a:off x="493230" y="176222"/>
                <a:ext cx="4572000" cy="4791055"/>
              </a:xfrm>
              <a:prstGeom prst="rect">
                <a:avLst/>
              </a:prstGeom>
              <a:blipFill>
                <a:blip r:embed="rId3"/>
                <a:stretch>
                  <a:fillRect l="-400" t="-25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DB20485A-9D45-4D18-9586-EAC8E2972A39}"/>
              </a:ext>
            </a:extLst>
          </p:cNvPr>
          <p:cNvPicPr>
            <a:picLocks noChangeAspect="1"/>
          </p:cNvPicPr>
          <p:nvPr/>
        </p:nvPicPr>
        <p:blipFill>
          <a:blip r:embed="rId4"/>
          <a:stretch>
            <a:fillRect/>
          </a:stretch>
        </p:blipFill>
        <p:spPr>
          <a:xfrm>
            <a:off x="4986670" y="55388"/>
            <a:ext cx="4055729" cy="2547604"/>
          </a:xfrm>
          <a:prstGeom prst="rect">
            <a:avLst/>
          </a:prstGeom>
          <a:ln>
            <a:noFill/>
          </a:ln>
          <a:effectLst>
            <a:softEdge rad="112500"/>
          </a:effectLst>
        </p:spPr>
      </p:pic>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DE849F56-D11F-4ACA-B490-91062DD1A758}"/>
                  </a:ext>
                </a:extLst>
              </p:cNvPr>
              <p:cNvGraphicFramePr>
                <a:graphicFrameLocks noGrp="1"/>
              </p:cNvGraphicFramePr>
              <p:nvPr>
                <p:extLst>
                  <p:ext uri="{D42A27DB-BD31-4B8C-83A1-F6EECF244321}">
                    <p14:modId xmlns:p14="http://schemas.microsoft.com/office/powerpoint/2010/main" val="234768753"/>
                  </p:ext>
                </p:extLst>
              </p:nvPr>
            </p:nvGraphicFramePr>
            <p:xfrm>
              <a:off x="5065230" y="3083024"/>
              <a:ext cx="3977170" cy="2005088"/>
            </p:xfrm>
            <a:graphic>
              <a:graphicData uri="http://schemas.openxmlformats.org/drawingml/2006/table">
                <a:tbl>
                  <a:tblPr firstRow="1" firstCol="1" bandRow="1"/>
                  <a:tblGrid>
                    <a:gridCol w="1258189">
                      <a:extLst>
                        <a:ext uri="{9D8B030D-6E8A-4147-A177-3AD203B41FA5}">
                          <a16:colId xmlns:a16="http://schemas.microsoft.com/office/drawing/2014/main" val="2097277378"/>
                        </a:ext>
                      </a:extLst>
                    </a:gridCol>
                    <a:gridCol w="2718981">
                      <a:extLst>
                        <a:ext uri="{9D8B030D-6E8A-4147-A177-3AD203B41FA5}">
                          <a16:colId xmlns:a16="http://schemas.microsoft.com/office/drawing/2014/main" val="2957091460"/>
                        </a:ext>
                      </a:extLst>
                    </a:gridCol>
                  </a:tblGrid>
                  <a:tr h="25063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1050">
                                    <a:effectLst/>
                                    <a:latin typeface="Cambria Math" panose="02040503050406030204" pitchFamily="18" charset="0"/>
                                  </a:rPr>
                                  <m:t>𝜎</m:t>
                                </m:r>
                                <m:r>
                                  <a:rPr lang="en-US" sz="1050">
                                    <a:effectLst/>
                                    <a:latin typeface="Cambria Math" panose="02040503050406030204" pitchFamily="18" charset="0"/>
                                  </a:rPr>
                                  <m:t>(</m:t>
                                </m:r>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𝑤</m:t>
                                    </m:r>
                                  </m:e>
                                  <m:sub>
                                    <m:r>
                                      <a:rPr lang="en-US" sz="1050">
                                        <a:effectLst/>
                                        <a:latin typeface="Cambria Math" panose="02040503050406030204" pitchFamily="18" charset="0"/>
                                      </a:rPr>
                                      <m:t>15</m:t>
                                    </m:r>
                                  </m:sub>
                                </m:sSub>
                                <m:r>
                                  <a:rPr lang="en-US" sz="1050">
                                    <a:effectLst/>
                                    <a:latin typeface="Cambria Math" panose="02040503050406030204" pitchFamily="18" charset="0"/>
                                  </a:rPr>
                                  <m:t>)</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𝑎</m:t>
                                    </m:r>
                                  </m:e>
                                  <m:sub>
                                    <m:r>
                                      <a:rPr lang="en-US" sz="1050">
                                        <a:effectLst/>
                                        <a:latin typeface="Cambria Math" panose="02040503050406030204" pitchFamily="18" charset="0"/>
                                      </a:rPr>
                                      <m:t>1</m:t>
                                    </m:r>
                                  </m:sub>
                                </m:sSub>
                                <m:r>
                                  <a:rPr lang="en-US" sz="1050">
                                    <a:effectLst/>
                                    <a:latin typeface="Cambria Math" panose="02040503050406030204" pitchFamily="18" charset="0"/>
                                  </a:rPr>
                                  <m:t>∗</m:t>
                                </m:r>
                                <m:r>
                                  <a:rPr lang="en-US" sz="1050">
                                    <a:effectLst/>
                                    <a:latin typeface="Cambria Math" panose="02040503050406030204" pitchFamily="18" charset="0"/>
                                  </a:rPr>
                                  <m:t>𝜎</m:t>
                                </m:r>
                                <m:r>
                                  <a:rPr lang="en-US" sz="1050">
                                    <a:effectLst/>
                                    <a:latin typeface="Cambria Math" panose="02040503050406030204" pitchFamily="18" charset="0"/>
                                  </a:rPr>
                                  <m:t>(</m:t>
                                </m:r>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𝑧</m:t>
                                    </m:r>
                                  </m:e>
                                  <m:sub>
                                    <m:r>
                                      <a:rPr lang="en-US" sz="1050">
                                        <a:effectLst/>
                                        <a:latin typeface="Cambria Math" panose="02040503050406030204" pitchFamily="18" charset="0"/>
                                      </a:rPr>
                                      <m:t>1</m:t>
                                    </m:r>
                                  </m:sub>
                                </m:sSub>
                                <m:r>
                                  <a:rPr lang="en-US" sz="1050">
                                    <a:effectLst/>
                                    <a:latin typeface="Cambria Math" panose="02040503050406030204" pitchFamily="18" charset="0"/>
                                  </a:rPr>
                                  <m:t>)</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74609780"/>
                      </a:ext>
                    </a:extLst>
                  </a:tr>
                  <a:tr h="250636">
                    <a:tc>
                      <a:txBody>
                        <a:bodyPr/>
                        <a:lstStyle/>
                        <a:p>
                          <a:pPr algn="ctr">
                            <a:lnSpc>
                              <a:spcPct val="107000"/>
                            </a:lnSpc>
                            <a:spcAft>
                              <a:spcPts val="0"/>
                            </a:spcAft>
                          </a:pPr>
                          <a:r>
                            <a:rPr lang="en-US" sz="1050">
                              <a:effectLst/>
                            </a:rPr>
                            <a:t>W</a:t>
                          </a:r>
                          <a:r>
                            <a:rPr lang="en-US" sz="1050" baseline="-25000">
                              <a:effectLst/>
                            </a:rPr>
                            <a:t>15</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𝑤</m:t>
                                    </m:r>
                                  </m:e>
                                  <m:sub>
                                    <m:r>
                                      <a:rPr lang="en-US" sz="1050">
                                        <a:effectLst/>
                                        <a:latin typeface="Cambria Math" panose="02040503050406030204" pitchFamily="18" charset="0"/>
                                      </a:rPr>
                                      <m:t>15</m:t>
                                    </m:r>
                                  </m:sub>
                                </m:sSub>
                                <m:r>
                                  <a:rPr lang="en-US" sz="1050">
                                    <a:effectLst/>
                                    <a:latin typeface="Cambria Math" panose="02040503050406030204" pitchFamily="18" charset="0"/>
                                  </a:rPr>
                                  <m:t>−</m:t>
                                </m:r>
                                <m:r>
                                  <a:rPr lang="en-US" sz="1050">
                                    <a:effectLst/>
                                    <a:latin typeface="Cambria Math" panose="02040503050406030204" pitchFamily="18" charset="0"/>
                                  </a:rPr>
                                  <m:t>𝑙𝑟</m:t>
                                </m:r>
                                <m:r>
                                  <a:rPr lang="en-US" sz="1050">
                                    <a:effectLst/>
                                    <a:latin typeface="Cambria Math" panose="02040503050406030204" pitchFamily="18" charset="0"/>
                                  </a:rPr>
                                  <m:t>∗</m:t>
                                </m:r>
                                <m:r>
                                  <a:rPr lang="en-US" sz="1050">
                                    <a:effectLst/>
                                    <a:latin typeface="Cambria Math" panose="02040503050406030204" pitchFamily="18" charset="0"/>
                                  </a:rPr>
                                  <m:t>𝜎</m:t>
                                </m:r>
                                <m:r>
                                  <a:rPr lang="en-US" sz="1050">
                                    <a:effectLst/>
                                    <a:latin typeface="Cambria Math" panose="02040503050406030204" pitchFamily="18" charset="0"/>
                                  </a:rPr>
                                  <m:t>(</m:t>
                                </m:r>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𝑤</m:t>
                                    </m:r>
                                  </m:e>
                                  <m:sub>
                                    <m:r>
                                      <a:rPr lang="en-US" sz="1050">
                                        <a:effectLst/>
                                        <a:latin typeface="Cambria Math" panose="02040503050406030204" pitchFamily="18" charset="0"/>
                                      </a:rPr>
                                      <m:t>15</m:t>
                                    </m:r>
                                  </m:sub>
                                </m:sSub>
                                <m:r>
                                  <a:rPr lang="en-US" sz="1050">
                                    <a:effectLst/>
                                    <a:latin typeface="Cambria Math" panose="02040503050406030204" pitchFamily="18" charset="0"/>
                                  </a:rPr>
                                  <m:t>)</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988713961"/>
                      </a:ext>
                    </a:extLst>
                  </a:tr>
                  <a:tr h="25063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1050">
                                    <a:effectLst/>
                                    <a:latin typeface="Cambria Math" panose="02040503050406030204" pitchFamily="18" charset="0"/>
                                  </a:rPr>
                                  <m:t>𝜎</m:t>
                                </m:r>
                                <m:r>
                                  <a:rPr lang="en-US" sz="1050">
                                    <a:effectLst/>
                                    <a:latin typeface="Cambria Math" panose="02040503050406030204" pitchFamily="18" charset="0"/>
                                  </a:rPr>
                                  <m:t>(</m:t>
                                </m:r>
                                <m:r>
                                  <a:rPr lang="en-US" sz="1050">
                                    <a:effectLst/>
                                    <a:latin typeface="Cambria Math" panose="02040503050406030204" pitchFamily="18" charset="0"/>
                                  </a:rPr>
                                  <m:t>𝑏</m:t>
                                </m:r>
                                <m:r>
                                  <a:rPr lang="en-US" sz="1050">
                                    <a:effectLst/>
                                    <a:latin typeface="Cambria Math" panose="02040503050406030204" pitchFamily="18" charset="0"/>
                                  </a:rPr>
                                  <m:t>)</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1050">
                                    <a:effectLst/>
                                    <a:latin typeface="Cambria Math" panose="02040503050406030204" pitchFamily="18" charset="0"/>
                                  </a:rPr>
                                  <m:t>𝜎</m:t>
                                </m:r>
                                <m:r>
                                  <a:rPr lang="en-US" sz="1050">
                                    <a:effectLst/>
                                    <a:latin typeface="Cambria Math" panose="02040503050406030204" pitchFamily="18" charset="0"/>
                                  </a:rPr>
                                  <m:t>(</m:t>
                                </m:r>
                                <m:r>
                                  <a:rPr lang="en-US" sz="1050">
                                    <a:effectLst/>
                                    <a:latin typeface="Cambria Math" panose="02040503050406030204" pitchFamily="18" charset="0"/>
                                  </a:rPr>
                                  <m:t>𝑧</m:t>
                                </m:r>
                                <m:r>
                                  <a:rPr lang="en-US" sz="1050">
                                    <a:effectLst/>
                                    <a:latin typeface="Cambria Math" panose="02040503050406030204" pitchFamily="18" charset="0"/>
                                  </a:rPr>
                                  <m:t>)</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318732268"/>
                      </a:ext>
                    </a:extLst>
                  </a:tr>
                  <a:tr h="25063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1050">
                                    <a:effectLst/>
                                    <a:latin typeface="Cambria Math" panose="02040503050406030204" pitchFamily="18" charset="0"/>
                                  </a:rPr>
                                  <m:t>𝑏</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1050">
                                    <a:effectLst/>
                                    <a:latin typeface="Cambria Math" panose="02040503050406030204" pitchFamily="18" charset="0"/>
                                  </a:rPr>
                                  <m:t>𝑏</m:t>
                                </m:r>
                                <m:r>
                                  <a:rPr lang="en-US" sz="1050">
                                    <a:effectLst/>
                                    <a:latin typeface="Cambria Math" panose="02040503050406030204" pitchFamily="18" charset="0"/>
                                  </a:rPr>
                                  <m:t>−</m:t>
                                </m:r>
                                <m:r>
                                  <a:rPr lang="en-US" sz="1050">
                                    <a:effectLst/>
                                    <a:latin typeface="Cambria Math" panose="02040503050406030204" pitchFamily="18" charset="0"/>
                                  </a:rPr>
                                  <m:t>𝑙𝑟</m:t>
                                </m:r>
                                <m:r>
                                  <a:rPr lang="en-US" sz="1050">
                                    <a:effectLst/>
                                    <a:latin typeface="Cambria Math" panose="02040503050406030204" pitchFamily="18" charset="0"/>
                                  </a:rPr>
                                  <m:t>∗</m:t>
                                </m:r>
                                <m:r>
                                  <a:rPr lang="en-US" sz="1050">
                                    <a:effectLst/>
                                    <a:latin typeface="Cambria Math" panose="02040503050406030204" pitchFamily="18" charset="0"/>
                                  </a:rPr>
                                  <m:t>𝜎</m:t>
                                </m:r>
                                <m:r>
                                  <a:rPr lang="en-US" sz="1050">
                                    <a:effectLst/>
                                    <a:latin typeface="Cambria Math" panose="02040503050406030204" pitchFamily="18" charset="0"/>
                                  </a:rPr>
                                  <m:t>(</m:t>
                                </m:r>
                                <m:r>
                                  <a:rPr lang="en-US" sz="1050">
                                    <a:effectLst/>
                                    <a:latin typeface="Cambria Math" panose="02040503050406030204" pitchFamily="18" charset="0"/>
                                  </a:rPr>
                                  <m:t>𝑏</m:t>
                                </m:r>
                                <m:r>
                                  <a:rPr lang="en-US" sz="1050">
                                    <a:effectLst/>
                                    <a:latin typeface="Cambria Math" panose="02040503050406030204" pitchFamily="18" charset="0"/>
                                  </a:rPr>
                                  <m:t>)</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52574837"/>
                      </a:ext>
                    </a:extLst>
                  </a:tr>
                  <a:tr h="25063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1050">
                                    <a:effectLst/>
                                    <a:latin typeface="Cambria Math" panose="02040503050406030204" pitchFamily="18" charset="0"/>
                                  </a:rPr>
                                  <m:t>𝜎</m:t>
                                </m:r>
                                <m:r>
                                  <a:rPr lang="en-US" sz="1050">
                                    <a:effectLst/>
                                    <a:latin typeface="Cambria Math" panose="02040503050406030204" pitchFamily="18" charset="0"/>
                                  </a:rPr>
                                  <m:t>(</m:t>
                                </m:r>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𝑤</m:t>
                                    </m:r>
                                  </m:e>
                                  <m:sub>
                                    <m:r>
                                      <a:rPr lang="en-US" sz="1050">
                                        <a:effectLst/>
                                        <a:latin typeface="Cambria Math" panose="02040503050406030204" pitchFamily="18" charset="0"/>
                                      </a:rPr>
                                      <m:t>11</m:t>
                                    </m:r>
                                  </m:sub>
                                </m:sSub>
                                <m:r>
                                  <a:rPr lang="en-US" sz="1050">
                                    <a:effectLst/>
                                    <a:latin typeface="Cambria Math" panose="02040503050406030204" pitchFamily="18" charset="0"/>
                                  </a:rPr>
                                  <m:t>)</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𝑥</m:t>
                                    </m:r>
                                  </m:e>
                                  <m:sub>
                                    <m:r>
                                      <a:rPr lang="en-US" sz="1050">
                                        <a:effectLst/>
                                        <a:latin typeface="Cambria Math" panose="02040503050406030204" pitchFamily="18" charset="0"/>
                                      </a:rPr>
                                      <m:t>1</m:t>
                                    </m:r>
                                  </m:sub>
                                </m:sSub>
                                <m:r>
                                  <a:rPr lang="en-US" sz="1050">
                                    <a:effectLst/>
                                    <a:latin typeface="Cambria Math" panose="02040503050406030204" pitchFamily="18" charset="0"/>
                                  </a:rPr>
                                  <m:t>∗</m:t>
                                </m:r>
                                <m:r>
                                  <a:rPr lang="en-US" sz="1050">
                                    <a:effectLst/>
                                    <a:latin typeface="Cambria Math" panose="02040503050406030204" pitchFamily="18" charset="0"/>
                                  </a:rPr>
                                  <m:t>𝜎</m:t>
                                </m:r>
                                <m:r>
                                  <a:rPr lang="en-US" sz="1050">
                                    <a:effectLst/>
                                    <a:latin typeface="Cambria Math" panose="02040503050406030204" pitchFamily="18" charset="0"/>
                                  </a:rPr>
                                  <m:t>(</m:t>
                                </m:r>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𝑧</m:t>
                                    </m:r>
                                  </m:e>
                                  <m:sub>
                                    <m:r>
                                      <a:rPr lang="en-US" sz="1050">
                                        <a:effectLst/>
                                        <a:latin typeface="Cambria Math" panose="02040503050406030204" pitchFamily="18" charset="0"/>
                                      </a:rPr>
                                      <m:t>1</m:t>
                                    </m:r>
                                  </m:sub>
                                </m:sSub>
                                <m:r>
                                  <a:rPr lang="en-US" sz="1050">
                                    <a:effectLst/>
                                    <a:latin typeface="Cambria Math" panose="02040503050406030204" pitchFamily="18" charset="0"/>
                                  </a:rPr>
                                  <m:t>)</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314900"/>
                      </a:ext>
                    </a:extLst>
                  </a:tr>
                  <a:tr h="25063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𝑤</m:t>
                                    </m:r>
                                  </m:e>
                                  <m:sub>
                                    <m:r>
                                      <a:rPr lang="en-US" sz="1050">
                                        <a:effectLst/>
                                        <a:latin typeface="Cambria Math" panose="02040503050406030204" pitchFamily="18" charset="0"/>
                                      </a:rPr>
                                      <m:t>11</m:t>
                                    </m:r>
                                  </m:sub>
                                </m:sSub>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𝑤</m:t>
                                    </m:r>
                                  </m:e>
                                  <m:sub>
                                    <m:r>
                                      <a:rPr lang="en-US" sz="1050">
                                        <a:effectLst/>
                                        <a:latin typeface="Cambria Math" panose="02040503050406030204" pitchFamily="18" charset="0"/>
                                      </a:rPr>
                                      <m:t>11</m:t>
                                    </m:r>
                                  </m:sub>
                                </m:sSub>
                                <m:r>
                                  <a:rPr lang="en-US" sz="1050">
                                    <a:effectLst/>
                                    <a:latin typeface="Cambria Math" panose="02040503050406030204" pitchFamily="18" charset="0"/>
                                  </a:rPr>
                                  <m:t>−</m:t>
                                </m:r>
                                <m:r>
                                  <a:rPr lang="en-US" sz="1050">
                                    <a:effectLst/>
                                    <a:latin typeface="Cambria Math" panose="02040503050406030204" pitchFamily="18" charset="0"/>
                                  </a:rPr>
                                  <m:t>𝑙𝑟</m:t>
                                </m:r>
                                <m:r>
                                  <a:rPr lang="en-US" sz="1050">
                                    <a:effectLst/>
                                    <a:latin typeface="Cambria Math" panose="02040503050406030204" pitchFamily="18" charset="0"/>
                                  </a:rPr>
                                  <m:t>∗</m:t>
                                </m:r>
                                <m:r>
                                  <a:rPr lang="en-US" sz="1050">
                                    <a:effectLst/>
                                    <a:latin typeface="Cambria Math" panose="02040503050406030204" pitchFamily="18" charset="0"/>
                                  </a:rPr>
                                  <m:t>𝜎</m:t>
                                </m:r>
                                <m:r>
                                  <a:rPr lang="en-US" sz="1050">
                                    <a:effectLst/>
                                    <a:latin typeface="Cambria Math" panose="02040503050406030204" pitchFamily="18" charset="0"/>
                                  </a:rPr>
                                  <m:t>(</m:t>
                                </m:r>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𝑤</m:t>
                                    </m:r>
                                  </m:e>
                                  <m:sub>
                                    <m:r>
                                      <a:rPr lang="en-US" sz="1050">
                                        <a:effectLst/>
                                        <a:latin typeface="Cambria Math" panose="02040503050406030204" pitchFamily="18" charset="0"/>
                                      </a:rPr>
                                      <m:t>11</m:t>
                                    </m:r>
                                  </m:sub>
                                </m:sSub>
                                <m:r>
                                  <a:rPr lang="en-US" sz="1050">
                                    <a:effectLst/>
                                    <a:latin typeface="Cambria Math" panose="02040503050406030204" pitchFamily="18" charset="0"/>
                                  </a:rPr>
                                  <m:t>)</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39658235"/>
                      </a:ext>
                    </a:extLst>
                  </a:tr>
                  <a:tr h="25063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1050">
                                    <a:effectLst/>
                                    <a:latin typeface="Cambria Math" panose="02040503050406030204" pitchFamily="18" charset="0"/>
                                  </a:rPr>
                                  <m:t>𝜎</m:t>
                                </m:r>
                                <m:r>
                                  <a:rPr lang="en-US" sz="1050">
                                    <a:effectLst/>
                                    <a:latin typeface="Cambria Math" panose="02040503050406030204" pitchFamily="18" charset="0"/>
                                  </a:rPr>
                                  <m:t>(</m:t>
                                </m:r>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𝑏</m:t>
                                    </m:r>
                                  </m:e>
                                  <m:sub>
                                    <m:r>
                                      <a:rPr lang="en-US" sz="1050">
                                        <a:effectLst/>
                                        <a:latin typeface="Cambria Math" panose="02040503050406030204" pitchFamily="18" charset="0"/>
                                      </a:rPr>
                                      <m:t>1</m:t>
                                    </m:r>
                                  </m:sub>
                                </m:sSub>
                                <m:r>
                                  <a:rPr lang="en-US" sz="1050">
                                    <a:effectLst/>
                                    <a:latin typeface="Cambria Math" panose="02040503050406030204" pitchFamily="18" charset="0"/>
                                  </a:rPr>
                                  <m:t>)</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1050">
                                    <a:effectLst/>
                                    <a:latin typeface="Cambria Math" panose="02040503050406030204" pitchFamily="18" charset="0"/>
                                  </a:rPr>
                                  <m:t>𝜎</m:t>
                                </m:r>
                                <m:r>
                                  <a:rPr lang="en-US" sz="1050">
                                    <a:effectLst/>
                                    <a:latin typeface="Cambria Math" panose="02040503050406030204" pitchFamily="18" charset="0"/>
                                  </a:rPr>
                                  <m:t>(</m:t>
                                </m:r>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𝑧</m:t>
                                    </m:r>
                                  </m:e>
                                  <m:sub>
                                    <m:r>
                                      <a:rPr lang="en-US" sz="1050">
                                        <a:effectLst/>
                                        <a:latin typeface="Cambria Math" panose="02040503050406030204" pitchFamily="18" charset="0"/>
                                      </a:rPr>
                                      <m:t>1</m:t>
                                    </m:r>
                                  </m:sub>
                                </m:sSub>
                                <m:r>
                                  <a:rPr lang="en-US" sz="1050">
                                    <a:effectLst/>
                                    <a:latin typeface="Cambria Math" panose="02040503050406030204" pitchFamily="18" charset="0"/>
                                  </a:rPr>
                                  <m:t>)</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946831322"/>
                      </a:ext>
                    </a:extLst>
                  </a:tr>
                  <a:tr h="25063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𝑏</m:t>
                                    </m:r>
                                  </m:e>
                                  <m:sub>
                                    <m:r>
                                      <a:rPr lang="en-US" sz="1050">
                                        <a:effectLst/>
                                        <a:latin typeface="Cambria Math" panose="02040503050406030204" pitchFamily="18" charset="0"/>
                                      </a:rPr>
                                      <m:t>1</m:t>
                                    </m:r>
                                  </m:sub>
                                </m:sSub>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𝑏</m:t>
                                    </m:r>
                                  </m:e>
                                  <m:sub>
                                    <m:r>
                                      <a:rPr lang="en-US" sz="1050">
                                        <a:effectLst/>
                                        <a:latin typeface="Cambria Math" panose="02040503050406030204" pitchFamily="18" charset="0"/>
                                      </a:rPr>
                                      <m:t>1</m:t>
                                    </m:r>
                                  </m:sub>
                                </m:sSub>
                                <m:r>
                                  <a:rPr lang="en-US" sz="1050">
                                    <a:effectLst/>
                                    <a:latin typeface="Cambria Math" panose="02040503050406030204" pitchFamily="18" charset="0"/>
                                  </a:rPr>
                                  <m:t>−</m:t>
                                </m:r>
                                <m:r>
                                  <a:rPr lang="en-US" sz="1050">
                                    <a:effectLst/>
                                    <a:latin typeface="Cambria Math" panose="02040503050406030204" pitchFamily="18" charset="0"/>
                                  </a:rPr>
                                  <m:t>𝑙𝑟</m:t>
                                </m:r>
                                <m:r>
                                  <a:rPr lang="en-US" sz="1050">
                                    <a:effectLst/>
                                    <a:latin typeface="Cambria Math" panose="02040503050406030204" pitchFamily="18" charset="0"/>
                                  </a:rPr>
                                  <m:t>∗</m:t>
                                </m:r>
                                <m:r>
                                  <a:rPr lang="en-US" sz="1050">
                                    <a:effectLst/>
                                    <a:latin typeface="Cambria Math" panose="02040503050406030204" pitchFamily="18" charset="0"/>
                                  </a:rPr>
                                  <m:t>𝜎</m:t>
                                </m:r>
                                <m:r>
                                  <a:rPr lang="en-US" sz="1050">
                                    <a:effectLst/>
                                    <a:latin typeface="Cambria Math" panose="02040503050406030204" pitchFamily="18" charset="0"/>
                                  </a:rPr>
                                  <m:t>(</m:t>
                                </m:r>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𝑏</m:t>
                                    </m:r>
                                  </m:e>
                                  <m:sub>
                                    <m:r>
                                      <a:rPr lang="en-US" sz="1050">
                                        <a:effectLst/>
                                        <a:latin typeface="Cambria Math" panose="02040503050406030204" pitchFamily="18" charset="0"/>
                                      </a:rPr>
                                      <m:t>1</m:t>
                                    </m:r>
                                  </m:sub>
                                </m:sSub>
                                <m:r>
                                  <a:rPr lang="en-US" sz="1050">
                                    <a:effectLst/>
                                    <a:latin typeface="Cambria Math" panose="02040503050406030204" pitchFamily="18" charset="0"/>
                                  </a:rPr>
                                  <m:t>)</m:t>
                                </m:r>
                              </m:oMath>
                            </m:oMathPara>
                          </a14:m>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224139711"/>
                      </a:ext>
                    </a:extLst>
                  </a:tr>
                </a:tbl>
              </a:graphicData>
            </a:graphic>
          </p:graphicFrame>
        </mc:Choice>
        <mc:Fallback xmlns="">
          <p:graphicFrame>
            <p:nvGraphicFramePr>
              <p:cNvPr id="3" name="Table 2">
                <a:extLst>
                  <a:ext uri="{FF2B5EF4-FFF2-40B4-BE49-F238E27FC236}">
                    <a16:creationId xmlns:a16="http://schemas.microsoft.com/office/drawing/2014/main" id="{DE849F56-D11F-4ACA-B490-91062DD1A758}"/>
                  </a:ext>
                </a:extLst>
              </p:cNvPr>
              <p:cNvGraphicFramePr>
                <a:graphicFrameLocks noGrp="1"/>
              </p:cNvGraphicFramePr>
              <p:nvPr>
                <p:extLst>
                  <p:ext uri="{D42A27DB-BD31-4B8C-83A1-F6EECF244321}">
                    <p14:modId xmlns:p14="http://schemas.microsoft.com/office/powerpoint/2010/main" val="234768753"/>
                  </p:ext>
                </p:extLst>
              </p:nvPr>
            </p:nvGraphicFramePr>
            <p:xfrm>
              <a:off x="5065230" y="3083024"/>
              <a:ext cx="3977170" cy="2005088"/>
            </p:xfrm>
            <a:graphic>
              <a:graphicData uri="http://schemas.openxmlformats.org/drawingml/2006/table">
                <a:tbl>
                  <a:tblPr firstRow="1" firstCol="1" bandRow="1"/>
                  <a:tblGrid>
                    <a:gridCol w="1258189">
                      <a:extLst>
                        <a:ext uri="{9D8B030D-6E8A-4147-A177-3AD203B41FA5}">
                          <a16:colId xmlns:a16="http://schemas.microsoft.com/office/drawing/2014/main" val="2097277378"/>
                        </a:ext>
                      </a:extLst>
                    </a:gridCol>
                    <a:gridCol w="2718981">
                      <a:extLst>
                        <a:ext uri="{9D8B030D-6E8A-4147-A177-3AD203B41FA5}">
                          <a16:colId xmlns:a16="http://schemas.microsoft.com/office/drawing/2014/main" val="2957091460"/>
                        </a:ext>
                      </a:extLst>
                    </a:gridCol>
                  </a:tblGrid>
                  <a:tr h="250636">
                    <a:tc>
                      <a:txBody>
                        <a:bodyPr/>
                        <a:lstStyle/>
                        <a:p>
                          <a:endParaRPr lang="en-US"/>
                        </a:p>
                      </a:txBody>
                      <a:tcPr marL="68580" marR="68580" marT="0" marB="0">
                        <a:blipFill>
                          <a:blip r:embed="rId5"/>
                          <a:stretch>
                            <a:fillRect l="-483" t="-2439" r="-216908" b="-709756"/>
                          </a:stretch>
                        </a:blipFill>
                      </a:tcPr>
                    </a:tc>
                    <a:tc>
                      <a:txBody>
                        <a:bodyPr/>
                        <a:lstStyle/>
                        <a:p>
                          <a:endParaRPr lang="en-US"/>
                        </a:p>
                      </a:txBody>
                      <a:tcPr marL="68580" marR="68580" marT="0" marB="0">
                        <a:blipFill>
                          <a:blip r:embed="rId5"/>
                          <a:stretch>
                            <a:fillRect l="-46532" t="-2439" r="-447" b="-709756"/>
                          </a:stretch>
                        </a:blipFill>
                      </a:tcPr>
                    </a:tc>
                    <a:extLst>
                      <a:ext uri="{0D108BD9-81ED-4DB2-BD59-A6C34878D82A}">
                        <a16:rowId xmlns:a16="http://schemas.microsoft.com/office/drawing/2014/main" val="74609780"/>
                      </a:ext>
                    </a:extLst>
                  </a:tr>
                  <a:tr h="250636">
                    <a:tc>
                      <a:txBody>
                        <a:bodyPr/>
                        <a:lstStyle/>
                        <a:p>
                          <a:pPr algn="ctr">
                            <a:lnSpc>
                              <a:spcPct val="107000"/>
                            </a:lnSpc>
                            <a:spcAft>
                              <a:spcPts val="0"/>
                            </a:spcAft>
                          </a:pPr>
                          <a:r>
                            <a:rPr lang="en-US" sz="1050">
                              <a:effectLst/>
                            </a:rPr>
                            <a:t>W</a:t>
                          </a:r>
                          <a:r>
                            <a:rPr lang="en-US" sz="1050" baseline="-25000">
                              <a:effectLst/>
                            </a:rPr>
                            <a:t>15</a:t>
                          </a:r>
                          <a:endParaRPr lang="en-US"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endParaRPr lang="en-US"/>
                        </a:p>
                      </a:txBody>
                      <a:tcPr marL="68580" marR="68580" marT="0" marB="0">
                        <a:blipFill>
                          <a:blip r:embed="rId5"/>
                          <a:stretch>
                            <a:fillRect l="-46532" t="-100000" r="-447" b="-592857"/>
                          </a:stretch>
                        </a:blipFill>
                      </a:tcPr>
                    </a:tc>
                    <a:extLst>
                      <a:ext uri="{0D108BD9-81ED-4DB2-BD59-A6C34878D82A}">
                        <a16:rowId xmlns:a16="http://schemas.microsoft.com/office/drawing/2014/main" val="2988713961"/>
                      </a:ext>
                    </a:extLst>
                  </a:tr>
                  <a:tr h="250636">
                    <a:tc>
                      <a:txBody>
                        <a:bodyPr/>
                        <a:lstStyle/>
                        <a:p>
                          <a:endParaRPr lang="en-US"/>
                        </a:p>
                      </a:txBody>
                      <a:tcPr marL="68580" marR="68580" marT="0" marB="0">
                        <a:blipFill>
                          <a:blip r:embed="rId5"/>
                          <a:stretch>
                            <a:fillRect l="-483" t="-204878" r="-216908" b="-507317"/>
                          </a:stretch>
                        </a:blipFill>
                      </a:tcPr>
                    </a:tc>
                    <a:tc>
                      <a:txBody>
                        <a:bodyPr/>
                        <a:lstStyle/>
                        <a:p>
                          <a:endParaRPr lang="en-US"/>
                        </a:p>
                      </a:txBody>
                      <a:tcPr marL="68580" marR="68580" marT="0" marB="0">
                        <a:blipFill>
                          <a:blip r:embed="rId5"/>
                          <a:stretch>
                            <a:fillRect l="-46532" t="-204878" r="-447" b="-507317"/>
                          </a:stretch>
                        </a:blipFill>
                      </a:tcPr>
                    </a:tc>
                    <a:extLst>
                      <a:ext uri="{0D108BD9-81ED-4DB2-BD59-A6C34878D82A}">
                        <a16:rowId xmlns:a16="http://schemas.microsoft.com/office/drawing/2014/main" val="3318732268"/>
                      </a:ext>
                    </a:extLst>
                  </a:tr>
                  <a:tr h="250636">
                    <a:tc>
                      <a:txBody>
                        <a:bodyPr/>
                        <a:lstStyle/>
                        <a:p>
                          <a:endParaRPr lang="en-US"/>
                        </a:p>
                      </a:txBody>
                      <a:tcPr marL="68580" marR="68580" marT="0" marB="0">
                        <a:blipFill>
                          <a:blip r:embed="rId5"/>
                          <a:stretch>
                            <a:fillRect l="-483" t="-304878" r="-216908" b="-407317"/>
                          </a:stretch>
                        </a:blipFill>
                      </a:tcPr>
                    </a:tc>
                    <a:tc>
                      <a:txBody>
                        <a:bodyPr/>
                        <a:lstStyle/>
                        <a:p>
                          <a:endParaRPr lang="en-US"/>
                        </a:p>
                      </a:txBody>
                      <a:tcPr marL="68580" marR="68580" marT="0" marB="0">
                        <a:blipFill>
                          <a:blip r:embed="rId5"/>
                          <a:stretch>
                            <a:fillRect l="-46532" t="-304878" r="-447" b="-407317"/>
                          </a:stretch>
                        </a:blipFill>
                      </a:tcPr>
                    </a:tc>
                    <a:extLst>
                      <a:ext uri="{0D108BD9-81ED-4DB2-BD59-A6C34878D82A}">
                        <a16:rowId xmlns:a16="http://schemas.microsoft.com/office/drawing/2014/main" val="352574837"/>
                      </a:ext>
                    </a:extLst>
                  </a:tr>
                  <a:tr h="250636">
                    <a:tc>
                      <a:txBody>
                        <a:bodyPr/>
                        <a:lstStyle/>
                        <a:p>
                          <a:endParaRPr lang="en-US"/>
                        </a:p>
                      </a:txBody>
                      <a:tcPr marL="68580" marR="68580" marT="0" marB="0">
                        <a:blipFill>
                          <a:blip r:embed="rId5"/>
                          <a:stretch>
                            <a:fillRect l="-483" t="-404878" r="-216908" b="-307317"/>
                          </a:stretch>
                        </a:blipFill>
                      </a:tcPr>
                    </a:tc>
                    <a:tc>
                      <a:txBody>
                        <a:bodyPr/>
                        <a:lstStyle/>
                        <a:p>
                          <a:endParaRPr lang="en-US"/>
                        </a:p>
                      </a:txBody>
                      <a:tcPr marL="68580" marR="68580" marT="0" marB="0">
                        <a:blipFill>
                          <a:blip r:embed="rId5"/>
                          <a:stretch>
                            <a:fillRect l="-46532" t="-404878" r="-447" b="-307317"/>
                          </a:stretch>
                        </a:blipFill>
                      </a:tcPr>
                    </a:tc>
                    <a:extLst>
                      <a:ext uri="{0D108BD9-81ED-4DB2-BD59-A6C34878D82A}">
                        <a16:rowId xmlns:a16="http://schemas.microsoft.com/office/drawing/2014/main" val="2093314900"/>
                      </a:ext>
                    </a:extLst>
                  </a:tr>
                  <a:tr h="250636">
                    <a:tc>
                      <a:txBody>
                        <a:bodyPr/>
                        <a:lstStyle/>
                        <a:p>
                          <a:endParaRPr lang="en-US"/>
                        </a:p>
                      </a:txBody>
                      <a:tcPr marL="68580" marR="68580" marT="0" marB="0">
                        <a:blipFill>
                          <a:blip r:embed="rId5"/>
                          <a:stretch>
                            <a:fillRect l="-483" t="-492857" r="-216908" b="-200000"/>
                          </a:stretch>
                        </a:blipFill>
                      </a:tcPr>
                    </a:tc>
                    <a:tc>
                      <a:txBody>
                        <a:bodyPr/>
                        <a:lstStyle/>
                        <a:p>
                          <a:endParaRPr lang="en-US"/>
                        </a:p>
                      </a:txBody>
                      <a:tcPr marL="68580" marR="68580" marT="0" marB="0">
                        <a:blipFill>
                          <a:blip r:embed="rId5"/>
                          <a:stretch>
                            <a:fillRect l="-46532" t="-492857" r="-447" b="-200000"/>
                          </a:stretch>
                        </a:blipFill>
                      </a:tcPr>
                    </a:tc>
                    <a:extLst>
                      <a:ext uri="{0D108BD9-81ED-4DB2-BD59-A6C34878D82A}">
                        <a16:rowId xmlns:a16="http://schemas.microsoft.com/office/drawing/2014/main" val="139658235"/>
                      </a:ext>
                    </a:extLst>
                  </a:tr>
                  <a:tr h="250636">
                    <a:tc>
                      <a:txBody>
                        <a:bodyPr/>
                        <a:lstStyle/>
                        <a:p>
                          <a:endParaRPr lang="en-US"/>
                        </a:p>
                      </a:txBody>
                      <a:tcPr marL="68580" marR="68580" marT="0" marB="0">
                        <a:blipFill>
                          <a:blip r:embed="rId5"/>
                          <a:stretch>
                            <a:fillRect l="-483" t="-607317" r="-216908" b="-104878"/>
                          </a:stretch>
                        </a:blipFill>
                      </a:tcPr>
                    </a:tc>
                    <a:tc>
                      <a:txBody>
                        <a:bodyPr/>
                        <a:lstStyle/>
                        <a:p>
                          <a:endParaRPr lang="en-US"/>
                        </a:p>
                      </a:txBody>
                      <a:tcPr marL="68580" marR="68580" marT="0" marB="0">
                        <a:blipFill>
                          <a:blip r:embed="rId5"/>
                          <a:stretch>
                            <a:fillRect l="-46532" t="-607317" r="-447" b="-104878"/>
                          </a:stretch>
                        </a:blipFill>
                      </a:tcPr>
                    </a:tc>
                    <a:extLst>
                      <a:ext uri="{0D108BD9-81ED-4DB2-BD59-A6C34878D82A}">
                        <a16:rowId xmlns:a16="http://schemas.microsoft.com/office/drawing/2014/main" val="1946831322"/>
                      </a:ext>
                    </a:extLst>
                  </a:tr>
                  <a:tr h="250636">
                    <a:tc>
                      <a:txBody>
                        <a:bodyPr/>
                        <a:lstStyle/>
                        <a:p>
                          <a:endParaRPr lang="en-US"/>
                        </a:p>
                      </a:txBody>
                      <a:tcPr marL="68580" marR="68580" marT="0" marB="0">
                        <a:blipFill>
                          <a:blip r:embed="rId5"/>
                          <a:stretch>
                            <a:fillRect l="-483" t="-707317" r="-216908" b="-4878"/>
                          </a:stretch>
                        </a:blipFill>
                      </a:tcPr>
                    </a:tc>
                    <a:tc>
                      <a:txBody>
                        <a:bodyPr/>
                        <a:lstStyle/>
                        <a:p>
                          <a:endParaRPr lang="en-US"/>
                        </a:p>
                      </a:txBody>
                      <a:tcPr marL="68580" marR="68580" marT="0" marB="0">
                        <a:blipFill>
                          <a:blip r:embed="rId5"/>
                          <a:stretch>
                            <a:fillRect l="-46532" t="-707317" r="-447" b="-4878"/>
                          </a:stretch>
                        </a:blipFill>
                      </a:tcPr>
                    </a:tc>
                    <a:extLst>
                      <a:ext uri="{0D108BD9-81ED-4DB2-BD59-A6C34878D82A}">
                        <a16:rowId xmlns:a16="http://schemas.microsoft.com/office/drawing/2014/main" val="1224139711"/>
                      </a:ext>
                    </a:extLst>
                  </a:tr>
                </a:tbl>
              </a:graphicData>
            </a:graphic>
          </p:graphicFrame>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248E272-ADDD-4CE3-803F-FD17B86E041C}"/>
                  </a:ext>
                </a:extLst>
              </p:cNvPr>
              <p:cNvSpPr txBox="1"/>
              <p:nvPr/>
            </p:nvSpPr>
            <p:spPr>
              <a:xfrm>
                <a:off x="6088501" y="2559804"/>
                <a:ext cx="196138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𝑙𝑟</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oMath>
                  </m:oMathPara>
                </a14:m>
                <a:endParaRPr lang="en-US"/>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𝑙𝑟</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oMath>
                  </m:oMathPara>
                </a14:m>
                <a:endParaRPr lang="en-US"/>
              </a:p>
            </p:txBody>
          </p:sp>
        </mc:Choice>
        <mc:Fallback xmlns="">
          <p:sp>
            <p:nvSpPr>
              <p:cNvPr id="2" name="TextBox 1">
                <a:extLst>
                  <a:ext uri="{FF2B5EF4-FFF2-40B4-BE49-F238E27FC236}">
                    <a16:creationId xmlns:a16="http://schemas.microsoft.com/office/drawing/2014/main" id="{1248E272-ADDD-4CE3-803F-FD17B86E041C}"/>
                  </a:ext>
                </a:extLst>
              </p:cNvPr>
              <p:cNvSpPr txBox="1">
                <a:spLocks noRot="1" noChangeAspect="1" noMove="1" noResize="1" noEditPoints="1" noAdjustHandles="1" noChangeArrowheads="1" noChangeShapeType="1" noTextEdit="1"/>
              </p:cNvSpPr>
              <p:nvPr/>
            </p:nvSpPr>
            <p:spPr>
              <a:xfrm>
                <a:off x="6088501" y="2559804"/>
                <a:ext cx="1961386" cy="523220"/>
              </a:xfrm>
              <a:prstGeom prst="rect">
                <a:avLst/>
              </a:prstGeom>
              <a:blipFill>
                <a:blip r:embed="rId6"/>
                <a:stretch>
                  <a:fillRect b="-4651"/>
                </a:stretch>
              </a:blipFill>
            </p:spPr>
            <p:txBody>
              <a:bodyPr/>
              <a:lstStyle/>
              <a:p>
                <a:r>
                  <a:rPr lang="en-US">
                    <a:noFill/>
                  </a:rPr>
                  <a:t> </a:t>
                </a:r>
              </a:p>
            </p:txBody>
          </p:sp>
        </mc:Fallback>
      </mc:AlternateContent>
    </p:spTree>
    <p:extLst>
      <p:ext uri="{BB962C8B-B14F-4D97-AF65-F5344CB8AC3E}">
        <p14:creationId xmlns:p14="http://schemas.microsoft.com/office/powerpoint/2010/main" val="7288836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3"/>
          <p:cNvSpPr/>
          <p:nvPr/>
        </p:nvSpPr>
        <p:spPr>
          <a:xfrm rot="-194701">
            <a:off x="122490" y="468295"/>
            <a:ext cx="2983784" cy="2584749"/>
          </a:xfrm>
          <a:prstGeom prst="hexagon">
            <a:avLst>
              <a:gd name="adj" fmla="val 25000"/>
              <a:gd name="vf" fmla="val 11547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rot="914792">
            <a:off x="6308390" y="2648494"/>
            <a:ext cx="2283885" cy="1978011"/>
          </a:xfrm>
          <a:prstGeom prst="hexagon">
            <a:avLst>
              <a:gd name="adj" fmla="val 25000"/>
              <a:gd name="vf" fmla="val 11547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B8BB335B-BAA5-4155-9247-EBB63F49FA9D}"/>
              </a:ext>
            </a:extLst>
          </p:cNvPr>
          <p:cNvSpPr txBox="1"/>
          <p:nvPr/>
        </p:nvSpPr>
        <p:spPr>
          <a:xfrm>
            <a:off x="346057" y="317443"/>
            <a:ext cx="8670352" cy="584775"/>
          </a:xfrm>
          <a:prstGeom prst="rect">
            <a:avLst/>
          </a:prstGeom>
          <a:noFill/>
        </p:spPr>
        <p:txBody>
          <a:bodyPr wrap="square" rtlCol="0">
            <a:spAutoFit/>
          </a:bodyPr>
          <a:lstStyle/>
          <a:p>
            <a:pPr algn="just"/>
            <a:r>
              <a:rPr lang="en-US" sz="1600"/>
              <a:t>+ Sau khi thực hiện sau n-4 lần training ta sẽ thu đ</a:t>
            </a:r>
            <a:r>
              <a:rPr lang="vi-VN" sz="1600"/>
              <a:t>ư</a:t>
            </a:r>
            <a:r>
              <a:rPr lang="en-US" sz="1600"/>
              <a:t>ợc trọng số weight và bias để thực hiện quá trình dự đoán: </a:t>
            </a:r>
          </a:p>
        </p:txBody>
      </p:sp>
      <p:pic>
        <p:nvPicPr>
          <p:cNvPr id="7" name="Picture 6">
            <a:extLst>
              <a:ext uri="{FF2B5EF4-FFF2-40B4-BE49-F238E27FC236}">
                <a16:creationId xmlns:a16="http://schemas.microsoft.com/office/drawing/2014/main" id="{C38FFFD5-E22D-4382-94B8-D0EAD2F63697}"/>
              </a:ext>
            </a:extLst>
          </p:cNvPr>
          <p:cNvPicPr>
            <a:picLocks noChangeAspect="1"/>
          </p:cNvPicPr>
          <p:nvPr/>
        </p:nvPicPr>
        <p:blipFill>
          <a:blip r:embed="rId3"/>
          <a:stretch>
            <a:fillRect/>
          </a:stretch>
        </p:blipFill>
        <p:spPr>
          <a:xfrm>
            <a:off x="4950430" y="1297151"/>
            <a:ext cx="4065979" cy="2955871"/>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70EBAE3-07F7-453B-A124-760045E78810}"/>
                  </a:ext>
                </a:extLst>
              </p:cNvPr>
              <p:cNvSpPr txBox="1"/>
              <p:nvPr/>
            </p:nvSpPr>
            <p:spPr>
              <a:xfrm>
                <a:off x="127591" y="1414109"/>
                <a:ext cx="4731488" cy="3076355"/>
              </a:xfrm>
              <a:prstGeom prst="rect">
                <a:avLst/>
              </a:prstGeom>
              <a:noFill/>
            </p:spPr>
            <p:txBody>
              <a:bodyPr wrap="square" rtlCol="0">
                <a:spAutoFit/>
              </a:bodyPr>
              <a:lstStyle/>
              <a:p>
                <a:pPr algn="just"/>
                <a:r>
                  <a:rPr lang="en-US" sz="1600" b="1"/>
                  <a:t>B5: Dự đoán số liệu cho tháng tiếp theo:</a:t>
                </a:r>
              </a:p>
              <a:p>
                <a:pPr algn="just"/>
                <a:r>
                  <a:rPr lang="en-US" sz="1600"/>
                  <a:t>Lặp ( i=1-&gt;4 ):</a:t>
                </a:r>
              </a:p>
              <a:p>
                <a:pPr algn="just"/>
                <a:r>
                  <a:rPr lang="en-US" sz="1600"/>
                  <a:t>        x[i] = data[ n+i-5]</a:t>
                </a:r>
                <a:endParaRPr lang="en-US" sz="1600">
                  <a:ea typeface="Yu Mincho" panose="02020400000000000000" pitchFamily="18" charset="-128"/>
                  <a:cs typeface="Times New Roman" panose="02020603050405020304" pitchFamily="18" charset="0"/>
                </a:endParaRPr>
              </a:p>
              <a:p>
                <a:pPr algn="just">
                  <a:spcAft>
                    <a:spcPts val="800"/>
                  </a:spcAft>
                </a:pPr>
                <a:r>
                  <a:rPr lang="en-US" sz="1600">
                    <a:ea typeface="Yu Mincho" panose="02020400000000000000" pitchFamily="18" charset="-128"/>
                    <a:cs typeface="Times New Roman" panose="02020603050405020304" pitchFamily="18" charset="0"/>
                  </a:rPr>
                  <a:t>Lặp (i=1 -&gt; 4):   // propagation</a:t>
                </a:r>
              </a:p>
              <a:p>
                <a:pPr algn="just">
                  <a:spcAft>
                    <a:spcPts val="800"/>
                  </a:spcAft>
                </a:pPr>
                <a:r>
                  <a:rPr lang="en-US" sz="1600">
                    <a:ea typeface="Yu Mincho" panose="02020400000000000000" pitchFamily="18" charset="-128"/>
                    <a:cs typeface="Times New Roman" panose="02020603050405020304" pitchFamily="18" charset="0"/>
                  </a:rPr>
                  <a:t>	</a:t>
                </a:r>
                <a14:m>
                  <m:oMath xmlns:m="http://schemas.openxmlformats.org/officeDocument/2006/math">
                    <m:r>
                      <m:rPr>
                        <m:sty m:val="p"/>
                      </m:rPr>
                      <a:rPr lang="en-US" sz="1600">
                        <a:latin typeface="Cambria Math" panose="02040503050406030204" pitchFamily="18" charset="0"/>
                        <a:ea typeface="Yu Mincho" panose="02020400000000000000" pitchFamily="18" charset="-128"/>
                        <a:cs typeface="Times New Roman" panose="02020603050405020304" pitchFamily="18" charset="0"/>
                      </a:rPr>
                      <m:t>z</m:t>
                    </m:r>
                    <m:d>
                      <m:dPr>
                        <m:begChr m:val="["/>
                        <m:endChr m:val="]"/>
                        <m:ctrlPr>
                          <a:rPr lang="en-US" sz="1600" i="1">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1600">
                            <a:latin typeface="Cambria Math" panose="02040503050406030204" pitchFamily="18" charset="0"/>
                            <a:ea typeface="Yu Mincho" panose="02020400000000000000" pitchFamily="18" charset="-128"/>
                            <a:cs typeface="Times New Roman" panose="02020603050405020304" pitchFamily="18" charset="0"/>
                          </a:rPr>
                          <m:t>i</m:t>
                        </m:r>
                      </m:e>
                    </m:d>
                    <m:r>
                      <a:rPr lang="en-US" sz="1600">
                        <a:latin typeface="Cambria Math" panose="02040503050406030204" pitchFamily="18" charset="0"/>
                        <a:ea typeface="Yu Mincho" panose="02020400000000000000" pitchFamily="18" charset="-128"/>
                        <a:cs typeface="Times New Roman" panose="02020603050405020304" pitchFamily="18" charset="0"/>
                      </a:rPr>
                      <m:t>=</m:t>
                    </m:r>
                    <m:nary>
                      <m:naryPr>
                        <m:chr m:val="∑"/>
                        <m:ctrlPr>
                          <a:rPr lang="en-US" sz="1600" i="1">
                            <a:latin typeface="Cambria Math" panose="02040503050406030204" pitchFamily="18" charset="0"/>
                            <a:ea typeface="Yu Mincho" panose="02020400000000000000" pitchFamily="18" charset="-128"/>
                            <a:cs typeface="Times New Roman" panose="02020603050405020304" pitchFamily="18" charset="0"/>
                          </a:rPr>
                        </m:ctrlPr>
                      </m:naryPr>
                      <m:sub>
                        <m:r>
                          <m:rPr>
                            <m:brk m:alnAt="23"/>
                          </m:rPr>
                          <a:rPr lang="en-US" sz="1600" i="1">
                            <a:latin typeface="Cambria Math" panose="02040503050406030204" pitchFamily="18" charset="0"/>
                            <a:ea typeface="Yu Mincho" panose="02020400000000000000" pitchFamily="18" charset="-128"/>
                            <a:cs typeface="Times New Roman" panose="02020603050405020304" pitchFamily="18" charset="0"/>
                          </a:rPr>
                          <m:t>𝑗</m:t>
                        </m:r>
                        <m:r>
                          <a:rPr lang="en-US" sz="1600" i="1">
                            <a:latin typeface="Cambria Math" panose="02040503050406030204" pitchFamily="18" charset="0"/>
                            <a:ea typeface="Yu Mincho" panose="02020400000000000000" pitchFamily="18" charset="-128"/>
                            <a:cs typeface="Times New Roman" panose="02020603050405020304" pitchFamily="18" charset="0"/>
                          </a:rPr>
                          <m:t>=1</m:t>
                        </m:r>
                      </m:sub>
                      <m:sup>
                        <m:r>
                          <a:rPr lang="en-US" sz="1600" i="1">
                            <a:latin typeface="Cambria Math" panose="02040503050406030204" pitchFamily="18" charset="0"/>
                            <a:ea typeface="Yu Mincho" panose="02020400000000000000" pitchFamily="18" charset="-128"/>
                            <a:cs typeface="Times New Roman" panose="02020603050405020304" pitchFamily="18" charset="0"/>
                          </a:rPr>
                          <m:t>4</m:t>
                        </m:r>
                      </m:sup>
                      <m:e>
                        <m:r>
                          <a:rPr lang="en-US" sz="1600" i="1">
                            <a:latin typeface="Cambria Math" panose="02040503050406030204" pitchFamily="18" charset="0"/>
                            <a:ea typeface="Yu Mincho" panose="02020400000000000000" pitchFamily="18" charset="-128"/>
                            <a:cs typeface="Times New Roman" panose="02020603050405020304" pitchFamily="18" charset="0"/>
                          </a:rPr>
                          <m:t>𝑤</m:t>
                        </m:r>
                        <m:d>
                          <m:dPr>
                            <m:begChr m:val="["/>
                            <m:endChr m:val="]"/>
                            <m:ctrlPr>
                              <a:rPr lang="en-US" sz="1600" i="1">
                                <a:latin typeface="Cambria Math" panose="02040503050406030204" pitchFamily="18" charset="0"/>
                                <a:ea typeface="Yu Mincho" panose="02020400000000000000" pitchFamily="18" charset="-128"/>
                                <a:cs typeface="Times New Roman" panose="02020603050405020304" pitchFamily="18" charset="0"/>
                              </a:rPr>
                            </m:ctrlPr>
                          </m:dPr>
                          <m:e>
                            <m:r>
                              <a:rPr lang="en-US" sz="1600" i="1">
                                <a:latin typeface="Cambria Math" panose="02040503050406030204" pitchFamily="18" charset="0"/>
                                <a:ea typeface="Yu Mincho" panose="02020400000000000000" pitchFamily="18" charset="-128"/>
                                <a:cs typeface="Times New Roman" panose="02020603050405020304" pitchFamily="18" charset="0"/>
                              </a:rPr>
                              <m:t>𝑗</m:t>
                            </m:r>
                          </m:e>
                        </m:d>
                        <m:d>
                          <m:dPr>
                            <m:begChr m:val="["/>
                            <m:endChr m:val="]"/>
                            <m:ctrlPr>
                              <a:rPr lang="en-US" sz="1600" i="1">
                                <a:latin typeface="Cambria Math" panose="02040503050406030204" pitchFamily="18" charset="0"/>
                                <a:ea typeface="Yu Mincho" panose="02020400000000000000" pitchFamily="18" charset="-128"/>
                                <a:cs typeface="Times New Roman" panose="02020603050405020304" pitchFamily="18" charset="0"/>
                              </a:rPr>
                            </m:ctrlPr>
                          </m:dPr>
                          <m:e>
                            <m:r>
                              <a:rPr lang="en-US" sz="1600" i="1">
                                <a:latin typeface="Cambria Math" panose="02040503050406030204" pitchFamily="18" charset="0"/>
                                <a:ea typeface="Yu Mincho" panose="02020400000000000000" pitchFamily="18" charset="-128"/>
                                <a:cs typeface="Times New Roman" panose="02020603050405020304" pitchFamily="18" charset="0"/>
                              </a:rPr>
                              <m:t>𝑖</m:t>
                            </m:r>
                          </m:e>
                        </m:d>
                        <m:r>
                          <a:rPr lang="en-US" sz="1600" i="1">
                            <a:latin typeface="Cambria Math" panose="02040503050406030204" pitchFamily="18" charset="0"/>
                            <a:ea typeface="Yu Mincho" panose="02020400000000000000" pitchFamily="18" charset="-128"/>
                            <a:cs typeface="Times New Roman" panose="02020603050405020304" pitchFamily="18" charset="0"/>
                          </a:rPr>
                          <m:t>∗</m:t>
                        </m:r>
                        <m:r>
                          <a:rPr lang="en-US" sz="1600" i="1">
                            <a:latin typeface="Cambria Math" panose="02040503050406030204" pitchFamily="18" charset="0"/>
                            <a:ea typeface="Yu Mincho" panose="02020400000000000000" pitchFamily="18" charset="-128"/>
                            <a:cs typeface="Times New Roman" panose="02020603050405020304" pitchFamily="18" charset="0"/>
                          </a:rPr>
                          <m:t>𝑥</m:t>
                        </m:r>
                        <m:d>
                          <m:dPr>
                            <m:begChr m:val="["/>
                            <m:endChr m:val="]"/>
                            <m:ctrlPr>
                              <a:rPr lang="en-US" sz="1600" i="1">
                                <a:latin typeface="Cambria Math" panose="02040503050406030204" pitchFamily="18" charset="0"/>
                                <a:ea typeface="Yu Mincho" panose="02020400000000000000" pitchFamily="18" charset="-128"/>
                                <a:cs typeface="Times New Roman" panose="02020603050405020304" pitchFamily="18" charset="0"/>
                              </a:rPr>
                            </m:ctrlPr>
                          </m:dPr>
                          <m:e>
                            <m:r>
                              <a:rPr lang="en-US" sz="1600" i="1">
                                <a:latin typeface="Cambria Math" panose="02040503050406030204" pitchFamily="18" charset="0"/>
                                <a:ea typeface="Yu Mincho" panose="02020400000000000000" pitchFamily="18" charset="-128"/>
                                <a:cs typeface="Times New Roman" panose="02020603050405020304" pitchFamily="18" charset="0"/>
                              </a:rPr>
                              <m:t>𝑗</m:t>
                            </m:r>
                          </m:e>
                        </m:d>
                        <m:r>
                          <a:rPr lang="en-US" sz="1600" i="1">
                            <a:latin typeface="Cambria Math" panose="02040503050406030204" pitchFamily="18" charset="0"/>
                            <a:ea typeface="Yu Mincho" panose="02020400000000000000" pitchFamily="18" charset="-128"/>
                            <a:cs typeface="Times New Roman" panose="02020603050405020304" pitchFamily="18" charset="0"/>
                          </a:rPr>
                          <m:t>+</m:t>
                        </m:r>
                        <m:r>
                          <a:rPr lang="en-US" sz="1600" i="1">
                            <a:latin typeface="Cambria Math" panose="02040503050406030204" pitchFamily="18" charset="0"/>
                            <a:ea typeface="Yu Mincho" panose="02020400000000000000" pitchFamily="18" charset="-128"/>
                            <a:cs typeface="Times New Roman" panose="02020603050405020304" pitchFamily="18" charset="0"/>
                          </a:rPr>
                          <m:t>𝑏</m:t>
                        </m:r>
                        <m:d>
                          <m:dPr>
                            <m:begChr m:val="["/>
                            <m:endChr m:val="]"/>
                            <m:ctrlPr>
                              <a:rPr lang="en-US" sz="1600" i="1">
                                <a:latin typeface="Cambria Math" panose="02040503050406030204" pitchFamily="18" charset="0"/>
                                <a:ea typeface="Yu Mincho" panose="02020400000000000000" pitchFamily="18" charset="-128"/>
                                <a:cs typeface="Times New Roman" panose="02020603050405020304" pitchFamily="18" charset="0"/>
                              </a:rPr>
                            </m:ctrlPr>
                          </m:dPr>
                          <m:e>
                            <m:r>
                              <a:rPr lang="en-US" sz="1600" i="1">
                                <a:latin typeface="Cambria Math" panose="02040503050406030204" pitchFamily="18" charset="0"/>
                                <a:ea typeface="Yu Mincho" panose="02020400000000000000" pitchFamily="18" charset="-128"/>
                                <a:cs typeface="Times New Roman" panose="02020603050405020304" pitchFamily="18" charset="0"/>
                              </a:rPr>
                              <m:t>𝑖</m:t>
                            </m:r>
                          </m:e>
                        </m:d>
                      </m:e>
                    </m:nary>
                  </m:oMath>
                </a14:m>
                <a:endParaRPr lang="en-US" sz="1600">
                  <a:ea typeface="Yu Mincho" panose="02020400000000000000" pitchFamily="18" charset="-128"/>
                  <a:cs typeface="Times New Roman" panose="02020603050405020304" pitchFamily="18" charset="0"/>
                </a:endParaRPr>
              </a:p>
              <a:p>
                <a:pPr algn="just">
                  <a:spcAft>
                    <a:spcPts val="800"/>
                  </a:spcAft>
                </a:pPr>
                <a:r>
                  <a:rPr lang="en-US" sz="1600"/>
                  <a:t>	</a:t>
                </a:r>
                <a14:m>
                  <m:oMath xmlns:m="http://schemas.openxmlformats.org/officeDocument/2006/math">
                    <m:r>
                      <m:rPr>
                        <m:sty m:val="p"/>
                      </m:rPr>
                      <a:rPr lang="en-US" sz="1600">
                        <a:latin typeface="Cambria Math" panose="02040503050406030204" pitchFamily="18" charset="0"/>
                      </a:rPr>
                      <m:t>a</m:t>
                    </m:r>
                    <m:r>
                      <a:rPr lang="en-US" sz="1600">
                        <a:latin typeface="Cambria Math" panose="02040503050406030204" pitchFamily="18" charset="0"/>
                      </a:rPr>
                      <m:t>[</m:t>
                    </m:r>
                    <m:r>
                      <m:rPr>
                        <m:sty m:val="p"/>
                      </m:rPr>
                      <a:rPr lang="en-US" sz="1600">
                        <a:latin typeface="Cambria Math" panose="02040503050406030204" pitchFamily="18" charset="0"/>
                      </a:rPr>
                      <m:t>i</m:t>
                    </m:r>
                    <m:r>
                      <a:rPr lang="en-US" sz="160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1+</m:t>
                        </m:r>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r>
                              <a:rPr lang="en-US" sz="1600" i="1">
                                <a:latin typeface="Cambria Math" panose="02040503050406030204" pitchFamily="18" charset="0"/>
                              </a:rPr>
                              <m:t>𝑧</m:t>
                            </m:r>
                            <m:r>
                              <a:rPr lang="en-US" sz="1600" i="1">
                                <a:latin typeface="Cambria Math" panose="02040503050406030204" pitchFamily="18" charset="0"/>
                              </a:rPr>
                              <m:t>]</m:t>
                            </m:r>
                            <m:r>
                              <a:rPr lang="en-US" sz="1600" i="1">
                                <a:latin typeface="Cambria Math" panose="02040503050406030204" pitchFamily="18" charset="0"/>
                              </a:rPr>
                              <m:t>𝑖</m:t>
                            </m:r>
                            <m:r>
                              <a:rPr lang="en-US" sz="1600" i="1">
                                <a:latin typeface="Cambria Math" panose="02040503050406030204" pitchFamily="18" charset="0"/>
                              </a:rPr>
                              <m:t>]</m:t>
                            </m:r>
                          </m:sup>
                        </m:sSup>
                      </m:den>
                    </m:f>
                  </m:oMath>
                </a14:m>
                <a:endParaRPr lang="en-US" sz="1600"/>
              </a:p>
              <a:p>
                <a:pPr algn="just">
                  <a:spcAft>
                    <a:spcPts val="800"/>
                  </a:spcAft>
                </a:pPr>
                <a:r>
                  <a:rPr lang="en-US" sz="1600"/>
                  <a:t>z = </a:t>
                </a:r>
                <a14:m>
                  <m:oMath xmlns:m="http://schemas.openxmlformats.org/officeDocument/2006/math">
                    <m:nary>
                      <m:naryPr>
                        <m:chr m:val="∑"/>
                        <m:ctrlPr>
                          <a:rPr lang="en-US" sz="1600" i="1">
                            <a:latin typeface="Cambria Math" panose="02040503050406030204" pitchFamily="18" charset="0"/>
                            <a:ea typeface="Yu Mincho" panose="02020400000000000000" pitchFamily="18" charset="-128"/>
                            <a:cs typeface="Times New Roman" panose="02020603050405020304" pitchFamily="18" charset="0"/>
                          </a:rPr>
                        </m:ctrlPr>
                      </m:naryPr>
                      <m:sub>
                        <m:r>
                          <m:rPr>
                            <m:brk m:alnAt="23"/>
                          </m:rPr>
                          <a:rPr lang="en-US" sz="1600" i="1">
                            <a:latin typeface="Cambria Math" panose="02040503050406030204" pitchFamily="18" charset="0"/>
                            <a:ea typeface="Yu Mincho" panose="02020400000000000000" pitchFamily="18" charset="-128"/>
                            <a:cs typeface="Times New Roman" panose="02020603050405020304" pitchFamily="18" charset="0"/>
                          </a:rPr>
                          <m:t>𝑗</m:t>
                        </m:r>
                        <m:r>
                          <a:rPr lang="en-US" sz="1600" i="1">
                            <a:latin typeface="Cambria Math" panose="02040503050406030204" pitchFamily="18" charset="0"/>
                            <a:ea typeface="Yu Mincho" panose="02020400000000000000" pitchFamily="18" charset="-128"/>
                            <a:cs typeface="Times New Roman" panose="02020603050405020304" pitchFamily="18" charset="0"/>
                          </a:rPr>
                          <m:t>=1</m:t>
                        </m:r>
                      </m:sub>
                      <m:sup>
                        <m:r>
                          <a:rPr lang="en-US" sz="1600" i="1">
                            <a:latin typeface="Cambria Math" panose="02040503050406030204" pitchFamily="18" charset="0"/>
                            <a:ea typeface="Yu Mincho" panose="02020400000000000000" pitchFamily="18" charset="-128"/>
                            <a:cs typeface="Times New Roman" panose="02020603050405020304" pitchFamily="18" charset="0"/>
                          </a:rPr>
                          <m:t>4</m:t>
                        </m:r>
                      </m:sup>
                      <m:e>
                        <m:r>
                          <a:rPr lang="en-US" sz="1600" i="1">
                            <a:latin typeface="Cambria Math" panose="02040503050406030204" pitchFamily="18" charset="0"/>
                            <a:ea typeface="Yu Mincho" panose="02020400000000000000" pitchFamily="18" charset="-128"/>
                            <a:cs typeface="Times New Roman" panose="02020603050405020304" pitchFamily="18" charset="0"/>
                          </a:rPr>
                          <m:t>𝑤</m:t>
                        </m:r>
                        <m:d>
                          <m:dPr>
                            <m:begChr m:val="["/>
                            <m:endChr m:val="]"/>
                            <m:ctrlPr>
                              <a:rPr lang="en-US" sz="1600" i="1">
                                <a:latin typeface="Cambria Math" panose="02040503050406030204" pitchFamily="18" charset="0"/>
                                <a:ea typeface="Yu Mincho" panose="02020400000000000000" pitchFamily="18" charset="-128"/>
                                <a:cs typeface="Times New Roman" panose="02020603050405020304" pitchFamily="18" charset="0"/>
                              </a:rPr>
                            </m:ctrlPr>
                          </m:dPr>
                          <m:e>
                            <m:r>
                              <a:rPr lang="en-US" sz="1600" i="1">
                                <a:latin typeface="Cambria Math" panose="02040503050406030204" pitchFamily="18" charset="0"/>
                                <a:ea typeface="Yu Mincho" panose="02020400000000000000" pitchFamily="18" charset="-128"/>
                                <a:cs typeface="Times New Roman" panose="02020603050405020304" pitchFamily="18" charset="0"/>
                              </a:rPr>
                              <m:t>𝑗</m:t>
                            </m:r>
                          </m:e>
                        </m:d>
                        <m:d>
                          <m:dPr>
                            <m:begChr m:val="["/>
                            <m:endChr m:val="]"/>
                            <m:ctrlPr>
                              <a:rPr lang="en-US" sz="1600" i="1">
                                <a:latin typeface="Cambria Math" panose="02040503050406030204" pitchFamily="18" charset="0"/>
                                <a:ea typeface="Yu Mincho" panose="02020400000000000000" pitchFamily="18" charset="-128"/>
                                <a:cs typeface="Times New Roman" panose="02020603050405020304" pitchFamily="18" charset="0"/>
                              </a:rPr>
                            </m:ctrlPr>
                          </m:dPr>
                          <m:e>
                            <m:r>
                              <a:rPr lang="en-US" sz="1600" i="1">
                                <a:latin typeface="Cambria Math" panose="02040503050406030204" pitchFamily="18" charset="0"/>
                                <a:ea typeface="Yu Mincho" panose="02020400000000000000" pitchFamily="18" charset="-128"/>
                                <a:cs typeface="Times New Roman" panose="02020603050405020304" pitchFamily="18" charset="0"/>
                              </a:rPr>
                              <m:t>5</m:t>
                            </m:r>
                          </m:e>
                        </m:d>
                        <m:r>
                          <a:rPr lang="en-US" sz="1600" i="1">
                            <a:latin typeface="Cambria Math" panose="02040503050406030204" pitchFamily="18" charset="0"/>
                            <a:ea typeface="Yu Mincho" panose="02020400000000000000" pitchFamily="18" charset="-128"/>
                            <a:cs typeface="Times New Roman" panose="02020603050405020304" pitchFamily="18" charset="0"/>
                          </a:rPr>
                          <m:t>∗</m:t>
                        </m:r>
                        <m:r>
                          <a:rPr lang="en-US" sz="1600" i="1">
                            <a:latin typeface="Cambria Math" panose="02040503050406030204" pitchFamily="18" charset="0"/>
                            <a:ea typeface="Yu Mincho" panose="02020400000000000000" pitchFamily="18" charset="-128"/>
                            <a:cs typeface="Times New Roman" panose="02020603050405020304" pitchFamily="18" charset="0"/>
                          </a:rPr>
                          <m:t>𝑥</m:t>
                        </m:r>
                        <m:r>
                          <a:rPr lang="en-US" sz="1600" i="1">
                            <a:latin typeface="Cambria Math" panose="02040503050406030204" pitchFamily="18" charset="0"/>
                            <a:ea typeface="Yu Mincho" panose="02020400000000000000" pitchFamily="18" charset="-128"/>
                            <a:cs typeface="Times New Roman" panose="02020603050405020304" pitchFamily="18" charset="0"/>
                          </a:rPr>
                          <m:t>[</m:t>
                        </m:r>
                        <m:r>
                          <a:rPr lang="en-US" sz="1600" i="1">
                            <a:latin typeface="Cambria Math" panose="02040503050406030204" pitchFamily="18" charset="0"/>
                            <a:ea typeface="Yu Mincho" panose="02020400000000000000" pitchFamily="18" charset="-128"/>
                            <a:cs typeface="Times New Roman" panose="02020603050405020304" pitchFamily="18" charset="0"/>
                          </a:rPr>
                          <m:t>𝑗</m:t>
                        </m:r>
                        <m:r>
                          <a:rPr lang="en-US" sz="1600" i="1">
                            <a:latin typeface="Cambria Math" panose="02040503050406030204" pitchFamily="18" charset="0"/>
                            <a:ea typeface="Yu Mincho" panose="02020400000000000000" pitchFamily="18" charset="-128"/>
                            <a:cs typeface="Times New Roman" panose="02020603050405020304" pitchFamily="18" charset="0"/>
                          </a:rPr>
                          <m:t>]</m:t>
                        </m:r>
                      </m:e>
                    </m:nary>
                    <m:r>
                      <a:rPr lang="en-US" sz="1600" i="1">
                        <a:latin typeface="Cambria Math" panose="02040503050406030204" pitchFamily="18" charset="0"/>
                        <a:ea typeface="Yu Mincho" panose="02020400000000000000" pitchFamily="18" charset="-128"/>
                        <a:cs typeface="Times New Roman" panose="02020603050405020304" pitchFamily="18" charset="0"/>
                      </a:rPr>
                      <m:t>+</m:t>
                    </m:r>
                    <m:r>
                      <a:rPr lang="en-US" sz="1600" i="1">
                        <a:latin typeface="Cambria Math" panose="02040503050406030204" pitchFamily="18" charset="0"/>
                        <a:ea typeface="Yu Mincho" panose="02020400000000000000" pitchFamily="18" charset="-128"/>
                        <a:cs typeface="Times New Roman" panose="02020603050405020304" pitchFamily="18" charset="0"/>
                      </a:rPr>
                      <m:t>𝑏</m:t>
                    </m:r>
                  </m:oMath>
                </a14:m>
                <a:endParaRPr lang="en-US" sz="1600"/>
              </a:p>
              <a:p>
                <a:pPr algn="just">
                  <a:spcAft>
                    <a:spcPts val="800"/>
                  </a:spcAft>
                </a:pPr>
                <a:r>
                  <a:rPr lang="en-US" sz="1600"/>
                  <a:t>kq =  </a:t>
                </a: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1+</m:t>
                        </m:r>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r>
                              <a:rPr lang="en-US" sz="1600" i="1">
                                <a:latin typeface="Cambria Math" panose="02040503050406030204" pitchFamily="18" charset="0"/>
                              </a:rPr>
                              <m:t>𝑧</m:t>
                            </m:r>
                          </m:sup>
                        </m:sSup>
                      </m:den>
                    </m:f>
                  </m:oMath>
                </a14:m>
                <a:endParaRPr lang="en-US" sz="1600"/>
              </a:p>
              <a:p>
                <a:pPr algn="just"/>
                <a:endParaRPr lang="en-US"/>
              </a:p>
            </p:txBody>
          </p:sp>
        </mc:Choice>
        <mc:Fallback xmlns="">
          <p:sp>
            <p:nvSpPr>
              <p:cNvPr id="3" name="TextBox 2">
                <a:extLst>
                  <a:ext uri="{FF2B5EF4-FFF2-40B4-BE49-F238E27FC236}">
                    <a16:creationId xmlns:a16="http://schemas.microsoft.com/office/drawing/2014/main" id="{770EBAE3-07F7-453B-A124-760045E78810}"/>
                  </a:ext>
                </a:extLst>
              </p:cNvPr>
              <p:cNvSpPr txBox="1">
                <a:spLocks noRot="1" noChangeAspect="1" noMove="1" noResize="1" noEditPoints="1" noAdjustHandles="1" noChangeArrowheads="1" noChangeShapeType="1" noTextEdit="1"/>
              </p:cNvSpPr>
              <p:nvPr/>
            </p:nvSpPr>
            <p:spPr>
              <a:xfrm>
                <a:off x="127591" y="1414109"/>
                <a:ext cx="4731488" cy="3076355"/>
              </a:xfrm>
              <a:prstGeom prst="rect">
                <a:avLst/>
              </a:prstGeom>
              <a:blipFill>
                <a:blip r:embed="rId4"/>
                <a:stretch>
                  <a:fillRect l="-773" t="-594"/>
                </a:stretch>
              </a:blipFill>
            </p:spPr>
            <p:txBody>
              <a:bodyPr/>
              <a:lstStyle/>
              <a:p>
                <a:r>
                  <a:rPr lang="en-US">
                    <a:noFill/>
                  </a:rPr>
                  <a:t> </a:t>
                </a:r>
              </a:p>
            </p:txBody>
          </p:sp>
        </mc:Fallback>
      </mc:AlternateContent>
    </p:spTree>
    <p:extLst>
      <p:ext uri="{BB962C8B-B14F-4D97-AF65-F5344CB8AC3E}">
        <p14:creationId xmlns:p14="http://schemas.microsoft.com/office/powerpoint/2010/main" val="6050417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34A0D"/>
        </a:solidFill>
        <a:effectLst/>
      </p:bgPr>
    </p:bg>
    <p:spTree>
      <p:nvGrpSpPr>
        <p:cNvPr id="1" name="Shape 363"/>
        <p:cNvGrpSpPr/>
        <p:nvPr/>
      </p:nvGrpSpPr>
      <p:grpSpPr>
        <a:xfrm>
          <a:off x="0" y="0"/>
          <a:ext cx="0" cy="0"/>
          <a:chOff x="0" y="0"/>
          <a:chExt cx="0" cy="0"/>
        </a:xfrm>
      </p:grpSpPr>
      <p:sp>
        <p:nvSpPr>
          <p:cNvPr id="364" name="Google Shape;364;p34"/>
          <p:cNvSpPr txBox="1">
            <a:spLocks noGrp="1"/>
          </p:cNvSpPr>
          <p:nvPr>
            <p:ph type="ctrTitle"/>
          </p:nvPr>
        </p:nvSpPr>
        <p:spPr>
          <a:xfrm>
            <a:off x="4770304" y="2497577"/>
            <a:ext cx="2795768" cy="803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t>CH</a:t>
            </a:r>
            <a:r>
              <a:rPr lang="vi-VN"/>
              <a:t>Ư</a:t>
            </a:r>
            <a:r>
              <a:rPr lang="en-US"/>
              <a:t>ƠNG TRÌNH VÀ KẾT QUẢ</a:t>
            </a:r>
            <a:endParaRPr/>
          </a:p>
        </p:txBody>
      </p:sp>
      <p:sp>
        <p:nvSpPr>
          <p:cNvPr id="365" name="Google Shape;365;p34"/>
          <p:cNvSpPr txBox="1">
            <a:spLocks noGrp="1"/>
          </p:cNvSpPr>
          <p:nvPr>
            <p:ph type="title" idx="2"/>
          </p:nvPr>
        </p:nvSpPr>
        <p:spPr>
          <a:xfrm>
            <a:off x="4322366" y="1753435"/>
            <a:ext cx="2979300" cy="75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04</a:t>
            </a: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6"/>
          <p:cNvSpPr/>
          <p:nvPr/>
        </p:nvSpPr>
        <p:spPr>
          <a:xfrm flipH="1">
            <a:off x="-1004887" y="-447675"/>
            <a:ext cx="8239125" cy="4857750"/>
          </a:xfrm>
          <a:custGeom>
            <a:avLst/>
            <a:gdLst/>
            <a:ahLst/>
            <a:cxnLst/>
            <a:rect l="l" t="t" r="r" b="b"/>
            <a:pathLst>
              <a:path w="329565" h="194310" extrusionOk="0">
                <a:moveTo>
                  <a:pt x="0" y="0"/>
                </a:moveTo>
                <a:lnTo>
                  <a:pt x="33147" y="107442"/>
                </a:lnTo>
                <a:lnTo>
                  <a:pt x="74295" y="118110"/>
                </a:lnTo>
                <a:lnTo>
                  <a:pt x="134493" y="194310"/>
                </a:lnTo>
                <a:lnTo>
                  <a:pt x="329565" y="180594"/>
                </a:lnTo>
                <a:lnTo>
                  <a:pt x="308229" y="11430"/>
                </a:lnTo>
                <a:close/>
              </a:path>
            </a:pathLst>
          </a:custGeom>
          <a:noFill/>
          <a:ln w="19050" cap="flat" cmpd="sng">
            <a:solidFill>
              <a:srgbClr val="D9D9D9"/>
            </a:solidFill>
            <a:prstDash val="solid"/>
            <a:round/>
            <a:headEnd type="none" w="med" len="med"/>
            <a:tailEnd type="none" w="med" len="med"/>
          </a:ln>
        </p:spPr>
      </p:sp>
      <p:sp>
        <p:nvSpPr>
          <p:cNvPr id="11" name="Google Shape;163;p26">
            <a:extLst>
              <a:ext uri="{FF2B5EF4-FFF2-40B4-BE49-F238E27FC236}">
                <a16:creationId xmlns:a16="http://schemas.microsoft.com/office/drawing/2014/main" id="{A23F0AA2-E537-43FE-AB21-3A5974BADE73}"/>
              </a:ext>
            </a:extLst>
          </p:cNvPr>
          <p:cNvSpPr txBox="1">
            <a:spLocks/>
          </p:cNvSpPr>
          <p:nvPr/>
        </p:nvSpPr>
        <p:spPr>
          <a:xfrm>
            <a:off x="0" y="150"/>
            <a:ext cx="9144000" cy="643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a:solidFill>
                  <a:schemeClr val="tx2"/>
                </a:solidFill>
              </a:rPr>
              <a:t>4. Ch</a:t>
            </a:r>
            <a:r>
              <a:rPr lang="vi-VN" sz="2800">
                <a:solidFill>
                  <a:schemeClr val="tx2"/>
                </a:solidFill>
              </a:rPr>
              <a:t>ư</a:t>
            </a:r>
            <a:r>
              <a:rPr lang="en-US" sz="2800">
                <a:solidFill>
                  <a:schemeClr val="tx2"/>
                </a:solidFill>
              </a:rPr>
              <a:t>ơng trình và kết quả</a:t>
            </a:r>
            <a:endParaRPr lang="vi-VN" sz="2800">
              <a:solidFill>
                <a:schemeClr val="tx2"/>
              </a:solidFill>
            </a:endParaRPr>
          </a:p>
        </p:txBody>
      </p:sp>
      <p:pic>
        <p:nvPicPr>
          <p:cNvPr id="6" name="Picture 5">
            <a:extLst>
              <a:ext uri="{FF2B5EF4-FFF2-40B4-BE49-F238E27FC236}">
                <a16:creationId xmlns:a16="http://schemas.microsoft.com/office/drawing/2014/main" id="{2B8ABCEE-6FDB-4F24-9CDF-446F04E1DAA4}"/>
              </a:ext>
            </a:extLst>
          </p:cNvPr>
          <p:cNvPicPr>
            <a:picLocks noChangeAspect="1"/>
          </p:cNvPicPr>
          <p:nvPr/>
        </p:nvPicPr>
        <p:blipFill>
          <a:blip r:embed="rId3"/>
          <a:stretch>
            <a:fillRect/>
          </a:stretch>
        </p:blipFill>
        <p:spPr>
          <a:xfrm>
            <a:off x="1751548" y="662724"/>
            <a:ext cx="6053138" cy="3884460"/>
          </a:xfrm>
          <a:prstGeom prst="rect">
            <a:avLst/>
          </a:prstGeom>
        </p:spPr>
      </p:pic>
      <p:sp>
        <p:nvSpPr>
          <p:cNvPr id="7" name="TextBox 6">
            <a:extLst>
              <a:ext uri="{FF2B5EF4-FFF2-40B4-BE49-F238E27FC236}">
                <a16:creationId xmlns:a16="http://schemas.microsoft.com/office/drawing/2014/main" id="{1DC7BAA7-4E1A-4D10-83BB-76DD29D4F025}"/>
              </a:ext>
            </a:extLst>
          </p:cNvPr>
          <p:cNvSpPr txBox="1"/>
          <p:nvPr/>
        </p:nvSpPr>
        <p:spPr>
          <a:xfrm>
            <a:off x="1758082" y="4566208"/>
            <a:ext cx="6053138" cy="369332"/>
          </a:xfrm>
          <a:prstGeom prst="rect">
            <a:avLst/>
          </a:prstGeom>
          <a:noFill/>
        </p:spPr>
        <p:txBody>
          <a:bodyPr wrap="square" rtlCol="0">
            <a:spAutoFit/>
          </a:bodyPr>
          <a:lstStyle/>
          <a:p>
            <a:pPr algn="ctr"/>
            <a:r>
              <a:rPr lang="en-US" sz="1800" i="1"/>
              <a:t>Giao diện ch</a:t>
            </a:r>
            <a:r>
              <a:rPr lang="vi-VN" sz="1800" i="1"/>
              <a:t>ư</a:t>
            </a:r>
            <a:r>
              <a:rPr lang="en-US" sz="1800" i="1"/>
              <a:t>ơng trình tr</a:t>
            </a:r>
            <a:r>
              <a:rPr lang="vi-VN" sz="1800" i="1"/>
              <a:t>ư</a:t>
            </a:r>
            <a:r>
              <a:rPr lang="en-US" sz="1800" i="1"/>
              <a:t>ớc khi lấy dữ liệu </a:t>
            </a:r>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6"/>
          <p:cNvSpPr/>
          <p:nvPr/>
        </p:nvSpPr>
        <p:spPr>
          <a:xfrm flipH="1">
            <a:off x="-1004887" y="-447675"/>
            <a:ext cx="8239125" cy="4857750"/>
          </a:xfrm>
          <a:custGeom>
            <a:avLst/>
            <a:gdLst/>
            <a:ahLst/>
            <a:cxnLst/>
            <a:rect l="l" t="t" r="r" b="b"/>
            <a:pathLst>
              <a:path w="329565" h="194310" extrusionOk="0">
                <a:moveTo>
                  <a:pt x="0" y="0"/>
                </a:moveTo>
                <a:lnTo>
                  <a:pt x="33147" y="107442"/>
                </a:lnTo>
                <a:lnTo>
                  <a:pt x="74295" y="118110"/>
                </a:lnTo>
                <a:lnTo>
                  <a:pt x="134493" y="194310"/>
                </a:lnTo>
                <a:lnTo>
                  <a:pt x="329565" y="180594"/>
                </a:lnTo>
                <a:lnTo>
                  <a:pt x="308229" y="11430"/>
                </a:lnTo>
                <a:close/>
              </a:path>
            </a:pathLst>
          </a:custGeom>
          <a:noFill/>
          <a:ln w="19050" cap="flat" cmpd="sng">
            <a:solidFill>
              <a:srgbClr val="D9D9D9"/>
            </a:solidFill>
            <a:prstDash val="solid"/>
            <a:round/>
            <a:headEnd type="none" w="med" len="med"/>
            <a:tailEnd type="none" w="med" len="med"/>
          </a:ln>
        </p:spPr>
      </p:sp>
      <p:sp>
        <p:nvSpPr>
          <p:cNvPr id="11" name="Google Shape;163;p26">
            <a:extLst>
              <a:ext uri="{FF2B5EF4-FFF2-40B4-BE49-F238E27FC236}">
                <a16:creationId xmlns:a16="http://schemas.microsoft.com/office/drawing/2014/main" id="{A23F0AA2-E537-43FE-AB21-3A5974BADE73}"/>
              </a:ext>
            </a:extLst>
          </p:cNvPr>
          <p:cNvSpPr txBox="1">
            <a:spLocks/>
          </p:cNvSpPr>
          <p:nvPr/>
        </p:nvSpPr>
        <p:spPr>
          <a:xfrm>
            <a:off x="0" y="150"/>
            <a:ext cx="9144000" cy="643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a:solidFill>
                  <a:schemeClr val="tx2"/>
                </a:solidFill>
              </a:rPr>
              <a:t>4. Ch</a:t>
            </a:r>
            <a:r>
              <a:rPr lang="vi-VN" sz="2800">
                <a:solidFill>
                  <a:schemeClr val="tx2"/>
                </a:solidFill>
              </a:rPr>
              <a:t>ư</a:t>
            </a:r>
            <a:r>
              <a:rPr lang="en-US" sz="2800">
                <a:solidFill>
                  <a:schemeClr val="tx2"/>
                </a:solidFill>
              </a:rPr>
              <a:t>ơng trình và kết quả</a:t>
            </a:r>
            <a:endParaRPr lang="vi-VN" sz="2800">
              <a:solidFill>
                <a:schemeClr val="tx2"/>
              </a:solidFill>
            </a:endParaRPr>
          </a:p>
        </p:txBody>
      </p:sp>
      <p:sp>
        <p:nvSpPr>
          <p:cNvPr id="2" name="TextBox 1">
            <a:extLst>
              <a:ext uri="{FF2B5EF4-FFF2-40B4-BE49-F238E27FC236}">
                <a16:creationId xmlns:a16="http://schemas.microsoft.com/office/drawing/2014/main" id="{DE880FB0-6E5E-4612-B873-7F225ED6FA8A}"/>
              </a:ext>
            </a:extLst>
          </p:cNvPr>
          <p:cNvSpPr txBox="1"/>
          <p:nvPr/>
        </p:nvSpPr>
        <p:spPr>
          <a:xfrm>
            <a:off x="382772" y="548759"/>
            <a:ext cx="8378456" cy="369332"/>
          </a:xfrm>
          <a:prstGeom prst="rect">
            <a:avLst/>
          </a:prstGeom>
          <a:noFill/>
        </p:spPr>
        <p:txBody>
          <a:bodyPr wrap="square" rtlCol="0">
            <a:spAutoFit/>
          </a:bodyPr>
          <a:lstStyle/>
          <a:p>
            <a:r>
              <a:rPr lang="en-US" sz="1800" b="1"/>
              <a:t>Input: </a:t>
            </a:r>
            <a:r>
              <a:rPr lang="en-US" sz="1800"/>
              <a:t>Ch</a:t>
            </a:r>
            <a:r>
              <a:rPr lang="vi-VN" sz="1800"/>
              <a:t>ư</a:t>
            </a:r>
            <a:r>
              <a:rPr lang="en-US" sz="1800"/>
              <a:t>ơng trình sẽ lấy dữ liệu từ một file đã có chứa sẵn dữ liệu từ tr</a:t>
            </a:r>
            <a:r>
              <a:rPr lang="vi-VN" sz="1800"/>
              <a:t>ư</a:t>
            </a:r>
            <a:r>
              <a:rPr lang="en-US" sz="1800"/>
              <a:t>ớc</a:t>
            </a:r>
          </a:p>
        </p:txBody>
      </p:sp>
      <p:pic>
        <p:nvPicPr>
          <p:cNvPr id="4" name="Picture 3">
            <a:extLst>
              <a:ext uri="{FF2B5EF4-FFF2-40B4-BE49-F238E27FC236}">
                <a16:creationId xmlns:a16="http://schemas.microsoft.com/office/drawing/2014/main" id="{E6D8AA92-7430-4288-9185-74656E140B70}"/>
              </a:ext>
            </a:extLst>
          </p:cNvPr>
          <p:cNvPicPr>
            <a:picLocks noChangeAspect="1"/>
          </p:cNvPicPr>
          <p:nvPr/>
        </p:nvPicPr>
        <p:blipFill>
          <a:blip r:embed="rId3"/>
          <a:stretch>
            <a:fillRect/>
          </a:stretch>
        </p:blipFill>
        <p:spPr>
          <a:xfrm>
            <a:off x="3369873" y="917941"/>
            <a:ext cx="2404253" cy="4225409"/>
          </a:xfrm>
          <a:prstGeom prst="rect">
            <a:avLst/>
          </a:prstGeom>
        </p:spPr>
      </p:pic>
    </p:spTree>
    <p:extLst>
      <p:ext uri="{BB962C8B-B14F-4D97-AF65-F5344CB8AC3E}">
        <p14:creationId xmlns:p14="http://schemas.microsoft.com/office/powerpoint/2010/main" val="26456753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6" name="Google Shape;352;p33">
            <a:extLst>
              <a:ext uri="{FF2B5EF4-FFF2-40B4-BE49-F238E27FC236}">
                <a16:creationId xmlns:a16="http://schemas.microsoft.com/office/drawing/2014/main" id="{E79E2BD2-6DBE-457D-B6E0-CCE5007A96C6}"/>
              </a:ext>
            </a:extLst>
          </p:cNvPr>
          <p:cNvSpPr/>
          <p:nvPr/>
        </p:nvSpPr>
        <p:spPr>
          <a:xfrm rot="-194701">
            <a:off x="122490" y="468295"/>
            <a:ext cx="2983784" cy="2584749"/>
          </a:xfrm>
          <a:prstGeom prst="hexagon">
            <a:avLst>
              <a:gd name="adj" fmla="val 25000"/>
              <a:gd name="vf" fmla="val 11547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3;p26">
            <a:extLst>
              <a:ext uri="{FF2B5EF4-FFF2-40B4-BE49-F238E27FC236}">
                <a16:creationId xmlns:a16="http://schemas.microsoft.com/office/drawing/2014/main" id="{A23F0AA2-E537-43FE-AB21-3A5974BADE73}"/>
              </a:ext>
            </a:extLst>
          </p:cNvPr>
          <p:cNvSpPr txBox="1">
            <a:spLocks/>
          </p:cNvSpPr>
          <p:nvPr/>
        </p:nvSpPr>
        <p:spPr>
          <a:xfrm>
            <a:off x="0" y="150"/>
            <a:ext cx="9144000" cy="643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a:solidFill>
                  <a:schemeClr val="tx2"/>
                </a:solidFill>
              </a:rPr>
              <a:t>4. Ch</a:t>
            </a:r>
            <a:r>
              <a:rPr lang="vi-VN" sz="2800">
                <a:solidFill>
                  <a:schemeClr val="tx2"/>
                </a:solidFill>
              </a:rPr>
              <a:t>ư</a:t>
            </a:r>
            <a:r>
              <a:rPr lang="en-US" sz="2800">
                <a:solidFill>
                  <a:schemeClr val="tx2"/>
                </a:solidFill>
              </a:rPr>
              <a:t>ơng trình và kết quả</a:t>
            </a:r>
            <a:endParaRPr lang="vi-VN" sz="2800">
              <a:solidFill>
                <a:schemeClr val="tx2"/>
              </a:solidFill>
            </a:endParaRPr>
          </a:p>
        </p:txBody>
      </p:sp>
      <p:sp>
        <p:nvSpPr>
          <p:cNvPr id="2" name="TextBox 1">
            <a:extLst>
              <a:ext uri="{FF2B5EF4-FFF2-40B4-BE49-F238E27FC236}">
                <a16:creationId xmlns:a16="http://schemas.microsoft.com/office/drawing/2014/main" id="{DE880FB0-6E5E-4612-B873-7F225ED6FA8A}"/>
              </a:ext>
            </a:extLst>
          </p:cNvPr>
          <p:cNvSpPr txBox="1"/>
          <p:nvPr/>
        </p:nvSpPr>
        <p:spPr>
          <a:xfrm>
            <a:off x="382772" y="548759"/>
            <a:ext cx="8378456" cy="369332"/>
          </a:xfrm>
          <a:prstGeom prst="rect">
            <a:avLst/>
          </a:prstGeom>
          <a:noFill/>
        </p:spPr>
        <p:txBody>
          <a:bodyPr wrap="square" rtlCol="0">
            <a:spAutoFit/>
          </a:bodyPr>
          <a:lstStyle/>
          <a:p>
            <a:r>
              <a:rPr lang="en-US" sz="1800" b="1"/>
              <a:t>Output: </a:t>
            </a:r>
            <a:r>
              <a:rPr lang="en-US" sz="1800"/>
              <a:t>Ch</a:t>
            </a:r>
            <a:r>
              <a:rPr lang="vi-VN" sz="1800"/>
              <a:t>ư</a:t>
            </a:r>
            <a:r>
              <a:rPr lang="en-US" sz="1800"/>
              <a:t>ơng trình đ</a:t>
            </a:r>
            <a:r>
              <a:rPr lang="vi-VN" sz="1800"/>
              <a:t>ư</a:t>
            </a:r>
            <a:r>
              <a:rPr lang="en-US" sz="1800"/>
              <a:t>a ra kết quả dự đoán cho tháng tiếp theo </a:t>
            </a:r>
          </a:p>
        </p:txBody>
      </p:sp>
      <p:sp>
        <p:nvSpPr>
          <p:cNvPr id="7" name="Google Shape;353;p33">
            <a:extLst>
              <a:ext uri="{FF2B5EF4-FFF2-40B4-BE49-F238E27FC236}">
                <a16:creationId xmlns:a16="http://schemas.microsoft.com/office/drawing/2014/main" id="{BF8282BD-C547-4ED9-893A-F86C44A4B1A4}"/>
              </a:ext>
            </a:extLst>
          </p:cNvPr>
          <p:cNvSpPr/>
          <p:nvPr/>
        </p:nvSpPr>
        <p:spPr>
          <a:xfrm rot="914792">
            <a:off x="6308390" y="2648494"/>
            <a:ext cx="2283885" cy="1978011"/>
          </a:xfrm>
          <a:prstGeom prst="hexagon">
            <a:avLst>
              <a:gd name="adj" fmla="val 25000"/>
              <a:gd name="vf" fmla="val 115470"/>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0780D58-8C88-400A-9873-6E6D83EBF97E}"/>
              </a:ext>
            </a:extLst>
          </p:cNvPr>
          <p:cNvPicPr>
            <a:picLocks noChangeAspect="1"/>
          </p:cNvPicPr>
          <p:nvPr/>
        </p:nvPicPr>
        <p:blipFill>
          <a:blip r:embed="rId3"/>
          <a:stretch>
            <a:fillRect/>
          </a:stretch>
        </p:blipFill>
        <p:spPr>
          <a:xfrm>
            <a:off x="2028825" y="1194316"/>
            <a:ext cx="5086350" cy="3400425"/>
          </a:xfrm>
          <a:prstGeom prst="rect">
            <a:avLst/>
          </a:prstGeom>
        </p:spPr>
      </p:pic>
    </p:spTree>
    <p:extLst>
      <p:ext uri="{BB962C8B-B14F-4D97-AF65-F5344CB8AC3E}">
        <p14:creationId xmlns:p14="http://schemas.microsoft.com/office/powerpoint/2010/main" val="2619513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47"/>
        <p:cNvGrpSpPr/>
        <p:nvPr/>
      </p:nvGrpSpPr>
      <p:grpSpPr>
        <a:xfrm>
          <a:off x="0" y="0"/>
          <a:ext cx="0" cy="0"/>
          <a:chOff x="0" y="0"/>
          <a:chExt cx="0" cy="0"/>
        </a:xfrm>
      </p:grpSpPr>
      <p:sp>
        <p:nvSpPr>
          <p:cNvPr id="148" name="Google Shape;148;p24"/>
          <p:cNvSpPr txBox="1">
            <a:spLocks noGrp="1"/>
          </p:cNvSpPr>
          <p:nvPr>
            <p:ph type="ctrTitle"/>
          </p:nvPr>
        </p:nvSpPr>
        <p:spPr>
          <a:xfrm flipH="1">
            <a:off x="1889225" y="2355535"/>
            <a:ext cx="3281400" cy="80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TỔNG QUAN ĐỀ TÀI</a:t>
            </a:r>
            <a:endParaRPr/>
          </a:p>
        </p:txBody>
      </p:sp>
      <p:sp>
        <p:nvSpPr>
          <p:cNvPr id="149" name="Google Shape;149;p24"/>
          <p:cNvSpPr txBox="1">
            <a:spLocks noGrp="1"/>
          </p:cNvSpPr>
          <p:nvPr>
            <p:ph type="title" idx="2"/>
          </p:nvPr>
        </p:nvSpPr>
        <p:spPr>
          <a:xfrm flipH="1">
            <a:off x="1889225" y="1753435"/>
            <a:ext cx="2979300" cy="7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150" name="Google Shape;150;p24"/>
          <p:cNvSpPr/>
          <p:nvPr/>
        </p:nvSpPr>
        <p:spPr>
          <a:xfrm>
            <a:off x="-4362575" y="-437650"/>
            <a:ext cx="6000900" cy="5714700"/>
          </a:xfrm>
          <a:prstGeom prst="hexagon">
            <a:avLst>
              <a:gd name="adj" fmla="val 25000"/>
              <a:gd name="vf" fmla="val 11547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1" name="Google Shape;163;p26">
            <a:extLst>
              <a:ext uri="{FF2B5EF4-FFF2-40B4-BE49-F238E27FC236}">
                <a16:creationId xmlns:a16="http://schemas.microsoft.com/office/drawing/2014/main" id="{A23F0AA2-E537-43FE-AB21-3A5974BADE73}"/>
              </a:ext>
            </a:extLst>
          </p:cNvPr>
          <p:cNvSpPr txBox="1">
            <a:spLocks/>
          </p:cNvSpPr>
          <p:nvPr/>
        </p:nvSpPr>
        <p:spPr>
          <a:xfrm>
            <a:off x="0" y="150"/>
            <a:ext cx="9144000" cy="643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a:solidFill>
                  <a:schemeClr val="tx2"/>
                </a:solidFill>
              </a:rPr>
              <a:t>4. Ch</a:t>
            </a:r>
            <a:r>
              <a:rPr lang="vi-VN" sz="2800">
                <a:solidFill>
                  <a:schemeClr val="tx2"/>
                </a:solidFill>
              </a:rPr>
              <a:t>ư</a:t>
            </a:r>
            <a:r>
              <a:rPr lang="en-US" sz="2800">
                <a:solidFill>
                  <a:schemeClr val="tx2"/>
                </a:solidFill>
              </a:rPr>
              <a:t>ơng trình và kết quả</a:t>
            </a:r>
            <a:endParaRPr lang="vi-VN" sz="2800">
              <a:solidFill>
                <a:schemeClr val="tx2"/>
              </a:solidFill>
            </a:endParaRPr>
          </a:p>
        </p:txBody>
      </p:sp>
      <p:sp>
        <p:nvSpPr>
          <p:cNvPr id="9" name="Google Shape;201;p29">
            <a:extLst>
              <a:ext uri="{FF2B5EF4-FFF2-40B4-BE49-F238E27FC236}">
                <a16:creationId xmlns:a16="http://schemas.microsoft.com/office/drawing/2014/main" id="{F5A81F68-FCA6-4DE6-99D0-BBD35514D518}"/>
              </a:ext>
            </a:extLst>
          </p:cNvPr>
          <p:cNvSpPr/>
          <p:nvPr/>
        </p:nvSpPr>
        <p:spPr>
          <a:xfrm rot="8935700">
            <a:off x="5364271" y="2269011"/>
            <a:ext cx="4652175" cy="3448280"/>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E1EF70E2-C729-42F5-B7F2-BDE1C40D8369}"/>
              </a:ext>
            </a:extLst>
          </p:cNvPr>
          <p:cNvSpPr/>
          <p:nvPr/>
        </p:nvSpPr>
        <p:spPr>
          <a:xfrm>
            <a:off x="425302" y="552893"/>
            <a:ext cx="8165805" cy="1477328"/>
          </a:xfrm>
          <a:prstGeom prst="rect">
            <a:avLst/>
          </a:prstGeom>
        </p:spPr>
        <p:txBody>
          <a:bodyPr wrap="square">
            <a:spAutoFit/>
          </a:bodyPr>
          <a:lstStyle/>
          <a:p>
            <a:pPr marL="361950" indent="-285750">
              <a:buFont typeface="Arial" panose="020B0604020202020204" pitchFamily="34" charset="0"/>
              <a:buChar char="•"/>
            </a:pPr>
            <a:r>
              <a:rPr lang="en-US" sz="1500" b="1">
                <a:ea typeface="Times New Roman" panose="02020603050405020304" pitchFamily="18" charset="0"/>
              </a:rPr>
              <a:t>Nhận xét và đánh giá</a:t>
            </a:r>
          </a:p>
          <a:p>
            <a:pPr marL="361950" indent="-285750">
              <a:buFontTx/>
              <a:buChar char="-"/>
            </a:pPr>
            <a:r>
              <a:rPr lang="en-US" sz="1500">
                <a:ea typeface="Times New Roman" panose="02020603050405020304" pitchFamily="18" charset="0"/>
              </a:rPr>
              <a:t>Kết quả dự đoán đ</a:t>
            </a:r>
            <a:r>
              <a:rPr lang="vi-VN" sz="1500">
                <a:ea typeface="Times New Roman" panose="02020603050405020304" pitchFamily="18" charset="0"/>
              </a:rPr>
              <a:t>ư</a:t>
            </a:r>
            <a:r>
              <a:rPr lang="en-US" sz="1500">
                <a:ea typeface="Times New Roman" panose="02020603050405020304" pitchFamily="18" charset="0"/>
              </a:rPr>
              <a:t>ợc có thể gần đúng với kết quả doanh thu của doanh nghiệp trong tháng cuối</a:t>
            </a:r>
          </a:p>
          <a:p>
            <a:pPr marL="361950" indent="-285750">
              <a:buFontTx/>
              <a:buChar char="-"/>
            </a:pPr>
            <a:r>
              <a:rPr lang="en-US" sz="1500">
                <a:ea typeface="Times New Roman" panose="02020603050405020304" pitchFamily="18" charset="0"/>
              </a:rPr>
              <a:t>Đôi khi kết quả dự đoán ra có thể chênh lệch khá cao với doanh thu thực của doanh nghiệp</a:t>
            </a:r>
          </a:p>
          <a:p>
            <a:pPr marL="76200"/>
            <a:r>
              <a:rPr lang="en-US" sz="1500">
                <a:ea typeface="Times New Roman" panose="02020603050405020304" pitchFamily="18" charset="0"/>
              </a:rPr>
              <a:t>=&gt; Muốn đ</a:t>
            </a:r>
            <a:r>
              <a:rPr lang="vi-VN" sz="1500">
                <a:ea typeface="Times New Roman" panose="02020603050405020304" pitchFamily="18" charset="0"/>
              </a:rPr>
              <a:t>ư</a:t>
            </a:r>
            <a:r>
              <a:rPr lang="en-US" sz="1500">
                <a:ea typeface="Times New Roman" panose="02020603050405020304" pitchFamily="18" charset="0"/>
              </a:rPr>
              <a:t>a ra đ</a:t>
            </a:r>
            <a:r>
              <a:rPr lang="vi-VN" sz="1500">
                <a:ea typeface="Times New Roman" panose="02020603050405020304" pitchFamily="18" charset="0"/>
              </a:rPr>
              <a:t>ư</a:t>
            </a:r>
            <a:r>
              <a:rPr lang="en-US" sz="1500">
                <a:ea typeface="Times New Roman" panose="02020603050405020304" pitchFamily="18" charset="0"/>
              </a:rPr>
              <a:t>ợc dự đoán chính xác thì cần phải cung cấp nhiều dữ liệu để training </a:t>
            </a:r>
          </a:p>
        </p:txBody>
      </p:sp>
      <p:pic>
        <p:nvPicPr>
          <p:cNvPr id="5" name="Picture 4">
            <a:extLst>
              <a:ext uri="{FF2B5EF4-FFF2-40B4-BE49-F238E27FC236}">
                <a16:creationId xmlns:a16="http://schemas.microsoft.com/office/drawing/2014/main" id="{E6359696-FE54-410B-8249-D921A907AFFB}"/>
              </a:ext>
            </a:extLst>
          </p:cNvPr>
          <p:cNvPicPr>
            <a:picLocks noChangeAspect="1"/>
          </p:cNvPicPr>
          <p:nvPr/>
        </p:nvPicPr>
        <p:blipFill>
          <a:blip r:embed="rId3"/>
          <a:stretch>
            <a:fillRect/>
          </a:stretch>
        </p:blipFill>
        <p:spPr>
          <a:xfrm>
            <a:off x="2522764" y="2146314"/>
            <a:ext cx="3626142" cy="1251718"/>
          </a:xfrm>
          <a:prstGeom prst="rect">
            <a:avLst/>
          </a:prstGeom>
        </p:spPr>
      </p:pic>
      <p:pic>
        <p:nvPicPr>
          <p:cNvPr id="10" name="Picture 9">
            <a:extLst>
              <a:ext uri="{FF2B5EF4-FFF2-40B4-BE49-F238E27FC236}">
                <a16:creationId xmlns:a16="http://schemas.microsoft.com/office/drawing/2014/main" id="{E900B345-0472-40F7-A19D-3764CC9728E8}"/>
              </a:ext>
            </a:extLst>
          </p:cNvPr>
          <p:cNvPicPr>
            <a:picLocks noChangeAspect="1"/>
          </p:cNvPicPr>
          <p:nvPr/>
        </p:nvPicPr>
        <p:blipFill>
          <a:blip r:embed="rId4"/>
          <a:stretch>
            <a:fillRect/>
          </a:stretch>
        </p:blipFill>
        <p:spPr>
          <a:xfrm>
            <a:off x="1735510" y="3841719"/>
            <a:ext cx="5200650" cy="666750"/>
          </a:xfrm>
          <a:prstGeom prst="rect">
            <a:avLst/>
          </a:prstGeom>
        </p:spPr>
      </p:pic>
      <p:sp>
        <p:nvSpPr>
          <p:cNvPr id="12" name="TextBox 11">
            <a:extLst>
              <a:ext uri="{FF2B5EF4-FFF2-40B4-BE49-F238E27FC236}">
                <a16:creationId xmlns:a16="http://schemas.microsoft.com/office/drawing/2014/main" id="{85CDA269-60B6-4F56-AE4E-1EBFBBE619E9}"/>
              </a:ext>
            </a:extLst>
          </p:cNvPr>
          <p:cNvSpPr txBox="1"/>
          <p:nvPr/>
        </p:nvSpPr>
        <p:spPr>
          <a:xfrm>
            <a:off x="2522764" y="3466968"/>
            <a:ext cx="3626142" cy="369332"/>
          </a:xfrm>
          <a:prstGeom prst="rect">
            <a:avLst/>
          </a:prstGeom>
          <a:noFill/>
        </p:spPr>
        <p:txBody>
          <a:bodyPr wrap="square" rtlCol="0">
            <a:spAutoFit/>
          </a:bodyPr>
          <a:lstStyle/>
          <a:p>
            <a:pPr algn="ctr"/>
            <a:r>
              <a:rPr lang="en-US" sz="1800" i="1"/>
              <a:t>Kết quả dự đoán </a:t>
            </a:r>
          </a:p>
        </p:txBody>
      </p:sp>
      <p:sp>
        <p:nvSpPr>
          <p:cNvPr id="13" name="TextBox 12">
            <a:extLst>
              <a:ext uri="{FF2B5EF4-FFF2-40B4-BE49-F238E27FC236}">
                <a16:creationId xmlns:a16="http://schemas.microsoft.com/office/drawing/2014/main" id="{C395BFAB-91D1-435C-9D17-9DB19969ACA5}"/>
              </a:ext>
            </a:extLst>
          </p:cNvPr>
          <p:cNvSpPr txBox="1"/>
          <p:nvPr/>
        </p:nvSpPr>
        <p:spPr>
          <a:xfrm>
            <a:off x="1286540" y="4592516"/>
            <a:ext cx="6213355" cy="369332"/>
          </a:xfrm>
          <a:prstGeom prst="rect">
            <a:avLst/>
          </a:prstGeom>
          <a:noFill/>
        </p:spPr>
        <p:txBody>
          <a:bodyPr wrap="square" rtlCol="0">
            <a:spAutoFit/>
          </a:bodyPr>
          <a:lstStyle/>
          <a:p>
            <a:pPr algn="ctr"/>
            <a:r>
              <a:rPr lang="en-US" sz="1800" i="1"/>
              <a:t>Doanh thu của doanh nghiệp trong tháng tiếp theo </a:t>
            </a:r>
          </a:p>
        </p:txBody>
      </p:sp>
      <p:cxnSp>
        <p:nvCxnSpPr>
          <p:cNvPr id="17" name="Straight Connector 16">
            <a:extLst>
              <a:ext uri="{FF2B5EF4-FFF2-40B4-BE49-F238E27FC236}">
                <a16:creationId xmlns:a16="http://schemas.microsoft.com/office/drawing/2014/main" id="{568D6366-E0A2-4ACA-900E-6676B622F8F1}"/>
              </a:ext>
            </a:extLst>
          </p:cNvPr>
          <p:cNvCxnSpPr/>
          <p:nvPr/>
        </p:nvCxnSpPr>
        <p:spPr>
          <a:xfrm>
            <a:off x="5433237" y="3836300"/>
            <a:ext cx="0" cy="672169"/>
          </a:xfrm>
          <a:prstGeom prst="line">
            <a:avLst/>
          </a:prstGeom>
        </p:spPr>
        <p:style>
          <a:lnRef idx="3">
            <a:schemeClr val="accent4"/>
          </a:lnRef>
          <a:fillRef idx="0">
            <a:schemeClr val="accent4"/>
          </a:fillRef>
          <a:effectRef idx="2">
            <a:schemeClr val="accent4"/>
          </a:effectRef>
          <a:fontRef idx="minor">
            <a:schemeClr val="tx1"/>
          </a:fontRef>
        </p:style>
      </p:cxnSp>
      <p:cxnSp>
        <p:nvCxnSpPr>
          <p:cNvPr id="18" name="Straight Connector 17">
            <a:extLst>
              <a:ext uri="{FF2B5EF4-FFF2-40B4-BE49-F238E27FC236}">
                <a16:creationId xmlns:a16="http://schemas.microsoft.com/office/drawing/2014/main" id="{72161567-9A10-494D-9E5F-9B7037C8B0AB}"/>
              </a:ext>
            </a:extLst>
          </p:cNvPr>
          <p:cNvCxnSpPr/>
          <p:nvPr/>
        </p:nvCxnSpPr>
        <p:spPr>
          <a:xfrm>
            <a:off x="6929071" y="3836300"/>
            <a:ext cx="0" cy="672169"/>
          </a:xfrm>
          <a:prstGeom prst="line">
            <a:avLst/>
          </a:prstGeom>
        </p:spPr>
        <p:style>
          <a:lnRef idx="3">
            <a:schemeClr val="accent4"/>
          </a:lnRef>
          <a:fillRef idx="0">
            <a:schemeClr val="accent4"/>
          </a:fillRef>
          <a:effectRef idx="2">
            <a:schemeClr val="accent4"/>
          </a:effectRef>
          <a:fontRef idx="minor">
            <a:schemeClr val="tx1"/>
          </a:fontRef>
        </p:style>
      </p:cxnSp>
      <p:cxnSp>
        <p:nvCxnSpPr>
          <p:cNvPr id="20" name="Straight Connector 19">
            <a:extLst>
              <a:ext uri="{FF2B5EF4-FFF2-40B4-BE49-F238E27FC236}">
                <a16:creationId xmlns:a16="http://schemas.microsoft.com/office/drawing/2014/main" id="{CEA0D7C8-39CC-4212-A062-212611725640}"/>
              </a:ext>
            </a:extLst>
          </p:cNvPr>
          <p:cNvCxnSpPr/>
          <p:nvPr/>
        </p:nvCxnSpPr>
        <p:spPr>
          <a:xfrm>
            <a:off x="5433237" y="3836300"/>
            <a:ext cx="1502923"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1" name="Straight Connector 20">
            <a:extLst>
              <a:ext uri="{FF2B5EF4-FFF2-40B4-BE49-F238E27FC236}">
                <a16:creationId xmlns:a16="http://schemas.microsoft.com/office/drawing/2014/main" id="{457D2B75-F7C2-42E8-BE9C-A0CA25C201CB}"/>
              </a:ext>
            </a:extLst>
          </p:cNvPr>
          <p:cNvCxnSpPr/>
          <p:nvPr/>
        </p:nvCxnSpPr>
        <p:spPr>
          <a:xfrm>
            <a:off x="5433237" y="4508469"/>
            <a:ext cx="1502923"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6503170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Shape 387"/>
        <p:cNvGrpSpPr/>
        <p:nvPr/>
      </p:nvGrpSpPr>
      <p:grpSpPr>
        <a:xfrm>
          <a:off x="0" y="0"/>
          <a:ext cx="0" cy="0"/>
          <a:chOff x="0" y="0"/>
          <a:chExt cx="0" cy="0"/>
        </a:xfrm>
      </p:grpSpPr>
      <p:sp>
        <p:nvSpPr>
          <p:cNvPr id="388" name="Google Shape;388;p37"/>
          <p:cNvSpPr txBox="1">
            <a:spLocks noGrp="1"/>
          </p:cNvSpPr>
          <p:nvPr>
            <p:ph type="ctrTitle"/>
          </p:nvPr>
        </p:nvSpPr>
        <p:spPr>
          <a:xfrm flipH="1">
            <a:off x="1738175" y="2507935"/>
            <a:ext cx="3281400" cy="80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KẾT LUẬN VÀ H</a:t>
            </a:r>
            <a:r>
              <a:rPr lang="vi-VN"/>
              <a:t>Ư</a:t>
            </a:r>
            <a:r>
              <a:rPr lang="en-US"/>
              <a:t>ỚNG PHÁT TRIỂN</a:t>
            </a:r>
            <a:endParaRPr/>
          </a:p>
        </p:txBody>
      </p:sp>
      <p:sp>
        <p:nvSpPr>
          <p:cNvPr id="389" name="Google Shape;389;p37"/>
          <p:cNvSpPr txBox="1">
            <a:spLocks noGrp="1"/>
          </p:cNvSpPr>
          <p:nvPr>
            <p:ph type="title" idx="2"/>
          </p:nvPr>
        </p:nvSpPr>
        <p:spPr>
          <a:xfrm flipH="1">
            <a:off x="1889225" y="1753435"/>
            <a:ext cx="2979300" cy="7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05</a:t>
            </a: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6" name="Google Shape;201;p29">
            <a:extLst>
              <a:ext uri="{FF2B5EF4-FFF2-40B4-BE49-F238E27FC236}">
                <a16:creationId xmlns:a16="http://schemas.microsoft.com/office/drawing/2014/main" id="{38D14FF3-1E33-4BF4-BF36-BE381E658564}"/>
              </a:ext>
            </a:extLst>
          </p:cNvPr>
          <p:cNvSpPr/>
          <p:nvPr/>
        </p:nvSpPr>
        <p:spPr>
          <a:xfrm rot="616554">
            <a:off x="-918766" y="-772502"/>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63;p26">
            <a:extLst>
              <a:ext uri="{FF2B5EF4-FFF2-40B4-BE49-F238E27FC236}">
                <a16:creationId xmlns:a16="http://schemas.microsoft.com/office/drawing/2014/main" id="{ED8C981C-20F8-460C-9F39-4C6CDC1CD0BF}"/>
              </a:ext>
            </a:extLst>
          </p:cNvPr>
          <p:cNvSpPr txBox="1">
            <a:spLocks/>
          </p:cNvSpPr>
          <p:nvPr/>
        </p:nvSpPr>
        <p:spPr>
          <a:xfrm>
            <a:off x="0" y="-10594"/>
            <a:ext cx="9144000" cy="665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endParaRPr lang="vi-VN" sz="2800">
              <a:solidFill>
                <a:schemeClr val="tx2"/>
              </a:solidFill>
            </a:endParaRPr>
          </a:p>
        </p:txBody>
      </p:sp>
      <p:sp>
        <p:nvSpPr>
          <p:cNvPr id="5" name="Google Shape;201;p29">
            <a:extLst>
              <a:ext uri="{FF2B5EF4-FFF2-40B4-BE49-F238E27FC236}">
                <a16:creationId xmlns:a16="http://schemas.microsoft.com/office/drawing/2014/main" id="{F721A207-4B26-4714-8439-CE81257A4C92}"/>
              </a:ext>
            </a:extLst>
          </p:cNvPr>
          <p:cNvSpPr/>
          <p:nvPr/>
        </p:nvSpPr>
        <p:spPr>
          <a:xfrm rot="8935700">
            <a:off x="5447116" y="3633641"/>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3;p26">
            <a:extLst>
              <a:ext uri="{FF2B5EF4-FFF2-40B4-BE49-F238E27FC236}">
                <a16:creationId xmlns:a16="http://schemas.microsoft.com/office/drawing/2014/main" id="{E0C5FB04-EA7E-4F86-B608-D70FA123AD2D}"/>
              </a:ext>
            </a:extLst>
          </p:cNvPr>
          <p:cNvSpPr txBox="1">
            <a:spLocks/>
          </p:cNvSpPr>
          <p:nvPr/>
        </p:nvSpPr>
        <p:spPr>
          <a:xfrm>
            <a:off x="0" y="150"/>
            <a:ext cx="9144000" cy="643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2800">
                <a:solidFill>
                  <a:schemeClr val="tx2"/>
                </a:solidFill>
              </a:rPr>
              <a:t>5. Kết luận và h</a:t>
            </a:r>
            <a:r>
              <a:rPr lang="vi-VN" sz="2800">
                <a:solidFill>
                  <a:schemeClr val="tx2"/>
                </a:solidFill>
              </a:rPr>
              <a:t>ư</a:t>
            </a:r>
            <a:r>
              <a:rPr lang="en-US" sz="2800">
                <a:solidFill>
                  <a:schemeClr val="tx2"/>
                </a:solidFill>
              </a:rPr>
              <a:t>ớng phát triển </a:t>
            </a:r>
            <a:endParaRPr lang="vi-VN" sz="2800">
              <a:solidFill>
                <a:schemeClr val="tx2"/>
              </a:solidFill>
            </a:endParaRPr>
          </a:p>
        </p:txBody>
      </p:sp>
      <p:sp>
        <p:nvSpPr>
          <p:cNvPr id="7" name="TextBox 6">
            <a:extLst>
              <a:ext uri="{FF2B5EF4-FFF2-40B4-BE49-F238E27FC236}">
                <a16:creationId xmlns:a16="http://schemas.microsoft.com/office/drawing/2014/main" id="{04B1DD83-EC8B-41A9-BF75-A887DE81A1D6}"/>
              </a:ext>
            </a:extLst>
          </p:cNvPr>
          <p:cNvSpPr txBox="1"/>
          <p:nvPr/>
        </p:nvSpPr>
        <p:spPr>
          <a:xfrm>
            <a:off x="111641" y="638816"/>
            <a:ext cx="8920717" cy="4499758"/>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5.1 Kết luận </a:t>
            </a:r>
          </a:p>
          <a:p>
            <a:pPr marL="285750" indent="-285750">
              <a:lnSpc>
                <a:spcPct val="150000"/>
              </a:lnSpc>
              <a:buFontTx/>
              <a:buChar char="-"/>
            </a:pPr>
            <a:r>
              <a:rPr lang="en-US" sz="2000">
                <a:latin typeface="Times New Roman" panose="02020603050405020304" pitchFamily="18" charset="0"/>
                <a:cs typeface="Times New Roman" panose="02020603050405020304" pitchFamily="18" charset="0"/>
              </a:rPr>
              <a:t>Ch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ơng trình đã tính toán và dự đoán ra đ</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ợc kết quả gần đúng với doanh thu của doanh nghiệp trong tháng tiếp theo mặc dù đôi khi có thể dự đoán sai số lớn ( Sai số do ch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a đủ dữ liệu để training hoặc do dữ liệu đ</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a vào có sự biến động ). Tuy nhiên kết quả bài toán vẫn t</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ơng đối gần chính xác và có thể áp dụng đ</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ợc cho hầu hết các doanh nghiệp.</a:t>
            </a:r>
          </a:p>
          <a:p>
            <a:pPr>
              <a:lnSpc>
                <a:spcPct val="150000"/>
              </a:lnSpc>
            </a:pPr>
            <a:r>
              <a:rPr lang="en-US" sz="2000" b="1">
                <a:latin typeface="Times New Roman" panose="02020603050405020304" pitchFamily="18" charset="0"/>
                <a:cs typeface="Times New Roman" panose="02020603050405020304" pitchFamily="18" charset="0"/>
              </a:rPr>
              <a:t>5.2 </a:t>
            </a:r>
            <a:r>
              <a:rPr lang="fr-FR" sz="2000" b="1">
                <a:latin typeface="Times New Roman" panose="02020603050405020304" pitchFamily="18" charset="0"/>
                <a:ea typeface="Times New Roman" panose="02020603050405020304" pitchFamily="18" charset="0"/>
                <a:cs typeface="Times New Roman" panose="02020603050405020304" pitchFamily="18" charset="0"/>
              </a:rPr>
              <a:t>Hướng phát triển</a:t>
            </a:r>
            <a:endParaRPr lang="en-US" sz="2000" b="1">
              <a:latin typeface="Times New Roman" panose="02020603050405020304" pitchFamily="18" charset="0"/>
              <a:cs typeface="Times New Roman" panose="02020603050405020304" pitchFamily="18" charset="0"/>
            </a:endParaRPr>
          </a:p>
          <a:p>
            <a:pPr>
              <a:lnSpc>
                <a:spcPct val="150000"/>
              </a:lnSpc>
            </a:pPr>
            <a:r>
              <a:rPr lang="en-US" sz="2000">
                <a:latin typeface="Times New Roman" panose="02020603050405020304" pitchFamily="18" charset="0"/>
                <a:cs typeface="Times New Roman" panose="02020603050405020304" pitchFamily="18" charset="0"/>
              </a:rPr>
              <a:t>- Ngoài việc dùng để dự đoán doanh số bán hàng bài toán còn có thể dùng để ứng dụng cho tài chính, lập kế hoạch doanh nghiệp, giao dịch và phân tích kinh doanh =&gt; từ đó có thể đề ra một 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ớng đi phát triển đúng đắn cho doanh nghiệp.</a:t>
            </a:r>
          </a:p>
        </p:txBody>
      </p:sp>
    </p:spTree>
    <p:extLst>
      <p:ext uri="{BB962C8B-B14F-4D97-AF65-F5344CB8AC3E}">
        <p14:creationId xmlns:p14="http://schemas.microsoft.com/office/powerpoint/2010/main" val="19497357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31" name="Half Frame 30">
            <a:extLst>
              <a:ext uri="{FF2B5EF4-FFF2-40B4-BE49-F238E27FC236}">
                <a16:creationId xmlns:a16="http://schemas.microsoft.com/office/drawing/2014/main" id="{7152FDC3-5AEB-4870-8A5D-BE4E8A330C88}"/>
              </a:ext>
            </a:extLst>
          </p:cNvPr>
          <p:cNvSpPr/>
          <p:nvPr/>
        </p:nvSpPr>
        <p:spPr>
          <a:xfrm>
            <a:off x="1153631" y="648587"/>
            <a:ext cx="6576237" cy="3338625"/>
          </a:xfrm>
          <a:prstGeom prst="halfFrame">
            <a:avLst>
              <a:gd name="adj1" fmla="val 6202"/>
              <a:gd name="adj2" fmla="val 709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2" name="Half Frame 31">
            <a:extLst>
              <a:ext uri="{FF2B5EF4-FFF2-40B4-BE49-F238E27FC236}">
                <a16:creationId xmlns:a16="http://schemas.microsoft.com/office/drawing/2014/main" id="{56B55DA8-4B1F-4293-A18A-D282B42E247C}"/>
              </a:ext>
            </a:extLst>
          </p:cNvPr>
          <p:cNvSpPr/>
          <p:nvPr/>
        </p:nvSpPr>
        <p:spPr>
          <a:xfrm rot="10800000">
            <a:off x="1153630" y="1156288"/>
            <a:ext cx="6576237" cy="3338625"/>
          </a:xfrm>
          <a:prstGeom prst="halfFrame">
            <a:avLst>
              <a:gd name="adj1" fmla="val 6202"/>
              <a:gd name="adj2" fmla="val 709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7" name="Picture 6">
            <a:extLst>
              <a:ext uri="{FF2B5EF4-FFF2-40B4-BE49-F238E27FC236}">
                <a16:creationId xmlns:a16="http://schemas.microsoft.com/office/drawing/2014/main" id="{94BCECB5-D33C-4E06-9C1F-85DE75CAE23E}"/>
              </a:ext>
            </a:extLst>
          </p:cNvPr>
          <p:cNvPicPr>
            <a:picLocks noChangeAspect="1"/>
          </p:cNvPicPr>
          <p:nvPr/>
        </p:nvPicPr>
        <p:blipFill>
          <a:blip r:embed="rId3"/>
          <a:stretch>
            <a:fillRect/>
          </a:stretch>
        </p:blipFill>
        <p:spPr>
          <a:xfrm>
            <a:off x="1414132" y="1566639"/>
            <a:ext cx="6039291" cy="2010222"/>
          </a:xfrm>
          <a:prstGeom prst="rect">
            <a:avLst/>
          </a:prstGeom>
        </p:spPr>
      </p:pic>
    </p:spTree>
    <p:extLst>
      <p:ext uri="{BB962C8B-B14F-4D97-AF65-F5344CB8AC3E}">
        <p14:creationId xmlns:p14="http://schemas.microsoft.com/office/powerpoint/2010/main" val="328290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rot="5400000">
            <a:off x="7282972" y="-391616"/>
            <a:ext cx="3262631" cy="1970235"/>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Title 4">
            <a:extLst>
              <a:ext uri="{FF2B5EF4-FFF2-40B4-BE49-F238E27FC236}">
                <a16:creationId xmlns:a16="http://schemas.microsoft.com/office/drawing/2014/main" id="{359C50AB-78CA-491A-A8F2-69F72B083929}"/>
              </a:ext>
            </a:extLst>
          </p:cNvPr>
          <p:cNvSpPr>
            <a:spLocks noGrp="1"/>
          </p:cNvSpPr>
          <p:nvPr>
            <p:ph type="ctrTitle"/>
          </p:nvPr>
        </p:nvSpPr>
        <p:spPr>
          <a:xfrm>
            <a:off x="369835" y="1444341"/>
            <a:ext cx="8042825" cy="1411476"/>
          </a:xfrm>
        </p:spPr>
        <p:txBody>
          <a:bodyPr/>
          <a:lstStyle/>
          <a:p>
            <a:pPr algn="l"/>
            <a:r>
              <a:rPr lang="vi-VN" sz="1800">
                <a:latin typeface="+mj-lt"/>
              </a:rPr>
              <a:t>Mạng nơron nhân tạo là một mô hình xử lý thông tin phỏng theo cách thức xử lý thông tin của các hệ nơron sinh học.</a:t>
            </a:r>
            <a:br>
              <a:rPr lang="en-US" sz="1800">
                <a:latin typeface="+mj-lt"/>
              </a:rPr>
            </a:br>
            <a:r>
              <a:rPr lang="vi-VN" sz="1800">
                <a:latin typeface="+mj-lt"/>
              </a:rPr>
              <a:t>Được tạo nên từ một số lượng lớn các phần tử (gọi là nơron) kết nối với nhau thông qua các liên kết (gọi là trọng số liên kết).</a:t>
            </a:r>
            <a:endParaRPr lang="en-US" sz="1800">
              <a:latin typeface="+mj-lt"/>
            </a:endParaRPr>
          </a:p>
        </p:txBody>
      </p:sp>
      <p:sp>
        <p:nvSpPr>
          <p:cNvPr id="20" name="Rectangle 19">
            <a:extLst>
              <a:ext uri="{FF2B5EF4-FFF2-40B4-BE49-F238E27FC236}">
                <a16:creationId xmlns:a16="http://schemas.microsoft.com/office/drawing/2014/main" id="{75E82379-CB66-45E7-A6F3-29DB35CEA8D0}"/>
              </a:ext>
            </a:extLst>
          </p:cNvPr>
          <p:cNvSpPr/>
          <p:nvPr/>
        </p:nvSpPr>
        <p:spPr>
          <a:xfrm>
            <a:off x="1641135" y="223098"/>
            <a:ext cx="5500224" cy="830997"/>
          </a:xfrm>
          <a:prstGeom prst="rect">
            <a:avLst/>
          </a:prstGeom>
          <a:noFill/>
        </p:spPr>
        <p:txBody>
          <a:bodyPr wrap="none" lIns="91440" tIns="45720" rIns="91440" bIns="45720">
            <a:spAutoFit/>
          </a:bodyPr>
          <a:lstStyle/>
          <a:p>
            <a:pPr algn="ctr"/>
            <a:r>
              <a:rPr lang="en-US" sz="4800">
                <a:ln w="0"/>
                <a:solidFill>
                  <a:schemeClr val="tx1"/>
                </a:solidFill>
                <a:effectLst>
                  <a:outerShdw blurRad="38100" dist="19050" dir="2700000" algn="tl" rotWithShape="0">
                    <a:schemeClr val="dk1">
                      <a:alpha val="40000"/>
                    </a:schemeClr>
                  </a:outerShdw>
                </a:effectLst>
              </a:rPr>
              <a:t>1. Tổng quan đề tài</a:t>
            </a:r>
            <a:endParaRPr lang="en-US" sz="4800" b="0" cap="none" spc="0">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56" name="Google Shape;187;p28">
            <a:extLst>
              <a:ext uri="{FF2B5EF4-FFF2-40B4-BE49-F238E27FC236}">
                <a16:creationId xmlns:a16="http://schemas.microsoft.com/office/drawing/2014/main" id="{9DD827DE-41DF-48F1-98F4-6C134DB90482}"/>
              </a:ext>
            </a:extLst>
          </p:cNvPr>
          <p:cNvSpPr/>
          <p:nvPr/>
        </p:nvSpPr>
        <p:spPr>
          <a:xfrm flipH="1">
            <a:off x="5675245" y="-572057"/>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rot="-4500033">
            <a:off x="-1273432" y="307039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Rectangle 52">
            <a:extLst>
              <a:ext uri="{FF2B5EF4-FFF2-40B4-BE49-F238E27FC236}">
                <a16:creationId xmlns:a16="http://schemas.microsoft.com/office/drawing/2014/main" id="{ED508ACE-ABAA-45B2-9837-21C46B98EC01}"/>
              </a:ext>
            </a:extLst>
          </p:cNvPr>
          <p:cNvSpPr/>
          <p:nvPr/>
        </p:nvSpPr>
        <p:spPr>
          <a:xfrm>
            <a:off x="2045506" y="131836"/>
            <a:ext cx="5052986" cy="769441"/>
          </a:xfrm>
          <a:prstGeom prst="rect">
            <a:avLst/>
          </a:prstGeom>
          <a:noFill/>
        </p:spPr>
        <p:txBody>
          <a:bodyPr wrap="none" lIns="91440" tIns="45720" rIns="91440" bIns="45720">
            <a:spAutoFit/>
          </a:bodyPr>
          <a:lstStyle/>
          <a:p>
            <a:pPr algn="ctr"/>
            <a:r>
              <a:rPr lang="en-US" sz="4400">
                <a:ln w="0"/>
                <a:solidFill>
                  <a:schemeClr val="tx1"/>
                </a:solidFill>
                <a:effectLst>
                  <a:outerShdw blurRad="38100" dist="19050" dir="2700000" algn="tl" rotWithShape="0">
                    <a:schemeClr val="dk1">
                      <a:alpha val="40000"/>
                    </a:schemeClr>
                  </a:outerShdw>
                </a:effectLst>
              </a:rPr>
              <a:t>1. Tổng quan đề tài</a:t>
            </a:r>
            <a:endParaRPr lang="en-US" sz="4400" b="0" cap="none" spc="0">
              <a:ln w="0"/>
              <a:solidFill>
                <a:schemeClr val="tx1"/>
              </a:solidFill>
              <a:effectLst>
                <a:outerShdw blurRad="38100" dist="19050" dir="2700000" algn="tl" rotWithShape="0">
                  <a:schemeClr val="dk1">
                    <a:alpha val="40000"/>
                  </a:schemeClr>
                </a:outerShdw>
              </a:effectLst>
            </a:endParaRPr>
          </a:p>
        </p:txBody>
      </p:sp>
      <p:sp>
        <p:nvSpPr>
          <p:cNvPr id="54" name="Title 4">
            <a:extLst>
              <a:ext uri="{FF2B5EF4-FFF2-40B4-BE49-F238E27FC236}">
                <a16:creationId xmlns:a16="http://schemas.microsoft.com/office/drawing/2014/main" id="{D860D973-EBD9-4EFA-9D57-B1ABCFCC67EA}"/>
              </a:ext>
            </a:extLst>
          </p:cNvPr>
          <p:cNvSpPr>
            <a:spLocks noGrp="1"/>
          </p:cNvSpPr>
          <p:nvPr>
            <p:ph type="ctrTitle"/>
          </p:nvPr>
        </p:nvSpPr>
        <p:spPr>
          <a:xfrm>
            <a:off x="0" y="813341"/>
            <a:ext cx="4627470" cy="4120166"/>
          </a:xfrm>
        </p:spPr>
        <p:txBody>
          <a:bodyPr/>
          <a:lstStyle/>
          <a:p>
            <a:pPr algn="l"/>
            <a:r>
              <a:rPr lang="en-US" sz="1500">
                <a:latin typeface="+mj-lt"/>
              </a:rPr>
              <a:t>- </a:t>
            </a:r>
            <a:r>
              <a:rPr lang="vi-VN" sz="1500">
                <a:latin typeface="+mj-lt"/>
              </a:rPr>
              <a:t>Cấu trúc của một nơron được mô tả trên hình </a:t>
            </a:r>
            <a:r>
              <a:rPr lang="en-US" sz="1500">
                <a:latin typeface="+mj-lt"/>
              </a:rPr>
              <a:t>bên</a:t>
            </a:r>
            <a:r>
              <a:rPr lang="vi-VN" sz="1500">
                <a:latin typeface="+mj-lt"/>
              </a:rPr>
              <a:t>:</a:t>
            </a:r>
            <a:br>
              <a:rPr lang="en-US" sz="1500">
                <a:latin typeface="+mj-lt"/>
              </a:rPr>
            </a:br>
            <a:br>
              <a:rPr lang="en-US" sz="1500">
                <a:latin typeface="+mj-lt"/>
              </a:rPr>
            </a:br>
            <a:r>
              <a:rPr lang="en-US" sz="1500">
                <a:latin typeface="+mj-lt"/>
              </a:rPr>
              <a:t>- </a:t>
            </a:r>
            <a:r>
              <a:rPr lang="vi-VN" sz="1500">
                <a:latin typeface="+mj-lt"/>
              </a:rPr>
              <a:t>Các thành phần cơ bản của một nơron nhân tạo bao gồm:</a:t>
            </a:r>
            <a:br>
              <a:rPr lang="en-US" sz="1500">
                <a:latin typeface="+mj-lt"/>
              </a:rPr>
            </a:br>
            <a:r>
              <a:rPr lang="en-US" sz="1500">
                <a:latin typeface="+mj-lt"/>
              </a:rPr>
              <a:t>  + </a:t>
            </a:r>
            <a:r>
              <a:rPr lang="vi-VN" sz="1500">
                <a:latin typeface="+mj-lt"/>
              </a:rPr>
              <a:t>Tập các đầu vào: Là các tín hiệu vào (input signals) của nơron</a:t>
            </a:r>
            <a:br>
              <a:rPr lang="en-US" sz="1500">
                <a:latin typeface="+mj-lt"/>
              </a:rPr>
            </a:br>
            <a:r>
              <a:rPr lang="en-US" sz="1500">
                <a:latin typeface="+mj-lt"/>
              </a:rPr>
              <a:t>  + </a:t>
            </a:r>
            <a:r>
              <a:rPr lang="vi-VN" sz="1500">
                <a:latin typeface="+mj-lt"/>
              </a:rPr>
              <a:t>Mỗi liên kết được thể hiện bởi một trọng số .Các trọng số này được khởi tạo một cách ngẫu nhiên và được cập nhật liên tục trong quá trình học mạng.</a:t>
            </a:r>
            <a:br>
              <a:rPr lang="en-US" sz="1500">
                <a:latin typeface="+mj-lt"/>
              </a:rPr>
            </a:br>
            <a:r>
              <a:rPr lang="en-US" sz="1500">
                <a:latin typeface="+mj-lt"/>
              </a:rPr>
              <a:t>  + </a:t>
            </a:r>
            <a:r>
              <a:rPr lang="vi-VN" sz="1500">
                <a:latin typeface="+mj-lt"/>
              </a:rPr>
              <a:t>Bộ tổng: Thường dùng để tính tổng của tích các đầu vào với trọng số liên kết của nó.</a:t>
            </a:r>
            <a:br>
              <a:rPr lang="en-US" sz="1500">
                <a:latin typeface="+mj-lt"/>
              </a:rPr>
            </a:br>
            <a:r>
              <a:rPr lang="en-US" sz="1500">
                <a:latin typeface="+mj-lt"/>
              </a:rPr>
              <a:t>  + </a:t>
            </a:r>
            <a:r>
              <a:rPr lang="vi-VN" sz="1500">
                <a:latin typeface="+mj-lt"/>
              </a:rPr>
              <a:t>Độ lệch - bias: Ngưỡng này thường được đưa vào như một thành phần của hàm truyền.</a:t>
            </a:r>
            <a:br>
              <a:rPr lang="en-US" sz="1500">
                <a:latin typeface="+mj-lt"/>
              </a:rPr>
            </a:br>
            <a:r>
              <a:rPr lang="en-US" sz="1500">
                <a:latin typeface="+mj-lt"/>
              </a:rPr>
              <a:t>  + </a:t>
            </a:r>
            <a:r>
              <a:rPr lang="vi-VN" sz="1500">
                <a:latin typeface="+mj-lt"/>
              </a:rPr>
              <a:t>Hàm kích hoạt (Activation function): Hàm này được dùng để giới hạn phạm vi đầu ra của mỗi nơron, nhận đầu vào là kết quả của hàm tổng và ngưỡng đã cho.</a:t>
            </a:r>
            <a:br>
              <a:rPr lang="en-US" sz="1500">
                <a:latin typeface="+mj-lt"/>
              </a:rPr>
            </a:br>
            <a:r>
              <a:rPr lang="en-US" sz="1500">
                <a:latin typeface="+mj-lt"/>
              </a:rPr>
              <a:t>  + </a:t>
            </a:r>
            <a:r>
              <a:rPr lang="vi-VN" sz="1500">
                <a:latin typeface="+mj-lt"/>
              </a:rPr>
              <a:t>Đầu ra: Là tín hiệu đầu ra của một nơron.</a:t>
            </a:r>
            <a:br>
              <a:rPr lang="en-US" sz="1500">
                <a:latin typeface="+mj-lt"/>
              </a:rPr>
            </a:br>
            <a:endParaRPr lang="en-US" sz="1500">
              <a:latin typeface="+mj-lt"/>
            </a:endParaRPr>
          </a:p>
        </p:txBody>
      </p:sp>
      <p:pic>
        <p:nvPicPr>
          <p:cNvPr id="55" name="Picture 54">
            <a:extLst>
              <a:ext uri="{FF2B5EF4-FFF2-40B4-BE49-F238E27FC236}">
                <a16:creationId xmlns:a16="http://schemas.microsoft.com/office/drawing/2014/main" id="{CCFD65E5-A7D8-4BDE-A2CF-1E89575A383A}"/>
              </a:ext>
            </a:extLst>
          </p:cNvPr>
          <p:cNvPicPr/>
          <p:nvPr/>
        </p:nvPicPr>
        <p:blipFill>
          <a:blip r:embed="rId3"/>
          <a:stretch>
            <a:fillRect/>
          </a:stretch>
        </p:blipFill>
        <p:spPr>
          <a:xfrm>
            <a:off x="4754649" y="1087997"/>
            <a:ext cx="4159638" cy="3661374"/>
          </a:xfrm>
          <a:prstGeom prst="rect">
            <a:avLst/>
          </a:prstGeom>
          <a:ln>
            <a:noFill/>
          </a:ln>
          <a:effectLst>
            <a:softEdge rad="112500"/>
          </a:effectLst>
        </p:spPr>
      </p:pic>
    </p:spTree>
    <p:extLst>
      <p:ext uri="{BB962C8B-B14F-4D97-AF65-F5344CB8AC3E}">
        <p14:creationId xmlns:p14="http://schemas.microsoft.com/office/powerpoint/2010/main" val="2434061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Shape 180"/>
        <p:cNvGrpSpPr/>
        <p:nvPr/>
      </p:nvGrpSpPr>
      <p:grpSpPr>
        <a:xfrm>
          <a:off x="0" y="0"/>
          <a:ext cx="0" cy="0"/>
          <a:chOff x="0" y="0"/>
          <a:chExt cx="0" cy="0"/>
        </a:xfrm>
      </p:grpSpPr>
      <p:sp>
        <p:nvSpPr>
          <p:cNvPr id="181" name="Google Shape;181;p27"/>
          <p:cNvSpPr txBox="1">
            <a:spLocks noGrp="1"/>
          </p:cNvSpPr>
          <p:nvPr>
            <p:ph type="ctrTitle"/>
          </p:nvPr>
        </p:nvSpPr>
        <p:spPr>
          <a:xfrm>
            <a:off x="4020266" y="2355535"/>
            <a:ext cx="3281400" cy="803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t>CƠ SỞ LÝ THUYẾT</a:t>
            </a:r>
            <a:endParaRPr/>
          </a:p>
        </p:txBody>
      </p:sp>
      <p:sp>
        <p:nvSpPr>
          <p:cNvPr id="182" name="Google Shape;182;p27"/>
          <p:cNvSpPr txBox="1">
            <a:spLocks noGrp="1"/>
          </p:cNvSpPr>
          <p:nvPr>
            <p:ph type="title" idx="2"/>
          </p:nvPr>
        </p:nvSpPr>
        <p:spPr>
          <a:xfrm>
            <a:off x="4322366" y="1753435"/>
            <a:ext cx="2979300" cy="75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02</a:t>
            </a: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p:nvPr/>
        </p:nvSpPr>
        <p:spPr>
          <a:xfrm rot="10611578">
            <a:off x="6584029" y="4158378"/>
            <a:ext cx="3262617" cy="1970242"/>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txBox="1">
            <a:spLocks noGrp="1"/>
          </p:cNvSpPr>
          <p:nvPr>
            <p:ph type="ctrTitle"/>
          </p:nvPr>
        </p:nvSpPr>
        <p:spPr>
          <a:xfrm>
            <a:off x="1799353" y="85191"/>
            <a:ext cx="5545293" cy="6484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2.1 </a:t>
            </a:r>
            <a:r>
              <a:rPr lang="en-US" sz="3000"/>
              <a:t>Ý t</a:t>
            </a:r>
            <a:r>
              <a:rPr lang="vi-VN" sz="3000"/>
              <a:t>ư</a:t>
            </a:r>
            <a:r>
              <a:rPr lang="en-US" sz="3000"/>
              <a:t>ởng </a:t>
            </a:r>
            <a:endParaRPr sz="3000"/>
          </a:p>
        </p:txBody>
      </p:sp>
      <p:sp>
        <p:nvSpPr>
          <p:cNvPr id="18" name="TextBox 17">
            <a:extLst>
              <a:ext uri="{FF2B5EF4-FFF2-40B4-BE49-F238E27FC236}">
                <a16:creationId xmlns:a16="http://schemas.microsoft.com/office/drawing/2014/main" id="{FDC22F2D-1F11-4C9D-9DD0-C89ACC755CCC}"/>
              </a:ext>
            </a:extLst>
          </p:cNvPr>
          <p:cNvSpPr txBox="1"/>
          <p:nvPr/>
        </p:nvSpPr>
        <p:spPr>
          <a:xfrm>
            <a:off x="489098" y="733647"/>
            <a:ext cx="7953153" cy="1015663"/>
          </a:xfrm>
          <a:prstGeom prst="rect">
            <a:avLst/>
          </a:prstGeom>
          <a:noFill/>
        </p:spPr>
        <p:txBody>
          <a:bodyPr wrap="square" rtlCol="0">
            <a:spAutoFit/>
          </a:bodyPr>
          <a:lstStyle/>
          <a:p>
            <a:pPr algn="just"/>
            <a:r>
              <a:rPr lang="en-US" sz="1500"/>
              <a:t>- </a:t>
            </a:r>
            <a:r>
              <a:rPr lang="vi-VN" sz="1500"/>
              <a:t>Mạng neural nhân tạo ra đời xuất phát từ ý tưởng mô phỏng hoạt động của bộ não con người.</a:t>
            </a:r>
            <a:endParaRPr lang="en-US" sz="1500"/>
          </a:p>
          <a:p>
            <a:pPr algn="just"/>
            <a:r>
              <a:rPr lang="en-US" sz="1500"/>
              <a:t>- </a:t>
            </a:r>
            <a:r>
              <a:rPr lang="vi-VN" sz="1500"/>
              <a:t>Giống như con người , ANN được học bởi kinh nghiệm, lưu những kinh nghiệm đó và sử dụng trong những tình huống phù hợp.</a:t>
            </a:r>
            <a:endParaRPr lang="en-US" sz="1500"/>
          </a:p>
        </p:txBody>
      </p:sp>
      <p:sp>
        <p:nvSpPr>
          <p:cNvPr id="34" name="Google Shape;201;p29">
            <a:extLst>
              <a:ext uri="{FF2B5EF4-FFF2-40B4-BE49-F238E27FC236}">
                <a16:creationId xmlns:a16="http://schemas.microsoft.com/office/drawing/2014/main" id="{CE6F69CB-6AFB-480D-ABE5-2DEC0E4054CD}"/>
              </a:ext>
            </a:extLst>
          </p:cNvPr>
          <p:cNvSpPr/>
          <p:nvPr/>
        </p:nvSpPr>
        <p:spPr>
          <a:xfrm>
            <a:off x="-885136" y="-1198724"/>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 name="Picture 34">
            <a:extLst>
              <a:ext uri="{FF2B5EF4-FFF2-40B4-BE49-F238E27FC236}">
                <a16:creationId xmlns:a16="http://schemas.microsoft.com/office/drawing/2014/main" id="{3FCB572A-23C9-4944-9F30-1570993601A7}"/>
              </a:ext>
            </a:extLst>
          </p:cNvPr>
          <p:cNvPicPr/>
          <p:nvPr/>
        </p:nvPicPr>
        <p:blipFill>
          <a:blip r:embed="rId3"/>
          <a:stretch>
            <a:fillRect/>
          </a:stretch>
        </p:blipFill>
        <p:spPr>
          <a:xfrm>
            <a:off x="1461061" y="1850066"/>
            <a:ext cx="6221877" cy="2857846"/>
          </a:xfrm>
          <a:prstGeom prst="rect">
            <a:avLst/>
          </a:prstGeom>
          <a:ln>
            <a:noFill/>
          </a:ln>
          <a:effectLst>
            <a:softEdge rad="112500"/>
          </a:effectLst>
        </p:spPr>
      </p:pic>
    </p:spTree>
    <p:extLst>
      <p:ext uri="{BB962C8B-B14F-4D97-AF65-F5344CB8AC3E}">
        <p14:creationId xmlns:p14="http://schemas.microsoft.com/office/powerpoint/2010/main" val="7703780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28"/>
          <p:cNvSpPr/>
          <p:nvPr/>
        </p:nvSpPr>
        <p:spPr>
          <a:xfrm flipH="1">
            <a:off x="4742925" y="-326787"/>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txBox="1">
            <a:spLocks noGrp="1"/>
          </p:cNvSpPr>
          <p:nvPr>
            <p:ph type="ctrTitle"/>
          </p:nvPr>
        </p:nvSpPr>
        <p:spPr>
          <a:xfrm>
            <a:off x="610871" y="405336"/>
            <a:ext cx="17373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IN DEPTH</a:t>
            </a:r>
            <a:endParaRPr>
              <a:solidFill>
                <a:schemeClr val="lt1"/>
              </a:solidFill>
            </a:endParaRPr>
          </a:p>
        </p:txBody>
      </p:sp>
      <p:sp>
        <p:nvSpPr>
          <p:cNvPr id="14" name="Google Shape;163;p26">
            <a:extLst>
              <a:ext uri="{FF2B5EF4-FFF2-40B4-BE49-F238E27FC236}">
                <a16:creationId xmlns:a16="http://schemas.microsoft.com/office/drawing/2014/main" id="{E342FE30-746C-4973-9E88-F8718B578CE6}"/>
              </a:ext>
            </a:extLst>
          </p:cNvPr>
          <p:cNvSpPr txBox="1">
            <a:spLocks/>
          </p:cNvSpPr>
          <p:nvPr/>
        </p:nvSpPr>
        <p:spPr>
          <a:xfrm>
            <a:off x="1293885" y="81108"/>
            <a:ext cx="6898080" cy="648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a:solidFill>
                  <a:schemeClr val="tx2"/>
                </a:solidFill>
              </a:rPr>
              <a:t>2.2 Các thành phần mạng thần kinh</a:t>
            </a:r>
            <a:endParaRPr lang="vi-VN" sz="3000">
              <a:solidFill>
                <a:schemeClr val="tx2"/>
              </a:solidFill>
            </a:endParaRPr>
          </a:p>
        </p:txBody>
      </p:sp>
      <p:sp>
        <p:nvSpPr>
          <p:cNvPr id="15" name="Google Shape;187;p28">
            <a:extLst>
              <a:ext uri="{FF2B5EF4-FFF2-40B4-BE49-F238E27FC236}">
                <a16:creationId xmlns:a16="http://schemas.microsoft.com/office/drawing/2014/main" id="{C600C942-149C-4006-A831-137BB5367094}"/>
              </a:ext>
            </a:extLst>
          </p:cNvPr>
          <p:cNvSpPr/>
          <p:nvPr/>
        </p:nvSpPr>
        <p:spPr>
          <a:xfrm rot="11594030" flipH="1">
            <a:off x="-1937627" y="3078592"/>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077E379E-8921-4CC6-8A4D-B806DC527167}"/>
              </a:ext>
            </a:extLst>
          </p:cNvPr>
          <p:cNvSpPr txBox="1"/>
          <p:nvPr/>
        </p:nvSpPr>
        <p:spPr>
          <a:xfrm>
            <a:off x="340242" y="606056"/>
            <a:ext cx="2007929" cy="400110"/>
          </a:xfrm>
          <a:prstGeom prst="rect">
            <a:avLst/>
          </a:prstGeom>
          <a:noFill/>
        </p:spPr>
        <p:txBody>
          <a:bodyPr wrap="square" rtlCol="0">
            <a:spAutoFit/>
          </a:bodyPr>
          <a:lstStyle/>
          <a:p>
            <a:pPr marL="342900" lvl="0" indent="-342900">
              <a:buAutoNum type="alphaLcPeriod"/>
            </a:pPr>
            <a:r>
              <a:rPr lang="vi-VN" sz="2000" b="1"/>
              <a:t>Nơ ron.</a:t>
            </a:r>
            <a:endParaRPr lang="en-US" sz="2000" b="1"/>
          </a:p>
        </p:txBody>
      </p:sp>
      <p:pic>
        <p:nvPicPr>
          <p:cNvPr id="17" name="Picture 16">
            <a:extLst>
              <a:ext uri="{FF2B5EF4-FFF2-40B4-BE49-F238E27FC236}">
                <a16:creationId xmlns:a16="http://schemas.microsoft.com/office/drawing/2014/main" id="{33967F29-866F-47F8-B90B-C0BA1EC176EC}"/>
              </a:ext>
            </a:extLst>
          </p:cNvPr>
          <p:cNvPicPr/>
          <p:nvPr/>
        </p:nvPicPr>
        <p:blipFill rotWithShape="1">
          <a:blip r:embed="rId3"/>
          <a:srcRect r="142" b="11734"/>
          <a:stretch/>
        </p:blipFill>
        <p:spPr>
          <a:xfrm>
            <a:off x="610871" y="2570500"/>
            <a:ext cx="3344051" cy="2328143"/>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1D4CDE9A-AB8B-4628-9D1D-E83DC375D74D}"/>
              </a:ext>
            </a:extLst>
          </p:cNvPr>
          <p:cNvSpPr txBox="1"/>
          <p:nvPr/>
        </p:nvSpPr>
        <p:spPr>
          <a:xfrm>
            <a:off x="610871" y="964969"/>
            <a:ext cx="3344051" cy="1477328"/>
          </a:xfrm>
          <a:prstGeom prst="rect">
            <a:avLst/>
          </a:prstGeom>
          <a:noFill/>
        </p:spPr>
        <p:txBody>
          <a:bodyPr wrap="square" rtlCol="0">
            <a:spAutoFit/>
          </a:bodyPr>
          <a:lstStyle/>
          <a:p>
            <a:r>
              <a:rPr lang="en-US" sz="1500"/>
              <a:t>-  </a:t>
            </a:r>
            <a:r>
              <a:rPr lang="vi-VN" sz="1500"/>
              <a:t>Mỗi một nơron nhân tạo có nhiều đầu vào khác nhau và một đầu ra duy nhất.</a:t>
            </a:r>
            <a:endParaRPr lang="en-US" sz="1500"/>
          </a:p>
          <a:p>
            <a:r>
              <a:rPr lang="en-US" sz="1500"/>
              <a:t>-  </a:t>
            </a:r>
            <a:r>
              <a:rPr lang="vi-VN" sz="1500"/>
              <a:t>Đầu vào của một nơron có thể là dữ liệu bên ngoài( hình ảnh, tài liệu), hoặc đầu ra của các nơron khác.</a:t>
            </a:r>
            <a:endParaRPr lang="en-US" sz="1500"/>
          </a:p>
        </p:txBody>
      </p:sp>
      <p:sp>
        <p:nvSpPr>
          <p:cNvPr id="3" name="TextBox 2">
            <a:extLst>
              <a:ext uri="{FF2B5EF4-FFF2-40B4-BE49-F238E27FC236}">
                <a16:creationId xmlns:a16="http://schemas.microsoft.com/office/drawing/2014/main" id="{D5D6B7C7-9CDA-4744-ABDF-57ECE64EB5E7}"/>
              </a:ext>
            </a:extLst>
          </p:cNvPr>
          <p:cNvSpPr txBox="1"/>
          <p:nvPr/>
        </p:nvSpPr>
        <p:spPr>
          <a:xfrm>
            <a:off x="4742925" y="1690314"/>
            <a:ext cx="3009014" cy="323165"/>
          </a:xfrm>
          <a:prstGeom prst="rect">
            <a:avLst/>
          </a:prstGeom>
          <a:noFill/>
        </p:spPr>
        <p:txBody>
          <a:bodyPr wrap="square" rtlCol="0">
            <a:spAutoFit/>
          </a:bodyPr>
          <a:lstStyle/>
          <a:p>
            <a:r>
              <a:rPr lang="en-US" sz="1500"/>
              <a:t>- </a:t>
            </a:r>
            <a:r>
              <a:rPr lang="vi-VN" sz="1500"/>
              <a:t>Tính toán đầu ra của nơron:</a:t>
            </a:r>
            <a:endParaRPr lang="en-US" sz="1500"/>
          </a:p>
        </p:txBody>
      </p:sp>
      <p:pic>
        <p:nvPicPr>
          <p:cNvPr id="10" name="Picture 9">
            <a:extLst>
              <a:ext uri="{FF2B5EF4-FFF2-40B4-BE49-F238E27FC236}">
                <a16:creationId xmlns:a16="http://schemas.microsoft.com/office/drawing/2014/main" id="{EEB48986-4CDB-42C3-873E-0798E24FB982}"/>
              </a:ext>
            </a:extLst>
          </p:cNvPr>
          <p:cNvPicPr/>
          <p:nvPr/>
        </p:nvPicPr>
        <p:blipFill>
          <a:blip r:embed="rId4"/>
          <a:stretch>
            <a:fillRect/>
          </a:stretch>
        </p:blipFill>
        <p:spPr>
          <a:xfrm>
            <a:off x="4742925" y="2569252"/>
            <a:ext cx="4104389" cy="23281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270666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1" name="Google Shape;201;p29"/>
          <p:cNvSpPr/>
          <p:nvPr/>
        </p:nvSpPr>
        <p:spPr>
          <a:xfrm>
            <a:off x="-236550" y="-326787"/>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1;p29">
            <a:extLst>
              <a:ext uri="{FF2B5EF4-FFF2-40B4-BE49-F238E27FC236}">
                <a16:creationId xmlns:a16="http://schemas.microsoft.com/office/drawing/2014/main" id="{B5386E41-F60E-4BE1-A268-C2B0ABEAA60F}"/>
              </a:ext>
            </a:extLst>
          </p:cNvPr>
          <p:cNvSpPr/>
          <p:nvPr/>
        </p:nvSpPr>
        <p:spPr>
          <a:xfrm rot="5743759">
            <a:off x="6817912" y="2217939"/>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3;p26">
            <a:extLst>
              <a:ext uri="{FF2B5EF4-FFF2-40B4-BE49-F238E27FC236}">
                <a16:creationId xmlns:a16="http://schemas.microsoft.com/office/drawing/2014/main" id="{0DE2ACD9-E6ED-4A23-83A1-8B27194F9DC1}"/>
              </a:ext>
            </a:extLst>
          </p:cNvPr>
          <p:cNvSpPr txBox="1">
            <a:spLocks/>
          </p:cNvSpPr>
          <p:nvPr/>
        </p:nvSpPr>
        <p:spPr>
          <a:xfrm>
            <a:off x="1293885" y="81108"/>
            <a:ext cx="6898080" cy="648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algn="ctr"/>
            <a:r>
              <a:rPr lang="en-US" sz="3000">
                <a:solidFill>
                  <a:schemeClr val="tx2"/>
                </a:solidFill>
              </a:rPr>
              <a:t>2.2 Các thành phần mạng thần kinh</a:t>
            </a:r>
            <a:endParaRPr lang="vi-VN" sz="3000">
              <a:solidFill>
                <a:schemeClr val="tx2"/>
              </a:solidFill>
            </a:endParaRPr>
          </a:p>
        </p:txBody>
      </p:sp>
      <p:sp>
        <p:nvSpPr>
          <p:cNvPr id="44" name="TextBox 43">
            <a:extLst>
              <a:ext uri="{FF2B5EF4-FFF2-40B4-BE49-F238E27FC236}">
                <a16:creationId xmlns:a16="http://schemas.microsoft.com/office/drawing/2014/main" id="{93F1B12D-5A4A-47A4-8BEE-7E5A3801A5B9}"/>
              </a:ext>
            </a:extLst>
          </p:cNvPr>
          <p:cNvSpPr txBox="1"/>
          <p:nvPr/>
        </p:nvSpPr>
        <p:spPr>
          <a:xfrm>
            <a:off x="365952" y="701996"/>
            <a:ext cx="3599991" cy="400110"/>
          </a:xfrm>
          <a:prstGeom prst="rect">
            <a:avLst/>
          </a:prstGeom>
          <a:noFill/>
        </p:spPr>
        <p:txBody>
          <a:bodyPr wrap="square" rtlCol="0">
            <a:spAutoFit/>
          </a:bodyPr>
          <a:lstStyle/>
          <a:p>
            <a:pPr lvl="0"/>
            <a:r>
              <a:rPr lang="en-US" sz="2000" b="1"/>
              <a:t>b. Tổ chức mạng neural</a:t>
            </a:r>
          </a:p>
        </p:txBody>
      </p:sp>
      <p:sp>
        <p:nvSpPr>
          <p:cNvPr id="12" name="TextBox 11">
            <a:extLst>
              <a:ext uri="{FF2B5EF4-FFF2-40B4-BE49-F238E27FC236}">
                <a16:creationId xmlns:a16="http://schemas.microsoft.com/office/drawing/2014/main" id="{992BB4AC-4B0F-485D-8912-F01CA303DE87}"/>
              </a:ext>
            </a:extLst>
          </p:cNvPr>
          <p:cNvSpPr txBox="1"/>
          <p:nvPr/>
        </p:nvSpPr>
        <p:spPr>
          <a:xfrm>
            <a:off x="308344" y="1228649"/>
            <a:ext cx="8527312" cy="1323439"/>
          </a:xfrm>
          <a:prstGeom prst="rect">
            <a:avLst/>
          </a:prstGeom>
          <a:noFill/>
        </p:spPr>
        <p:txBody>
          <a:bodyPr wrap="square" rtlCol="0">
            <a:spAutoFit/>
          </a:bodyPr>
          <a:lstStyle/>
          <a:p>
            <a:pPr algn="just"/>
            <a:r>
              <a:rPr lang="vi-VN" sz="1600"/>
              <a:t>Các tế bào thần kinh của một lớp chỉ kết nối với các tế bào thần kinh của các lớp ngay trước và ngay sau lớp đó. Lớp nhận dữ liệu đầu vào là lớp input. Lớp tạo ra kết quả cuối cùng là lớp output. Giữa lớp input và lớp output có thể có không lớp ẩn hoặc nhiều lớp ẩn tùy vào từng điều kiện bài toán đưa ra. Mạng nơron cũng có thể có duy nhất một lớp vừa là lớp input vừa là lớp output và không có lớp ẩn.</a:t>
            </a:r>
            <a:endParaRPr lang="en-US" sz="1600"/>
          </a:p>
        </p:txBody>
      </p:sp>
      <p:pic>
        <p:nvPicPr>
          <p:cNvPr id="13" name="Picture 12">
            <a:extLst>
              <a:ext uri="{FF2B5EF4-FFF2-40B4-BE49-F238E27FC236}">
                <a16:creationId xmlns:a16="http://schemas.microsoft.com/office/drawing/2014/main" id="{AAE87E42-E9DF-4F9F-86AB-4E2704C29C5D}"/>
              </a:ext>
            </a:extLst>
          </p:cNvPr>
          <p:cNvPicPr>
            <a:picLocks noChangeAspect="1"/>
          </p:cNvPicPr>
          <p:nvPr/>
        </p:nvPicPr>
        <p:blipFill>
          <a:blip r:embed="rId3"/>
          <a:stretch>
            <a:fillRect/>
          </a:stretch>
        </p:blipFill>
        <p:spPr>
          <a:xfrm>
            <a:off x="2030404" y="2552088"/>
            <a:ext cx="5425041" cy="2505048"/>
          </a:xfrm>
          <a:prstGeom prst="rect">
            <a:avLst/>
          </a:prstGeom>
          <a:ln>
            <a:noFill/>
          </a:ln>
          <a:effectLst>
            <a:softEdge rad="112500"/>
          </a:effectLst>
        </p:spPr>
      </p:pic>
    </p:spTree>
  </p:cSld>
  <p:clrMapOvr>
    <a:masterClrMapping/>
  </p:clrMapOvr>
  <p:transition spd="slow">
    <p:randomBar dir="vert"/>
  </p:transition>
</p:sld>
</file>

<file path=ppt/theme/theme1.xml><?xml version="1.0" encoding="utf-8"?>
<a:theme xmlns:a="http://schemas.openxmlformats.org/drawingml/2006/main" name="Marketing Newsletter">
  <a:themeElements>
    <a:clrScheme name="Simple Light">
      <a:dk1>
        <a:srgbClr val="191919"/>
      </a:dk1>
      <a:lt1>
        <a:srgbClr val="F3F3F3"/>
      </a:lt1>
      <a:dk2>
        <a:srgbClr val="D9D9D9"/>
      </a:dk2>
      <a:lt2>
        <a:srgbClr val="434343"/>
      </a:lt2>
      <a:accent1>
        <a:srgbClr val="097A80"/>
      </a:accent1>
      <a:accent2>
        <a:srgbClr val="B3B896"/>
      </a:accent2>
      <a:accent3>
        <a:srgbClr val="F1C34E"/>
      </a:accent3>
      <a:accent4>
        <a:srgbClr val="E06666"/>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2973</Words>
  <Application>Microsoft Office PowerPoint</Application>
  <PresentationFormat>On-screen Show (16:9)</PresentationFormat>
  <Paragraphs>365</Paragraphs>
  <Slides>33</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Calibri</vt:lpstr>
      <vt:lpstr>Consolas</vt:lpstr>
      <vt:lpstr>Cambria Math</vt:lpstr>
      <vt:lpstr>Assistant Light</vt:lpstr>
      <vt:lpstr>Fira Sans Extra Condensed Medium</vt:lpstr>
      <vt:lpstr>Pontano Sans</vt:lpstr>
      <vt:lpstr>Arial</vt:lpstr>
      <vt:lpstr>Times New Roman</vt:lpstr>
      <vt:lpstr>Nunito Sans</vt:lpstr>
      <vt:lpstr>Nunito Sans ExtraBold</vt:lpstr>
      <vt:lpstr>Marketing Newsletter</vt:lpstr>
      <vt:lpstr>PBL 1: ĐỒ ÁN LẬP TRÌNH TÍNH TOÁN</vt:lpstr>
      <vt:lpstr>Nội dung</vt:lpstr>
      <vt:lpstr>TỔNG QUAN ĐỀ TÀI</vt:lpstr>
      <vt:lpstr>Mạng nơron nhân tạo là một mô hình xử lý thông tin phỏng theo cách thức xử lý thông tin của các hệ nơron sinh học. Được tạo nên từ một số lượng lớn các phần tử (gọi là nơron) kết nối với nhau thông qua các liên kết (gọi là trọng số liên kết).</vt:lpstr>
      <vt:lpstr>- Cấu trúc của một nơron được mô tả trên hình bên:  - Các thành phần cơ bản của một nơron nhân tạo bao gồm:   + Tập các đầu vào: Là các tín hiệu vào (input signals) của nơron   + Mỗi liên kết được thể hiện bởi một trọng số .Các trọng số này được khởi tạo một cách ngẫu nhiên và được cập nhật liên tục trong quá trình học mạng.   + Bộ tổng: Thường dùng để tính tổng của tích các đầu vào với trọng số liên kết của nó.   + Độ lệch - bias: Ngưỡng này thường được đưa vào như một thành phần của hàm truyền.   + Hàm kích hoạt (Activation function): Hàm này được dùng để giới hạn phạm vi đầu ra của mỗi nơron, nhận đầu vào là kết quả của hàm tổng và ngưỡng đã cho.   + Đầu ra: Là tín hiệu đầu ra của một nơron. </vt:lpstr>
      <vt:lpstr>CƠ SỞ LÝ THUYẾT</vt:lpstr>
      <vt:lpstr>2.1 Ý tưởng </vt:lpstr>
      <vt:lpstr>IN 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TỔ CHỨC DỮ LIỆU VÀ THUẬT TOÁN</vt:lpstr>
      <vt:lpstr>PowerPoint Presentation</vt:lpstr>
      <vt:lpstr>PowerPoint Presentation</vt:lpstr>
      <vt:lpstr>PowerPoint Presentation</vt:lpstr>
      <vt:lpstr>PowerPoint Presentation</vt:lpstr>
      <vt:lpstr>PowerPoint Presentation</vt:lpstr>
      <vt:lpstr>PowerPoint Presentation</vt:lpstr>
      <vt:lpstr>CHƯƠNG TRÌNH VÀ KẾT QUẢ</vt:lpstr>
      <vt:lpstr>PowerPoint Presentation</vt:lpstr>
      <vt:lpstr>PowerPoint Presentation</vt:lpstr>
      <vt:lpstr>PowerPoint Presentation</vt:lpstr>
      <vt:lpstr>PowerPoint Presentation</vt:lpstr>
      <vt:lpstr>KẾT LUẬN VÀ HƯỚNG PHÁT TRIỂN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PBL 1: ĐỒ ÁN LẬP TRÌNH TÍNH TOÁN</dc:title>
  <cp:lastModifiedBy>Nguyen Manh Thang</cp:lastModifiedBy>
  <cp:revision>25</cp:revision>
  <dcterms:modified xsi:type="dcterms:W3CDTF">2022-07-07T10:33:50Z</dcterms:modified>
</cp:coreProperties>
</file>