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0"/>
  </p:notes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0" r:id="rId18"/>
    <p:sldId id="273" r:id="rId19"/>
    <p:sldId id="274" r:id="rId20"/>
    <p:sldId id="291" r:id="rId21"/>
    <p:sldId id="275" r:id="rId22"/>
    <p:sldId id="276" r:id="rId23"/>
    <p:sldId id="277" r:id="rId24"/>
    <p:sldId id="278" r:id="rId25"/>
    <p:sldId id="292" r:id="rId26"/>
    <p:sldId id="280" r:id="rId27"/>
    <p:sldId id="287" r:id="rId28"/>
    <p:sldId id="288" r:id="rId2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458" y="-228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B8CC-720E-4124-93FB-C59F42D19786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7B2D-79D8-477B-A127-95EDB1C0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7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57B2D-79D8-477B-A127-95EDB1C06C0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3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37197" y="7846524"/>
            <a:ext cx="7335203" cy="349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23850" y="7118337"/>
            <a:ext cx="7189470" cy="1792817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3850" y="5699760"/>
            <a:ext cx="7189470" cy="134112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995160" y="9495130"/>
            <a:ext cx="645109" cy="36210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9300" y="805605"/>
            <a:ext cx="1554480" cy="858223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805605"/>
            <a:ext cx="5311140" cy="858223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044190" y="111761"/>
            <a:ext cx="2461260" cy="423757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995160" y="9495130"/>
            <a:ext cx="645109" cy="36210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37197" y="5052524"/>
            <a:ext cx="7335203" cy="349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3850" y="2458720"/>
            <a:ext cx="7189470" cy="178816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404" y="4322392"/>
            <a:ext cx="7383780" cy="1737743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56489" y="670560"/>
            <a:ext cx="7383780" cy="123383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59080" y="2346960"/>
            <a:ext cx="3562350" cy="6929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950970" y="2346960"/>
            <a:ext cx="3691890" cy="6929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259080" y="7934960"/>
            <a:ext cx="7319010" cy="129455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39227" y="977900"/>
            <a:ext cx="3646973" cy="938318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3948272" y="977900"/>
            <a:ext cx="3648405" cy="938318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39227" y="1930189"/>
            <a:ext cx="3646973" cy="5781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3951420" y="1930189"/>
            <a:ext cx="3645256" cy="5781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5160" y="9499600"/>
            <a:ext cx="647700" cy="36210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437197" y="8829041"/>
            <a:ext cx="7335203" cy="349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56489" y="670560"/>
            <a:ext cx="7383780" cy="123383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37197" y="8578706"/>
            <a:ext cx="7335203" cy="349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8620" y="8046720"/>
            <a:ext cx="7189470" cy="763693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388620" y="894080"/>
            <a:ext cx="2557066" cy="704088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38792" y="894080"/>
            <a:ext cx="4539298" cy="70408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2979420" y="904397"/>
            <a:ext cx="4274820" cy="536448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23850" y="7324182"/>
            <a:ext cx="4987290" cy="766022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23850" y="8115387"/>
            <a:ext cx="4987290" cy="112691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37197" y="1541318"/>
            <a:ext cx="7335203" cy="349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9080" y="2279438"/>
            <a:ext cx="7383780" cy="663807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5505450" y="111761"/>
            <a:ext cx="2137410" cy="42375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55570" y="111761"/>
            <a:ext cx="2849880" cy="4237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5160" y="9499601"/>
            <a:ext cx="647700" cy="35856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59080" y="670560"/>
            <a:ext cx="7383780" cy="122936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37197" y="1541318"/>
            <a:ext cx="7335203" cy="349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437197" y="1551714"/>
            <a:ext cx="7335203" cy="349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" TargetMode="External"/><Relationship Id="rId3" Type="http://schemas.openxmlformats.org/officeDocument/2006/relationships/hyperlink" Target="http://www.google.com/" TargetMode="External"/><Relationship Id="rId7" Type="http://schemas.openxmlformats.org/officeDocument/2006/relationships/hyperlink" Target="http://www.quora.com/" TargetMode="External"/><Relationship Id="rId2" Type="http://schemas.openxmlformats.org/officeDocument/2006/relationships/hyperlink" Target="http://www.geekforgeek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point.com/" TargetMode="External"/><Relationship Id="rId5" Type="http://schemas.openxmlformats.org/officeDocument/2006/relationships/hyperlink" Target="http://www.wikipedia.com/" TargetMode="External"/><Relationship Id="rId4" Type="http://schemas.openxmlformats.org/officeDocument/2006/relationships/hyperlink" Target="http://www.scholarlyarticles.com/" TargetMode="External"/><Relationship Id="rId9" Type="http://schemas.openxmlformats.org/officeDocument/2006/relationships/hyperlink" Target="http://www.stackoverfl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minimum-cut-in-a-directed-graph/" TargetMode="External"/><Relationship Id="rId2" Type="http://schemas.openxmlformats.org/officeDocument/2006/relationships/hyperlink" Target="http://www.geeksforgeeks.org/ford-fulkerson-algorithm-for-maximum-flow-proble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3002" y="2965195"/>
            <a:ext cx="4946650" cy="0"/>
          </a:xfrm>
          <a:custGeom>
            <a:avLst/>
            <a:gdLst/>
            <a:ahLst/>
            <a:cxnLst/>
            <a:rect l="l" t="t" r="r" b="b"/>
            <a:pathLst>
              <a:path w="4946650">
                <a:moveTo>
                  <a:pt x="0" y="0"/>
                </a:moveTo>
                <a:lnTo>
                  <a:pt x="4946269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5" y="768755"/>
            <a:ext cx="5469255" cy="3719736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993775" indent="407034">
              <a:lnSpc>
                <a:spcPct val="100000"/>
              </a:lnSpc>
              <a:spcBef>
                <a:spcPts val="985"/>
              </a:spcBef>
            </a:pPr>
            <a:r>
              <a:rPr sz="2200" b="1" spc="-5" dirty="0">
                <a:latin typeface="Times New Roman"/>
                <a:cs typeface="Times New Roman"/>
              </a:rPr>
              <a:t>COURSE CODE: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CP201P</a:t>
            </a:r>
            <a:endParaRPr sz="2200">
              <a:latin typeface="Times New Roman"/>
              <a:cs typeface="Times New Roman"/>
            </a:endParaRPr>
          </a:p>
          <a:p>
            <a:pPr marL="993775" marR="487680" algn="ctr">
              <a:lnSpc>
                <a:spcPct val="103600"/>
              </a:lnSpc>
              <a:spcBef>
                <a:spcPts val="795"/>
              </a:spcBef>
            </a:pPr>
            <a:r>
              <a:rPr sz="2200" b="1" spc="-5" dirty="0">
                <a:latin typeface="Times New Roman"/>
                <a:cs typeface="Times New Roman"/>
              </a:rPr>
              <a:t>DATA FILE STRUCTURE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AND  ALGORITHMS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10540" marR="5080" algn="ctr">
              <a:lnSpc>
                <a:spcPct val="103600"/>
              </a:lnSpc>
              <a:spcBef>
                <a:spcPts val="1515"/>
              </a:spcBef>
              <a:tabLst>
                <a:tab pos="3025775" algn="l"/>
              </a:tabLst>
            </a:pPr>
            <a:r>
              <a:rPr sz="2600" b="1" dirty="0">
                <a:latin typeface="Times New Roman"/>
                <a:cs typeface="Times New Roman"/>
              </a:rPr>
              <a:t>COMMUNITY	</a:t>
            </a:r>
            <a:r>
              <a:rPr sz="2600" b="1" spc="-5" dirty="0">
                <a:latin typeface="Times New Roman"/>
                <a:cs typeface="Times New Roman"/>
              </a:rPr>
              <a:t>DETECTION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 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SOCIAL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MEDIA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 TO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:- </a:t>
            </a:r>
            <a:r>
              <a:rPr sz="2600" dirty="0">
                <a:latin typeface="Times New Roman"/>
                <a:cs typeface="Times New Roman"/>
              </a:rPr>
              <a:t>PROF. SAMIR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PATEL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541645"/>
            <a:ext cx="234569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</a:t>
            </a:r>
            <a:r>
              <a:rPr sz="22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BY:-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5" y="6322849"/>
            <a:ext cx="2437765" cy="93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600"/>
              </a:lnSpc>
              <a:spcBef>
                <a:spcPts val="100"/>
              </a:spcBef>
            </a:pPr>
            <a:r>
              <a:rPr sz="2200" spc="-5" dirty="0" smtClean="0">
                <a:latin typeface="Times New Roman"/>
                <a:cs typeface="Times New Roman"/>
              </a:rPr>
              <a:t>DHARMIK</a:t>
            </a:r>
            <a:r>
              <a:rPr sz="2200" spc="-6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DONGA</a:t>
            </a:r>
            <a:endParaRPr lang="en-IN" sz="2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33600"/>
              </a:lnSpc>
              <a:spcBef>
                <a:spcPts val="100"/>
              </a:spcBef>
            </a:pPr>
            <a:r>
              <a:rPr lang="en-IN" sz="2200" spc="-5" dirty="0" smtClean="0">
                <a:latin typeface="Times New Roman"/>
                <a:cs typeface="Times New Roman"/>
              </a:rPr>
              <a:t>JIVESH PODDAR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326" y="6322849"/>
            <a:ext cx="1188720" cy="918841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85"/>
              </a:spcBef>
            </a:pPr>
            <a:r>
              <a:rPr sz="2200" spc="-5" dirty="0" smtClean="0">
                <a:latin typeface="Times New Roman"/>
                <a:cs typeface="Times New Roman"/>
              </a:rPr>
              <a:t>16BIT0</a:t>
            </a:r>
            <a:r>
              <a:rPr lang="en-IN" sz="2200" spc="-5" dirty="0" smtClean="0">
                <a:latin typeface="Times New Roman"/>
                <a:cs typeface="Times New Roman"/>
              </a:rPr>
              <a:t>09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00" spc="-5" dirty="0" smtClean="0">
                <a:latin typeface="Times New Roman"/>
                <a:cs typeface="Times New Roman"/>
              </a:rPr>
              <a:t>16BIT0</a:t>
            </a:r>
            <a:r>
              <a:rPr lang="en-IN" sz="2200" spc="-5" dirty="0" smtClean="0">
                <a:latin typeface="Times New Roman"/>
                <a:cs typeface="Times New Roman"/>
              </a:rPr>
              <a:t>20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7985"/>
            <a:ext cx="2927985" cy="8250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subsets[i].parent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  <a:p>
            <a:pPr marL="152400" marR="703580" indent="313690">
              <a:lnSpc>
                <a:spcPts val="2170"/>
              </a:lnSpc>
              <a:spcBef>
                <a:spcPts val="209"/>
              </a:spcBef>
            </a:pPr>
            <a:r>
              <a:rPr sz="1100" spc="-5" dirty="0">
                <a:latin typeface="Times New Roman"/>
                <a:cs typeface="Times New Roman"/>
              </a:rPr>
              <a:t>find(subsets, subsets[i].parent);  return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subsets[i].parent;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// A </a:t>
            </a:r>
            <a:r>
              <a:rPr sz="1100" spc="-5" dirty="0">
                <a:latin typeface="Times New Roman"/>
                <a:cs typeface="Times New Roman"/>
              </a:rPr>
              <a:t>function that does union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two sets of </a:t>
            </a:r>
            <a:r>
              <a:rPr sz="1100" dirty="0">
                <a:latin typeface="Times New Roman"/>
                <a:cs typeface="Times New Roman"/>
              </a:rPr>
              <a:t>x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(uses union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rank)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void Union(struct subset subsets[], int </a:t>
            </a:r>
            <a:r>
              <a:rPr sz="1100" dirty="0">
                <a:latin typeface="Times New Roman"/>
                <a:cs typeface="Times New Roman"/>
              </a:rPr>
              <a:t>x, </a:t>
            </a:r>
            <a:r>
              <a:rPr sz="1100" spc="-5" dirty="0">
                <a:latin typeface="Times New Roman"/>
                <a:cs typeface="Times New Roman"/>
              </a:rPr>
              <a:t>int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 marR="1414780">
              <a:lnSpc>
                <a:spcPct val="1636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intxroot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find(subsets, x);  intyroot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find(subsets,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y);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Attach smaller </a:t>
            </a:r>
            <a:r>
              <a:rPr sz="1100" dirty="0">
                <a:latin typeface="Times New Roman"/>
                <a:cs typeface="Times New Roman"/>
              </a:rPr>
              <a:t>rank </a:t>
            </a:r>
            <a:r>
              <a:rPr sz="1100" spc="-5" dirty="0">
                <a:latin typeface="Times New Roman"/>
                <a:cs typeface="Times New Roman"/>
              </a:rPr>
              <a:t>tree under root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rank </a:t>
            </a:r>
            <a:r>
              <a:rPr sz="1100" spc="-5" dirty="0">
                <a:latin typeface="Times New Roman"/>
                <a:cs typeface="Times New Roman"/>
              </a:rPr>
              <a:t>tree (Union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Rank)</a:t>
            </a:r>
            <a:endParaRPr sz="1100">
              <a:latin typeface="Times New Roman"/>
              <a:cs typeface="Times New Roman"/>
            </a:endParaRPr>
          </a:p>
          <a:p>
            <a:pPr marL="292735" marR="257175" indent="-140335">
              <a:lnSpc>
                <a:spcPts val="217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-5" dirty="0">
                <a:latin typeface="Times New Roman"/>
                <a:cs typeface="Times New Roman"/>
              </a:rPr>
              <a:t>(subsets[xroot].rank </a:t>
            </a:r>
            <a:r>
              <a:rPr sz="1100" dirty="0">
                <a:latin typeface="Times New Roman"/>
                <a:cs typeface="Times New Roman"/>
              </a:rPr>
              <a:t>&lt; </a:t>
            </a:r>
            <a:r>
              <a:rPr sz="1100" spc="-5" dirty="0">
                <a:latin typeface="Times New Roman"/>
                <a:cs typeface="Times New Roman"/>
              </a:rPr>
              <a:t>subsets[yroot].rank)  subsets[xroot].parent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yroot;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Times New Roman"/>
                <a:cs typeface="Times New Roman"/>
              </a:rPr>
              <a:t>else if (subsets[xroot].rank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subsets[yroot].rank)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Times New Roman"/>
                <a:cs typeface="Times New Roman"/>
              </a:rPr>
              <a:t>subsets[yroot].parent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xroot;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If </a:t>
            </a:r>
            <a:r>
              <a:rPr sz="1100" spc="-5" dirty="0">
                <a:latin typeface="Times New Roman"/>
                <a:cs typeface="Times New Roman"/>
              </a:rPr>
              <a:t>ranks are same, </a:t>
            </a:r>
            <a:r>
              <a:rPr sz="1100" dirty="0">
                <a:latin typeface="Times New Roman"/>
                <a:cs typeface="Times New Roman"/>
              </a:rPr>
              <a:t>then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dirty="0">
                <a:latin typeface="Times New Roman"/>
                <a:cs typeface="Times New Roman"/>
              </a:rPr>
              <a:t>one as </a:t>
            </a:r>
            <a:r>
              <a:rPr sz="1100" spc="-5" dirty="0">
                <a:latin typeface="Times New Roman"/>
                <a:cs typeface="Times New Roman"/>
              </a:rPr>
              <a:t>root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52400" marR="1234440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increment </a:t>
            </a:r>
            <a:r>
              <a:rPr sz="1100" dirty="0">
                <a:latin typeface="Times New Roman"/>
                <a:cs typeface="Times New Roman"/>
              </a:rPr>
              <a:t>its rank by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  </a:t>
            </a:r>
            <a:r>
              <a:rPr sz="1100" spc="-5" dirty="0">
                <a:latin typeface="Times New Roman"/>
                <a:cs typeface="Times New Roman"/>
              </a:rPr>
              <a:t>else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292735" marR="968375">
              <a:lnSpc>
                <a:spcPct val="1636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subsets[yroot].parent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xroot;  subsets[xroot].rank++;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 marR="326390">
              <a:lnSpc>
                <a:spcPts val="2170"/>
              </a:lnSpc>
              <a:spcBef>
                <a:spcPts val="204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Creates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graph with </a:t>
            </a:r>
            <a:r>
              <a:rPr sz="1100" dirty="0">
                <a:latin typeface="Times New Roman"/>
                <a:cs typeface="Times New Roman"/>
              </a:rPr>
              <a:t>V </a:t>
            </a:r>
            <a:r>
              <a:rPr sz="1100" spc="-5" dirty="0">
                <a:latin typeface="Times New Roman"/>
                <a:cs typeface="Times New Roman"/>
              </a:rPr>
              <a:t>vertices and 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5" dirty="0">
                <a:latin typeface="Times New Roman"/>
                <a:cs typeface="Times New Roman"/>
              </a:rPr>
              <a:t>edges  struct Graph* createGraph(int </a:t>
            </a:r>
            <a:r>
              <a:rPr sz="1100" dirty="0">
                <a:latin typeface="Times New Roman"/>
                <a:cs typeface="Times New Roman"/>
              </a:rPr>
              <a:t>V, int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52400" marR="1190625">
              <a:lnSpc>
                <a:spcPct val="163600"/>
              </a:lnSpc>
              <a:spcBef>
                <a:spcPts val="15"/>
              </a:spcBef>
            </a:pPr>
            <a:r>
              <a:rPr sz="1100" dirty="0">
                <a:latin typeface="Times New Roman"/>
                <a:cs typeface="Times New Roman"/>
              </a:rPr>
              <a:t>Graph* </a:t>
            </a:r>
            <a:r>
              <a:rPr sz="1100" spc="-5" dirty="0">
                <a:latin typeface="Times New Roman"/>
                <a:cs typeface="Times New Roman"/>
              </a:rPr>
              <a:t>graph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Graph;  graph-&gt;V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V;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7985"/>
            <a:ext cx="2640965" cy="82548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graph-&gt;E </a:t>
            </a:r>
            <a:r>
              <a:rPr sz="1100" dirty="0">
                <a:latin typeface="Times New Roman"/>
                <a:cs typeface="Times New Roman"/>
              </a:rPr>
              <a:t>= E;</a:t>
            </a:r>
            <a:endParaRPr sz="1100">
              <a:latin typeface="Times New Roman"/>
              <a:cs typeface="Times New Roman"/>
            </a:endParaRPr>
          </a:p>
          <a:p>
            <a:pPr marL="152400" marR="851535">
              <a:lnSpc>
                <a:spcPts val="2170"/>
              </a:lnSpc>
              <a:spcBef>
                <a:spcPts val="209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 </a:t>
            </a:r>
            <a:r>
              <a:rPr sz="1100" dirty="0">
                <a:latin typeface="Times New Roman"/>
                <a:cs typeface="Times New Roman"/>
              </a:rPr>
              <a:t>= new </a:t>
            </a:r>
            <a:r>
              <a:rPr sz="1100" spc="-5" dirty="0">
                <a:latin typeface="Times New Roman"/>
                <a:cs typeface="Times New Roman"/>
              </a:rPr>
              <a:t>Edge[E];  return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 marR="340360">
              <a:lnSpc>
                <a:spcPct val="163600"/>
              </a:lnSpc>
              <a:spcBef>
                <a:spcPts val="1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Driver program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test </a:t>
            </a:r>
            <a:r>
              <a:rPr sz="1100" spc="-10" dirty="0">
                <a:latin typeface="Times New Roman"/>
                <a:cs typeface="Times New Roman"/>
              </a:rPr>
              <a:t>above </a:t>
            </a:r>
            <a:r>
              <a:rPr sz="1100" spc="-5" dirty="0">
                <a:latin typeface="Times New Roman"/>
                <a:cs typeface="Times New Roman"/>
              </a:rPr>
              <a:t>functions  </a:t>
            </a:r>
            <a:r>
              <a:rPr sz="1100" dirty="0">
                <a:latin typeface="Times New Roman"/>
                <a:cs typeface="Times New Roman"/>
              </a:rPr>
              <a:t>int </a:t>
            </a:r>
            <a:r>
              <a:rPr sz="1100" spc="-5" dirty="0">
                <a:latin typeface="Times New Roman"/>
                <a:cs typeface="Times New Roman"/>
              </a:rPr>
              <a:t>main()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292735" marR="5080" indent="-140335">
              <a:lnSpc>
                <a:spcPts val="2160"/>
              </a:lnSpc>
              <a:spcBef>
                <a:spcPts val="215"/>
              </a:spcBef>
            </a:pPr>
            <a:r>
              <a:rPr sz="1100" dirty="0">
                <a:latin typeface="Times New Roman"/>
                <a:cs typeface="Times New Roman"/>
              </a:rPr>
              <a:t>/* </a:t>
            </a:r>
            <a:r>
              <a:rPr sz="1100" spc="-5" dirty="0">
                <a:latin typeface="Times New Roman"/>
                <a:cs typeface="Times New Roman"/>
              </a:rPr>
              <a:t>Let </a:t>
            </a:r>
            <a:r>
              <a:rPr sz="1100" spc="-1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create following unweighted graph  0------1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640"/>
              </a:spcBef>
              <a:tabLst>
                <a:tab pos="533400" algn="l"/>
              </a:tabLst>
            </a:pPr>
            <a:r>
              <a:rPr sz="1100" dirty="0">
                <a:latin typeface="Times New Roman"/>
                <a:cs typeface="Times New Roman"/>
              </a:rPr>
              <a:t>|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\	|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|   \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|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855"/>
              </a:spcBef>
              <a:tabLst>
                <a:tab pos="494030" algn="l"/>
              </a:tabLst>
            </a:pPr>
            <a:r>
              <a:rPr sz="1100" dirty="0">
                <a:latin typeface="Times New Roman"/>
                <a:cs typeface="Times New Roman"/>
              </a:rPr>
              <a:t>|	\|</a:t>
            </a:r>
            <a:endParaRPr sz="1100">
              <a:latin typeface="Times New Roman"/>
              <a:cs typeface="Times New Roman"/>
            </a:endParaRPr>
          </a:p>
          <a:p>
            <a:pPr marR="1416050" algn="ctr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2------3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*/</a:t>
            </a:r>
            <a:endParaRPr sz="1100">
              <a:latin typeface="Times New Roman"/>
              <a:cs typeface="Times New Roman"/>
            </a:endParaRPr>
          </a:p>
          <a:p>
            <a:pPr marL="12700" marR="321945">
              <a:lnSpc>
                <a:spcPts val="2170"/>
              </a:lnSpc>
              <a:spcBef>
                <a:spcPts val="200"/>
              </a:spcBef>
            </a:pPr>
            <a:r>
              <a:rPr sz="1100" dirty="0">
                <a:latin typeface="Times New Roman"/>
                <a:cs typeface="Times New Roman"/>
              </a:rPr>
              <a:t>int V = 4; // </a:t>
            </a:r>
            <a:r>
              <a:rPr sz="1100" spc="-5" dirty="0">
                <a:latin typeface="Times New Roman"/>
                <a:cs typeface="Times New Roman"/>
              </a:rPr>
              <a:t>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vertices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  </a:t>
            </a:r>
            <a:r>
              <a:rPr sz="1100" dirty="0">
                <a:latin typeface="Times New Roman"/>
                <a:cs typeface="Times New Roman"/>
              </a:rPr>
              <a:t>int E = 5; </a:t>
            </a:r>
            <a:r>
              <a:rPr sz="1100" spc="-5" dirty="0">
                <a:latin typeface="Times New Roman"/>
                <a:cs typeface="Times New Roman"/>
              </a:rPr>
              <a:t>//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edges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Times New Roman"/>
                <a:cs typeface="Times New Roman"/>
              </a:rPr>
              <a:t>struct Graph* graph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createGraph(V,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// add </a:t>
            </a:r>
            <a:r>
              <a:rPr sz="1100" spc="-5" dirty="0">
                <a:latin typeface="Times New Roman"/>
                <a:cs typeface="Times New Roman"/>
              </a:rPr>
              <a:t>edge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0-1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graph-&gt;edge[0].src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0;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graph-&gt;edge[0].dest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1;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add edge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0-2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graph-&gt;edge[1].src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0;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graph-&gt;edge[1].dest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2;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// add </a:t>
            </a:r>
            <a:r>
              <a:rPr sz="1100" spc="-5" dirty="0">
                <a:latin typeface="Times New Roman"/>
                <a:cs typeface="Times New Roman"/>
              </a:rPr>
              <a:t>edge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0-3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5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graph-&gt;edge[2].src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0;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graph-&gt;edge[2].dest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3;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// add </a:t>
            </a:r>
            <a:r>
              <a:rPr sz="1100" spc="-5" dirty="0">
                <a:latin typeface="Times New Roman"/>
                <a:cs typeface="Times New Roman"/>
              </a:rPr>
              <a:t>edge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1-3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graph-&gt;edge[3].src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1;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graph-&gt;edge[3].dest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3;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add </a:t>
            </a:r>
            <a:r>
              <a:rPr sz="1100" spc="-5" dirty="0">
                <a:latin typeface="Times New Roman"/>
                <a:cs typeface="Times New Roman"/>
              </a:rPr>
              <a:t>edge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2-3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7985"/>
            <a:ext cx="3308985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graph-&gt;edge[4].src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2;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4"/>
              </a:spcBef>
            </a:pPr>
            <a:r>
              <a:rPr sz="1100" spc="-5" dirty="0">
                <a:latin typeface="Times New Roman"/>
                <a:cs typeface="Times New Roman"/>
              </a:rPr>
              <a:t>graph-&gt;edge[4].dest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3;</a:t>
            </a:r>
            <a:endParaRPr sz="1100">
              <a:latin typeface="Times New Roman"/>
              <a:cs typeface="Times New Roman"/>
            </a:endParaRPr>
          </a:p>
          <a:p>
            <a:pPr marL="12700" marR="786765" indent="139700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Use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different seed value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run.  </a:t>
            </a:r>
            <a:r>
              <a:rPr sz="1100" spc="-5" dirty="0">
                <a:latin typeface="Times New Roman"/>
                <a:cs typeface="Times New Roman"/>
              </a:rPr>
              <a:t>srand(time(NULL));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636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printf("\nCut found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5" dirty="0">
                <a:latin typeface="Times New Roman"/>
                <a:cs typeface="Times New Roman"/>
              </a:rPr>
              <a:t>Karger's randomized algo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%d\n",  kargerMinCut(graph));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return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878013"/>
            <a:ext cx="1358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0" dirty="0">
                <a:latin typeface="Times New Roman"/>
                <a:cs typeface="Times New Roman"/>
              </a:rPr>
              <a:t>/*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3665"/>
            <a:ext cx="4279265" cy="8178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* </a:t>
            </a:r>
            <a:r>
              <a:rPr sz="1400" dirty="0">
                <a:latin typeface="Times New Roman"/>
                <a:cs typeface="Times New Roman"/>
              </a:rPr>
              <a:t>C++ </a:t>
            </a:r>
            <a:r>
              <a:rPr sz="1400" spc="-5" dirty="0">
                <a:latin typeface="Times New Roman"/>
                <a:cs typeface="Times New Roman"/>
              </a:rPr>
              <a:t>Program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Implement Max-Flow Min-Cut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Theorem</a:t>
            </a:r>
            <a:endParaRPr sz="14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latin typeface="Times New Roman"/>
                <a:cs typeface="Times New Roman"/>
              </a:rPr>
              <a:t>*/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latin typeface="Times New Roman"/>
                <a:cs typeface="Times New Roman"/>
              </a:rPr>
              <a:t>#include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&lt;iostream&gt;</a:t>
            </a:r>
            <a:endParaRPr sz="1200">
              <a:latin typeface="Times New Roman"/>
              <a:cs typeface="Times New Roman"/>
            </a:endParaRPr>
          </a:p>
          <a:p>
            <a:pPr marL="12700" marR="3109595">
              <a:lnSpc>
                <a:spcPct val="159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#include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&lt;climits&gt;  </a:t>
            </a:r>
            <a:r>
              <a:rPr sz="1200" dirty="0">
                <a:latin typeface="Times New Roman"/>
                <a:cs typeface="Times New Roman"/>
              </a:rPr>
              <a:t>#include </a:t>
            </a:r>
            <a:r>
              <a:rPr sz="1200" spc="-5" dirty="0">
                <a:latin typeface="Times New Roman"/>
                <a:cs typeface="Times New Roman"/>
              </a:rPr>
              <a:t>&lt;cstdlib&gt;  </a:t>
            </a:r>
            <a:r>
              <a:rPr sz="1200" dirty="0">
                <a:latin typeface="Times New Roman"/>
                <a:cs typeface="Times New Roman"/>
              </a:rPr>
              <a:t>#include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&lt;cstring&gt;  </a:t>
            </a:r>
            <a:r>
              <a:rPr sz="1200" dirty="0">
                <a:latin typeface="Times New Roman"/>
                <a:cs typeface="Times New Roman"/>
              </a:rPr>
              <a:t>#include </a:t>
            </a:r>
            <a:r>
              <a:rPr sz="1200" spc="-5" dirty="0">
                <a:latin typeface="Times New Roman"/>
                <a:cs typeface="Times New Roman"/>
              </a:rPr>
              <a:t>&lt;queue&gt;  #define V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using namespace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std;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65100" indent="-114300">
              <a:lnSpc>
                <a:spcPct val="100000"/>
              </a:lnSpc>
              <a:spcBef>
                <a:spcPts val="855"/>
              </a:spcBef>
              <a:buChar char="*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Returns </a:t>
            </a:r>
            <a:r>
              <a:rPr sz="1200" dirty="0">
                <a:latin typeface="Times New Roman"/>
                <a:cs typeface="Times New Roman"/>
              </a:rPr>
              <a:t>true if </a:t>
            </a:r>
            <a:r>
              <a:rPr sz="1200" spc="-5" dirty="0">
                <a:latin typeface="Times New Roman"/>
                <a:cs typeface="Times New Roman"/>
              </a:rPr>
              <a:t>there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path from source 's' </a:t>
            </a:r>
            <a:r>
              <a:rPr sz="1200" dirty="0">
                <a:latin typeface="Times New Roman"/>
                <a:cs typeface="Times New Roman"/>
              </a:rPr>
              <a:t>to sink </a:t>
            </a:r>
            <a:r>
              <a:rPr sz="1200" spc="-5" dirty="0">
                <a:latin typeface="Times New Roman"/>
                <a:cs typeface="Times New Roman"/>
              </a:rPr>
              <a:t>'t'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65100" indent="-114300">
              <a:lnSpc>
                <a:spcPct val="100000"/>
              </a:lnSpc>
              <a:spcBef>
                <a:spcPts val="840"/>
              </a:spcBef>
              <a:buChar char="*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residual graph. Also fills parent[]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store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intbfs(intrGraph[V][V], int s, </a:t>
            </a:r>
            <a:r>
              <a:rPr sz="1200" dirty="0">
                <a:latin typeface="Times New Roman"/>
                <a:cs typeface="Times New Roman"/>
              </a:rPr>
              <a:t>int t, int</a:t>
            </a:r>
            <a:r>
              <a:rPr sz="1200" spc="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parent[])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134235" indent="152400">
              <a:lnSpc>
                <a:spcPct val="158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bool </a:t>
            </a:r>
            <a:r>
              <a:rPr sz="1200" spc="-5" dirty="0">
                <a:latin typeface="Times New Roman"/>
                <a:cs typeface="Times New Roman"/>
              </a:rPr>
              <a:t>visited[V];  memset(visited, 0,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sizeof(visited));</a:t>
            </a:r>
            <a:endParaRPr sz="1200">
              <a:latin typeface="Times New Roman"/>
              <a:cs typeface="Times New Roman"/>
            </a:endParaRPr>
          </a:p>
          <a:p>
            <a:pPr marL="12700" marR="3216910" indent="152400">
              <a:lnSpc>
                <a:spcPct val="159200"/>
              </a:lnSpc>
            </a:pPr>
            <a:r>
              <a:rPr sz="1200" spc="-5" dirty="0">
                <a:latin typeface="Times New Roman"/>
                <a:cs typeface="Times New Roman"/>
              </a:rPr>
              <a:t>queue &lt;int&gt;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q;  </a:t>
            </a:r>
            <a:r>
              <a:rPr sz="1200" spc="-5" dirty="0">
                <a:latin typeface="Times New Roman"/>
                <a:cs typeface="Times New Roman"/>
              </a:rPr>
              <a:t>q.push(s);</a:t>
            </a:r>
            <a:endParaRPr sz="1200">
              <a:latin typeface="Times New Roman"/>
              <a:cs typeface="Times New Roman"/>
            </a:endParaRPr>
          </a:p>
          <a:p>
            <a:pPr marL="165100" marR="2981325">
              <a:lnSpc>
                <a:spcPct val="158900"/>
              </a:lnSpc>
            </a:pPr>
            <a:r>
              <a:rPr sz="1200" spc="-5" dirty="0">
                <a:latin typeface="Times New Roman"/>
                <a:cs typeface="Times New Roman"/>
              </a:rPr>
              <a:t>visited[s] = true;  parent[s]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-1; 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(!q.empty())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268345">
              <a:lnSpc>
                <a:spcPct val="158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int u =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q.front();  q.pop();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for (int </a:t>
            </a:r>
            <a:r>
              <a:rPr sz="1200" spc="-5" dirty="0">
                <a:latin typeface="Times New Roman"/>
                <a:cs typeface="Times New Roman"/>
              </a:rPr>
              <a:t>v = </a:t>
            </a:r>
            <a:r>
              <a:rPr sz="1200" dirty="0">
                <a:latin typeface="Times New Roman"/>
                <a:cs typeface="Times New Roman"/>
              </a:rPr>
              <a:t>0; </a:t>
            </a:r>
            <a:r>
              <a:rPr sz="1200" spc="-5" dirty="0">
                <a:latin typeface="Times New Roman"/>
                <a:cs typeface="Times New Roman"/>
              </a:rPr>
              <a:t>v &lt; V;</a:t>
            </a:r>
            <a:r>
              <a:rPr sz="1200" spc="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v++)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460"/>
            <a:ext cx="3807460" cy="8227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(visited[v] == false &amp;&amp;rGraph[u][v]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0)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q.push(v);</a:t>
            </a:r>
            <a:endParaRPr sz="1200">
              <a:latin typeface="Times New Roman"/>
              <a:cs typeface="Times New Roman"/>
            </a:endParaRPr>
          </a:p>
          <a:p>
            <a:pPr marL="621665" marR="2152015">
              <a:lnSpc>
                <a:spcPts val="2290"/>
              </a:lnSpc>
              <a:spcBef>
                <a:spcPts val="209"/>
              </a:spcBef>
            </a:pPr>
            <a:r>
              <a:rPr sz="1200" spc="-5" dirty="0">
                <a:latin typeface="Times New Roman"/>
                <a:cs typeface="Times New Roman"/>
              </a:rPr>
              <a:t>parent[v] </a:t>
            </a:r>
            <a:r>
              <a:rPr sz="1200" dirty="0">
                <a:latin typeface="Times New Roman"/>
                <a:cs typeface="Times New Roman"/>
              </a:rPr>
              <a:t>= u;  </a:t>
            </a:r>
            <a:r>
              <a:rPr sz="1200" spc="-5" dirty="0">
                <a:latin typeface="Times New Roman"/>
                <a:cs typeface="Times New Roman"/>
              </a:rPr>
              <a:t>visited[v]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true;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return (visited[t] ==</a:t>
            </a:r>
            <a:r>
              <a:rPr sz="1200" spc="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true);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DFS </a:t>
            </a:r>
            <a:r>
              <a:rPr sz="1200" spc="-5" dirty="0">
                <a:latin typeface="Times New Roman"/>
                <a:cs typeface="Times New Roman"/>
              </a:rPr>
              <a:t>based function </a:t>
            </a:r>
            <a:r>
              <a:rPr sz="1200" dirty="0">
                <a:latin typeface="Times New Roman"/>
                <a:cs typeface="Times New Roman"/>
              </a:rPr>
              <a:t>to find </a:t>
            </a:r>
            <a:r>
              <a:rPr sz="1200" spc="-5" dirty="0">
                <a:latin typeface="Times New Roman"/>
                <a:cs typeface="Times New Roman"/>
              </a:rPr>
              <a:t>all reachable vertices from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5" dirty="0">
                <a:latin typeface="Times New Roman"/>
                <a:cs typeface="Times New Roman"/>
              </a:rPr>
              <a:t>dfs(intrGraph[V][V], int s, </a:t>
            </a:r>
            <a:r>
              <a:rPr sz="1200" dirty="0">
                <a:latin typeface="Times New Roman"/>
                <a:cs typeface="Times New Roman"/>
              </a:rPr>
              <a:t>bool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visited[])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visited[s] 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true;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for (inti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0; i&lt; </a:t>
            </a:r>
            <a:r>
              <a:rPr sz="1200" spc="-5" dirty="0">
                <a:latin typeface="Times New Roman"/>
                <a:cs typeface="Times New Roman"/>
              </a:rPr>
              <a:t>V;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i++)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1598930" indent="304800">
              <a:lnSpc>
                <a:spcPts val="2290"/>
              </a:lnSpc>
              <a:spcBef>
                <a:spcPts val="204"/>
              </a:spcBef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(rGraph[s][i] </a:t>
            </a:r>
            <a:r>
              <a:rPr sz="1200" spc="-10" dirty="0">
                <a:latin typeface="Times New Roman"/>
                <a:cs typeface="Times New Roman"/>
              </a:rPr>
              <a:t>&amp;&amp; </a:t>
            </a:r>
            <a:r>
              <a:rPr sz="1200" spc="-5" dirty="0">
                <a:latin typeface="Times New Roman"/>
                <a:cs typeface="Times New Roman"/>
              </a:rPr>
              <a:t>!visited[i])  dfs(rGraph, </a:t>
            </a:r>
            <a:r>
              <a:rPr sz="1200" dirty="0">
                <a:latin typeface="Times New Roman"/>
                <a:cs typeface="Times New Roman"/>
              </a:rPr>
              <a:t>i, </a:t>
            </a:r>
            <a:r>
              <a:rPr sz="1200" spc="-5" dirty="0">
                <a:latin typeface="Times New Roman"/>
                <a:cs typeface="Times New Roman"/>
              </a:rPr>
              <a:t>visited);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Prints the minimum s-t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void minCut(int </a:t>
            </a:r>
            <a:r>
              <a:rPr sz="1200" spc="-5" dirty="0">
                <a:latin typeface="Times New Roman"/>
                <a:cs typeface="Times New Roman"/>
              </a:rPr>
              <a:t>graph[V][V], int s,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6460"/>
            <a:ext cx="2668905" cy="8166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1590040">
              <a:lnSpc>
                <a:spcPct val="159200"/>
              </a:lnSpc>
            </a:pPr>
            <a:r>
              <a:rPr sz="1200" dirty="0">
                <a:latin typeface="Times New Roman"/>
                <a:cs typeface="Times New Roman"/>
              </a:rPr>
              <a:t>int u, v;  int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ph</a:t>
            </a:r>
            <a:r>
              <a:rPr sz="1200" spc="0" dirty="0">
                <a:latin typeface="Times New Roman"/>
                <a:cs typeface="Times New Roman"/>
              </a:rPr>
              <a:t>[</a:t>
            </a:r>
            <a:r>
              <a:rPr sz="1200" spc="-5" dirty="0">
                <a:latin typeface="Times New Roman"/>
                <a:cs typeface="Times New Roman"/>
              </a:rPr>
              <a:t>V]</a:t>
            </a: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spc="-2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];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for (u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0; </a:t>
            </a:r>
            <a:r>
              <a:rPr sz="1200" spc="-5" dirty="0">
                <a:latin typeface="Times New Roman"/>
                <a:cs typeface="Times New Roman"/>
              </a:rPr>
              <a:t>u &lt; V;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u++)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955040" indent="304800">
              <a:lnSpc>
                <a:spcPct val="159200"/>
              </a:lnSpc>
            </a:pPr>
            <a:r>
              <a:rPr sz="1200" dirty="0">
                <a:latin typeface="Times New Roman"/>
                <a:cs typeface="Times New Roman"/>
              </a:rPr>
              <a:t>for (v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0; </a:t>
            </a:r>
            <a:r>
              <a:rPr sz="1200" spc="-5" dirty="0">
                <a:latin typeface="Times New Roman"/>
                <a:cs typeface="Times New Roman"/>
              </a:rPr>
              <a:t>v &lt; V;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v++)  rGraph[u][v] = graph[u][v];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 parent[V];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while (bfs(rGraph, s, </a:t>
            </a:r>
            <a:r>
              <a:rPr sz="1200" dirty="0">
                <a:latin typeface="Times New Roman"/>
                <a:cs typeface="Times New Roman"/>
              </a:rPr>
              <a:t>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parent))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intpath_flow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65536;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for (v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t; </a:t>
            </a:r>
            <a:r>
              <a:rPr sz="1200" spc="-5" dirty="0">
                <a:latin typeface="Times New Roman"/>
                <a:cs typeface="Times New Roman"/>
              </a:rPr>
              <a:t>v != s; </a:t>
            </a:r>
            <a:r>
              <a:rPr sz="1200" dirty="0">
                <a:latin typeface="Times New Roman"/>
                <a:cs typeface="Times New Roman"/>
              </a:rPr>
              <a:t>v 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parent[v])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u 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parent[v];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spc="-5" dirty="0">
                <a:latin typeface="Times New Roman"/>
                <a:cs typeface="Times New Roman"/>
              </a:rPr>
              <a:t>path_flow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min(path_flow,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rGraph[u][v]);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for (v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t; </a:t>
            </a:r>
            <a:r>
              <a:rPr sz="1200" spc="-5" dirty="0">
                <a:latin typeface="Times New Roman"/>
                <a:cs typeface="Times New Roman"/>
              </a:rPr>
              <a:t>v != s; </a:t>
            </a:r>
            <a:r>
              <a:rPr sz="1200" dirty="0">
                <a:latin typeface="Times New Roman"/>
                <a:cs typeface="Times New Roman"/>
              </a:rPr>
              <a:t>v 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parent[v])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952500" indent="456565">
              <a:lnSpc>
                <a:spcPts val="2290"/>
              </a:lnSpc>
              <a:spcBef>
                <a:spcPts val="209"/>
              </a:spcBef>
            </a:pPr>
            <a:r>
              <a:rPr sz="1200" dirty="0">
                <a:latin typeface="Times New Roman"/>
                <a:cs typeface="Times New Roman"/>
              </a:rPr>
              <a:t>u = </a:t>
            </a:r>
            <a:r>
              <a:rPr sz="1200" spc="-5" dirty="0">
                <a:latin typeface="Times New Roman"/>
                <a:cs typeface="Times New Roman"/>
              </a:rPr>
              <a:t>parent[v];  rGraph[u][v] -= path_flow;  rGraph[v][u] +=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path_flow;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523875" indent="152400">
              <a:lnSpc>
                <a:spcPts val="229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bool </a:t>
            </a:r>
            <a:r>
              <a:rPr sz="1200" spc="-5" dirty="0">
                <a:latin typeface="Times New Roman"/>
                <a:cs typeface="Times New Roman"/>
              </a:rPr>
              <a:t>visited[V];  memset(visited, 0, sizeof(visited));  dfs(rGraph, 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visited);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for (inti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0; i&lt; </a:t>
            </a:r>
            <a:r>
              <a:rPr sz="1200" spc="-5" dirty="0">
                <a:latin typeface="Times New Roman"/>
                <a:cs typeface="Times New Roman"/>
              </a:rPr>
              <a:t>V;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i++)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459"/>
            <a:ext cx="3126740" cy="768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</a:p>
          <a:p>
            <a:pPr marL="3175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for (int j </a:t>
            </a:r>
            <a:r>
              <a:rPr sz="1200" spc="-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0; j </a:t>
            </a:r>
            <a:r>
              <a:rPr sz="1200" spc="-5" dirty="0">
                <a:latin typeface="Times New Roman"/>
                <a:cs typeface="Times New Roman"/>
              </a:rPr>
              <a:t>&lt; V;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j++)</a:t>
            </a:r>
            <a:endParaRPr sz="12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</a:p>
          <a:p>
            <a:pPr marL="12700" marR="5080" indent="456565">
              <a:lnSpc>
                <a:spcPts val="2290"/>
              </a:lnSpc>
              <a:spcBef>
                <a:spcPts val="209"/>
              </a:spcBef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(visited[i] </a:t>
            </a:r>
            <a:r>
              <a:rPr sz="1200" spc="-10" dirty="0">
                <a:latin typeface="Times New Roman"/>
                <a:cs typeface="Times New Roman"/>
              </a:rPr>
              <a:t>&amp;&amp; </a:t>
            </a:r>
            <a:r>
              <a:rPr sz="1200" spc="-5" dirty="0">
                <a:latin typeface="Times New Roman"/>
                <a:cs typeface="Times New Roman"/>
              </a:rPr>
              <a:t>!visited[j] </a:t>
            </a:r>
            <a:r>
              <a:rPr sz="1200" spc="-10" dirty="0">
                <a:latin typeface="Times New Roman"/>
                <a:cs typeface="Times New Roman"/>
              </a:rPr>
              <a:t>&amp;&amp; </a:t>
            </a:r>
            <a:r>
              <a:rPr sz="1200" spc="-5" dirty="0">
                <a:latin typeface="Times New Roman"/>
                <a:cs typeface="Times New Roman"/>
              </a:rPr>
              <a:t>graph[i][j])  cout&lt;&lt;i&lt;&lt; "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" &lt;&lt; 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&lt;&lt;endl;</a:t>
            </a:r>
            <a:endParaRPr sz="12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</a:p>
          <a:p>
            <a:pPr marL="1651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</a:p>
          <a:p>
            <a:pPr marR="2383155" algn="ctr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return;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Menu</a:t>
            </a: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 main()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int </a:t>
            </a:r>
            <a:r>
              <a:rPr sz="1200" spc="-5" dirty="0">
                <a:latin typeface="Times New Roman"/>
                <a:cs typeface="Times New Roman"/>
              </a:rPr>
              <a:t>graph[V][V] </a:t>
            </a:r>
            <a:r>
              <a:rPr sz="1200" dirty="0">
                <a:latin typeface="Times New Roman"/>
                <a:cs typeface="Times New Roman"/>
              </a:rPr>
              <a:t>= { {0, </a:t>
            </a:r>
            <a:r>
              <a:rPr sz="1200" spc="-5" dirty="0">
                <a:latin typeface="Times New Roman"/>
                <a:cs typeface="Times New Roman"/>
              </a:rPr>
              <a:t>16, </a:t>
            </a:r>
            <a:r>
              <a:rPr sz="1200" dirty="0">
                <a:latin typeface="Times New Roman"/>
                <a:cs typeface="Times New Roman"/>
              </a:rPr>
              <a:t>13, 0, 0,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0},</a:t>
            </a:r>
          </a:p>
          <a:p>
            <a:pPr marL="926465">
              <a:lnSpc>
                <a:spcPct val="100000"/>
              </a:lnSpc>
              <a:spcBef>
                <a:spcPts val="845"/>
              </a:spcBef>
            </a:pPr>
            <a:r>
              <a:rPr sz="1200" dirty="0">
                <a:latin typeface="Times New Roman"/>
                <a:cs typeface="Times New Roman"/>
              </a:rPr>
              <a:t>{0, 0, 10, 12, 0,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0},</a:t>
            </a:r>
          </a:p>
          <a:p>
            <a:pPr marL="926465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{0, 4, 0, 0, 14,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0},</a:t>
            </a:r>
          </a:p>
          <a:p>
            <a:pPr marL="926465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{0, 0, 9, 0, 0,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20},</a:t>
            </a:r>
          </a:p>
          <a:p>
            <a:pPr marL="926465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{0, 0, 0, 7, 0,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4},</a:t>
            </a:r>
          </a:p>
          <a:p>
            <a:pPr marL="926465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{0, 0, 0, 0, 0,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0}</a:t>
            </a:r>
          </a:p>
          <a:p>
            <a:pPr marL="850265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minCut(graph, </a:t>
            </a:r>
            <a:r>
              <a:rPr sz="1200" dirty="0">
                <a:latin typeface="Times New Roman"/>
                <a:cs typeface="Times New Roman"/>
              </a:rPr>
              <a:t>0, </a:t>
            </a:r>
            <a:r>
              <a:rPr sz="1200" spc="-5" dirty="0">
                <a:latin typeface="Times New Roman"/>
                <a:cs typeface="Times New Roman"/>
              </a:rPr>
              <a:t>5);</a:t>
            </a:r>
            <a:endParaRPr sz="12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670560"/>
            <a:ext cx="7383780" cy="122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Girvan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–Newman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59080" y="2279438"/>
            <a:ext cx="7383780" cy="545091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0" marR="5080" indent="0">
              <a:lnSpc>
                <a:spcPct val="95900"/>
              </a:lnSpc>
              <a:spcBef>
                <a:spcPts val="170"/>
              </a:spcBef>
              <a:buNone/>
            </a:pPr>
            <a:r>
              <a:rPr sz="2400" spc="-5" dirty="0">
                <a:latin typeface="Times New Roman"/>
                <a:cs typeface="Times New Roman"/>
              </a:rPr>
              <a:t>Another commonly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algorithm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finding communities is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Girvan–  Newman algorithm. This algorithm identifies edges 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network that lie between  communities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then removes </a:t>
            </a:r>
            <a:r>
              <a:rPr sz="2400" spc="-10" dirty="0">
                <a:latin typeface="Times New Roman"/>
                <a:cs typeface="Times New Roman"/>
              </a:rPr>
              <a:t>them, </a:t>
            </a:r>
            <a:r>
              <a:rPr sz="2400" dirty="0">
                <a:latin typeface="Times New Roman"/>
                <a:cs typeface="Times New Roman"/>
              </a:rPr>
              <a:t>leaving </a:t>
            </a:r>
            <a:r>
              <a:rPr sz="2400" spc="-5" dirty="0">
                <a:latin typeface="Times New Roman"/>
                <a:cs typeface="Times New Roman"/>
              </a:rPr>
              <a:t>behind just the communities  themselves. The identification </a:t>
            </a:r>
            <a:r>
              <a:rPr sz="2400" dirty="0">
                <a:latin typeface="Times New Roman"/>
                <a:cs typeface="Times New Roman"/>
              </a:rPr>
              <a:t>is performed by </a:t>
            </a:r>
            <a:r>
              <a:rPr sz="2400" spc="-5" dirty="0">
                <a:latin typeface="Times New Roman"/>
                <a:cs typeface="Times New Roman"/>
              </a:rPr>
              <a:t>employing the graph-theoretic  measure betweenness centrality, which assigns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each edge which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 edge lies "between" many </a:t>
            </a:r>
            <a:r>
              <a:rPr sz="2400" dirty="0">
                <a:latin typeface="Times New Roman"/>
                <a:cs typeface="Times New Roman"/>
              </a:rPr>
              <a:t>pairs 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endParaRPr lang="en-IN" sz="2400" spc="-5" dirty="0" smtClean="0">
              <a:latin typeface="Times New Roman"/>
              <a:cs typeface="Times New Roman"/>
            </a:endParaRPr>
          </a:p>
          <a:p>
            <a:pPr marL="0" marR="5080" indent="0">
              <a:lnSpc>
                <a:spcPct val="95900"/>
              </a:lnSpc>
              <a:spcBef>
                <a:spcPts val="170"/>
              </a:spcBef>
              <a:buNone/>
            </a:pPr>
            <a:r>
              <a:rPr lang="en-IN" sz="2400" spc="-5" dirty="0">
                <a:latin typeface="Times New Roman"/>
                <a:cs typeface="Times New Roman"/>
              </a:rPr>
              <a:t>The Girvan–Newman algorithm </a:t>
            </a:r>
            <a:r>
              <a:rPr lang="en-IN" sz="2400" dirty="0">
                <a:latin typeface="Times New Roman"/>
                <a:cs typeface="Times New Roman"/>
              </a:rPr>
              <a:t>returns </a:t>
            </a:r>
            <a:r>
              <a:rPr lang="en-IN" sz="2400" spc="-5" dirty="0">
                <a:latin typeface="Times New Roman"/>
                <a:cs typeface="Times New Roman"/>
              </a:rPr>
              <a:t>results </a:t>
            </a:r>
            <a:r>
              <a:rPr lang="en-IN" sz="2400" dirty="0">
                <a:latin typeface="Times New Roman"/>
                <a:cs typeface="Times New Roman"/>
              </a:rPr>
              <a:t>of </a:t>
            </a:r>
            <a:r>
              <a:rPr lang="en-IN" sz="2400" spc="-5" dirty="0">
                <a:latin typeface="Times New Roman"/>
                <a:cs typeface="Times New Roman"/>
              </a:rPr>
              <a:t>reasonable quality </a:t>
            </a:r>
            <a:r>
              <a:rPr lang="en-IN" sz="2400" dirty="0">
                <a:latin typeface="Times New Roman"/>
                <a:cs typeface="Times New Roman"/>
              </a:rPr>
              <a:t>and </a:t>
            </a:r>
            <a:r>
              <a:rPr lang="en-IN" sz="2400" spc="-5" dirty="0">
                <a:latin typeface="Times New Roman"/>
                <a:cs typeface="Times New Roman"/>
              </a:rPr>
              <a:t>is popular  because it has been implemented </a:t>
            </a:r>
            <a:r>
              <a:rPr lang="en-IN" sz="2400" dirty="0">
                <a:latin typeface="Times New Roman"/>
                <a:cs typeface="Times New Roman"/>
              </a:rPr>
              <a:t>in a </a:t>
            </a:r>
            <a:r>
              <a:rPr lang="en-IN" sz="2400" spc="-5" dirty="0">
                <a:latin typeface="Times New Roman"/>
                <a:cs typeface="Times New Roman"/>
              </a:rPr>
              <a:t>number </a:t>
            </a:r>
            <a:r>
              <a:rPr lang="en-IN" sz="2400" dirty="0">
                <a:latin typeface="Times New Roman"/>
                <a:cs typeface="Times New Roman"/>
              </a:rPr>
              <a:t>of </a:t>
            </a:r>
            <a:r>
              <a:rPr lang="en-IN" sz="2400" spc="-5" dirty="0">
                <a:latin typeface="Times New Roman"/>
                <a:cs typeface="Times New Roman"/>
              </a:rPr>
              <a:t>standard software packages. But it  also runs </a:t>
            </a:r>
            <a:r>
              <a:rPr lang="en-IN" sz="2400" spc="-10" dirty="0">
                <a:latin typeface="Times New Roman"/>
                <a:cs typeface="Times New Roman"/>
              </a:rPr>
              <a:t>slowly, </a:t>
            </a:r>
            <a:r>
              <a:rPr lang="en-IN" sz="2400" dirty="0">
                <a:latin typeface="Times New Roman"/>
                <a:cs typeface="Times New Roman"/>
              </a:rPr>
              <a:t>taking </a:t>
            </a:r>
            <a:r>
              <a:rPr lang="en-IN" sz="2400" spc="-5" dirty="0">
                <a:latin typeface="Times New Roman"/>
                <a:cs typeface="Times New Roman"/>
              </a:rPr>
              <a:t>time </a:t>
            </a:r>
            <a:r>
              <a:rPr lang="en-IN" sz="2400" dirty="0">
                <a:latin typeface="Times New Roman"/>
                <a:cs typeface="Times New Roman"/>
              </a:rPr>
              <a:t>O(</a:t>
            </a:r>
            <a:r>
              <a:rPr lang="en-IN" sz="2400" i="1" dirty="0">
                <a:latin typeface="Times New Roman"/>
                <a:cs typeface="Times New Roman"/>
              </a:rPr>
              <a:t>m</a:t>
            </a:r>
            <a:r>
              <a:rPr lang="en-IN" sz="2400" baseline="30864" dirty="0">
                <a:latin typeface="Times New Roman"/>
                <a:cs typeface="Times New Roman"/>
              </a:rPr>
              <a:t>2</a:t>
            </a:r>
            <a:r>
              <a:rPr lang="en-IN" sz="2400" i="1" dirty="0">
                <a:latin typeface="Times New Roman"/>
                <a:cs typeface="Times New Roman"/>
              </a:rPr>
              <a:t>n</a:t>
            </a:r>
            <a:r>
              <a:rPr lang="en-IN" sz="2400" dirty="0">
                <a:latin typeface="Times New Roman"/>
                <a:cs typeface="Times New Roman"/>
              </a:rPr>
              <a:t>) </a:t>
            </a:r>
            <a:r>
              <a:rPr lang="en-IN" sz="2400" spc="-5" dirty="0">
                <a:latin typeface="Times New Roman"/>
                <a:cs typeface="Times New Roman"/>
              </a:rPr>
              <a:t>on </a:t>
            </a:r>
            <a:r>
              <a:rPr lang="en-IN" sz="2400" dirty="0">
                <a:latin typeface="Times New Roman"/>
                <a:cs typeface="Times New Roman"/>
              </a:rPr>
              <a:t>a </a:t>
            </a:r>
            <a:r>
              <a:rPr lang="en-IN" sz="2400" spc="-5" dirty="0">
                <a:latin typeface="Times New Roman"/>
                <a:cs typeface="Times New Roman"/>
              </a:rPr>
              <a:t>network </a:t>
            </a:r>
            <a:r>
              <a:rPr lang="en-IN" sz="2400" dirty="0">
                <a:latin typeface="Times New Roman"/>
                <a:cs typeface="Times New Roman"/>
              </a:rPr>
              <a:t>of </a:t>
            </a:r>
            <a:r>
              <a:rPr lang="en-IN" sz="2400" i="1" dirty="0">
                <a:latin typeface="Times New Roman"/>
                <a:cs typeface="Times New Roman"/>
              </a:rPr>
              <a:t>n </a:t>
            </a:r>
            <a:r>
              <a:rPr lang="en-IN" sz="2400" spc="-5" dirty="0">
                <a:latin typeface="Times New Roman"/>
                <a:cs typeface="Times New Roman"/>
              </a:rPr>
              <a:t>vertices and </a:t>
            </a:r>
            <a:r>
              <a:rPr lang="en-IN" sz="2400" i="1" dirty="0">
                <a:latin typeface="Times New Roman"/>
                <a:cs typeface="Times New Roman"/>
              </a:rPr>
              <a:t>m </a:t>
            </a:r>
            <a:r>
              <a:rPr lang="en-IN" sz="2400" spc="-5" dirty="0">
                <a:latin typeface="Times New Roman"/>
                <a:cs typeface="Times New Roman"/>
              </a:rPr>
              <a:t>edges,  making it impractical </a:t>
            </a:r>
            <a:r>
              <a:rPr lang="en-IN" sz="2400" dirty="0">
                <a:latin typeface="Times New Roman"/>
                <a:cs typeface="Times New Roman"/>
              </a:rPr>
              <a:t>for </a:t>
            </a:r>
            <a:r>
              <a:rPr lang="en-IN" sz="2400" spc="-5" dirty="0">
                <a:latin typeface="Times New Roman"/>
                <a:cs typeface="Times New Roman"/>
              </a:rPr>
              <a:t>networks of </a:t>
            </a:r>
            <a:r>
              <a:rPr lang="en-IN" sz="2400" spc="-10" dirty="0">
                <a:latin typeface="Times New Roman"/>
                <a:cs typeface="Times New Roman"/>
              </a:rPr>
              <a:t>more </a:t>
            </a:r>
            <a:r>
              <a:rPr lang="en-IN" sz="2400" spc="-5" dirty="0">
                <a:latin typeface="Times New Roman"/>
                <a:cs typeface="Times New Roman"/>
              </a:rPr>
              <a:t>than </a:t>
            </a:r>
            <a:r>
              <a:rPr lang="en-IN" sz="2400" dirty="0">
                <a:latin typeface="Times New Roman"/>
                <a:cs typeface="Times New Roman"/>
              </a:rPr>
              <a:t>a few </a:t>
            </a:r>
            <a:r>
              <a:rPr lang="en-IN" sz="2400" spc="-5" dirty="0">
                <a:latin typeface="Times New Roman"/>
                <a:cs typeface="Times New Roman"/>
              </a:rPr>
              <a:t>thousand</a:t>
            </a:r>
            <a:r>
              <a:rPr lang="en-IN" sz="2400" spc="35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nodes.</a:t>
            </a:r>
            <a:endParaRPr lang="en-IN" sz="2400" dirty="0">
              <a:latin typeface="Times New Roman"/>
              <a:cs typeface="Times New Roman"/>
            </a:endParaRPr>
          </a:p>
          <a:p>
            <a:pPr marL="0" marR="5080" indent="0">
              <a:lnSpc>
                <a:spcPct val="95900"/>
              </a:lnSpc>
              <a:spcBef>
                <a:spcPts val="170"/>
              </a:spcBef>
              <a:buNone/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371600" y="7391400"/>
            <a:ext cx="55626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4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38847" y="533400"/>
            <a:ext cx="5694680" cy="960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Ford-Fulkerson Algorithm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for </a:t>
            </a:r>
            <a:r>
              <a:rPr sz="2800" spc="-10" dirty="0">
                <a:latin typeface="Algerian"/>
                <a:cs typeface="Algeri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Maximum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Flow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Problem</a:t>
            </a:r>
            <a:endParaRPr sz="2800" dirty="0">
              <a:latin typeface="Algerian"/>
              <a:cs typeface="Algeri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133600"/>
            <a:ext cx="5968365" cy="387990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ct val="96200"/>
              </a:lnSpc>
              <a:spcBef>
                <a:spcPts val="165"/>
              </a:spcBef>
            </a:pP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graph which represents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flow network where every </a:t>
            </a:r>
            <a:r>
              <a:rPr sz="2400" dirty="0">
                <a:latin typeface="Times New Roman"/>
                <a:cs typeface="Times New Roman"/>
              </a:rPr>
              <a:t>edge has a </a:t>
            </a:r>
            <a:r>
              <a:rPr sz="2400" spc="-5" dirty="0">
                <a:latin typeface="Times New Roman"/>
                <a:cs typeface="Times New Roman"/>
              </a:rPr>
              <a:t>capacity.  Also given two vertices </a:t>
            </a:r>
            <a:r>
              <a:rPr sz="2400" i="1" spc="-5" dirty="0">
                <a:latin typeface="Times New Roman"/>
                <a:cs typeface="Times New Roman"/>
              </a:rPr>
              <a:t>source </a:t>
            </a:r>
            <a:r>
              <a:rPr sz="2400" spc="-5" dirty="0">
                <a:latin typeface="Times New Roman"/>
                <a:cs typeface="Times New Roman"/>
              </a:rPr>
              <a:t>‘s’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sink </a:t>
            </a:r>
            <a:r>
              <a:rPr sz="2400" spc="-5" dirty="0">
                <a:latin typeface="Times New Roman"/>
                <a:cs typeface="Times New Roman"/>
              </a:rPr>
              <a:t>‘t’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graph, find the maximum  possible flow </a:t>
            </a:r>
            <a:r>
              <a:rPr sz="2400" dirty="0">
                <a:latin typeface="Times New Roman"/>
                <a:cs typeface="Times New Roman"/>
              </a:rPr>
              <a:t>from s to 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following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constraints</a:t>
            </a:r>
            <a:r>
              <a:rPr sz="2400" spc="-5" dirty="0" smtClean="0">
                <a:latin typeface="Times New Roman"/>
                <a:cs typeface="Times New Roman"/>
              </a:rPr>
              <a:t>:</a:t>
            </a:r>
            <a:endParaRPr lang="en-IN" sz="2400" spc="-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200"/>
              </a:lnSpc>
              <a:spcBef>
                <a:spcPts val="16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1570"/>
              </a:lnSpc>
              <a:buFont typeface="Times New Roman"/>
              <a:buAutoNum type="alphaLcParenR"/>
              <a:tabLst>
                <a:tab pos="206375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Flow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edge doesn’t exceed the given </a:t>
            </a:r>
            <a:r>
              <a:rPr lang="en-IN" sz="2400" spc="-5" dirty="0" smtClean="0">
                <a:latin typeface="Times New Roman"/>
                <a:cs typeface="Times New Roman"/>
              </a:rPr>
              <a:t>             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12700">
              <a:lnSpc>
                <a:spcPts val="1570"/>
              </a:lnSpc>
              <a:tabLst>
                <a:tab pos="206375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    cap</a:t>
            </a:r>
            <a:r>
              <a:rPr sz="2400" spc="-5" dirty="0" err="1" smtClean="0">
                <a:latin typeface="Times New Roman"/>
                <a:cs typeface="Times New Roman"/>
              </a:rPr>
              <a:t>acity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edge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endParaRPr lang="en-IN" sz="2400" spc="-5" dirty="0" smtClean="0">
              <a:latin typeface="Times New Roman"/>
              <a:cs typeface="Times New Roman"/>
            </a:endParaRPr>
          </a:p>
          <a:p>
            <a:pPr marL="12700">
              <a:lnSpc>
                <a:spcPts val="1570"/>
              </a:lnSpc>
              <a:tabLst>
                <a:tab pos="20637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2700" marR="631825">
              <a:lnSpc>
                <a:spcPts val="1610"/>
              </a:lnSpc>
              <a:spcBef>
                <a:spcPts val="75"/>
              </a:spcBef>
              <a:tabLst>
                <a:tab pos="215900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b) </a:t>
            </a:r>
            <a:r>
              <a:rPr sz="2400" spc="-5" dirty="0" smtClean="0">
                <a:latin typeface="Times New Roman"/>
                <a:cs typeface="Times New Roman"/>
              </a:rPr>
              <a:t>Incoming </a:t>
            </a:r>
            <a:r>
              <a:rPr sz="2400" spc="-5" dirty="0">
                <a:latin typeface="Times New Roman"/>
                <a:cs typeface="Times New Roman"/>
              </a:rPr>
              <a:t>flow is equal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outgoing flow </a:t>
            </a:r>
            <a:r>
              <a:rPr lang="en-IN" sz="2400" spc="-5" dirty="0" smtClean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  </a:t>
            </a:r>
          </a:p>
          <a:p>
            <a:pPr marL="12700" marR="631825">
              <a:lnSpc>
                <a:spcPts val="1610"/>
              </a:lnSpc>
              <a:spcBef>
                <a:spcPts val="75"/>
              </a:spcBef>
              <a:tabLst>
                <a:tab pos="2159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   f</a:t>
            </a:r>
            <a:r>
              <a:rPr sz="2400" dirty="0" smtClean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every </a:t>
            </a:r>
            <a:r>
              <a:rPr sz="2400" spc="-5" dirty="0">
                <a:latin typeface="Times New Roman"/>
                <a:cs typeface="Times New Roman"/>
              </a:rPr>
              <a:t>vertex except 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t.  For </a:t>
            </a:r>
            <a:r>
              <a:rPr lang="en-IN" sz="2400" dirty="0" smtClean="0">
                <a:latin typeface="Times New Roman"/>
                <a:cs typeface="Times New Roman"/>
              </a:rPr>
              <a:t> </a:t>
            </a:r>
          </a:p>
          <a:p>
            <a:pPr marL="12700" marR="631825">
              <a:lnSpc>
                <a:spcPts val="1610"/>
              </a:lnSpc>
              <a:spcBef>
                <a:spcPts val="75"/>
              </a:spcBef>
              <a:tabLst>
                <a:tab pos="215900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    </a:t>
            </a:r>
            <a:r>
              <a:rPr sz="2400" spc="-5" dirty="0" smtClean="0">
                <a:latin typeface="Times New Roman"/>
                <a:cs typeface="Times New Roman"/>
              </a:rPr>
              <a:t>example</a:t>
            </a:r>
            <a:r>
              <a:rPr sz="2400" spc="-5" dirty="0">
                <a:latin typeface="Times New Roman"/>
                <a:cs typeface="Times New Roman"/>
              </a:rPr>
              <a:t>, consider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following </a:t>
            </a:r>
            <a:r>
              <a:rPr sz="2400" spc="-5" dirty="0" smtClean="0">
                <a:latin typeface="Times New Roman"/>
                <a:cs typeface="Times New Roman"/>
              </a:rPr>
              <a:t>graph</a:t>
            </a:r>
            <a:r>
              <a:rPr lang="en-IN" sz="2400" dirty="0" smtClean="0">
                <a:latin typeface="Times New Roman"/>
                <a:cs typeface="Times New Roman"/>
              </a:rPr>
              <a:t>    </a:t>
            </a:r>
          </a:p>
          <a:p>
            <a:pPr marL="12700" marR="631825">
              <a:lnSpc>
                <a:spcPts val="1610"/>
              </a:lnSpc>
              <a:spcBef>
                <a:spcPts val="75"/>
              </a:spcBef>
              <a:tabLst>
                <a:tab pos="215900" algn="l"/>
              </a:tabLst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 marR="631825">
              <a:lnSpc>
                <a:spcPts val="1610"/>
              </a:lnSpc>
              <a:spcBef>
                <a:spcPts val="75"/>
              </a:spcBef>
              <a:tabLst>
                <a:tab pos="2159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   f</a:t>
            </a:r>
            <a:r>
              <a:rPr sz="2400" dirty="0" smtClean="0">
                <a:latin typeface="Times New Roman"/>
                <a:cs typeface="Times New Roman"/>
              </a:rPr>
              <a:t>rom </a:t>
            </a:r>
            <a:r>
              <a:rPr sz="2400" spc="-5" dirty="0">
                <a:latin typeface="Times New Roman"/>
                <a:cs typeface="Times New Roman"/>
              </a:rPr>
              <a:t>CLRS book.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1371574" y="6013508"/>
            <a:ext cx="4876799" cy="318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43100" y="9298454"/>
            <a:ext cx="3886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latin typeface="Times New Roman"/>
                <a:cs typeface="Times New Roman"/>
              </a:rPr>
              <a:t>The maximum possible flow in the above graph is</a:t>
            </a:r>
            <a:r>
              <a:rPr lang="en-IN" spc="25" dirty="0" smtClean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23.</a:t>
            </a:r>
            <a:endParaRPr lang="en-I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6336" y="1676400"/>
            <a:ext cx="5175249" cy="396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b="1" dirty="0" smtClean="0">
                <a:latin typeface="Times New Roman"/>
                <a:cs typeface="Times New Roman"/>
              </a:rPr>
              <a:t>The </a:t>
            </a:r>
            <a:r>
              <a:rPr sz="3200" b="1" spc="-5" dirty="0">
                <a:latin typeface="Times New Roman"/>
                <a:cs typeface="Times New Roman"/>
              </a:rPr>
              <a:t>following is simple idea </a:t>
            </a:r>
            <a:r>
              <a:rPr sz="3200" b="1" dirty="0">
                <a:latin typeface="Times New Roman"/>
                <a:cs typeface="Times New Roman"/>
              </a:rPr>
              <a:t>of </a:t>
            </a:r>
            <a:r>
              <a:rPr sz="3200" b="1" spc="-5" dirty="0">
                <a:latin typeface="Times New Roman"/>
                <a:cs typeface="Times New Roman"/>
              </a:rPr>
              <a:t>Ford-Fulkerson</a:t>
            </a:r>
            <a:r>
              <a:rPr sz="3200" b="1" spc="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spcBef>
                <a:spcPts val="1310"/>
              </a:spcBef>
              <a:buAutoNum type="arabicParenR"/>
              <a:tabLst>
                <a:tab pos="20637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Start </a:t>
            </a:r>
            <a:r>
              <a:rPr sz="3200" b="1" dirty="0">
                <a:latin typeface="Times New Roman"/>
                <a:cs typeface="Times New Roman"/>
              </a:rPr>
              <a:t>with </a:t>
            </a:r>
            <a:r>
              <a:rPr sz="3200" b="1" spc="-5" dirty="0">
                <a:latin typeface="Times New Roman"/>
                <a:cs typeface="Times New Roman"/>
              </a:rPr>
              <a:t>initial flow as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0.</a:t>
            </a:r>
            <a:endParaRPr sz="3200" dirty="0">
              <a:latin typeface="Times New Roman"/>
              <a:cs typeface="Times New Roman"/>
            </a:endParaRPr>
          </a:p>
          <a:p>
            <a:pPr marL="233679" marR="136525" indent="-220979">
              <a:lnSpc>
                <a:spcPts val="2370"/>
              </a:lnSpc>
              <a:spcBef>
                <a:spcPts val="190"/>
              </a:spcBef>
              <a:buAutoNum type="arabicParenR"/>
              <a:tabLst>
                <a:tab pos="20637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While there </a:t>
            </a:r>
            <a:r>
              <a:rPr sz="3200" b="1" dirty="0">
                <a:latin typeface="Times New Roman"/>
                <a:cs typeface="Times New Roman"/>
              </a:rPr>
              <a:t>is a </a:t>
            </a:r>
            <a:r>
              <a:rPr sz="3200" b="1" spc="-5" dirty="0">
                <a:latin typeface="Times New Roman"/>
                <a:cs typeface="Times New Roman"/>
              </a:rPr>
              <a:t>augmenting path from </a:t>
            </a:r>
            <a:r>
              <a:rPr sz="3200" b="1" dirty="0">
                <a:latin typeface="Times New Roman"/>
                <a:cs typeface="Times New Roman"/>
              </a:rPr>
              <a:t>source to </a:t>
            </a:r>
            <a:r>
              <a:rPr sz="3200" b="1" spc="-5" dirty="0">
                <a:latin typeface="Times New Roman"/>
                <a:cs typeface="Times New Roman"/>
              </a:rPr>
              <a:t>sink.  Add </a:t>
            </a:r>
            <a:r>
              <a:rPr sz="3200" b="1" dirty="0">
                <a:latin typeface="Times New Roman"/>
                <a:cs typeface="Times New Roman"/>
              </a:rPr>
              <a:t>this </a:t>
            </a:r>
            <a:r>
              <a:rPr sz="3200" b="1" spc="-5" dirty="0">
                <a:latin typeface="Times New Roman"/>
                <a:cs typeface="Times New Roman"/>
              </a:rPr>
              <a:t>path-flow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flow.</a:t>
            </a:r>
            <a:endParaRPr sz="3200" dirty="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206375" algn="l"/>
              </a:tabLst>
            </a:pPr>
            <a:r>
              <a:rPr sz="3200" b="1" dirty="0">
                <a:latin typeface="Times New Roman"/>
                <a:cs typeface="Times New Roman"/>
              </a:rPr>
              <a:t>Return</a:t>
            </a:r>
            <a:r>
              <a:rPr sz="3200" b="1" spc="-5" dirty="0">
                <a:latin typeface="Times New Roman"/>
                <a:cs typeface="Times New Roman"/>
              </a:rPr>
              <a:t> flow.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0" y="354744"/>
            <a:ext cx="13449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72589">
              <a:lnSpc>
                <a:spcPct val="100000"/>
              </a:lnSpc>
              <a:spcBef>
                <a:spcPts val="1315"/>
              </a:spcBef>
            </a:pPr>
            <a:r>
              <a:rPr lang="en-IN" sz="3600" dirty="0" smtClean="0">
                <a:latin typeface="Times New Roman"/>
                <a:cs typeface="Times New Roman"/>
              </a:rPr>
              <a:t>FORD  FULKERSON ALGORITHM</a:t>
            </a:r>
            <a:endParaRPr lang="en-IN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55165"/>
            <a:ext cx="5969000" cy="431496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30"/>
              </a:spcBef>
            </a:pPr>
            <a:r>
              <a:rPr lang="en-IN" sz="1600" spc="-5" dirty="0" smtClean="0">
                <a:latin typeface="Times New Roman"/>
                <a:cs typeface="Times New Roman"/>
              </a:rPr>
              <a:t>                                              </a:t>
            </a:r>
          </a:p>
          <a:p>
            <a:pPr marL="12700" marR="5080">
              <a:lnSpc>
                <a:spcPct val="103400"/>
              </a:lnSpc>
              <a:spcBef>
                <a:spcPts val="30"/>
              </a:spcBef>
            </a:pPr>
            <a:r>
              <a:rPr sz="1600" spc="-5" dirty="0" smtClean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expansion of </a:t>
            </a: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web and emergence of a large number of social  networking sites (SNS) have empowered users to easily interconnect on  a shared platform. A social network can be represented by a graph  consisting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a set of nodes and edges connecting </a:t>
            </a:r>
            <a:r>
              <a:rPr sz="1600" spc="0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nodes. </a:t>
            </a: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nodes  represent the individuals/entities, and the edges correspond to the  interactions </a:t>
            </a:r>
            <a:r>
              <a:rPr sz="1600" spc="-10" dirty="0">
                <a:latin typeface="Times New Roman"/>
                <a:cs typeface="Times New Roman"/>
              </a:rPr>
              <a:t>among </a:t>
            </a:r>
            <a:r>
              <a:rPr sz="1600" spc="-5" dirty="0">
                <a:latin typeface="Times New Roman"/>
                <a:cs typeface="Times New Roman"/>
              </a:rPr>
              <a:t>them. </a:t>
            </a: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tendency of people with similar tastes,  choices, and preferences to get associated in a social network leads to  the formation of virtual clusters or communities. Detection of these  communities can be beneficial for numerous applications such as finding  a </a:t>
            </a:r>
            <a:r>
              <a:rPr sz="1600" spc="-10" dirty="0">
                <a:latin typeface="Times New Roman"/>
                <a:cs typeface="Times New Roman"/>
              </a:rPr>
              <a:t>common </a:t>
            </a:r>
            <a:r>
              <a:rPr sz="1600" spc="-5" dirty="0">
                <a:latin typeface="Times New Roman"/>
                <a:cs typeface="Times New Roman"/>
              </a:rPr>
              <a:t>research area in collaboration networks, finding a set of  likeminded users for marketing and recommendations, and finding  protein interaction networks in biological networks. A large number of  community-detection algorithms have been proposed </a:t>
            </a:r>
            <a:r>
              <a:rPr sz="1600" spc="-1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applied to  several domains in the literature. We also discuss </a:t>
            </a:r>
            <a:r>
              <a:rPr sz="1600" spc="-10" dirty="0">
                <a:latin typeface="Times New Roman"/>
                <a:cs typeface="Times New Roman"/>
              </a:rPr>
              <a:t>some </a:t>
            </a:r>
            <a:r>
              <a:rPr sz="1600" spc="-5" dirty="0">
                <a:latin typeface="Times New Roman"/>
                <a:cs typeface="Times New Roman"/>
              </a:rPr>
              <a:t>of the  applications of community detection. For further resources related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this  article.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688578" y="1025305"/>
            <a:ext cx="2560954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I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N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TRODU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C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TION</a:t>
            </a:r>
            <a:endParaRPr sz="2600" dirty="0">
              <a:latin typeface="Algerian"/>
              <a:cs typeface="Algeri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        Time</a:t>
            </a:r>
            <a:r>
              <a:rPr lang="en-IN"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Complexity:-</a:t>
            </a:r>
            <a:r>
              <a:rPr lang="en-IN" dirty="0">
                <a:latin typeface="Arial"/>
                <a:cs typeface="Arial"/>
              </a:rPr>
              <a:t/>
            </a:r>
            <a:br>
              <a:rPr lang="en-IN" dirty="0">
                <a:latin typeface="Arial"/>
                <a:cs typeface="Arial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pc="-5" dirty="0">
                <a:latin typeface="Arial"/>
                <a:cs typeface="Arial"/>
              </a:rPr>
              <a:t>Time complexity </a:t>
            </a:r>
            <a:r>
              <a:rPr lang="en-IN" dirty="0">
                <a:latin typeface="Arial"/>
                <a:cs typeface="Arial"/>
              </a:rPr>
              <a:t>of the </a:t>
            </a:r>
            <a:r>
              <a:rPr lang="en-IN" spc="-10" dirty="0">
                <a:latin typeface="Arial"/>
                <a:cs typeface="Arial"/>
              </a:rPr>
              <a:t>above </a:t>
            </a:r>
            <a:r>
              <a:rPr lang="en-IN" dirty="0">
                <a:latin typeface="Arial"/>
                <a:cs typeface="Arial"/>
              </a:rPr>
              <a:t>algorithm is </a:t>
            </a:r>
            <a:r>
              <a:rPr lang="en-IN" spc="-5" dirty="0">
                <a:latin typeface="Arial"/>
                <a:cs typeface="Arial"/>
              </a:rPr>
              <a:t>O(</a:t>
            </a:r>
            <a:r>
              <a:rPr lang="en-IN" spc="-5" dirty="0" err="1">
                <a:latin typeface="Arial"/>
                <a:cs typeface="Arial"/>
              </a:rPr>
              <a:t>max_flow</a:t>
            </a:r>
            <a:r>
              <a:rPr lang="en-IN" spc="-5" dirty="0">
                <a:latin typeface="Arial"/>
                <a:cs typeface="Arial"/>
              </a:rPr>
              <a:t> </a:t>
            </a:r>
            <a:r>
              <a:rPr lang="en-IN" dirty="0">
                <a:latin typeface="Arial"/>
                <a:cs typeface="Arial"/>
              </a:rPr>
              <a:t>* E). We run a loop  </a:t>
            </a:r>
            <a:r>
              <a:rPr lang="en-IN" spc="-5" dirty="0">
                <a:latin typeface="Arial"/>
                <a:cs typeface="Arial"/>
              </a:rPr>
              <a:t>while </a:t>
            </a:r>
            <a:r>
              <a:rPr lang="en-IN" dirty="0">
                <a:latin typeface="Arial"/>
                <a:cs typeface="Arial"/>
              </a:rPr>
              <a:t>there </a:t>
            </a:r>
            <a:r>
              <a:rPr lang="en-IN" spc="-10" dirty="0">
                <a:latin typeface="Arial"/>
                <a:cs typeface="Arial"/>
              </a:rPr>
              <a:t>is </a:t>
            </a:r>
            <a:r>
              <a:rPr lang="en-IN" dirty="0">
                <a:latin typeface="Arial"/>
                <a:cs typeface="Arial"/>
              </a:rPr>
              <a:t>an </a:t>
            </a:r>
            <a:r>
              <a:rPr lang="en-IN" spc="-5" dirty="0">
                <a:latin typeface="Arial"/>
                <a:cs typeface="Arial"/>
              </a:rPr>
              <a:t>augmenting path. </a:t>
            </a:r>
            <a:r>
              <a:rPr lang="en-IN" dirty="0">
                <a:latin typeface="Arial"/>
                <a:cs typeface="Arial"/>
              </a:rPr>
              <a:t>In </a:t>
            </a:r>
            <a:r>
              <a:rPr lang="en-IN" spc="-5" dirty="0">
                <a:latin typeface="Arial"/>
                <a:cs typeface="Arial"/>
              </a:rPr>
              <a:t>worst case, </a:t>
            </a:r>
            <a:r>
              <a:rPr lang="en-IN" spc="-10" dirty="0">
                <a:latin typeface="Arial"/>
                <a:cs typeface="Arial"/>
              </a:rPr>
              <a:t>we </a:t>
            </a:r>
            <a:r>
              <a:rPr lang="en-IN" spc="-5" dirty="0">
                <a:latin typeface="Arial"/>
                <a:cs typeface="Arial"/>
              </a:rPr>
              <a:t>may </a:t>
            </a:r>
            <a:r>
              <a:rPr lang="en-IN" dirty="0">
                <a:latin typeface="Arial"/>
                <a:cs typeface="Arial"/>
              </a:rPr>
              <a:t>add 1 unit flow in  </a:t>
            </a:r>
            <a:r>
              <a:rPr lang="en-IN" spc="-5" dirty="0">
                <a:latin typeface="Arial"/>
                <a:cs typeface="Arial"/>
              </a:rPr>
              <a:t>every iteration. Therefore the time complexity </a:t>
            </a:r>
            <a:r>
              <a:rPr lang="en-IN" dirty="0">
                <a:latin typeface="Arial"/>
                <a:cs typeface="Arial"/>
              </a:rPr>
              <a:t>becomes </a:t>
            </a:r>
            <a:r>
              <a:rPr lang="en-IN" spc="-5" dirty="0">
                <a:latin typeface="Arial"/>
                <a:cs typeface="Arial"/>
              </a:rPr>
              <a:t>O(</a:t>
            </a:r>
            <a:r>
              <a:rPr lang="en-IN" spc="-5" dirty="0" err="1">
                <a:latin typeface="Arial"/>
                <a:cs typeface="Arial"/>
              </a:rPr>
              <a:t>max_flow</a:t>
            </a:r>
            <a:r>
              <a:rPr lang="en-IN" spc="-5" dirty="0">
                <a:latin typeface="Arial"/>
                <a:cs typeface="Arial"/>
              </a:rPr>
              <a:t> </a:t>
            </a:r>
            <a:r>
              <a:rPr lang="en-IN" dirty="0">
                <a:latin typeface="Arial"/>
                <a:cs typeface="Arial"/>
              </a:rPr>
              <a:t>*</a:t>
            </a:r>
            <a:r>
              <a:rPr lang="en-IN" spc="60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E).</a:t>
            </a:r>
            <a:endParaRPr lang="en-IN" dirty="0">
              <a:latin typeface="Arial"/>
              <a:cs typeface="Arial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8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17421"/>
            <a:ext cx="5963920" cy="82916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5880">
              <a:lnSpc>
                <a:spcPts val="1610"/>
              </a:lnSpc>
              <a:spcBef>
                <a:spcPts val="215"/>
              </a:spcBef>
            </a:pPr>
            <a:r>
              <a:rPr lang="en-IN" sz="1400" dirty="0" smtClean="0">
                <a:latin typeface="Arial"/>
                <a:cs typeface="Arial"/>
              </a:rPr>
              <a:t>                          </a:t>
            </a:r>
            <a:r>
              <a:rPr lang="en-IN" sz="2800" dirty="0" smtClean="0">
                <a:latin typeface="Arial"/>
                <a:cs typeface="Arial"/>
              </a:rPr>
              <a:t> RESIDUAL GRAPH</a:t>
            </a:r>
            <a:r>
              <a:rPr lang="en-IN" sz="1400" dirty="0" smtClean="0">
                <a:latin typeface="Arial"/>
                <a:cs typeface="Arial"/>
              </a:rPr>
              <a:t>  </a:t>
            </a:r>
          </a:p>
          <a:p>
            <a:pPr marL="12700" marR="55880">
              <a:lnSpc>
                <a:spcPts val="1610"/>
              </a:lnSpc>
              <a:spcBef>
                <a:spcPts val="215"/>
              </a:spcBef>
            </a:pPr>
            <a:r>
              <a:rPr lang="en-IN" sz="1400" dirty="0" smtClean="0">
                <a:latin typeface="Arial"/>
                <a:cs typeface="Arial"/>
              </a:rPr>
              <a:t> </a:t>
            </a:r>
          </a:p>
          <a:p>
            <a:pPr marL="12700" marR="55880">
              <a:lnSpc>
                <a:spcPts val="1610"/>
              </a:lnSpc>
              <a:spcBef>
                <a:spcPts val="215"/>
              </a:spcBef>
            </a:pPr>
            <a:r>
              <a:rPr sz="1400" dirty="0" smtClean="0">
                <a:latin typeface="Arial"/>
                <a:cs typeface="Arial"/>
              </a:rPr>
              <a:t>Residual </a:t>
            </a:r>
            <a:r>
              <a:rPr sz="1400" dirty="0">
                <a:latin typeface="Arial"/>
                <a:cs typeface="Arial"/>
              </a:rPr>
              <a:t>Graph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a flow </a:t>
            </a:r>
            <a:r>
              <a:rPr sz="1400" spc="-5" dirty="0">
                <a:latin typeface="Arial"/>
                <a:cs typeface="Arial"/>
              </a:rPr>
              <a:t>network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a graph </a:t>
            </a:r>
            <a:r>
              <a:rPr sz="1400" spc="-5" dirty="0">
                <a:latin typeface="Arial"/>
                <a:cs typeface="Arial"/>
              </a:rPr>
              <a:t>which indicates additional  </a:t>
            </a:r>
            <a:r>
              <a:rPr sz="1400" dirty="0">
                <a:latin typeface="Arial"/>
                <a:cs typeface="Arial"/>
              </a:rPr>
              <a:t>possible </a:t>
            </a:r>
            <a:r>
              <a:rPr sz="1400" spc="-5" dirty="0">
                <a:latin typeface="Arial"/>
                <a:cs typeface="Arial"/>
              </a:rPr>
              <a:t>flow. </a:t>
            </a: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there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path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source </a:t>
            </a:r>
            <a:r>
              <a:rPr sz="1400" dirty="0">
                <a:latin typeface="Arial"/>
                <a:cs typeface="Arial"/>
              </a:rPr>
              <a:t>to sink in </a:t>
            </a:r>
            <a:r>
              <a:rPr sz="1400" spc="-5" dirty="0">
                <a:latin typeface="Arial"/>
                <a:cs typeface="Arial"/>
              </a:rPr>
              <a:t>residual graph, then </a:t>
            </a:r>
            <a:r>
              <a:rPr sz="1400" spc="-10" dirty="0">
                <a:latin typeface="Arial"/>
                <a:cs typeface="Arial"/>
              </a:rPr>
              <a:t>it 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possible to </a:t>
            </a:r>
            <a:r>
              <a:rPr sz="1400" dirty="0">
                <a:latin typeface="Arial"/>
                <a:cs typeface="Arial"/>
              </a:rPr>
              <a:t>add </a:t>
            </a:r>
            <a:r>
              <a:rPr sz="1400" spc="-10" dirty="0">
                <a:latin typeface="Arial"/>
                <a:cs typeface="Arial"/>
              </a:rPr>
              <a:t>flow. </a:t>
            </a:r>
            <a:r>
              <a:rPr sz="1400" spc="-5" dirty="0">
                <a:latin typeface="Arial"/>
                <a:cs typeface="Arial"/>
              </a:rPr>
              <a:t>Every </a:t>
            </a:r>
            <a:r>
              <a:rPr sz="1400" dirty="0">
                <a:latin typeface="Arial"/>
                <a:cs typeface="Arial"/>
              </a:rPr>
              <a:t>edge of a </a:t>
            </a:r>
            <a:r>
              <a:rPr sz="1400" spc="-5" dirty="0">
                <a:latin typeface="Arial"/>
                <a:cs typeface="Arial"/>
              </a:rPr>
              <a:t>residual </a:t>
            </a:r>
            <a:r>
              <a:rPr sz="1400" dirty="0">
                <a:latin typeface="Arial"/>
                <a:cs typeface="Arial"/>
              </a:rPr>
              <a:t>graph </a:t>
            </a:r>
            <a:r>
              <a:rPr sz="1400" spc="-5" dirty="0">
                <a:latin typeface="Arial"/>
                <a:cs typeface="Arial"/>
              </a:rPr>
              <a:t>has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525"/>
              </a:lnSpc>
            </a:pPr>
            <a:r>
              <a:rPr sz="1400" dirty="0">
                <a:latin typeface="Arial"/>
                <a:cs typeface="Arial"/>
              </a:rPr>
              <a:t>called </a:t>
            </a:r>
            <a:r>
              <a:rPr sz="1400" spc="-5" dirty="0">
                <a:latin typeface="Arial"/>
                <a:cs typeface="Arial"/>
              </a:rPr>
              <a:t>residual capacity which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equal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original capacity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edge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1620"/>
              </a:lnSpc>
              <a:spcBef>
                <a:spcPts val="65"/>
              </a:spcBef>
            </a:pPr>
            <a:r>
              <a:rPr sz="1400" dirty="0">
                <a:latin typeface="Arial"/>
                <a:cs typeface="Arial"/>
              </a:rPr>
              <a:t>minus </a:t>
            </a:r>
            <a:r>
              <a:rPr sz="1400" spc="-5" dirty="0">
                <a:latin typeface="Arial"/>
                <a:cs typeface="Arial"/>
              </a:rPr>
              <a:t>current </a:t>
            </a:r>
            <a:r>
              <a:rPr sz="1400" spc="-10" dirty="0">
                <a:latin typeface="Arial"/>
                <a:cs typeface="Arial"/>
              </a:rPr>
              <a:t>flow. </a:t>
            </a:r>
            <a:r>
              <a:rPr sz="1400" dirty="0">
                <a:latin typeface="Arial"/>
                <a:cs typeface="Arial"/>
              </a:rPr>
              <a:t>Residual </a:t>
            </a:r>
            <a:r>
              <a:rPr sz="1400" spc="-5" dirty="0">
                <a:latin typeface="Arial"/>
                <a:cs typeface="Arial"/>
              </a:rPr>
              <a:t>capacity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basically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current capacity </a:t>
            </a:r>
            <a:r>
              <a:rPr sz="1400" dirty="0">
                <a:latin typeface="Arial"/>
                <a:cs typeface="Arial"/>
              </a:rPr>
              <a:t>of the  </a:t>
            </a:r>
            <a:r>
              <a:rPr sz="1400" spc="-5" dirty="0">
                <a:latin typeface="Arial"/>
                <a:cs typeface="Arial"/>
              </a:rPr>
              <a:t>edge.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530"/>
              </a:lnSpc>
            </a:pPr>
            <a:r>
              <a:rPr sz="1400" dirty="0">
                <a:latin typeface="Arial"/>
                <a:cs typeface="Arial"/>
              </a:rPr>
              <a:t>Let </a:t>
            </a:r>
            <a:r>
              <a:rPr sz="1400" spc="-10" dirty="0">
                <a:latin typeface="Arial"/>
                <a:cs typeface="Arial"/>
              </a:rPr>
              <a:t>us </a:t>
            </a:r>
            <a:r>
              <a:rPr sz="1400" dirty="0">
                <a:latin typeface="Arial"/>
                <a:cs typeface="Arial"/>
              </a:rPr>
              <a:t>now </a:t>
            </a:r>
            <a:r>
              <a:rPr sz="1400" spc="-5" dirty="0">
                <a:latin typeface="Arial"/>
                <a:cs typeface="Arial"/>
              </a:rPr>
              <a:t>talk about implementation details. Residual capacity </a:t>
            </a:r>
            <a:r>
              <a:rPr sz="1400" dirty="0">
                <a:latin typeface="Arial"/>
                <a:cs typeface="Arial"/>
              </a:rPr>
              <a:t>is 0 if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there</a:t>
            </a:r>
          </a:p>
          <a:p>
            <a:pPr marL="12700" marR="72390">
              <a:lnSpc>
                <a:spcPct val="958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no </a:t>
            </a:r>
            <a:r>
              <a:rPr sz="1400" spc="-5" dirty="0">
                <a:latin typeface="Arial"/>
                <a:cs typeface="Arial"/>
              </a:rPr>
              <a:t>edge between two vertices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residual </a:t>
            </a:r>
            <a:r>
              <a:rPr sz="1400" dirty="0">
                <a:latin typeface="Arial"/>
                <a:cs typeface="Arial"/>
              </a:rPr>
              <a:t>graph. We </a:t>
            </a:r>
            <a:r>
              <a:rPr sz="1400" spc="5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initialize </a:t>
            </a:r>
            <a:r>
              <a:rPr sz="1400" dirty="0">
                <a:latin typeface="Arial"/>
                <a:cs typeface="Arial"/>
              </a:rPr>
              <a:t>the  residual </a:t>
            </a:r>
            <a:r>
              <a:rPr sz="1400" spc="-5" dirty="0">
                <a:latin typeface="Arial"/>
                <a:cs typeface="Arial"/>
              </a:rPr>
              <a:t>graph </a:t>
            </a:r>
            <a:r>
              <a:rPr sz="1400" spc="-10" dirty="0">
                <a:latin typeface="Arial"/>
                <a:cs typeface="Arial"/>
              </a:rPr>
              <a:t>as </a:t>
            </a:r>
            <a:r>
              <a:rPr sz="1400" spc="-5" dirty="0">
                <a:latin typeface="Arial"/>
                <a:cs typeface="Arial"/>
              </a:rPr>
              <a:t>original graph </a:t>
            </a:r>
            <a:r>
              <a:rPr sz="1400" dirty="0">
                <a:latin typeface="Arial"/>
                <a:cs typeface="Arial"/>
              </a:rPr>
              <a:t>as </a:t>
            </a:r>
            <a:r>
              <a:rPr sz="1400" spc="-5" dirty="0">
                <a:latin typeface="Arial"/>
                <a:cs typeface="Arial"/>
              </a:rPr>
              <a:t>there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no </a:t>
            </a:r>
            <a:r>
              <a:rPr sz="1400" spc="-5" dirty="0">
                <a:latin typeface="Arial"/>
                <a:cs typeface="Arial"/>
              </a:rPr>
              <a:t>initial </a:t>
            </a:r>
            <a:r>
              <a:rPr sz="1400" dirty="0">
                <a:latin typeface="Arial"/>
                <a:cs typeface="Arial"/>
              </a:rPr>
              <a:t>flow </a:t>
            </a:r>
            <a:r>
              <a:rPr sz="1400" spc="-5" dirty="0">
                <a:latin typeface="Arial"/>
                <a:cs typeface="Arial"/>
              </a:rPr>
              <a:t>and initially  </a:t>
            </a:r>
            <a:r>
              <a:rPr sz="1400" dirty="0">
                <a:latin typeface="Arial"/>
                <a:cs typeface="Arial"/>
              </a:rPr>
              <a:t>residual </a:t>
            </a:r>
            <a:r>
              <a:rPr sz="1400" spc="-5" dirty="0">
                <a:latin typeface="Arial"/>
                <a:cs typeface="Arial"/>
              </a:rPr>
              <a:t>capacity </a:t>
            </a:r>
            <a:r>
              <a:rPr sz="1400" dirty="0">
                <a:latin typeface="Arial"/>
                <a:cs typeface="Arial"/>
              </a:rPr>
              <a:t>is equal to </a:t>
            </a:r>
            <a:r>
              <a:rPr sz="1400" spc="-5" dirty="0">
                <a:latin typeface="Arial"/>
                <a:cs typeface="Arial"/>
              </a:rPr>
              <a:t>original capacity. To find </a:t>
            </a:r>
            <a:r>
              <a:rPr sz="1400" dirty="0">
                <a:latin typeface="Arial"/>
                <a:cs typeface="Arial"/>
              </a:rPr>
              <a:t>an </a:t>
            </a:r>
            <a:r>
              <a:rPr sz="1400" spc="-5" dirty="0">
                <a:latin typeface="Arial"/>
                <a:cs typeface="Arial"/>
              </a:rPr>
              <a:t>augmenting path, 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either </a:t>
            </a:r>
            <a:r>
              <a:rPr sz="1400" dirty="0">
                <a:latin typeface="Arial"/>
                <a:cs typeface="Arial"/>
              </a:rPr>
              <a:t>do a </a:t>
            </a:r>
            <a:r>
              <a:rPr sz="1400" spc="-5" dirty="0">
                <a:latin typeface="Arial"/>
                <a:cs typeface="Arial"/>
              </a:rPr>
              <a:t>BFS </a:t>
            </a:r>
            <a:r>
              <a:rPr sz="1400" dirty="0">
                <a:latin typeface="Arial"/>
                <a:cs typeface="Arial"/>
              </a:rPr>
              <a:t>or </a:t>
            </a:r>
            <a:r>
              <a:rPr sz="1400" spc="-5" dirty="0">
                <a:latin typeface="Arial"/>
                <a:cs typeface="Arial"/>
              </a:rPr>
              <a:t>DFS </a:t>
            </a:r>
            <a:r>
              <a:rPr sz="1400" dirty="0">
                <a:latin typeface="Arial"/>
                <a:cs typeface="Arial"/>
              </a:rPr>
              <a:t>of the residual </a:t>
            </a:r>
            <a:r>
              <a:rPr sz="1400" spc="-5" dirty="0">
                <a:latin typeface="Arial"/>
                <a:cs typeface="Arial"/>
              </a:rPr>
              <a:t>graph. </a:t>
            </a:r>
            <a:r>
              <a:rPr sz="140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used </a:t>
            </a:r>
            <a:r>
              <a:rPr sz="1400" spc="-5" dirty="0">
                <a:latin typeface="Arial"/>
                <a:cs typeface="Arial"/>
              </a:rPr>
              <a:t>BFS  </a:t>
            </a:r>
            <a:r>
              <a:rPr sz="1400" dirty="0">
                <a:latin typeface="Arial"/>
                <a:cs typeface="Arial"/>
              </a:rPr>
              <a:t>in below </a:t>
            </a:r>
            <a:r>
              <a:rPr sz="1400" spc="-5" dirty="0">
                <a:latin typeface="Arial"/>
                <a:cs typeface="Arial"/>
              </a:rPr>
              <a:t>implementation. Using BFS,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find out </a:t>
            </a: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there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path </a:t>
            </a:r>
            <a:r>
              <a:rPr sz="1400" dirty="0">
                <a:latin typeface="Arial"/>
                <a:cs typeface="Arial"/>
              </a:rPr>
              <a:t>from  </a:t>
            </a:r>
            <a:r>
              <a:rPr sz="1400" spc="-5" dirty="0">
                <a:latin typeface="Arial"/>
                <a:cs typeface="Arial"/>
              </a:rPr>
              <a:t>source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sink. BFS also builds parent[] array. Using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parent[] array, </a:t>
            </a:r>
            <a:r>
              <a:rPr sz="1400" spc="-10" dirty="0">
                <a:latin typeface="Arial"/>
                <a:cs typeface="Arial"/>
              </a:rPr>
              <a:t>we  </a:t>
            </a:r>
            <a:r>
              <a:rPr sz="1400" spc="-5" dirty="0">
                <a:latin typeface="Arial"/>
                <a:cs typeface="Arial"/>
              </a:rPr>
              <a:t>traverse </a:t>
            </a:r>
            <a:r>
              <a:rPr sz="1400" dirty="0">
                <a:latin typeface="Arial"/>
                <a:cs typeface="Arial"/>
              </a:rPr>
              <a:t>through </a:t>
            </a:r>
            <a:r>
              <a:rPr sz="1400" spc="-5" dirty="0">
                <a:latin typeface="Arial"/>
                <a:cs typeface="Arial"/>
              </a:rPr>
              <a:t>the found path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find possible </a:t>
            </a:r>
            <a:r>
              <a:rPr sz="1400" dirty="0">
                <a:latin typeface="Arial"/>
                <a:cs typeface="Arial"/>
              </a:rPr>
              <a:t>flow </a:t>
            </a:r>
            <a:r>
              <a:rPr sz="1400" spc="-5" dirty="0">
                <a:latin typeface="Arial"/>
                <a:cs typeface="Arial"/>
              </a:rPr>
              <a:t>through </a:t>
            </a:r>
            <a:r>
              <a:rPr sz="1400" dirty="0">
                <a:latin typeface="Arial"/>
                <a:cs typeface="Arial"/>
              </a:rPr>
              <a:t>this </a:t>
            </a:r>
            <a:r>
              <a:rPr sz="1400" spc="-5" dirty="0">
                <a:latin typeface="Arial"/>
                <a:cs typeface="Arial"/>
              </a:rPr>
              <a:t>path </a:t>
            </a:r>
            <a:r>
              <a:rPr sz="1400" dirty="0">
                <a:latin typeface="Arial"/>
                <a:cs typeface="Arial"/>
              </a:rPr>
              <a:t>by  finding </a:t>
            </a:r>
            <a:r>
              <a:rPr sz="1400" spc="-5" dirty="0">
                <a:latin typeface="Arial"/>
                <a:cs typeface="Arial"/>
              </a:rPr>
              <a:t>minimum residual capacity along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path. </a:t>
            </a:r>
            <a:r>
              <a:rPr sz="140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later </a:t>
            </a:r>
            <a:r>
              <a:rPr sz="1400" dirty="0">
                <a:latin typeface="Arial"/>
                <a:cs typeface="Arial"/>
              </a:rPr>
              <a:t>add the </a:t>
            </a:r>
            <a:r>
              <a:rPr sz="1400" spc="-5" dirty="0">
                <a:latin typeface="Arial"/>
                <a:cs typeface="Arial"/>
              </a:rPr>
              <a:t>found  </a:t>
            </a:r>
            <a:r>
              <a:rPr sz="1400" dirty="0">
                <a:latin typeface="Arial"/>
                <a:cs typeface="Arial"/>
              </a:rPr>
              <a:t>path flow to </a:t>
            </a:r>
            <a:r>
              <a:rPr sz="1400" spc="-5" dirty="0">
                <a:latin typeface="Arial"/>
                <a:cs typeface="Arial"/>
              </a:rPr>
              <a:t>overall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flow.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40"/>
              </a:spcBef>
            </a:pPr>
            <a:r>
              <a:rPr sz="1400" spc="-5" dirty="0">
                <a:latin typeface="Arial"/>
                <a:cs typeface="Arial"/>
              </a:rPr>
              <a:t>The important thing is,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need to </a:t>
            </a:r>
            <a:r>
              <a:rPr sz="1400" spc="-5" dirty="0">
                <a:latin typeface="Arial"/>
                <a:cs typeface="Arial"/>
              </a:rPr>
              <a:t>update residual capacities </a:t>
            </a:r>
            <a:r>
              <a:rPr sz="1400" dirty="0">
                <a:latin typeface="Arial"/>
                <a:cs typeface="Arial"/>
              </a:rPr>
              <a:t>in the </a:t>
            </a:r>
            <a:r>
              <a:rPr sz="1400" spc="-5" dirty="0">
                <a:latin typeface="Arial"/>
                <a:cs typeface="Arial"/>
              </a:rPr>
              <a:t>residual  </a:t>
            </a:r>
            <a:r>
              <a:rPr sz="1400" dirty="0">
                <a:latin typeface="Arial"/>
                <a:cs typeface="Arial"/>
              </a:rPr>
              <a:t>graph. We </a:t>
            </a:r>
            <a:r>
              <a:rPr sz="1400" spc="-5" dirty="0">
                <a:latin typeface="Arial"/>
                <a:cs typeface="Arial"/>
              </a:rPr>
              <a:t>subtract </a:t>
            </a:r>
            <a:r>
              <a:rPr sz="1400" dirty="0">
                <a:latin typeface="Arial"/>
                <a:cs typeface="Arial"/>
              </a:rPr>
              <a:t>path flow from all </a:t>
            </a:r>
            <a:r>
              <a:rPr sz="1400" spc="-5" dirty="0">
                <a:latin typeface="Arial"/>
                <a:cs typeface="Arial"/>
              </a:rPr>
              <a:t>edges </a:t>
            </a:r>
            <a:r>
              <a:rPr sz="1400" dirty="0">
                <a:latin typeface="Arial"/>
                <a:cs typeface="Arial"/>
              </a:rPr>
              <a:t>along the </a:t>
            </a:r>
            <a:r>
              <a:rPr sz="1400" spc="-5" dirty="0">
                <a:latin typeface="Arial"/>
                <a:cs typeface="Arial"/>
              </a:rPr>
              <a:t>path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we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</a:p>
          <a:p>
            <a:pPr marL="12700" marR="80010">
              <a:lnSpc>
                <a:spcPts val="1600"/>
              </a:lnSpc>
              <a:spcBef>
                <a:spcPts val="20"/>
              </a:spcBef>
            </a:pPr>
            <a:r>
              <a:rPr sz="1400" dirty="0">
                <a:latin typeface="Arial"/>
                <a:cs typeface="Arial"/>
              </a:rPr>
              <a:t>path flow along </a:t>
            </a:r>
            <a:r>
              <a:rPr sz="1400" spc="-5" dirty="0">
                <a:latin typeface="Arial"/>
                <a:cs typeface="Arial"/>
              </a:rPr>
              <a:t>the reverse edges </a:t>
            </a:r>
            <a:r>
              <a:rPr sz="1400" dirty="0">
                <a:latin typeface="Arial"/>
                <a:cs typeface="Arial"/>
              </a:rPr>
              <a:t>We need to </a:t>
            </a:r>
            <a:r>
              <a:rPr sz="1400" spc="-5" dirty="0">
                <a:latin typeface="Arial"/>
                <a:cs typeface="Arial"/>
              </a:rPr>
              <a:t>add </a:t>
            </a:r>
            <a:r>
              <a:rPr sz="1400" dirty="0">
                <a:latin typeface="Arial"/>
                <a:cs typeface="Arial"/>
              </a:rPr>
              <a:t>path </a:t>
            </a:r>
            <a:r>
              <a:rPr sz="1400" spc="-5" dirty="0">
                <a:latin typeface="Arial"/>
                <a:cs typeface="Arial"/>
              </a:rPr>
              <a:t>flow </a:t>
            </a:r>
            <a:r>
              <a:rPr sz="1400" dirty="0">
                <a:latin typeface="Arial"/>
                <a:cs typeface="Arial"/>
              </a:rPr>
              <a:t>along </a:t>
            </a:r>
            <a:r>
              <a:rPr sz="1400" spc="-5" dirty="0">
                <a:latin typeface="Arial"/>
                <a:cs typeface="Arial"/>
              </a:rPr>
              <a:t>reverse  </a:t>
            </a:r>
            <a:r>
              <a:rPr sz="1400" dirty="0">
                <a:latin typeface="Arial"/>
                <a:cs typeface="Arial"/>
              </a:rPr>
              <a:t>edges </a:t>
            </a:r>
            <a:r>
              <a:rPr sz="1400" spc="-5" dirty="0">
                <a:latin typeface="Arial"/>
                <a:cs typeface="Arial"/>
              </a:rPr>
              <a:t>because </a:t>
            </a:r>
            <a:r>
              <a:rPr sz="1400" spc="-10" dirty="0">
                <a:latin typeface="Arial"/>
                <a:cs typeface="Arial"/>
              </a:rPr>
              <a:t>may </a:t>
            </a:r>
            <a:r>
              <a:rPr sz="1400" dirty="0">
                <a:latin typeface="Arial"/>
                <a:cs typeface="Arial"/>
              </a:rPr>
              <a:t>later need </a:t>
            </a:r>
            <a:r>
              <a:rPr sz="1400" spc="-5" dirty="0">
                <a:latin typeface="Arial"/>
                <a:cs typeface="Arial"/>
              </a:rPr>
              <a:t>to send </a:t>
            </a:r>
            <a:r>
              <a:rPr sz="1400" dirty="0">
                <a:latin typeface="Arial"/>
                <a:cs typeface="Arial"/>
              </a:rPr>
              <a:t>flow in </a:t>
            </a:r>
            <a:r>
              <a:rPr sz="1400" spc="-5" dirty="0">
                <a:latin typeface="Arial"/>
                <a:cs typeface="Arial"/>
              </a:rPr>
              <a:t>reverse direction.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below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working code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4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c++:-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4431665">
              <a:lnSpc>
                <a:spcPct val="959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include &lt;iostream&gt;  #include &lt;limits.h&gt;  #include &lt;string.h&gt;  #include &lt;queue&gt;  using namespace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std;</a:t>
            </a:r>
            <a:endParaRPr sz="1400" dirty="0">
              <a:latin typeface="Times New Roman"/>
              <a:cs typeface="Times New Roman"/>
            </a:endParaRPr>
          </a:p>
          <a:p>
            <a:pPr marL="12700" marR="3356610">
              <a:lnSpc>
                <a:spcPts val="161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Number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vertices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given graph  #define 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6</a:t>
            </a:r>
          </a:p>
          <a:p>
            <a:pPr marL="12700">
              <a:lnSpc>
                <a:spcPts val="1535"/>
              </a:lnSpc>
            </a:pPr>
            <a:r>
              <a:rPr sz="1400" dirty="0">
                <a:latin typeface="Times New Roman"/>
                <a:cs typeface="Times New Roman"/>
              </a:rPr>
              <a:t>/* </a:t>
            </a:r>
            <a:r>
              <a:rPr sz="1400" spc="-5" dirty="0">
                <a:latin typeface="Times New Roman"/>
                <a:cs typeface="Times New Roman"/>
              </a:rPr>
              <a:t>Returns true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there </a:t>
            </a:r>
            <a:r>
              <a:rPr sz="1400" dirty="0">
                <a:latin typeface="Times New Roman"/>
                <a:cs typeface="Times New Roman"/>
              </a:rPr>
              <a:t>is a </a:t>
            </a:r>
            <a:r>
              <a:rPr sz="1400" spc="-5" dirty="0">
                <a:latin typeface="Times New Roman"/>
                <a:cs typeface="Times New Roman"/>
              </a:rPr>
              <a:t>path from source </a:t>
            </a:r>
            <a:r>
              <a:rPr sz="1400" dirty="0">
                <a:latin typeface="Times New Roman"/>
                <a:cs typeface="Times New Roman"/>
              </a:rPr>
              <a:t>'s' </a:t>
            </a:r>
            <a:r>
              <a:rPr sz="1400" spc="-5" dirty="0">
                <a:latin typeface="Times New Roman"/>
                <a:cs typeface="Times New Roman"/>
              </a:rPr>
              <a:t>to sink </a:t>
            </a:r>
            <a:r>
              <a:rPr sz="1400" dirty="0">
                <a:latin typeface="Times New Roman"/>
                <a:cs typeface="Times New Roman"/>
              </a:rPr>
              <a:t>'t'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</a:p>
          <a:p>
            <a:pPr marL="12700" marR="2123440" indent="88265">
              <a:lnSpc>
                <a:spcPts val="1610"/>
              </a:lnSpc>
              <a:spcBef>
                <a:spcPts val="85"/>
              </a:spcBef>
            </a:pPr>
            <a:r>
              <a:rPr sz="1400" spc="-5" dirty="0">
                <a:latin typeface="Times New Roman"/>
                <a:cs typeface="Times New Roman"/>
              </a:rPr>
              <a:t>residual graph. </a:t>
            </a:r>
            <a:r>
              <a:rPr sz="1400" spc="-10" dirty="0">
                <a:latin typeface="Times New Roman"/>
                <a:cs typeface="Times New Roman"/>
              </a:rPr>
              <a:t>Also </a:t>
            </a:r>
            <a:r>
              <a:rPr sz="1400" dirty="0">
                <a:latin typeface="Times New Roman"/>
                <a:cs typeface="Times New Roman"/>
              </a:rPr>
              <a:t>fills </a:t>
            </a:r>
            <a:r>
              <a:rPr sz="1400" spc="-5" dirty="0">
                <a:latin typeface="Times New Roman"/>
                <a:cs typeface="Times New Roman"/>
              </a:rPr>
              <a:t>parent[]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store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path </a:t>
            </a:r>
            <a:r>
              <a:rPr sz="1400" dirty="0">
                <a:latin typeface="Times New Roman"/>
                <a:cs typeface="Times New Roman"/>
              </a:rPr>
              <a:t>*/  </a:t>
            </a:r>
            <a:r>
              <a:rPr sz="1400" spc="-5" dirty="0">
                <a:latin typeface="Times New Roman"/>
                <a:cs typeface="Times New Roman"/>
              </a:rPr>
              <a:t>bool bfs(intrGraph[V][V], </a:t>
            </a:r>
            <a:r>
              <a:rPr sz="1400" dirty="0">
                <a:latin typeface="Times New Roman"/>
                <a:cs typeface="Times New Roman"/>
              </a:rPr>
              <a:t>int s, </a:t>
            </a:r>
            <a:r>
              <a:rPr sz="1400" spc="-10" dirty="0">
                <a:latin typeface="Times New Roman"/>
                <a:cs typeface="Times New Roman"/>
              </a:rPr>
              <a:t>int </a:t>
            </a:r>
            <a:r>
              <a:rPr sz="1400" dirty="0">
                <a:latin typeface="Times New Roman"/>
                <a:cs typeface="Times New Roman"/>
              </a:rPr>
              <a:t>t, </a:t>
            </a: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parent[])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</a:p>
          <a:p>
            <a:pPr marL="189230" marR="1595120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visited array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mark </a:t>
            </a:r>
            <a:r>
              <a:rPr sz="1400" dirty="0">
                <a:latin typeface="Times New Roman"/>
                <a:cs typeface="Times New Roman"/>
              </a:rPr>
              <a:t>all </a:t>
            </a:r>
            <a:r>
              <a:rPr sz="1400" spc="-5" dirty="0">
                <a:latin typeface="Times New Roman"/>
                <a:cs typeface="Times New Roman"/>
              </a:rPr>
              <a:t>vertices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not visited  bool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visited[V];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5189"/>
            <a:ext cx="4787265" cy="8256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memset(visited, 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sizeof(visited));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8923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queue, enqueue </a:t>
            </a:r>
            <a:r>
              <a:rPr sz="1400" dirty="0">
                <a:latin typeface="Times New Roman"/>
                <a:cs typeface="Times New Roman"/>
              </a:rPr>
              <a:t>source </a:t>
            </a:r>
            <a:r>
              <a:rPr sz="1400" spc="-5" dirty="0">
                <a:latin typeface="Times New Roman"/>
                <a:cs typeface="Times New Roman"/>
              </a:rPr>
              <a:t>vertex and </a:t>
            </a:r>
            <a:r>
              <a:rPr sz="1400" spc="-10" dirty="0">
                <a:latin typeface="Times New Roman"/>
                <a:cs typeface="Times New Roman"/>
              </a:rPr>
              <a:t>mark </a:t>
            </a:r>
            <a:r>
              <a:rPr sz="1400" dirty="0">
                <a:latin typeface="Times New Roman"/>
                <a:cs typeface="Times New Roman"/>
              </a:rPr>
              <a:t>source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vertex</a:t>
            </a:r>
            <a:endParaRPr sz="1400">
              <a:latin typeface="Times New Roman"/>
              <a:cs typeface="Times New Roman"/>
            </a:endParaRPr>
          </a:p>
          <a:p>
            <a:pPr marL="189230" marR="3411220">
              <a:lnSpc>
                <a:spcPct val="95900"/>
              </a:lnSpc>
              <a:spcBef>
                <a:spcPts val="30"/>
              </a:spcBef>
            </a:pPr>
            <a:r>
              <a:rPr sz="1400" dirty="0">
                <a:latin typeface="Times New Roman"/>
                <a:cs typeface="Times New Roman"/>
              </a:rPr>
              <a:t>// as </a:t>
            </a:r>
            <a:r>
              <a:rPr sz="1400" spc="-5" dirty="0">
                <a:latin typeface="Times New Roman"/>
                <a:cs typeface="Times New Roman"/>
              </a:rPr>
              <a:t>visited  queue &lt;int&gt; q;  </a:t>
            </a:r>
            <a:r>
              <a:rPr sz="1400" dirty="0">
                <a:latin typeface="Times New Roman"/>
                <a:cs typeface="Times New Roman"/>
              </a:rPr>
              <a:t>q.push(s);  </a:t>
            </a:r>
            <a:r>
              <a:rPr sz="1400" spc="-5" dirty="0">
                <a:latin typeface="Times New Roman"/>
                <a:cs typeface="Times New Roman"/>
              </a:rPr>
              <a:t>visited[s]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true;  parent[s]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-1;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89230" marR="3032125">
              <a:lnSpc>
                <a:spcPts val="1620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Standard </a:t>
            </a:r>
            <a:r>
              <a:rPr sz="1400" dirty="0">
                <a:latin typeface="Times New Roman"/>
                <a:cs typeface="Times New Roman"/>
              </a:rPr>
              <a:t>BFS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Loop  while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(!q.empty())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 marR="3253104">
              <a:lnSpc>
                <a:spcPts val="1610"/>
              </a:lnSpc>
              <a:spcBef>
                <a:spcPts val="80"/>
              </a:spcBef>
            </a:pPr>
            <a:r>
              <a:rPr sz="1400" dirty="0">
                <a:latin typeface="Times New Roman"/>
                <a:cs typeface="Times New Roman"/>
              </a:rPr>
              <a:t>int u =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q.front();  q.pop();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6576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for (int </a:t>
            </a:r>
            <a:r>
              <a:rPr sz="1400" spc="-5" dirty="0">
                <a:latin typeface="Times New Roman"/>
                <a:cs typeface="Times New Roman"/>
              </a:rPr>
              <a:t>v=0; v&lt;V;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v++)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(visited[v]==false &amp;&amp;rGraph[u][v] </a:t>
            </a:r>
            <a:r>
              <a:rPr sz="1400" dirty="0">
                <a:latin typeface="Times New Roman"/>
                <a:cs typeface="Times New Roman"/>
              </a:rPr>
              <a:t>&gt;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722630" marR="2858135">
              <a:lnSpc>
                <a:spcPts val="1610"/>
              </a:lnSpc>
              <a:spcBef>
                <a:spcPts val="80"/>
              </a:spcBef>
            </a:pPr>
            <a:r>
              <a:rPr sz="1400" dirty="0">
                <a:latin typeface="Times New Roman"/>
                <a:cs typeface="Times New Roman"/>
              </a:rPr>
              <a:t>q.push(v);  </a:t>
            </a:r>
            <a:r>
              <a:rPr sz="1400" spc="-5" dirty="0">
                <a:latin typeface="Times New Roman"/>
                <a:cs typeface="Times New Roman"/>
              </a:rPr>
              <a:t>parent[v] </a:t>
            </a:r>
            <a:r>
              <a:rPr sz="1400" dirty="0">
                <a:latin typeface="Times New Roman"/>
                <a:cs typeface="Times New Roman"/>
              </a:rPr>
              <a:t>= u;  </a:t>
            </a:r>
            <a:r>
              <a:rPr sz="1400" spc="-5" dirty="0">
                <a:latin typeface="Times New Roman"/>
                <a:cs typeface="Times New Roman"/>
              </a:rPr>
              <a:t>visited[v]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true;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ts val="1535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8923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// If </a:t>
            </a:r>
            <a:r>
              <a:rPr sz="1400" spc="-5" dirty="0">
                <a:latin typeface="Times New Roman"/>
                <a:cs typeface="Times New Roman"/>
              </a:rPr>
              <a:t>we reached sink in </a:t>
            </a:r>
            <a:r>
              <a:rPr sz="1400" dirty="0">
                <a:latin typeface="Times New Roman"/>
                <a:cs typeface="Times New Roman"/>
              </a:rPr>
              <a:t>BFS </a:t>
            </a:r>
            <a:r>
              <a:rPr sz="1400" spc="-5" dirty="0">
                <a:latin typeface="Times New Roman"/>
                <a:cs typeface="Times New Roman"/>
              </a:rPr>
              <a:t>starting from source, then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return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true, else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false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14"/>
              </a:lnSpc>
            </a:pPr>
            <a:r>
              <a:rPr sz="1400" spc="-5" dirty="0">
                <a:latin typeface="Times New Roman"/>
                <a:cs typeface="Times New Roman"/>
              </a:rPr>
              <a:t>return (visited[t] </a:t>
            </a:r>
            <a:r>
              <a:rPr sz="1400" spc="-10" dirty="0">
                <a:latin typeface="Times New Roman"/>
                <a:cs typeface="Times New Roman"/>
              </a:rPr>
              <a:t>==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true);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61340">
              <a:lnSpc>
                <a:spcPts val="161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Returns the maximum </a:t>
            </a:r>
            <a:r>
              <a:rPr sz="1400" dirty="0">
                <a:latin typeface="Times New Roman"/>
                <a:cs typeface="Times New Roman"/>
              </a:rPr>
              <a:t>flow from s to t </a:t>
            </a:r>
            <a:r>
              <a:rPr sz="1400" spc="-5" dirty="0">
                <a:latin typeface="Times New Roman"/>
                <a:cs typeface="Times New Roman"/>
              </a:rPr>
              <a:t>in the </a:t>
            </a:r>
            <a:r>
              <a:rPr sz="1400" spc="-10" dirty="0">
                <a:latin typeface="Times New Roman"/>
                <a:cs typeface="Times New Roman"/>
              </a:rPr>
              <a:t>given </a:t>
            </a:r>
            <a:r>
              <a:rPr sz="1400" spc="-5" dirty="0">
                <a:latin typeface="Times New Roman"/>
                <a:cs typeface="Times New Roman"/>
              </a:rPr>
              <a:t>graph  intfordFulkerson(int graph[V][V], </a:t>
            </a:r>
            <a:r>
              <a:rPr sz="1400" dirty="0">
                <a:latin typeface="Times New Roman"/>
                <a:cs typeface="Times New Roman"/>
              </a:rPr>
              <a:t>int s, </a:t>
            </a: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int u,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8923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residual graph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fill the residual graph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given capacities in the original graph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residual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capacities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in residual graph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intrGraph[V][V]; </a:t>
            </a: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Residual graph where rGraph[i][j]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indicates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5189"/>
            <a:ext cx="4661535" cy="8256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488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residual capacity </a:t>
            </a:r>
            <a:r>
              <a:rPr sz="1400" dirty="0">
                <a:latin typeface="Times New Roman"/>
                <a:cs typeface="Times New Roman"/>
              </a:rPr>
              <a:t>of edge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dirty="0">
                <a:latin typeface="Times New Roman"/>
                <a:cs typeface="Times New Roman"/>
              </a:rPr>
              <a:t>i to j (if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there</a:t>
            </a:r>
            <a:endParaRPr sz="1400">
              <a:latin typeface="Times New Roman"/>
              <a:cs typeface="Times New Roman"/>
            </a:endParaRPr>
          </a:p>
          <a:p>
            <a:pPr marL="189230" marR="177165" indent="755650">
              <a:lnSpc>
                <a:spcPts val="1610"/>
              </a:lnSpc>
              <a:spcBef>
                <a:spcPts val="80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edge.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rGraph[i][j] </a:t>
            </a:r>
            <a:r>
              <a:rPr sz="1400" dirty="0">
                <a:latin typeface="Times New Roman"/>
                <a:cs typeface="Times New Roman"/>
              </a:rPr>
              <a:t>is 0, </a:t>
            </a:r>
            <a:r>
              <a:rPr sz="1400" spc="-5" dirty="0">
                <a:latin typeface="Times New Roman"/>
                <a:cs typeface="Times New Roman"/>
              </a:rPr>
              <a:t>then there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not)  </a:t>
            </a:r>
            <a:r>
              <a:rPr sz="1400" dirty="0">
                <a:latin typeface="Times New Roman"/>
                <a:cs typeface="Times New Roman"/>
              </a:rPr>
              <a:t>for (u = </a:t>
            </a:r>
            <a:r>
              <a:rPr sz="1400" spc="-5" dirty="0">
                <a:latin typeface="Times New Roman"/>
                <a:cs typeface="Times New Roman"/>
              </a:rPr>
              <a:t>0; </a:t>
            </a:r>
            <a:r>
              <a:rPr sz="1400" dirty="0">
                <a:latin typeface="Times New Roman"/>
                <a:cs typeface="Times New Roman"/>
              </a:rPr>
              <a:t>u &lt; </a:t>
            </a:r>
            <a:r>
              <a:rPr sz="1400" spc="-5" dirty="0">
                <a:latin typeface="Times New Roman"/>
                <a:cs typeface="Times New Roman"/>
              </a:rPr>
              <a:t>V;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u++)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535"/>
              </a:lnSpc>
            </a:pPr>
            <a:r>
              <a:rPr sz="1400" dirty="0">
                <a:latin typeface="Times New Roman"/>
                <a:cs typeface="Times New Roman"/>
              </a:rPr>
              <a:t>for (v = 0; v &lt; </a:t>
            </a:r>
            <a:r>
              <a:rPr sz="1400" spc="-5" dirty="0">
                <a:latin typeface="Times New Roman"/>
                <a:cs typeface="Times New Roman"/>
              </a:rPr>
              <a:t>V;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v++)</a:t>
            </a:r>
            <a:endParaRPr sz="1400">
              <a:latin typeface="Times New Roman"/>
              <a:cs typeface="Times New Roman"/>
            </a:endParaRPr>
          </a:p>
          <a:p>
            <a:pPr marL="588645">
              <a:lnSpc>
                <a:spcPts val="1650"/>
              </a:lnSpc>
            </a:pPr>
            <a:r>
              <a:rPr sz="1400" spc="-5" dirty="0">
                <a:latin typeface="Times New Roman"/>
                <a:cs typeface="Times New Roman"/>
              </a:rPr>
              <a:t>rGraph[u][v]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graph[u][v];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89230" marR="14351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int </a:t>
            </a:r>
            <a:r>
              <a:rPr sz="1400" spc="-5" dirty="0">
                <a:latin typeface="Times New Roman"/>
                <a:cs typeface="Times New Roman"/>
              </a:rPr>
              <a:t>parent[V]; </a:t>
            </a: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array is </a:t>
            </a:r>
            <a:r>
              <a:rPr sz="1400" spc="-10" dirty="0">
                <a:latin typeface="Times New Roman"/>
                <a:cs typeface="Times New Roman"/>
              </a:rPr>
              <a:t>filled </a:t>
            </a:r>
            <a:r>
              <a:rPr sz="1400" dirty="0">
                <a:latin typeface="Times New Roman"/>
                <a:cs typeface="Times New Roman"/>
              </a:rPr>
              <a:t>by BFS </a:t>
            </a:r>
            <a:r>
              <a:rPr sz="1400" spc="-5" dirty="0">
                <a:latin typeface="Times New Roman"/>
                <a:cs typeface="Times New Roman"/>
              </a:rPr>
              <a:t>and to store path  intmax_flow </a:t>
            </a:r>
            <a:r>
              <a:rPr sz="1400" dirty="0">
                <a:latin typeface="Times New Roman"/>
                <a:cs typeface="Times New Roman"/>
              </a:rPr>
              <a:t>= 0; </a:t>
            </a:r>
            <a:r>
              <a:rPr sz="1400" spc="-5" dirty="0">
                <a:latin typeface="Times New Roman"/>
                <a:cs typeface="Times New Roman"/>
              </a:rPr>
              <a:t>// There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no flow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initially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89230" marR="343535">
              <a:lnSpc>
                <a:spcPts val="1620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Augment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flow </a:t>
            </a:r>
            <a:r>
              <a:rPr sz="1400" spc="-5" dirty="0">
                <a:latin typeface="Times New Roman"/>
                <a:cs typeface="Times New Roman"/>
              </a:rPr>
              <a:t>while </a:t>
            </a:r>
            <a:r>
              <a:rPr sz="1400" dirty="0">
                <a:latin typeface="Times New Roman"/>
                <a:cs typeface="Times New Roman"/>
              </a:rPr>
              <a:t>tere is </a:t>
            </a:r>
            <a:r>
              <a:rPr sz="1400" spc="-5" dirty="0">
                <a:latin typeface="Times New Roman"/>
                <a:cs typeface="Times New Roman"/>
              </a:rPr>
              <a:t>path from </a:t>
            </a:r>
            <a:r>
              <a:rPr sz="1400" dirty="0">
                <a:latin typeface="Times New Roman"/>
                <a:cs typeface="Times New Roman"/>
              </a:rPr>
              <a:t>source to </a:t>
            </a:r>
            <a:r>
              <a:rPr sz="1400" spc="-5" dirty="0">
                <a:latin typeface="Times New Roman"/>
                <a:cs typeface="Times New Roman"/>
              </a:rPr>
              <a:t>sink  while (bfs(rGraph, </a:t>
            </a:r>
            <a:r>
              <a:rPr sz="1400" dirty="0">
                <a:latin typeface="Times New Roman"/>
                <a:cs typeface="Times New Roman"/>
              </a:rPr>
              <a:t>s, t,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parent))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// Find </a:t>
            </a:r>
            <a:r>
              <a:rPr sz="1400" spc="-5" dirty="0">
                <a:latin typeface="Times New Roman"/>
                <a:cs typeface="Times New Roman"/>
              </a:rPr>
              <a:t>minimum residual capacity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10" dirty="0">
                <a:latin typeface="Times New Roman"/>
                <a:cs typeface="Times New Roman"/>
              </a:rPr>
              <a:t>edges </a:t>
            </a:r>
            <a:r>
              <a:rPr sz="1400" spc="-5" dirty="0">
                <a:latin typeface="Times New Roman"/>
                <a:cs typeface="Times New Roman"/>
              </a:rPr>
              <a:t>along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// path </a:t>
            </a:r>
            <a:r>
              <a:rPr sz="1400" spc="-5" dirty="0">
                <a:latin typeface="Times New Roman"/>
                <a:cs typeface="Times New Roman"/>
              </a:rPr>
              <a:t>filled </a:t>
            </a:r>
            <a:r>
              <a:rPr sz="1400" dirty="0">
                <a:latin typeface="Times New Roman"/>
                <a:cs typeface="Times New Roman"/>
              </a:rPr>
              <a:t>by BFS. </a:t>
            </a:r>
            <a:r>
              <a:rPr sz="1400" spc="-5" dirty="0">
                <a:latin typeface="Times New Roman"/>
                <a:cs typeface="Times New Roman"/>
              </a:rPr>
              <a:t>Or we </a:t>
            </a:r>
            <a:r>
              <a:rPr sz="1400" dirty="0">
                <a:latin typeface="Times New Roman"/>
                <a:cs typeface="Times New Roman"/>
              </a:rPr>
              <a:t>can say find </a:t>
            </a:r>
            <a:r>
              <a:rPr sz="1400" spc="-5" dirty="0">
                <a:latin typeface="Times New Roman"/>
                <a:cs typeface="Times New Roman"/>
              </a:rPr>
              <a:t>the maximum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flow</a:t>
            </a:r>
            <a:endParaRPr sz="1400">
              <a:latin typeface="Times New Roman"/>
              <a:cs typeface="Times New Roman"/>
            </a:endParaRPr>
          </a:p>
          <a:p>
            <a:pPr marL="365760" marR="2329815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through the path found.  intpath_flow </a:t>
            </a:r>
            <a:r>
              <a:rPr sz="1400" dirty="0">
                <a:latin typeface="Times New Roman"/>
                <a:cs typeface="Times New Roman"/>
              </a:rPr>
              <a:t>= </a:t>
            </a:r>
            <a:r>
              <a:rPr sz="1400" spc="-5" dirty="0">
                <a:latin typeface="Times New Roman"/>
                <a:cs typeface="Times New Roman"/>
              </a:rPr>
              <a:t>INT_MAX;  </a:t>
            </a:r>
            <a:r>
              <a:rPr sz="1400" dirty="0">
                <a:latin typeface="Times New Roman"/>
                <a:cs typeface="Times New Roman"/>
              </a:rPr>
              <a:t>for (v=t; </a:t>
            </a:r>
            <a:r>
              <a:rPr sz="1400" spc="-5" dirty="0">
                <a:latin typeface="Times New Roman"/>
                <a:cs typeface="Times New Roman"/>
              </a:rPr>
              <a:t>v!=s;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v=parent[v])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54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u =</a:t>
            </a:r>
            <a:r>
              <a:rPr sz="1400" spc="-5" dirty="0">
                <a:latin typeface="Times New Roman"/>
                <a:cs typeface="Times New Roman"/>
              </a:rPr>
              <a:t> parent[v];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path_flow </a:t>
            </a:r>
            <a:r>
              <a:rPr sz="1400" dirty="0">
                <a:latin typeface="Times New Roman"/>
                <a:cs typeface="Times New Roman"/>
              </a:rPr>
              <a:t>= </a:t>
            </a:r>
            <a:r>
              <a:rPr sz="1400" spc="-5" dirty="0">
                <a:latin typeface="Times New Roman"/>
                <a:cs typeface="Times New Roman"/>
              </a:rPr>
              <a:t>min(path_flow,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rGraph[u][v]);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update residual capacities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edges and reverse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edges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// along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path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for (v=t; v != s;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v=parent[v])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544195" marR="2169795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u = </a:t>
            </a:r>
            <a:r>
              <a:rPr sz="1400" spc="-5" dirty="0">
                <a:latin typeface="Times New Roman"/>
                <a:cs typeface="Times New Roman"/>
              </a:rPr>
              <a:t>parent[v];  rGraph[u][v] </a:t>
            </a:r>
            <a:r>
              <a:rPr sz="1400" dirty="0">
                <a:latin typeface="Times New Roman"/>
                <a:cs typeface="Times New Roman"/>
              </a:rPr>
              <a:t>-=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path_flow;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rGraph[v][u] </a:t>
            </a:r>
            <a:r>
              <a:rPr sz="1400" dirty="0">
                <a:latin typeface="Times New Roman"/>
                <a:cs typeface="Times New Roman"/>
              </a:rPr>
              <a:t>+=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path_flow;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367665" marR="2068830" indent="-45720">
              <a:lnSpc>
                <a:spcPts val="1610"/>
              </a:lnSpc>
              <a:spcBef>
                <a:spcPts val="85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Add path flow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overall flow  max_flow </a:t>
            </a:r>
            <a:r>
              <a:rPr sz="1400" dirty="0">
                <a:latin typeface="Times New Roman"/>
                <a:cs typeface="Times New Roman"/>
              </a:rPr>
              <a:t>+=</a:t>
            </a:r>
            <a:r>
              <a:rPr sz="1400" spc="-10" dirty="0">
                <a:latin typeface="Times New Roman"/>
                <a:cs typeface="Times New Roman"/>
              </a:rPr>
              <a:t> path_flow;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89230" marR="2710815" indent="-44450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Return the overall flow  return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max_flow;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739264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Driver program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test </a:t>
            </a:r>
            <a:r>
              <a:rPr sz="1400" spc="-10" dirty="0">
                <a:latin typeface="Times New Roman"/>
                <a:cs typeface="Times New Roman"/>
              </a:rPr>
              <a:t>above </a:t>
            </a:r>
            <a:r>
              <a:rPr sz="1400" spc="-5" dirty="0">
                <a:latin typeface="Times New Roman"/>
                <a:cs typeface="Times New Roman"/>
              </a:rPr>
              <a:t>functions  int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// </a:t>
            </a:r>
            <a:r>
              <a:rPr sz="1400" spc="-5" dirty="0">
                <a:latin typeface="Times New Roman"/>
                <a:cs typeface="Times New Roman"/>
              </a:rPr>
              <a:t>Let us create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graph shown in the above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5189"/>
            <a:ext cx="532828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int </a:t>
            </a:r>
            <a:r>
              <a:rPr sz="1400" spc="-5" dirty="0">
                <a:latin typeface="Times New Roman"/>
                <a:cs typeface="Times New Roman"/>
              </a:rPr>
              <a:t>graph[V][V] </a:t>
            </a:r>
            <a:r>
              <a:rPr sz="1400" dirty="0">
                <a:latin typeface="Times New Roman"/>
                <a:cs typeface="Times New Roman"/>
              </a:rPr>
              <a:t>= { {0, 16, 13, 0, 0,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0},</a:t>
            </a:r>
            <a:endParaRPr sz="1400">
              <a:latin typeface="Times New Roman"/>
              <a:cs typeface="Times New Roman"/>
            </a:endParaRPr>
          </a:p>
          <a:p>
            <a:pPr marL="107759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{0, 0, 10, 12, 0,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0},</a:t>
            </a:r>
            <a:endParaRPr sz="1400">
              <a:latin typeface="Times New Roman"/>
              <a:cs typeface="Times New Roman"/>
            </a:endParaRPr>
          </a:p>
          <a:p>
            <a:pPr marL="107759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{0, 4, 0, 0, </a:t>
            </a:r>
            <a:r>
              <a:rPr sz="1400" spc="-5" dirty="0">
                <a:latin typeface="Times New Roman"/>
                <a:cs typeface="Times New Roman"/>
              </a:rPr>
              <a:t>14,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0},</a:t>
            </a:r>
            <a:endParaRPr sz="1400">
              <a:latin typeface="Times New Roman"/>
              <a:cs typeface="Times New Roman"/>
            </a:endParaRPr>
          </a:p>
          <a:p>
            <a:pPr marL="1077595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{0, 0, 9, 0, 0,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20},</a:t>
            </a:r>
            <a:endParaRPr sz="1400">
              <a:latin typeface="Times New Roman"/>
              <a:cs typeface="Times New Roman"/>
            </a:endParaRPr>
          </a:p>
          <a:p>
            <a:pPr marL="1077595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{0, 0, 0, 7, 0,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4},</a:t>
            </a:r>
            <a:endParaRPr sz="1400">
              <a:latin typeface="Times New Roman"/>
              <a:cs typeface="Times New Roman"/>
            </a:endParaRPr>
          </a:p>
          <a:p>
            <a:pPr marL="107759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{0, 0, 0, 0, 0,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0}</a:t>
            </a:r>
            <a:endParaRPr sz="1400">
              <a:latin typeface="Times New Roman"/>
              <a:cs typeface="Times New Roman"/>
            </a:endParaRPr>
          </a:p>
          <a:p>
            <a:pPr marL="98933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};</a:t>
            </a:r>
            <a:endParaRPr sz="1400">
              <a:latin typeface="Times New Roman"/>
              <a:cs typeface="Times New Roman"/>
            </a:endParaRPr>
          </a:p>
          <a:p>
            <a:pPr marL="189230" marR="5080">
              <a:lnSpc>
                <a:spcPts val="3229"/>
              </a:lnSpc>
              <a:spcBef>
                <a:spcPts val="355"/>
              </a:spcBef>
            </a:pPr>
            <a:r>
              <a:rPr sz="1400" dirty="0">
                <a:latin typeface="Times New Roman"/>
                <a:cs typeface="Times New Roman"/>
              </a:rPr>
              <a:t>cout&lt;&lt; </a:t>
            </a:r>
            <a:r>
              <a:rPr sz="1400" spc="-5" dirty="0">
                <a:latin typeface="Times New Roman"/>
                <a:cs typeface="Times New Roman"/>
              </a:rPr>
              <a:t>"The maximum possible flow is </a:t>
            </a:r>
            <a:r>
              <a:rPr sz="1400" dirty="0">
                <a:latin typeface="Times New Roman"/>
                <a:cs typeface="Times New Roman"/>
              </a:rPr>
              <a:t>" </a:t>
            </a:r>
            <a:r>
              <a:rPr sz="1400" spc="-5" dirty="0">
                <a:latin typeface="Times New Roman"/>
                <a:cs typeface="Times New Roman"/>
              </a:rPr>
              <a:t>&lt;&lt;fordFulkerson(graph, </a:t>
            </a:r>
            <a:r>
              <a:rPr sz="1400" dirty="0">
                <a:latin typeface="Times New Roman"/>
                <a:cs typeface="Times New Roman"/>
              </a:rPr>
              <a:t>0, </a:t>
            </a:r>
            <a:r>
              <a:rPr sz="1400" spc="-5" dirty="0">
                <a:latin typeface="Times New Roman"/>
                <a:cs typeface="Times New Roman"/>
              </a:rPr>
              <a:t>5);  return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59080" y="448151"/>
            <a:ext cx="738378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4405">
              <a:lnSpc>
                <a:spcPct val="100000"/>
              </a:lnSpc>
              <a:spcBef>
                <a:spcPts val="95"/>
              </a:spcBef>
            </a:pPr>
            <a:r>
              <a:rPr lang="en-IN"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     </a:t>
            </a:r>
            <a:r>
              <a:rPr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Hierarchy</a:t>
            </a:r>
            <a:r>
              <a:rPr sz="2800" b="1" spc="-1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sz="2800" b="1" spc="-10" dirty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clustering</a:t>
            </a:r>
            <a:endParaRPr sz="2800" dirty="0">
              <a:latin typeface="Arial" pitchFamily="34" charset="0"/>
              <a:cs typeface="Arial" pitchFamily="34" charset="0"/>
            </a:endParaRPr>
          </a:p>
          <a:p>
            <a:pPr marL="12700" marR="5080">
              <a:lnSpc>
                <a:spcPts val="3220"/>
              </a:lnSpc>
              <a:spcBef>
                <a:spcPts val="5"/>
              </a:spcBef>
            </a:pPr>
            <a:r>
              <a:rPr lang="en-IN"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/>
            </a:r>
            <a:br>
              <a:rPr lang="en-IN"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</a:br>
            <a:r>
              <a:rPr lang="en-IN" sz="2800" b="1" spc="-5" dirty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 </a:t>
            </a:r>
            <a:r>
              <a:rPr lang="en-IN"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Find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number of Employees Under </a:t>
            </a:r>
            <a:r>
              <a:rPr sz="2800" b="1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spc="-5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2800" b="1" spc="-5" dirty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/>
            </a:r>
            <a:br>
              <a:rPr lang="en-IN"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</a:br>
            <a:r>
              <a:rPr lang="en-IN"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                     E</a:t>
            </a:r>
            <a:r>
              <a:rPr sz="2800" b="1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very</a:t>
            </a:r>
            <a:r>
              <a:rPr sz="2800" b="1" spc="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Employee</a:t>
            </a:r>
            <a:endParaRPr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259080" y="2279438"/>
            <a:ext cx="7383780" cy="675640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0" marR="5080" indent="0">
              <a:lnSpc>
                <a:spcPct val="95800"/>
              </a:lnSpc>
              <a:spcBef>
                <a:spcPts val="175"/>
              </a:spcBef>
              <a:buNone/>
            </a:pPr>
            <a:r>
              <a:rPr sz="2800" spc="-5" dirty="0">
                <a:solidFill>
                  <a:srgbClr val="212121"/>
                </a:solidFill>
                <a:latin typeface="Times New Roman"/>
                <a:cs typeface="Times New Roman"/>
              </a:rPr>
              <a:t>Another method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212121"/>
                </a:solidFill>
                <a:latin typeface="Times New Roman"/>
                <a:cs typeface="Times New Roman"/>
              </a:rPr>
              <a:t>finding community structures in networks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hierarchical  clustering</a:t>
            </a:r>
            <a:r>
              <a:rPr sz="2800" spc="-5" dirty="0">
                <a:solidFill>
                  <a:srgbClr val="212121"/>
                </a:solidFill>
                <a:latin typeface="Times New Roman"/>
                <a:cs typeface="Times New Roman"/>
              </a:rPr>
              <a:t>.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method one defines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similarity measure quantifying </a:t>
            </a:r>
            <a:r>
              <a:rPr sz="2800" spc="-10" dirty="0">
                <a:latin typeface="Times New Roman"/>
                <a:cs typeface="Times New Roman"/>
              </a:rPr>
              <a:t>some  </a:t>
            </a:r>
            <a:r>
              <a:rPr sz="2800" spc="-5" dirty="0">
                <a:latin typeface="Times New Roman"/>
                <a:cs typeface="Times New Roman"/>
              </a:rPr>
              <a:t>(usually topological) type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similarity </a:t>
            </a:r>
            <a:r>
              <a:rPr sz="2800" dirty="0">
                <a:latin typeface="Times New Roman"/>
                <a:cs typeface="Times New Roman"/>
              </a:rPr>
              <a:t>between </a:t>
            </a:r>
            <a:r>
              <a:rPr sz="2800" spc="-5" dirty="0">
                <a:latin typeface="Times New Roman"/>
                <a:cs typeface="Times New Roman"/>
              </a:rPr>
              <a:t>node pairs. Commonly </a:t>
            </a:r>
            <a:r>
              <a:rPr sz="2800" dirty="0">
                <a:latin typeface="Times New Roman"/>
                <a:cs typeface="Times New Roman"/>
              </a:rPr>
              <a:t>used  </a:t>
            </a:r>
            <a:r>
              <a:rPr sz="2800" spc="-5" dirty="0">
                <a:latin typeface="Times New Roman"/>
                <a:cs typeface="Times New Roman"/>
              </a:rPr>
              <a:t>measures include the cosine similarity, </a:t>
            </a:r>
            <a:r>
              <a:rPr sz="2800" dirty="0">
                <a:latin typeface="Times New Roman"/>
                <a:cs typeface="Times New Roman"/>
              </a:rPr>
              <a:t>the Jaccard </a:t>
            </a:r>
            <a:r>
              <a:rPr sz="2800" spc="-5" dirty="0">
                <a:latin typeface="Times New Roman"/>
                <a:cs typeface="Times New Roman"/>
              </a:rPr>
              <a:t>index, 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Hamming  distance between rows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adjacency matrix</a:t>
            </a:r>
            <a:r>
              <a:rPr sz="2800" spc="-5" dirty="0">
                <a:solidFill>
                  <a:srgbClr val="212121"/>
                </a:solidFill>
                <a:latin typeface="Times New Roman"/>
                <a:cs typeface="Times New Roman"/>
              </a:rPr>
              <a:t>. Then one groups similar nodes into  communities according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measure. There are several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schemes </a:t>
            </a:r>
            <a:r>
              <a:rPr sz="2800" dirty="0">
                <a:latin typeface="Times New Roman"/>
                <a:cs typeface="Times New Roman"/>
              </a:rPr>
              <a:t>for  </a:t>
            </a:r>
            <a:r>
              <a:rPr sz="2800" spc="-5" dirty="0">
                <a:latin typeface="Times New Roman"/>
                <a:cs typeface="Times New Roman"/>
              </a:rPr>
              <a:t>performing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grouping, the two simplest being single-linkage clustering, in  which two groups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considered separate communities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and only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all pairs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nodes in different groups have similarity lower than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given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threshold,</a:t>
            </a:r>
            <a:endParaRPr sz="2800" dirty="0">
              <a:latin typeface="Times New Roman"/>
              <a:cs typeface="Times New Roman"/>
            </a:endParaRPr>
          </a:p>
          <a:p>
            <a:pPr marL="0" indent="0">
              <a:lnSpc>
                <a:spcPts val="1620"/>
              </a:lnSpc>
              <a:buNone/>
            </a:pPr>
            <a:r>
              <a:rPr lang="en-IN" sz="2800" spc="-5" dirty="0" smtClean="0">
                <a:latin typeface="Times New Roman"/>
                <a:cs typeface="Times New Roman"/>
              </a:rPr>
              <a:t>And </a:t>
            </a:r>
            <a:r>
              <a:rPr lang="en-IN" sz="2800" spc="-5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complete </a:t>
            </a:r>
            <a:r>
              <a:rPr sz="2800" spc="-5" dirty="0">
                <a:latin typeface="Times New Roman"/>
                <a:cs typeface="Times New Roman"/>
              </a:rPr>
              <a:t>linkage clustering, in which </a:t>
            </a:r>
            <a:r>
              <a:rPr sz="2800" dirty="0">
                <a:latin typeface="Times New Roman"/>
                <a:cs typeface="Times New Roman"/>
              </a:rPr>
              <a:t>all </a:t>
            </a:r>
            <a:r>
              <a:rPr sz="2800" spc="-5" dirty="0">
                <a:latin typeface="Times New Roman"/>
                <a:cs typeface="Times New Roman"/>
              </a:rPr>
              <a:t>nodes within every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1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5189"/>
            <a:ext cx="5965190" cy="436465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37795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similarity </a:t>
            </a:r>
            <a:r>
              <a:rPr sz="1400" dirty="0">
                <a:latin typeface="Times New Roman"/>
                <a:cs typeface="Times New Roman"/>
              </a:rPr>
              <a:t>greater </a:t>
            </a:r>
            <a:r>
              <a:rPr sz="1400" spc="-5" dirty="0">
                <a:latin typeface="Times New Roman"/>
                <a:cs typeface="Times New Roman"/>
              </a:rPr>
              <a:t>than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threshold.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novel </a:t>
            </a:r>
            <a:r>
              <a:rPr sz="1400" spc="-5" dirty="0">
                <a:latin typeface="Times New Roman"/>
                <a:cs typeface="Times New Roman"/>
              </a:rPr>
              <a:t>approach in this direction is the use </a:t>
            </a:r>
            <a:r>
              <a:rPr sz="1400" dirty="0">
                <a:latin typeface="Times New Roman"/>
                <a:cs typeface="Times New Roman"/>
              </a:rPr>
              <a:t>of  </a:t>
            </a:r>
            <a:r>
              <a:rPr sz="1400" spc="-5" dirty="0">
                <a:latin typeface="Times New Roman"/>
                <a:cs typeface="Times New Roman"/>
              </a:rPr>
              <a:t>various similarity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dissimilarity measures, combined 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sums, which has greatly improved the performance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this kind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methodology.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  <a:spcBef>
                <a:spcPts val="1150"/>
              </a:spcBef>
            </a:pPr>
            <a:r>
              <a:rPr sz="1200" spc="-5" dirty="0">
                <a:latin typeface="Arial"/>
                <a:cs typeface="Arial"/>
              </a:rPr>
              <a:t>Given a dictionary that contains mapping of employee and his manager as a number of  (employee, manager) </a:t>
            </a:r>
            <a:r>
              <a:rPr sz="1200" dirty="0">
                <a:latin typeface="Arial"/>
                <a:cs typeface="Arial"/>
              </a:rPr>
              <a:t>pairs </a:t>
            </a:r>
            <a:r>
              <a:rPr sz="1200" spc="-5" dirty="0">
                <a:latin typeface="Arial"/>
                <a:cs typeface="Arial"/>
              </a:rPr>
              <a:t>like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below.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Arial"/>
                <a:cs typeface="Arial"/>
              </a:rPr>
              <a:t>Write a function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get no of employees under each manager in the hierarchy not </a:t>
            </a:r>
            <a:r>
              <a:rPr sz="1200" dirty="0">
                <a:latin typeface="Arial"/>
                <a:cs typeface="Arial"/>
              </a:rPr>
              <a:t>just  </a:t>
            </a:r>
            <a:r>
              <a:rPr sz="1200" spc="-5" dirty="0">
                <a:latin typeface="Arial"/>
                <a:cs typeface="Arial"/>
              </a:rPr>
              <a:t>their direct reports. </a:t>
            </a:r>
            <a:r>
              <a:rPr sz="1200" dirty="0">
                <a:latin typeface="Arial"/>
                <a:cs typeface="Arial"/>
              </a:rPr>
              <a:t>It </a:t>
            </a:r>
            <a:r>
              <a:rPr sz="1200" spc="-5" dirty="0">
                <a:latin typeface="Arial"/>
                <a:cs typeface="Arial"/>
              </a:rPr>
              <a:t>may be assumed that an employee directly reports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only one  manager.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above </a:t>
            </a:r>
            <a:r>
              <a:rPr sz="1200" spc="-5" dirty="0">
                <a:latin typeface="Arial"/>
                <a:cs typeface="Arial"/>
              </a:rPr>
              <a:t>dictionary the root node/ceo is listed as </a:t>
            </a:r>
            <a:r>
              <a:rPr sz="1200" dirty="0">
                <a:latin typeface="Arial"/>
                <a:cs typeface="Arial"/>
              </a:rPr>
              <a:t>reporting to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himself.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 </a:t>
            </a:r>
            <a:r>
              <a:rPr sz="1400" spc="-5" dirty="0">
                <a:latin typeface="Arial"/>
                <a:cs typeface="Arial"/>
              </a:rPr>
              <a:t>"A", "C"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},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{ </a:t>
            </a:r>
            <a:r>
              <a:rPr sz="1400" spc="-5" dirty="0">
                <a:latin typeface="Arial"/>
                <a:cs typeface="Arial"/>
              </a:rPr>
              <a:t>"B", "C"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},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 </a:t>
            </a:r>
            <a:r>
              <a:rPr sz="1400" spc="-5" dirty="0">
                <a:latin typeface="Arial"/>
                <a:cs typeface="Arial"/>
              </a:rPr>
              <a:t>"C", "F"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},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 </a:t>
            </a:r>
            <a:r>
              <a:rPr sz="1400" spc="-5" dirty="0">
                <a:latin typeface="Arial"/>
                <a:cs typeface="Arial"/>
              </a:rPr>
              <a:t>"D", "E"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},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 </a:t>
            </a:r>
            <a:r>
              <a:rPr sz="1400" spc="-5" dirty="0">
                <a:latin typeface="Arial"/>
                <a:cs typeface="Arial"/>
              </a:rPr>
              <a:t>"E", "F"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},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 </a:t>
            </a:r>
            <a:r>
              <a:rPr sz="1400" spc="-5" dirty="0">
                <a:latin typeface="Arial"/>
                <a:cs typeface="Arial"/>
              </a:rPr>
              <a:t>"F", "F"</a:t>
            </a:r>
            <a:r>
              <a:rPr sz="1400" dirty="0">
                <a:latin typeface="Arial"/>
                <a:cs typeface="Arial"/>
              </a:rPr>
              <a:t> 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5" y="5690997"/>
            <a:ext cx="4215765" cy="3867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this example </a:t>
            </a:r>
            <a:r>
              <a:rPr sz="1400" dirty="0">
                <a:latin typeface="Arial"/>
                <a:cs typeface="Arial"/>
              </a:rPr>
              <a:t>C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manager 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A,</a:t>
            </a:r>
            <a:endParaRPr sz="1400" dirty="0">
              <a:latin typeface="Arial"/>
              <a:cs typeface="Arial"/>
            </a:endParaRPr>
          </a:p>
          <a:p>
            <a:pPr marL="12700" marR="1259205">
              <a:lnSpc>
                <a:spcPct val="185000"/>
              </a:lnSpc>
            </a:pPr>
            <a:r>
              <a:rPr sz="1400" dirty="0">
                <a:latin typeface="Arial"/>
                <a:cs typeface="Arial"/>
              </a:rPr>
              <a:t>C is </a:t>
            </a:r>
            <a:r>
              <a:rPr sz="1400" spc="-5" dirty="0">
                <a:latin typeface="Arial"/>
                <a:cs typeface="Arial"/>
              </a:rPr>
              <a:t>also manager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10" dirty="0">
                <a:latin typeface="Arial"/>
                <a:cs typeface="Arial"/>
              </a:rPr>
              <a:t>B, 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manager  </a:t>
            </a:r>
            <a:r>
              <a:rPr sz="1400" dirty="0">
                <a:latin typeface="Arial"/>
                <a:cs typeface="Arial"/>
              </a:rPr>
              <a:t>of C and so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Output should </a:t>
            </a:r>
            <a:r>
              <a:rPr sz="1400" dirty="0">
                <a:latin typeface="Arial"/>
                <a:cs typeface="Arial"/>
              </a:rPr>
              <a:t>be a </a:t>
            </a:r>
            <a:r>
              <a:rPr sz="1400" spc="-5" dirty="0">
                <a:latin typeface="Arial"/>
                <a:cs typeface="Arial"/>
              </a:rPr>
              <a:t>Dictionary </a:t>
            </a:r>
            <a:r>
              <a:rPr sz="1400" dirty="0">
                <a:latin typeface="Arial"/>
                <a:cs typeface="Arial"/>
              </a:rPr>
              <a:t>that contains </a:t>
            </a:r>
            <a:r>
              <a:rPr sz="1400" spc="-5" dirty="0">
                <a:latin typeface="Arial"/>
                <a:cs typeface="Arial"/>
              </a:rPr>
              <a:t>following.  </a:t>
            </a:r>
            <a:r>
              <a:rPr sz="1400" dirty="0">
                <a:latin typeface="Arial"/>
                <a:cs typeface="Arial"/>
              </a:rPr>
              <a:t>A -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dirty="0">
                <a:latin typeface="Arial"/>
                <a:cs typeface="Arial"/>
              </a:rPr>
              <a:t>B -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 -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 -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 –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1</a:t>
            </a:r>
            <a:endParaRPr lang="en-IN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400" dirty="0" smtClean="0">
                <a:latin typeface="Arial"/>
                <a:cs typeface="Arial"/>
              </a:rPr>
              <a:t>F-3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29317"/>
            <a:ext cx="725424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                    </a:t>
            </a:r>
            <a:r>
              <a:rPr spc="-5" dirty="0" smtClean="0"/>
              <a:t>Conclusion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838200"/>
            <a:ext cx="6951420" cy="820141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0" marR="5080" indent="0">
              <a:lnSpc>
                <a:spcPct val="95800"/>
              </a:lnSpc>
              <a:spcBef>
                <a:spcPts val="175"/>
              </a:spcBef>
              <a:buNone/>
            </a:pPr>
            <a:r>
              <a:rPr sz="2800" spc="-5" dirty="0"/>
              <a:t>The approach introduces the concept of </a:t>
            </a:r>
            <a:r>
              <a:rPr sz="2800" spc="-10" dirty="0"/>
              <a:t>community </a:t>
            </a:r>
            <a:r>
              <a:rPr sz="2800" spc="-5" dirty="0"/>
              <a:t>score, and searches  for an </a:t>
            </a:r>
            <a:r>
              <a:rPr sz="2800" spc="-10" dirty="0"/>
              <a:t>optimal </a:t>
            </a:r>
            <a:r>
              <a:rPr sz="2800" spc="-5" dirty="0"/>
              <a:t>partitioning </a:t>
            </a:r>
            <a:r>
              <a:rPr sz="2800" spc="-10" dirty="0"/>
              <a:t>of </a:t>
            </a:r>
            <a:r>
              <a:rPr sz="2800" spc="-5" dirty="0"/>
              <a:t>the network by maximizing the community  score. All the dense communities present in the network structure are  obtained at the end of the algorithm by </a:t>
            </a:r>
            <a:r>
              <a:rPr sz="2800" dirty="0"/>
              <a:t>selectively </a:t>
            </a:r>
            <a:r>
              <a:rPr sz="2800" spc="-5" dirty="0"/>
              <a:t>exploring the search  space, without the need to know in advance the exact number of groups.  The concept of community score, though </a:t>
            </a:r>
            <a:r>
              <a:rPr sz="2800" spc="-10" dirty="0"/>
              <a:t>simple, </a:t>
            </a:r>
            <a:r>
              <a:rPr sz="2800" spc="-5" dirty="0"/>
              <a:t>revealed very  efﬁcacious. </a:t>
            </a:r>
            <a:r>
              <a:rPr sz="2800" spc="-10" dirty="0"/>
              <a:t>In </a:t>
            </a:r>
            <a:r>
              <a:rPr sz="2800" spc="-5" dirty="0"/>
              <a:t>fact, experiments on synthetic and real </a:t>
            </a:r>
            <a:r>
              <a:rPr sz="2800" dirty="0"/>
              <a:t>life </a:t>
            </a:r>
            <a:r>
              <a:rPr sz="2800" spc="-5" dirty="0"/>
              <a:t>networks  showed the capability of the genetic approach to correctly detect  communities with comparable results with </a:t>
            </a:r>
            <a:r>
              <a:rPr sz="2800" spc="-5" dirty="0" smtClean="0"/>
              <a:t>state</a:t>
            </a:r>
            <a:r>
              <a:rPr lang="en-IN" sz="2800" spc="-5" dirty="0" smtClean="0"/>
              <a:t> </a:t>
            </a:r>
            <a:r>
              <a:rPr sz="2800" spc="-5" dirty="0" smtClean="0"/>
              <a:t>of</a:t>
            </a:r>
            <a:r>
              <a:rPr lang="en-IN" sz="2800" spc="-5" dirty="0" smtClean="0"/>
              <a:t> </a:t>
            </a:r>
            <a:r>
              <a:rPr sz="2800" spc="-5" dirty="0" smtClean="0"/>
              <a:t>the</a:t>
            </a:r>
            <a:r>
              <a:rPr lang="en-IN" sz="2800" spc="-5" dirty="0" smtClean="0"/>
              <a:t> </a:t>
            </a:r>
            <a:r>
              <a:rPr sz="2800" spc="-5" dirty="0" smtClean="0"/>
              <a:t>art</a:t>
            </a:r>
            <a:r>
              <a:rPr sz="2800" spc="80" dirty="0" smtClean="0"/>
              <a:t> </a:t>
            </a:r>
            <a:r>
              <a:rPr sz="2800" spc="-5" dirty="0" smtClean="0"/>
              <a:t>approaches</a:t>
            </a:r>
            <a:endParaRPr lang="en-IN" sz="2800" spc="-5" dirty="0" smtClean="0"/>
          </a:p>
          <a:p>
            <a:pPr marL="0" marR="5080" indent="0">
              <a:lnSpc>
                <a:spcPct val="95800"/>
              </a:lnSpc>
              <a:spcBef>
                <a:spcPts val="175"/>
              </a:spcBef>
              <a:buNone/>
            </a:pPr>
            <a:r>
              <a:rPr lang="en-IN" sz="2800" dirty="0"/>
              <a:t>Future research will aim at applying multi-objective optimization to  improve quality results</a:t>
            </a:r>
            <a:r>
              <a:rPr sz="2800" spc="-5" dirty="0" smtClean="0"/>
              <a:t>.</a:t>
            </a:r>
            <a:endParaRPr lang="en-IN" sz="2800" spc="-5" dirty="0" smtClean="0"/>
          </a:p>
          <a:p>
            <a:pPr marL="0" marR="5080" indent="0">
              <a:lnSpc>
                <a:spcPct val="95800"/>
              </a:lnSpc>
              <a:spcBef>
                <a:spcPts val="175"/>
              </a:spcBef>
              <a:buNone/>
            </a:pPr>
            <a:endParaRPr lang="en-IN" sz="2800" dirty="0"/>
          </a:p>
          <a:p>
            <a:pPr marL="0" marR="420370" indent="0">
              <a:lnSpc>
                <a:spcPts val="1820"/>
              </a:lnSpc>
              <a:spcBef>
                <a:spcPts val="70"/>
              </a:spcBef>
              <a:buNone/>
            </a:pPr>
            <a:r>
              <a:rPr sz="2800" spc="-5" dirty="0" smtClean="0"/>
              <a:t>.</a:t>
            </a:r>
            <a:endParaRPr sz="2800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878" y="2317086"/>
            <a:ext cx="33712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u="none" spc="-5" dirty="0">
                <a:latin typeface="Algerian"/>
                <a:cs typeface="Algerian"/>
              </a:rPr>
              <a:t>Reference</a:t>
            </a:r>
            <a:endParaRPr sz="4800">
              <a:latin typeface="Algerian"/>
              <a:cs typeface="Algeri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4181373"/>
            <a:ext cx="3310890" cy="334129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www.geekforgeeks.com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www.google.com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www.scholarlyarticles.com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www.wikipedia.com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www.tutorialpoint.com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www.quora.com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www.slideshare.net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9"/>
              </a:rPr>
              <a:t>www.stackoverflow.com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8986"/>
            <a:ext cx="5739130" cy="441755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40665" marR="81280">
              <a:lnSpc>
                <a:spcPct val="103299"/>
              </a:lnSpc>
              <a:spcBef>
                <a:spcPts val="30"/>
              </a:spcBef>
            </a:pPr>
            <a:r>
              <a:rPr lang="en-IN" sz="1600" spc="-5" dirty="0" smtClean="0">
                <a:latin typeface="Times New Roman"/>
                <a:cs typeface="Times New Roman"/>
              </a:rPr>
              <a:t>Intrinsic community structures are possessed by many </a:t>
            </a:r>
            <a:r>
              <a:rPr lang="en-IN" sz="1600" dirty="0" smtClean="0">
                <a:latin typeface="Times New Roman"/>
                <a:cs typeface="Times New Roman"/>
              </a:rPr>
              <a:t>real-world  </a:t>
            </a:r>
            <a:r>
              <a:rPr lang="en-IN" sz="1600" spc="-5" dirty="0" smtClean="0">
                <a:latin typeface="Times New Roman"/>
                <a:cs typeface="Times New Roman"/>
              </a:rPr>
              <a:t>networks, e.g. biological data, communication networks and social  graphs, to </a:t>
            </a:r>
            <a:r>
              <a:rPr lang="en-IN" sz="1600" spc="-10" dirty="0" smtClean="0">
                <a:latin typeface="Times New Roman"/>
                <a:cs typeface="Times New Roman"/>
              </a:rPr>
              <a:t>name </a:t>
            </a:r>
            <a:r>
              <a:rPr lang="en-IN" sz="1600" dirty="0" smtClean="0">
                <a:latin typeface="Times New Roman"/>
                <a:cs typeface="Times New Roman"/>
              </a:rPr>
              <a:t>but </a:t>
            </a:r>
            <a:r>
              <a:rPr lang="en-IN" sz="1600" spc="-5" dirty="0" smtClean="0">
                <a:latin typeface="Times New Roman"/>
                <a:cs typeface="Times New Roman"/>
              </a:rPr>
              <a:t>a few. Given a network, it is particularly  interesting as well as challenging to detect the inherent and </a:t>
            </a:r>
            <a:r>
              <a:rPr lang="en-IN" sz="1600" dirty="0" smtClean="0">
                <a:latin typeface="Times New Roman"/>
                <a:cs typeface="Times New Roman"/>
              </a:rPr>
              <a:t>hidden  </a:t>
            </a:r>
            <a:r>
              <a:rPr lang="en-IN" sz="1600" spc="-5" dirty="0" smtClean="0">
                <a:latin typeface="Times New Roman"/>
                <a:cs typeface="Times New Roman"/>
              </a:rPr>
              <a:t>communities. Communities, which have no quantitative</a:t>
            </a:r>
            <a:r>
              <a:rPr lang="en-IN" sz="1600" spc="100" dirty="0" smtClean="0">
                <a:latin typeface="Times New Roman"/>
                <a:cs typeface="Times New Roman"/>
              </a:rPr>
              <a:t> </a:t>
            </a:r>
            <a:r>
              <a:rPr lang="en-IN" sz="1600" spc="-5" dirty="0" smtClean="0">
                <a:latin typeface="Times New Roman"/>
                <a:cs typeface="Times New Roman"/>
              </a:rPr>
              <a:t>deﬁnition,</a:t>
            </a:r>
            <a:endParaRPr lang="en-IN" sz="1600" dirty="0" smtClean="0">
              <a:latin typeface="Times New Roman"/>
              <a:cs typeface="Times New Roman"/>
            </a:endParaRPr>
          </a:p>
          <a:p>
            <a:pPr marL="240665" marR="81280">
              <a:lnSpc>
                <a:spcPct val="103299"/>
              </a:lnSpc>
              <a:spcBef>
                <a:spcPts val="30"/>
              </a:spcBef>
            </a:pPr>
            <a:endParaRPr lang="en-IN" sz="1600" spc="-5" dirty="0" smtClean="0">
              <a:latin typeface="Times New Roman"/>
              <a:cs typeface="Times New Roman"/>
            </a:endParaRPr>
          </a:p>
          <a:p>
            <a:pPr marL="240665" marR="81280">
              <a:lnSpc>
                <a:spcPct val="103299"/>
              </a:lnSpc>
              <a:spcBef>
                <a:spcPts val="30"/>
              </a:spcBef>
            </a:pPr>
            <a:r>
              <a:rPr sz="1600" spc="-5" dirty="0" smtClean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also called clusters. They are usually considered as groups of  nodes, in which intra-group connections are </a:t>
            </a:r>
            <a:r>
              <a:rPr sz="1600" spc="-10" dirty="0">
                <a:latin typeface="Times New Roman"/>
                <a:cs typeface="Times New Roman"/>
              </a:rPr>
              <a:t>much </a:t>
            </a:r>
            <a:r>
              <a:rPr sz="1600" spc="-5" dirty="0">
                <a:latin typeface="Times New Roman"/>
                <a:cs typeface="Times New Roman"/>
              </a:rPr>
              <a:t>denser than  those inter-group ones. Just as many classic puzzles, community  detection is intuitive at </a:t>
            </a:r>
            <a:r>
              <a:rPr sz="1600" spc="-10" dirty="0">
                <a:latin typeface="Times New Roman"/>
                <a:cs typeface="Times New Roman"/>
              </a:rPr>
              <a:t>ﬁrst </a:t>
            </a:r>
            <a:r>
              <a:rPr sz="1600" spc="-5" dirty="0">
                <a:latin typeface="Times New Roman"/>
                <a:cs typeface="Times New Roman"/>
              </a:rPr>
              <a:t>sight but actually an intricate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problem.</a:t>
            </a:r>
            <a:endParaRPr sz="1600" dirty="0">
              <a:latin typeface="Times New Roman"/>
              <a:cs typeface="Times New Roman"/>
            </a:endParaRPr>
          </a:p>
          <a:p>
            <a:pPr marL="240665" marR="5080" indent="-227965">
              <a:lnSpc>
                <a:spcPct val="103499"/>
              </a:lnSpc>
              <a:spcBef>
                <a:spcPts val="800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Community detection </a:t>
            </a:r>
            <a:r>
              <a:rPr sz="1600" b="1" spc="-10" dirty="0">
                <a:latin typeface="Times New Roman"/>
                <a:cs typeface="Times New Roman"/>
              </a:rPr>
              <a:t>aims </a:t>
            </a:r>
            <a:r>
              <a:rPr sz="1600" b="1" spc="-5" dirty="0">
                <a:latin typeface="Times New Roman"/>
                <a:cs typeface="Times New Roman"/>
              </a:rPr>
              <a:t>at grouping nodes </a:t>
            </a:r>
            <a:r>
              <a:rPr sz="1600" spc="-5" dirty="0">
                <a:latin typeface="Times New Roman"/>
                <a:cs typeface="Times New Roman"/>
              </a:rPr>
              <a:t>in accordance  with the relationships </a:t>
            </a:r>
            <a:r>
              <a:rPr sz="1600" spc="-10" dirty="0">
                <a:latin typeface="Times New Roman"/>
                <a:cs typeface="Times New Roman"/>
              </a:rPr>
              <a:t>among </a:t>
            </a:r>
            <a:r>
              <a:rPr sz="1600" spc="-5" dirty="0">
                <a:latin typeface="Times New Roman"/>
                <a:cs typeface="Times New Roman"/>
              </a:rPr>
              <a:t>them to form strongly linked </a:t>
            </a:r>
            <a:r>
              <a:rPr sz="1600" spc="0" dirty="0">
                <a:latin typeface="Times New Roman"/>
                <a:cs typeface="Times New Roman"/>
              </a:rPr>
              <a:t>sub-  </a:t>
            </a:r>
            <a:r>
              <a:rPr sz="1600" spc="-5" dirty="0">
                <a:latin typeface="Times New Roman"/>
                <a:cs typeface="Times New Roman"/>
              </a:rPr>
              <a:t>graphs from the entire graphs. Since networks are usually </a:t>
            </a:r>
            <a:r>
              <a:rPr sz="1600" spc="-10" dirty="0">
                <a:latin typeface="Times New Roman"/>
                <a:cs typeface="Times New Roman"/>
              </a:rPr>
              <a:t>modelled  </a:t>
            </a:r>
            <a:r>
              <a:rPr sz="1600" spc="-5" dirty="0">
                <a:latin typeface="Times New Roman"/>
                <a:cs typeface="Times New Roman"/>
              </a:rPr>
              <a:t>as graphs, detecting communities in multifarious networks is also  known as the graph partition problem in </a:t>
            </a:r>
            <a:r>
              <a:rPr sz="1600" spc="-10" dirty="0">
                <a:latin typeface="Times New Roman"/>
                <a:cs typeface="Times New Roman"/>
              </a:rPr>
              <a:t>modern </a:t>
            </a:r>
            <a:r>
              <a:rPr sz="1600" spc="-5" dirty="0">
                <a:latin typeface="Times New Roman"/>
                <a:cs typeface="Times New Roman"/>
              </a:rPr>
              <a:t>graph theory, as  well as the graph clustering or dense subgraph discovery problem  in the graph </a:t>
            </a:r>
            <a:r>
              <a:rPr sz="1600" spc="-10" dirty="0">
                <a:latin typeface="Times New Roman"/>
                <a:cs typeface="Times New Roman"/>
              </a:rPr>
              <a:t>mining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area.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236854" indent="0">
              <a:lnSpc>
                <a:spcPct val="95900"/>
              </a:lnSpc>
              <a:spcBef>
                <a:spcPts val="175"/>
              </a:spcBef>
              <a:buNone/>
            </a:pPr>
            <a:r>
              <a:rPr lang="en-IN" dirty="0">
                <a:latin typeface="Times New Roman"/>
                <a:cs typeface="Times New Roman"/>
              </a:rPr>
              <a:t>Given an undirected and </a:t>
            </a:r>
            <a:r>
              <a:rPr lang="en-IN" dirty="0" err="1">
                <a:latin typeface="Times New Roman"/>
                <a:cs typeface="Times New Roman"/>
              </a:rPr>
              <a:t>unweighted</a:t>
            </a:r>
            <a:r>
              <a:rPr lang="en-IN" dirty="0">
                <a:latin typeface="Times New Roman"/>
                <a:cs typeface="Times New Roman"/>
              </a:rPr>
              <a:t> graph, find the smallest cut  (smallest number of edges that disconnects the graph into two  components).</a:t>
            </a:r>
          </a:p>
          <a:p>
            <a:pPr marL="0" indent="0">
              <a:lnSpc>
                <a:spcPts val="1800"/>
              </a:lnSpc>
              <a:buNone/>
            </a:pPr>
            <a:endParaRPr lang="en-IN" dirty="0">
              <a:latin typeface="Times New Roman"/>
              <a:cs typeface="Times New Roman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IN" dirty="0">
                <a:latin typeface="Times New Roman"/>
                <a:cs typeface="Times New Roman"/>
              </a:rPr>
              <a:t>The input graph may have parallel edges.</a:t>
            </a:r>
          </a:p>
          <a:p>
            <a:pPr marL="0" indent="0">
              <a:lnSpc>
                <a:spcPts val="1885"/>
              </a:lnSpc>
              <a:buNone/>
            </a:pPr>
            <a:r>
              <a:rPr lang="en-IN" dirty="0">
                <a:latin typeface="Times New Roman"/>
                <a:cs typeface="Times New Roman"/>
              </a:rPr>
              <a:t>For example consider the following example, the smallest cut has 2</a:t>
            </a:r>
          </a:p>
          <a:p>
            <a:pPr marL="0" indent="0">
              <a:lnSpc>
                <a:spcPct val="100000"/>
              </a:lnSpc>
              <a:spcBef>
                <a:spcPts val="60"/>
              </a:spcBef>
              <a:buNone/>
            </a:pPr>
            <a:r>
              <a:rPr lang="en-IN" dirty="0">
                <a:latin typeface="Times New Roman"/>
                <a:cs typeface="Times New Roman"/>
              </a:rPr>
              <a:t>edges.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141220" y="670560"/>
            <a:ext cx="7383780" cy="122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Minimum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Cut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Method</a:t>
            </a:r>
            <a:endParaRPr sz="2800" dirty="0">
              <a:latin typeface="Algerian"/>
              <a:cs typeface="Algeri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2057400" y="6057900"/>
            <a:ext cx="3767192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2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736366"/>
            <a:ext cx="6262674" cy="597278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1610"/>
              </a:lnSpc>
              <a:spcBef>
                <a:spcPts val="215"/>
              </a:spcBef>
            </a:pPr>
            <a:r>
              <a:rPr sz="2000" b="1" dirty="0">
                <a:ea typeface="SimSun-ExtB" pitchFamily="49" charset="-122"/>
                <a:cs typeface="Times New Roman"/>
              </a:rPr>
              <a:t>A </a:t>
            </a:r>
            <a:r>
              <a:rPr sz="2000" b="1" spc="-5" dirty="0">
                <a:ea typeface="SimSun-ExtB" pitchFamily="49" charset="-122"/>
                <a:cs typeface="Times New Roman"/>
              </a:rPr>
              <a:t>Simple Solution </a:t>
            </a:r>
            <a:r>
              <a:rPr sz="2000" b="1" dirty="0">
                <a:ea typeface="SimSun-ExtB" pitchFamily="49" charset="-122"/>
                <a:cs typeface="Times New Roman"/>
              </a:rPr>
              <a:t>use </a:t>
            </a: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ea typeface="SimSun-ExtB" pitchFamily="49" charset="-122"/>
                <a:cs typeface="Times New Roman"/>
                <a:hlinkClick r:id="rId2"/>
              </a:rPr>
              <a:t>Max-Flow based</a:t>
            </a:r>
            <a:r>
              <a:rPr sz="2000" b="1" spc="-5" dirty="0">
                <a:solidFill>
                  <a:srgbClr val="0000FF"/>
                </a:solidFill>
                <a:ea typeface="SimSun-ExtB" pitchFamily="49" charset="-122"/>
                <a:cs typeface="Times New Roman"/>
                <a:hlinkClick r:id="rId2"/>
              </a:rPr>
              <a:t> </a:t>
            </a:r>
            <a:r>
              <a:rPr sz="2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ea typeface="SimSun-ExtB" pitchFamily="49" charset="-122"/>
                <a:cs typeface="Times New Roman"/>
                <a:hlinkClick r:id="rId3"/>
              </a:rPr>
              <a:t>s-t </a:t>
            </a: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ea typeface="SimSun-ExtB" pitchFamily="49" charset="-122"/>
                <a:cs typeface="Times New Roman"/>
                <a:hlinkClick r:id="rId3"/>
              </a:rPr>
              <a:t>cut algorithm</a:t>
            </a:r>
            <a:r>
              <a:rPr sz="2000" b="1" spc="-5" dirty="0">
                <a:solidFill>
                  <a:srgbClr val="0000FF"/>
                </a:solidFill>
                <a:ea typeface="SimSun-ExtB" pitchFamily="49" charset="-122"/>
                <a:cs typeface="Times New Roman"/>
                <a:hlinkClick r:id="rId3"/>
              </a:rPr>
              <a:t> </a:t>
            </a:r>
            <a:r>
              <a:rPr sz="2000" b="1" dirty="0">
                <a:ea typeface="SimSun-ExtB" pitchFamily="49" charset="-122"/>
                <a:cs typeface="Times New Roman"/>
              </a:rPr>
              <a:t>to </a:t>
            </a:r>
            <a:r>
              <a:rPr sz="2000" b="1" spc="-5" dirty="0">
                <a:ea typeface="SimSun-ExtB" pitchFamily="49" charset="-122"/>
                <a:cs typeface="Times New Roman"/>
              </a:rPr>
              <a:t>find minimum </a:t>
            </a:r>
            <a:r>
              <a:rPr sz="2000" b="1" dirty="0">
                <a:ea typeface="SimSun-ExtB" pitchFamily="49" charset="-122"/>
                <a:cs typeface="Times New Roman"/>
              </a:rPr>
              <a:t>cut.  </a:t>
            </a:r>
            <a:r>
              <a:rPr sz="2000" b="1" spc="-5" dirty="0">
                <a:ea typeface="SimSun-ExtB" pitchFamily="49" charset="-122"/>
                <a:cs typeface="Times New Roman"/>
              </a:rPr>
              <a:t>Consider </a:t>
            </a:r>
            <a:r>
              <a:rPr sz="2000" b="1" dirty="0">
                <a:ea typeface="SimSun-ExtB" pitchFamily="49" charset="-122"/>
                <a:cs typeface="Times New Roman"/>
              </a:rPr>
              <a:t>every pair </a:t>
            </a:r>
            <a:r>
              <a:rPr sz="2000" b="1" spc="-5" dirty="0">
                <a:ea typeface="SimSun-ExtB" pitchFamily="49" charset="-122"/>
                <a:cs typeface="Times New Roman"/>
              </a:rPr>
              <a:t>of vertices </a:t>
            </a:r>
            <a:r>
              <a:rPr sz="2000" b="1" dirty="0">
                <a:ea typeface="SimSun-ExtB" pitchFamily="49" charset="-122"/>
                <a:cs typeface="Times New Roman"/>
              </a:rPr>
              <a:t>as </a:t>
            </a:r>
            <a:r>
              <a:rPr sz="2000" b="1" spc="-5" dirty="0">
                <a:ea typeface="SimSun-ExtB" pitchFamily="49" charset="-122"/>
                <a:cs typeface="Times New Roman"/>
              </a:rPr>
              <a:t>source </a:t>
            </a:r>
            <a:r>
              <a:rPr sz="2000" b="1" spc="-10" dirty="0">
                <a:ea typeface="SimSun-ExtB" pitchFamily="49" charset="-122"/>
                <a:cs typeface="Times New Roman"/>
              </a:rPr>
              <a:t>‘s’ </a:t>
            </a:r>
            <a:r>
              <a:rPr sz="2000" b="1" dirty="0">
                <a:ea typeface="SimSun-ExtB" pitchFamily="49" charset="-122"/>
                <a:cs typeface="Times New Roman"/>
              </a:rPr>
              <a:t>and </a:t>
            </a:r>
            <a:r>
              <a:rPr sz="2000" b="1" spc="-5" dirty="0">
                <a:ea typeface="SimSun-ExtB" pitchFamily="49" charset="-122"/>
                <a:cs typeface="Times New Roman"/>
              </a:rPr>
              <a:t>sink </a:t>
            </a:r>
            <a:r>
              <a:rPr sz="2000" b="1" spc="-10" dirty="0">
                <a:ea typeface="SimSun-ExtB" pitchFamily="49" charset="-122"/>
                <a:cs typeface="Times New Roman"/>
              </a:rPr>
              <a:t>‘t’, </a:t>
            </a:r>
            <a:r>
              <a:rPr sz="2000" b="1" dirty="0">
                <a:ea typeface="SimSun-ExtB" pitchFamily="49" charset="-122"/>
                <a:cs typeface="Times New Roman"/>
              </a:rPr>
              <a:t>and </a:t>
            </a:r>
            <a:r>
              <a:rPr sz="2000" b="1" spc="-5" dirty="0">
                <a:ea typeface="SimSun-ExtB" pitchFamily="49" charset="-122"/>
                <a:cs typeface="Times New Roman"/>
              </a:rPr>
              <a:t>call minimum </a:t>
            </a:r>
            <a:r>
              <a:rPr sz="2000" b="1" spc="10" dirty="0">
                <a:ea typeface="SimSun-ExtB" pitchFamily="49" charset="-122"/>
                <a:cs typeface="Times New Roman"/>
              </a:rPr>
              <a:t>s-t </a:t>
            </a:r>
            <a:r>
              <a:rPr sz="2000" b="1" dirty="0">
                <a:ea typeface="SimSun-ExtB" pitchFamily="49" charset="-122"/>
                <a:cs typeface="Times New Roman"/>
              </a:rPr>
              <a:t>cut  </a:t>
            </a:r>
            <a:r>
              <a:rPr sz="2000" b="1" spc="-5" dirty="0">
                <a:ea typeface="SimSun-ExtB" pitchFamily="49" charset="-122"/>
                <a:cs typeface="Times New Roman"/>
              </a:rPr>
              <a:t>algorithm </a:t>
            </a:r>
            <a:r>
              <a:rPr sz="2000" b="1" dirty="0">
                <a:ea typeface="SimSun-ExtB" pitchFamily="49" charset="-122"/>
                <a:cs typeface="Times New Roman"/>
              </a:rPr>
              <a:t>to </a:t>
            </a:r>
            <a:r>
              <a:rPr sz="2000" b="1" spc="-5" dirty="0">
                <a:ea typeface="SimSun-ExtB" pitchFamily="49" charset="-122"/>
                <a:cs typeface="Times New Roman"/>
              </a:rPr>
              <a:t>find the </a:t>
            </a:r>
            <a:r>
              <a:rPr sz="2000" b="1" spc="0" dirty="0">
                <a:ea typeface="SimSun-ExtB" pitchFamily="49" charset="-122"/>
                <a:cs typeface="Times New Roman"/>
              </a:rPr>
              <a:t>s-t </a:t>
            </a:r>
            <a:r>
              <a:rPr sz="2000" b="1" spc="-5" dirty="0">
                <a:ea typeface="SimSun-ExtB" pitchFamily="49" charset="-122"/>
                <a:cs typeface="Times New Roman"/>
              </a:rPr>
              <a:t>cut. Return minimum </a:t>
            </a:r>
            <a:r>
              <a:rPr sz="2000" b="1" dirty="0">
                <a:ea typeface="SimSun-ExtB" pitchFamily="49" charset="-122"/>
                <a:cs typeface="Times New Roman"/>
              </a:rPr>
              <a:t>of all </a:t>
            </a:r>
            <a:r>
              <a:rPr sz="2000" b="1" spc="0" dirty="0">
                <a:ea typeface="SimSun-ExtB" pitchFamily="49" charset="-122"/>
                <a:cs typeface="Times New Roman"/>
              </a:rPr>
              <a:t>s-t </a:t>
            </a:r>
            <a:r>
              <a:rPr sz="2000" b="1" spc="-5" dirty="0">
                <a:ea typeface="SimSun-ExtB" pitchFamily="49" charset="-122"/>
                <a:cs typeface="Times New Roman"/>
              </a:rPr>
              <a:t>cuts. Best possible </a:t>
            </a:r>
            <a:r>
              <a:rPr sz="2000" b="1" spc="-10" dirty="0">
                <a:ea typeface="SimSun-ExtB" pitchFamily="49" charset="-122"/>
                <a:cs typeface="Times New Roman"/>
              </a:rPr>
              <a:t>time  </a:t>
            </a:r>
            <a:r>
              <a:rPr sz="2000" b="1" spc="-5" dirty="0">
                <a:ea typeface="SimSun-ExtB" pitchFamily="49" charset="-122"/>
                <a:cs typeface="Times New Roman"/>
              </a:rPr>
              <a:t>complexity </a:t>
            </a:r>
            <a:r>
              <a:rPr sz="2000" b="1" dirty="0">
                <a:ea typeface="SimSun-ExtB" pitchFamily="49" charset="-122"/>
                <a:cs typeface="Times New Roman"/>
              </a:rPr>
              <a:t>of </a:t>
            </a:r>
            <a:r>
              <a:rPr sz="2000" b="1" spc="-5" dirty="0">
                <a:ea typeface="SimSun-ExtB" pitchFamily="49" charset="-122"/>
                <a:cs typeface="Times New Roman"/>
              </a:rPr>
              <a:t>this algorithm </a:t>
            </a:r>
            <a:r>
              <a:rPr sz="2000" b="1" dirty="0">
                <a:ea typeface="SimSun-ExtB" pitchFamily="49" charset="-122"/>
                <a:cs typeface="Times New Roman"/>
              </a:rPr>
              <a:t>is O(V</a:t>
            </a:r>
            <a:r>
              <a:rPr sz="2000" b="1" baseline="30864" dirty="0">
                <a:ea typeface="SimSun-ExtB" pitchFamily="49" charset="-122"/>
                <a:cs typeface="Times New Roman"/>
              </a:rPr>
              <a:t>5</a:t>
            </a:r>
            <a:r>
              <a:rPr sz="2000" b="1" dirty="0">
                <a:ea typeface="SimSun-ExtB" pitchFamily="49" charset="-122"/>
                <a:cs typeface="Times New Roman"/>
              </a:rPr>
              <a:t>) </a:t>
            </a:r>
            <a:r>
              <a:rPr sz="2000" b="1" spc="-5" dirty="0">
                <a:ea typeface="SimSun-ExtB" pitchFamily="49" charset="-122"/>
                <a:cs typeface="Times New Roman"/>
              </a:rPr>
              <a:t>for </a:t>
            </a:r>
            <a:r>
              <a:rPr sz="2000" b="1" dirty="0">
                <a:ea typeface="SimSun-ExtB" pitchFamily="49" charset="-122"/>
                <a:cs typeface="Times New Roman"/>
              </a:rPr>
              <a:t>a </a:t>
            </a:r>
            <a:r>
              <a:rPr sz="2000" b="1" spc="-5" dirty="0">
                <a:ea typeface="SimSun-ExtB" pitchFamily="49" charset="-122"/>
                <a:cs typeface="Times New Roman"/>
              </a:rPr>
              <a:t>graph. </a:t>
            </a:r>
            <a:r>
              <a:rPr sz="2000" b="1" spc="-10" dirty="0">
                <a:ea typeface="SimSun-ExtB" pitchFamily="49" charset="-122"/>
                <a:cs typeface="Times New Roman"/>
              </a:rPr>
              <a:t>[How? </a:t>
            </a:r>
            <a:r>
              <a:rPr sz="2000" b="1" dirty="0">
                <a:ea typeface="SimSun-ExtB" pitchFamily="49" charset="-122"/>
                <a:cs typeface="Times New Roman"/>
              </a:rPr>
              <a:t>there are </a:t>
            </a:r>
            <a:r>
              <a:rPr sz="2000" b="1" spc="-5" dirty="0">
                <a:ea typeface="SimSun-ExtB" pitchFamily="49" charset="-122"/>
                <a:cs typeface="Times New Roman"/>
              </a:rPr>
              <a:t>total possible  V</a:t>
            </a:r>
            <a:r>
              <a:rPr sz="2000" b="1" spc="-7" baseline="30864" dirty="0">
                <a:ea typeface="SimSun-ExtB" pitchFamily="49" charset="-122"/>
                <a:cs typeface="Times New Roman"/>
              </a:rPr>
              <a:t>2 </a:t>
            </a:r>
            <a:r>
              <a:rPr sz="2000" b="1" spc="-5" dirty="0">
                <a:ea typeface="SimSun-ExtB" pitchFamily="49" charset="-122"/>
                <a:cs typeface="Times New Roman"/>
              </a:rPr>
              <a:t>pairs </a:t>
            </a:r>
            <a:r>
              <a:rPr sz="2000" b="1" spc="-10" dirty="0">
                <a:ea typeface="SimSun-ExtB" pitchFamily="49" charset="-122"/>
                <a:cs typeface="Times New Roman"/>
              </a:rPr>
              <a:t>and </a:t>
            </a:r>
            <a:r>
              <a:rPr sz="2000" b="1" spc="-5" dirty="0">
                <a:ea typeface="SimSun-ExtB" pitchFamily="49" charset="-122"/>
                <a:cs typeface="Times New Roman"/>
              </a:rPr>
              <a:t>s-t cut algorithm </a:t>
            </a:r>
            <a:r>
              <a:rPr sz="2000" b="1" dirty="0">
                <a:ea typeface="SimSun-ExtB" pitchFamily="49" charset="-122"/>
                <a:cs typeface="Times New Roman"/>
              </a:rPr>
              <a:t>for </a:t>
            </a:r>
            <a:r>
              <a:rPr sz="2000" b="1" spc="-5" dirty="0">
                <a:ea typeface="SimSun-ExtB" pitchFamily="49" charset="-122"/>
                <a:cs typeface="Times New Roman"/>
              </a:rPr>
              <a:t>one pair takes O(V*E) </a:t>
            </a:r>
            <a:r>
              <a:rPr sz="2000" b="1" spc="-10" dirty="0">
                <a:ea typeface="SimSun-ExtB" pitchFamily="49" charset="-122"/>
                <a:cs typeface="Times New Roman"/>
              </a:rPr>
              <a:t>time </a:t>
            </a:r>
            <a:r>
              <a:rPr sz="2000" b="1" dirty="0">
                <a:ea typeface="SimSun-ExtB" pitchFamily="49" charset="-122"/>
                <a:cs typeface="Times New Roman"/>
              </a:rPr>
              <a:t>and E =</a:t>
            </a:r>
            <a:r>
              <a:rPr sz="2000" b="1" spc="-25" dirty="0">
                <a:ea typeface="SimSun-ExtB" pitchFamily="49" charset="-122"/>
                <a:cs typeface="Times New Roman"/>
              </a:rPr>
              <a:t> </a:t>
            </a:r>
            <a:r>
              <a:rPr sz="2000" b="1" dirty="0">
                <a:ea typeface="SimSun-ExtB" pitchFamily="49" charset="-122"/>
                <a:cs typeface="Times New Roman"/>
              </a:rPr>
              <a:t>O(V</a:t>
            </a:r>
            <a:r>
              <a:rPr sz="2000" b="1" baseline="30864" dirty="0">
                <a:ea typeface="SimSun-ExtB" pitchFamily="49" charset="-122"/>
                <a:cs typeface="Times New Roman"/>
              </a:rPr>
              <a:t>2</a:t>
            </a:r>
            <a:r>
              <a:rPr sz="2000" b="1" dirty="0">
                <a:ea typeface="SimSun-ExtB" pitchFamily="49" charset="-122"/>
                <a:cs typeface="Times New Roman"/>
              </a:rPr>
              <a:t>)].</a:t>
            </a:r>
          </a:p>
          <a:p>
            <a:pPr>
              <a:lnSpc>
                <a:spcPct val="100000"/>
              </a:lnSpc>
            </a:pPr>
            <a:endParaRPr sz="2000" b="1" dirty="0">
              <a:ea typeface="SimSun-ExtB" pitchFamily="49" charset="-122"/>
              <a:cs typeface="Times New Roman"/>
            </a:endParaRPr>
          </a:p>
          <a:p>
            <a:pPr marL="12700" marR="10160">
              <a:lnSpc>
                <a:spcPts val="1610"/>
              </a:lnSpc>
              <a:spcBef>
                <a:spcPts val="1380"/>
              </a:spcBef>
            </a:pPr>
            <a:r>
              <a:rPr sz="2000" b="1" dirty="0">
                <a:ea typeface="SimSun-ExtB" pitchFamily="49" charset="-122"/>
                <a:cs typeface="Times New Roman"/>
              </a:rPr>
              <a:t>Below is </a:t>
            </a:r>
            <a:r>
              <a:rPr sz="2000" b="1" spc="-5" dirty="0">
                <a:ea typeface="SimSun-ExtB" pitchFamily="49" charset="-122"/>
                <a:cs typeface="Times New Roman"/>
              </a:rPr>
              <a:t>simple Karger’s Algorithm for this purpose. Below Karger’s algorithm  </a:t>
            </a:r>
            <a:r>
              <a:rPr sz="2000" b="1" dirty="0">
                <a:ea typeface="SimSun-ExtB" pitchFamily="49" charset="-122"/>
                <a:cs typeface="Times New Roman"/>
              </a:rPr>
              <a:t>can be </a:t>
            </a:r>
            <a:r>
              <a:rPr sz="2000" b="1" spc="-5" dirty="0">
                <a:ea typeface="SimSun-ExtB" pitchFamily="49" charset="-122"/>
                <a:cs typeface="Times New Roman"/>
              </a:rPr>
              <a:t>implemented in O(E) </a:t>
            </a:r>
            <a:r>
              <a:rPr sz="2000" b="1" dirty="0">
                <a:ea typeface="SimSun-ExtB" pitchFamily="49" charset="-122"/>
                <a:cs typeface="Times New Roman"/>
              </a:rPr>
              <a:t>= O(V</a:t>
            </a:r>
            <a:r>
              <a:rPr sz="2000" b="1" baseline="30864" dirty="0">
                <a:ea typeface="SimSun-ExtB" pitchFamily="49" charset="-122"/>
                <a:cs typeface="Times New Roman"/>
              </a:rPr>
              <a:t>2</a:t>
            </a:r>
            <a:r>
              <a:rPr sz="2000" b="1" dirty="0">
                <a:ea typeface="SimSun-ExtB" pitchFamily="49" charset="-122"/>
                <a:cs typeface="Times New Roman"/>
              </a:rPr>
              <a:t>)</a:t>
            </a:r>
            <a:r>
              <a:rPr sz="2000" b="1" spc="-10" dirty="0">
                <a:ea typeface="SimSun-ExtB" pitchFamily="49" charset="-122"/>
                <a:cs typeface="Times New Roman"/>
              </a:rPr>
              <a:t> </a:t>
            </a:r>
            <a:r>
              <a:rPr sz="2000" b="1" spc="-5" dirty="0">
                <a:ea typeface="SimSun-ExtB" pitchFamily="49" charset="-122"/>
                <a:cs typeface="Times New Roman"/>
              </a:rPr>
              <a:t>time.</a:t>
            </a:r>
            <a:endParaRPr sz="2000" b="1" dirty="0">
              <a:ea typeface="SimSun-ExtB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b="1" dirty="0">
              <a:ea typeface="SimSun-ExtB" pitchFamily="49" charset="-122"/>
              <a:cs typeface="Times New Roman"/>
            </a:endParaRPr>
          </a:p>
          <a:p>
            <a:pPr marL="250190" indent="-237490">
              <a:lnSpc>
                <a:spcPts val="1645"/>
              </a:lnSpc>
              <a:buAutoNum type="arabicParenR"/>
              <a:tabLst>
                <a:tab pos="250825" algn="l"/>
              </a:tabLst>
            </a:pPr>
            <a:r>
              <a:rPr sz="2000" b="1" spc="-5" dirty="0">
                <a:ea typeface="SimSun-ExtB" pitchFamily="49" charset="-122"/>
                <a:cs typeface="Times New Roman"/>
              </a:rPr>
              <a:t>Initialize contracted graph </a:t>
            </a:r>
            <a:r>
              <a:rPr sz="2000" b="1" dirty="0">
                <a:ea typeface="SimSun-ExtB" pitchFamily="49" charset="-122"/>
                <a:cs typeface="Times New Roman"/>
              </a:rPr>
              <a:t>CG as </a:t>
            </a:r>
            <a:r>
              <a:rPr sz="2000" b="1" spc="-5" dirty="0">
                <a:ea typeface="SimSun-ExtB" pitchFamily="49" charset="-122"/>
                <a:cs typeface="Times New Roman"/>
              </a:rPr>
              <a:t>copy </a:t>
            </a:r>
            <a:r>
              <a:rPr sz="2000" b="1" dirty="0">
                <a:ea typeface="SimSun-ExtB" pitchFamily="49" charset="-122"/>
                <a:cs typeface="Times New Roman"/>
              </a:rPr>
              <a:t>of </a:t>
            </a:r>
            <a:r>
              <a:rPr sz="2000" b="1" spc="-5" dirty="0">
                <a:ea typeface="SimSun-ExtB" pitchFamily="49" charset="-122"/>
                <a:cs typeface="Times New Roman"/>
              </a:rPr>
              <a:t>original</a:t>
            </a:r>
            <a:r>
              <a:rPr sz="2000" b="1" spc="0" dirty="0">
                <a:ea typeface="SimSun-ExtB" pitchFamily="49" charset="-122"/>
                <a:cs typeface="Times New Roman"/>
              </a:rPr>
              <a:t> </a:t>
            </a:r>
            <a:r>
              <a:rPr sz="2000" b="1" spc="-5" dirty="0">
                <a:ea typeface="SimSun-ExtB" pitchFamily="49" charset="-122"/>
                <a:cs typeface="Times New Roman"/>
              </a:rPr>
              <a:t>graph</a:t>
            </a:r>
            <a:endParaRPr sz="2000" b="1" dirty="0">
              <a:ea typeface="SimSun-ExtB" pitchFamily="49" charset="-122"/>
              <a:cs typeface="Times New Roman"/>
            </a:endParaRPr>
          </a:p>
          <a:p>
            <a:pPr marL="250190" indent="-237490">
              <a:lnSpc>
                <a:spcPts val="1610"/>
              </a:lnSpc>
              <a:buAutoNum type="arabicParenR"/>
              <a:tabLst>
                <a:tab pos="250825" algn="l"/>
              </a:tabLst>
            </a:pPr>
            <a:r>
              <a:rPr sz="2000" b="1" spc="-5" dirty="0">
                <a:ea typeface="SimSun-ExtB" pitchFamily="49" charset="-122"/>
                <a:cs typeface="Times New Roman"/>
              </a:rPr>
              <a:t>While there </a:t>
            </a:r>
            <a:r>
              <a:rPr sz="2000" b="1" dirty="0">
                <a:ea typeface="SimSun-ExtB" pitchFamily="49" charset="-122"/>
                <a:cs typeface="Times New Roman"/>
              </a:rPr>
              <a:t>are </a:t>
            </a:r>
            <a:r>
              <a:rPr sz="2000" b="1" spc="-10" dirty="0">
                <a:ea typeface="SimSun-ExtB" pitchFamily="49" charset="-122"/>
                <a:cs typeface="Times New Roman"/>
              </a:rPr>
              <a:t>more </a:t>
            </a:r>
            <a:r>
              <a:rPr sz="2000" b="1" spc="-5" dirty="0">
                <a:ea typeface="SimSun-ExtB" pitchFamily="49" charset="-122"/>
                <a:cs typeface="Times New Roman"/>
              </a:rPr>
              <a:t>than </a:t>
            </a:r>
            <a:r>
              <a:rPr sz="2000" b="1" dirty="0">
                <a:ea typeface="SimSun-ExtB" pitchFamily="49" charset="-122"/>
                <a:cs typeface="Times New Roman"/>
              </a:rPr>
              <a:t>2</a:t>
            </a:r>
            <a:r>
              <a:rPr sz="2000" b="1" spc="-5" dirty="0">
                <a:ea typeface="SimSun-ExtB" pitchFamily="49" charset="-122"/>
                <a:cs typeface="Times New Roman"/>
              </a:rPr>
              <a:t> vertices.</a:t>
            </a:r>
            <a:endParaRPr sz="2000" b="1" dirty="0">
              <a:ea typeface="SimSun-ExtB" pitchFamily="49" charset="-122"/>
              <a:cs typeface="Times New Roman"/>
            </a:endParaRPr>
          </a:p>
          <a:p>
            <a:pPr marL="411480" lvl="1" indent="-133985">
              <a:lnSpc>
                <a:spcPts val="1614"/>
              </a:lnSpc>
              <a:buAutoNum type="alphaLcParenR"/>
              <a:tabLst>
                <a:tab pos="461645" algn="l"/>
              </a:tabLst>
            </a:pPr>
            <a:r>
              <a:rPr sz="2000" b="1" dirty="0">
                <a:ea typeface="SimSun-ExtB" pitchFamily="49" charset="-122"/>
                <a:cs typeface="Times New Roman"/>
              </a:rPr>
              <a:t>Pick a </a:t>
            </a:r>
            <a:r>
              <a:rPr sz="2000" b="1" spc="-5" dirty="0">
                <a:ea typeface="SimSun-ExtB" pitchFamily="49" charset="-122"/>
                <a:cs typeface="Times New Roman"/>
              </a:rPr>
              <a:t>random edge </a:t>
            </a:r>
            <a:r>
              <a:rPr sz="2000" b="1" dirty="0">
                <a:ea typeface="SimSun-ExtB" pitchFamily="49" charset="-122"/>
                <a:cs typeface="Times New Roman"/>
              </a:rPr>
              <a:t>(u, v) </a:t>
            </a:r>
            <a:r>
              <a:rPr sz="2000" b="1" spc="-5" dirty="0">
                <a:ea typeface="SimSun-ExtB" pitchFamily="49" charset="-122"/>
                <a:cs typeface="Times New Roman"/>
              </a:rPr>
              <a:t>in the contracted</a:t>
            </a:r>
            <a:r>
              <a:rPr sz="2000" b="1" spc="-10" dirty="0">
                <a:ea typeface="SimSun-ExtB" pitchFamily="49" charset="-122"/>
                <a:cs typeface="Times New Roman"/>
              </a:rPr>
              <a:t> </a:t>
            </a:r>
            <a:r>
              <a:rPr sz="2000" b="1" spc="-5" dirty="0">
                <a:ea typeface="SimSun-ExtB" pitchFamily="49" charset="-122"/>
                <a:cs typeface="Times New Roman"/>
              </a:rPr>
              <a:t>graph.</a:t>
            </a:r>
            <a:endParaRPr sz="2000" b="1" dirty="0">
              <a:ea typeface="SimSun-ExtB" pitchFamily="49" charset="-122"/>
              <a:cs typeface="Times New Roman"/>
            </a:endParaRPr>
          </a:p>
          <a:p>
            <a:pPr marL="411480" marR="1551940" lvl="1" indent="-133985">
              <a:lnSpc>
                <a:spcPts val="1610"/>
              </a:lnSpc>
              <a:spcBef>
                <a:spcPts val="80"/>
              </a:spcBef>
              <a:buAutoNum type="alphaLcParenR"/>
              <a:tabLst>
                <a:tab pos="471805" algn="l"/>
              </a:tabLst>
            </a:pPr>
            <a:r>
              <a:rPr sz="2000" b="1" dirty="0">
                <a:ea typeface="SimSun-ExtB" pitchFamily="49" charset="-122"/>
                <a:cs typeface="Times New Roman"/>
              </a:rPr>
              <a:t>Merge </a:t>
            </a:r>
            <a:r>
              <a:rPr sz="2000" b="1" spc="-5" dirty="0">
                <a:ea typeface="SimSun-ExtB" pitchFamily="49" charset="-122"/>
                <a:cs typeface="Times New Roman"/>
              </a:rPr>
              <a:t>(or contract) </a:t>
            </a:r>
            <a:r>
              <a:rPr sz="2000" b="1" dirty="0">
                <a:ea typeface="SimSun-ExtB" pitchFamily="49" charset="-122"/>
                <a:cs typeface="Times New Roman"/>
              </a:rPr>
              <a:t>u </a:t>
            </a:r>
            <a:r>
              <a:rPr sz="2000" b="1" spc="-5" dirty="0">
                <a:ea typeface="SimSun-ExtB" pitchFamily="49" charset="-122"/>
                <a:cs typeface="Times New Roman"/>
              </a:rPr>
              <a:t>and </a:t>
            </a:r>
            <a:r>
              <a:rPr sz="2000" b="1" dirty="0">
                <a:ea typeface="SimSun-ExtB" pitchFamily="49" charset="-122"/>
                <a:cs typeface="Times New Roman"/>
              </a:rPr>
              <a:t>v </a:t>
            </a:r>
            <a:r>
              <a:rPr sz="2000" b="1" spc="-5" dirty="0">
                <a:ea typeface="SimSun-ExtB" pitchFamily="49" charset="-122"/>
                <a:cs typeface="Times New Roman"/>
              </a:rPr>
              <a:t>into </a:t>
            </a:r>
            <a:r>
              <a:rPr sz="2000" b="1" dirty="0">
                <a:ea typeface="SimSun-ExtB" pitchFamily="49" charset="-122"/>
                <a:cs typeface="Times New Roman"/>
              </a:rPr>
              <a:t>a </a:t>
            </a:r>
            <a:r>
              <a:rPr sz="2000" b="1" spc="-5" dirty="0">
                <a:ea typeface="SimSun-ExtB" pitchFamily="49" charset="-122"/>
                <a:cs typeface="Times New Roman"/>
              </a:rPr>
              <a:t>single vertex (update  </a:t>
            </a:r>
            <a:r>
              <a:rPr sz="2000" b="1" dirty="0">
                <a:ea typeface="SimSun-ExtB" pitchFamily="49" charset="-122"/>
                <a:cs typeface="Times New Roman"/>
              </a:rPr>
              <a:t>the </a:t>
            </a:r>
            <a:r>
              <a:rPr sz="2000" b="1" spc="-5" dirty="0">
                <a:ea typeface="SimSun-ExtB" pitchFamily="49" charset="-122"/>
                <a:cs typeface="Times New Roman"/>
              </a:rPr>
              <a:t>contracted</a:t>
            </a:r>
            <a:r>
              <a:rPr sz="2000" b="1" dirty="0">
                <a:ea typeface="SimSun-ExtB" pitchFamily="49" charset="-122"/>
                <a:cs typeface="Times New Roman"/>
              </a:rPr>
              <a:t> </a:t>
            </a:r>
            <a:r>
              <a:rPr sz="2000" b="1" spc="-5" dirty="0">
                <a:ea typeface="SimSun-ExtB" pitchFamily="49" charset="-122"/>
                <a:cs typeface="Times New Roman"/>
              </a:rPr>
              <a:t>graph).</a:t>
            </a:r>
            <a:endParaRPr sz="2000" b="1" dirty="0">
              <a:ea typeface="SimSun-ExtB" pitchFamily="49" charset="-122"/>
              <a:cs typeface="Times New Roman"/>
            </a:endParaRPr>
          </a:p>
          <a:p>
            <a:pPr marL="411480" lvl="1" indent="-133985">
              <a:lnSpc>
                <a:spcPts val="1530"/>
              </a:lnSpc>
              <a:buAutoNum type="alphaLcParenR"/>
              <a:tabLst>
                <a:tab pos="461645" algn="l"/>
              </a:tabLst>
            </a:pPr>
            <a:r>
              <a:rPr sz="2000" b="1" spc="-5" dirty="0">
                <a:ea typeface="SimSun-ExtB" pitchFamily="49" charset="-122"/>
                <a:cs typeface="Times New Roman"/>
              </a:rPr>
              <a:t>Remove self-loops</a:t>
            </a:r>
            <a:endParaRPr sz="2000" b="1" dirty="0">
              <a:ea typeface="SimSun-ExtB" pitchFamily="49" charset="-122"/>
              <a:cs typeface="Times New Roman"/>
            </a:endParaRPr>
          </a:p>
          <a:p>
            <a:pPr marL="205740" indent="-193040" algn="just">
              <a:lnSpc>
                <a:spcPts val="1645"/>
              </a:lnSpc>
              <a:buAutoNum type="arabicParenR"/>
              <a:tabLst>
                <a:tab pos="206375" algn="l"/>
              </a:tabLst>
            </a:pPr>
            <a:r>
              <a:rPr sz="2000" b="1" spc="-5" dirty="0">
                <a:ea typeface="SimSun-ExtB" pitchFamily="49" charset="-122"/>
                <a:cs typeface="Times New Roman"/>
              </a:rPr>
              <a:t>Return cut represented </a:t>
            </a:r>
            <a:r>
              <a:rPr sz="2000" b="1" dirty="0">
                <a:ea typeface="SimSun-ExtB" pitchFamily="49" charset="-122"/>
                <a:cs typeface="Times New Roman"/>
              </a:rPr>
              <a:t>by two</a:t>
            </a:r>
            <a:r>
              <a:rPr sz="2000" b="1" spc="-15" dirty="0">
                <a:ea typeface="SimSun-ExtB" pitchFamily="49" charset="-122"/>
                <a:cs typeface="Times New Roman"/>
              </a:rPr>
              <a:t> </a:t>
            </a:r>
            <a:r>
              <a:rPr sz="2000" b="1" spc="-5" dirty="0">
                <a:ea typeface="SimSun-ExtB" pitchFamily="49" charset="-122"/>
                <a:cs typeface="Times New Roman"/>
              </a:rPr>
              <a:t>vertices</a:t>
            </a:r>
            <a:r>
              <a:rPr sz="2000" b="1" spc="-5" dirty="0" smtClean="0">
                <a:ea typeface="SimSun-ExtB" pitchFamily="49" charset="-122"/>
                <a:cs typeface="Times New Roman"/>
              </a:rPr>
              <a:t>.</a:t>
            </a:r>
            <a:endParaRPr lang="en-IN" sz="2000" b="1" spc="-5" dirty="0" smtClean="0">
              <a:ea typeface="SimSun-ExtB" pitchFamily="49" charset="-122"/>
              <a:cs typeface="Times New Roman"/>
            </a:endParaRPr>
          </a:p>
          <a:p>
            <a:pPr marL="12700" algn="just">
              <a:lnSpc>
                <a:spcPts val="1645"/>
              </a:lnSpc>
              <a:tabLst>
                <a:tab pos="206375" algn="l"/>
              </a:tabLst>
            </a:pPr>
            <a:endParaRPr lang="en-IN" sz="2000" b="1" spc="-5" dirty="0">
              <a:ea typeface="SimSun-ExtB" pitchFamily="49" charset="-122"/>
              <a:cs typeface="Times New Roman"/>
            </a:endParaRPr>
          </a:p>
          <a:p>
            <a:pPr marL="12700" algn="just">
              <a:lnSpc>
                <a:spcPts val="1645"/>
              </a:lnSpc>
              <a:tabLst>
                <a:tab pos="206375" algn="l"/>
              </a:tabLst>
            </a:pPr>
            <a:endParaRPr lang="en-IN" sz="2000" b="1" spc="-5" dirty="0" smtClean="0">
              <a:ea typeface="SimSun-ExtB" pitchFamily="49" charset="-122"/>
              <a:cs typeface="Times New Roman"/>
            </a:endParaRPr>
          </a:p>
          <a:p>
            <a:pPr marL="12700" algn="just">
              <a:lnSpc>
                <a:spcPts val="1645"/>
              </a:lnSpc>
              <a:tabLst>
                <a:tab pos="206375" algn="l"/>
              </a:tabLst>
            </a:pPr>
            <a:r>
              <a:rPr lang="en-IN" sz="2000" b="1" spc="-5" dirty="0" smtClean="0">
                <a:ea typeface="SimSun-ExtB" pitchFamily="49" charset="-122"/>
                <a:cs typeface="Times New Roman"/>
              </a:rPr>
              <a:t>Let the first randomly picked vertex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be ‘a‘ </a:t>
            </a:r>
            <a:r>
              <a:rPr lang="en-IN" sz="2000" b="1" spc="-5" dirty="0" smtClean="0">
                <a:ea typeface="SimSun-ExtB" pitchFamily="49" charset="-122"/>
                <a:cs typeface="Times New Roman"/>
              </a:rPr>
              <a:t>which connects vertices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0 </a:t>
            </a:r>
            <a:r>
              <a:rPr lang="en-IN" sz="2000" b="1" spc="-10" dirty="0" smtClean="0">
                <a:ea typeface="SimSun-ExtB" pitchFamily="49" charset="-122"/>
                <a:cs typeface="Times New Roman"/>
              </a:rPr>
              <a:t>and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1. </a:t>
            </a:r>
            <a:r>
              <a:rPr lang="en-IN" sz="2000" b="1" spc="-10" dirty="0" smtClean="0">
                <a:ea typeface="SimSun-ExtB" pitchFamily="49" charset="-122"/>
                <a:cs typeface="Times New Roman"/>
              </a:rPr>
              <a:t>We  </a:t>
            </a:r>
            <a:r>
              <a:rPr lang="en-IN" sz="2000" b="1" spc="-5" dirty="0" smtClean="0">
                <a:ea typeface="SimSun-ExtB" pitchFamily="49" charset="-122"/>
                <a:cs typeface="Times New Roman"/>
              </a:rPr>
              <a:t>remove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this </a:t>
            </a:r>
            <a:r>
              <a:rPr lang="en-IN" sz="2000" b="1" spc="-5" dirty="0" smtClean="0">
                <a:ea typeface="SimSun-ExtB" pitchFamily="49" charset="-122"/>
                <a:cs typeface="Times New Roman"/>
              </a:rPr>
              <a:t>edge and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contract the </a:t>
            </a:r>
            <a:r>
              <a:rPr lang="en-IN" sz="2000" b="1" spc="-5" dirty="0" smtClean="0">
                <a:ea typeface="SimSun-ExtB" pitchFamily="49" charset="-122"/>
                <a:cs typeface="Times New Roman"/>
              </a:rPr>
              <a:t>graph (combine vertices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0 </a:t>
            </a:r>
            <a:r>
              <a:rPr lang="en-IN" sz="2000" b="1" spc="-5" dirty="0" smtClean="0">
                <a:ea typeface="SimSun-ExtB" pitchFamily="49" charset="-122"/>
                <a:cs typeface="Times New Roman"/>
              </a:rPr>
              <a:t>and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1). </a:t>
            </a:r>
            <a:r>
              <a:rPr lang="en-IN" sz="2000" b="1" spc="-10" dirty="0" smtClean="0">
                <a:ea typeface="SimSun-ExtB" pitchFamily="49" charset="-122"/>
                <a:cs typeface="Times New Roman"/>
              </a:rPr>
              <a:t>We </a:t>
            </a:r>
            <a:r>
              <a:rPr lang="en-IN" sz="2000" b="1" dirty="0" smtClean="0">
                <a:ea typeface="SimSun-ExtB" pitchFamily="49" charset="-122"/>
                <a:cs typeface="Times New Roman"/>
              </a:rPr>
              <a:t>get </a:t>
            </a:r>
            <a:r>
              <a:rPr lang="en-IN" sz="2000" b="1" spc="-5" dirty="0" smtClean="0">
                <a:ea typeface="SimSun-ExtB" pitchFamily="49" charset="-122"/>
                <a:cs typeface="Times New Roman"/>
              </a:rPr>
              <a:t>the  following</a:t>
            </a:r>
            <a:r>
              <a:rPr lang="en-IN" sz="2000" b="1" spc="-20" dirty="0" smtClean="0">
                <a:ea typeface="SimSun-ExtB" pitchFamily="49" charset="-122"/>
                <a:cs typeface="Times New Roman"/>
              </a:rPr>
              <a:t> </a:t>
            </a:r>
            <a:r>
              <a:rPr lang="en-IN" sz="2000" b="1" spc="-5" dirty="0" smtClean="0">
                <a:ea typeface="SimSun-ExtB" pitchFamily="49" charset="-122"/>
                <a:cs typeface="Times New Roman"/>
              </a:rPr>
              <a:t>graph.</a:t>
            </a:r>
            <a:endParaRPr lang="en-IN" sz="2000" b="1" dirty="0" smtClean="0">
              <a:ea typeface="SimSun-ExtB" pitchFamily="49" charset="-122"/>
              <a:cs typeface="Times New Roman"/>
            </a:endParaRPr>
          </a:p>
          <a:p>
            <a:pPr marL="12700" algn="just">
              <a:lnSpc>
                <a:spcPts val="1645"/>
              </a:lnSpc>
              <a:tabLst>
                <a:tab pos="206375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647700" y="6709155"/>
            <a:ext cx="4610100" cy="2109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352550" y="8876161"/>
            <a:ext cx="3886200" cy="9566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lang="en-IN" spc="-5" dirty="0" smtClean="0">
                <a:latin typeface="Times New Roman"/>
                <a:cs typeface="Times New Roman"/>
              </a:rPr>
              <a:t>Let the next randomly picked edge </a:t>
            </a:r>
            <a:r>
              <a:rPr lang="en-IN" dirty="0" smtClean="0">
                <a:latin typeface="Times New Roman"/>
                <a:cs typeface="Times New Roman"/>
              </a:rPr>
              <a:t>be </a:t>
            </a:r>
            <a:r>
              <a:rPr lang="en-IN" spc="-10" dirty="0" smtClean="0">
                <a:latin typeface="Times New Roman"/>
                <a:cs typeface="Times New Roman"/>
              </a:rPr>
              <a:t>‘d’. We </a:t>
            </a:r>
            <a:r>
              <a:rPr lang="en-IN" spc="-5" dirty="0" smtClean="0">
                <a:latin typeface="Times New Roman"/>
                <a:cs typeface="Times New Roman"/>
              </a:rPr>
              <a:t>remove </a:t>
            </a:r>
            <a:r>
              <a:rPr lang="en-IN" dirty="0" smtClean="0">
                <a:latin typeface="Times New Roman"/>
                <a:cs typeface="Times New Roman"/>
              </a:rPr>
              <a:t>this </a:t>
            </a:r>
            <a:r>
              <a:rPr lang="en-IN" spc="-5" dirty="0" smtClean="0">
                <a:latin typeface="Times New Roman"/>
                <a:cs typeface="Times New Roman"/>
              </a:rPr>
              <a:t>edge and combine  vertices (0,1) and</a:t>
            </a:r>
            <a:r>
              <a:rPr lang="en-IN" dirty="0" smtClean="0">
                <a:latin typeface="Times New Roman"/>
                <a:cs typeface="Times New Roman"/>
              </a:rPr>
              <a:t> 3.</a:t>
            </a:r>
            <a:endParaRPr lang="en-I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000" y="533400"/>
            <a:ext cx="54102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5" y="4466971"/>
            <a:ext cx="5960745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Now graph has two vertices, </a:t>
            </a:r>
            <a:r>
              <a:rPr sz="1400" dirty="0">
                <a:latin typeface="Times New Roman"/>
                <a:cs typeface="Times New Roman"/>
              </a:rPr>
              <a:t>so </a:t>
            </a:r>
            <a:r>
              <a:rPr sz="1400" spc="-5" dirty="0">
                <a:latin typeface="Times New Roman"/>
                <a:cs typeface="Times New Roman"/>
              </a:rPr>
              <a:t>we stop. The number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edges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resultant  graph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the cut produced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Karger’s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5" y="5514214"/>
            <a:ext cx="2994025" cy="3643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SOURCE CODE:-</a:t>
            </a:r>
            <a:endParaRPr sz="1800">
              <a:latin typeface="Times New Roman"/>
              <a:cs typeface="Times New Roman"/>
            </a:endParaRPr>
          </a:p>
          <a:p>
            <a:pPr marL="12700" marR="1882775" algn="just">
              <a:lnSpc>
                <a:spcPct val="1636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#include </a:t>
            </a:r>
            <a:r>
              <a:rPr sz="1100" spc="-5" dirty="0">
                <a:latin typeface="Times New Roman"/>
                <a:cs typeface="Times New Roman"/>
              </a:rPr>
              <a:t>&lt;stdio.h&gt;  </a:t>
            </a:r>
            <a:r>
              <a:rPr sz="1100" dirty="0">
                <a:latin typeface="Times New Roman"/>
                <a:cs typeface="Times New Roman"/>
              </a:rPr>
              <a:t>#include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&lt;stdlib.h&gt;  </a:t>
            </a:r>
            <a:r>
              <a:rPr sz="1100" dirty="0">
                <a:latin typeface="Times New Roman"/>
                <a:cs typeface="Times New Roman"/>
              </a:rPr>
              <a:t>#include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&lt;time.h&gt;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// a </a:t>
            </a:r>
            <a:r>
              <a:rPr sz="1100" spc="-5" dirty="0">
                <a:latin typeface="Times New Roman"/>
                <a:cs typeface="Times New Roman"/>
              </a:rPr>
              <a:t>structure to represent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unweighted edge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  struct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Edge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intsrc,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dest;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};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// a </a:t>
            </a:r>
            <a:r>
              <a:rPr sz="1100" spc="-5" dirty="0">
                <a:latin typeface="Times New Roman"/>
                <a:cs typeface="Times New Roman"/>
              </a:rPr>
              <a:t>structure to represent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connected,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undirected</a:t>
            </a:r>
            <a:endParaRPr sz="1100">
              <a:latin typeface="Times New Roman"/>
              <a:cs typeface="Times New Roman"/>
            </a:endParaRPr>
          </a:p>
          <a:p>
            <a:pPr marL="12700" marR="245110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and unweighted graph </a:t>
            </a:r>
            <a:r>
              <a:rPr sz="1100" dirty="0">
                <a:latin typeface="Times New Roman"/>
                <a:cs typeface="Times New Roman"/>
              </a:rPr>
              <a:t>as a </a:t>
            </a:r>
            <a:r>
              <a:rPr sz="1100" spc="-5" dirty="0">
                <a:latin typeface="Times New Roman"/>
                <a:cs typeface="Times New Roman"/>
              </a:rPr>
              <a:t>collection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edges.  struct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7985"/>
            <a:ext cx="3712845" cy="8272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 marR="821055" indent="139700">
              <a:lnSpc>
                <a:spcPts val="2170"/>
              </a:lnSpc>
              <a:spcBef>
                <a:spcPts val="209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V-&gt; </a:t>
            </a:r>
            <a:r>
              <a:rPr sz="1100" spc="-5" dirty="0">
                <a:latin typeface="Times New Roman"/>
                <a:cs typeface="Times New Roman"/>
              </a:rPr>
              <a:t>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vertices, E-&gt;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edges  </a:t>
            </a:r>
            <a:r>
              <a:rPr sz="1100" dirty="0">
                <a:latin typeface="Times New Roman"/>
                <a:cs typeface="Times New Roman"/>
              </a:rPr>
              <a:t>int V,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graph is represented </a:t>
            </a:r>
            <a:r>
              <a:rPr sz="1100" dirty="0">
                <a:latin typeface="Times New Roman"/>
                <a:cs typeface="Times New Roman"/>
              </a:rPr>
              <a:t>as an </a:t>
            </a:r>
            <a:r>
              <a:rPr sz="1100" spc="-5" dirty="0">
                <a:latin typeface="Times New Roman"/>
                <a:cs typeface="Times New Roman"/>
              </a:rPr>
              <a:t>array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edges.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Since the graph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undirected,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edge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src to </a:t>
            </a:r>
            <a:r>
              <a:rPr sz="1100" spc="-5" dirty="0">
                <a:latin typeface="Times New Roman"/>
                <a:cs typeface="Times New Roman"/>
              </a:rPr>
              <a:t>dest is also edge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dest</a:t>
            </a:r>
            <a:endParaRPr sz="1100">
              <a:latin typeface="Times New Roman"/>
              <a:cs typeface="Times New Roman"/>
            </a:endParaRPr>
          </a:p>
          <a:p>
            <a:pPr marL="152400" marR="1243965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// to src. Both are </a:t>
            </a:r>
            <a:r>
              <a:rPr sz="1100" spc="-5" dirty="0">
                <a:latin typeface="Times New Roman"/>
                <a:cs typeface="Times New Roman"/>
              </a:rPr>
              <a:t>counted </a:t>
            </a:r>
            <a:r>
              <a:rPr sz="1100" dirty="0">
                <a:latin typeface="Times New Roman"/>
                <a:cs typeface="Times New Roman"/>
              </a:rPr>
              <a:t>as 1 </a:t>
            </a:r>
            <a:r>
              <a:rPr sz="1100" spc="-5" dirty="0">
                <a:latin typeface="Times New Roman"/>
                <a:cs typeface="Times New Roman"/>
              </a:rPr>
              <a:t>edge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here.  Edge* edge;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spc="-5" dirty="0">
                <a:latin typeface="Times New Roman"/>
                <a:cs typeface="Times New Roman"/>
              </a:rPr>
              <a:t>};</a:t>
            </a:r>
            <a:endParaRPr sz="1100">
              <a:latin typeface="Times New Roman"/>
              <a:cs typeface="Times New Roman"/>
            </a:endParaRPr>
          </a:p>
          <a:p>
            <a:pPr marL="12700" marR="959485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// A </a:t>
            </a:r>
            <a:r>
              <a:rPr sz="1100" spc="-5" dirty="0">
                <a:latin typeface="Times New Roman"/>
                <a:cs typeface="Times New Roman"/>
              </a:rPr>
              <a:t>structure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represent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subset for union-find  struct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 marR="3121660">
              <a:lnSpc>
                <a:spcPct val="163600"/>
              </a:lnSpc>
            </a:pPr>
            <a:r>
              <a:rPr sz="1100" dirty="0">
                <a:latin typeface="Times New Roman"/>
                <a:cs typeface="Times New Roman"/>
              </a:rPr>
              <a:t>int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parent;  </a:t>
            </a:r>
            <a:r>
              <a:rPr sz="1100" dirty="0">
                <a:latin typeface="Times New Roman"/>
                <a:cs typeface="Times New Roman"/>
              </a:rPr>
              <a:t>int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rank;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};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Function prototypes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union-find </a:t>
            </a:r>
            <a:r>
              <a:rPr sz="1100" dirty="0">
                <a:latin typeface="Times New Roman"/>
                <a:cs typeface="Times New Roman"/>
              </a:rPr>
              <a:t>(These </a:t>
            </a:r>
            <a:r>
              <a:rPr sz="1100" spc="-5" dirty="0">
                <a:latin typeface="Times New Roman"/>
                <a:cs typeface="Times New Roman"/>
              </a:rPr>
              <a:t>functions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after kargerMinCut()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int </a:t>
            </a:r>
            <a:r>
              <a:rPr sz="1100" spc="-5" dirty="0">
                <a:latin typeface="Times New Roman"/>
                <a:cs typeface="Times New Roman"/>
              </a:rPr>
              <a:t>find(struct subset subsets[],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inti);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void Union(struct subset subsets[], int </a:t>
            </a:r>
            <a:r>
              <a:rPr sz="1100" dirty="0">
                <a:latin typeface="Times New Roman"/>
                <a:cs typeface="Times New Roman"/>
              </a:rPr>
              <a:t>x, </a:t>
            </a:r>
            <a:r>
              <a:rPr sz="1100" spc="-5" dirty="0">
                <a:latin typeface="Times New Roman"/>
                <a:cs typeface="Times New Roman"/>
              </a:rPr>
              <a:t>int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// A </a:t>
            </a:r>
            <a:r>
              <a:rPr sz="1100" spc="-5" dirty="0">
                <a:latin typeface="Times New Roman"/>
                <a:cs typeface="Times New Roman"/>
              </a:rPr>
              <a:t>very basic implementation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Karger's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randomized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algorithm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finding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minimum </a:t>
            </a:r>
            <a:r>
              <a:rPr sz="1100" dirty="0">
                <a:latin typeface="Times New Roman"/>
                <a:cs typeface="Times New Roman"/>
              </a:rPr>
              <a:t>cut. </a:t>
            </a:r>
            <a:r>
              <a:rPr sz="1100" spc="-5" dirty="0">
                <a:latin typeface="Times New Roman"/>
                <a:cs typeface="Times New Roman"/>
              </a:rPr>
              <a:t>Please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note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that Karger's algorithm </a:t>
            </a:r>
            <a:r>
              <a:rPr sz="1100" dirty="0">
                <a:latin typeface="Times New Roman"/>
                <a:cs typeface="Times New Roman"/>
              </a:rPr>
              <a:t>is a </a:t>
            </a:r>
            <a:r>
              <a:rPr sz="1100" spc="-5" dirty="0">
                <a:latin typeface="Times New Roman"/>
                <a:cs typeface="Times New Roman"/>
              </a:rPr>
              <a:t>Monte Carlo Randomized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and the cut returned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5" dirty="0">
                <a:latin typeface="Times New Roman"/>
                <a:cs typeface="Times New Roman"/>
              </a:rPr>
              <a:t>the algorithm may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endParaRPr sz="1100">
              <a:latin typeface="Times New Roman"/>
              <a:cs typeface="Times New Roman"/>
            </a:endParaRPr>
          </a:p>
          <a:p>
            <a:pPr marL="12700" marR="1542415">
              <a:lnSpc>
                <a:spcPct val="1636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minimum always  intkargerMinCut(struct Graph*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Get data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given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</a:t>
            </a:r>
            <a:endParaRPr sz="1100">
              <a:latin typeface="Times New Roman"/>
              <a:cs typeface="Times New Roman"/>
            </a:endParaRPr>
          </a:p>
          <a:p>
            <a:pPr marL="152400" marR="1845310" indent="-140335">
              <a:lnSpc>
                <a:spcPct val="163600"/>
              </a:lnSpc>
              <a:spcBef>
                <a:spcPts val="15"/>
              </a:spcBef>
            </a:pPr>
            <a:r>
              <a:rPr sz="1100" dirty="0">
                <a:latin typeface="Times New Roman"/>
                <a:cs typeface="Times New Roman"/>
              </a:rPr>
              <a:t>int V = </a:t>
            </a:r>
            <a:r>
              <a:rPr sz="1100" spc="-5" dirty="0">
                <a:latin typeface="Times New Roman"/>
                <a:cs typeface="Times New Roman"/>
              </a:rPr>
              <a:t>graph-&gt;V, </a:t>
            </a:r>
            <a:r>
              <a:rPr sz="1100" dirty="0">
                <a:latin typeface="Times New Roman"/>
                <a:cs typeface="Times New Roman"/>
              </a:rPr>
              <a:t>E =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graph-&gt;E;  Edge *edge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graph-&gt;edge;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1162558"/>
            <a:ext cx="2543175" cy="8022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Allocate memory </a:t>
            </a:r>
            <a:r>
              <a:rPr sz="1100" dirty="0">
                <a:latin typeface="Times New Roman"/>
                <a:cs typeface="Times New Roman"/>
              </a:rPr>
              <a:t>for creating V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subsets.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Times New Roman"/>
                <a:cs typeface="Times New Roman"/>
              </a:rPr>
              <a:t>struct subset *subsets </a:t>
            </a:r>
            <a:r>
              <a:rPr sz="1100" dirty="0">
                <a:latin typeface="Times New Roman"/>
                <a:cs typeface="Times New Roman"/>
              </a:rPr>
              <a:t>= new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subset[V];</a:t>
            </a:r>
            <a:endParaRPr sz="1100">
              <a:latin typeface="Times New Roman"/>
              <a:cs typeface="Times New Roman"/>
            </a:endParaRPr>
          </a:p>
          <a:p>
            <a:pPr marL="152400" marR="147955">
              <a:lnSpc>
                <a:spcPts val="2170"/>
              </a:lnSpc>
              <a:spcBef>
                <a:spcPts val="204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Create </a:t>
            </a:r>
            <a:r>
              <a:rPr sz="1100" dirty="0">
                <a:latin typeface="Times New Roman"/>
                <a:cs typeface="Times New Roman"/>
              </a:rPr>
              <a:t>V subsets </a:t>
            </a:r>
            <a:r>
              <a:rPr sz="1100" spc="-5" dirty="0">
                <a:latin typeface="Times New Roman"/>
                <a:cs typeface="Times New Roman"/>
              </a:rPr>
              <a:t>with single elements 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(int </a:t>
            </a:r>
            <a:r>
              <a:rPr sz="1100" dirty="0">
                <a:latin typeface="Times New Roman"/>
                <a:cs typeface="Times New Roman"/>
              </a:rPr>
              <a:t>v = </a:t>
            </a:r>
            <a:r>
              <a:rPr sz="1100" spc="-10" dirty="0">
                <a:latin typeface="Times New Roman"/>
                <a:cs typeface="Times New Roman"/>
              </a:rPr>
              <a:t>0; </a:t>
            </a:r>
            <a:r>
              <a:rPr sz="1100" dirty="0">
                <a:latin typeface="Times New Roman"/>
                <a:cs typeface="Times New Roman"/>
              </a:rPr>
              <a:t>v &lt; </a:t>
            </a:r>
            <a:r>
              <a:rPr sz="1100" spc="-5" dirty="0">
                <a:latin typeface="Times New Roman"/>
                <a:cs typeface="Times New Roman"/>
              </a:rPr>
              <a:t>V;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++v)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292735" marR="1034415">
              <a:lnSpc>
                <a:spcPct val="1636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subsets[v].parent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v;  </a:t>
            </a:r>
            <a:r>
              <a:rPr sz="1100" spc="-5" dirty="0">
                <a:latin typeface="Times New Roman"/>
                <a:cs typeface="Times New Roman"/>
              </a:rPr>
              <a:t>subsets[v].rank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Initially there are </a:t>
            </a:r>
            <a:r>
              <a:rPr sz="1100" dirty="0">
                <a:latin typeface="Times New Roman"/>
                <a:cs typeface="Times New Roman"/>
              </a:rPr>
              <a:t>V </a:t>
            </a:r>
            <a:r>
              <a:rPr sz="1100" spc="-5" dirty="0">
                <a:latin typeface="Times New Roman"/>
                <a:cs typeface="Times New Roman"/>
              </a:rPr>
              <a:t>vertices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12700" marR="1334135" indent="139700">
              <a:lnSpc>
                <a:spcPct val="1636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contracted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  </a:t>
            </a:r>
            <a:r>
              <a:rPr sz="1100" dirty="0">
                <a:latin typeface="Times New Roman"/>
                <a:cs typeface="Times New Roman"/>
              </a:rPr>
              <a:t>int </a:t>
            </a:r>
            <a:r>
              <a:rPr sz="1100" spc="-5" dirty="0">
                <a:latin typeface="Times New Roman"/>
                <a:cs typeface="Times New Roman"/>
              </a:rPr>
              <a:t>vertices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Keep contracting vertices until there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// 2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vertices.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while (vertices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 marR="1059180" indent="245110">
              <a:lnSpc>
                <a:spcPts val="2170"/>
              </a:lnSpc>
              <a:spcBef>
                <a:spcPts val="200"/>
              </a:spcBef>
            </a:pPr>
            <a:r>
              <a:rPr sz="1100" spc="-5" dirty="0">
                <a:latin typeface="Times New Roman"/>
                <a:cs typeface="Times New Roman"/>
              </a:rPr>
              <a:t>// Pick </a:t>
            </a:r>
            <a:r>
              <a:rPr sz="1100" dirty="0">
                <a:latin typeface="Times New Roman"/>
                <a:cs typeface="Times New Roman"/>
              </a:rPr>
              <a:t>a random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edge  inti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latin typeface="Times New Roman"/>
                <a:cs typeface="Times New Roman"/>
              </a:rPr>
              <a:t>rand() </a:t>
            </a:r>
            <a:r>
              <a:rPr sz="1100" dirty="0">
                <a:latin typeface="Times New Roman"/>
                <a:cs typeface="Times New Roman"/>
              </a:rPr>
              <a:t>%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// Find vertices (or sets)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two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corners</a:t>
            </a:r>
            <a:endParaRPr sz="11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//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edge</a:t>
            </a:r>
            <a:endParaRPr sz="1100">
              <a:latin typeface="Times New Roman"/>
              <a:cs typeface="Times New Roman"/>
            </a:endParaRPr>
          </a:p>
          <a:p>
            <a:pPr marL="12700" marR="287020">
              <a:lnSpc>
                <a:spcPts val="2170"/>
              </a:lnSpc>
              <a:spcBef>
                <a:spcPts val="204"/>
              </a:spcBef>
            </a:pPr>
            <a:r>
              <a:rPr sz="1100" dirty="0">
                <a:latin typeface="Times New Roman"/>
                <a:cs typeface="Times New Roman"/>
              </a:rPr>
              <a:t>int subset1 = </a:t>
            </a:r>
            <a:r>
              <a:rPr sz="1100" spc="-5" dirty="0">
                <a:latin typeface="Times New Roman"/>
                <a:cs typeface="Times New Roman"/>
              </a:rPr>
              <a:t>find(subsets, edge[i].src);  </a:t>
            </a:r>
            <a:r>
              <a:rPr sz="1100" dirty="0">
                <a:latin typeface="Times New Roman"/>
                <a:cs typeface="Times New Roman"/>
              </a:rPr>
              <a:t>int subset2 = </a:t>
            </a:r>
            <a:r>
              <a:rPr sz="1100" spc="-5" dirty="0">
                <a:latin typeface="Times New Roman"/>
                <a:cs typeface="Times New Roman"/>
              </a:rPr>
              <a:t>find(subsets,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edge[i].dest);</a:t>
            </a:r>
            <a:endParaRPr sz="11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If </a:t>
            </a:r>
            <a:r>
              <a:rPr sz="1100" spc="-5" dirty="0">
                <a:latin typeface="Times New Roman"/>
                <a:cs typeface="Times New Roman"/>
              </a:rPr>
              <a:t>two corners </a:t>
            </a:r>
            <a:r>
              <a:rPr sz="1100" dirty="0">
                <a:latin typeface="Times New Roman"/>
                <a:cs typeface="Times New Roman"/>
              </a:rPr>
              <a:t>belong to </a:t>
            </a:r>
            <a:r>
              <a:rPr sz="1100" spc="-5" dirty="0">
                <a:latin typeface="Times New Roman"/>
                <a:cs typeface="Times New Roman"/>
              </a:rPr>
              <a:t>same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subset,</a:t>
            </a:r>
            <a:endParaRPr sz="1100">
              <a:latin typeface="Times New Roman"/>
              <a:cs typeface="Times New Roman"/>
            </a:endParaRPr>
          </a:p>
          <a:p>
            <a:pPr marL="257810" marR="207010">
              <a:lnSpc>
                <a:spcPts val="2170"/>
              </a:lnSpc>
              <a:spcBef>
                <a:spcPts val="204"/>
              </a:spcBef>
            </a:pPr>
            <a:r>
              <a:rPr sz="1100" spc="-5" dirty="0">
                <a:latin typeface="Times New Roman"/>
                <a:cs typeface="Times New Roman"/>
              </a:rPr>
              <a:t>// then </a:t>
            </a:r>
            <a:r>
              <a:rPr sz="1100" dirty="0">
                <a:latin typeface="Times New Roman"/>
                <a:cs typeface="Times New Roman"/>
              </a:rPr>
              <a:t>no </a:t>
            </a:r>
            <a:r>
              <a:rPr sz="1100" spc="-5" dirty="0">
                <a:latin typeface="Times New Roman"/>
                <a:cs typeface="Times New Roman"/>
              </a:rPr>
              <a:t>point considering this edge  if (subset1 </a:t>
            </a:r>
            <a:r>
              <a:rPr sz="1100" spc="-10" dirty="0">
                <a:latin typeface="Times New Roman"/>
                <a:cs typeface="Times New Roman"/>
              </a:rPr>
              <a:t>==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subset2)</a:t>
            </a:r>
            <a:endParaRPr sz="11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Times New Roman"/>
                <a:cs typeface="Times New Roman"/>
              </a:rPr>
              <a:t>continue;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// Else contract the edge </a:t>
            </a:r>
            <a:r>
              <a:rPr sz="1100" dirty="0">
                <a:latin typeface="Times New Roman"/>
                <a:cs typeface="Times New Roman"/>
              </a:rPr>
              <a:t>(or </a:t>
            </a:r>
            <a:r>
              <a:rPr sz="1100" spc="-5" dirty="0">
                <a:latin typeface="Times New Roman"/>
                <a:cs typeface="Times New Roman"/>
              </a:rPr>
              <a:t>combine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887986"/>
            <a:ext cx="3015615" cy="8258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// corners of edge into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vertex)</a:t>
            </a:r>
            <a:endParaRPr sz="11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  <a:spcBef>
                <a:spcPts val="844"/>
              </a:spcBef>
            </a:pPr>
            <a:r>
              <a:rPr sz="1100" spc="-5" dirty="0">
                <a:latin typeface="Times New Roman"/>
                <a:cs typeface="Times New Roman"/>
              </a:rPr>
              <a:t>else</a:t>
            </a:r>
            <a:endParaRPr sz="11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606425" marR="967740" indent="-594360">
              <a:lnSpc>
                <a:spcPts val="2170"/>
              </a:lnSpc>
              <a:spcBef>
                <a:spcPts val="204"/>
              </a:spcBef>
            </a:pPr>
            <a:r>
              <a:rPr sz="1100" spc="-5" dirty="0">
                <a:latin typeface="Times New Roman"/>
                <a:cs typeface="Times New Roman"/>
              </a:rPr>
              <a:t>printf("Contracting edge %d-%d\n",  edge[i].src, edge[i].dest);</a:t>
            </a:r>
            <a:endParaRPr sz="11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Times New Roman"/>
                <a:cs typeface="Times New Roman"/>
              </a:rPr>
              <a:t>vertices--;</a:t>
            </a:r>
            <a:endParaRPr sz="1100">
              <a:latin typeface="Times New Roman"/>
              <a:cs typeface="Times New Roman"/>
            </a:endParaRPr>
          </a:p>
          <a:p>
            <a:pPr marR="420370" algn="ctr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Union(subsets, subset1, subset2);</a:t>
            </a:r>
            <a:endParaRPr sz="11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5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Now we have two vertices (or subsets) left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the </a:t>
            </a:r>
            <a:r>
              <a:rPr sz="1100" spc="-5" dirty="0">
                <a:latin typeface="Times New Roman"/>
                <a:cs typeface="Times New Roman"/>
              </a:rPr>
              <a:t>contracted </a:t>
            </a:r>
            <a:r>
              <a:rPr sz="1100" dirty="0">
                <a:latin typeface="Times New Roman"/>
                <a:cs typeface="Times New Roman"/>
              </a:rPr>
              <a:t>graph, </a:t>
            </a:r>
            <a:r>
              <a:rPr sz="1100" spc="-5" dirty="0">
                <a:latin typeface="Times New Roman"/>
                <a:cs typeface="Times New Roman"/>
              </a:rPr>
              <a:t>so count the edges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</a:t>
            </a:r>
            <a:endParaRPr sz="1100">
              <a:latin typeface="Times New Roman"/>
              <a:cs typeface="Times New Roman"/>
            </a:endParaRPr>
          </a:p>
          <a:p>
            <a:pPr marL="12700" marR="631190" indent="139700">
              <a:lnSpc>
                <a:spcPct val="163600"/>
              </a:lnSpc>
              <a:spcBef>
                <a:spcPts val="1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two components and return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count.  intcutedges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0;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(inti=0; i&lt;E;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 marR="759460">
              <a:lnSpc>
                <a:spcPts val="2170"/>
              </a:lnSpc>
              <a:spcBef>
                <a:spcPts val="204"/>
              </a:spcBef>
            </a:pPr>
            <a:r>
              <a:rPr sz="1100" dirty="0">
                <a:latin typeface="Times New Roman"/>
                <a:cs typeface="Times New Roman"/>
              </a:rPr>
              <a:t>int subset1 = </a:t>
            </a:r>
            <a:r>
              <a:rPr sz="1100" spc="-5" dirty="0">
                <a:latin typeface="Times New Roman"/>
                <a:cs typeface="Times New Roman"/>
              </a:rPr>
              <a:t>find(subsets, edge[i].src);  </a:t>
            </a:r>
            <a:r>
              <a:rPr sz="1100" dirty="0">
                <a:latin typeface="Times New Roman"/>
                <a:cs typeface="Times New Roman"/>
              </a:rPr>
              <a:t>int subset2 = </a:t>
            </a:r>
            <a:r>
              <a:rPr sz="1100" spc="-5" dirty="0">
                <a:latin typeface="Times New Roman"/>
                <a:cs typeface="Times New Roman"/>
              </a:rPr>
              <a:t>find(subsets,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edge[i].dest);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Times New Roman"/>
                <a:cs typeface="Times New Roman"/>
              </a:rPr>
              <a:t>if (subset1 !=</a:t>
            </a:r>
            <a:r>
              <a:rPr sz="1100" spc="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subset2)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Times New Roman"/>
                <a:cs typeface="Times New Roman"/>
              </a:rPr>
              <a:t>cutedges++;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Times New Roman"/>
                <a:cs typeface="Times New Roman"/>
              </a:rPr>
              <a:t>return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cutedges;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// A </a:t>
            </a:r>
            <a:r>
              <a:rPr sz="1100" spc="-5" dirty="0">
                <a:latin typeface="Times New Roman"/>
                <a:cs typeface="Times New Roman"/>
              </a:rPr>
              <a:t>utility function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imes New Roman"/>
                <a:cs typeface="Times New Roman"/>
              </a:rPr>
              <a:t>set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" dirty="0">
                <a:latin typeface="Times New Roman"/>
                <a:cs typeface="Times New Roman"/>
              </a:rPr>
              <a:t>element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  <a:p>
            <a:pPr marL="12700" marR="954405">
              <a:lnSpc>
                <a:spcPct val="1636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(uses path compression technique)  </a:t>
            </a:r>
            <a:r>
              <a:rPr sz="1100" dirty="0">
                <a:latin typeface="Times New Roman"/>
                <a:cs typeface="Times New Roman"/>
              </a:rPr>
              <a:t>int </a:t>
            </a:r>
            <a:r>
              <a:rPr sz="1100" spc="-5" dirty="0">
                <a:latin typeface="Times New Roman"/>
                <a:cs typeface="Times New Roman"/>
              </a:rPr>
              <a:t>find(struct subset subsets[],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inti)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find root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dirty="0">
                <a:latin typeface="Times New Roman"/>
                <a:cs typeface="Times New Roman"/>
              </a:rPr>
              <a:t>root as </a:t>
            </a:r>
            <a:r>
              <a:rPr sz="1100" spc="-5" dirty="0">
                <a:latin typeface="Times New Roman"/>
                <a:cs typeface="Times New Roman"/>
              </a:rPr>
              <a:t>parent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(path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compression)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35"/>
              </a:spcBef>
            </a:pP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-5" dirty="0">
                <a:latin typeface="Times New Roman"/>
                <a:cs typeface="Times New Roman"/>
              </a:rPr>
              <a:t>(subsets[i].parent != </a:t>
            </a:r>
            <a:r>
              <a:rPr sz="1100" dirty="0">
                <a:latin typeface="Times New Roman"/>
                <a:cs typeface="Times New Roman"/>
              </a:rPr>
              <a:t>i)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</TotalTime>
  <Words>3779</Words>
  <Application>Microsoft Office PowerPoint</Application>
  <PresentationFormat>Custom</PresentationFormat>
  <Paragraphs>440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SimSun-ExtB</vt:lpstr>
      <vt:lpstr>Algerian</vt:lpstr>
      <vt:lpstr>Arial</vt:lpstr>
      <vt:lpstr>Calibri</vt:lpstr>
      <vt:lpstr>Franklin Gothic Book</vt:lpstr>
      <vt:lpstr>Franklin Gothic Medium</vt:lpstr>
      <vt:lpstr>Times New Roman</vt:lpstr>
      <vt:lpstr>Wingdings 2</vt:lpstr>
      <vt:lpstr>Trek</vt:lpstr>
      <vt:lpstr>PowerPoint Presentation</vt:lpstr>
      <vt:lpstr>PowerPoint Presentation</vt:lpstr>
      <vt:lpstr>PowerPoint Presentation</vt:lpstr>
      <vt:lpstr>Minimum Cut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Girvan–Newman algorithm</vt:lpstr>
      <vt:lpstr>PowerPoint Presentation</vt:lpstr>
      <vt:lpstr>PowerPoint Presentation</vt:lpstr>
      <vt:lpstr>             Time Complexity:- </vt:lpstr>
      <vt:lpstr>PowerPoint Presentation</vt:lpstr>
      <vt:lpstr>PowerPoint Presentation</vt:lpstr>
      <vt:lpstr>PowerPoint Presentation</vt:lpstr>
      <vt:lpstr>PowerPoint Presentation</vt:lpstr>
      <vt:lpstr>      Hierarchy clustering     Find number of Employees Under                              Every Employee</vt:lpstr>
      <vt:lpstr>PowerPoint Presentation</vt:lpstr>
      <vt:lpstr>                    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Dharmik Donga</cp:lastModifiedBy>
  <cp:revision>6</cp:revision>
  <dcterms:created xsi:type="dcterms:W3CDTF">2017-11-29T14:26:07Z</dcterms:created>
  <dcterms:modified xsi:type="dcterms:W3CDTF">2017-11-30T09:51:29Z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2017-11-29T00:00:00Z</vt:filetime>
  </property>
  <property fmtid="{D5CDD505-2E9C-101B-9397-08002B2CF9AE}" pid="3" name="Creator">
    <vt:lpwstr>www.convertapi.com</vt:lpwstr>
  </property>
  <property fmtid="{D5CDD505-2E9C-101B-9397-08002B2CF9AE}" pid="4" name="LastSaved">
    <vt:filetime>2017-11-29T00:00:00Z</vt:filetime>
  </property>
</Properties>
</file>