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Lato"/>
      <p:regular r:id="rId30"/>
      <p:bold r:id="rId31"/>
      <p:italic r:id="rId32"/>
      <p:boldItalic r:id="rId33"/>
    </p:embeddedFont>
    <p:embeddedFont>
      <p:font typeface="Maven Pro"/>
      <p:regular r:id="rId34"/>
      <p:bold r:id="rId35"/>
    </p:embeddedFont>
    <p:embeddedFont>
      <p:font typeface="Roboto Mono"/>
      <p:regular r:id="rId36"/>
      <p:bold r:id="rId37"/>
      <p:italic r:id="rId38"/>
      <p:boldItalic r:id="rId39"/>
    </p:embeddedFont>
    <p:embeddedFont>
      <p:font typeface="Nunito Ligh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Light-regular.fntdata"/><Relationship Id="rId20" Type="http://schemas.openxmlformats.org/officeDocument/2006/relationships/slide" Target="slides/slide15.xml"/><Relationship Id="rId42" Type="http://schemas.openxmlformats.org/officeDocument/2006/relationships/font" Target="fonts/NunitoLight-italic.fntdata"/><Relationship Id="rId41" Type="http://schemas.openxmlformats.org/officeDocument/2006/relationships/font" Target="fonts/NunitoLight-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NunitoLight-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37" Type="http://schemas.openxmlformats.org/officeDocument/2006/relationships/font" Target="fonts/RobotoMono-bold.fntdata"/><Relationship Id="rId14" Type="http://schemas.openxmlformats.org/officeDocument/2006/relationships/slide" Target="slides/slide9.xml"/><Relationship Id="rId36" Type="http://schemas.openxmlformats.org/officeDocument/2006/relationships/font" Target="fonts/RobotoMono-regular.fntdata"/><Relationship Id="rId17" Type="http://schemas.openxmlformats.org/officeDocument/2006/relationships/slide" Target="slides/slide12.xml"/><Relationship Id="rId39" Type="http://schemas.openxmlformats.org/officeDocument/2006/relationships/font" Target="fonts/RobotoMono-boldItalic.fntdata"/><Relationship Id="rId16" Type="http://schemas.openxmlformats.org/officeDocument/2006/relationships/slide" Target="slides/slide11.xml"/><Relationship Id="rId38" Type="http://schemas.openxmlformats.org/officeDocument/2006/relationships/font" Target="fonts/Roboto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935b76229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935b76229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935b76229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935b76229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935b76229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935b76229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5935b76229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935b76229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935b7622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935b7622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935b76229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935b76229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935b76229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935b76229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935b76229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935b76229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5935b76229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5935b76229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5935b76229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5935b76229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935b7622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935b7622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5935b76229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5935b76229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935b76229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935b76229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935b7622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935b7622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935b7622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935b7622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935b76229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935b76229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935b7622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935b7622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935b76229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935b76229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935b76229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935b76229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acab.com/wp/using-python-to-perform-lexical-analysis-on-a-short-story" TargetMode="External"/><Relationship Id="rId4" Type="http://schemas.openxmlformats.org/officeDocument/2006/relationships/hyperlink" Target="https://www.datacamp.com/community/tutorials/text-analytics-beginners-nltk" TargetMode="External"/><Relationship Id="rId5" Type="http://schemas.openxmlformats.org/officeDocument/2006/relationships/hyperlink" Target="https://www.nltk.org/book/ch08.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442850"/>
            <a:ext cx="7675200" cy="304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NLP PROJECT</a:t>
            </a:r>
            <a:endParaRPr/>
          </a:p>
          <a:p>
            <a:pPr indent="0" lvl="0" marL="0" rtl="0" algn="ctr">
              <a:spcBef>
                <a:spcPts val="0"/>
              </a:spcBef>
              <a:spcAft>
                <a:spcPts val="0"/>
              </a:spcAft>
              <a:buNone/>
            </a:pPr>
            <a:r>
              <a:rPr lang="en"/>
              <a:t>ON</a:t>
            </a:r>
            <a:endParaRPr/>
          </a:p>
          <a:p>
            <a:pPr indent="0" lvl="0" marL="0" rtl="0" algn="ctr">
              <a:spcBef>
                <a:spcPts val="0"/>
              </a:spcBef>
              <a:spcAft>
                <a:spcPts val="0"/>
              </a:spcAft>
              <a:buNone/>
            </a:pPr>
            <a:r>
              <a:rPr lang="en"/>
              <a:t>RESTAURANT REVIEW SYSTEM</a:t>
            </a:r>
            <a:endParaRPr/>
          </a:p>
        </p:txBody>
      </p:sp>
      <p:sp>
        <p:nvSpPr>
          <p:cNvPr id="278" name="Google Shape;278;p13"/>
          <p:cNvSpPr txBox="1"/>
          <p:nvPr>
            <p:ph idx="1" type="subTitle"/>
          </p:nvPr>
        </p:nvSpPr>
        <p:spPr>
          <a:xfrm>
            <a:off x="5938475" y="3596300"/>
            <a:ext cx="29913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JIVESH PODDAR (16BIT020)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IMPLEMENTATION</a:t>
            </a:r>
            <a:endParaRPr/>
          </a:p>
        </p:txBody>
      </p:sp>
      <p:sp>
        <p:nvSpPr>
          <p:cNvPr id="346" name="Google Shape;346;p22"/>
          <p:cNvSpPr txBox="1"/>
          <p:nvPr>
            <p:ph idx="1" type="body"/>
          </p:nvPr>
        </p:nvSpPr>
        <p:spPr>
          <a:xfrm>
            <a:off x="1303800" y="1290525"/>
            <a:ext cx="7030500" cy="3291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0000"/>
              </a:buClr>
              <a:buSzPts val="1600"/>
              <a:buFont typeface="Lato"/>
              <a:buChar char="●"/>
            </a:pPr>
            <a:r>
              <a:rPr lang="en" sz="1600">
                <a:solidFill>
                  <a:srgbClr val="FF0000"/>
                </a:solidFill>
                <a:latin typeface="Lato"/>
                <a:ea typeface="Lato"/>
                <a:cs typeface="Lato"/>
                <a:sym typeface="Lato"/>
              </a:rPr>
              <a:t>Firstly the data is preprocessed , i.e. reviews are combined put in same format and punctuation marks are removed.</a:t>
            </a:r>
            <a:endParaRPr sz="1600">
              <a:solidFill>
                <a:srgbClr val="FF0000"/>
              </a:solidFill>
              <a:latin typeface="Lato"/>
              <a:ea typeface="Lato"/>
              <a:cs typeface="Lato"/>
              <a:sym typeface="Lato"/>
            </a:endParaRPr>
          </a:p>
          <a:p>
            <a:pPr indent="-330200" lvl="0" marL="457200" rtl="0" algn="l">
              <a:spcBef>
                <a:spcPts val="0"/>
              </a:spcBef>
              <a:spcAft>
                <a:spcPts val="0"/>
              </a:spcAft>
              <a:buClr>
                <a:srgbClr val="FF0000"/>
              </a:buClr>
              <a:buSzPts val="1600"/>
              <a:buFont typeface="Lato"/>
              <a:buChar char="●"/>
            </a:pPr>
            <a:r>
              <a:rPr lang="en" sz="1600">
                <a:solidFill>
                  <a:srgbClr val="FF0000"/>
                </a:solidFill>
                <a:latin typeface="Lato"/>
                <a:ea typeface="Lato"/>
                <a:cs typeface="Lato"/>
                <a:sym typeface="Lato"/>
              </a:rPr>
              <a:t>Then based upon the techniques of POS tagging , Stemming and Lemmantization  we extract the meaningful words out of the sentence.</a:t>
            </a:r>
            <a:endParaRPr sz="1600">
              <a:solidFill>
                <a:srgbClr val="FF0000"/>
              </a:solidFill>
              <a:latin typeface="Lato"/>
              <a:ea typeface="Lato"/>
              <a:cs typeface="Lato"/>
              <a:sym typeface="Lato"/>
            </a:endParaRPr>
          </a:p>
          <a:p>
            <a:pPr indent="-330200" lvl="0" marL="457200" rtl="0" algn="l">
              <a:spcBef>
                <a:spcPts val="0"/>
              </a:spcBef>
              <a:spcAft>
                <a:spcPts val="0"/>
              </a:spcAft>
              <a:buClr>
                <a:srgbClr val="FF0000"/>
              </a:buClr>
              <a:buSzPts val="1600"/>
              <a:buFont typeface="Lato"/>
              <a:buChar char="●"/>
            </a:pPr>
            <a:r>
              <a:rPr lang="en" sz="1600">
                <a:solidFill>
                  <a:srgbClr val="FF0000"/>
                </a:solidFill>
                <a:latin typeface="Lato"/>
                <a:ea typeface="Lato"/>
                <a:cs typeface="Lato"/>
                <a:sym typeface="Lato"/>
              </a:rPr>
              <a:t>Then we find out the Part of Speech used. </a:t>
            </a:r>
            <a:endParaRPr sz="1600">
              <a:solidFill>
                <a:srgbClr val="FF0000"/>
              </a:solidFill>
              <a:latin typeface="Lato"/>
              <a:ea typeface="Lato"/>
              <a:cs typeface="Lato"/>
              <a:sym typeface="Lato"/>
            </a:endParaRPr>
          </a:p>
          <a:p>
            <a:pPr indent="-330200" lvl="0" marL="457200" rtl="0" algn="l">
              <a:spcBef>
                <a:spcPts val="0"/>
              </a:spcBef>
              <a:spcAft>
                <a:spcPts val="0"/>
              </a:spcAft>
              <a:buClr>
                <a:srgbClr val="FF0000"/>
              </a:buClr>
              <a:buSzPts val="1600"/>
              <a:buFont typeface="Lato"/>
              <a:buChar char="●"/>
            </a:pPr>
            <a:r>
              <a:rPr lang="en" sz="1600">
                <a:solidFill>
                  <a:srgbClr val="FF0000"/>
                </a:solidFill>
                <a:latin typeface="Lato"/>
                <a:ea typeface="Lato"/>
                <a:cs typeface="Lato"/>
                <a:sym typeface="Lato"/>
              </a:rPr>
              <a:t>Then the Data is Trained through the 2 approaches after Fitting.</a:t>
            </a:r>
            <a:endParaRPr sz="1600">
              <a:solidFill>
                <a:srgbClr val="FF0000"/>
              </a:solidFill>
              <a:latin typeface="Lato"/>
              <a:ea typeface="Lato"/>
              <a:cs typeface="Lato"/>
              <a:sym typeface="Lato"/>
            </a:endParaRPr>
          </a:p>
          <a:p>
            <a:pPr indent="-330200" lvl="0" marL="457200" rtl="0" algn="l">
              <a:spcBef>
                <a:spcPts val="0"/>
              </a:spcBef>
              <a:spcAft>
                <a:spcPts val="0"/>
              </a:spcAft>
              <a:buClr>
                <a:srgbClr val="FF0000"/>
              </a:buClr>
              <a:buSzPts val="1600"/>
              <a:buFont typeface="Lato"/>
              <a:buChar char="●"/>
            </a:pPr>
            <a:r>
              <a:rPr lang="en" sz="1600">
                <a:solidFill>
                  <a:srgbClr val="FF0000"/>
                </a:solidFill>
                <a:latin typeface="Lato"/>
                <a:ea typeface="Lato"/>
                <a:cs typeface="Lato"/>
                <a:sym typeface="Lato"/>
              </a:rPr>
              <a:t>10% of the training reviews are separated for testing. </a:t>
            </a:r>
            <a:endParaRPr sz="1600">
              <a:solidFill>
                <a:srgbClr val="FF0000"/>
              </a:solidFill>
              <a:latin typeface="Lato"/>
              <a:ea typeface="Lato"/>
              <a:cs typeface="Lato"/>
              <a:sym typeface="Lato"/>
            </a:endParaRPr>
          </a:p>
          <a:p>
            <a:pPr indent="-330200" lvl="0" marL="457200" rtl="0" algn="l">
              <a:spcBef>
                <a:spcPts val="0"/>
              </a:spcBef>
              <a:spcAft>
                <a:spcPts val="0"/>
              </a:spcAft>
              <a:buClr>
                <a:srgbClr val="FF0000"/>
              </a:buClr>
              <a:buSzPts val="1600"/>
              <a:buFont typeface="Lato"/>
              <a:buChar char="●"/>
            </a:pPr>
            <a:r>
              <a:rPr lang="en" sz="1600">
                <a:solidFill>
                  <a:srgbClr val="FF0000"/>
                </a:solidFill>
                <a:latin typeface="Lato"/>
                <a:ea typeface="Lato"/>
                <a:cs typeface="Lato"/>
                <a:sym typeface="Lato"/>
              </a:rPr>
              <a:t>Test Results are Obtained after training and Confusion Matrix is calculated.</a:t>
            </a:r>
            <a:endParaRPr sz="1600">
              <a:solidFill>
                <a:srgbClr val="FF0000"/>
              </a:solidFill>
              <a:latin typeface="Lato"/>
              <a:ea typeface="Lato"/>
              <a:cs typeface="Lato"/>
              <a:sym typeface="Lato"/>
            </a:endParaRPr>
          </a:p>
          <a:p>
            <a:pPr indent="-330200" lvl="0" marL="457200" rtl="0" algn="l">
              <a:spcBef>
                <a:spcPts val="0"/>
              </a:spcBef>
              <a:spcAft>
                <a:spcPts val="0"/>
              </a:spcAft>
              <a:buClr>
                <a:srgbClr val="FF0000"/>
              </a:buClr>
              <a:buSzPts val="1600"/>
              <a:buFont typeface="Lato"/>
              <a:buChar char="●"/>
            </a:pPr>
            <a:r>
              <a:rPr lang="en" sz="1600">
                <a:solidFill>
                  <a:srgbClr val="FF0000"/>
                </a:solidFill>
                <a:latin typeface="Lato"/>
                <a:ea typeface="Lato"/>
                <a:cs typeface="Lato"/>
                <a:sym typeface="Lato"/>
              </a:rPr>
              <a:t>Accuracy , Precision and Recall is also calculated.</a:t>
            </a:r>
            <a:endParaRPr sz="1600">
              <a:solidFill>
                <a:srgbClr val="FF0000"/>
              </a:solidFill>
              <a:latin typeface="Lato"/>
              <a:ea typeface="Lato"/>
              <a:cs typeface="Lato"/>
              <a:sym typeface="Lato"/>
            </a:endParaRPr>
          </a:p>
          <a:p>
            <a:pPr indent="0" lvl="0" marL="0" rtl="0" algn="l">
              <a:spcBef>
                <a:spcPts val="1600"/>
              </a:spcBef>
              <a:spcAft>
                <a:spcPts val="16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1303800" y="151700"/>
            <a:ext cx="7030500" cy="83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NLP LIBRARIES USED</a:t>
            </a:r>
            <a:endParaRPr/>
          </a:p>
        </p:txBody>
      </p:sp>
      <p:sp>
        <p:nvSpPr>
          <p:cNvPr id="352" name="Google Shape;352;p23"/>
          <p:cNvSpPr txBox="1"/>
          <p:nvPr>
            <p:ph idx="1" type="body"/>
          </p:nvPr>
        </p:nvSpPr>
        <p:spPr>
          <a:xfrm>
            <a:off x="1303800" y="752400"/>
            <a:ext cx="3430500" cy="42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FF00"/>
                </a:solidFill>
                <a:latin typeface="Lato"/>
                <a:ea typeface="Lato"/>
                <a:cs typeface="Lato"/>
                <a:sym typeface="Lato"/>
              </a:rPr>
              <a:t># Importing the libraries</a:t>
            </a:r>
            <a:endParaRPr sz="1400">
              <a:solidFill>
                <a:srgbClr val="00FF00"/>
              </a:solidFill>
              <a:latin typeface="Lato"/>
              <a:ea typeface="Lato"/>
              <a:cs typeface="Lato"/>
              <a:sym typeface="Lato"/>
            </a:endParaRPr>
          </a:p>
          <a:p>
            <a:pPr indent="0" lvl="0" marL="0" rtl="0" algn="l">
              <a:spcBef>
                <a:spcPts val="1600"/>
              </a:spcBef>
              <a:spcAft>
                <a:spcPts val="0"/>
              </a:spcAft>
              <a:buNone/>
            </a:pPr>
            <a:r>
              <a:rPr lang="en" sz="1400">
                <a:solidFill>
                  <a:srgbClr val="FF0000"/>
                </a:solidFill>
                <a:latin typeface="Lato"/>
                <a:ea typeface="Lato"/>
                <a:cs typeface="Lato"/>
                <a:sym typeface="Lato"/>
              </a:rPr>
              <a:t>import numpy as np</a:t>
            </a:r>
            <a:endParaRPr sz="1400">
              <a:solidFill>
                <a:srgbClr val="FF0000"/>
              </a:solidFill>
              <a:latin typeface="Lato"/>
              <a:ea typeface="Lato"/>
              <a:cs typeface="Lato"/>
              <a:sym typeface="Lato"/>
            </a:endParaRPr>
          </a:p>
          <a:p>
            <a:pPr indent="0" lvl="0" marL="0" rtl="0" algn="l">
              <a:spcBef>
                <a:spcPts val="1600"/>
              </a:spcBef>
              <a:spcAft>
                <a:spcPts val="0"/>
              </a:spcAft>
              <a:buNone/>
            </a:pPr>
            <a:r>
              <a:rPr lang="en" sz="1400">
                <a:solidFill>
                  <a:srgbClr val="FF0000"/>
                </a:solidFill>
                <a:latin typeface="Lato"/>
                <a:ea typeface="Lato"/>
                <a:cs typeface="Lato"/>
                <a:sym typeface="Lato"/>
              </a:rPr>
              <a:t>import pandas as pd</a:t>
            </a:r>
            <a:endParaRPr sz="1400">
              <a:solidFill>
                <a:srgbClr val="FF0000"/>
              </a:solidFill>
              <a:latin typeface="Lato"/>
              <a:ea typeface="Lato"/>
              <a:cs typeface="Lato"/>
              <a:sym typeface="Lato"/>
            </a:endParaRPr>
          </a:p>
          <a:p>
            <a:pPr indent="0" lvl="0" marL="0" rtl="0" algn="l">
              <a:spcBef>
                <a:spcPts val="1600"/>
              </a:spcBef>
              <a:spcAft>
                <a:spcPts val="0"/>
              </a:spcAft>
              <a:buNone/>
            </a:pPr>
            <a:r>
              <a:rPr lang="en" sz="1400">
                <a:solidFill>
                  <a:srgbClr val="00FF00"/>
                </a:solidFill>
                <a:latin typeface="Lato"/>
                <a:ea typeface="Lato"/>
                <a:cs typeface="Lato"/>
                <a:sym typeface="Lato"/>
              </a:rPr>
              <a:t># Importing the dataset</a:t>
            </a:r>
            <a:endParaRPr sz="1400">
              <a:solidFill>
                <a:srgbClr val="00FF00"/>
              </a:solidFill>
              <a:latin typeface="Lato"/>
              <a:ea typeface="Lato"/>
              <a:cs typeface="Lato"/>
              <a:sym typeface="Lato"/>
            </a:endParaRPr>
          </a:p>
          <a:p>
            <a:pPr indent="0" lvl="0" marL="0" rtl="0" algn="l">
              <a:spcBef>
                <a:spcPts val="1600"/>
              </a:spcBef>
              <a:spcAft>
                <a:spcPts val="0"/>
              </a:spcAft>
              <a:buNone/>
            </a:pPr>
            <a:r>
              <a:rPr lang="en" sz="1400">
                <a:solidFill>
                  <a:srgbClr val="00FF00"/>
                </a:solidFill>
                <a:latin typeface="Lato"/>
                <a:ea typeface="Lato"/>
                <a:cs typeface="Lato"/>
                <a:sym typeface="Lato"/>
              </a:rPr>
              <a:t>#Tokenization</a:t>
            </a:r>
            <a:endParaRPr sz="1400">
              <a:solidFill>
                <a:srgbClr val="00FF00"/>
              </a:solidFill>
              <a:latin typeface="Lato"/>
              <a:ea typeface="Lato"/>
              <a:cs typeface="Lato"/>
              <a:sym typeface="Lato"/>
            </a:endParaRPr>
          </a:p>
          <a:p>
            <a:pPr indent="0" lvl="0" marL="0" rtl="0" algn="l">
              <a:spcBef>
                <a:spcPts val="1600"/>
              </a:spcBef>
              <a:spcAft>
                <a:spcPts val="0"/>
              </a:spcAft>
              <a:buNone/>
            </a:pPr>
            <a:r>
              <a:rPr lang="en" sz="1400">
                <a:solidFill>
                  <a:srgbClr val="FF0000"/>
                </a:solidFill>
                <a:latin typeface="Lato"/>
                <a:ea typeface="Lato"/>
                <a:cs typeface="Lato"/>
                <a:sym typeface="Lato"/>
              </a:rPr>
              <a:t>from nltk.tokenize import sent_tokenize, word_tokenize</a:t>
            </a:r>
            <a:endParaRPr sz="1400">
              <a:solidFill>
                <a:srgbClr val="FF0000"/>
              </a:solidFill>
              <a:latin typeface="Lato"/>
              <a:ea typeface="Lato"/>
              <a:cs typeface="Lato"/>
              <a:sym typeface="Lato"/>
            </a:endParaRPr>
          </a:p>
          <a:p>
            <a:pPr indent="0" lvl="0" marL="0" rtl="0" algn="l">
              <a:spcBef>
                <a:spcPts val="1600"/>
              </a:spcBef>
              <a:spcAft>
                <a:spcPts val="0"/>
              </a:spcAft>
              <a:buNone/>
            </a:pPr>
            <a:r>
              <a:rPr lang="en" sz="1400">
                <a:solidFill>
                  <a:srgbClr val="00FF00"/>
                </a:solidFill>
                <a:latin typeface="Lato"/>
                <a:ea typeface="Lato"/>
                <a:cs typeface="Lato"/>
                <a:sym typeface="Lato"/>
              </a:rPr>
              <a:t># Cleaning the texts</a:t>
            </a:r>
            <a:endParaRPr sz="1400">
              <a:solidFill>
                <a:srgbClr val="FFFF00"/>
              </a:solidFill>
              <a:latin typeface="Lato"/>
              <a:ea typeface="Lato"/>
              <a:cs typeface="Lato"/>
              <a:sym typeface="Lato"/>
            </a:endParaRPr>
          </a:p>
          <a:p>
            <a:pPr indent="0" lvl="0" marL="0" rtl="0" algn="l">
              <a:spcBef>
                <a:spcPts val="1600"/>
              </a:spcBef>
              <a:spcAft>
                <a:spcPts val="0"/>
              </a:spcAft>
              <a:buNone/>
            </a:pPr>
            <a:r>
              <a:rPr lang="en" sz="1400">
                <a:solidFill>
                  <a:srgbClr val="FF0000"/>
                </a:solidFill>
                <a:latin typeface="Lato"/>
                <a:ea typeface="Lato"/>
                <a:cs typeface="Lato"/>
                <a:sym typeface="Lato"/>
              </a:rPr>
              <a:t>import re</a:t>
            </a:r>
            <a:endParaRPr sz="1400">
              <a:solidFill>
                <a:srgbClr val="FF0000"/>
              </a:solidFill>
              <a:latin typeface="Lato"/>
              <a:ea typeface="Lato"/>
              <a:cs typeface="Lato"/>
              <a:sym typeface="Lato"/>
            </a:endParaRPr>
          </a:p>
          <a:p>
            <a:pPr indent="0" lvl="0" marL="0" rtl="0" algn="l">
              <a:spcBef>
                <a:spcPts val="1600"/>
              </a:spcBef>
              <a:spcAft>
                <a:spcPts val="0"/>
              </a:spcAft>
              <a:buNone/>
            </a:pPr>
            <a:r>
              <a:rPr lang="en" sz="1400">
                <a:solidFill>
                  <a:srgbClr val="FF0000"/>
                </a:solidFill>
                <a:latin typeface="Lato"/>
                <a:ea typeface="Lato"/>
                <a:cs typeface="Lato"/>
                <a:sym typeface="Lato"/>
              </a:rPr>
              <a:t>import nltk</a:t>
            </a:r>
            <a:endParaRPr sz="1400">
              <a:solidFill>
                <a:srgbClr val="FF0000"/>
              </a:solidFill>
              <a:latin typeface="Lato"/>
              <a:ea typeface="Lato"/>
              <a:cs typeface="Lato"/>
              <a:sym typeface="Lato"/>
            </a:endParaRPr>
          </a:p>
          <a:p>
            <a:pPr indent="0" lvl="0" marL="0" rtl="0" algn="l">
              <a:spcBef>
                <a:spcPts val="1600"/>
              </a:spcBef>
              <a:spcAft>
                <a:spcPts val="0"/>
              </a:spcAft>
              <a:buNone/>
            </a:pPr>
            <a:r>
              <a:t/>
            </a:r>
            <a:endParaRPr sz="1400">
              <a:solidFill>
                <a:srgbClr val="FF0000"/>
              </a:solidFill>
              <a:latin typeface="Lato"/>
              <a:ea typeface="Lato"/>
              <a:cs typeface="Lato"/>
              <a:sym typeface="Lato"/>
            </a:endParaRPr>
          </a:p>
          <a:p>
            <a:pPr indent="0" lvl="0" marL="0" rtl="0" algn="l">
              <a:lnSpc>
                <a:spcPct val="100000"/>
              </a:lnSpc>
              <a:spcBef>
                <a:spcPts val="1600"/>
              </a:spcBef>
              <a:spcAft>
                <a:spcPts val="0"/>
              </a:spcAft>
              <a:buNone/>
            </a:pPr>
            <a:r>
              <a:t/>
            </a:r>
            <a:endParaRPr sz="1400">
              <a:solidFill>
                <a:srgbClr val="FF0000"/>
              </a:solidFill>
              <a:latin typeface="Lato"/>
              <a:ea typeface="Lato"/>
              <a:cs typeface="Lato"/>
              <a:sym typeface="Lato"/>
            </a:endParaRPr>
          </a:p>
          <a:p>
            <a:pPr indent="0" lvl="0" marL="0" rtl="0" algn="l">
              <a:spcBef>
                <a:spcPts val="0"/>
              </a:spcBef>
              <a:spcAft>
                <a:spcPts val="1600"/>
              </a:spcAft>
              <a:buNone/>
            </a:pPr>
            <a:r>
              <a:t/>
            </a:r>
            <a:endParaRPr/>
          </a:p>
        </p:txBody>
      </p:sp>
      <p:sp>
        <p:nvSpPr>
          <p:cNvPr id="353" name="Google Shape;353;p23"/>
          <p:cNvSpPr txBox="1"/>
          <p:nvPr>
            <p:ph idx="2" type="body"/>
          </p:nvPr>
        </p:nvSpPr>
        <p:spPr>
          <a:xfrm>
            <a:off x="4903650" y="814975"/>
            <a:ext cx="3430500" cy="42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0000"/>
                </a:solidFill>
                <a:latin typeface="Lato"/>
                <a:ea typeface="Lato"/>
                <a:cs typeface="Lato"/>
                <a:sym typeface="Lato"/>
              </a:rPr>
              <a:t>from nltk.corpus import stopwords</a:t>
            </a:r>
            <a:endParaRPr sz="1400">
              <a:solidFill>
                <a:srgbClr val="FF0000"/>
              </a:solidFill>
              <a:latin typeface="Lato"/>
              <a:ea typeface="Lato"/>
              <a:cs typeface="Lato"/>
              <a:sym typeface="Lato"/>
            </a:endParaRPr>
          </a:p>
          <a:p>
            <a:pPr indent="0" lvl="0" marL="0" rtl="0" algn="l">
              <a:spcBef>
                <a:spcPts val="1600"/>
              </a:spcBef>
              <a:spcAft>
                <a:spcPts val="0"/>
              </a:spcAft>
              <a:buNone/>
            </a:pPr>
            <a:r>
              <a:rPr lang="en" sz="1400">
                <a:solidFill>
                  <a:srgbClr val="FF0000"/>
                </a:solidFill>
                <a:latin typeface="Lato"/>
                <a:ea typeface="Lato"/>
                <a:cs typeface="Lato"/>
                <a:sym typeface="Lato"/>
              </a:rPr>
              <a:t>from nltk import FreqDist</a:t>
            </a:r>
            <a:endParaRPr sz="1400">
              <a:solidFill>
                <a:srgbClr val="FF0000"/>
              </a:solidFill>
              <a:latin typeface="Lato"/>
              <a:ea typeface="Lato"/>
              <a:cs typeface="Lato"/>
              <a:sym typeface="Lato"/>
            </a:endParaRPr>
          </a:p>
          <a:p>
            <a:pPr indent="0" lvl="0" marL="0" rtl="0" algn="l">
              <a:spcBef>
                <a:spcPts val="1600"/>
              </a:spcBef>
              <a:spcAft>
                <a:spcPts val="0"/>
              </a:spcAft>
              <a:buNone/>
            </a:pPr>
            <a:r>
              <a:rPr lang="en" sz="1400">
                <a:solidFill>
                  <a:srgbClr val="00FF00"/>
                </a:solidFill>
                <a:latin typeface="Lato"/>
                <a:ea typeface="Lato"/>
                <a:cs typeface="Lato"/>
                <a:sym typeface="Lato"/>
              </a:rPr>
              <a:t>#STEMMING</a:t>
            </a:r>
            <a:endParaRPr sz="1400">
              <a:solidFill>
                <a:srgbClr val="00FF00"/>
              </a:solidFill>
              <a:latin typeface="Lato"/>
              <a:ea typeface="Lato"/>
              <a:cs typeface="Lato"/>
              <a:sym typeface="Lato"/>
            </a:endParaRPr>
          </a:p>
          <a:p>
            <a:pPr indent="0" lvl="0" marL="0" rtl="0" algn="l">
              <a:spcBef>
                <a:spcPts val="1600"/>
              </a:spcBef>
              <a:spcAft>
                <a:spcPts val="0"/>
              </a:spcAft>
              <a:buNone/>
            </a:pPr>
            <a:r>
              <a:rPr lang="en" sz="1400">
                <a:solidFill>
                  <a:srgbClr val="FF0000"/>
                </a:solidFill>
                <a:latin typeface="Lato"/>
                <a:ea typeface="Lato"/>
                <a:cs typeface="Lato"/>
                <a:sym typeface="Lato"/>
              </a:rPr>
              <a:t>from nltk.stem.porter import PorterStemmer</a:t>
            </a:r>
            <a:endParaRPr sz="1400">
              <a:solidFill>
                <a:srgbClr val="FF0000"/>
              </a:solidFill>
              <a:latin typeface="Lato"/>
              <a:ea typeface="Lato"/>
              <a:cs typeface="Lato"/>
              <a:sym typeface="Lato"/>
            </a:endParaRPr>
          </a:p>
          <a:p>
            <a:pPr indent="0" lvl="0" marL="0" rtl="0" algn="l">
              <a:spcBef>
                <a:spcPts val="1600"/>
              </a:spcBef>
              <a:spcAft>
                <a:spcPts val="0"/>
              </a:spcAft>
              <a:buNone/>
            </a:pPr>
            <a:r>
              <a:rPr lang="en" sz="1400">
                <a:solidFill>
                  <a:srgbClr val="00FF00"/>
                </a:solidFill>
                <a:highlight>
                  <a:srgbClr val="FFFFFF"/>
                </a:highlight>
                <a:latin typeface="Lato"/>
                <a:ea typeface="Lato"/>
                <a:cs typeface="Lato"/>
                <a:sym typeface="Lato"/>
              </a:rPr>
              <a:t>#LEMMATIZATION: LEXICON NORMALIZATION</a:t>
            </a:r>
            <a:endParaRPr sz="1400">
              <a:solidFill>
                <a:srgbClr val="00FF00"/>
              </a:solidFill>
              <a:highlight>
                <a:srgbClr val="FFFFFF"/>
              </a:highlight>
              <a:latin typeface="Lato"/>
              <a:ea typeface="Lato"/>
              <a:cs typeface="Lato"/>
              <a:sym typeface="Lato"/>
            </a:endParaRPr>
          </a:p>
          <a:p>
            <a:pPr indent="0" lvl="0" marL="0" rtl="0" algn="l">
              <a:spcBef>
                <a:spcPts val="1600"/>
              </a:spcBef>
              <a:spcAft>
                <a:spcPts val="0"/>
              </a:spcAft>
              <a:buNone/>
            </a:pPr>
            <a:r>
              <a:rPr lang="en" sz="1400">
                <a:solidFill>
                  <a:srgbClr val="FF0000"/>
                </a:solidFill>
                <a:latin typeface="Lato"/>
                <a:ea typeface="Lato"/>
                <a:cs typeface="Lato"/>
                <a:sym typeface="Lato"/>
              </a:rPr>
              <a:t>from nltk.stem.wordnet import WordNetLemmatizer</a:t>
            </a:r>
            <a:endParaRPr sz="1400">
              <a:solidFill>
                <a:srgbClr val="FF0000"/>
              </a:solidFill>
              <a:latin typeface="Lato"/>
              <a:ea typeface="Lato"/>
              <a:cs typeface="Lato"/>
              <a:sym typeface="Lato"/>
            </a:endParaRPr>
          </a:p>
          <a:p>
            <a:pPr indent="0" lvl="0" marL="0" rtl="0" algn="l">
              <a:spcBef>
                <a:spcPts val="1600"/>
              </a:spcBef>
              <a:spcAft>
                <a:spcPts val="0"/>
              </a:spcAft>
              <a:buNone/>
            </a:pPr>
            <a:r>
              <a:rPr lang="en" sz="1400">
                <a:solidFill>
                  <a:srgbClr val="00FF00"/>
                </a:solidFill>
                <a:latin typeface="Lato"/>
                <a:ea typeface="Lato"/>
                <a:cs typeface="Lato"/>
                <a:sym typeface="Lato"/>
              </a:rPr>
              <a:t>#POS TAGGING</a:t>
            </a:r>
            <a:endParaRPr sz="1400">
              <a:solidFill>
                <a:srgbClr val="00FF00"/>
              </a:solidFill>
              <a:latin typeface="Lato"/>
              <a:ea typeface="Lato"/>
              <a:cs typeface="Lato"/>
              <a:sym typeface="Lato"/>
            </a:endParaRPr>
          </a:p>
          <a:p>
            <a:pPr indent="0" lvl="0" marL="0" rtl="0" algn="l">
              <a:spcBef>
                <a:spcPts val="1600"/>
              </a:spcBef>
              <a:spcAft>
                <a:spcPts val="0"/>
              </a:spcAft>
              <a:buNone/>
            </a:pPr>
            <a:r>
              <a:t/>
            </a:r>
            <a:endParaRPr sz="1400">
              <a:solidFill>
                <a:srgbClr val="FF0000"/>
              </a:solidFill>
              <a:latin typeface="Lato"/>
              <a:ea typeface="Lato"/>
              <a:cs typeface="Lato"/>
              <a:sym typeface="Lato"/>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1303800" y="351925"/>
            <a:ext cx="3430500" cy="72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SOURCE CODE</a:t>
            </a:r>
            <a:endParaRPr/>
          </a:p>
        </p:txBody>
      </p:sp>
      <p:sp>
        <p:nvSpPr>
          <p:cNvPr id="359" name="Google Shape;359;p24"/>
          <p:cNvSpPr txBox="1"/>
          <p:nvPr>
            <p:ph idx="1" type="body"/>
          </p:nvPr>
        </p:nvSpPr>
        <p:spPr>
          <a:xfrm>
            <a:off x="1303800" y="1415675"/>
            <a:ext cx="3430500" cy="32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 Splitting the dataset into the Training set and Test set</a:t>
            </a:r>
            <a:endParaRPr b="1" sz="1400"/>
          </a:p>
          <a:p>
            <a:pPr indent="0" lvl="0" marL="0" rtl="0" algn="l">
              <a:spcBef>
                <a:spcPts val="1600"/>
              </a:spcBef>
              <a:spcAft>
                <a:spcPts val="0"/>
              </a:spcAft>
              <a:buNone/>
            </a:pPr>
            <a:r>
              <a:rPr lang="en" sz="1400"/>
              <a:t>from sklearn.model_selection import train_test_split</a:t>
            </a:r>
            <a:endParaRPr sz="1400"/>
          </a:p>
          <a:p>
            <a:pPr indent="0" lvl="0" marL="0" rtl="0" algn="l">
              <a:spcBef>
                <a:spcPts val="1600"/>
              </a:spcBef>
              <a:spcAft>
                <a:spcPts val="0"/>
              </a:spcAft>
              <a:buNone/>
            </a:pPr>
            <a:r>
              <a:rPr lang="en" sz="1400"/>
              <a:t>X_train, X_test, y_train, y_test = train_test_split(X, y, test_size = 0.10, random_state = 0)</a:t>
            </a:r>
            <a:endParaRPr sz="1400"/>
          </a:p>
          <a:p>
            <a:pPr indent="0" lvl="0" marL="0" rtl="0" algn="l">
              <a:spcBef>
                <a:spcPts val="1600"/>
              </a:spcBef>
              <a:spcAft>
                <a:spcPts val="1600"/>
              </a:spcAft>
              <a:buNone/>
            </a:pPr>
            <a:r>
              <a:t/>
            </a:r>
            <a:endParaRPr sz="1400"/>
          </a:p>
        </p:txBody>
      </p:sp>
      <p:sp>
        <p:nvSpPr>
          <p:cNvPr id="360" name="Google Shape;360;p24"/>
          <p:cNvSpPr txBox="1"/>
          <p:nvPr>
            <p:ph idx="2" type="body"/>
          </p:nvPr>
        </p:nvSpPr>
        <p:spPr>
          <a:xfrm>
            <a:off x="4903650" y="264325"/>
            <a:ext cx="34305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 Fitting Naive Bayes to the Training set</a:t>
            </a:r>
            <a:endParaRPr b="1" sz="1400"/>
          </a:p>
          <a:p>
            <a:pPr indent="0" lvl="0" marL="0" rtl="0" algn="l">
              <a:spcBef>
                <a:spcPts val="1600"/>
              </a:spcBef>
              <a:spcAft>
                <a:spcPts val="0"/>
              </a:spcAft>
              <a:buNone/>
            </a:pPr>
            <a:r>
              <a:rPr lang="en" sz="1400"/>
              <a:t>from sklearn.naive_bayes import GaussianNB</a:t>
            </a:r>
            <a:endParaRPr sz="1400"/>
          </a:p>
          <a:p>
            <a:pPr indent="0" lvl="0" marL="0" rtl="0" algn="l">
              <a:spcBef>
                <a:spcPts val="1600"/>
              </a:spcBef>
              <a:spcAft>
                <a:spcPts val="0"/>
              </a:spcAft>
              <a:buNone/>
            </a:pPr>
            <a:r>
              <a:rPr lang="en" sz="1400"/>
              <a:t>classifier = GaussianNB()</a:t>
            </a:r>
            <a:endParaRPr sz="1400"/>
          </a:p>
          <a:p>
            <a:pPr indent="0" lvl="0" marL="0" rtl="0" algn="l">
              <a:spcBef>
                <a:spcPts val="1600"/>
              </a:spcBef>
              <a:spcAft>
                <a:spcPts val="0"/>
              </a:spcAft>
              <a:buNone/>
            </a:pPr>
            <a:r>
              <a:rPr lang="en" sz="1400"/>
              <a:t>classifier.fit(X_train, y_train)</a:t>
            </a:r>
            <a:endParaRPr sz="1400"/>
          </a:p>
          <a:p>
            <a:pPr indent="0" lvl="0" marL="0" rtl="0" algn="l">
              <a:spcBef>
                <a:spcPts val="1600"/>
              </a:spcBef>
              <a:spcAft>
                <a:spcPts val="0"/>
              </a:spcAft>
              <a:buNone/>
            </a:pPr>
            <a:r>
              <a:rPr b="1" lang="en" sz="1400"/>
              <a:t># Fitting Logistic Regression to the Training set</a:t>
            </a:r>
            <a:endParaRPr b="1" sz="1400"/>
          </a:p>
          <a:p>
            <a:pPr indent="0" lvl="0" marL="0" rtl="0" algn="l">
              <a:spcBef>
                <a:spcPts val="1600"/>
              </a:spcBef>
              <a:spcAft>
                <a:spcPts val="0"/>
              </a:spcAft>
              <a:buNone/>
            </a:pPr>
            <a:r>
              <a:rPr lang="en" sz="1400"/>
              <a:t>from sklearn import linear_model</a:t>
            </a:r>
            <a:endParaRPr sz="1400"/>
          </a:p>
          <a:p>
            <a:pPr indent="0" lvl="0" marL="0" rtl="0" algn="l">
              <a:spcBef>
                <a:spcPts val="1600"/>
              </a:spcBef>
              <a:spcAft>
                <a:spcPts val="0"/>
              </a:spcAft>
              <a:buNone/>
            </a:pPr>
            <a:r>
              <a:rPr lang="en" sz="1400"/>
              <a:t>classifier = linear_model.LogisticRegression(C=1.5)</a:t>
            </a:r>
            <a:endParaRPr sz="1400"/>
          </a:p>
          <a:p>
            <a:pPr indent="0" lvl="0" marL="0" rtl="0" algn="l">
              <a:spcBef>
                <a:spcPts val="1600"/>
              </a:spcBef>
              <a:spcAft>
                <a:spcPts val="0"/>
              </a:spcAft>
              <a:buNone/>
            </a:pPr>
            <a:r>
              <a:rPr lang="en" sz="1400"/>
              <a:t>classifier.fit(X_train, y_train)</a:t>
            </a:r>
            <a:endParaRPr sz="1400"/>
          </a:p>
          <a:p>
            <a:pPr indent="0" lvl="0" marL="0" rtl="0" algn="l">
              <a:spcBef>
                <a:spcPts val="1600"/>
              </a:spcBef>
              <a:spcAft>
                <a:spcPts val="16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25"/>
          <p:cNvSpPr txBox="1"/>
          <p:nvPr>
            <p:ph type="title"/>
          </p:nvPr>
        </p:nvSpPr>
        <p:spPr>
          <a:xfrm>
            <a:off x="1303800" y="214275"/>
            <a:ext cx="7030500" cy="93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366" name="Google Shape;366;p25"/>
          <p:cNvSpPr txBox="1"/>
          <p:nvPr>
            <p:ph idx="1" type="body"/>
          </p:nvPr>
        </p:nvSpPr>
        <p:spPr>
          <a:xfrm>
            <a:off x="1303800" y="1152875"/>
            <a:ext cx="3430500" cy="37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POS TAGGING </a:t>
            </a:r>
            <a:endParaRPr/>
          </a:p>
          <a:p>
            <a:pPr indent="0" lvl="0" marL="0" rtl="0" algn="l">
              <a:spcBef>
                <a:spcPts val="1600"/>
              </a:spcBef>
              <a:spcAft>
                <a:spcPts val="0"/>
              </a:spcAft>
              <a:buNone/>
            </a:pPr>
            <a:r>
              <a:rPr b="1" lang="en" sz="1400"/>
              <a:t>Liked Wow... Loved this place.	1</a:t>
            </a:r>
            <a:endParaRPr b="1" sz="1400"/>
          </a:p>
          <a:p>
            <a:pPr indent="0" lvl="0" marL="0" rtl="0" algn="l">
              <a:spcBef>
                <a:spcPts val="1600"/>
              </a:spcBef>
              <a:spcAft>
                <a:spcPts val="0"/>
              </a:spcAft>
              <a:buNone/>
            </a:pPr>
            <a:r>
              <a:rPr lang="en"/>
              <a:t>Total words left is :   3  out of  6</a:t>
            </a:r>
            <a:endParaRPr/>
          </a:p>
          <a:p>
            <a:pPr indent="0" lvl="0" marL="0" rtl="0" algn="l">
              <a:spcBef>
                <a:spcPts val="1600"/>
              </a:spcBef>
              <a:spcAft>
                <a:spcPts val="0"/>
              </a:spcAft>
              <a:buNone/>
            </a:pPr>
            <a:r>
              <a:rPr lang="en"/>
              <a:t>Lemmatized words are :  wow</a:t>
            </a:r>
            <a:endParaRPr/>
          </a:p>
          <a:p>
            <a:pPr indent="0" lvl="0" marL="0" rtl="0" algn="l">
              <a:spcBef>
                <a:spcPts val="1600"/>
              </a:spcBef>
              <a:spcAft>
                <a:spcPts val="0"/>
              </a:spcAft>
              <a:buNone/>
            </a:pPr>
            <a:r>
              <a:rPr lang="en"/>
              <a:t>Lemmatized words are :  love</a:t>
            </a:r>
            <a:endParaRPr/>
          </a:p>
          <a:p>
            <a:pPr indent="0" lvl="0" marL="0" rtl="0" algn="l">
              <a:spcBef>
                <a:spcPts val="1600"/>
              </a:spcBef>
              <a:spcAft>
                <a:spcPts val="0"/>
              </a:spcAft>
              <a:buNone/>
            </a:pPr>
            <a:r>
              <a:rPr lang="en"/>
              <a:t>Lemmatized words are :  place</a:t>
            </a:r>
            <a:endParaRPr/>
          </a:p>
          <a:p>
            <a:pPr indent="0" lvl="0" marL="0" rtl="0" algn="l">
              <a:spcBef>
                <a:spcPts val="1600"/>
              </a:spcBef>
              <a:spcAft>
                <a:spcPts val="0"/>
              </a:spcAft>
              <a:buNone/>
            </a:pPr>
            <a:r>
              <a:rPr lang="en"/>
              <a:t>[('wow', 'NNS'), ('love', 'VBP'), ('place', 'NN')]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67" name="Google Shape;367;p25"/>
          <p:cNvSpPr txBox="1"/>
          <p:nvPr>
            <p:ph idx="2" type="body"/>
          </p:nvPr>
        </p:nvSpPr>
        <p:spPr>
          <a:xfrm>
            <a:off x="4903650" y="1152875"/>
            <a:ext cx="3430500" cy="38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POS TAGGING</a:t>
            </a:r>
            <a:endParaRPr/>
          </a:p>
          <a:p>
            <a:pPr indent="0" lvl="0" marL="0" rtl="0" algn="l">
              <a:spcBef>
                <a:spcPts val="1600"/>
              </a:spcBef>
              <a:spcAft>
                <a:spcPts val="0"/>
              </a:spcAft>
              <a:buNone/>
            </a:pPr>
            <a:r>
              <a:rPr b="1" lang="en" sz="1400"/>
              <a:t>Crust is not good.	0</a:t>
            </a:r>
            <a:endParaRPr b="1" sz="1400"/>
          </a:p>
          <a:p>
            <a:pPr indent="0" lvl="0" marL="0" rtl="0" algn="l">
              <a:spcBef>
                <a:spcPts val="1600"/>
              </a:spcBef>
              <a:spcAft>
                <a:spcPts val="0"/>
              </a:spcAft>
              <a:buNone/>
            </a:pPr>
            <a:r>
              <a:rPr lang="en"/>
              <a:t>Total words left is :   2  out of  4</a:t>
            </a:r>
            <a:endParaRPr/>
          </a:p>
          <a:p>
            <a:pPr indent="0" lvl="0" marL="0" rtl="0" algn="l">
              <a:spcBef>
                <a:spcPts val="1600"/>
              </a:spcBef>
              <a:spcAft>
                <a:spcPts val="0"/>
              </a:spcAft>
              <a:buNone/>
            </a:pPr>
            <a:r>
              <a:rPr lang="en"/>
              <a:t>Lemmatized words are :  crust</a:t>
            </a:r>
            <a:endParaRPr/>
          </a:p>
          <a:p>
            <a:pPr indent="0" lvl="0" marL="0" rtl="0" algn="l">
              <a:spcBef>
                <a:spcPts val="1600"/>
              </a:spcBef>
              <a:spcAft>
                <a:spcPts val="0"/>
              </a:spcAft>
              <a:buNone/>
            </a:pPr>
            <a:r>
              <a:rPr lang="en"/>
              <a:t>Lemmatized words are :  good</a:t>
            </a:r>
            <a:endParaRPr/>
          </a:p>
          <a:p>
            <a:pPr indent="0" lvl="0" marL="0" rtl="0" algn="l">
              <a:spcBef>
                <a:spcPts val="1600"/>
              </a:spcBef>
              <a:spcAft>
                <a:spcPts val="0"/>
              </a:spcAft>
              <a:buNone/>
            </a:pPr>
            <a:r>
              <a:rPr lang="en"/>
              <a:t>[('crust', 'NN'), ('good', 'NN')]</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6"/>
          <p:cNvSpPr txBox="1"/>
          <p:nvPr>
            <p:ph type="title"/>
          </p:nvPr>
        </p:nvSpPr>
        <p:spPr>
          <a:xfrm>
            <a:off x="1303800" y="151700"/>
            <a:ext cx="7030500" cy="75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using NAIVE BAYES</a:t>
            </a:r>
            <a:endParaRPr/>
          </a:p>
          <a:p>
            <a:pPr indent="0" lvl="0" marL="0" rtl="0" algn="l">
              <a:spcBef>
                <a:spcPts val="0"/>
              </a:spcBef>
              <a:spcAft>
                <a:spcPts val="0"/>
              </a:spcAft>
              <a:buNone/>
            </a:pPr>
            <a:r>
              <a:t/>
            </a:r>
            <a:endParaRPr/>
          </a:p>
        </p:txBody>
      </p:sp>
      <p:sp>
        <p:nvSpPr>
          <p:cNvPr id="373" name="Google Shape;373;p26"/>
          <p:cNvSpPr txBox="1"/>
          <p:nvPr>
            <p:ph idx="1" type="body"/>
          </p:nvPr>
        </p:nvSpPr>
        <p:spPr>
          <a:xfrm>
            <a:off x="1303800" y="814975"/>
            <a:ext cx="3430500" cy="37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Predicting the Test set results</a:t>
            </a:r>
            <a:endParaRPr sz="1400"/>
          </a:p>
          <a:p>
            <a:pPr indent="0" lvl="0" marL="0" rtl="0" algn="l">
              <a:spcBef>
                <a:spcPts val="1600"/>
              </a:spcBef>
              <a:spcAft>
                <a:spcPts val="0"/>
              </a:spcAft>
              <a:buNone/>
            </a:pPr>
            <a:r>
              <a:rPr lang="en" sz="1400"/>
              <a:t>y_pred = classifier.predict(X_test)</a:t>
            </a:r>
            <a:endParaRPr sz="1400"/>
          </a:p>
          <a:p>
            <a:pPr indent="0" lvl="0" marL="0" rtl="0" algn="l">
              <a:spcBef>
                <a:spcPts val="1600"/>
              </a:spcBef>
              <a:spcAft>
                <a:spcPts val="0"/>
              </a:spcAft>
              <a:buNone/>
            </a:pPr>
            <a:r>
              <a:rPr lang="en" sz="1400"/>
              <a:t>print(y_pred)</a:t>
            </a:r>
            <a:endParaRPr sz="1400"/>
          </a:p>
          <a:p>
            <a:pPr indent="0" lvl="0" marL="0" rtl="0" algn="l">
              <a:spcBef>
                <a:spcPts val="1600"/>
              </a:spcBef>
              <a:spcAft>
                <a:spcPts val="0"/>
              </a:spcAft>
              <a:buNone/>
            </a:pPr>
            <a:r>
              <a:rPr lang="en" sz="1400"/>
              <a:t>[ 1 1 1 0 0 1 1 1 1 1 1 1 1 1 1 1 0 0 0 1 0 0 1 1 1 0 1 1 1 0 1 1 1 1 1 0 1  0 1 1 1 1 1 0 1 0 1 1 0 0 1 1 1 1 0 0 1 1 0  1 1 0 1 1 1 0 1 1 1 1 1 1 1 1  0 1 1 0 0 1 0 1 1 </a:t>
            </a:r>
            <a:r>
              <a:rPr lang="en" sz="1400">
                <a:solidFill>
                  <a:srgbClr val="000000"/>
                </a:solidFill>
              </a:rPr>
              <a:t>0 1 1 0 0 1 1 0 1 0 0 1 1 1 1 1 1 ]</a:t>
            </a:r>
            <a:endParaRPr sz="1400">
              <a:solidFill>
                <a:srgbClr val="000000"/>
              </a:solidFill>
            </a:endParaRPr>
          </a:p>
          <a:p>
            <a:pPr indent="0" lvl="0" marL="0" rtl="0" algn="l">
              <a:spcBef>
                <a:spcPts val="1600"/>
              </a:spcBef>
              <a:spcAft>
                <a:spcPts val="0"/>
              </a:spcAft>
              <a:buNone/>
            </a:pPr>
            <a:r>
              <a:rPr lang="en" sz="1400">
                <a:solidFill>
                  <a:srgbClr val="000000"/>
                </a:solidFill>
                <a:latin typeface="Roboto Mono"/>
                <a:ea typeface="Roboto Mono"/>
                <a:cs typeface="Roboto Mono"/>
                <a:sym typeface="Roboto Mono"/>
              </a:rPr>
              <a:t>Accuracy is  73.00 %</a:t>
            </a:r>
            <a:endParaRPr sz="1400">
              <a:solidFill>
                <a:srgbClr val="000000"/>
              </a:solidFill>
              <a:latin typeface="Roboto Mono"/>
              <a:ea typeface="Roboto Mono"/>
              <a:cs typeface="Roboto Mono"/>
              <a:sym typeface="Roboto Mono"/>
            </a:endParaRPr>
          </a:p>
          <a:p>
            <a:pPr indent="0" lvl="0" marL="0" rtl="0" algn="l">
              <a:spcBef>
                <a:spcPts val="1600"/>
              </a:spcBef>
              <a:spcAft>
                <a:spcPts val="0"/>
              </a:spcAft>
              <a:buNone/>
            </a:pPr>
            <a:r>
              <a:rPr lang="en" sz="1400">
                <a:solidFill>
                  <a:srgbClr val="000000"/>
                </a:solidFill>
                <a:latin typeface="Roboto Mono"/>
                <a:ea typeface="Roboto Mono"/>
                <a:cs typeface="Roboto Mono"/>
                <a:sym typeface="Roboto Mono"/>
              </a:rPr>
              <a:t>Precision is  0.78</a:t>
            </a:r>
            <a:endParaRPr sz="1400">
              <a:solidFill>
                <a:srgbClr val="000000"/>
              </a:solidFill>
              <a:latin typeface="Roboto Mono"/>
              <a:ea typeface="Roboto Mono"/>
              <a:cs typeface="Roboto Mono"/>
              <a:sym typeface="Roboto Mono"/>
            </a:endParaRPr>
          </a:p>
          <a:p>
            <a:pPr indent="0" lvl="0" marL="0" rtl="0" algn="l">
              <a:lnSpc>
                <a:spcPct val="170000"/>
              </a:lnSpc>
              <a:spcBef>
                <a:spcPts val="1600"/>
              </a:spcBef>
              <a:spcAft>
                <a:spcPts val="0"/>
              </a:spcAft>
              <a:buNone/>
            </a:pPr>
            <a:r>
              <a:rPr lang="en" sz="1400">
                <a:solidFill>
                  <a:srgbClr val="000000"/>
                </a:solidFill>
                <a:latin typeface="Roboto Mono"/>
                <a:ea typeface="Roboto Mono"/>
                <a:cs typeface="Roboto Mono"/>
                <a:sym typeface="Roboto Mono"/>
              </a:rPr>
              <a:t>Recall is  0.77</a:t>
            </a:r>
            <a:endParaRPr sz="1400">
              <a:solidFill>
                <a:srgbClr val="000000"/>
              </a:solidFill>
              <a:latin typeface="Roboto Mono"/>
              <a:ea typeface="Roboto Mono"/>
              <a:cs typeface="Roboto Mono"/>
              <a:sym typeface="Roboto Mono"/>
            </a:endParaRPr>
          </a:p>
          <a:p>
            <a:pPr indent="0" lvl="0" marL="0" rtl="0" algn="l">
              <a:spcBef>
                <a:spcPts val="0"/>
              </a:spcBef>
              <a:spcAft>
                <a:spcPts val="0"/>
              </a:spcAft>
              <a:buNone/>
            </a:pPr>
            <a:r>
              <a:t/>
            </a:r>
            <a:endParaRPr sz="1400">
              <a:solidFill>
                <a:srgbClr val="000000"/>
              </a:solidFill>
            </a:endParaRPr>
          </a:p>
          <a:p>
            <a:pPr indent="0" lvl="0" marL="0" rtl="0" algn="l">
              <a:spcBef>
                <a:spcPts val="1600"/>
              </a:spcBef>
              <a:spcAft>
                <a:spcPts val="1600"/>
              </a:spcAft>
              <a:buNone/>
            </a:pPr>
            <a:r>
              <a:t/>
            </a:r>
            <a:endParaRPr sz="1400"/>
          </a:p>
        </p:txBody>
      </p:sp>
      <p:sp>
        <p:nvSpPr>
          <p:cNvPr id="374" name="Google Shape;374;p26"/>
          <p:cNvSpPr txBox="1"/>
          <p:nvPr>
            <p:ph idx="2" type="body"/>
          </p:nvPr>
        </p:nvSpPr>
        <p:spPr>
          <a:xfrm>
            <a:off x="4734300" y="902600"/>
            <a:ext cx="3430500" cy="37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Making the Confusion Matrix</a:t>
            </a:r>
            <a:endParaRPr sz="1400"/>
          </a:p>
          <a:p>
            <a:pPr indent="0" lvl="0" marL="0" rtl="0" algn="l">
              <a:spcBef>
                <a:spcPts val="1600"/>
              </a:spcBef>
              <a:spcAft>
                <a:spcPts val="0"/>
              </a:spcAft>
              <a:buNone/>
            </a:pPr>
            <a:r>
              <a:rPr lang="en" sz="1400"/>
              <a:t>from sklearn.metrics import confusion_matrix</a:t>
            </a:r>
            <a:endParaRPr sz="1400"/>
          </a:p>
          <a:p>
            <a:pPr indent="0" lvl="0" marL="0" rtl="0" algn="l">
              <a:spcBef>
                <a:spcPts val="1600"/>
              </a:spcBef>
              <a:spcAft>
                <a:spcPts val="0"/>
              </a:spcAft>
              <a:buNone/>
            </a:pPr>
            <a:r>
              <a:rPr lang="en" sz="1400"/>
              <a:t>cm = confusion_matrix(y_test, y_pred)</a:t>
            </a:r>
            <a:endParaRPr sz="1400"/>
          </a:p>
          <a:p>
            <a:pPr indent="0" lvl="0" marL="0" rtl="0" algn="l">
              <a:spcBef>
                <a:spcPts val="1600"/>
              </a:spcBef>
              <a:spcAft>
                <a:spcPts val="0"/>
              </a:spcAft>
              <a:buNone/>
            </a:pPr>
            <a:r>
              <a:rPr lang="en" sz="1400">
                <a:solidFill>
                  <a:srgbClr val="000000"/>
                </a:solidFill>
              </a:rPr>
              <a:t>print(cm)</a:t>
            </a:r>
            <a:endParaRPr sz="1400">
              <a:solidFill>
                <a:srgbClr val="000000"/>
              </a:solidFill>
            </a:endParaRPr>
          </a:p>
          <a:p>
            <a:pPr indent="0" lvl="0" marL="0" rtl="0" algn="l">
              <a:lnSpc>
                <a:spcPct val="170000"/>
              </a:lnSpc>
              <a:spcBef>
                <a:spcPts val="1600"/>
              </a:spcBef>
              <a:spcAft>
                <a:spcPts val="0"/>
              </a:spcAft>
              <a:buNone/>
            </a:pPr>
            <a:r>
              <a:rPr lang="en" sz="1400">
                <a:solidFill>
                  <a:srgbClr val="000000"/>
                </a:solidFill>
                <a:latin typeface="Roboto Mono"/>
                <a:ea typeface="Roboto Mono"/>
                <a:cs typeface="Roboto Mono"/>
                <a:sym typeface="Roboto Mono"/>
              </a:rPr>
              <a:t>Confusion Matrix:</a:t>
            </a:r>
            <a:endParaRPr sz="14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 sz="1400"/>
              <a:t>[[ 27 24]</a:t>
            </a:r>
            <a:endParaRPr sz="1400"/>
          </a:p>
          <a:p>
            <a:pPr indent="0" lvl="0" marL="0" rtl="0" algn="l">
              <a:spcBef>
                <a:spcPts val="1600"/>
              </a:spcBef>
              <a:spcAft>
                <a:spcPts val="0"/>
              </a:spcAft>
              <a:buNone/>
            </a:pPr>
            <a:r>
              <a:rPr lang="en" sz="1400"/>
              <a:t> [ 3 46 ]]</a:t>
            </a:r>
            <a:endParaRPr sz="1400"/>
          </a:p>
          <a:p>
            <a:pPr indent="0" lvl="0" marL="0" rtl="0" algn="l">
              <a:spcBef>
                <a:spcPts val="160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27"/>
          <p:cNvSpPr txBox="1"/>
          <p:nvPr>
            <p:ph type="title"/>
          </p:nvPr>
        </p:nvSpPr>
        <p:spPr>
          <a:xfrm>
            <a:off x="1303800" y="164200"/>
            <a:ext cx="7030500" cy="8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using LOGISTIC REGRESSION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0" name="Google Shape;380;p27"/>
          <p:cNvSpPr txBox="1"/>
          <p:nvPr>
            <p:ph idx="1" type="body"/>
          </p:nvPr>
        </p:nvSpPr>
        <p:spPr>
          <a:xfrm>
            <a:off x="1303800" y="977650"/>
            <a:ext cx="3430500" cy="35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Predicting the Test set results</a:t>
            </a:r>
            <a:endParaRPr sz="1400"/>
          </a:p>
          <a:p>
            <a:pPr indent="0" lvl="0" marL="0" rtl="0" algn="l">
              <a:spcBef>
                <a:spcPts val="1600"/>
              </a:spcBef>
              <a:spcAft>
                <a:spcPts val="0"/>
              </a:spcAft>
              <a:buNone/>
            </a:pPr>
            <a:r>
              <a:rPr lang="en" sz="1400"/>
              <a:t>y_pred = classifier.predict(X_test)</a:t>
            </a:r>
            <a:endParaRPr sz="1400"/>
          </a:p>
          <a:p>
            <a:pPr indent="0" lvl="0" marL="0" rtl="0" algn="l">
              <a:spcBef>
                <a:spcPts val="1600"/>
              </a:spcBef>
              <a:spcAft>
                <a:spcPts val="0"/>
              </a:spcAft>
              <a:buNone/>
            </a:pPr>
            <a:r>
              <a:rPr lang="en" sz="1400"/>
              <a:t>print(y_pred)</a:t>
            </a:r>
            <a:endParaRPr sz="1400"/>
          </a:p>
          <a:p>
            <a:pPr indent="0" lvl="0" marL="0" rtl="0" algn="l">
              <a:spcBef>
                <a:spcPts val="1600"/>
              </a:spcBef>
              <a:spcAft>
                <a:spcPts val="0"/>
              </a:spcAft>
              <a:buNone/>
            </a:pPr>
            <a:r>
              <a:rPr lang="en" sz="1400"/>
              <a:t>[ 0 0 0 0 0 0 1 0 0 1 1 1 1 1 1 1 0 0 0 1 0 0 1 1 1 1 1 1 1 1 1 1 1 0 1 0 0  0 0 1 1 1 1 0 0 0 1 1 1 0 1 1 1 1 1 0 0 0 0 1 0 0 0 1 0 0 1 0 0 0 1 1 0 0 0 0 0 1 0 1 1 1 1 0 1 1 0 0 1 1 0 1 0 0 0 0 0 0 0 1 ]</a:t>
            </a:r>
            <a:endParaRPr sz="1400"/>
          </a:p>
          <a:p>
            <a:pPr indent="0" lvl="0" marL="0" rtl="0" algn="l">
              <a:spcBef>
                <a:spcPts val="1600"/>
              </a:spcBef>
              <a:spcAft>
                <a:spcPts val="0"/>
              </a:spcAft>
              <a:buNone/>
            </a:pPr>
            <a:r>
              <a:rPr lang="en" sz="1400">
                <a:solidFill>
                  <a:srgbClr val="000000"/>
                </a:solidFill>
                <a:latin typeface="Roboto Mono"/>
                <a:ea typeface="Roboto Mono"/>
                <a:cs typeface="Roboto Mono"/>
                <a:sym typeface="Roboto Mono"/>
              </a:rPr>
              <a:t>Accuracy is  74.00 %</a:t>
            </a:r>
            <a:endParaRPr sz="1400">
              <a:solidFill>
                <a:srgbClr val="000000"/>
              </a:solidFill>
              <a:latin typeface="Roboto Mono"/>
              <a:ea typeface="Roboto Mono"/>
              <a:cs typeface="Roboto Mono"/>
              <a:sym typeface="Roboto Mono"/>
            </a:endParaRPr>
          </a:p>
          <a:p>
            <a:pPr indent="0" lvl="0" marL="0" rtl="0" algn="l">
              <a:spcBef>
                <a:spcPts val="1600"/>
              </a:spcBef>
              <a:spcAft>
                <a:spcPts val="0"/>
              </a:spcAft>
              <a:buNone/>
            </a:pPr>
            <a:r>
              <a:rPr lang="en" sz="1400">
                <a:solidFill>
                  <a:srgbClr val="000000"/>
                </a:solidFill>
                <a:latin typeface="Roboto Mono"/>
                <a:ea typeface="Roboto Mono"/>
                <a:cs typeface="Roboto Mono"/>
                <a:sym typeface="Roboto Mono"/>
              </a:rPr>
              <a:t>Precision is  0.78</a:t>
            </a:r>
            <a:endParaRPr sz="1400">
              <a:solidFill>
                <a:srgbClr val="000000"/>
              </a:solidFill>
              <a:latin typeface="Roboto Mono"/>
              <a:ea typeface="Roboto Mono"/>
              <a:cs typeface="Roboto Mono"/>
              <a:sym typeface="Roboto Mono"/>
            </a:endParaRPr>
          </a:p>
          <a:p>
            <a:pPr indent="0" lvl="0" marL="0" rtl="0" algn="l">
              <a:lnSpc>
                <a:spcPct val="170000"/>
              </a:lnSpc>
              <a:spcBef>
                <a:spcPts val="1600"/>
              </a:spcBef>
              <a:spcAft>
                <a:spcPts val="0"/>
              </a:spcAft>
              <a:buNone/>
            </a:pPr>
            <a:r>
              <a:rPr lang="en" sz="1400">
                <a:solidFill>
                  <a:srgbClr val="000000"/>
                </a:solidFill>
                <a:latin typeface="Roboto Mono"/>
                <a:ea typeface="Roboto Mono"/>
                <a:cs typeface="Roboto Mono"/>
                <a:sym typeface="Roboto Mono"/>
              </a:rPr>
              <a:t>Recall is  0.77</a:t>
            </a:r>
            <a:endParaRPr sz="1400">
              <a:solidFill>
                <a:srgbClr val="000000"/>
              </a:solidFill>
              <a:latin typeface="Roboto Mono"/>
              <a:ea typeface="Roboto Mono"/>
              <a:cs typeface="Roboto Mono"/>
              <a:sym typeface="Roboto Mono"/>
            </a:endParaRPr>
          </a:p>
          <a:p>
            <a:pPr indent="0" lvl="0" marL="0" rtl="0" algn="l">
              <a:spcBef>
                <a:spcPts val="0"/>
              </a:spcBef>
              <a:spcAft>
                <a:spcPts val="0"/>
              </a:spcAft>
              <a:buNone/>
            </a:pPr>
            <a:r>
              <a:t/>
            </a:r>
            <a:endParaRPr sz="1400"/>
          </a:p>
          <a:p>
            <a:pPr indent="0" lvl="0" marL="0" rtl="0" algn="l">
              <a:spcBef>
                <a:spcPts val="1600"/>
              </a:spcBef>
              <a:spcAft>
                <a:spcPts val="1600"/>
              </a:spcAft>
              <a:buNone/>
            </a:pPr>
            <a:r>
              <a:t/>
            </a:r>
            <a:endParaRPr sz="1400"/>
          </a:p>
        </p:txBody>
      </p:sp>
      <p:sp>
        <p:nvSpPr>
          <p:cNvPr id="381" name="Google Shape;381;p27"/>
          <p:cNvSpPr txBox="1"/>
          <p:nvPr>
            <p:ph idx="2" type="body"/>
          </p:nvPr>
        </p:nvSpPr>
        <p:spPr>
          <a:xfrm>
            <a:off x="4903650" y="890050"/>
            <a:ext cx="34305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Making the Confusion Matrix</a:t>
            </a:r>
            <a:endParaRPr sz="1400"/>
          </a:p>
          <a:p>
            <a:pPr indent="0" lvl="0" marL="0" rtl="0" algn="l">
              <a:spcBef>
                <a:spcPts val="1600"/>
              </a:spcBef>
              <a:spcAft>
                <a:spcPts val="0"/>
              </a:spcAft>
              <a:buNone/>
            </a:pPr>
            <a:r>
              <a:rPr lang="en" sz="1400"/>
              <a:t>from sklearn.metrics import confusion_matrix</a:t>
            </a:r>
            <a:endParaRPr sz="1400"/>
          </a:p>
          <a:p>
            <a:pPr indent="0" lvl="0" marL="0" rtl="0" algn="l">
              <a:spcBef>
                <a:spcPts val="1600"/>
              </a:spcBef>
              <a:spcAft>
                <a:spcPts val="0"/>
              </a:spcAft>
              <a:buNone/>
            </a:pPr>
            <a:r>
              <a:rPr lang="en" sz="1400"/>
              <a:t>cm = confusion_matrix(y_test, y_pred)</a:t>
            </a:r>
            <a:endParaRPr sz="1400"/>
          </a:p>
          <a:p>
            <a:pPr indent="0" lvl="0" marL="0" rtl="0" algn="l">
              <a:spcBef>
                <a:spcPts val="1600"/>
              </a:spcBef>
              <a:spcAft>
                <a:spcPts val="0"/>
              </a:spcAft>
              <a:buNone/>
            </a:pPr>
            <a:r>
              <a:rPr lang="en" sz="1400"/>
              <a:t>print ("Confusion Matrix:\n",cm)</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Confusion Matrix:</a:t>
            </a:r>
            <a:endParaRPr sz="1400"/>
          </a:p>
          <a:p>
            <a:pPr indent="0" lvl="0" marL="0" rtl="0" algn="l">
              <a:spcBef>
                <a:spcPts val="1600"/>
              </a:spcBef>
              <a:spcAft>
                <a:spcPts val="0"/>
              </a:spcAft>
              <a:buNone/>
            </a:pPr>
            <a:r>
              <a:rPr lang="en" sz="1400"/>
              <a:t> [[38 13]</a:t>
            </a:r>
            <a:endParaRPr sz="1400"/>
          </a:p>
          <a:p>
            <a:pPr indent="0" lvl="0" marL="0" rtl="0" algn="l">
              <a:spcBef>
                <a:spcPts val="1600"/>
              </a:spcBef>
              <a:spcAft>
                <a:spcPts val="0"/>
              </a:spcAft>
              <a:buNone/>
            </a:pPr>
            <a:r>
              <a:rPr lang="en" sz="1400"/>
              <a:t> [13 36]]</a:t>
            </a:r>
            <a:endParaRPr sz="1400"/>
          </a:p>
          <a:p>
            <a:pPr indent="0" lvl="0" marL="0" rtl="0" algn="l">
              <a:spcBef>
                <a:spcPts val="1600"/>
              </a:spcBef>
              <a:spcAft>
                <a:spcPts val="160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 &amp; FUTURE WORK</a:t>
            </a:r>
            <a:endParaRPr/>
          </a:p>
        </p:txBody>
      </p:sp>
      <p:sp>
        <p:nvSpPr>
          <p:cNvPr id="387" name="Google Shape;387;p28"/>
          <p:cNvSpPr txBox="1"/>
          <p:nvPr>
            <p:ph idx="1" type="body"/>
          </p:nvPr>
        </p:nvSpPr>
        <p:spPr>
          <a:xfrm>
            <a:off x="1303800" y="1252975"/>
            <a:ext cx="7030500" cy="32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This research presented a novel approach on distinguishing the food dishes served at a restaurant by classifying the reviews  based on the previous customer reviews. </a:t>
            </a:r>
            <a:endParaRPr sz="1800"/>
          </a:p>
          <a:p>
            <a:pPr indent="0" lvl="0" marL="0" rtl="0" algn="l">
              <a:spcBef>
                <a:spcPts val="1600"/>
              </a:spcBef>
              <a:spcAft>
                <a:spcPts val="1600"/>
              </a:spcAft>
              <a:buNone/>
            </a:pPr>
            <a:r>
              <a:rPr lang="en" sz="1800"/>
              <a:t>This research is primarily focused on analysing a restaurant reviews, but by Increasing  the scope of the restaurants , to some other domain specific dictionary, a similar approach can be applied to future studies as well.</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SOCIAL APPLICATION</a:t>
            </a:r>
            <a:endParaRPr/>
          </a:p>
        </p:txBody>
      </p:sp>
      <p:sp>
        <p:nvSpPr>
          <p:cNvPr id="393" name="Google Shape;393;p29"/>
          <p:cNvSpPr txBox="1"/>
          <p:nvPr>
            <p:ph idx="1" type="body"/>
          </p:nvPr>
        </p:nvSpPr>
        <p:spPr>
          <a:xfrm>
            <a:off x="1303800" y="1315550"/>
            <a:ext cx="7030500" cy="321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600"/>
              <a:t>----&gt;&gt;”Using Machine Learning and Natural Language Processing techniques, we can distinguish the best dishes served at a restaurant from the bad ones”</a:t>
            </a:r>
            <a:endParaRPr i="1" sz="1600"/>
          </a:p>
          <a:p>
            <a:pPr indent="0" lvl="0" marL="0" rtl="0" algn="l">
              <a:spcBef>
                <a:spcPts val="1600"/>
              </a:spcBef>
              <a:spcAft>
                <a:spcPts val="0"/>
              </a:spcAft>
              <a:buNone/>
            </a:pPr>
            <a:r>
              <a:rPr i="1" lang="en" sz="1600"/>
              <a:t>----&gt;&gt; </a:t>
            </a:r>
            <a:r>
              <a:rPr i="1" lang="en" sz="1600"/>
              <a:t>”Using Machine Learning and Natural Language Processing techniques, we can choose whether to visit that restaurant or not”</a:t>
            </a:r>
            <a:endParaRPr i="1" sz="1600"/>
          </a:p>
          <a:p>
            <a:pPr indent="0" lvl="0" marL="0" rtl="0" algn="l">
              <a:spcBef>
                <a:spcPts val="1600"/>
              </a:spcBef>
              <a:spcAft>
                <a:spcPts val="0"/>
              </a:spcAft>
              <a:buNone/>
            </a:pPr>
            <a:r>
              <a:rPr i="1" lang="en" sz="1600"/>
              <a:t>----&gt;&gt;</a:t>
            </a:r>
            <a:r>
              <a:rPr i="1" lang="en" sz="1600">
                <a:solidFill>
                  <a:srgbClr val="000000"/>
                </a:solidFill>
                <a:latin typeface="Nunito Light"/>
                <a:ea typeface="Nunito Light"/>
                <a:cs typeface="Nunito Light"/>
                <a:sym typeface="Nunito Light"/>
              </a:rPr>
              <a:t> </a:t>
            </a:r>
            <a:r>
              <a:rPr lang="en" sz="1600">
                <a:solidFill>
                  <a:srgbClr val="000000"/>
                </a:solidFill>
              </a:rPr>
              <a:t>Overall genre of the restaurant can be predicted.</a:t>
            </a:r>
            <a:endParaRPr sz="1600">
              <a:solidFill>
                <a:srgbClr val="000000"/>
              </a:solidFill>
            </a:endParaRPr>
          </a:p>
          <a:p>
            <a:pPr indent="0" lvl="0" marL="0" rtl="0" algn="l">
              <a:spcBef>
                <a:spcPts val="1600"/>
              </a:spcBef>
              <a:spcAft>
                <a:spcPts val="0"/>
              </a:spcAft>
              <a:buNone/>
            </a:pPr>
            <a:r>
              <a:t/>
            </a:r>
            <a:endParaRPr i="1" sz="1600"/>
          </a:p>
          <a:p>
            <a:pPr indent="0" lvl="0" marL="0" rtl="0" algn="l">
              <a:spcBef>
                <a:spcPts val="1600"/>
              </a:spcBef>
              <a:spcAft>
                <a:spcPts val="0"/>
              </a:spcAft>
              <a:buNone/>
            </a:pPr>
            <a:r>
              <a:t/>
            </a:r>
            <a:endParaRPr i="1" sz="1600"/>
          </a:p>
          <a:p>
            <a:pPr indent="0" lvl="0" marL="0" rtl="0" algn="l">
              <a:spcBef>
                <a:spcPts val="1600"/>
              </a:spcBef>
              <a:spcAft>
                <a:spcPts val="0"/>
              </a:spcAft>
              <a:buNone/>
            </a:pPr>
            <a:r>
              <a:t/>
            </a:r>
            <a:endParaRPr i="1" sz="1600"/>
          </a:p>
          <a:p>
            <a:pPr indent="0" lvl="0" marL="0" rtl="0" algn="l">
              <a:spcBef>
                <a:spcPts val="1600"/>
              </a:spcBef>
              <a:spcAft>
                <a:spcPts val="1600"/>
              </a:spcAft>
              <a:buNone/>
            </a:pPr>
            <a:r>
              <a:t/>
            </a:r>
            <a:endParaRPr i="1"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 </a:t>
            </a:r>
            <a:endParaRPr/>
          </a:p>
        </p:txBody>
      </p:sp>
      <p:sp>
        <p:nvSpPr>
          <p:cNvPr id="399" name="Google Shape;399;p30"/>
          <p:cNvSpPr txBox="1"/>
          <p:nvPr>
            <p:ph idx="1" type="body"/>
          </p:nvPr>
        </p:nvSpPr>
        <p:spPr>
          <a:xfrm>
            <a:off x="1303800" y="1265500"/>
            <a:ext cx="7030500" cy="32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rgbClr val="F6CD4C"/>
                </a:solidFill>
                <a:latin typeface="Lato"/>
                <a:ea typeface="Lato"/>
                <a:cs typeface="Lato"/>
                <a:sym typeface="Lato"/>
                <a:hlinkClick r:id="rId3"/>
              </a:rPr>
              <a:t>http://spacab.com/wp/using-python-to-perform-lexical-analysis-on-a-short-story</a:t>
            </a:r>
            <a:endParaRPr sz="1800">
              <a:solidFill>
                <a:schemeClr val="lt1"/>
              </a:solidFill>
              <a:latin typeface="Lato"/>
              <a:ea typeface="Lato"/>
              <a:cs typeface="Lato"/>
              <a:sym typeface="Lato"/>
            </a:endParaRPr>
          </a:p>
          <a:p>
            <a:pPr indent="0" lvl="0" marL="0" rtl="0" algn="l">
              <a:spcBef>
                <a:spcPts val="1600"/>
              </a:spcBef>
              <a:spcAft>
                <a:spcPts val="0"/>
              </a:spcAft>
              <a:buNone/>
            </a:pPr>
            <a:r>
              <a:rPr lang="en" sz="1800" u="sng">
                <a:solidFill>
                  <a:srgbClr val="F6CD4C"/>
                </a:solidFill>
                <a:latin typeface="Lato"/>
                <a:ea typeface="Lato"/>
                <a:cs typeface="Lato"/>
                <a:sym typeface="Lato"/>
                <a:hlinkClick r:id="rId4"/>
              </a:rPr>
              <a:t>https://www.datacamp.com/community/tutorials/text-analytics-beginners-nltk</a:t>
            </a:r>
            <a:endParaRPr sz="1800">
              <a:solidFill>
                <a:schemeClr val="lt1"/>
              </a:solidFill>
              <a:latin typeface="Lato"/>
              <a:ea typeface="Lato"/>
              <a:cs typeface="Lato"/>
              <a:sym typeface="Lato"/>
            </a:endParaRPr>
          </a:p>
          <a:p>
            <a:pPr indent="0" lvl="0" marL="0" rtl="0" algn="l">
              <a:spcBef>
                <a:spcPts val="1600"/>
              </a:spcBef>
              <a:spcAft>
                <a:spcPts val="0"/>
              </a:spcAft>
              <a:buNone/>
            </a:pPr>
            <a:r>
              <a:rPr lang="en" sz="1800" u="sng">
                <a:solidFill>
                  <a:srgbClr val="F6CD4C"/>
                </a:solidFill>
                <a:latin typeface="Lato"/>
                <a:ea typeface="Lato"/>
                <a:cs typeface="Lato"/>
                <a:sym typeface="Lato"/>
                <a:hlinkClick r:id="rId5"/>
              </a:rPr>
              <a:t>https://www.nltk.org/book/ch08.html</a:t>
            </a:r>
            <a:endParaRPr sz="1800">
              <a:solidFill>
                <a:schemeClr val="lt1"/>
              </a:solidFill>
              <a:latin typeface="Lato"/>
              <a:ea typeface="Lato"/>
              <a:cs typeface="Lato"/>
              <a:sym typeface="Lato"/>
            </a:endParaRPr>
          </a:p>
          <a:p>
            <a:pPr indent="0" lvl="0" marL="0" rtl="0" algn="l">
              <a:spcBef>
                <a:spcPts val="1600"/>
              </a:spcBef>
              <a:spcAft>
                <a:spcPts val="0"/>
              </a:spcAft>
              <a:buNone/>
            </a:pPr>
            <a:r>
              <a:t/>
            </a:r>
            <a:endParaRPr sz="1800">
              <a:solidFill>
                <a:schemeClr val="lt1"/>
              </a:solidFill>
              <a:latin typeface="Lato"/>
              <a:ea typeface="Lato"/>
              <a:cs typeface="Lato"/>
              <a:sym typeface="Lato"/>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6" name="Google Shape;406;p31"/>
          <p:cNvPicPr preferRelativeResize="0"/>
          <p:nvPr/>
        </p:nvPicPr>
        <p:blipFill>
          <a:blip r:embed="rId3">
            <a:alphaModFix/>
          </a:blip>
          <a:stretch>
            <a:fillRect/>
          </a:stretch>
        </p:blipFill>
        <p:spPr>
          <a:xfrm>
            <a:off x="1139850" y="598575"/>
            <a:ext cx="7513100" cy="417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84" name="Google Shape;284;p14"/>
          <p:cNvSpPr txBox="1"/>
          <p:nvPr>
            <p:ph idx="1" type="body"/>
          </p:nvPr>
        </p:nvSpPr>
        <p:spPr>
          <a:xfrm>
            <a:off x="1303800" y="1365600"/>
            <a:ext cx="7030500" cy="3166200"/>
          </a:xfrm>
          <a:prstGeom prst="rect">
            <a:avLst/>
          </a:prstGeom>
        </p:spPr>
        <p:txBody>
          <a:bodyPr anchorCtr="0" anchor="t" bIns="91425" lIns="91425" spcFirstLastPara="1" rIns="91425" wrap="square" tIns="91425">
            <a:noAutofit/>
          </a:bodyPr>
          <a:lstStyle/>
          <a:p>
            <a:pPr indent="0" lvl="0" marL="0" rtl="0" algn="l">
              <a:lnSpc>
                <a:spcPct val="158000"/>
              </a:lnSpc>
              <a:spcBef>
                <a:spcPts val="600"/>
              </a:spcBef>
              <a:spcAft>
                <a:spcPts val="0"/>
              </a:spcAft>
              <a:buNone/>
            </a:pPr>
            <a:r>
              <a:rPr lang="en" sz="1400">
                <a:solidFill>
                  <a:srgbClr val="000000"/>
                </a:solidFill>
                <a:latin typeface="Georgia"/>
                <a:ea typeface="Georgia"/>
                <a:cs typeface="Georgia"/>
                <a:sym typeface="Georgia"/>
              </a:rPr>
              <a:t>Opening and managing a restaurant at any place  is a difficult business. According to Business Insider, as many as 60% of restaurants close within the 1st year of opening. This is a great source of positive and negative feedback from customers. However, there are some issues:</a:t>
            </a:r>
            <a:endParaRPr sz="1400">
              <a:solidFill>
                <a:srgbClr val="000000"/>
              </a:solidFill>
              <a:latin typeface="Georgia"/>
              <a:ea typeface="Georgia"/>
              <a:cs typeface="Georgia"/>
              <a:sym typeface="Georgia"/>
            </a:endParaRPr>
          </a:p>
          <a:p>
            <a:pPr indent="0" lvl="0" marL="0" rtl="0" algn="l">
              <a:lnSpc>
                <a:spcPct val="158000"/>
              </a:lnSpc>
              <a:spcBef>
                <a:spcPts val="600"/>
              </a:spcBef>
              <a:spcAft>
                <a:spcPts val="0"/>
              </a:spcAft>
              <a:buNone/>
            </a:pPr>
            <a:r>
              <a:rPr lang="en" sz="1400">
                <a:solidFill>
                  <a:srgbClr val="000000"/>
                </a:solidFill>
                <a:latin typeface="Georgia"/>
                <a:ea typeface="Georgia"/>
                <a:cs typeface="Georgia"/>
                <a:sym typeface="Georgia"/>
              </a:rPr>
              <a:t>It is </a:t>
            </a:r>
            <a:r>
              <a:rPr b="1" lang="en" sz="1400">
                <a:solidFill>
                  <a:srgbClr val="000000"/>
                </a:solidFill>
                <a:latin typeface="Georgia"/>
                <a:ea typeface="Georgia"/>
                <a:cs typeface="Georgia"/>
                <a:sym typeface="Georgia"/>
              </a:rPr>
              <a:t>time consuming</a:t>
            </a:r>
            <a:r>
              <a:rPr lang="en" sz="1400">
                <a:solidFill>
                  <a:srgbClr val="000000"/>
                </a:solidFill>
                <a:latin typeface="Georgia"/>
                <a:ea typeface="Georgia"/>
                <a:cs typeface="Georgia"/>
                <a:sym typeface="Georgia"/>
              </a:rPr>
              <a:t> to read all reviews. Even if a customer decides to read all reviews,That still would not allow him/her to </a:t>
            </a:r>
            <a:r>
              <a:rPr b="1" lang="en" sz="1400">
                <a:solidFill>
                  <a:srgbClr val="000000"/>
                </a:solidFill>
                <a:latin typeface="Georgia"/>
                <a:ea typeface="Georgia"/>
                <a:cs typeface="Georgia"/>
                <a:sym typeface="Georgia"/>
              </a:rPr>
              <a:t>compare feedback</a:t>
            </a:r>
            <a:r>
              <a:rPr lang="en" sz="1400">
                <a:solidFill>
                  <a:srgbClr val="000000"/>
                </a:solidFill>
                <a:latin typeface="Georgia"/>
                <a:ea typeface="Georgia"/>
                <a:cs typeface="Georgia"/>
                <a:sym typeface="Georgia"/>
              </a:rPr>
              <a:t> against the restaurant.</a:t>
            </a:r>
            <a:endParaRPr sz="1400">
              <a:solidFill>
                <a:srgbClr val="000000"/>
              </a:solidFill>
              <a:latin typeface="Georgia"/>
              <a:ea typeface="Georgia"/>
              <a:cs typeface="Georgia"/>
              <a:sym typeface="Georgia"/>
            </a:endParaRPr>
          </a:p>
          <a:p>
            <a:pPr indent="0" lvl="0" marL="0" rtl="0" algn="l">
              <a:lnSpc>
                <a:spcPct val="158000"/>
              </a:lnSpc>
              <a:spcBef>
                <a:spcPts val="600"/>
              </a:spcBef>
              <a:spcAft>
                <a:spcPts val="0"/>
              </a:spcAft>
              <a:buNone/>
            </a:pPr>
            <a:r>
              <a:rPr lang="en" sz="1200">
                <a:solidFill>
                  <a:srgbClr val="24292E"/>
                </a:solidFill>
                <a:highlight>
                  <a:srgbClr val="FFFFFF"/>
                </a:highlight>
                <a:latin typeface="Arial"/>
                <a:ea typeface="Arial"/>
                <a:cs typeface="Arial"/>
                <a:sym typeface="Arial"/>
              </a:rPr>
              <a:t>.</a:t>
            </a:r>
            <a:endParaRPr sz="1400">
              <a:solidFill>
                <a:srgbClr val="000000"/>
              </a:solidFill>
              <a:latin typeface="Georgia"/>
              <a:ea typeface="Georgia"/>
              <a:cs typeface="Georgia"/>
              <a:sym typeface="Georgia"/>
            </a:endParaRPr>
          </a:p>
          <a:p>
            <a:pPr indent="0" lvl="0" marL="0" rtl="0" algn="l">
              <a:spcBef>
                <a:spcPts val="0"/>
              </a:spcBef>
              <a:spcAft>
                <a:spcPts val="160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3" name="Google Shape;413;p32"/>
          <p:cNvPicPr preferRelativeResize="0"/>
          <p:nvPr/>
        </p:nvPicPr>
        <p:blipFill>
          <a:blip r:embed="rId3">
            <a:alphaModFix/>
          </a:blip>
          <a:stretch>
            <a:fillRect/>
          </a:stretch>
        </p:blipFill>
        <p:spPr>
          <a:xfrm>
            <a:off x="1117750" y="269513"/>
            <a:ext cx="6908504" cy="460447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90" name="Google Shape;290;p15"/>
          <p:cNvSpPr txBox="1"/>
          <p:nvPr>
            <p:ph idx="1" type="body"/>
          </p:nvPr>
        </p:nvSpPr>
        <p:spPr>
          <a:xfrm>
            <a:off x="1303800" y="1365600"/>
            <a:ext cx="7030500" cy="31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highlight>
                  <a:srgbClr val="FFFFFF"/>
                </a:highlight>
                <a:latin typeface="Georgia"/>
                <a:ea typeface="Georgia"/>
                <a:cs typeface="Georgia"/>
                <a:sym typeface="Georgia"/>
              </a:rPr>
              <a:t>The purpose of this analysis is to build a prediction model to predict whether a review on the restaurant is positive or negative. To do so, we will work on Restaurant Review dataset, we will load it into Predictive algorithms.</a:t>
            </a:r>
            <a:endParaRPr sz="18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800">
                <a:solidFill>
                  <a:srgbClr val="000000"/>
                </a:solidFill>
                <a:highlight>
                  <a:srgbClr val="FFFFFF"/>
                </a:highlight>
                <a:latin typeface="Georgia"/>
                <a:ea typeface="Georgia"/>
                <a:cs typeface="Georgia"/>
                <a:sym typeface="Georgia"/>
              </a:rPr>
              <a:t>The Goal will be achieved using 2 Techniques.</a:t>
            </a:r>
            <a:endParaRPr sz="1800">
              <a:solidFill>
                <a:srgbClr val="000000"/>
              </a:solidFill>
              <a:highlight>
                <a:srgbClr val="FFFFFF"/>
              </a:highlight>
              <a:latin typeface="Georgia"/>
              <a:ea typeface="Georgia"/>
              <a:cs typeface="Georgia"/>
              <a:sym typeface="Georgia"/>
            </a:endParaRPr>
          </a:p>
          <a:p>
            <a:pPr indent="-342900" lvl="0" marL="457200" rtl="0" algn="l">
              <a:spcBef>
                <a:spcPts val="1600"/>
              </a:spcBef>
              <a:spcAft>
                <a:spcPts val="0"/>
              </a:spcAft>
              <a:buClr>
                <a:srgbClr val="000000"/>
              </a:buClr>
              <a:buSzPts val="1800"/>
              <a:buFont typeface="Georgia"/>
              <a:buAutoNum type="arabicParenR"/>
            </a:pPr>
            <a:r>
              <a:rPr lang="en" sz="1800">
                <a:solidFill>
                  <a:srgbClr val="000000"/>
                </a:solidFill>
                <a:highlight>
                  <a:srgbClr val="FFFFFF"/>
                </a:highlight>
                <a:latin typeface="Georgia"/>
                <a:ea typeface="Georgia"/>
                <a:cs typeface="Georgia"/>
                <a:sym typeface="Georgia"/>
              </a:rPr>
              <a:t>PREDICTION USING NAIVE BAYES</a:t>
            </a:r>
            <a:endParaRPr sz="1800">
              <a:solidFill>
                <a:srgbClr val="000000"/>
              </a:solidFill>
              <a:highlight>
                <a:srgbClr val="FFFFFF"/>
              </a:highlight>
              <a:latin typeface="Georgia"/>
              <a:ea typeface="Georgia"/>
              <a:cs typeface="Georgia"/>
              <a:sym typeface="Georgia"/>
            </a:endParaRPr>
          </a:p>
          <a:p>
            <a:pPr indent="-342900" lvl="0" marL="457200" rtl="0" algn="l">
              <a:spcBef>
                <a:spcPts val="0"/>
              </a:spcBef>
              <a:spcAft>
                <a:spcPts val="0"/>
              </a:spcAft>
              <a:buClr>
                <a:srgbClr val="000000"/>
              </a:buClr>
              <a:buSzPts val="1800"/>
              <a:buFont typeface="Georgia"/>
              <a:buAutoNum type="arabicParenR"/>
            </a:pPr>
            <a:r>
              <a:rPr lang="en" sz="1800">
                <a:solidFill>
                  <a:srgbClr val="000000"/>
                </a:solidFill>
                <a:highlight>
                  <a:srgbClr val="FFFFFF"/>
                </a:highlight>
                <a:latin typeface="Georgia"/>
                <a:ea typeface="Georgia"/>
                <a:cs typeface="Georgia"/>
                <a:sym typeface="Georgia"/>
              </a:rPr>
              <a:t>PREDICTION USING LOGISTIC REGRESSION </a:t>
            </a:r>
            <a:endParaRPr sz="1800">
              <a:solidFill>
                <a:srgbClr val="000000"/>
              </a:solidFill>
              <a:highlight>
                <a:srgbClr val="FFFFFF"/>
              </a:highlight>
              <a:latin typeface="Georgia"/>
              <a:ea typeface="Georgia"/>
              <a:cs typeface="Georgia"/>
              <a:sym typeface="Georgia"/>
            </a:endParaRPr>
          </a:p>
          <a:p>
            <a:pPr indent="0" lvl="0" marL="457200" rtl="0" algn="l">
              <a:spcBef>
                <a:spcPts val="1600"/>
              </a:spcBef>
              <a:spcAft>
                <a:spcPts val="0"/>
              </a:spcAft>
              <a:buNone/>
            </a:pPr>
            <a:r>
              <a:rPr lang="en" sz="1800">
                <a:solidFill>
                  <a:srgbClr val="000000"/>
                </a:solidFill>
                <a:highlight>
                  <a:srgbClr val="FFFFFF"/>
                </a:highlight>
                <a:latin typeface="Georgia"/>
                <a:ea typeface="Georgia"/>
                <a:cs typeface="Georgia"/>
                <a:sym typeface="Georgia"/>
              </a:rPr>
              <a:t>AND LATER THEIR RESULTS WILL BE COMPARED.</a:t>
            </a:r>
            <a:endParaRPr sz="180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sz="18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MOTIVATION</a:t>
            </a:r>
            <a:endParaRPr/>
          </a:p>
        </p:txBody>
      </p:sp>
      <p:sp>
        <p:nvSpPr>
          <p:cNvPr id="296" name="Google Shape;296;p16"/>
          <p:cNvSpPr txBox="1"/>
          <p:nvPr>
            <p:ph idx="1" type="body"/>
          </p:nvPr>
        </p:nvSpPr>
        <p:spPr>
          <a:xfrm>
            <a:off x="1303800" y="1340575"/>
            <a:ext cx="7030500" cy="3191100"/>
          </a:xfrm>
          <a:prstGeom prst="rect">
            <a:avLst/>
          </a:prstGeom>
        </p:spPr>
        <p:txBody>
          <a:bodyPr anchorCtr="0" anchor="t" bIns="91425" lIns="91425" spcFirstLastPara="1" rIns="91425" wrap="square" tIns="91425">
            <a:noAutofit/>
          </a:bodyPr>
          <a:lstStyle/>
          <a:p>
            <a:pPr indent="0" lvl="0" marL="0" rtl="0" algn="l">
              <a:lnSpc>
                <a:spcPct val="158000"/>
              </a:lnSpc>
              <a:spcBef>
                <a:spcPts val="2200"/>
              </a:spcBef>
              <a:spcAft>
                <a:spcPts val="0"/>
              </a:spcAft>
              <a:buNone/>
            </a:pPr>
            <a:r>
              <a:rPr lang="en" sz="1600">
                <a:solidFill>
                  <a:srgbClr val="000000"/>
                </a:solidFill>
                <a:latin typeface="Georgia"/>
                <a:ea typeface="Georgia"/>
                <a:cs typeface="Georgia"/>
                <a:sym typeface="Georgia"/>
              </a:rPr>
              <a:t>This project aims to analyze restaurant reviews on  via topic modeling to determine main topics for positive and negative reviews. Once each review was assigned its topic weights, that information was averaged to assign overall review  for that restaurant.</a:t>
            </a:r>
            <a:endParaRPr sz="1600">
              <a:solidFill>
                <a:srgbClr val="000000"/>
              </a:solidFill>
              <a:latin typeface="Georgia"/>
              <a:ea typeface="Georgia"/>
              <a:cs typeface="Georgia"/>
              <a:sym typeface="Georgia"/>
            </a:endParaRPr>
          </a:p>
          <a:p>
            <a:pPr indent="0" lvl="0" marL="0" rtl="0" algn="l">
              <a:lnSpc>
                <a:spcPct val="158000"/>
              </a:lnSpc>
              <a:spcBef>
                <a:spcPts val="2200"/>
              </a:spcBef>
              <a:spcAft>
                <a:spcPts val="0"/>
              </a:spcAft>
              <a:buNone/>
            </a:pPr>
            <a:r>
              <a:rPr lang="en" sz="1600">
                <a:solidFill>
                  <a:srgbClr val="000000"/>
                </a:solidFill>
                <a:latin typeface="Georgia"/>
                <a:ea typeface="Georgia"/>
                <a:cs typeface="Georgia"/>
                <a:sym typeface="Georgia"/>
              </a:rPr>
              <a:t>With all restaurant reviews  translated into a topic space, direct comparison of positive and negative review topics was made possible.</a:t>
            </a:r>
            <a:endParaRPr sz="1600">
              <a:solidFill>
                <a:srgbClr val="000000"/>
              </a:solidFill>
              <a:latin typeface="Georgia"/>
              <a:ea typeface="Georgia"/>
              <a:cs typeface="Georgia"/>
              <a:sym typeface="Georgia"/>
            </a:endParaRPr>
          </a:p>
          <a:p>
            <a:pPr indent="0" lvl="0" marL="0" rtl="0" algn="l">
              <a:spcBef>
                <a:spcPts val="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NEW THINGS THAT WE WILL LEARN</a:t>
            </a:r>
            <a:endParaRPr/>
          </a:p>
        </p:txBody>
      </p:sp>
      <p:sp>
        <p:nvSpPr>
          <p:cNvPr id="302" name="Google Shape;302;p17"/>
          <p:cNvSpPr txBox="1"/>
          <p:nvPr>
            <p:ph idx="1" type="body"/>
          </p:nvPr>
        </p:nvSpPr>
        <p:spPr>
          <a:xfrm>
            <a:off x="1303800" y="1353100"/>
            <a:ext cx="3430500" cy="31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highlight>
                  <a:srgbClr val="FFFFFF"/>
                </a:highlight>
                <a:latin typeface="Lato"/>
                <a:ea typeface="Lato"/>
                <a:cs typeface="Lato"/>
                <a:sym typeface="Lato"/>
              </a:rPr>
              <a:t>New algorithm and strategies. Such as Text Analysis Algorithms using NLTK (Natural Language ToolKit) which includes - </a:t>
            </a:r>
            <a:r>
              <a:rPr b="1" lang="en" sz="1800">
                <a:solidFill>
                  <a:srgbClr val="000000"/>
                </a:solidFill>
                <a:highlight>
                  <a:srgbClr val="FFFFFF"/>
                </a:highlight>
                <a:latin typeface="Lato"/>
                <a:ea typeface="Lato"/>
                <a:cs typeface="Lato"/>
                <a:sym typeface="Lato"/>
              </a:rPr>
              <a:t>Tokenization , Removing  Stopwords , Lexicon Normalization , Stemming , Lemmatization , POS Tagging</a:t>
            </a:r>
            <a:r>
              <a:rPr b="1" lang="en" sz="1700">
                <a:solidFill>
                  <a:srgbClr val="000000"/>
                </a:solidFill>
                <a:highlight>
                  <a:srgbClr val="FFFFFF"/>
                </a:highlight>
                <a:latin typeface="Lato"/>
                <a:ea typeface="Lato"/>
                <a:cs typeface="Lato"/>
                <a:sym typeface="Lato"/>
              </a:rPr>
              <a:t> , Classifiers. </a:t>
            </a:r>
            <a:endParaRPr b="1" sz="1700">
              <a:solidFill>
                <a:srgbClr val="000000"/>
              </a:solidFill>
              <a:highlight>
                <a:srgbClr val="FFFFFF"/>
              </a:highlight>
              <a:latin typeface="Lato"/>
              <a:ea typeface="Lato"/>
              <a:cs typeface="Lato"/>
              <a:sym typeface="Lato"/>
            </a:endParaRPr>
          </a:p>
          <a:p>
            <a:pPr indent="0" lvl="0" marL="0" rtl="0" algn="l">
              <a:spcBef>
                <a:spcPts val="0"/>
              </a:spcBef>
              <a:spcAft>
                <a:spcPts val="0"/>
              </a:spcAft>
              <a:buNone/>
            </a:pPr>
            <a:r>
              <a:t/>
            </a:r>
            <a:endParaRPr b="1" sz="1800">
              <a:solidFill>
                <a:srgbClr val="000000"/>
              </a:solidFill>
              <a:highlight>
                <a:srgbClr val="FFFFFF"/>
              </a:highlight>
              <a:latin typeface="Lato"/>
              <a:ea typeface="Lato"/>
              <a:cs typeface="Lato"/>
              <a:sym typeface="Lato"/>
            </a:endParaRPr>
          </a:p>
          <a:p>
            <a:pPr indent="0" lvl="0" marL="0" rtl="0" algn="l">
              <a:spcBef>
                <a:spcPts val="0"/>
              </a:spcBef>
              <a:spcAft>
                <a:spcPts val="0"/>
              </a:spcAft>
              <a:buNone/>
            </a:pPr>
            <a:r>
              <a:t/>
            </a:r>
            <a:endParaRPr b="1" sz="1800">
              <a:solidFill>
                <a:srgbClr val="000000"/>
              </a:solidFill>
              <a:highlight>
                <a:srgbClr val="FFFFFF"/>
              </a:highlight>
              <a:latin typeface="Lato"/>
              <a:ea typeface="Lato"/>
              <a:cs typeface="Lato"/>
              <a:sym typeface="Lato"/>
            </a:endParaRPr>
          </a:p>
          <a:p>
            <a:pPr indent="0" lvl="0" marL="0" rtl="0" algn="l">
              <a:spcBef>
                <a:spcPts val="0"/>
              </a:spcBef>
              <a:spcAft>
                <a:spcPts val="0"/>
              </a:spcAft>
              <a:buNone/>
            </a:pPr>
            <a:r>
              <a:t/>
            </a:r>
            <a:endParaRPr b="1" sz="1800">
              <a:solidFill>
                <a:srgbClr val="000000"/>
              </a:solidFill>
              <a:highlight>
                <a:srgbClr val="FFFFFF"/>
              </a:highlight>
              <a:latin typeface="Lato"/>
              <a:ea typeface="Lato"/>
              <a:cs typeface="Lato"/>
              <a:sym typeface="Lato"/>
            </a:endParaRPr>
          </a:p>
          <a:p>
            <a:pPr indent="0" lvl="0" marL="0" rtl="0" algn="l">
              <a:spcBef>
                <a:spcPts val="0"/>
              </a:spcBef>
              <a:spcAft>
                <a:spcPts val="0"/>
              </a:spcAft>
              <a:buNone/>
            </a:pPr>
            <a:r>
              <a:t/>
            </a:r>
            <a:endParaRPr b="1" sz="1800">
              <a:solidFill>
                <a:srgbClr val="000000"/>
              </a:solidFill>
              <a:highlight>
                <a:srgbClr val="FFFFFF"/>
              </a:highlight>
              <a:latin typeface="Lato"/>
              <a:ea typeface="Lato"/>
              <a:cs typeface="Lato"/>
              <a:sym typeface="Lato"/>
            </a:endParaRPr>
          </a:p>
          <a:p>
            <a:pPr indent="0" lvl="0" marL="0" rtl="0" algn="l">
              <a:spcBef>
                <a:spcPts val="0"/>
              </a:spcBef>
              <a:spcAft>
                <a:spcPts val="0"/>
              </a:spcAft>
              <a:buNone/>
            </a:pPr>
            <a:r>
              <a:rPr b="1" lang="en" sz="1800">
                <a:solidFill>
                  <a:srgbClr val="000000"/>
                </a:solidFill>
                <a:highlight>
                  <a:srgbClr val="FFFFFF"/>
                </a:highlight>
                <a:latin typeface="Lato"/>
                <a:ea typeface="Lato"/>
                <a:cs typeface="Lato"/>
                <a:sym typeface="Lato"/>
              </a:rPr>
              <a:t> </a:t>
            </a:r>
            <a:endParaRPr sz="1800">
              <a:solidFill>
                <a:srgbClr val="000000"/>
              </a:solidFill>
              <a:highlight>
                <a:srgbClr val="FFFFFF"/>
              </a:highlight>
              <a:latin typeface="Lato"/>
              <a:ea typeface="Lato"/>
              <a:cs typeface="Lato"/>
              <a:sym typeface="Lato"/>
            </a:endParaRPr>
          </a:p>
          <a:p>
            <a:pPr indent="0" lvl="0" marL="0" rtl="0" algn="l">
              <a:spcBef>
                <a:spcPts val="0"/>
              </a:spcBef>
              <a:spcAft>
                <a:spcPts val="0"/>
              </a:spcAft>
              <a:buNone/>
            </a:pPr>
            <a:r>
              <a:t/>
            </a:r>
            <a:endParaRPr sz="1800">
              <a:solidFill>
                <a:srgbClr val="000000"/>
              </a:solidFill>
              <a:highlight>
                <a:srgbClr val="FFFFFF"/>
              </a:highlight>
              <a:latin typeface="Lato"/>
              <a:ea typeface="Lato"/>
              <a:cs typeface="Lato"/>
              <a:sym typeface="Lato"/>
            </a:endParaRPr>
          </a:p>
          <a:p>
            <a:pPr indent="0" lvl="0" marL="0" rtl="0" algn="l">
              <a:spcBef>
                <a:spcPts val="1600"/>
              </a:spcBef>
              <a:spcAft>
                <a:spcPts val="1600"/>
              </a:spcAft>
              <a:buNone/>
            </a:pPr>
            <a:r>
              <a:t/>
            </a:r>
            <a:endParaRPr>
              <a:solidFill>
                <a:srgbClr val="000000"/>
              </a:solidFill>
              <a:highlight>
                <a:srgbClr val="FFFFFF"/>
              </a:highlight>
            </a:endParaRPr>
          </a:p>
        </p:txBody>
      </p:sp>
      <p:sp>
        <p:nvSpPr>
          <p:cNvPr id="303" name="Google Shape;303;p17"/>
          <p:cNvSpPr txBox="1"/>
          <p:nvPr>
            <p:ph idx="2" type="body"/>
          </p:nvPr>
        </p:nvSpPr>
        <p:spPr>
          <a:xfrm>
            <a:off x="4903650" y="1353150"/>
            <a:ext cx="3430500" cy="31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highlight>
                  <a:srgbClr val="FFFFFF"/>
                </a:highlight>
                <a:latin typeface="Lato"/>
                <a:ea typeface="Lato"/>
                <a:cs typeface="Lato"/>
                <a:sym typeface="Lato"/>
              </a:rPr>
              <a:t>NLP helps us to understand how machines learn to communicate with each other and with humans in a meaningful way. Working on Combination of Literature and NLP </a:t>
            </a:r>
            <a:endParaRPr sz="1800">
              <a:solidFill>
                <a:srgbClr val="000000"/>
              </a:solidFill>
              <a:highlight>
                <a:srgbClr val="FFFFFF"/>
              </a:highlight>
              <a:latin typeface="Lato"/>
              <a:ea typeface="Lato"/>
              <a:cs typeface="Lato"/>
              <a:sym typeface="Lato"/>
            </a:endParaRPr>
          </a:p>
          <a:p>
            <a:pPr indent="0" lvl="0" marL="0" rtl="0" algn="l">
              <a:spcBef>
                <a:spcPts val="1600"/>
              </a:spcBef>
              <a:spcAft>
                <a:spcPts val="0"/>
              </a:spcAft>
              <a:buNone/>
            </a:pPr>
            <a:r>
              <a:t/>
            </a:r>
            <a:endParaRPr sz="1800">
              <a:solidFill>
                <a:srgbClr val="000000"/>
              </a:solidFill>
              <a:highlight>
                <a:srgbClr val="FFFFFF"/>
              </a:highlight>
              <a:latin typeface="Lato"/>
              <a:ea typeface="Lato"/>
              <a:cs typeface="Lato"/>
              <a:sym typeface="Lato"/>
            </a:endParaRPr>
          </a:p>
          <a:p>
            <a:pPr indent="0" lvl="0" marL="0" rtl="0" algn="l">
              <a:spcBef>
                <a:spcPts val="1600"/>
              </a:spcBef>
              <a:spcAft>
                <a:spcPts val="1600"/>
              </a:spcAft>
              <a:buNone/>
            </a:pPr>
            <a:r>
              <a:t/>
            </a:r>
            <a:endParaRPr>
              <a:solidFill>
                <a:srgbClr val="000000"/>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DESCRIPTION</a:t>
            </a:r>
            <a:endParaRPr/>
          </a:p>
        </p:txBody>
      </p:sp>
      <p:sp>
        <p:nvSpPr>
          <p:cNvPr id="309" name="Google Shape;309;p18"/>
          <p:cNvSpPr txBox="1"/>
          <p:nvPr>
            <p:ph idx="1" type="body"/>
          </p:nvPr>
        </p:nvSpPr>
        <p:spPr>
          <a:xfrm>
            <a:off x="1303800" y="1290525"/>
            <a:ext cx="7030500" cy="3241200"/>
          </a:xfrm>
          <a:prstGeom prst="rect">
            <a:avLst/>
          </a:prstGeom>
        </p:spPr>
        <p:txBody>
          <a:bodyPr anchorCtr="0" anchor="t" bIns="91425" lIns="91425" spcFirstLastPara="1" rIns="91425" wrap="square" tIns="91425">
            <a:noAutofit/>
          </a:bodyPr>
          <a:lstStyle/>
          <a:p>
            <a:pPr indent="0" lvl="0" marL="0" rtl="0" algn="l">
              <a:lnSpc>
                <a:spcPct val="158000"/>
              </a:lnSpc>
              <a:spcBef>
                <a:spcPts val="600"/>
              </a:spcBef>
              <a:spcAft>
                <a:spcPts val="0"/>
              </a:spcAft>
              <a:buNone/>
            </a:pPr>
            <a:r>
              <a:rPr lang="en" sz="1400">
                <a:solidFill>
                  <a:srgbClr val="24292E"/>
                </a:solidFill>
                <a:highlight>
                  <a:srgbClr val="FFFFFF"/>
                </a:highlight>
                <a:latin typeface="Georgia"/>
                <a:ea typeface="Georgia"/>
                <a:cs typeface="Georgia"/>
                <a:sym typeface="Georgia"/>
              </a:rPr>
              <a:t>A simple project in python which reads a tsv file, cleans the restaurant reviews(text), generates a bag-of-words model and uses a classifier which tells whether the review is a positive one or a negative one</a:t>
            </a:r>
            <a:endParaRPr sz="1400">
              <a:solidFill>
                <a:srgbClr val="24292E"/>
              </a:solidFill>
              <a:highlight>
                <a:srgbClr val="FFFFFF"/>
              </a:highlight>
              <a:latin typeface="Georgia"/>
              <a:ea typeface="Georgia"/>
              <a:cs typeface="Georgia"/>
              <a:sym typeface="Georgia"/>
            </a:endParaRPr>
          </a:p>
          <a:p>
            <a:pPr indent="0" lvl="0" marL="0" rtl="0" algn="l">
              <a:lnSpc>
                <a:spcPct val="171429"/>
              </a:lnSpc>
              <a:spcBef>
                <a:spcPts val="0"/>
              </a:spcBef>
              <a:spcAft>
                <a:spcPts val="0"/>
              </a:spcAft>
              <a:buNone/>
            </a:pPr>
            <a:r>
              <a:rPr b="1" i="1" lang="en" sz="1400">
                <a:solidFill>
                  <a:srgbClr val="000000"/>
                </a:solidFill>
                <a:latin typeface="Georgia"/>
                <a:ea typeface="Georgia"/>
                <a:cs typeface="Georgia"/>
                <a:sym typeface="Georgia"/>
              </a:rPr>
              <a:t>Description of the dataset to be used:</a:t>
            </a:r>
            <a:endParaRPr b="1" i="1" sz="1400">
              <a:solidFill>
                <a:srgbClr val="000000"/>
              </a:solidFill>
              <a:latin typeface="Georgia"/>
              <a:ea typeface="Georgia"/>
              <a:cs typeface="Georgia"/>
              <a:sym typeface="Georgia"/>
            </a:endParaRPr>
          </a:p>
          <a:p>
            <a:pPr indent="-317500" lvl="0" marL="800100" rtl="0" algn="l">
              <a:lnSpc>
                <a:spcPct val="158000"/>
              </a:lnSpc>
              <a:spcBef>
                <a:spcPts val="800"/>
              </a:spcBef>
              <a:spcAft>
                <a:spcPts val="0"/>
              </a:spcAft>
              <a:buClr>
                <a:srgbClr val="000000"/>
              </a:buClr>
              <a:buSzPts val="1400"/>
              <a:buFont typeface="Georgia"/>
              <a:buChar char="●"/>
            </a:pPr>
            <a:r>
              <a:rPr i="1" lang="en" sz="1400">
                <a:solidFill>
                  <a:srgbClr val="000000"/>
                </a:solidFill>
                <a:latin typeface="Georgia"/>
                <a:ea typeface="Georgia"/>
                <a:cs typeface="Georgia"/>
                <a:sym typeface="Georgia"/>
              </a:rPr>
              <a:t>Columns seperated by \t (tab space)</a:t>
            </a:r>
            <a:endParaRPr i="1" sz="1400">
              <a:solidFill>
                <a:srgbClr val="000000"/>
              </a:solidFill>
              <a:latin typeface="Georgia"/>
              <a:ea typeface="Georgia"/>
              <a:cs typeface="Georgia"/>
              <a:sym typeface="Georgia"/>
            </a:endParaRPr>
          </a:p>
          <a:p>
            <a:pPr indent="-317500" lvl="0" marL="800100" rtl="0" algn="l">
              <a:lnSpc>
                <a:spcPct val="158000"/>
              </a:lnSpc>
              <a:spcBef>
                <a:spcPts val="0"/>
              </a:spcBef>
              <a:spcAft>
                <a:spcPts val="0"/>
              </a:spcAft>
              <a:buClr>
                <a:srgbClr val="000000"/>
              </a:buClr>
              <a:buSzPts val="1400"/>
              <a:buFont typeface="Georgia"/>
              <a:buChar char="●"/>
            </a:pPr>
            <a:r>
              <a:rPr i="1" lang="en" sz="1400">
                <a:solidFill>
                  <a:srgbClr val="000000"/>
                </a:solidFill>
                <a:latin typeface="Georgia"/>
                <a:ea typeface="Georgia"/>
                <a:cs typeface="Georgia"/>
                <a:sym typeface="Georgia"/>
              </a:rPr>
              <a:t>First column is about reviews of people</a:t>
            </a:r>
            <a:endParaRPr i="1" sz="1400">
              <a:solidFill>
                <a:srgbClr val="000000"/>
              </a:solidFill>
              <a:latin typeface="Georgia"/>
              <a:ea typeface="Georgia"/>
              <a:cs typeface="Georgia"/>
              <a:sym typeface="Georgia"/>
            </a:endParaRPr>
          </a:p>
          <a:p>
            <a:pPr indent="-317500" lvl="0" marL="800100" rtl="0" algn="l">
              <a:lnSpc>
                <a:spcPct val="158000"/>
              </a:lnSpc>
              <a:spcBef>
                <a:spcPts val="0"/>
              </a:spcBef>
              <a:spcAft>
                <a:spcPts val="0"/>
              </a:spcAft>
              <a:buClr>
                <a:srgbClr val="000000"/>
              </a:buClr>
              <a:buSzPts val="1400"/>
              <a:buFont typeface="Georgia"/>
              <a:buChar char="●"/>
            </a:pPr>
            <a:r>
              <a:rPr i="1" lang="en" sz="1400">
                <a:solidFill>
                  <a:srgbClr val="000000"/>
                </a:solidFill>
                <a:latin typeface="Georgia"/>
                <a:ea typeface="Georgia"/>
                <a:cs typeface="Georgia"/>
                <a:sym typeface="Georgia"/>
              </a:rPr>
              <a:t>In second column, 0 is for negative review and 1 is for positive review</a:t>
            </a:r>
            <a:endParaRPr i="1" sz="1400">
              <a:solidFill>
                <a:srgbClr val="000000"/>
              </a:solidFill>
              <a:latin typeface="Georgia"/>
              <a:ea typeface="Georgia"/>
              <a:cs typeface="Georgia"/>
              <a:sym typeface="Georgia"/>
            </a:endParaRPr>
          </a:p>
          <a:p>
            <a:pPr indent="0" lvl="0" marL="0" rtl="0" algn="l">
              <a:lnSpc>
                <a:spcPct val="158000"/>
              </a:lnSpc>
              <a:spcBef>
                <a:spcPts val="3600"/>
              </a:spcBef>
              <a:spcAft>
                <a:spcPts val="0"/>
              </a:spcAft>
              <a:buNone/>
            </a:pPr>
            <a:r>
              <a:t/>
            </a:r>
            <a:endParaRPr sz="1400">
              <a:solidFill>
                <a:srgbClr val="24292E"/>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txBox="1"/>
          <p:nvPr>
            <p:ph idx="1" type="body"/>
          </p:nvPr>
        </p:nvSpPr>
        <p:spPr>
          <a:xfrm>
            <a:off x="1303800" y="1090300"/>
            <a:ext cx="7030500" cy="344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6" name="Google Shape;316;p19"/>
          <p:cNvPicPr preferRelativeResize="0"/>
          <p:nvPr/>
        </p:nvPicPr>
        <p:blipFill>
          <a:blip r:embed="rId3">
            <a:alphaModFix/>
          </a:blip>
          <a:stretch>
            <a:fillRect/>
          </a:stretch>
        </p:blipFill>
        <p:spPr>
          <a:xfrm>
            <a:off x="1492825" y="691250"/>
            <a:ext cx="6652451" cy="384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63610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BLOCK DIAGRAM</a:t>
            </a:r>
            <a:endParaRPr/>
          </a:p>
        </p:txBody>
      </p:sp>
      <p:sp>
        <p:nvSpPr>
          <p:cNvPr id="322" name="Google Shape;322;p20"/>
          <p:cNvSpPr txBox="1"/>
          <p:nvPr>
            <p:ph idx="1" type="body"/>
          </p:nvPr>
        </p:nvSpPr>
        <p:spPr>
          <a:xfrm>
            <a:off x="4693450" y="1278000"/>
            <a:ext cx="3641100" cy="34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Importing the libraries</a:t>
            </a:r>
            <a:endParaRPr sz="1400"/>
          </a:p>
          <a:p>
            <a:pPr indent="0" lvl="0" marL="0" rtl="0" algn="l">
              <a:spcBef>
                <a:spcPts val="1600"/>
              </a:spcBef>
              <a:spcAft>
                <a:spcPts val="0"/>
              </a:spcAft>
              <a:buNone/>
            </a:pPr>
            <a:r>
              <a:rPr lang="en" sz="1400"/>
              <a:t>import numpy as np</a:t>
            </a:r>
            <a:endParaRPr sz="1400"/>
          </a:p>
          <a:p>
            <a:pPr indent="0" lvl="0" marL="0" rtl="0" algn="l">
              <a:spcBef>
                <a:spcPts val="1600"/>
              </a:spcBef>
              <a:spcAft>
                <a:spcPts val="0"/>
              </a:spcAft>
              <a:buNone/>
            </a:pPr>
            <a:r>
              <a:rPr lang="en" sz="1400"/>
              <a:t>import matplotlib.pyplot as plt</a:t>
            </a:r>
            <a:endParaRPr sz="1400"/>
          </a:p>
          <a:p>
            <a:pPr indent="0" lvl="0" marL="0" rtl="0" algn="l">
              <a:spcBef>
                <a:spcPts val="1600"/>
              </a:spcBef>
              <a:spcAft>
                <a:spcPts val="0"/>
              </a:spcAft>
              <a:buNone/>
            </a:pPr>
            <a:r>
              <a:rPr lang="en" sz="1400"/>
              <a:t>import pandas as pd</a:t>
            </a:r>
            <a:endParaRPr sz="1400"/>
          </a:p>
          <a:p>
            <a:pPr indent="0" lvl="0" marL="0" rtl="0" algn="l">
              <a:spcBef>
                <a:spcPts val="1600"/>
              </a:spcBef>
              <a:spcAft>
                <a:spcPts val="0"/>
              </a:spcAft>
              <a:buNone/>
            </a:pPr>
            <a:r>
              <a:rPr lang="en" sz="1400"/>
              <a:t># Importing the dataset</a:t>
            </a:r>
            <a:endParaRPr sz="1400"/>
          </a:p>
          <a:p>
            <a:pPr indent="0" lvl="0" marL="0" rtl="0" algn="l">
              <a:spcBef>
                <a:spcPts val="1600"/>
              </a:spcBef>
              <a:spcAft>
                <a:spcPts val="0"/>
              </a:spcAft>
              <a:buNone/>
            </a:pPr>
            <a:r>
              <a:rPr lang="en" sz="1400"/>
              <a:t>dataset=pd.read_csv('Restaurant_Reviews.tsv', delimiter = '\t',quoting = 3)</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323" name="Google Shape;323;p20"/>
          <p:cNvSpPr/>
          <p:nvPr/>
        </p:nvSpPr>
        <p:spPr>
          <a:xfrm>
            <a:off x="1400700" y="1151625"/>
            <a:ext cx="1140600" cy="641700"/>
          </a:xfrm>
          <a:prstGeom prst="rect">
            <a:avLst/>
          </a:prstGeom>
          <a:solidFill>
            <a:srgbClr val="BFC7CA"/>
          </a:solidFill>
          <a:ln cap="flat" cmpd="sng" w="9525">
            <a:solidFill>
              <a:srgbClr val="1E2D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Text Pre-processing</a:t>
            </a:r>
            <a:endParaRPr/>
          </a:p>
        </p:txBody>
      </p:sp>
      <p:sp>
        <p:nvSpPr>
          <p:cNvPr id="324" name="Google Shape;324;p20"/>
          <p:cNvSpPr/>
          <p:nvPr/>
        </p:nvSpPr>
        <p:spPr>
          <a:xfrm>
            <a:off x="2842875" y="1227975"/>
            <a:ext cx="1222200" cy="641700"/>
          </a:xfrm>
          <a:prstGeom prst="rect">
            <a:avLst/>
          </a:prstGeom>
          <a:solidFill>
            <a:srgbClr val="BFC7CA"/>
          </a:solidFill>
          <a:ln cap="flat" cmpd="sng" w="9525">
            <a:solidFill>
              <a:srgbClr val="1E2D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Tokenization</a:t>
            </a:r>
            <a:endParaRPr/>
          </a:p>
        </p:txBody>
      </p:sp>
      <p:sp>
        <p:nvSpPr>
          <p:cNvPr id="325" name="Google Shape;325;p20"/>
          <p:cNvSpPr/>
          <p:nvPr/>
        </p:nvSpPr>
        <p:spPr>
          <a:xfrm>
            <a:off x="2780400" y="2141763"/>
            <a:ext cx="1140600" cy="785700"/>
          </a:xfrm>
          <a:prstGeom prst="rect">
            <a:avLst/>
          </a:prstGeom>
          <a:solidFill>
            <a:srgbClr val="BFC7CA"/>
          </a:solidFill>
          <a:ln cap="flat" cmpd="sng" w="9525">
            <a:solidFill>
              <a:srgbClr val="1E2D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Removing stopwords &amp;Stemming</a:t>
            </a:r>
            <a:endParaRPr/>
          </a:p>
        </p:txBody>
      </p:sp>
      <p:sp>
        <p:nvSpPr>
          <p:cNvPr id="326" name="Google Shape;326;p20"/>
          <p:cNvSpPr/>
          <p:nvPr/>
        </p:nvSpPr>
        <p:spPr>
          <a:xfrm>
            <a:off x="2766200" y="3199575"/>
            <a:ext cx="1527000" cy="509400"/>
          </a:xfrm>
          <a:prstGeom prst="rect">
            <a:avLst/>
          </a:prstGeom>
          <a:solidFill>
            <a:srgbClr val="BFC7CA"/>
          </a:solidFill>
          <a:ln cap="flat" cmpd="sng" w="9525">
            <a:solidFill>
              <a:srgbClr val="1E2D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Lemmantization</a:t>
            </a:r>
            <a:endParaRPr/>
          </a:p>
        </p:txBody>
      </p:sp>
      <p:sp>
        <p:nvSpPr>
          <p:cNvPr id="327" name="Google Shape;327;p20"/>
          <p:cNvSpPr/>
          <p:nvPr/>
        </p:nvSpPr>
        <p:spPr>
          <a:xfrm>
            <a:off x="2933400" y="4002175"/>
            <a:ext cx="1681800" cy="785700"/>
          </a:xfrm>
          <a:prstGeom prst="rect">
            <a:avLst/>
          </a:prstGeom>
          <a:solidFill>
            <a:srgbClr val="BFC7CA"/>
          </a:solidFill>
          <a:ln cap="flat" cmpd="sng" w="9525">
            <a:solidFill>
              <a:srgbClr val="1E2D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Classification into one of the part of speech</a:t>
            </a:r>
            <a:endParaRPr/>
          </a:p>
        </p:txBody>
      </p:sp>
      <p:sp>
        <p:nvSpPr>
          <p:cNvPr id="328" name="Google Shape;328;p20"/>
          <p:cNvSpPr/>
          <p:nvPr/>
        </p:nvSpPr>
        <p:spPr>
          <a:xfrm>
            <a:off x="2541300" y="1304325"/>
            <a:ext cx="295200" cy="489000"/>
          </a:xfrm>
          <a:prstGeom prst="rightArrow">
            <a:avLst>
              <a:gd fmla="val 50000" name="adj1"/>
              <a:gd fmla="val 50000" name="adj2"/>
            </a:avLst>
          </a:prstGeom>
          <a:solidFill>
            <a:srgbClr val="BFC7CA"/>
          </a:solidFill>
          <a:ln cap="flat" cmpd="sng" w="9525">
            <a:solidFill>
              <a:srgbClr val="1E2D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3106200" y="1869663"/>
            <a:ext cx="489000" cy="344100"/>
          </a:xfrm>
          <a:prstGeom prst="downArrow">
            <a:avLst>
              <a:gd fmla="val 50000" name="adj1"/>
              <a:gd fmla="val 50000" name="adj2"/>
            </a:avLst>
          </a:prstGeom>
          <a:solidFill>
            <a:srgbClr val="BFC7CA"/>
          </a:solidFill>
          <a:ln cap="flat" cmpd="sng" w="9525">
            <a:solidFill>
              <a:srgbClr val="1E2D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3209475" y="2869379"/>
            <a:ext cx="489000" cy="344100"/>
          </a:xfrm>
          <a:prstGeom prst="downArrow">
            <a:avLst>
              <a:gd fmla="val 50000" name="adj1"/>
              <a:gd fmla="val 50000" name="adj2"/>
            </a:avLst>
          </a:prstGeom>
          <a:solidFill>
            <a:srgbClr val="BFC7CA"/>
          </a:solidFill>
          <a:ln cap="flat" cmpd="sng" w="9525">
            <a:solidFill>
              <a:srgbClr val="1E2D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3209475" y="3728963"/>
            <a:ext cx="489000" cy="253200"/>
          </a:xfrm>
          <a:prstGeom prst="downArrow">
            <a:avLst>
              <a:gd fmla="val 50000" name="adj1"/>
              <a:gd fmla="val 50000" name="adj2"/>
            </a:avLst>
          </a:prstGeom>
          <a:solidFill>
            <a:srgbClr val="BFC7CA"/>
          </a:solidFill>
          <a:ln cap="flat" cmpd="sng" w="9525">
            <a:solidFill>
              <a:srgbClr val="1E2D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a:off x="1303800" y="4146175"/>
            <a:ext cx="1140600" cy="641700"/>
          </a:xfrm>
          <a:prstGeom prst="rect">
            <a:avLst/>
          </a:prstGeom>
          <a:solidFill>
            <a:srgbClr val="BFC7CA"/>
          </a:solidFill>
          <a:ln cap="flat" cmpd="sng" w="9525">
            <a:solidFill>
              <a:srgbClr val="1E2D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TRAINING AND TESTING</a:t>
            </a:r>
            <a:endParaRPr/>
          </a:p>
        </p:txBody>
      </p:sp>
      <p:sp>
        <p:nvSpPr>
          <p:cNvPr id="333" name="Google Shape;333;p20"/>
          <p:cNvSpPr/>
          <p:nvPr/>
        </p:nvSpPr>
        <p:spPr>
          <a:xfrm>
            <a:off x="2444400" y="4222525"/>
            <a:ext cx="489000" cy="489000"/>
          </a:xfrm>
          <a:prstGeom prst="rightArrow">
            <a:avLst>
              <a:gd fmla="val 50000" name="adj1"/>
              <a:gd fmla="val 50000" name="adj2"/>
            </a:avLst>
          </a:prstGeom>
          <a:solidFill>
            <a:srgbClr val="BFC7CA"/>
          </a:solidFill>
          <a:ln cap="flat" cmpd="sng" w="9525">
            <a:solidFill>
              <a:srgbClr val="1E2D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txBox="1"/>
          <p:nvPr>
            <p:ph idx="1" type="body"/>
          </p:nvPr>
        </p:nvSpPr>
        <p:spPr>
          <a:xfrm>
            <a:off x="1303800" y="1290525"/>
            <a:ext cx="7030500" cy="324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0" name="Google Shape;340;p21"/>
          <p:cNvPicPr preferRelativeResize="0"/>
          <p:nvPr/>
        </p:nvPicPr>
        <p:blipFill>
          <a:blip r:embed="rId3">
            <a:alphaModFix/>
          </a:blip>
          <a:stretch>
            <a:fillRect/>
          </a:stretch>
        </p:blipFill>
        <p:spPr>
          <a:xfrm>
            <a:off x="1342975" y="1144350"/>
            <a:ext cx="6952149" cy="3211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