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4" r:id="rId7"/>
    <p:sldId id="275" r:id="rId8"/>
    <p:sldId id="276" r:id="rId9"/>
    <p:sldId id="327" r:id="rId10"/>
    <p:sldId id="330" r:id="rId11"/>
    <p:sldId id="331" r:id="rId12"/>
    <p:sldId id="333" r:id="rId13"/>
    <p:sldId id="33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0A8D8"/>
    <a:srgbClr val="FFCCFF"/>
    <a:srgbClr val="FEB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4D205-BBD0-D440-ADC5-8171C395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933EC9-BE43-B9BC-8408-B14802696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1668E-B343-A116-CF15-2831AEFA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9DB3-B57F-4B2C-AB82-8FC8F5D22BE3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107F5-A92F-C789-676D-09E74E3C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85B27-D19A-F02B-65F4-049B124E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6B81-0E3E-4B3F-B574-AA2FDE18A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4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E02B9-F436-0140-0E98-299EBA0E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E89B84-C4C4-40E6-B133-ACE7594DB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6AB0E-C707-6E55-866D-F6DF541B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9DB3-B57F-4B2C-AB82-8FC8F5D22BE3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D1335-6FEE-5A85-4214-EBC86F80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06FB2-3338-7001-FA22-A5B5548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6B81-0E3E-4B3F-B574-AA2FDE18A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9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DEC204-F44F-F319-EC35-C868DD9E6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CE8D6-8972-9E51-CE32-EA9814F1B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9CDE1-0B59-A5CE-9CAF-FED3FAFF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9DB3-B57F-4B2C-AB82-8FC8F5D22BE3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12BF0-9267-00EC-179B-05613609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A3AE0-65D6-98BC-506D-59A47181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6B81-0E3E-4B3F-B574-AA2FDE18A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280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991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4EE3D-5CDE-CE92-ABFE-3E370D32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FFC6A-BD5C-325E-CED2-F7F89B38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B2D4D-6AF6-863E-3437-0E6AC2F4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9DB3-B57F-4B2C-AB82-8FC8F5D22BE3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06022-2A3E-B13D-D460-619DA407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BA3DC-6F01-0927-EAD2-E8D9AD72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6B81-0E3E-4B3F-B574-AA2FDE18A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02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3D187-AC0F-9EA3-3F69-B318132E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4B074B-8F57-2D40-9A98-D76E592A2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3E5BD-5C2F-2B77-A571-9FF5EE60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9DB3-B57F-4B2C-AB82-8FC8F5D22BE3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B6192-6C0F-C50C-E949-8FF2B1DF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4D1AC-CE3D-DC18-866E-CAF46A16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6B81-0E3E-4B3F-B574-AA2FDE18A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04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6957A-8AA4-2916-C9D3-AEF9B17E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ACF99-6037-5D49-2C69-5B85A2237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68083F-A5A2-3CFE-D116-64E5440F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3A9E6A-71DB-AB47-8ADD-687A86D3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9DB3-B57F-4B2C-AB82-8FC8F5D22BE3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C2130-1999-8B27-7605-3DF0B44B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87B26-E73A-BEE2-961E-55326DE9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6B81-0E3E-4B3F-B574-AA2FDE18A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63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19CDA-44E8-0F83-054F-1906A716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F01DB-F68D-1258-EF96-88106D0B3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C432D9-64E6-36E3-5AF9-1CF66B993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2309B2-BB57-CE1D-9C20-0425CF554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E5F18A-2011-B929-B377-CD9991B34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B5DFA8-5838-C40F-3401-66E325A7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9DB3-B57F-4B2C-AB82-8FC8F5D22BE3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1B6B44-95F1-B59F-DE48-BE92B025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6B0199-5D5E-6E2A-D1B0-2EEF995B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6B81-0E3E-4B3F-B574-AA2FDE18A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3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E0493-FB7F-B897-40D9-4F33587A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CB9214-A9E0-8A8D-2CE9-39E1C6EB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9DB3-B57F-4B2C-AB82-8FC8F5D22BE3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41820-925A-EFE7-5F0D-E62C954F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BB3503-034A-FF2A-1781-3DBB6B96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6B81-0E3E-4B3F-B574-AA2FDE18A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61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E3DC0-5DAC-80B0-BA16-EFF951FE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9DB3-B57F-4B2C-AB82-8FC8F5D22BE3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AC6769-D8DE-7D60-A9AA-81AA9711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044C86-F542-4955-A1E3-739D5AB2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6B81-0E3E-4B3F-B574-AA2FDE18A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40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18E67-45F2-DA58-7E4A-603B0089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EC81D-647B-65C1-A451-F557485B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9718CF-78A8-7833-A9C3-52C47EC59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A780B2-D9A0-3C56-D799-1AB373B5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9DB3-B57F-4B2C-AB82-8FC8F5D22BE3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EA1762-980A-740D-4066-F5C85002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B8F1A-58CF-E146-4E3E-F6330401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6B81-0E3E-4B3F-B574-AA2FDE18A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06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F03A3-A764-52EB-4E7F-7CA9ADA4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BFB900-434F-C8AC-8847-C7A00BC09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ED81F0-EEF0-0941-08BC-282CFCED2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9F0336-3726-BB2F-9C95-49B9BE2B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9DB3-B57F-4B2C-AB82-8FC8F5D22BE3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67CE2-898B-B77E-391D-75C736AF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EC56F6-C069-FC84-6C67-E9CDC639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6B81-0E3E-4B3F-B574-AA2FDE18A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02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677648-CBB7-C109-743E-6BADB9CD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007ED-F341-93C7-69BE-6641A6E96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A5CBF-C530-6277-FF2B-5AAC0B46C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89DB3-B57F-4B2C-AB82-8FC8F5D22BE3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862A3-3296-8173-1FD2-731094D60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A9F81-4D9A-9A9F-A436-A8A7B6BDD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26B81-0E3E-4B3F-B574-AA2FDE18A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9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jpe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image" Target="../media/image23.png"/><Relationship Id="rId18" Type="http://schemas.openxmlformats.org/officeDocument/2006/relationships/image" Target="../media/image28.jpg"/><Relationship Id="rId3" Type="http://schemas.openxmlformats.org/officeDocument/2006/relationships/image" Target="../media/image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jpg"/><Relationship Id="rId25" Type="http://schemas.openxmlformats.org/officeDocument/2006/relationships/image" Target="../media/image34.png"/><Relationship Id="rId2" Type="http://schemas.openxmlformats.org/officeDocument/2006/relationships/image" Target="../media/image10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3.png"/><Relationship Id="rId5" Type="http://schemas.openxmlformats.org/officeDocument/2006/relationships/image" Target="../media/image15.png"/><Relationship Id="rId15" Type="http://schemas.openxmlformats.org/officeDocument/2006/relationships/image" Target="../media/image25.jpg"/><Relationship Id="rId23" Type="http://schemas.openxmlformats.org/officeDocument/2006/relationships/image" Target="../media/image32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jpg"/><Relationship Id="rId14" Type="http://schemas.openxmlformats.org/officeDocument/2006/relationships/image" Target="../media/image24.jpg"/><Relationship Id="rId22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6.png"/><Relationship Id="rId3" Type="http://schemas.openxmlformats.org/officeDocument/2006/relationships/image" Target="../media/image3.png"/><Relationship Id="rId21" Type="http://schemas.microsoft.com/office/2007/relationships/hdphoto" Target="../media/hdphoto4.wdp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microsoft.com/office/2007/relationships/hdphoto" Target="../media/hdphoto2.wdp"/><Relationship Id="rId2" Type="http://schemas.openxmlformats.org/officeDocument/2006/relationships/image" Target="../media/image10.png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15.png"/><Relationship Id="rId15" Type="http://schemas.openxmlformats.org/officeDocument/2006/relationships/image" Target="../media/image44.png"/><Relationship Id="rId23" Type="http://schemas.microsoft.com/office/2007/relationships/hdphoto" Target="../media/hdphoto5.wdp"/><Relationship Id="rId10" Type="http://schemas.openxmlformats.org/officeDocument/2006/relationships/image" Target="../media/image39.png"/><Relationship Id="rId19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169E7F0-ACB4-FF91-ED84-4BD848B964D9}"/>
              </a:ext>
            </a:extLst>
          </p:cNvPr>
          <p:cNvGrpSpPr/>
          <p:nvPr/>
        </p:nvGrpSpPr>
        <p:grpSpPr>
          <a:xfrm>
            <a:off x="3686999" y="1853221"/>
            <a:ext cx="7422664" cy="2831544"/>
            <a:chOff x="1759587" y="2352450"/>
            <a:chExt cx="7422664" cy="28315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2263D6-EAFB-653C-61DC-11E9FA424C01}"/>
                </a:ext>
              </a:extLst>
            </p:cNvPr>
            <p:cNvSpPr txBox="1"/>
            <p:nvPr/>
          </p:nvSpPr>
          <p:spPr>
            <a:xfrm>
              <a:off x="1759587" y="2352450"/>
              <a:ext cx="7422664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00" dirty="0">
                  <a:solidFill>
                    <a:srgbClr val="FEBAF6"/>
                  </a:solidFill>
                  <a:latin typeface="Berlin Sans FB Demi" panose="020E0802020502020306" pitchFamily="34" charset="0"/>
                </a:rPr>
                <a:t>PUPPY</a:t>
              </a:r>
              <a:endParaRPr lang="ko-KR" altLang="en-US" sz="16600" dirty="0">
                <a:solidFill>
                  <a:srgbClr val="FEBAF6"/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0E32CD-87B2-7130-6631-875A9A6B91E6}"/>
                </a:ext>
              </a:extLst>
            </p:cNvPr>
            <p:cNvSpPr txBox="1"/>
            <p:nvPr/>
          </p:nvSpPr>
          <p:spPr>
            <a:xfrm>
              <a:off x="5470919" y="4814662"/>
              <a:ext cx="3547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박현우 </a:t>
              </a:r>
              <a:r>
                <a:rPr lang="en-US" altLang="ko-KR" b="1" dirty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 err="1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정유림</a:t>
              </a:r>
              <a:r>
                <a:rPr lang="ko-KR" altLang="en-US" b="1" dirty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유승민 </a:t>
              </a:r>
              <a:r>
                <a:rPr lang="en-US" altLang="ko-KR" b="1" dirty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b="1" dirty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최지우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4501BF0-8558-306F-4E84-9838339B7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77" y="1008728"/>
            <a:ext cx="4473094" cy="429633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03855F-6990-5D52-F305-82966E691273}"/>
              </a:ext>
            </a:extLst>
          </p:cNvPr>
          <p:cNvGrpSpPr/>
          <p:nvPr/>
        </p:nvGrpSpPr>
        <p:grpSpPr>
          <a:xfrm>
            <a:off x="1530014" y="870744"/>
            <a:ext cx="5530153" cy="1485930"/>
            <a:chOff x="1920222" y="870744"/>
            <a:chExt cx="5271470" cy="14859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BF5441-41D3-D3B4-E44B-DA04B6FF2DDF}"/>
                </a:ext>
              </a:extLst>
            </p:cNvPr>
            <p:cNvSpPr txBox="1"/>
            <p:nvPr/>
          </p:nvSpPr>
          <p:spPr>
            <a:xfrm>
              <a:off x="1920222" y="1833454"/>
              <a:ext cx="5271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>
                  <a:solidFill>
                    <a:schemeClr val="bg1">
                      <a:lumMod val="50000"/>
                    </a:schemeClr>
                  </a:solidFill>
                </a:rPr>
                <a:t>강아지 분양 사이트</a:t>
              </a:r>
              <a:endParaRPr lang="ko-KR" altLang="en-US" sz="2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966C9C-A19C-FCFB-62CB-1A4D73977249}"/>
                </a:ext>
              </a:extLst>
            </p:cNvPr>
            <p:cNvSpPr txBox="1"/>
            <p:nvPr/>
          </p:nvSpPr>
          <p:spPr>
            <a:xfrm>
              <a:off x="2026135" y="870744"/>
              <a:ext cx="25298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200" dirty="0">
                  <a:solidFill>
                    <a:schemeClr val="bg1">
                      <a:lumMod val="50000"/>
                    </a:schemeClr>
                  </a:solidFill>
                </a:rPr>
                <a:t>．．．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553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0A8D8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AE79F8-A726-418E-A042-F0BABC40BF9A}"/>
              </a:ext>
            </a:extLst>
          </p:cNvPr>
          <p:cNvGrpSpPr/>
          <p:nvPr/>
        </p:nvGrpSpPr>
        <p:grpSpPr>
          <a:xfrm>
            <a:off x="1498600" y="1941576"/>
            <a:ext cx="9063734" cy="3574796"/>
            <a:chOff x="1498600" y="1941576"/>
            <a:chExt cx="9063734" cy="3574796"/>
          </a:xfrm>
        </p:grpSpPr>
        <p:grpSp>
          <p:nvGrpSpPr>
            <p:cNvPr id="3" name="object 3"/>
            <p:cNvGrpSpPr/>
            <p:nvPr/>
          </p:nvGrpSpPr>
          <p:grpSpPr>
            <a:xfrm>
              <a:off x="1498600" y="1941576"/>
              <a:ext cx="3168396" cy="3574796"/>
              <a:chOff x="2247900" y="2912364"/>
              <a:chExt cx="4752594" cy="5362194"/>
            </a:xfrm>
          </p:grpSpPr>
          <p:pic>
            <p:nvPicPr>
              <p:cNvPr id="4" name="object 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247900" y="2912364"/>
                <a:ext cx="4752594" cy="5362194"/>
              </a:xfrm>
              <a:prstGeom prst="rect">
                <a:avLst/>
              </a:prstGeom>
            </p:spPr>
          </p:pic>
          <p:pic>
            <p:nvPicPr>
              <p:cNvPr id="6" name="object 6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152388" y="3909060"/>
                <a:ext cx="457200" cy="2852927"/>
              </a:xfrm>
              <a:prstGeom prst="rect">
                <a:avLst/>
              </a:prstGeom>
            </p:spPr>
          </p:pic>
        </p:grp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3684" y="2602992"/>
              <a:ext cx="81280" cy="1905000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5FA47BA-CB30-48FE-A13C-B278BE2040E0}"/>
                </a:ext>
              </a:extLst>
            </p:cNvPr>
            <p:cNvGrpSpPr/>
            <p:nvPr/>
          </p:nvGrpSpPr>
          <p:grpSpPr>
            <a:xfrm>
              <a:off x="7564117" y="3090886"/>
              <a:ext cx="2998217" cy="944888"/>
              <a:chOff x="5864319" y="1614150"/>
              <a:chExt cx="2377459" cy="94488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16FC42-1C58-43DA-A956-0F038ACB9E81}"/>
                  </a:ext>
                </a:extLst>
              </p:cNvPr>
              <p:cNvSpPr txBox="1"/>
              <p:nvPr/>
            </p:nvSpPr>
            <p:spPr>
              <a:xfrm>
                <a:off x="5864319" y="1614150"/>
                <a:ext cx="2377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Franklin Gothic Demi Cond" panose="020B0706030402020204" pitchFamily="34" charset="0"/>
                  </a:rPr>
                  <a:t>4-1.  </a:t>
                </a:r>
                <a:r>
                  <a:rPr lang="ko-KR" altLang="en-US" sz="2400" dirty="0">
                    <a:solidFill>
                      <a:schemeClr val="bg1"/>
                    </a:solidFill>
                    <a:latin typeface="Franklin Gothic Demi Cond" panose="020B0706030402020204" pitchFamily="34" charset="0"/>
                  </a:rPr>
                  <a:t>개선 및 느낀 점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C79D5-7B58-4EC3-80ED-1F85583241CD}"/>
                  </a:ext>
                </a:extLst>
              </p:cNvPr>
              <p:cNvSpPr txBox="1"/>
              <p:nvPr/>
            </p:nvSpPr>
            <p:spPr>
              <a:xfrm>
                <a:off x="5864320" y="2097373"/>
                <a:ext cx="2377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Franklin Gothic Demi Cond" panose="020B0706030402020204" pitchFamily="34" charset="0"/>
                  </a:rPr>
                  <a:t>4-2.   Q&amp;A</a:t>
                </a:r>
                <a:endParaRPr lang="ko-KR" altLang="en-US" sz="2400" dirty="0">
                  <a:solidFill>
                    <a:schemeClr val="bg1"/>
                  </a:solidFill>
                  <a:latin typeface="Franklin Gothic Demi Cond" panose="020B0706030402020204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33956A-3B06-437E-A0CB-7DDD6DFC59EB}"/>
                </a:ext>
              </a:extLst>
            </p:cNvPr>
            <p:cNvSpPr txBox="1"/>
            <p:nvPr/>
          </p:nvSpPr>
          <p:spPr>
            <a:xfrm>
              <a:off x="4697756" y="3240021"/>
              <a:ext cx="202529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5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마 무 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05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5464" y="1576933"/>
            <a:ext cx="8300212" cy="113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6503" y="405384"/>
            <a:ext cx="11379" cy="618134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7214778-95FA-48B1-9116-6347215A6151}"/>
              </a:ext>
            </a:extLst>
          </p:cNvPr>
          <p:cNvGrpSpPr/>
          <p:nvPr/>
        </p:nvGrpSpPr>
        <p:grpSpPr>
          <a:xfrm>
            <a:off x="3552328" y="1689100"/>
            <a:ext cx="8499662" cy="5085136"/>
            <a:chOff x="3552328" y="1689100"/>
            <a:chExt cx="8499662" cy="508513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EE16706-B7A9-4D11-AD6F-0DEFA428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2328" y="1689100"/>
              <a:ext cx="8499662" cy="508513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621A31-31E0-4BA8-AC82-AD485D8776B1}"/>
                </a:ext>
              </a:extLst>
            </p:cNvPr>
            <p:cNvSpPr/>
            <p:nvPr/>
          </p:nvSpPr>
          <p:spPr>
            <a:xfrm>
              <a:off x="5469622" y="3699545"/>
              <a:ext cx="4572000" cy="12247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B99C46-5BBE-463F-87F6-EAFDF583990A}"/>
              </a:ext>
            </a:extLst>
          </p:cNvPr>
          <p:cNvSpPr txBox="1"/>
          <p:nvPr/>
        </p:nvSpPr>
        <p:spPr>
          <a:xfrm>
            <a:off x="4118015" y="2763371"/>
            <a:ext cx="75438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느낀 점 </a:t>
            </a:r>
            <a:r>
              <a:rPr lang="en-US" altLang="ko-KR" sz="2000" b="1" dirty="0"/>
              <a:t>: </a:t>
            </a:r>
          </a:p>
          <a:p>
            <a:endParaRPr lang="en-US" altLang="ko-KR" sz="1600" b="1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Spring MVC</a:t>
            </a:r>
            <a:r>
              <a:rPr lang="ko-KR" altLang="en-US" sz="2000" dirty="0"/>
              <a:t>에 대해 깊게 배울 수 있는 계기가 되어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좋았습니다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여러가지 오류를 직면하였지만 팀원들과 소통을 통해 </a:t>
            </a:r>
            <a:endParaRPr lang="en-US" altLang="ko-KR" sz="2000" dirty="0"/>
          </a:p>
          <a:p>
            <a:r>
              <a:rPr lang="ko-KR" altLang="en-US" sz="2000" dirty="0"/>
              <a:t>    문제 해결 능력을 기를 수 있었습니다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GIT</a:t>
            </a:r>
            <a:r>
              <a:rPr lang="ko-KR" altLang="en-US" sz="2000" dirty="0"/>
              <a:t>을 사용함으로써 협업 시 파일 관리를 손쉽게 할 수 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ko-KR" altLang="en-US" sz="2000" dirty="0"/>
              <a:t>있는</a:t>
            </a:r>
            <a:r>
              <a:rPr lang="en-US" altLang="ko-KR" sz="2000" dirty="0"/>
              <a:t> </a:t>
            </a:r>
            <a:r>
              <a:rPr lang="ko-KR" altLang="en-US" sz="2000" dirty="0"/>
              <a:t>방법을 터득한 것 같아 성장한 것을 느껴 뿌듯했습니다</a:t>
            </a:r>
            <a:r>
              <a:rPr lang="en-US" altLang="ko-KR" sz="200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658B4-08EA-71CA-600A-F335E3268CA0}"/>
              </a:ext>
            </a:extLst>
          </p:cNvPr>
          <p:cNvSpPr/>
          <p:nvPr/>
        </p:nvSpPr>
        <p:spPr>
          <a:xfrm>
            <a:off x="3427882" y="535193"/>
            <a:ext cx="8624108" cy="45719"/>
          </a:xfrm>
          <a:prstGeom prst="rect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61E4B3-C3CC-0829-B259-4B9CDB08BABD}"/>
              </a:ext>
            </a:extLst>
          </p:cNvPr>
          <p:cNvSpPr/>
          <p:nvPr/>
        </p:nvSpPr>
        <p:spPr>
          <a:xfrm flipV="1">
            <a:off x="247865" y="1584618"/>
            <a:ext cx="3011056" cy="45719"/>
          </a:xfrm>
          <a:prstGeom prst="rect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object 11">
            <a:extLst>
              <a:ext uri="{FF2B5EF4-FFF2-40B4-BE49-F238E27FC236}">
                <a16:creationId xmlns:a16="http://schemas.microsoft.com/office/drawing/2014/main" id="{69BB3BED-8028-6A43-A782-81F0941D00E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6700" y="413004"/>
            <a:ext cx="1276604" cy="12760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7F9667-316E-3087-529E-EB73FDB2A6F9}"/>
              </a:ext>
            </a:extLst>
          </p:cNvPr>
          <p:cNvSpPr txBox="1"/>
          <p:nvPr/>
        </p:nvSpPr>
        <p:spPr>
          <a:xfrm>
            <a:off x="1390610" y="877302"/>
            <a:ext cx="1982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 Black" panose="020B0A04020102020204" pitchFamily="34" charset="0"/>
              </a:rPr>
              <a:t>마 무 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D503CC-09B4-2D68-CDE1-6AF67CA1935D}"/>
              </a:ext>
            </a:extLst>
          </p:cNvPr>
          <p:cNvGrpSpPr/>
          <p:nvPr/>
        </p:nvGrpSpPr>
        <p:grpSpPr>
          <a:xfrm>
            <a:off x="140010" y="2035962"/>
            <a:ext cx="3864362" cy="1096741"/>
            <a:chOff x="5854309" y="1453730"/>
            <a:chExt cx="3464824" cy="10967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F285E3-A993-AB01-96D5-3239AF08C77E}"/>
                </a:ext>
              </a:extLst>
            </p:cNvPr>
            <p:cNvSpPr txBox="1"/>
            <p:nvPr/>
          </p:nvSpPr>
          <p:spPr>
            <a:xfrm>
              <a:off x="5854309" y="1453730"/>
              <a:ext cx="3464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99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4-1. </a:t>
              </a:r>
              <a:r>
                <a:rPr lang="ko-KR" altLang="en-US" sz="2400" b="1" dirty="0">
                  <a:solidFill>
                    <a:srgbClr val="FF99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개선점 및 느낀 점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905744-1877-C612-4D14-2E7F86294B90}"/>
                </a:ext>
              </a:extLst>
            </p:cNvPr>
            <p:cNvSpPr txBox="1"/>
            <p:nvPr/>
          </p:nvSpPr>
          <p:spPr>
            <a:xfrm>
              <a:off x="5898902" y="2181139"/>
              <a:ext cx="2377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4-2. Q&amp;A</a:t>
              </a:r>
              <a:endPara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37261B-D8DA-EEE8-FA4C-1059DCEFE0F3}"/>
              </a:ext>
            </a:extLst>
          </p:cNvPr>
          <p:cNvSpPr txBox="1"/>
          <p:nvPr/>
        </p:nvSpPr>
        <p:spPr>
          <a:xfrm>
            <a:off x="3702678" y="782241"/>
            <a:ext cx="386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느낀 점</a:t>
            </a:r>
          </a:p>
        </p:txBody>
      </p:sp>
    </p:spTree>
    <p:extLst>
      <p:ext uri="{BB962C8B-B14F-4D97-AF65-F5344CB8AC3E}">
        <p14:creationId xmlns:p14="http://schemas.microsoft.com/office/powerpoint/2010/main" val="3253018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5464" y="1576933"/>
            <a:ext cx="8300212" cy="113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6503" y="405384"/>
            <a:ext cx="11379" cy="618134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27214778-95FA-48B1-9116-6347215A6151}"/>
              </a:ext>
            </a:extLst>
          </p:cNvPr>
          <p:cNvGrpSpPr/>
          <p:nvPr/>
        </p:nvGrpSpPr>
        <p:grpSpPr>
          <a:xfrm>
            <a:off x="3552328" y="1689100"/>
            <a:ext cx="8499662" cy="5085136"/>
            <a:chOff x="3552328" y="1689100"/>
            <a:chExt cx="8499662" cy="508513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EE16706-B7A9-4D11-AD6F-0DEFA428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2328" y="1689100"/>
              <a:ext cx="8499662" cy="508513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621A31-31E0-4BA8-AC82-AD485D8776B1}"/>
                </a:ext>
              </a:extLst>
            </p:cNvPr>
            <p:cNvSpPr/>
            <p:nvPr/>
          </p:nvSpPr>
          <p:spPr>
            <a:xfrm>
              <a:off x="5469622" y="3699545"/>
              <a:ext cx="4572000" cy="12247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658B4-08EA-71CA-600A-F335E3268CA0}"/>
              </a:ext>
            </a:extLst>
          </p:cNvPr>
          <p:cNvSpPr/>
          <p:nvPr/>
        </p:nvSpPr>
        <p:spPr>
          <a:xfrm>
            <a:off x="3427882" y="535193"/>
            <a:ext cx="8624108" cy="45719"/>
          </a:xfrm>
          <a:prstGeom prst="rect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61E4B3-C3CC-0829-B259-4B9CDB08BABD}"/>
              </a:ext>
            </a:extLst>
          </p:cNvPr>
          <p:cNvSpPr/>
          <p:nvPr/>
        </p:nvSpPr>
        <p:spPr>
          <a:xfrm flipV="1">
            <a:off x="247865" y="1584618"/>
            <a:ext cx="3011056" cy="45719"/>
          </a:xfrm>
          <a:prstGeom prst="rect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object 11">
            <a:extLst>
              <a:ext uri="{FF2B5EF4-FFF2-40B4-BE49-F238E27FC236}">
                <a16:creationId xmlns:a16="http://schemas.microsoft.com/office/drawing/2014/main" id="{69BB3BED-8028-6A43-A782-81F0941D00E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6700" y="413004"/>
            <a:ext cx="1276604" cy="12760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7F9667-316E-3087-529E-EB73FDB2A6F9}"/>
              </a:ext>
            </a:extLst>
          </p:cNvPr>
          <p:cNvSpPr txBox="1"/>
          <p:nvPr/>
        </p:nvSpPr>
        <p:spPr>
          <a:xfrm>
            <a:off x="1390610" y="877302"/>
            <a:ext cx="1982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 Black" panose="020B0A04020102020204" pitchFamily="34" charset="0"/>
              </a:rPr>
              <a:t>마 무 리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D503CC-09B4-2D68-CDE1-6AF67CA1935D}"/>
              </a:ext>
            </a:extLst>
          </p:cNvPr>
          <p:cNvGrpSpPr/>
          <p:nvPr/>
        </p:nvGrpSpPr>
        <p:grpSpPr>
          <a:xfrm>
            <a:off x="140010" y="2035962"/>
            <a:ext cx="3864362" cy="1096741"/>
            <a:chOff x="5854309" y="1453730"/>
            <a:chExt cx="3464824" cy="10967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F285E3-A993-AB01-96D5-3239AF08C77E}"/>
                </a:ext>
              </a:extLst>
            </p:cNvPr>
            <p:cNvSpPr txBox="1"/>
            <p:nvPr/>
          </p:nvSpPr>
          <p:spPr>
            <a:xfrm>
              <a:off x="5854309" y="1453730"/>
              <a:ext cx="3464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99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4-1. </a:t>
              </a:r>
              <a:r>
                <a:rPr lang="ko-KR" altLang="en-US" sz="2400" b="1" dirty="0">
                  <a:solidFill>
                    <a:srgbClr val="FF99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개선점 및 느낀 점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905744-1877-C612-4D14-2E7F86294B90}"/>
                </a:ext>
              </a:extLst>
            </p:cNvPr>
            <p:cNvSpPr txBox="1"/>
            <p:nvPr/>
          </p:nvSpPr>
          <p:spPr>
            <a:xfrm>
              <a:off x="5898902" y="2181139"/>
              <a:ext cx="2377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4-2. Q&amp;A</a:t>
              </a:r>
              <a:endPara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37261B-D8DA-EEE8-FA4C-1059DCEFE0F3}"/>
              </a:ext>
            </a:extLst>
          </p:cNvPr>
          <p:cNvSpPr txBox="1"/>
          <p:nvPr/>
        </p:nvSpPr>
        <p:spPr>
          <a:xfrm>
            <a:off x="3702678" y="782241"/>
            <a:ext cx="3869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개선점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23CF3-43EE-A0A1-CBB1-CD3B4D1DF3C7}"/>
              </a:ext>
            </a:extLst>
          </p:cNvPr>
          <p:cNvSpPr txBox="1"/>
          <p:nvPr/>
        </p:nvSpPr>
        <p:spPr>
          <a:xfrm>
            <a:off x="4131975" y="2810460"/>
            <a:ext cx="72351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개선점 </a:t>
            </a:r>
            <a:r>
              <a:rPr lang="en-US" altLang="ko-KR" sz="2000" b="1" dirty="0"/>
              <a:t>: 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관리자 페이지 디자인 및 기능 보완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모든 페이지 디자인</a:t>
            </a:r>
            <a:r>
              <a:rPr lang="en-US" altLang="ko-KR" sz="2000" dirty="0"/>
              <a:t>, </a:t>
            </a:r>
            <a:r>
              <a:rPr lang="ko-KR" altLang="en-US" sz="2000" dirty="0"/>
              <a:t>회원가입 시 비밀번호가 노출되는 부분 보완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회원 정보 페이지에서 </a:t>
            </a:r>
            <a:r>
              <a:rPr lang="en-US" altLang="ko-KR" sz="2000" dirty="0"/>
              <a:t>ID/PW </a:t>
            </a:r>
            <a:r>
              <a:rPr lang="ko-KR" altLang="en-US" sz="2000" dirty="0"/>
              <a:t>찾기</a:t>
            </a:r>
            <a:r>
              <a:rPr lang="en-US" altLang="ko-KR" sz="2000" dirty="0"/>
              <a:t>, </a:t>
            </a:r>
            <a:r>
              <a:rPr lang="ko-KR" altLang="en-US" sz="2000" dirty="0"/>
              <a:t>카카오</a:t>
            </a:r>
            <a:r>
              <a:rPr lang="en-US" altLang="ko-KR" sz="2000" dirty="0"/>
              <a:t>/</a:t>
            </a:r>
            <a:r>
              <a:rPr lang="ko-KR" altLang="en-US" sz="2000" dirty="0"/>
              <a:t>구글 </a:t>
            </a:r>
            <a:r>
              <a:rPr lang="en-US" altLang="ko-KR" sz="2000" dirty="0"/>
              <a:t>ID</a:t>
            </a:r>
            <a:r>
              <a:rPr lang="ko-KR" altLang="en-US" sz="2000" dirty="0"/>
              <a:t>로 로그인 등의 기능을 추가하고 싶음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상품 페이지에 용품 구매</a:t>
            </a:r>
            <a:r>
              <a:rPr lang="en-US" altLang="ko-KR" sz="2000" dirty="0"/>
              <a:t>/</a:t>
            </a:r>
            <a:r>
              <a:rPr lang="ko-KR" altLang="en-US" sz="2000" dirty="0"/>
              <a:t>판매 시스템 기능을 추가하지 못한 점이 아쉬움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구글 맵 기능을 통해 의료시설</a:t>
            </a:r>
            <a:r>
              <a:rPr lang="en-US" altLang="ko-KR" sz="2000" dirty="0"/>
              <a:t>/</a:t>
            </a:r>
            <a:r>
              <a:rPr lang="ko-KR" altLang="en-US" sz="2000" dirty="0"/>
              <a:t>질병에 대한 페이지를 구현하고 싶음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7401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5464" y="1576933"/>
            <a:ext cx="8300212" cy="113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6503" y="405384"/>
            <a:ext cx="11379" cy="618134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658B4-08EA-71CA-600A-F335E3268CA0}"/>
              </a:ext>
            </a:extLst>
          </p:cNvPr>
          <p:cNvSpPr/>
          <p:nvPr/>
        </p:nvSpPr>
        <p:spPr>
          <a:xfrm>
            <a:off x="3427882" y="535193"/>
            <a:ext cx="8624108" cy="45719"/>
          </a:xfrm>
          <a:prstGeom prst="rect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61E4B3-C3CC-0829-B259-4B9CDB08BABD}"/>
              </a:ext>
            </a:extLst>
          </p:cNvPr>
          <p:cNvSpPr/>
          <p:nvPr/>
        </p:nvSpPr>
        <p:spPr>
          <a:xfrm flipV="1">
            <a:off x="247865" y="1584618"/>
            <a:ext cx="3011056" cy="45719"/>
          </a:xfrm>
          <a:prstGeom prst="rect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object 11">
            <a:extLst>
              <a:ext uri="{FF2B5EF4-FFF2-40B4-BE49-F238E27FC236}">
                <a16:creationId xmlns:a16="http://schemas.microsoft.com/office/drawing/2014/main" id="{69BB3BED-8028-6A43-A782-81F0941D00E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6700" y="413004"/>
            <a:ext cx="1276604" cy="12760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7F9667-316E-3087-529E-EB73FDB2A6F9}"/>
              </a:ext>
            </a:extLst>
          </p:cNvPr>
          <p:cNvSpPr txBox="1"/>
          <p:nvPr/>
        </p:nvSpPr>
        <p:spPr>
          <a:xfrm>
            <a:off x="1390610" y="877302"/>
            <a:ext cx="1982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Arial Black" panose="020B0A04020102020204" pitchFamily="34" charset="0"/>
              </a:rPr>
              <a:t>마 무 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60D7C-8457-AC5C-729F-6D3FA5AF88C4}"/>
              </a:ext>
            </a:extLst>
          </p:cNvPr>
          <p:cNvSpPr txBox="1"/>
          <p:nvPr/>
        </p:nvSpPr>
        <p:spPr>
          <a:xfrm>
            <a:off x="3702679" y="782241"/>
            <a:ext cx="2893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Q&amp;A</a:t>
            </a:r>
            <a:endParaRPr lang="ko-KR" altLang="en-US" sz="32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E0EEDD-7BC7-8790-E4F0-3C965E76CA1A}"/>
              </a:ext>
            </a:extLst>
          </p:cNvPr>
          <p:cNvGrpSpPr/>
          <p:nvPr/>
        </p:nvGrpSpPr>
        <p:grpSpPr>
          <a:xfrm>
            <a:off x="247864" y="2128466"/>
            <a:ext cx="3464825" cy="1101386"/>
            <a:chOff x="5864318" y="1530674"/>
            <a:chExt cx="3464825" cy="11013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EC8E3D-9258-0681-FFA1-458A39D6565F}"/>
                </a:ext>
              </a:extLst>
            </p:cNvPr>
            <p:cNvSpPr txBox="1"/>
            <p:nvPr/>
          </p:nvSpPr>
          <p:spPr>
            <a:xfrm>
              <a:off x="5864318" y="1530674"/>
              <a:ext cx="2938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4-2. </a:t>
              </a:r>
              <a:r>
                <a:rPr lang="ko-KR" altLang="en-US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개선점 및 </a:t>
              </a:r>
              <a:r>
                <a:rPr lang="ko-KR" altLang="en-US" dirty="0" err="1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느낀점</a:t>
              </a:r>
              <a:endPara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09F51C-9412-3A50-11E3-0A7E67DE62E2}"/>
                </a:ext>
              </a:extLst>
            </p:cNvPr>
            <p:cNvSpPr txBox="1"/>
            <p:nvPr/>
          </p:nvSpPr>
          <p:spPr>
            <a:xfrm>
              <a:off x="5864319" y="2108840"/>
              <a:ext cx="3464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99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4-2. Q&amp;A</a:t>
              </a:r>
              <a:endParaRPr lang="ko-KR" altLang="en-US" sz="2800" b="1" dirty="0">
                <a:solidFill>
                  <a:srgbClr val="FF99FF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</p:grpSp>
      <p:pic>
        <p:nvPicPr>
          <p:cNvPr id="1026" name="Picture 2" descr="Qna의 일러스트 벡터 그래픽 만화 캐릭터">
            <a:extLst>
              <a:ext uri="{FF2B5EF4-FFF2-40B4-BE49-F238E27FC236}">
                <a16:creationId xmlns:a16="http://schemas.microsoft.com/office/drawing/2014/main" id="{0B9B9DF1-557A-6A69-8129-8898DDAA5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1" y="1818084"/>
            <a:ext cx="59626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81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object 2">
            <a:extLst>
              <a:ext uri="{FF2B5EF4-FFF2-40B4-BE49-F238E27FC236}">
                <a16:creationId xmlns:a16="http://schemas.microsoft.com/office/drawing/2014/main" id="{34DCB843-46C8-77F2-FBB2-2F5AB9F9669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704" y="2965183"/>
            <a:ext cx="3885535" cy="571612"/>
          </a:xfrm>
          <a:prstGeom prst="rect">
            <a:avLst/>
          </a:prstGeom>
        </p:spPr>
      </p:pic>
      <p:pic>
        <p:nvPicPr>
          <p:cNvPr id="28" name="object 7">
            <a:extLst>
              <a:ext uri="{FF2B5EF4-FFF2-40B4-BE49-F238E27FC236}">
                <a16:creationId xmlns:a16="http://schemas.microsoft.com/office/drawing/2014/main" id="{029AA99C-ED45-C5A8-D8C3-42F53262217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3810" y="405384"/>
            <a:ext cx="11582" cy="6181344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4D80E9FD-B9EC-A0F8-51B9-CA0D38AEF489}"/>
              </a:ext>
            </a:extLst>
          </p:cNvPr>
          <p:cNvGrpSpPr/>
          <p:nvPr/>
        </p:nvGrpSpPr>
        <p:grpSpPr>
          <a:xfrm>
            <a:off x="5138566" y="673647"/>
            <a:ext cx="4899918" cy="5747337"/>
            <a:chOff x="5138566" y="673647"/>
            <a:chExt cx="4899918" cy="574733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C0133C-9F9B-7F1E-0688-1B8939640863}"/>
                </a:ext>
              </a:extLst>
            </p:cNvPr>
            <p:cNvSpPr txBox="1"/>
            <p:nvPr/>
          </p:nvSpPr>
          <p:spPr>
            <a:xfrm>
              <a:off x="5864319" y="1210094"/>
              <a:ext cx="2263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1-1.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주제선정 이유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392667D-FB97-9FC1-1206-3BB8D52352A6}"/>
                </a:ext>
              </a:extLst>
            </p:cNvPr>
            <p:cNvSpPr txBox="1"/>
            <p:nvPr/>
          </p:nvSpPr>
          <p:spPr>
            <a:xfrm>
              <a:off x="5864319" y="1629149"/>
              <a:ext cx="23774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1-2.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수행기간 목록 표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0B40C5-539F-A66F-9ECA-24BBC6B4078B}"/>
                </a:ext>
              </a:extLst>
            </p:cNvPr>
            <p:cNvSpPr txBox="1"/>
            <p:nvPr/>
          </p:nvSpPr>
          <p:spPr>
            <a:xfrm>
              <a:off x="5928225" y="2798342"/>
              <a:ext cx="2263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2-1.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개발환경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C3AEA2-3DC2-3A12-EF80-65E06CC24BBC}"/>
                </a:ext>
              </a:extLst>
            </p:cNvPr>
            <p:cNvSpPr txBox="1"/>
            <p:nvPr/>
          </p:nvSpPr>
          <p:spPr>
            <a:xfrm>
              <a:off x="5873440" y="5588858"/>
              <a:ext cx="2527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4-1.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개선점 및 느낀 점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592625-B698-F397-CC93-38F12241B0E4}"/>
                </a:ext>
              </a:extLst>
            </p:cNvPr>
            <p:cNvSpPr txBox="1"/>
            <p:nvPr/>
          </p:nvSpPr>
          <p:spPr>
            <a:xfrm>
              <a:off x="5873440" y="6051652"/>
              <a:ext cx="2527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4-2.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Q&amp;A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21974E-AA6B-2C54-7FEC-E4120DDC2BA1}"/>
                </a:ext>
              </a:extLst>
            </p:cNvPr>
            <p:cNvSpPr txBox="1"/>
            <p:nvPr/>
          </p:nvSpPr>
          <p:spPr>
            <a:xfrm>
              <a:off x="5864319" y="4278653"/>
              <a:ext cx="2527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3-1.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시연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D06891E-9135-6FD8-FFA9-0D7903C93484}"/>
                </a:ext>
              </a:extLst>
            </p:cNvPr>
            <p:cNvGrpSpPr/>
            <p:nvPr/>
          </p:nvGrpSpPr>
          <p:grpSpPr>
            <a:xfrm>
              <a:off x="5138566" y="673647"/>
              <a:ext cx="3713580" cy="4784029"/>
              <a:chOff x="6013819" y="1499025"/>
              <a:chExt cx="2283932" cy="3593221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CAD8712-CACF-1CDC-AC9D-C50BC174DB1A}"/>
                  </a:ext>
                </a:extLst>
              </p:cNvPr>
              <p:cNvSpPr txBox="1"/>
              <p:nvPr/>
            </p:nvSpPr>
            <p:spPr>
              <a:xfrm>
                <a:off x="6013819" y="1527300"/>
                <a:ext cx="241738" cy="39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b="1" dirty="0"/>
                  <a:t>1</a:t>
                </a:r>
                <a:endParaRPr lang="ko-KR" altLang="en-US" sz="2800" b="1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0400BA-67C6-9DA7-9615-555D803348B7}"/>
                  </a:ext>
                </a:extLst>
              </p:cNvPr>
              <p:cNvSpPr txBox="1"/>
              <p:nvPr/>
            </p:nvSpPr>
            <p:spPr>
              <a:xfrm>
                <a:off x="6465784" y="1499025"/>
                <a:ext cx="1822107" cy="439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spc="600" dirty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프로젝트 개요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0D78BE-296A-73B6-5C4F-B341CDADE5D9}"/>
                  </a:ext>
                </a:extLst>
              </p:cNvPr>
              <p:cNvSpPr txBox="1"/>
              <p:nvPr/>
            </p:nvSpPr>
            <p:spPr>
              <a:xfrm>
                <a:off x="6013819" y="2705982"/>
                <a:ext cx="241738" cy="39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b="1" dirty="0"/>
                  <a:t>2</a:t>
                </a:r>
                <a:endParaRPr lang="ko-KR" altLang="en-US" sz="2800" b="1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49803E-217A-7189-82C7-5932727AB07C}"/>
                  </a:ext>
                </a:extLst>
              </p:cNvPr>
              <p:cNvSpPr txBox="1"/>
              <p:nvPr/>
            </p:nvSpPr>
            <p:spPr>
              <a:xfrm>
                <a:off x="6465785" y="2677707"/>
                <a:ext cx="1831966" cy="439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spc="600" dirty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프로젝트 상세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B3CF1F1-2A67-D301-B95D-F4D7E418F495}"/>
                  </a:ext>
                </a:extLst>
              </p:cNvPr>
              <p:cNvSpPr txBox="1"/>
              <p:nvPr/>
            </p:nvSpPr>
            <p:spPr>
              <a:xfrm>
                <a:off x="6013819" y="3701672"/>
                <a:ext cx="241738" cy="39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b="1" dirty="0"/>
                  <a:t>3</a:t>
                </a:r>
                <a:endParaRPr lang="ko-KR" altLang="en-US" sz="2800" b="1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B0ECB7-59D6-209E-F52C-86E55E2BAD80}"/>
                  </a:ext>
                </a:extLst>
              </p:cNvPr>
              <p:cNvSpPr txBox="1"/>
              <p:nvPr/>
            </p:nvSpPr>
            <p:spPr>
              <a:xfrm>
                <a:off x="6465784" y="3673397"/>
                <a:ext cx="1812248" cy="439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spc="600" dirty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프로젝트 시연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EB67B8E-A8EF-3FA9-8D00-51F13E525D07}"/>
                  </a:ext>
                </a:extLst>
              </p:cNvPr>
              <p:cNvSpPr txBox="1"/>
              <p:nvPr/>
            </p:nvSpPr>
            <p:spPr>
              <a:xfrm>
                <a:off x="6013819" y="4697362"/>
                <a:ext cx="241738" cy="39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b="1" dirty="0"/>
                  <a:t>4</a:t>
                </a:r>
                <a:endParaRPr lang="ko-KR" altLang="en-US" sz="2800" b="1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35B0783-F19E-2A4D-A847-2173B35E05EC}"/>
                  </a:ext>
                </a:extLst>
              </p:cNvPr>
              <p:cNvSpPr txBox="1"/>
              <p:nvPr/>
            </p:nvSpPr>
            <p:spPr>
              <a:xfrm>
                <a:off x="6465784" y="4653029"/>
                <a:ext cx="1822107" cy="439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spc="600" dirty="0"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진행 프로세스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88B199-482C-1C7B-5EE9-61554E38D6AE}"/>
                </a:ext>
              </a:extLst>
            </p:cNvPr>
            <p:cNvSpPr txBox="1"/>
            <p:nvPr/>
          </p:nvSpPr>
          <p:spPr>
            <a:xfrm>
              <a:off x="7775370" y="2798342"/>
              <a:ext cx="2263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2-3.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조원 역할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8F395EA-0A0A-AE37-DBBF-3D5C45FF80E4}"/>
              </a:ext>
            </a:extLst>
          </p:cNvPr>
          <p:cNvSpPr/>
          <p:nvPr/>
        </p:nvSpPr>
        <p:spPr>
          <a:xfrm>
            <a:off x="490704" y="3660215"/>
            <a:ext cx="3885535" cy="220559"/>
          </a:xfrm>
          <a:prstGeom prst="rect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8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0A8D8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D2ABFF-2418-411F-BEC5-E4B409BCF1A1}"/>
              </a:ext>
            </a:extLst>
          </p:cNvPr>
          <p:cNvGrpSpPr/>
          <p:nvPr/>
        </p:nvGrpSpPr>
        <p:grpSpPr>
          <a:xfrm>
            <a:off x="1498600" y="1941576"/>
            <a:ext cx="9063734" cy="3575050"/>
            <a:chOff x="1498600" y="1941576"/>
            <a:chExt cx="9063734" cy="3575050"/>
          </a:xfrm>
        </p:grpSpPr>
        <p:grpSp>
          <p:nvGrpSpPr>
            <p:cNvPr id="3" name="object 3"/>
            <p:cNvGrpSpPr/>
            <p:nvPr/>
          </p:nvGrpSpPr>
          <p:grpSpPr>
            <a:xfrm>
              <a:off x="1498600" y="1941576"/>
              <a:ext cx="5482589" cy="3575050"/>
              <a:chOff x="2247900" y="2912364"/>
              <a:chExt cx="8223884" cy="5362575"/>
            </a:xfrm>
          </p:grpSpPr>
          <p:pic>
            <p:nvPicPr>
              <p:cNvPr id="4" name="object 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247900" y="2912364"/>
                <a:ext cx="5314188" cy="5362194"/>
              </a:xfrm>
              <a:prstGeom prst="rect">
                <a:avLst/>
              </a:prstGeom>
            </p:spPr>
          </p:pic>
          <p:pic>
            <p:nvPicPr>
              <p:cNvPr id="5" name="object 5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76465" y="4535424"/>
                <a:ext cx="3694937" cy="1019555"/>
              </a:xfrm>
              <a:prstGeom prst="rect">
                <a:avLst/>
              </a:prstGeom>
            </p:spPr>
          </p:pic>
          <p:pic>
            <p:nvPicPr>
              <p:cNvPr id="6" name="object 6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52388" y="3909060"/>
                <a:ext cx="457200" cy="2852927"/>
              </a:xfrm>
              <a:prstGeom prst="rect">
                <a:avLst/>
              </a:prstGeom>
            </p:spPr>
          </p:pic>
        </p:grp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23684" y="2602992"/>
              <a:ext cx="81280" cy="1905000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F21B1FC-7EE2-4CDF-88C8-2B85FCCA8647}"/>
                </a:ext>
              </a:extLst>
            </p:cNvPr>
            <p:cNvGrpSpPr/>
            <p:nvPr/>
          </p:nvGrpSpPr>
          <p:grpSpPr>
            <a:xfrm>
              <a:off x="7564118" y="2930466"/>
              <a:ext cx="2998216" cy="1456023"/>
              <a:chOff x="5864319" y="1453730"/>
              <a:chExt cx="2377458" cy="145602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D7607C-D086-4B54-B3E0-634FEEBB93C1}"/>
                  </a:ext>
                </a:extLst>
              </p:cNvPr>
              <p:cNvSpPr txBox="1"/>
              <p:nvPr/>
            </p:nvSpPr>
            <p:spPr>
              <a:xfrm>
                <a:off x="5864319" y="1453730"/>
                <a:ext cx="226311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Franklin Gothic Demi Cond" panose="020B0706030402020204" pitchFamily="34" charset="0"/>
                  </a:rPr>
                  <a:t>1-1. </a:t>
                </a:r>
                <a:r>
                  <a:rPr lang="ko-KR" altLang="en-US" sz="2400" dirty="0">
                    <a:solidFill>
                      <a:schemeClr val="bg1"/>
                    </a:solidFill>
                    <a:latin typeface="Franklin Gothic Demi Cond" panose="020B0706030402020204" pitchFamily="34" charset="0"/>
                  </a:rPr>
                  <a:t>주제선정 이유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1072AA-BB45-464F-AC0D-BB06E48DD9FA}"/>
                  </a:ext>
                </a:extLst>
              </p:cNvPr>
              <p:cNvSpPr txBox="1"/>
              <p:nvPr/>
            </p:nvSpPr>
            <p:spPr>
              <a:xfrm>
                <a:off x="5864319" y="2078756"/>
                <a:ext cx="23774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Franklin Gothic Demi Cond" panose="020B0706030402020204" pitchFamily="34" charset="0"/>
                  </a:rPr>
                  <a:t>1-2. </a:t>
                </a:r>
                <a:r>
                  <a:rPr lang="ko-KR" altLang="en-US" sz="2400" dirty="0">
                    <a:solidFill>
                      <a:schemeClr val="bg1"/>
                    </a:solidFill>
                    <a:latin typeface="Franklin Gothic Demi Cond" panose="020B0706030402020204" pitchFamily="34" charset="0"/>
                  </a:rPr>
                  <a:t>수행기간 </a:t>
                </a:r>
                <a:r>
                  <a:rPr lang="ko-KR" altLang="en-US" sz="2400" dirty="0" err="1">
                    <a:solidFill>
                      <a:schemeClr val="bg1"/>
                    </a:solidFill>
                    <a:latin typeface="Franklin Gothic Demi Cond" panose="020B0706030402020204" pitchFamily="34" charset="0"/>
                  </a:rPr>
                  <a:t>목록표</a:t>
                </a:r>
                <a:endParaRPr lang="ko-KR" altLang="en-US" sz="2400" dirty="0">
                  <a:solidFill>
                    <a:schemeClr val="bg1"/>
                  </a:solidFill>
                  <a:latin typeface="Franklin Gothic Demi Cond" panose="020B07060304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487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266700" y="413004"/>
            <a:ext cx="2313093" cy="1276350"/>
            <a:chOff x="400050" y="619505"/>
            <a:chExt cx="3469640" cy="1914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5278" y="1610569"/>
              <a:ext cx="1914193" cy="3526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050" y="619505"/>
              <a:ext cx="2086356" cy="19141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5464" y="1576933"/>
            <a:ext cx="8300212" cy="113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6503" y="405384"/>
            <a:ext cx="11379" cy="6181344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89E7C5F-5054-42C4-A160-0E6FB21A5E55}"/>
              </a:ext>
            </a:extLst>
          </p:cNvPr>
          <p:cNvGrpSpPr/>
          <p:nvPr/>
        </p:nvGrpSpPr>
        <p:grpSpPr>
          <a:xfrm>
            <a:off x="247864" y="2051522"/>
            <a:ext cx="3464825" cy="1180273"/>
            <a:chOff x="5864318" y="1453730"/>
            <a:chExt cx="3464825" cy="118027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9BF86C-48CA-4B42-8597-F65C18352232}"/>
                </a:ext>
              </a:extLst>
            </p:cNvPr>
            <p:cNvSpPr txBox="1"/>
            <p:nvPr/>
          </p:nvSpPr>
          <p:spPr>
            <a:xfrm>
              <a:off x="5864319" y="1453730"/>
              <a:ext cx="3464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99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1-1. </a:t>
              </a:r>
              <a:r>
                <a:rPr lang="ko-KR" altLang="en-US" sz="2800" b="1" dirty="0">
                  <a:solidFill>
                    <a:srgbClr val="FF99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주제선정 이유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9B4EDB-DE69-4854-84B7-10EA260DE220}"/>
                </a:ext>
              </a:extLst>
            </p:cNvPr>
            <p:cNvSpPr txBox="1"/>
            <p:nvPr/>
          </p:nvSpPr>
          <p:spPr>
            <a:xfrm>
              <a:off x="5864318" y="2264671"/>
              <a:ext cx="2608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1-2. </a:t>
              </a:r>
              <a:r>
                <a:rPr lang="ko-KR" altLang="en-US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수행기간 목록 표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85437DD-1DEF-4191-AE4D-C9BC7C9845F1}"/>
              </a:ext>
            </a:extLst>
          </p:cNvPr>
          <p:cNvSpPr txBox="1"/>
          <p:nvPr/>
        </p:nvSpPr>
        <p:spPr>
          <a:xfrm>
            <a:off x="3702679" y="782241"/>
            <a:ext cx="3025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주제선정 이유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7214778-95FA-48B1-9116-6347215A6151}"/>
              </a:ext>
            </a:extLst>
          </p:cNvPr>
          <p:cNvGrpSpPr/>
          <p:nvPr/>
        </p:nvGrpSpPr>
        <p:grpSpPr>
          <a:xfrm>
            <a:off x="3552328" y="1689100"/>
            <a:ext cx="8499662" cy="5085136"/>
            <a:chOff x="3552328" y="1689100"/>
            <a:chExt cx="8499662" cy="508513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EE16706-B7A9-4D11-AD6F-0DEFA428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2328" y="1689100"/>
              <a:ext cx="8499662" cy="508513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621A31-31E0-4BA8-AC82-AD485D8776B1}"/>
                </a:ext>
              </a:extLst>
            </p:cNvPr>
            <p:cNvSpPr/>
            <p:nvPr/>
          </p:nvSpPr>
          <p:spPr>
            <a:xfrm>
              <a:off x="5469622" y="3699545"/>
              <a:ext cx="4572000" cy="12247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B99C46-5BBE-463F-87F6-EAFDF583990A}"/>
              </a:ext>
            </a:extLst>
          </p:cNvPr>
          <p:cNvSpPr txBox="1"/>
          <p:nvPr/>
        </p:nvSpPr>
        <p:spPr>
          <a:xfrm>
            <a:off x="4131975" y="2998720"/>
            <a:ext cx="72351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dirty="0"/>
              <a:t>요즘 유기를 당한 강아지들이 많아지고 있기 때문</a:t>
            </a:r>
            <a:endParaRPr lang="en-US" altLang="ko-KR" sz="2000" b="1" dirty="0"/>
          </a:p>
          <a:p>
            <a:pPr marL="285750" indent="-285750">
              <a:buFontTx/>
              <a:buChar char="-"/>
            </a:pP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ko-KR" altLang="en-US" sz="2000" b="1" dirty="0"/>
              <a:t>분양 사이트를 통해서 </a:t>
            </a:r>
            <a:r>
              <a:rPr lang="ko-KR" altLang="en-US" sz="2000" b="1" dirty="0" err="1"/>
              <a:t>유기견</a:t>
            </a:r>
            <a:r>
              <a:rPr lang="ko-KR" altLang="en-US" sz="2000" b="1" dirty="0"/>
              <a:t> 분양 및 강아지에 대한 관심과 사랑을 증대 시키기 위해서</a:t>
            </a:r>
            <a:endParaRPr lang="en-US" altLang="ko-KR" sz="2000" b="1" dirty="0"/>
          </a:p>
          <a:p>
            <a:pPr marL="285750" indent="-285750">
              <a:buFontTx/>
              <a:buChar char="-"/>
            </a:pP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ko-KR" altLang="en-US" sz="2000" b="1" dirty="0"/>
              <a:t>배운 것들을 활용함과 동시에 견들에 대한 사회적 시선의 바람직한 방향을 위함</a:t>
            </a:r>
            <a:endParaRPr lang="en-US" altLang="ko-KR" sz="2000" b="1" dirty="0"/>
          </a:p>
          <a:p>
            <a:pPr marL="285750" indent="-285750">
              <a:buFontTx/>
              <a:buChar char="-"/>
            </a:pP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ko-KR" altLang="en-US" sz="2000" b="1" dirty="0"/>
              <a:t>분양 사이트라는 테마 안에 아이템이 많이 있다고 판단</a:t>
            </a:r>
            <a:endParaRPr lang="en-US" altLang="ko-KR" sz="2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658B4-08EA-71CA-600A-F335E3268CA0}"/>
              </a:ext>
            </a:extLst>
          </p:cNvPr>
          <p:cNvSpPr/>
          <p:nvPr/>
        </p:nvSpPr>
        <p:spPr>
          <a:xfrm>
            <a:off x="3427882" y="535193"/>
            <a:ext cx="8624108" cy="45719"/>
          </a:xfrm>
          <a:prstGeom prst="rect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61E4B3-C3CC-0829-B259-4B9CDB08BABD}"/>
              </a:ext>
            </a:extLst>
          </p:cNvPr>
          <p:cNvSpPr/>
          <p:nvPr/>
        </p:nvSpPr>
        <p:spPr>
          <a:xfrm flipV="1">
            <a:off x="247865" y="1584618"/>
            <a:ext cx="3011056" cy="45719"/>
          </a:xfrm>
          <a:prstGeom prst="rect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5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266700" y="413004"/>
            <a:ext cx="2313093" cy="1276350"/>
            <a:chOff x="400050" y="619505"/>
            <a:chExt cx="3469640" cy="1914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5278" y="1610569"/>
              <a:ext cx="1914193" cy="3526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050" y="619505"/>
              <a:ext cx="2086356" cy="191414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5464" y="1576933"/>
            <a:ext cx="8300212" cy="113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6503" y="405384"/>
            <a:ext cx="11379" cy="61813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1621A31-31E0-4BA8-AC82-AD485D8776B1}"/>
              </a:ext>
            </a:extLst>
          </p:cNvPr>
          <p:cNvSpPr/>
          <p:nvPr/>
        </p:nvSpPr>
        <p:spPr>
          <a:xfrm>
            <a:off x="5469622" y="3699545"/>
            <a:ext cx="4572000" cy="122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658B4-08EA-71CA-600A-F335E3268CA0}"/>
              </a:ext>
            </a:extLst>
          </p:cNvPr>
          <p:cNvSpPr/>
          <p:nvPr/>
        </p:nvSpPr>
        <p:spPr>
          <a:xfrm>
            <a:off x="3427882" y="535193"/>
            <a:ext cx="8624108" cy="45719"/>
          </a:xfrm>
          <a:prstGeom prst="rect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61E4B3-C3CC-0829-B259-4B9CDB08BABD}"/>
              </a:ext>
            </a:extLst>
          </p:cNvPr>
          <p:cNvSpPr/>
          <p:nvPr/>
        </p:nvSpPr>
        <p:spPr>
          <a:xfrm flipV="1">
            <a:off x="247865" y="1584618"/>
            <a:ext cx="3011056" cy="45719"/>
          </a:xfrm>
          <a:prstGeom prst="rect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746D53-7E2E-B6C2-0B68-01E061C9836C}"/>
              </a:ext>
            </a:extLst>
          </p:cNvPr>
          <p:cNvSpPr txBox="1"/>
          <p:nvPr/>
        </p:nvSpPr>
        <p:spPr>
          <a:xfrm>
            <a:off x="3714058" y="781325"/>
            <a:ext cx="583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수행기간 목록 표 </a:t>
            </a:r>
            <a:r>
              <a:rPr lang="en-US" altLang="ko-KR" sz="3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11~12</a:t>
            </a:r>
            <a:r>
              <a:rPr lang="ko-KR" altLang="en-US" sz="3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월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3E5319-3BA6-B87C-EC7E-9077A1177CCF}"/>
              </a:ext>
            </a:extLst>
          </p:cNvPr>
          <p:cNvGrpSpPr/>
          <p:nvPr/>
        </p:nvGrpSpPr>
        <p:grpSpPr>
          <a:xfrm>
            <a:off x="266700" y="2053138"/>
            <a:ext cx="4003296" cy="1061298"/>
            <a:chOff x="5883154" y="1322625"/>
            <a:chExt cx="4003296" cy="10612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C50FBF-742C-1984-4893-3D1953C1B169}"/>
                </a:ext>
              </a:extLst>
            </p:cNvPr>
            <p:cNvSpPr txBox="1"/>
            <p:nvPr/>
          </p:nvSpPr>
          <p:spPr>
            <a:xfrm>
              <a:off x="5883154" y="1922258"/>
              <a:ext cx="4003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99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1-2. </a:t>
              </a:r>
              <a:r>
                <a:rPr lang="ko-KR" altLang="en-US" sz="2400" b="1" dirty="0">
                  <a:solidFill>
                    <a:srgbClr val="FF99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수행기간 </a:t>
              </a:r>
              <a:r>
                <a:rPr lang="ko-KR" altLang="en-US" sz="2400" b="1" dirty="0" err="1">
                  <a:solidFill>
                    <a:srgbClr val="FF99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목록표</a:t>
              </a:r>
              <a:r>
                <a:rPr lang="en-US" altLang="ko-KR" sz="2400" b="1" dirty="0">
                  <a:solidFill>
                    <a:srgbClr val="FF99FF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 </a:t>
              </a:r>
              <a:endParaRPr lang="ko-KR" altLang="en-US" sz="2400" b="1" dirty="0">
                <a:solidFill>
                  <a:srgbClr val="FF99FF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8961EF-A82D-3CD4-4E87-3AAA41E097D6}"/>
                </a:ext>
              </a:extLst>
            </p:cNvPr>
            <p:cNvSpPr txBox="1"/>
            <p:nvPr/>
          </p:nvSpPr>
          <p:spPr>
            <a:xfrm>
              <a:off x="5883154" y="1322625"/>
              <a:ext cx="2377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1-1. </a:t>
              </a:r>
              <a:r>
                <a:rPr lang="ko-KR" altLang="en-US" dirty="0">
                  <a:latin typeface="경기천년제목 Bold" panose="02020803020101020101" pitchFamily="18" charset="-127"/>
                  <a:ea typeface="경기천년제목 Bold" panose="02020803020101020101" pitchFamily="18" charset="-127"/>
                </a:rPr>
                <a:t>주제선정 이유</a:t>
              </a:r>
            </a:p>
          </p:txBody>
        </p:sp>
      </p:grp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B9550363-B166-4B75-B208-3E13FE1A5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3895"/>
              </p:ext>
            </p:extLst>
          </p:nvPr>
        </p:nvGraphicFramePr>
        <p:xfrm>
          <a:off x="3572257" y="1776855"/>
          <a:ext cx="8470903" cy="4809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129">
                  <a:extLst>
                    <a:ext uri="{9D8B030D-6E8A-4147-A177-3AD203B41FA5}">
                      <a16:colId xmlns:a16="http://schemas.microsoft.com/office/drawing/2014/main" val="1802528903"/>
                    </a:ext>
                  </a:extLst>
                </a:gridCol>
                <a:gridCol w="1210129">
                  <a:extLst>
                    <a:ext uri="{9D8B030D-6E8A-4147-A177-3AD203B41FA5}">
                      <a16:colId xmlns:a16="http://schemas.microsoft.com/office/drawing/2014/main" val="328418396"/>
                    </a:ext>
                  </a:extLst>
                </a:gridCol>
                <a:gridCol w="1210129">
                  <a:extLst>
                    <a:ext uri="{9D8B030D-6E8A-4147-A177-3AD203B41FA5}">
                      <a16:colId xmlns:a16="http://schemas.microsoft.com/office/drawing/2014/main" val="3014927646"/>
                    </a:ext>
                  </a:extLst>
                </a:gridCol>
                <a:gridCol w="1210129">
                  <a:extLst>
                    <a:ext uri="{9D8B030D-6E8A-4147-A177-3AD203B41FA5}">
                      <a16:colId xmlns:a16="http://schemas.microsoft.com/office/drawing/2014/main" val="3565864489"/>
                    </a:ext>
                  </a:extLst>
                </a:gridCol>
                <a:gridCol w="1210129">
                  <a:extLst>
                    <a:ext uri="{9D8B030D-6E8A-4147-A177-3AD203B41FA5}">
                      <a16:colId xmlns:a16="http://schemas.microsoft.com/office/drawing/2014/main" val="3457838570"/>
                    </a:ext>
                  </a:extLst>
                </a:gridCol>
                <a:gridCol w="1210129">
                  <a:extLst>
                    <a:ext uri="{9D8B030D-6E8A-4147-A177-3AD203B41FA5}">
                      <a16:colId xmlns:a16="http://schemas.microsoft.com/office/drawing/2014/main" val="1026812149"/>
                    </a:ext>
                  </a:extLst>
                </a:gridCol>
                <a:gridCol w="1210129">
                  <a:extLst>
                    <a:ext uri="{9D8B030D-6E8A-4147-A177-3AD203B41FA5}">
                      <a16:colId xmlns:a16="http://schemas.microsoft.com/office/drawing/2014/main" val="2404475718"/>
                    </a:ext>
                  </a:extLst>
                </a:gridCol>
              </a:tblGrid>
              <a:tr h="3552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100" b="0" i="0" kern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토</a:t>
                      </a:r>
                      <a:endParaRPr kumimoji="1" lang="ko-KR" altLang="en-US" sz="11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654999"/>
                  </a:ext>
                </a:extLst>
              </a:tr>
              <a:tr h="8909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200" b="1" i="0" u="none" kern="1200" dirty="0">
                          <a:solidFill>
                            <a:srgbClr val="FF7C8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pPr marL="0" algn="l" defTabSz="914400" rtl="0" eaLnBrk="1" latinLnBrk="1" hangingPunct="1"/>
                      <a:endParaRPr kumimoji="1" lang="en-US" altLang="ko-KR" sz="1600" b="1" i="0" u="none" kern="1200" dirty="0">
                        <a:solidFill>
                          <a:srgbClr val="FF7C8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kumimoji="1" lang="ko-KR" altLang="en-US" sz="11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kumimoji="1" lang="ko-KR" altLang="en-US" sz="11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kumimoji="1" lang="ko-KR" altLang="en-US" sz="11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</a:t>
                      </a:r>
                      <a:endParaRPr kumimoji="1" lang="ko-KR" altLang="en-US" sz="1100" b="0" i="0" kern="1200" dirty="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83817"/>
                  </a:ext>
                </a:extLst>
              </a:tr>
              <a:tr h="8909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rgbClr val="FF7C8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endParaRPr kumimoji="1" lang="ko-KR" altLang="en-US" sz="1100" b="0" i="0" kern="1200" dirty="0">
                        <a:solidFill>
                          <a:srgbClr val="FF7C8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</a:t>
                      </a:r>
                      <a:endParaRPr kumimoji="1" lang="ko-KR" altLang="en-US" sz="11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18</a:t>
                      </a:r>
                      <a:endParaRPr kumimoji="1" lang="ko-KR" altLang="en-US" sz="1100" b="0" i="0" kern="1200" dirty="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793092"/>
                  </a:ext>
                </a:extLst>
              </a:tr>
              <a:tr h="8909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rgbClr val="FF7C8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19</a:t>
                      </a:r>
                      <a:endParaRPr kumimoji="1" lang="ko-KR" altLang="en-US" sz="1100" b="0" i="0" kern="1200" dirty="0">
                        <a:solidFill>
                          <a:srgbClr val="FF7C8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endParaRPr kumimoji="1" lang="ko-KR" altLang="en-US" sz="11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22</a:t>
                      </a:r>
                      <a:endParaRPr kumimoji="1" lang="ko-KR" altLang="en-US" sz="11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23</a:t>
                      </a:r>
                      <a:endParaRPr kumimoji="1" lang="ko-KR" altLang="en-US" sz="11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24</a:t>
                      </a:r>
                      <a:endParaRPr kumimoji="1" lang="ko-KR" altLang="en-US" sz="11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kern="120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</a:t>
                      </a:r>
                      <a:endParaRPr kumimoji="1" lang="ko-KR" altLang="en-US" sz="1100" b="0" i="0" kern="1200" dirty="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735282"/>
                  </a:ext>
                </a:extLst>
              </a:tr>
              <a:tr h="89092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200" b="1" i="0" kern="1200" dirty="0">
                          <a:solidFill>
                            <a:srgbClr val="FF7C8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</a:t>
                      </a:r>
                      <a:endParaRPr kumimoji="1" lang="ko-KR" altLang="en-US" sz="1200" b="1" i="0" kern="1200" dirty="0">
                        <a:solidFill>
                          <a:srgbClr val="FF7C8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</a:t>
                      </a:r>
                      <a:endParaRPr kumimoji="1" lang="ko-KR" altLang="en-US" sz="11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28</a:t>
                      </a:r>
                      <a:endParaRPr kumimoji="1" lang="ko-KR" altLang="en-US" sz="11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600" b="0" i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12/1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lang="ko-KR" altLang="en-US" sz="1100" b="0" i="0" kern="1200" dirty="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217864"/>
                  </a:ext>
                </a:extLst>
              </a:tr>
              <a:tr h="89093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rgbClr val="FF7C8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ko-KR" altLang="en-US" sz="1100" b="0" i="0" kern="1200" dirty="0">
                        <a:solidFill>
                          <a:srgbClr val="FF7C8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endParaRPr kumimoji="1" lang="ko-KR" altLang="en-US" sz="11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endParaRPr kumimoji="1" lang="ko-KR" altLang="en-US" sz="11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</a:t>
                      </a:r>
                      <a:endParaRPr kumimoji="1" lang="ko-KR" altLang="en-US" sz="11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en-US" altLang="ko-KR" sz="11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endParaRPr kumimoji="1" lang="ko-KR" altLang="en-US" sz="11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kern="1200" dirty="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</a:t>
                      </a:r>
                      <a:endParaRPr kumimoji="1" lang="ko-KR" altLang="en-US" sz="1100" b="0" i="0" kern="1200" dirty="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78552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6B2A83-B368-1047-C841-2F5A60997A28}"/>
              </a:ext>
            </a:extLst>
          </p:cNvPr>
          <p:cNvSpPr txBox="1"/>
          <p:nvPr/>
        </p:nvSpPr>
        <p:spPr>
          <a:xfrm>
            <a:off x="6006254" y="3164344"/>
            <a:ext cx="3007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테이블 구성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페이지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기능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4BAAFE-9E0C-B870-7FD1-4A038C4AF911}"/>
              </a:ext>
            </a:extLst>
          </p:cNvPr>
          <p:cNvSpPr txBox="1"/>
          <p:nvPr/>
        </p:nvSpPr>
        <p:spPr>
          <a:xfrm>
            <a:off x="4786603" y="2267377"/>
            <a:ext cx="6036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조원선정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주제선정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역할분담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EEEB15-E244-D58D-08FC-2C53C23ACDFF}"/>
              </a:ext>
            </a:extLst>
          </p:cNvPr>
          <p:cNvSpPr txBox="1"/>
          <p:nvPr/>
        </p:nvSpPr>
        <p:spPr>
          <a:xfrm>
            <a:off x="7177232" y="4074563"/>
            <a:ext cx="4040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강아지 상세 정보 페이지 및 기능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마이페이지 및 기능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카테고리별 강아지 페이지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F2D7D6-4D54-18E4-CC66-09552AFE7E13}"/>
              </a:ext>
            </a:extLst>
          </p:cNvPr>
          <p:cNvSpPr txBox="1"/>
          <p:nvPr/>
        </p:nvSpPr>
        <p:spPr>
          <a:xfrm>
            <a:off x="5747656" y="5067885"/>
            <a:ext cx="524380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기능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-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질의응답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2594C6-B0B6-0EAD-A943-0369C490365C}"/>
              </a:ext>
            </a:extLst>
          </p:cNvPr>
          <p:cNvSpPr txBox="1"/>
          <p:nvPr/>
        </p:nvSpPr>
        <p:spPr>
          <a:xfrm>
            <a:off x="8530751" y="5808130"/>
            <a:ext cx="2155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최종점검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오류 수정 및 기능개선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문서정리</a:t>
            </a:r>
          </a:p>
        </p:txBody>
      </p:sp>
    </p:spTree>
    <p:extLst>
      <p:ext uri="{BB962C8B-B14F-4D97-AF65-F5344CB8AC3E}">
        <p14:creationId xmlns:p14="http://schemas.microsoft.com/office/powerpoint/2010/main" val="118670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0A8D8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6FBA45F-CE20-4E75-9018-79BFFAB49860}"/>
              </a:ext>
            </a:extLst>
          </p:cNvPr>
          <p:cNvGrpSpPr/>
          <p:nvPr/>
        </p:nvGrpSpPr>
        <p:grpSpPr>
          <a:xfrm>
            <a:off x="1498600" y="1941576"/>
            <a:ext cx="8434342" cy="3574796"/>
            <a:chOff x="1498600" y="1941576"/>
            <a:chExt cx="8434342" cy="3574796"/>
          </a:xfrm>
        </p:grpSpPr>
        <p:grpSp>
          <p:nvGrpSpPr>
            <p:cNvPr id="3" name="object 3"/>
            <p:cNvGrpSpPr/>
            <p:nvPr/>
          </p:nvGrpSpPr>
          <p:grpSpPr>
            <a:xfrm>
              <a:off x="1498600" y="1941576"/>
              <a:ext cx="5469634" cy="3574796"/>
              <a:chOff x="2247900" y="2912364"/>
              <a:chExt cx="8204452" cy="5362194"/>
            </a:xfrm>
          </p:grpSpPr>
          <p:pic>
            <p:nvPicPr>
              <p:cNvPr id="4" name="object 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247900" y="2912364"/>
                <a:ext cx="4914138" cy="5362194"/>
              </a:xfrm>
              <a:prstGeom prst="rect">
                <a:avLst/>
              </a:prstGeom>
            </p:spPr>
          </p:pic>
          <p:pic>
            <p:nvPicPr>
              <p:cNvPr id="5" name="object 5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76465" y="4655739"/>
                <a:ext cx="3675887" cy="1019555"/>
              </a:xfrm>
              <a:prstGeom prst="rect">
                <a:avLst/>
              </a:prstGeom>
            </p:spPr>
          </p:pic>
          <p:pic>
            <p:nvPicPr>
              <p:cNvPr id="6" name="object 6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52388" y="3909060"/>
                <a:ext cx="457200" cy="2852927"/>
              </a:xfrm>
              <a:prstGeom prst="rect">
                <a:avLst/>
              </a:prstGeom>
            </p:spPr>
          </p:pic>
        </p:grp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23684" y="2602992"/>
              <a:ext cx="81280" cy="1905000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F16C799-E642-4EB6-999D-1E22307C4902}"/>
                </a:ext>
              </a:extLst>
            </p:cNvPr>
            <p:cNvGrpSpPr/>
            <p:nvPr/>
          </p:nvGrpSpPr>
          <p:grpSpPr>
            <a:xfrm>
              <a:off x="7555484" y="3003317"/>
              <a:ext cx="2377458" cy="923330"/>
              <a:chOff x="5864319" y="1533940"/>
              <a:chExt cx="2377458" cy="92333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ED45D2-2B1E-490F-9CC2-23F8B2DF8F24}"/>
                  </a:ext>
                </a:extLst>
              </p:cNvPr>
              <p:cNvSpPr txBox="1"/>
              <p:nvPr/>
            </p:nvSpPr>
            <p:spPr>
              <a:xfrm>
                <a:off x="5864319" y="1533940"/>
                <a:ext cx="2263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Franklin Gothic Demi Cond" panose="020B0706030402020204" pitchFamily="34" charset="0"/>
                  </a:rPr>
                  <a:t>2-1. </a:t>
                </a:r>
                <a:r>
                  <a:rPr lang="ko-KR" altLang="en-US" sz="2400" dirty="0">
                    <a:solidFill>
                      <a:schemeClr val="bg1"/>
                    </a:solidFill>
                    <a:latin typeface="Franklin Gothic Demi Cond" panose="020B0706030402020204" pitchFamily="34" charset="0"/>
                  </a:rPr>
                  <a:t>개발 환경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CC6000-B937-46D2-95D1-D1B496700AC5}"/>
                  </a:ext>
                </a:extLst>
              </p:cNvPr>
              <p:cNvSpPr txBox="1"/>
              <p:nvPr/>
            </p:nvSpPr>
            <p:spPr>
              <a:xfrm>
                <a:off x="5864319" y="1995605"/>
                <a:ext cx="2377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bg1"/>
                    </a:solidFill>
                    <a:latin typeface="Franklin Gothic Demi Cond" panose="020B0706030402020204" pitchFamily="34" charset="0"/>
                  </a:rPr>
                  <a:t>2-2. </a:t>
                </a:r>
                <a:r>
                  <a:rPr lang="ko-KR" altLang="en-US" sz="2400" dirty="0">
                    <a:solidFill>
                      <a:schemeClr val="bg1"/>
                    </a:solidFill>
                    <a:latin typeface="Franklin Gothic Demi Cond" panose="020B0706030402020204" pitchFamily="34" charset="0"/>
                  </a:rPr>
                  <a:t>조원 역할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43158A-4D5B-4458-B7A8-99783C09890D}"/>
                </a:ext>
              </a:extLst>
            </p:cNvPr>
            <p:cNvSpPr txBox="1"/>
            <p:nvPr/>
          </p:nvSpPr>
          <p:spPr>
            <a:xfrm>
              <a:off x="7555484" y="2477484"/>
              <a:ext cx="2377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2400" dirty="0">
                <a:solidFill>
                  <a:schemeClr val="bg1"/>
                </a:solidFill>
                <a:latin typeface="Franklin Gothic Demi Cond" panose="020B07060304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05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5464" y="1576933"/>
            <a:ext cx="8300212" cy="113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6503" y="405384"/>
            <a:ext cx="11379" cy="61813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1621A31-31E0-4BA8-AC82-AD485D8776B1}"/>
              </a:ext>
            </a:extLst>
          </p:cNvPr>
          <p:cNvSpPr/>
          <p:nvPr/>
        </p:nvSpPr>
        <p:spPr>
          <a:xfrm>
            <a:off x="5469622" y="3699545"/>
            <a:ext cx="4572000" cy="122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658B4-08EA-71CA-600A-F335E3268CA0}"/>
              </a:ext>
            </a:extLst>
          </p:cNvPr>
          <p:cNvSpPr/>
          <p:nvPr/>
        </p:nvSpPr>
        <p:spPr>
          <a:xfrm>
            <a:off x="3427882" y="535193"/>
            <a:ext cx="8624108" cy="45719"/>
          </a:xfrm>
          <a:prstGeom prst="rect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61E4B3-C3CC-0829-B259-4B9CDB08BABD}"/>
              </a:ext>
            </a:extLst>
          </p:cNvPr>
          <p:cNvSpPr/>
          <p:nvPr/>
        </p:nvSpPr>
        <p:spPr>
          <a:xfrm flipV="1">
            <a:off x="247865" y="1584618"/>
            <a:ext cx="3011056" cy="45719"/>
          </a:xfrm>
          <a:prstGeom prst="rect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B0DD9-D513-556E-334C-AEEEB3ACA118}"/>
              </a:ext>
            </a:extLst>
          </p:cNvPr>
          <p:cNvSpPr txBox="1"/>
          <p:nvPr/>
        </p:nvSpPr>
        <p:spPr>
          <a:xfrm>
            <a:off x="249234" y="2161901"/>
            <a:ext cx="346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99FF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2-1. </a:t>
            </a:r>
            <a:r>
              <a:rPr lang="ko-KR" altLang="en-US" sz="2800" b="1" dirty="0">
                <a:solidFill>
                  <a:srgbClr val="FF99FF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2E696-D3FF-911A-ABD5-075CC72A362F}"/>
              </a:ext>
            </a:extLst>
          </p:cNvPr>
          <p:cNvSpPr txBox="1"/>
          <p:nvPr/>
        </p:nvSpPr>
        <p:spPr>
          <a:xfrm>
            <a:off x="264981" y="2914246"/>
            <a:ext cx="237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2-2.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조원 역할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6005EA-216A-B261-8D17-5CA23D834362}"/>
              </a:ext>
            </a:extLst>
          </p:cNvPr>
          <p:cNvSpPr txBox="1"/>
          <p:nvPr/>
        </p:nvSpPr>
        <p:spPr>
          <a:xfrm>
            <a:off x="277481" y="3571299"/>
            <a:ext cx="237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2-3.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주요 기능</a:t>
            </a:r>
          </a:p>
        </p:txBody>
      </p:sp>
      <p:grpSp>
        <p:nvGrpSpPr>
          <p:cNvPr id="25" name="object 3">
            <a:extLst>
              <a:ext uri="{FF2B5EF4-FFF2-40B4-BE49-F238E27FC236}">
                <a16:creationId xmlns:a16="http://schemas.microsoft.com/office/drawing/2014/main" id="{08731D9D-3073-771B-8DC1-ACB96A0F3A55}"/>
              </a:ext>
            </a:extLst>
          </p:cNvPr>
          <p:cNvGrpSpPr/>
          <p:nvPr/>
        </p:nvGrpSpPr>
        <p:grpSpPr>
          <a:xfrm>
            <a:off x="266701" y="413004"/>
            <a:ext cx="2306743" cy="1276350"/>
            <a:chOff x="400050" y="619505"/>
            <a:chExt cx="3460115" cy="1914525"/>
          </a:xfrm>
        </p:grpSpPr>
        <p:pic>
          <p:nvPicPr>
            <p:cNvPr id="26" name="object 4">
              <a:extLst>
                <a:ext uri="{FF2B5EF4-FFF2-40B4-BE49-F238E27FC236}">
                  <a16:creationId xmlns:a16="http://schemas.microsoft.com/office/drawing/2014/main" id="{ECB33C9A-4A6F-7499-5CA2-01D8ADD2234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5265" y="1610569"/>
              <a:ext cx="1904337" cy="352629"/>
            </a:xfrm>
            <a:prstGeom prst="rect">
              <a:avLst/>
            </a:prstGeom>
          </p:spPr>
        </p:pic>
        <p:pic>
          <p:nvPicPr>
            <p:cNvPr id="27" name="object 5">
              <a:extLst>
                <a:ext uri="{FF2B5EF4-FFF2-40B4-BE49-F238E27FC236}">
                  <a16:creationId xmlns:a16="http://schemas.microsoft.com/office/drawing/2014/main" id="{D6540A50-7031-07F2-1331-87C9B6A163A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050" y="619505"/>
              <a:ext cx="1943100" cy="191414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475EA0B-2DB5-2FA7-4238-905C1BD0D71F}"/>
              </a:ext>
            </a:extLst>
          </p:cNvPr>
          <p:cNvSpPr txBox="1"/>
          <p:nvPr/>
        </p:nvSpPr>
        <p:spPr>
          <a:xfrm>
            <a:off x="3702679" y="782241"/>
            <a:ext cx="2590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개발환경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CF4DE00-46E6-43B1-D9BF-89984DE848F3}"/>
              </a:ext>
            </a:extLst>
          </p:cNvPr>
          <p:cNvGrpSpPr/>
          <p:nvPr/>
        </p:nvGrpSpPr>
        <p:grpSpPr>
          <a:xfrm>
            <a:off x="3714058" y="1838145"/>
            <a:ext cx="2666397" cy="2257136"/>
            <a:chOff x="3715421" y="1838145"/>
            <a:chExt cx="2629332" cy="2257136"/>
          </a:xfrm>
        </p:grpSpPr>
        <p:pic>
          <p:nvPicPr>
            <p:cNvPr id="30" name="object 13">
              <a:extLst>
                <a:ext uri="{FF2B5EF4-FFF2-40B4-BE49-F238E27FC236}">
                  <a16:creationId xmlns:a16="http://schemas.microsoft.com/office/drawing/2014/main" id="{613B5515-02EC-BF83-BFB4-21E4BDB2839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5421" y="2634989"/>
              <a:ext cx="1049019" cy="412495"/>
            </a:xfrm>
            <a:prstGeom prst="rect">
              <a:avLst/>
            </a:prstGeom>
          </p:spPr>
        </p:pic>
        <p:pic>
          <p:nvPicPr>
            <p:cNvPr id="31" name="object 14">
              <a:extLst>
                <a:ext uri="{FF2B5EF4-FFF2-40B4-BE49-F238E27FC236}">
                  <a16:creationId xmlns:a16="http://schemas.microsoft.com/office/drawing/2014/main" id="{08AC5691-12F0-802F-3BE8-0F346166CF5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2031" y="1838145"/>
              <a:ext cx="1790192" cy="602996"/>
            </a:xfrm>
            <a:prstGeom prst="rect">
              <a:avLst/>
            </a:prstGeom>
          </p:spPr>
        </p:pic>
        <p:pic>
          <p:nvPicPr>
            <p:cNvPr id="32" name="object 39">
              <a:extLst>
                <a:ext uri="{FF2B5EF4-FFF2-40B4-BE49-F238E27FC236}">
                  <a16:creationId xmlns:a16="http://schemas.microsoft.com/office/drawing/2014/main" id="{04A306B9-F554-F622-6E30-C9853F7D483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55007" y="3249424"/>
              <a:ext cx="691896" cy="774191"/>
            </a:xfrm>
            <a:prstGeom prst="rect">
              <a:avLst/>
            </a:prstGeom>
          </p:spPr>
        </p:pic>
        <p:pic>
          <p:nvPicPr>
            <p:cNvPr id="33" name="object 41">
              <a:extLst>
                <a:ext uri="{FF2B5EF4-FFF2-40B4-BE49-F238E27FC236}">
                  <a16:creationId xmlns:a16="http://schemas.microsoft.com/office/drawing/2014/main" id="{5D08F476-0148-D08B-A48E-7927FD9930A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22714" y="3241333"/>
              <a:ext cx="783335" cy="853948"/>
            </a:xfrm>
            <a:prstGeom prst="rect">
              <a:avLst/>
            </a:prstGeom>
          </p:spPr>
        </p:pic>
        <p:pic>
          <p:nvPicPr>
            <p:cNvPr id="34" name="object 42">
              <a:extLst>
                <a:ext uri="{FF2B5EF4-FFF2-40B4-BE49-F238E27FC236}">
                  <a16:creationId xmlns:a16="http://schemas.microsoft.com/office/drawing/2014/main" id="{F32D1564-CE52-FE75-0431-E49DADAB81A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07874" y="2517115"/>
              <a:ext cx="647700" cy="656335"/>
            </a:xfrm>
            <a:prstGeom prst="rect">
              <a:avLst/>
            </a:prstGeom>
          </p:spPr>
        </p:pic>
        <p:pic>
          <p:nvPicPr>
            <p:cNvPr id="35" name="object 8">
              <a:extLst>
                <a:ext uri="{FF2B5EF4-FFF2-40B4-BE49-F238E27FC236}">
                  <a16:creationId xmlns:a16="http://schemas.microsoft.com/office/drawing/2014/main" id="{259950A0-B55D-C506-6D2C-65FA5155EDB3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70104" y="3321743"/>
              <a:ext cx="374649" cy="70187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9A9980B-DB70-2F35-BC3A-F8E65B6AA0F5}"/>
              </a:ext>
            </a:extLst>
          </p:cNvPr>
          <p:cNvGrpSpPr/>
          <p:nvPr/>
        </p:nvGrpSpPr>
        <p:grpSpPr>
          <a:xfrm>
            <a:off x="8307038" y="1857821"/>
            <a:ext cx="1734584" cy="2124798"/>
            <a:chOff x="8190978" y="1935702"/>
            <a:chExt cx="1734584" cy="2124798"/>
          </a:xfrm>
        </p:grpSpPr>
        <p:pic>
          <p:nvPicPr>
            <p:cNvPr id="4" name="object 8">
              <a:extLst>
                <a:ext uri="{FF2B5EF4-FFF2-40B4-BE49-F238E27FC236}">
                  <a16:creationId xmlns:a16="http://schemas.microsoft.com/office/drawing/2014/main" id="{C1F6956E-EB97-F83C-049D-7BC46C9B0FF9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09349" y="3358628"/>
              <a:ext cx="374649" cy="701872"/>
            </a:xfrm>
            <a:prstGeom prst="rect">
              <a:avLst/>
            </a:prstGeom>
          </p:spPr>
        </p:pic>
        <p:pic>
          <p:nvPicPr>
            <p:cNvPr id="5" name="object 15">
              <a:extLst>
                <a:ext uri="{FF2B5EF4-FFF2-40B4-BE49-F238E27FC236}">
                  <a16:creationId xmlns:a16="http://schemas.microsoft.com/office/drawing/2014/main" id="{6D37D09C-9CE5-D66A-4B2F-C554C635953E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90978" y="1935702"/>
              <a:ext cx="1695001" cy="450660"/>
            </a:xfrm>
            <a:prstGeom prst="rect">
              <a:avLst/>
            </a:prstGeom>
          </p:spPr>
        </p:pic>
        <p:pic>
          <p:nvPicPr>
            <p:cNvPr id="6" name="object 32">
              <a:extLst>
                <a:ext uri="{FF2B5EF4-FFF2-40B4-BE49-F238E27FC236}">
                  <a16:creationId xmlns:a16="http://schemas.microsoft.com/office/drawing/2014/main" id="{9B02A60A-C607-C891-CC76-BD4DFEE9CD52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09349" y="2461319"/>
              <a:ext cx="496513" cy="726925"/>
            </a:xfrm>
            <a:prstGeom prst="rect">
              <a:avLst/>
            </a:prstGeom>
          </p:spPr>
        </p:pic>
        <p:pic>
          <p:nvPicPr>
            <p:cNvPr id="9" name="object 33">
              <a:extLst>
                <a:ext uri="{FF2B5EF4-FFF2-40B4-BE49-F238E27FC236}">
                  <a16:creationId xmlns:a16="http://schemas.microsoft.com/office/drawing/2014/main" id="{74F46165-F766-5855-B5D2-AE482F350E23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84036" y="2487733"/>
              <a:ext cx="449461" cy="650095"/>
            </a:xfrm>
            <a:prstGeom prst="rect">
              <a:avLst/>
            </a:prstGeom>
          </p:spPr>
        </p:pic>
        <p:pic>
          <p:nvPicPr>
            <p:cNvPr id="14" name="object 34">
              <a:extLst>
                <a:ext uri="{FF2B5EF4-FFF2-40B4-BE49-F238E27FC236}">
                  <a16:creationId xmlns:a16="http://schemas.microsoft.com/office/drawing/2014/main" id="{2756002A-AE5E-3926-C842-AC8148DE4A67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91973" y="3312720"/>
              <a:ext cx="633589" cy="701501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75B941E-EB4C-CEA6-5051-A170F1E0FD7B}"/>
              </a:ext>
            </a:extLst>
          </p:cNvPr>
          <p:cNvGrpSpPr/>
          <p:nvPr/>
        </p:nvGrpSpPr>
        <p:grpSpPr>
          <a:xfrm>
            <a:off x="4045712" y="4440963"/>
            <a:ext cx="1723639" cy="2017573"/>
            <a:chOff x="4045712" y="4440963"/>
            <a:chExt cx="1723639" cy="2017573"/>
          </a:xfrm>
        </p:grpSpPr>
        <p:pic>
          <p:nvPicPr>
            <p:cNvPr id="18" name="object 43">
              <a:extLst>
                <a:ext uri="{FF2B5EF4-FFF2-40B4-BE49-F238E27FC236}">
                  <a16:creationId xmlns:a16="http://schemas.microsoft.com/office/drawing/2014/main" id="{E3394D18-F19B-61FB-5667-71724AD9E9E8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45712" y="4440963"/>
              <a:ext cx="869949" cy="451039"/>
            </a:xfrm>
            <a:prstGeom prst="rect">
              <a:avLst/>
            </a:prstGeom>
          </p:spPr>
        </p:pic>
        <p:pic>
          <p:nvPicPr>
            <p:cNvPr id="19" name="object 44">
              <a:extLst>
                <a:ext uri="{FF2B5EF4-FFF2-40B4-BE49-F238E27FC236}">
                  <a16:creationId xmlns:a16="http://schemas.microsoft.com/office/drawing/2014/main" id="{A24C2F0C-E7D8-641E-ABD4-F5D0FA852EF0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97475" y="4955539"/>
              <a:ext cx="734609" cy="671984"/>
            </a:xfrm>
            <a:prstGeom prst="rect">
              <a:avLst/>
            </a:prstGeom>
          </p:spPr>
        </p:pic>
        <p:pic>
          <p:nvPicPr>
            <p:cNvPr id="21" name="object 50">
              <a:extLst>
                <a:ext uri="{FF2B5EF4-FFF2-40B4-BE49-F238E27FC236}">
                  <a16:creationId xmlns:a16="http://schemas.microsoft.com/office/drawing/2014/main" id="{598FAB54-3FB2-9A5D-8FD8-3982A8E65043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14127" y="5692981"/>
              <a:ext cx="691387" cy="765555"/>
            </a:xfrm>
            <a:prstGeom prst="rect">
              <a:avLst/>
            </a:prstGeom>
          </p:spPr>
        </p:pic>
        <p:pic>
          <p:nvPicPr>
            <p:cNvPr id="22" name="object 51">
              <a:extLst>
                <a:ext uri="{FF2B5EF4-FFF2-40B4-BE49-F238E27FC236}">
                  <a16:creationId xmlns:a16="http://schemas.microsoft.com/office/drawing/2014/main" id="{2316D6E9-B6DC-EEA9-F6C5-13C811E55BB0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40252" y="5000582"/>
              <a:ext cx="629099" cy="649659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18870B1-F810-0377-DA9C-E3C1F827AFE6}"/>
              </a:ext>
            </a:extLst>
          </p:cNvPr>
          <p:cNvGrpSpPr/>
          <p:nvPr/>
        </p:nvGrpSpPr>
        <p:grpSpPr>
          <a:xfrm>
            <a:off x="8307038" y="4442586"/>
            <a:ext cx="1076053" cy="1801890"/>
            <a:chOff x="8336773" y="4424145"/>
            <a:chExt cx="1076053" cy="1801890"/>
          </a:xfrm>
        </p:grpSpPr>
        <p:pic>
          <p:nvPicPr>
            <p:cNvPr id="36" name="object 16">
              <a:extLst>
                <a:ext uri="{FF2B5EF4-FFF2-40B4-BE49-F238E27FC236}">
                  <a16:creationId xmlns:a16="http://schemas.microsoft.com/office/drawing/2014/main" id="{2947DEE4-D800-C31C-D90F-644A465A5898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36773" y="4424145"/>
              <a:ext cx="641159" cy="45066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DF7825F3-BEE6-B30B-3DDB-34214A64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0" b="98817" l="1538" r="93231">
                          <a14:foregroundMark x1="9538" y1="83136" x2="6769" y2="95266"/>
                          <a14:foregroundMark x1="22769" y1="83136" x2="20923" y2="90828"/>
                          <a14:foregroundMark x1="29231" y1="84911" x2="33231" y2="82249"/>
                          <a14:foregroundMark x1="45231" y1="81953" x2="43692" y2="81953"/>
                          <a14:foregroundMark x1="50154" y1="82249" x2="49538" y2="84615"/>
                          <a14:foregroundMark x1="56000" y1="86095" x2="56000" y2="84320"/>
                          <a14:foregroundMark x1="65231" y1="85207" x2="65231" y2="86391"/>
                          <a14:foregroundMark x1="78769" y1="81657" x2="78462" y2="83136"/>
                          <a14:foregroundMark x1="84308" y1="82840" x2="84923" y2="82249"/>
                          <a14:foregroundMark x1="93231" y1="81953" x2="92615" y2="8195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23623" y="5197264"/>
              <a:ext cx="989203" cy="1028771"/>
            </a:xfrm>
            <a:prstGeom prst="rect">
              <a:avLst/>
            </a:prstGeom>
          </p:spPr>
        </p:pic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C35A3883-1009-D065-F5AE-3D9B1EB2156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548097" y="5273312"/>
            <a:ext cx="681254" cy="66395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CBD55DA-94E7-0968-D3C2-1B64D634EDF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40754" y="2692144"/>
            <a:ext cx="1237650" cy="45493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9078354-7E80-BFBE-99DE-0FFC86C28EA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137230" y="5843357"/>
            <a:ext cx="1146000" cy="47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5464" y="1576933"/>
            <a:ext cx="8300212" cy="113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6503" y="405384"/>
            <a:ext cx="11379" cy="61813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1621A31-31E0-4BA8-AC82-AD485D8776B1}"/>
              </a:ext>
            </a:extLst>
          </p:cNvPr>
          <p:cNvSpPr/>
          <p:nvPr/>
        </p:nvSpPr>
        <p:spPr>
          <a:xfrm>
            <a:off x="6263623" y="3549959"/>
            <a:ext cx="4572000" cy="1224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2658B4-08EA-71CA-600A-F335E3268CA0}"/>
              </a:ext>
            </a:extLst>
          </p:cNvPr>
          <p:cNvSpPr/>
          <p:nvPr/>
        </p:nvSpPr>
        <p:spPr>
          <a:xfrm>
            <a:off x="3427882" y="535193"/>
            <a:ext cx="8624108" cy="45719"/>
          </a:xfrm>
          <a:prstGeom prst="rect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61E4B3-C3CC-0829-B259-4B9CDB08BABD}"/>
              </a:ext>
            </a:extLst>
          </p:cNvPr>
          <p:cNvSpPr/>
          <p:nvPr/>
        </p:nvSpPr>
        <p:spPr>
          <a:xfrm flipV="1">
            <a:off x="247865" y="1584618"/>
            <a:ext cx="3011056" cy="45719"/>
          </a:xfrm>
          <a:prstGeom prst="rect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6005EA-216A-B261-8D17-5CA23D834362}"/>
              </a:ext>
            </a:extLst>
          </p:cNvPr>
          <p:cNvSpPr txBox="1"/>
          <p:nvPr/>
        </p:nvSpPr>
        <p:spPr>
          <a:xfrm>
            <a:off x="277481" y="3571299"/>
            <a:ext cx="237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2-3.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주요 기능</a:t>
            </a:r>
          </a:p>
        </p:txBody>
      </p:sp>
      <p:grpSp>
        <p:nvGrpSpPr>
          <p:cNvPr id="25" name="object 3">
            <a:extLst>
              <a:ext uri="{FF2B5EF4-FFF2-40B4-BE49-F238E27FC236}">
                <a16:creationId xmlns:a16="http://schemas.microsoft.com/office/drawing/2014/main" id="{08731D9D-3073-771B-8DC1-ACB96A0F3A55}"/>
              </a:ext>
            </a:extLst>
          </p:cNvPr>
          <p:cNvGrpSpPr/>
          <p:nvPr/>
        </p:nvGrpSpPr>
        <p:grpSpPr>
          <a:xfrm>
            <a:off x="266701" y="413004"/>
            <a:ext cx="2306743" cy="1276350"/>
            <a:chOff x="400050" y="619505"/>
            <a:chExt cx="3460115" cy="1914525"/>
          </a:xfrm>
        </p:grpSpPr>
        <p:pic>
          <p:nvPicPr>
            <p:cNvPr id="26" name="object 4">
              <a:extLst>
                <a:ext uri="{FF2B5EF4-FFF2-40B4-BE49-F238E27FC236}">
                  <a16:creationId xmlns:a16="http://schemas.microsoft.com/office/drawing/2014/main" id="{ECB33C9A-4A6F-7499-5CA2-01D8ADD2234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5265" y="1610569"/>
              <a:ext cx="1904337" cy="352629"/>
            </a:xfrm>
            <a:prstGeom prst="rect">
              <a:avLst/>
            </a:prstGeom>
          </p:spPr>
        </p:pic>
        <p:pic>
          <p:nvPicPr>
            <p:cNvPr id="27" name="object 5">
              <a:extLst>
                <a:ext uri="{FF2B5EF4-FFF2-40B4-BE49-F238E27FC236}">
                  <a16:creationId xmlns:a16="http://schemas.microsoft.com/office/drawing/2014/main" id="{D6540A50-7031-07F2-1331-87C9B6A163A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050" y="619505"/>
              <a:ext cx="1943100" cy="19141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4B86D33-9D84-01B7-9A8F-AD1C7EE1FA1B}"/>
              </a:ext>
            </a:extLst>
          </p:cNvPr>
          <p:cNvSpPr txBox="1"/>
          <p:nvPr/>
        </p:nvSpPr>
        <p:spPr>
          <a:xfrm>
            <a:off x="277481" y="2245899"/>
            <a:ext cx="237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2-1. </a:t>
            </a:r>
            <a:r>
              <a:rPr lang="ko-KR" altLang="en-US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개발 환경</a:t>
            </a:r>
            <a:r>
              <a:rPr lang="en-US" altLang="ko-KR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BE3E2-326E-ECB4-2DE4-EB1BF5ACC716}"/>
              </a:ext>
            </a:extLst>
          </p:cNvPr>
          <p:cNvSpPr txBox="1"/>
          <p:nvPr/>
        </p:nvSpPr>
        <p:spPr>
          <a:xfrm>
            <a:off x="266701" y="2849651"/>
            <a:ext cx="346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99FF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2-2. </a:t>
            </a:r>
            <a:r>
              <a:rPr lang="ko-KR" altLang="en-US" sz="2800" b="1" dirty="0">
                <a:solidFill>
                  <a:srgbClr val="FF99FF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조원 역할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C3864-E9E4-142A-FFED-FE22B422F048}"/>
              </a:ext>
            </a:extLst>
          </p:cNvPr>
          <p:cNvSpPr txBox="1"/>
          <p:nvPr/>
        </p:nvSpPr>
        <p:spPr>
          <a:xfrm>
            <a:off x="3702679" y="782241"/>
            <a:ext cx="2590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조원 역할</a:t>
            </a:r>
          </a:p>
        </p:txBody>
      </p:sp>
      <p:pic>
        <p:nvPicPr>
          <p:cNvPr id="6" name="object 29">
            <a:extLst>
              <a:ext uri="{FF2B5EF4-FFF2-40B4-BE49-F238E27FC236}">
                <a16:creationId xmlns:a16="http://schemas.microsoft.com/office/drawing/2014/main" id="{E91AAE2A-50B9-714E-B26C-11365190F81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08901" y="1644608"/>
            <a:ext cx="2152396" cy="74879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0312BE8-7DD9-3264-3B7B-6CA5FF1261B8}"/>
              </a:ext>
            </a:extLst>
          </p:cNvPr>
          <p:cNvGrpSpPr/>
          <p:nvPr/>
        </p:nvGrpSpPr>
        <p:grpSpPr>
          <a:xfrm>
            <a:off x="5188068" y="2575257"/>
            <a:ext cx="5035298" cy="489211"/>
            <a:chOff x="4394067" y="2724843"/>
            <a:chExt cx="5035298" cy="489211"/>
          </a:xfrm>
        </p:grpSpPr>
        <p:pic>
          <p:nvPicPr>
            <p:cNvPr id="14" name="object 19">
              <a:extLst>
                <a:ext uri="{FF2B5EF4-FFF2-40B4-BE49-F238E27FC236}">
                  <a16:creationId xmlns:a16="http://schemas.microsoft.com/office/drawing/2014/main" id="{F9DE5E6F-4DD9-405A-9B2D-CFDEA75365B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 flipV="1">
              <a:off x="4394067" y="2724843"/>
              <a:ext cx="5023919" cy="103622"/>
            </a:xfrm>
            <a:prstGeom prst="rect">
              <a:avLst/>
            </a:prstGeom>
          </p:spPr>
        </p:pic>
        <p:pic>
          <p:nvPicPr>
            <p:cNvPr id="15" name="object 20">
              <a:extLst>
                <a:ext uri="{FF2B5EF4-FFF2-40B4-BE49-F238E27FC236}">
                  <a16:creationId xmlns:a16="http://schemas.microsoft.com/office/drawing/2014/main" id="{B12AC79B-2CEC-43B0-A414-53E726A0059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94068" y="2803590"/>
              <a:ext cx="78739" cy="405384"/>
            </a:xfrm>
            <a:prstGeom prst="rect">
              <a:avLst/>
            </a:prstGeom>
          </p:spPr>
        </p:pic>
        <p:pic>
          <p:nvPicPr>
            <p:cNvPr id="16" name="object 21">
              <a:extLst>
                <a:ext uri="{FF2B5EF4-FFF2-40B4-BE49-F238E27FC236}">
                  <a16:creationId xmlns:a16="http://schemas.microsoft.com/office/drawing/2014/main" id="{A289B9CB-A447-7CB0-4567-7E469AFF3A2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48624" y="2804606"/>
              <a:ext cx="74167" cy="409448"/>
            </a:xfrm>
            <a:prstGeom prst="rect">
              <a:avLst/>
            </a:prstGeom>
          </p:spPr>
        </p:pic>
        <p:pic>
          <p:nvPicPr>
            <p:cNvPr id="17" name="object 22">
              <a:extLst>
                <a:ext uri="{FF2B5EF4-FFF2-40B4-BE49-F238E27FC236}">
                  <a16:creationId xmlns:a16="http://schemas.microsoft.com/office/drawing/2014/main" id="{6D3ACD3B-98A5-43C4-FF71-AEE8B2F34E8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00640" y="2799526"/>
              <a:ext cx="74675" cy="401827"/>
            </a:xfrm>
            <a:prstGeom prst="rect">
              <a:avLst/>
            </a:prstGeom>
          </p:spPr>
        </p:pic>
        <p:pic>
          <p:nvPicPr>
            <p:cNvPr id="18" name="object 23">
              <a:extLst>
                <a:ext uri="{FF2B5EF4-FFF2-40B4-BE49-F238E27FC236}">
                  <a16:creationId xmlns:a16="http://schemas.microsoft.com/office/drawing/2014/main" id="{FB5B8172-B264-7743-B448-2259080318C8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51640" y="2799526"/>
              <a:ext cx="77725" cy="401827"/>
            </a:xfrm>
            <a:prstGeom prst="rect">
              <a:avLst/>
            </a:prstGeom>
          </p:spPr>
        </p:pic>
      </p:grpSp>
      <p:pic>
        <p:nvPicPr>
          <p:cNvPr id="20" name="object 13">
            <a:extLst>
              <a:ext uri="{FF2B5EF4-FFF2-40B4-BE49-F238E27FC236}">
                <a16:creationId xmlns:a16="http://schemas.microsoft.com/office/drawing/2014/main" id="{18802FEF-3918-8F12-C05A-9153E838A1B4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188909" y="3296624"/>
            <a:ext cx="1429003" cy="2172208"/>
          </a:xfrm>
          <a:prstGeom prst="rect">
            <a:avLst/>
          </a:prstGeom>
        </p:spPr>
      </p:pic>
      <p:pic>
        <p:nvPicPr>
          <p:cNvPr id="21" name="object 14">
            <a:extLst>
              <a:ext uri="{FF2B5EF4-FFF2-40B4-BE49-F238E27FC236}">
                <a16:creationId xmlns:a16="http://schemas.microsoft.com/office/drawing/2014/main" id="{638B5985-FD9D-4AD3-2713-5A5E4274876B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560848" y="3296624"/>
            <a:ext cx="1429004" cy="2183384"/>
          </a:xfrm>
          <a:prstGeom prst="rect">
            <a:avLst/>
          </a:prstGeom>
        </p:spPr>
      </p:pic>
      <p:pic>
        <p:nvPicPr>
          <p:cNvPr id="22" name="object 15">
            <a:extLst>
              <a:ext uri="{FF2B5EF4-FFF2-40B4-BE49-F238E27FC236}">
                <a16:creationId xmlns:a16="http://schemas.microsoft.com/office/drawing/2014/main" id="{DF9E3D63-12BD-4728-FFD2-F1974D2DCF8E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816969" y="3296624"/>
            <a:ext cx="1429003" cy="2172208"/>
          </a:xfrm>
          <a:prstGeom prst="rect">
            <a:avLst/>
          </a:prstGeom>
        </p:spPr>
      </p:pic>
      <p:pic>
        <p:nvPicPr>
          <p:cNvPr id="23" name="object 16">
            <a:extLst>
              <a:ext uri="{FF2B5EF4-FFF2-40B4-BE49-F238E27FC236}">
                <a16:creationId xmlns:a16="http://schemas.microsoft.com/office/drawing/2014/main" id="{2598D378-5965-59E1-81A6-1B602813B537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477113" y="3296624"/>
            <a:ext cx="1429003" cy="2172208"/>
          </a:xfrm>
          <a:prstGeom prst="rect">
            <a:avLst/>
          </a:prstGeom>
        </p:spPr>
      </p:pic>
      <p:pic>
        <p:nvPicPr>
          <p:cNvPr id="36" name="object 18">
            <a:extLst>
              <a:ext uri="{FF2B5EF4-FFF2-40B4-BE49-F238E27FC236}">
                <a16:creationId xmlns:a16="http://schemas.microsoft.com/office/drawing/2014/main" id="{26AFAFEA-CDA1-65EF-D849-3C15C439E54E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15908" y="2192232"/>
            <a:ext cx="24891" cy="457708"/>
          </a:xfrm>
          <a:prstGeom prst="rect">
            <a:avLst/>
          </a:prstGeom>
        </p:spPr>
      </p:pic>
      <p:pic>
        <p:nvPicPr>
          <p:cNvPr id="37" name="object 24">
            <a:extLst>
              <a:ext uri="{FF2B5EF4-FFF2-40B4-BE49-F238E27FC236}">
                <a16:creationId xmlns:a16="http://schemas.microsoft.com/office/drawing/2014/main" id="{465BBF58-71A2-08D7-B393-C5B3C4AB1E3D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848725" y="2951693"/>
            <a:ext cx="724916" cy="724916"/>
          </a:xfrm>
          <a:prstGeom prst="rect">
            <a:avLst/>
          </a:prstGeom>
        </p:spPr>
      </p:pic>
      <p:pic>
        <p:nvPicPr>
          <p:cNvPr id="38" name="object 25">
            <a:extLst>
              <a:ext uri="{FF2B5EF4-FFF2-40B4-BE49-F238E27FC236}">
                <a16:creationId xmlns:a16="http://schemas.microsoft.com/office/drawing/2014/main" id="{BCFEFBDD-8D8D-3A10-7A70-3E23D45F01F2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508869" y="2951693"/>
            <a:ext cx="724916" cy="724916"/>
          </a:xfrm>
          <a:prstGeom prst="rect">
            <a:avLst/>
          </a:prstGeom>
        </p:spPr>
      </p:pic>
      <p:pic>
        <p:nvPicPr>
          <p:cNvPr id="39" name="object 26">
            <a:extLst>
              <a:ext uri="{FF2B5EF4-FFF2-40B4-BE49-F238E27FC236}">
                <a16:creationId xmlns:a16="http://schemas.microsoft.com/office/drawing/2014/main" id="{78C35751-3CF6-34EC-414A-0944C5D36151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69013" y="2951693"/>
            <a:ext cx="724916" cy="724916"/>
          </a:xfrm>
          <a:prstGeom prst="rect">
            <a:avLst/>
          </a:prstGeom>
        </p:spPr>
      </p:pic>
      <p:pic>
        <p:nvPicPr>
          <p:cNvPr id="40" name="object 27">
            <a:extLst>
              <a:ext uri="{FF2B5EF4-FFF2-40B4-BE49-F238E27FC236}">
                <a16:creationId xmlns:a16="http://schemas.microsoft.com/office/drawing/2014/main" id="{99127799-342E-ED09-2509-A5ACD50B0603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829156" y="2951693"/>
            <a:ext cx="724916" cy="72491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4006F43-A81C-FDF3-AFC7-7CFEFC8BCAD8}"/>
              </a:ext>
            </a:extLst>
          </p:cNvPr>
          <p:cNvSpPr txBox="1"/>
          <p:nvPr/>
        </p:nvSpPr>
        <p:spPr>
          <a:xfrm>
            <a:off x="8081166" y="3123207"/>
            <a:ext cx="90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박현우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50011AF5-4CC9-442F-8513-E7D559C79F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861" b="99228" l="3209" r="96257">
                        <a14:foregroundMark x1="43850" y1="42471" x2="43850" y2="42471"/>
                        <a14:foregroundMark x1="57754" y1="41313" x2="57754" y2="41313"/>
                        <a14:foregroundMark x1="44385" y1="83784" x2="44385" y2="83784"/>
                        <a14:foregroundMark x1="57754" y1="84556" x2="57754" y2="84556"/>
                        <a14:foregroundMark x1="73262" y1="91506" x2="73262" y2="915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31471" y="3706118"/>
            <a:ext cx="1251387" cy="173320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B524D7C1-D994-9330-0D34-BA202409E7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382" b="100000" l="562" r="98315">
                        <a14:foregroundMark x1="25281" y1="87405" x2="25281" y2="874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7982" y="3676609"/>
            <a:ext cx="1195536" cy="175972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2E17A64-3C5F-4E0C-701B-F252A6D9C685}"/>
              </a:ext>
            </a:extLst>
          </p:cNvPr>
          <p:cNvSpPr txBox="1"/>
          <p:nvPr/>
        </p:nvSpPr>
        <p:spPr>
          <a:xfrm>
            <a:off x="4848725" y="3130493"/>
            <a:ext cx="72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BCC138-5F23-4A60-43B7-372DCFE6F726}"/>
              </a:ext>
            </a:extLst>
          </p:cNvPr>
          <p:cNvSpPr txBox="1"/>
          <p:nvPr/>
        </p:nvSpPr>
        <p:spPr>
          <a:xfrm>
            <a:off x="6432031" y="3129485"/>
            <a:ext cx="89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정유림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22C3F2-DADD-9CBE-4284-C8BD495685C8}"/>
              </a:ext>
            </a:extLst>
          </p:cNvPr>
          <p:cNvSpPr txBox="1"/>
          <p:nvPr/>
        </p:nvSpPr>
        <p:spPr>
          <a:xfrm>
            <a:off x="9752017" y="3126449"/>
            <a:ext cx="9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최지우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0405F5-5E68-D475-C508-9B7584B04C8A}"/>
              </a:ext>
            </a:extLst>
          </p:cNvPr>
          <p:cNvSpPr txBox="1"/>
          <p:nvPr/>
        </p:nvSpPr>
        <p:spPr>
          <a:xfrm>
            <a:off x="4770688" y="3129485"/>
            <a:ext cx="100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유승민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09B0D14-3B69-23EB-3805-D925202F59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3030" b="93074" l="8772" r="89474">
                        <a14:foregroundMark x1="41520" y1="23810" x2="41520" y2="23810"/>
                        <a14:foregroundMark x1="39766" y1="19913" x2="39766" y2="19913"/>
                        <a14:foregroundMark x1="36842" y1="22078" x2="36842" y2="22078"/>
                        <a14:foregroundMark x1="35673" y1="22511" x2="35673" y2="22511"/>
                        <a14:foregroundMark x1="34503" y1="23377" x2="34503" y2="23377"/>
                        <a14:foregroundMark x1="33918" y1="24242" x2="33918" y2="24242"/>
                        <a14:foregroundMark x1="31579" y1="25108" x2="40936" y2="18182"/>
                        <a14:foregroundMark x1="29825" y1="28139" x2="40351" y2="19048"/>
                        <a14:foregroundMark x1="9357" y1="54978" x2="9357" y2="54978"/>
                        <a14:foregroundMark x1="57895" y1="90476" x2="57895" y2="90476"/>
                        <a14:foregroundMark x1="57895" y1="91775" x2="57895" y2="91775"/>
                        <a14:foregroundMark x1="87719" y1="68831" x2="87719" y2="68831"/>
                        <a14:foregroundMark x1="88889" y1="74892" x2="88889" y2="74892"/>
                        <a14:foregroundMark x1="56140" y1="94372" x2="56140" y2="94372"/>
                        <a14:foregroundMark x1="84211" y1="39394" x2="84211" y2="39394"/>
                        <a14:foregroundMark x1="8772" y1="51082" x2="8772" y2="51082"/>
                        <a14:foregroundMark x1="52047" y1="8225" x2="52047" y2="8225"/>
                        <a14:foregroundMark x1="50877" y1="3030" x2="50877" y2="3030"/>
                        <a14:backgroundMark x1="11696" y1="50649" x2="13450" y2="510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92555" y="3792636"/>
            <a:ext cx="1288789" cy="1740996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5F06985-31EB-D747-3541-0B4755C143C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4418" b="94378" l="3659" r="96341">
                        <a14:foregroundMark x1="42276" y1="8434" x2="42276" y2="8434"/>
                        <a14:foregroundMark x1="53252" y1="6426" x2="53252" y2="6426"/>
                        <a14:foregroundMark x1="47561" y1="4418" x2="47561" y2="4418"/>
                        <a14:foregroundMark x1="23984" y1="26908" x2="23984" y2="26908"/>
                        <a14:foregroundMark x1="91870" y1="60643" x2="91870" y2="60643"/>
                        <a14:foregroundMark x1="91463" y1="64659" x2="84362" y2="92724"/>
                        <a14:foregroundMark x1="51714" y1="82982" x2="50000" y2="82329"/>
                        <a14:foregroundMark x1="53618" y1="83707" x2="52976" y2="83463"/>
                        <a14:foregroundMark x1="61579" y1="86740" x2="56932" y2="84970"/>
                        <a14:foregroundMark x1="82968" y1="94887" x2="72720" y2="90984"/>
                        <a14:foregroundMark x1="50000" y1="82329" x2="26016" y2="90763"/>
                        <a14:foregroundMark x1="15854" y1="84337" x2="32520" y2="91165"/>
                        <a14:foregroundMark x1="5691" y1="73896" x2="4065" y2="78715"/>
                        <a14:foregroundMark x1="21545" y1="94378" x2="34959" y2="91566"/>
                        <a14:foregroundMark x1="93496" y1="69478" x2="93089" y2="79518"/>
                        <a14:foregroundMark x1="96341" y1="72289" x2="95528" y2="76707"/>
                        <a14:backgroundMark x1="69106" y1="91165" x2="71138" y2="87149"/>
                        <a14:backgroundMark x1="82520" y1="95582" x2="86179" y2="95582"/>
                        <a14:backgroundMark x1="70732" y1="92369" x2="71138" y2="87550"/>
                        <a14:backgroundMark x1="69106" y1="90361" x2="71138" y2="87550"/>
                        <a14:backgroundMark x1="68293" y1="90763" x2="71138" y2="88353"/>
                        <a14:backgroundMark x1="70325" y1="88755" x2="65854" y2="91968"/>
                        <a14:backgroundMark x1="56911" y1="88353" x2="53659" y2="83133"/>
                        <a14:backgroundMark x1="52846" y1="84739" x2="56504" y2="85542"/>
                        <a14:backgroundMark x1="53659" y1="84739" x2="52439" y2="843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626" y="3854795"/>
            <a:ext cx="1321448" cy="161667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800B633-589E-B7C0-606D-F0C5242AB2C1}"/>
              </a:ext>
            </a:extLst>
          </p:cNvPr>
          <p:cNvSpPr txBox="1"/>
          <p:nvPr/>
        </p:nvSpPr>
        <p:spPr>
          <a:xfrm>
            <a:off x="5942914" y="5508242"/>
            <a:ext cx="19477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소개 페이지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설문 테스트 만들기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상세정보 페이지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영상보기 페이지</a:t>
            </a:r>
            <a:r>
              <a:rPr lang="en-US" altLang="ko-KR" sz="1400" dirty="0"/>
              <a:t>, </a:t>
            </a:r>
            <a:r>
              <a:rPr lang="ko-KR" altLang="en-US" sz="1400" dirty="0"/>
              <a:t>로고 및 캐릭터 디자인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1D3EAE-8F75-99D2-003C-0D7246A4862E}"/>
              </a:ext>
            </a:extLst>
          </p:cNvPr>
          <p:cNvSpPr txBox="1"/>
          <p:nvPr/>
        </p:nvSpPr>
        <p:spPr>
          <a:xfrm>
            <a:off x="7706824" y="5521480"/>
            <a:ext cx="16968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메인 페이지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관리자 페이지</a:t>
            </a:r>
            <a:r>
              <a:rPr lang="en-US" altLang="ko-KR" sz="1400" dirty="0"/>
              <a:t>,</a:t>
            </a:r>
          </a:p>
          <a:p>
            <a:pPr algn="ctr"/>
            <a:r>
              <a:rPr lang="en-US" altLang="ko-KR" sz="1400" dirty="0"/>
              <a:t>DB </a:t>
            </a:r>
            <a:r>
              <a:rPr lang="ko-KR" altLang="en-US" sz="1400" dirty="0"/>
              <a:t>설계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마이페이지</a:t>
            </a:r>
            <a:endParaRPr lang="en-US" altLang="ko-KR" sz="1400" dirty="0"/>
          </a:p>
          <a:p>
            <a:pPr algn="ctr"/>
            <a:r>
              <a:rPr lang="ko-KR" altLang="en-US" sz="1400" dirty="0"/>
              <a:t>로그인</a:t>
            </a:r>
            <a:r>
              <a:rPr lang="en-US" altLang="ko-KR" sz="1400" dirty="0"/>
              <a:t>,</a:t>
            </a:r>
            <a:r>
              <a:rPr lang="ko-KR" altLang="en-US" sz="1400" dirty="0"/>
              <a:t>회원가입 페이지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43200BB-82A6-5DAC-073D-3A94C36028DC}"/>
              </a:ext>
            </a:extLst>
          </p:cNvPr>
          <p:cNvSpPr txBox="1"/>
          <p:nvPr/>
        </p:nvSpPr>
        <p:spPr>
          <a:xfrm>
            <a:off x="9182858" y="5567961"/>
            <a:ext cx="20678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데이터 수집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신규분양 페이지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상세 리뷰 페이지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분양 후기 페이지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광고 배너 이미지 제작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F7D8A8A-F1C1-3AF8-E627-DE390F52C79F}"/>
              </a:ext>
            </a:extLst>
          </p:cNvPr>
          <p:cNvSpPr txBox="1"/>
          <p:nvPr/>
        </p:nvSpPr>
        <p:spPr>
          <a:xfrm>
            <a:off x="4427792" y="5551919"/>
            <a:ext cx="16968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커뮤니티 페이지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예약 페이지</a:t>
            </a:r>
            <a:r>
              <a:rPr lang="en-US" altLang="ko-KR" sz="1400" dirty="0"/>
              <a:t>,</a:t>
            </a:r>
          </a:p>
          <a:p>
            <a:pPr algn="ctr"/>
            <a:r>
              <a:rPr lang="ko-KR" altLang="en-US" sz="1400" dirty="0"/>
              <a:t>데이터 수집</a:t>
            </a:r>
            <a:r>
              <a:rPr lang="en-US" altLang="ko-KR" sz="1400" dirty="0"/>
              <a:t>,</a:t>
            </a:r>
          </a:p>
          <a:p>
            <a:pPr algn="ctr"/>
            <a:r>
              <a:rPr lang="en-US" altLang="ko-KR" sz="1400" dirty="0"/>
              <a:t>DB </a:t>
            </a:r>
            <a:r>
              <a:rPr lang="ko-KR" altLang="en-US" sz="1400" dirty="0"/>
              <a:t>설계 및 구성</a:t>
            </a:r>
            <a:endParaRPr lang="en-US" altLang="ko-KR" sz="1400" dirty="0"/>
          </a:p>
          <a:p>
            <a:pPr algn="ctr"/>
            <a:r>
              <a:rPr lang="ko-KR" altLang="en-US" sz="1400" dirty="0"/>
              <a:t>상세 페이지 작업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98B446-8187-A123-7240-9882C56AE328}"/>
              </a:ext>
            </a:extLst>
          </p:cNvPr>
          <p:cNvSpPr txBox="1"/>
          <p:nvPr/>
        </p:nvSpPr>
        <p:spPr>
          <a:xfrm>
            <a:off x="9329403" y="1546524"/>
            <a:ext cx="2196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공통</a:t>
            </a:r>
            <a:br>
              <a:rPr lang="en-US" altLang="ko-KR" dirty="0"/>
            </a:br>
            <a:r>
              <a:rPr lang="en-US" altLang="ko-KR" dirty="0"/>
              <a:t>- DB </a:t>
            </a:r>
            <a:r>
              <a:rPr lang="ko-KR" altLang="en-US" dirty="0"/>
              <a:t>설계</a:t>
            </a:r>
            <a:endParaRPr lang="en-US" altLang="ko-KR" dirty="0"/>
          </a:p>
          <a:p>
            <a:pPr algn="ctr"/>
            <a:r>
              <a:rPr lang="en-US" altLang="ko-KR" dirty="0"/>
              <a:t>- </a:t>
            </a:r>
            <a:r>
              <a:rPr lang="ko-KR" altLang="en-US" dirty="0"/>
              <a:t>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111175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0A8D8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778EB35-BD34-4227-A236-C73CD787C0BE}"/>
              </a:ext>
            </a:extLst>
          </p:cNvPr>
          <p:cNvGrpSpPr/>
          <p:nvPr/>
        </p:nvGrpSpPr>
        <p:grpSpPr>
          <a:xfrm>
            <a:off x="1498601" y="1941576"/>
            <a:ext cx="8199881" cy="3574796"/>
            <a:chOff x="1498601" y="1941576"/>
            <a:chExt cx="8199881" cy="3574796"/>
          </a:xfrm>
        </p:grpSpPr>
        <p:grpSp>
          <p:nvGrpSpPr>
            <p:cNvPr id="3" name="object 3"/>
            <p:cNvGrpSpPr/>
            <p:nvPr/>
          </p:nvGrpSpPr>
          <p:grpSpPr>
            <a:xfrm>
              <a:off x="1498601" y="1941576"/>
              <a:ext cx="5601461" cy="3574796"/>
              <a:chOff x="2247900" y="2912364"/>
              <a:chExt cx="8402192" cy="5362194"/>
            </a:xfrm>
          </p:grpSpPr>
          <p:pic>
            <p:nvPicPr>
              <p:cNvPr id="4" name="object 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247900" y="2912364"/>
                <a:ext cx="4876038" cy="5362194"/>
              </a:xfrm>
              <a:prstGeom prst="rect">
                <a:avLst/>
              </a:prstGeom>
            </p:spPr>
          </p:pic>
          <p:pic>
            <p:nvPicPr>
              <p:cNvPr id="5" name="object 5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945248" y="4597526"/>
                <a:ext cx="3704844" cy="1019555"/>
              </a:xfrm>
              <a:prstGeom prst="rect">
                <a:avLst/>
              </a:prstGeom>
            </p:spPr>
          </p:pic>
          <p:pic>
            <p:nvPicPr>
              <p:cNvPr id="6" name="object 6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52388" y="3909060"/>
                <a:ext cx="457200" cy="2852927"/>
              </a:xfrm>
              <a:prstGeom prst="rect">
                <a:avLst/>
              </a:prstGeom>
            </p:spPr>
          </p:pic>
        </p:grp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23684" y="2602992"/>
              <a:ext cx="81280" cy="1905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2F703F-B62F-4317-B4ED-BDE9C0B63C0F}"/>
                </a:ext>
              </a:extLst>
            </p:cNvPr>
            <p:cNvSpPr txBox="1"/>
            <p:nvPr/>
          </p:nvSpPr>
          <p:spPr>
            <a:xfrm>
              <a:off x="7435368" y="3174037"/>
              <a:ext cx="2263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3-1. </a:t>
              </a:r>
              <a:r>
                <a:rPr lang="ko-KR" altLang="en-US" sz="2400" dirty="0">
                  <a:solidFill>
                    <a:schemeClr val="bg1"/>
                  </a:solidFill>
                  <a:latin typeface="Franklin Gothic Demi Cond" panose="020B0706030402020204" pitchFamily="34" charset="0"/>
                </a:rPr>
                <a:t>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221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496</Words>
  <Application>Microsoft Office PowerPoint</Application>
  <PresentationFormat>와이드스크린</PresentationFormat>
  <Paragraphs>156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경기천년제목 Bold</vt:lpstr>
      <vt:lpstr>맑은 고딕</vt:lpstr>
      <vt:lpstr>Arial</vt:lpstr>
      <vt:lpstr>Arial Black</vt:lpstr>
      <vt:lpstr>Berlin Sans FB Demi</vt:lpstr>
      <vt:lpstr>Franklin Gothic Demi Cond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현우 박</dc:creator>
  <cp:lastModifiedBy>Ji Woo Choi</cp:lastModifiedBy>
  <cp:revision>118</cp:revision>
  <dcterms:created xsi:type="dcterms:W3CDTF">2023-12-07T09:01:33Z</dcterms:created>
  <dcterms:modified xsi:type="dcterms:W3CDTF">2025-05-16T19:48:24Z</dcterms:modified>
</cp:coreProperties>
</file>