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62" r:id="rId7"/>
    <p:sldId id="318" r:id="rId8"/>
    <p:sldId id="298" r:id="rId9"/>
    <p:sldId id="301" r:id="rId10"/>
    <p:sldId id="264" r:id="rId11"/>
    <p:sldId id="299" r:id="rId12"/>
    <p:sldId id="300" r:id="rId13"/>
    <p:sldId id="266" r:id="rId14"/>
    <p:sldId id="302" r:id="rId15"/>
    <p:sldId id="303" r:id="rId16"/>
    <p:sldId id="307" r:id="rId17"/>
    <p:sldId id="309" r:id="rId18"/>
    <p:sldId id="311" r:id="rId19"/>
    <p:sldId id="312" r:id="rId20"/>
    <p:sldId id="316" r:id="rId21"/>
    <p:sldId id="319" r:id="rId22"/>
    <p:sldId id="297"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38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86AC1C-1C1F-4AA2-9676-1B6952B84A9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D23A2B-241E-4173-82E1-4DA03F3CD04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smtClean="0"/>
          </a:p>
        </p:txBody>
      </p:sp>
      <p:sp>
        <p:nvSpPr>
          <p:cNvPr id="4" name="灯片编号占位符 3"/>
          <p:cNvSpPr>
            <a:spLocks noGrp="1"/>
          </p:cNvSpPr>
          <p:nvPr>
            <p:ph type="sldNum" sz="quarter" idx="10"/>
          </p:nvPr>
        </p:nvSpPr>
        <p:spPr/>
        <p:txBody>
          <a:bodyPr/>
          <a:lstStyle/>
          <a:p>
            <a:fld id="{81AED884-3F8F-4429-B64A-4B33D235172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b="0" dirty="0" smtClean="0"/>
          </a:p>
        </p:txBody>
      </p:sp>
      <p:sp>
        <p:nvSpPr>
          <p:cNvPr id="4" name="灯片编号占位符 3"/>
          <p:cNvSpPr>
            <a:spLocks noGrp="1"/>
          </p:cNvSpPr>
          <p:nvPr>
            <p:ph type="sldNum" sz="quarter" idx="10"/>
          </p:nvPr>
        </p:nvSpPr>
        <p:spPr/>
        <p:txBody>
          <a:bodyPr/>
          <a:lstStyle/>
          <a:p>
            <a:fld id="{81AED884-3F8F-4429-B64A-4B33D235172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ym typeface="+mn-ea"/>
              </a:rPr>
              <a:t>this figure presents</a:t>
            </a:r>
            <a:r>
              <a:rPr lang="zh-CN" altLang="en-US" dirty="0">
                <a:sym typeface="+mn-ea"/>
              </a:rPr>
              <a:t> </a:t>
            </a:r>
            <a:r>
              <a:rPr lang="en-US" altLang="zh-CN" b="0" dirty="0"/>
              <a:t>the </a:t>
            </a:r>
            <a:r>
              <a:rPr lang="zh-CN" altLang="en-US" b="0" dirty="0"/>
              <a:t>NMR spectra of the oil coatings</a:t>
            </a:r>
            <a:r>
              <a:rPr lang="en-US" altLang="zh-CN" b="0" dirty="0"/>
              <a:t> </a:t>
            </a:r>
            <a:r>
              <a:rPr lang="zh-CN" altLang="en-US" b="0" dirty="0"/>
              <a:t>before and after air exposure</a:t>
            </a:r>
            <a:r>
              <a:rPr lang="en-US" altLang="zh-CN" b="0" dirty="0"/>
              <a:t> </a:t>
            </a:r>
            <a:r>
              <a:rPr lang="zh-CN" altLang="en-US" b="0" dirty="0"/>
              <a:t>up to 16 days with signals labeled with A−H corresponding to</a:t>
            </a:r>
            <a:endParaRPr lang="zh-CN" altLang="en-US" b="0" dirty="0"/>
          </a:p>
          <a:p>
            <a:r>
              <a:rPr lang="zh-CN" altLang="en-US" b="0" dirty="0"/>
              <a:t>the characteristic signals of the unsaturated triglycerides.</a:t>
            </a:r>
            <a:r>
              <a:rPr lang="en-US" altLang="zh-CN" b="0" dirty="0"/>
              <a:t> </a:t>
            </a:r>
            <a:r>
              <a:rPr lang="zh-CN" altLang="en-US" b="0" dirty="0"/>
              <a:t>these oil coatings were placed at a sufficient distance from</a:t>
            </a:r>
            <a:r>
              <a:rPr lang="en-US" altLang="zh-CN" b="0" dirty="0"/>
              <a:t> </a:t>
            </a:r>
            <a:r>
              <a:rPr lang="zh-CN" altLang="en-US" b="0" dirty="0"/>
              <a:t>the active cooking area to avoid additional oil particle</a:t>
            </a:r>
            <a:r>
              <a:rPr lang="en-US" altLang="zh-CN" b="0" dirty="0"/>
              <a:t>.</a:t>
            </a:r>
            <a:endParaRPr lang="en-US" altLang="zh-CN" b="0" dirty="0"/>
          </a:p>
        </p:txBody>
      </p:sp>
      <p:sp>
        <p:nvSpPr>
          <p:cNvPr id="4" name="灯片编号占位符 3"/>
          <p:cNvSpPr>
            <a:spLocks noGrp="1"/>
          </p:cNvSpPr>
          <p:nvPr>
            <p:ph type="sldNum" sz="quarter" idx="10"/>
          </p:nvPr>
        </p:nvSpPr>
        <p:spPr/>
        <p:txBody>
          <a:bodyPr/>
          <a:lstStyle/>
          <a:p>
            <a:fld id="{81AED884-3F8F-4429-B64A-4B33D235172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We first studied the condensed-phase</a:t>
            </a:r>
            <a:r>
              <a:rPr lang="en-US" altLang="zh-CN" b="0" dirty="0"/>
              <a:t> </a:t>
            </a:r>
            <a:r>
              <a:rPr lang="zh-CN" altLang="en-US" b="0" dirty="0"/>
              <a:t>product composition of the aged oil by fully exposing</a:t>
            </a:r>
            <a:r>
              <a:rPr lang="en-US" altLang="zh-CN" b="0" dirty="0"/>
              <a:t> </a:t>
            </a:r>
            <a:r>
              <a:rPr lang="zh-CN" altLang="en-US" b="0" dirty="0"/>
              <a:t>predeposited canola oil coatings (0.25 μm average thickness)</a:t>
            </a:r>
            <a:r>
              <a:rPr lang="en-US" altLang="zh-CN" b="0" dirty="0"/>
              <a:t> </a:t>
            </a:r>
            <a:r>
              <a:rPr lang="zh-CN" altLang="en-US" b="0" dirty="0"/>
              <a:t>to indoor air in a cafeteria kitchen</a:t>
            </a:r>
            <a:endParaRPr lang="zh-CN" altLang="en-US" b="0" dirty="0"/>
          </a:p>
        </p:txBody>
      </p:sp>
      <p:sp>
        <p:nvSpPr>
          <p:cNvPr id="4" name="灯片编号占位符 3"/>
          <p:cNvSpPr>
            <a:spLocks noGrp="1"/>
          </p:cNvSpPr>
          <p:nvPr>
            <p:ph type="sldNum" sz="quarter" idx="10"/>
          </p:nvPr>
        </p:nvSpPr>
        <p:spPr/>
        <p:txBody>
          <a:bodyPr/>
          <a:lstStyle/>
          <a:p>
            <a:fld id="{81AED884-3F8F-4429-B64A-4B33D235172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The observed formation of</a:t>
            </a:r>
            <a:r>
              <a:rPr lang="en-US" altLang="zh-CN" dirty="0">
                <a:sym typeface="+mn-ea"/>
              </a:rPr>
              <a:t> </a:t>
            </a:r>
            <a:r>
              <a:rPr lang="zh-CN" altLang="en-US" dirty="0">
                <a:sym typeface="+mn-ea"/>
              </a:rPr>
              <a:t>SOZs and aldehydes is consistent</a:t>
            </a:r>
            <a:r>
              <a:rPr lang="en-US" altLang="zh-CN" dirty="0">
                <a:sym typeface="+mn-ea"/>
              </a:rPr>
              <a:t> </a:t>
            </a:r>
            <a:r>
              <a:rPr lang="zh-CN" altLang="en-US" dirty="0">
                <a:sym typeface="+mn-ea"/>
              </a:rPr>
              <a:t>with </a:t>
            </a:r>
            <a:r>
              <a:rPr lang="en-US" altLang="zh-CN" dirty="0">
                <a:sym typeface="+mn-ea"/>
              </a:rPr>
              <a:t>the </a:t>
            </a:r>
            <a:r>
              <a:rPr lang="zh-CN" altLang="en-US" dirty="0">
                <a:sym typeface="+mn-ea"/>
              </a:rPr>
              <a:t>previous study characterizing the products from</a:t>
            </a:r>
            <a:r>
              <a:rPr lang="en-US" altLang="zh-CN" dirty="0">
                <a:sym typeface="+mn-ea"/>
              </a:rPr>
              <a:t> </a:t>
            </a:r>
            <a:r>
              <a:rPr lang="zh-CN" altLang="en-US" dirty="0">
                <a:sym typeface="+mn-ea"/>
              </a:rPr>
              <a:t>ozonolysis of pure triolein</a:t>
            </a:r>
            <a:r>
              <a:rPr lang="en-US" altLang="zh-CN" dirty="0">
                <a:sym typeface="+mn-ea"/>
              </a:rPr>
              <a:t>(try all </a:t>
            </a:r>
            <a:r>
              <a:rPr lang="zh-CN" altLang="en-US" dirty="0">
                <a:sym typeface="+mn-ea"/>
              </a:rPr>
              <a:t>林</a:t>
            </a:r>
            <a:r>
              <a:rPr lang="en-US" altLang="zh-CN" dirty="0">
                <a:sym typeface="+mn-ea"/>
              </a:rPr>
              <a:t>)</a:t>
            </a:r>
            <a:r>
              <a:rPr lang="zh-CN" altLang="en-US" dirty="0">
                <a:sym typeface="+mn-ea"/>
              </a:rPr>
              <a:t> at elevated relative humidity in a</a:t>
            </a:r>
            <a:r>
              <a:rPr lang="en-US" altLang="zh-CN" dirty="0">
                <a:sym typeface="+mn-ea"/>
              </a:rPr>
              <a:t> </a:t>
            </a:r>
            <a:r>
              <a:rPr lang="zh-CN" altLang="en-US" dirty="0">
                <a:sym typeface="+mn-ea"/>
              </a:rPr>
              <a:t>controlled reactor.</a:t>
            </a:r>
            <a:r>
              <a:rPr lang="en-US" altLang="zh-CN" dirty="0">
                <a:sym typeface="+mn-ea"/>
              </a:rPr>
              <a:t> </a:t>
            </a:r>
            <a:r>
              <a:rPr lang="zh-CN" altLang="en-US" dirty="0">
                <a:sym typeface="+mn-ea"/>
              </a:rPr>
              <a:t>Hence, in this indoor setting, ozone is the</a:t>
            </a:r>
            <a:r>
              <a:rPr lang="en-US" altLang="zh-CN" dirty="0">
                <a:sym typeface="+mn-ea"/>
              </a:rPr>
              <a:t> </a:t>
            </a:r>
            <a:r>
              <a:rPr lang="zh-CN" altLang="en-US" dirty="0">
                <a:sym typeface="+mn-ea"/>
              </a:rPr>
              <a:t>primary oxidant when oil films are exposed to ambient air.</a:t>
            </a:r>
            <a:endParaRPr lang="zh-CN" altLang="en-US" b="0" dirty="0"/>
          </a:p>
          <a:p>
            <a:endParaRPr lang="zh-CN" altLang="en-US" b="0" dirty="0"/>
          </a:p>
          <a:p>
            <a:r>
              <a:rPr lang="zh-CN" altLang="en-US" dirty="0">
                <a:sym typeface="+mn-ea"/>
              </a:rPr>
              <a:t>when ozone breaks down</a:t>
            </a:r>
            <a:r>
              <a:rPr lang="en-US" altLang="zh-CN" dirty="0">
                <a:sym typeface="+mn-ea"/>
              </a:rPr>
              <a:t> </a:t>
            </a:r>
            <a:r>
              <a:rPr lang="zh-CN" altLang="en-US" dirty="0">
                <a:sym typeface="+mn-ea"/>
              </a:rPr>
              <a:t>the double bond within the linoleate and linolenate</a:t>
            </a:r>
            <a:r>
              <a:rPr lang="en-US" altLang="zh-CN" dirty="0">
                <a:sym typeface="+mn-ea"/>
              </a:rPr>
              <a:t>(</a:t>
            </a:r>
            <a:r>
              <a:rPr lang="zh-CN" altLang="en-US" dirty="0">
                <a:sym typeface="+mn-ea"/>
              </a:rPr>
              <a:t>来闹里</a:t>
            </a:r>
            <a:r>
              <a:rPr lang="en-US" altLang="zh-CN" dirty="0">
                <a:sym typeface="+mn-ea"/>
              </a:rPr>
              <a:t>nate)</a:t>
            </a:r>
            <a:r>
              <a:rPr lang="zh-CN" altLang="en-US" dirty="0">
                <a:sym typeface="+mn-ea"/>
              </a:rPr>
              <a:t> chains, the</a:t>
            </a:r>
            <a:r>
              <a:rPr lang="en-US" altLang="zh-CN" dirty="0">
                <a:sym typeface="+mn-ea"/>
              </a:rPr>
              <a:t> </a:t>
            </a:r>
            <a:r>
              <a:rPr lang="zh-CN" altLang="en-US" dirty="0">
                <a:sym typeface="+mn-ea"/>
              </a:rPr>
              <a:t>resulting intermediate products with 3 or 6 carbons favor</a:t>
            </a:r>
            <a:r>
              <a:rPr lang="en-US" altLang="zh-CN" dirty="0">
                <a:sym typeface="+mn-ea"/>
              </a:rPr>
              <a:t> </a:t>
            </a:r>
            <a:r>
              <a:rPr lang="zh-CN" altLang="en-US" dirty="0">
                <a:sym typeface="+mn-ea"/>
              </a:rPr>
              <a:t>volatilization, which in turn makes the SOZ formation pathway</a:t>
            </a:r>
            <a:r>
              <a:rPr lang="en-US" altLang="zh-CN" dirty="0">
                <a:sym typeface="+mn-ea"/>
              </a:rPr>
              <a:t> </a:t>
            </a:r>
            <a:r>
              <a:rPr lang="zh-CN" altLang="en-US" dirty="0">
                <a:sym typeface="+mn-ea"/>
              </a:rPr>
              <a:t>less favorable.</a:t>
            </a:r>
            <a:endParaRPr lang="zh-CN" altLang="en-US" b="0" dirty="0"/>
          </a:p>
        </p:txBody>
      </p:sp>
      <p:sp>
        <p:nvSpPr>
          <p:cNvPr id="4" name="灯片编号占位符 3"/>
          <p:cNvSpPr>
            <a:spLocks noGrp="1"/>
          </p:cNvSpPr>
          <p:nvPr>
            <p:ph type="sldNum" sz="quarter" idx="10"/>
          </p:nvPr>
        </p:nvSpPr>
        <p:spPr/>
        <p:txBody>
          <a:bodyPr/>
          <a:lstStyle/>
          <a:p>
            <a:fld id="{81AED884-3F8F-4429-B64A-4B33D235172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Figure f shows the products accumulated on a clean surface</a:t>
            </a:r>
            <a:r>
              <a:rPr lang="en-US" altLang="zh-CN" b="0" dirty="0"/>
              <a:t> </a:t>
            </a:r>
            <a:r>
              <a:rPr lang="zh-CN" altLang="en-US" b="0" dirty="0"/>
              <a:t>in the proximity of the cooking area (∼1m distance) over a</a:t>
            </a:r>
            <a:r>
              <a:rPr lang="en-US" altLang="zh-CN" b="0" dirty="0"/>
              <a:t> </a:t>
            </a:r>
            <a:r>
              <a:rPr lang="zh-CN" altLang="en-US" b="0" dirty="0"/>
              <a:t>period of 16 days.</a:t>
            </a:r>
            <a:endParaRPr lang="zh-CN" altLang="en-US" b="0" dirty="0"/>
          </a:p>
          <a:p>
            <a:endParaRPr lang="zh-CN" altLang="en-US" b="0" dirty="0"/>
          </a:p>
          <a:p>
            <a:r>
              <a:rPr lang="zh-CN" altLang="en-US" b="0" dirty="0"/>
              <a:t>the estimated thickness of </a:t>
            </a:r>
            <a:r>
              <a:rPr lang="en-US" altLang="zh-CN" b="0" dirty="0"/>
              <a:t>the</a:t>
            </a:r>
            <a:r>
              <a:rPr lang="en-US" altLang="zh-CN" b="0" dirty="0"/>
              <a:t> </a:t>
            </a:r>
            <a:r>
              <a:rPr lang="zh-CN" altLang="en-US" b="0" dirty="0"/>
              <a:t>collected kitchen film was up to ∼40 nm after 16 days</a:t>
            </a:r>
            <a:r>
              <a:rPr lang="en-US" altLang="zh-CN" b="0" dirty="0"/>
              <a:t>.</a:t>
            </a:r>
            <a:r>
              <a:rPr lang="en-US" altLang="zh-CN" b="0" dirty="0"/>
              <a:t> This is equivalent to a daily growth rate of a few nm, which is at least an order of magnitude larger than the typical reported values on household surfaces, presumably due to the heavy oil consumption and cooking emissions in commercial kitchens.</a:t>
            </a:r>
            <a:endParaRPr lang="en-US" altLang="zh-CN" b="0" dirty="0"/>
          </a:p>
        </p:txBody>
      </p:sp>
      <p:sp>
        <p:nvSpPr>
          <p:cNvPr id="4" name="灯片编号占位符 3"/>
          <p:cNvSpPr>
            <a:spLocks noGrp="1"/>
          </p:cNvSpPr>
          <p:nvPr>
            <p:ph type="sldNum" sz="quarter" idx="10"/>
          </p:nvPr>
        </p:nvSpPr>
        <p:spPr/>
        <p:txBody>
          <a:bodyPr/>
          <a:lstStyle/>
          <a:p>
            <a:fld id="{81AED884-3F8F-4429-B64A-4B33D235172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Figure b−f shows the</a:t>
            </a:r>
            <a:r>
              <a:rPr lang="en-US" altLang="zh-CN" b="0" dirty="0"/>
              <a:t> </a:t>
            </a:r>
            <a:r>
              <a:rPr lang="zh-CN" altLang="en-US" b="0" dirty="0"/>
              <a:t>(</a:t>
            </a:r>
            <a:r>
              <a:rPr lang="en-US" altLang="zh-CN" b="0" dirty="0"/>
              <a:t>positive ion mode</a:t>
            </a:r>
            <a:r>
              <a:rPr lang="zh-CN" altLang="en-US" b="0" dirty="0"/>
              <a:t>)-ESI mass spectra of canola oil coatings before and after</a:t>
            </a:r>
            <a:r>
              <a:rPr lang="en-US" altLang="zh-CN" b="0" dirty="0"/>
              <a:t> </a:t>
            </a:r>
            <a:r>
              <a:rPr lang="zh-CN" altLang="en-US" b="0" dirty="0"/>
              <a:t>their placement at dark locations.</a:t>
            </a:r>
            <a:endParaRPr lang="zh-CN" altLang="en-US" b="0" dirty="0"/>
          </a:p>
          <a:p>
            <a:endParaRPr lang="zh-CN" altLang="en-US" b="0" dirty="0"/>
          </a:p>
          <a:p>
            <a:r>
              <a:rPr lang="zh-CN" altLang="en-US" b="0" dirty="0"/>
              <a:t>Figure c,d shows the</a:t>
            </a:r>
            <a:r>
              <a:rPr lang="en-US" altLang="zh-CN" b="0" dirty="0"/>
              <a:t> </a:t>
            </a:r>
            <a:r>
              <a:rPr lang="zh-CN" altLang="en-US" b="0" dirty="0"/>
              <a:t>product composition in the oxidized coating after room air</a:t>
            </a:r>
            <a:r>
              <a:rPr lang="en-US" altLang="zh-CN" b="0" dirty="0"/>
              <a:t> </a:t>
            </a:r>
            <a:r>
              <a:rPr lang="zh-CN" altLang="en-US" b="0" dirty="0"/>
              <a:t>exposure for 4 and 8 days. In accord with </a:t>
            </a:r>
            <a:r>
              <a:rPr lang="en-US" altLang="zh-CN" b="0" dirty="0"/>
              <a:t>the</a:t>
            </a:r>
            <a:r>
              <a:rPr lang="zh-CN" altLang="en-US" b="0" dirty="0"/>
              <a:t> observations at</a:t>
            </a:r>
            <a:r>
              <a:rPr lang="en-US" altLang="zh-CN" b="0" dirty="0"/>
              <a:t> </a:t>
            </a:r>
            <a:r>
              <a:rPr lang="zh-CN" altLang="en-US" b="0" dirty="0"/>
              <a:t>the cafeteria kitchen, the relative signal intensities of the initial</a:t>
            </a:r>
            <a:r>
              <a:rPr lang="en-US" altLang="zh-CN" b="0" dirty="0"/>
              <a:t> </a:t>
            </a:r>
            <a:r>
              <a:rPr lang="zh-CN" altLang="en-US" b="0" dirty="0"/>
              <a:t>triglycerides (m/z 899−903) with respect to the internal</a:t>
            </a:r>
            <a:r>
              <a:rPr lang="en-US" altLang="zh-CN" b="0" dirty="0"/>
              <a:t> </a:t>
            </a:r>
            <a:r>
              <a:rPr lang="zh-CN" altLang="en-US" b="0" dirty="0"/>
              <a:t>standard (m/z 819) decreased over time.</a:t>
            </a:r>
            <a:endParaRPr lang="zh-CN" altLang="en-US" b="0" dirty="0"/>
          </a:p>
          <a:p>
            <a:endParaRPr lang="zh-CN" altLang="en-US" b="0" dirty="0"/>
          </a:p>
          <a:p>
            <a:r>
              <a:rPr lang="zh-CN" altLang="en-US" b="0" dirty="0"/>
              <a:t>oil</a:t>
            </a:r>
            <a:r>
              <a:rPr lang="en-US" altLang="zh-CN" b="0" dirty="0"/>
              <a:t> </a:t>
            </a:r>
            <a:r>
              <a:rPr lang="zh-CN" altLang="en-US" b="0" dirty="0"/>
              <a:t>degradation was accompanied by new product signals with</a:t>
            </a:r>
            <a:r>
              <a:rPr lang="en-US" altLang="zh-CN" b="0" dirty="0"/>
              <a:t> </a:t>
            </a:r>
            <a:r>
              <a:rPr lang="zh-CN" altLang="en-US" b="0" dirty="0"/>
              <a:t>an additional three oxygens (i.e., Δm/z = 48) that are well-known as SOZs. Together with condensed-phase</a:t>
            </a:r>
            <a:r>
              <a:rPr lang="en-US" altLang="zh-CN" b="0" dirty="0"/>
              <a:t> </a:t>
            </a:r>
            <a:r>
              <a:rPr lang="zh-CN" altLang="en-US" b="0" dirty="0"/>
              <a:t>aldehydes (e.g., m/z 841 and 889), these products are</a:t>
            </a:r>
            <a:r>
              <a:rPr lang="en-US" altLang="zh-CN" b="0" dirty="0"/>
              <a:t> </a:t>
            </a:r>
            <a:r>
              <a:rPr lang="zh-CN" altLang="en-US" b="0" dirty="0"/>
              <a:t>compelling evidence that oil oxidation on the dark bookshelf</a:t>
            </a:r>
            <a:r>
              <a:rPr lang="en-US" altLang="zh-CN" b="0" dirty="0"/>
              <a:t> </a:t>
            </a:r>
            <a:r>
              <a:rPr lang="zh-CN" altLang="en-US" b="0" dirty="0"/>
              <a:t>was driven by ozone.</a:t>
            </a:r>
            <a:endParaRPr lang="zh-CN" altLang="en-US" b="0" dirty="0"/>
          </a:p>
          <a:p>
            <a:endParaRPr lang="zh-CN" altLang="en-US" b="0" dirty="0"/>
          </a:p>
          <a:p>
            <a:r>
              <a:rPr lang="zh-CN" altLang="en-US" b="0" dirty="0"/>
              <a:t>In contrast, for coatings placed in an enclosed drawer at the</a:t>
            </a:r>
            <a:r>
              <a:rPr lang="en-US" altLang="zh-CN" b="0" dirty="0"/>
              <a:t> </a:t>
            </a:r>
            <a:r>
              <a:rPr lang="zh-CN" altLang="en-US" b="0" dirty="0"/>
              <a:t>same time, the limited air flow and ozone supply were only</a:t>
            </a:r>
            <a:r>
              <a:rPr lang="en-US" altLang="zh-CN" b="0" dirty="0"/>
              <a:t> </a:t>
            </a:r>
            <a:r>
              <a:rPr lang="zh-CN" altLang="en-US" b="0" dirty="0"/>
              <a:t>capable of partially oxidizing oils to SOZs (m/z 951, 999,1047), consistent with an expected lower rate (Figure e,f). In</a:t>
            </a:r>
            <a:r>
              <a:rPr lang="en-US" altLang="zh-CN" b="0" dirty="0"/>
              <a:t> </a:t>
            </a:r>
            <a:r>
              <a:rPr lang="zh-CN" altLang="en-US" b="0" dirty="0"/>
              <a:t>addition, there was a notable formation of products with an</a:t>
            </a:r>
            <a:r>
              <a:rPr lang="en-US" altLang="zh-CN" b="0" dirty="0"/>
              <a:t> </a:t>
            </a:r>
            <a:r>
              <a:rPr lang="zh-CN" altLang="en-US" b="0" dirty="0"/>
              <a:t>additional 2 oxygens (Δm/z = 32), especially after 8 days of placement. As</a:t>
            </a:r>
            <a:r>
              <a:rPr lang="en-US" altLang="zh-CN" b="0" dirty="0"/>
              <a:t> </a:t>
            </a:r>
            <a:r>
              <a:rPr lang="zh-CN" altLang="en-US" b="0" dirty="0"/>
              <a:t>previously discussed, given that oil autoxidation</a:t>
            </a:r>
            <a:r>
              <a:rPr lang="en-US" altLang="zh-CN" b="0" dirty="0"/>
              <a:t> </a:t>
            </a:r>
            <a:r>
              <a:rPr lang="zh-CN" altLang="en-US" b="0" dirty="0"/>
              <a:t>could occur at room temperature,</a:t>
            </a:r>
            <a:r>
              <a:rPr lang="en-US" altLang="zh-CN" b="0" dirty="0"/>
              <a:t> we </a:t>
            </a:r>
            <a:r>
              <a:rPr lang="zh-CN" altLang="en-US" b="0" dirty="0"/>
              <a:t>attribute such oxygenated products to hydroperoxides (ROOH). To confirm</a:t>
            </a:r>
            <a:r>
              <a:rPr lang="en-US" altLang="zh-CN" b="0" dirty="0"/>
              <a:t> </a:t>
            </a:r>
            <a:r>
              <a:rPr lang="zh-CN" altLang="en-US" b="0" dirty="0"/>
              <a:t>their structures, we analyzed the extracted sample in Figure f</a:t>
            </a:r>
            <a:r>
              <a:rPr lang="en-US" altLang="zh-CN" b="0" dirty="0"/>
              <a:t> </a:t>
            </a:r>
            <a:r>
              <a:rPr lang="zh-CN" altLang="en-US" b="0" dirty="0"/>
              <a:t>with a selective MS/MS method for organic hydroperoxide</a:t>
            </a:r>
            <a:r>
              <a:rPr lang="en-US" altLang="zh-CN" b="0" dirty="0"/>
              <a:t> </a:t>
            </a:r>
            <a:r>
              <a:rPr lang="zh-CN" altLang="en-US" b="0" dirty="0"/>
              <a:t>identification.</a:t>
            </a:r>
            <a:endParaRPr lang="zh-CN" altLang="en-US" b="0" dirty="0"/>
          </a:p>
          <a:p>
            <a:endParaRPr lang="zh-CN" altLang="en-US" b="0" dirty="0"/>
          </a:p>
          <a:p>
            <a:r>
              <a:rPr lang="zh-CN" altLang="en-US" b="0" dirty="0"/>
              <a:t>Lipid autoxidation can also be monitored through ESI-MS in</a:t>
            </a:r>
            <a:r>
              <a:rPr lang="en-US" altLang="zh-CN" b="0" dirty="0"/>
              <a:t> </a:t>
            </a:r>
            <a:r>
              <a:rPr lang="zh-CN" altLang="en-US" b="0" dirty="0"/>
              <a:t>negative ion mode, a sensitive method of detecting hydroperoxides through formate adducts of the molecular ions. As shown in Figure g−i, the process of</a:t>
            </a:r>
            <a:r>
              <a:rPr lang="en-US" altLang="zh-CN" b="0" dirty="0"/>
              <a:t> </a:t>
            </a:r>
            <a:r>
              <a:rPr lang="zh-CN" altLang="en-US" b="0" dirty="0"/>
              <a:t>triglyceride consumption inside the drawer was observed.</a:t>
            </a:r>
            <a:endParaRPr lang="zh-CN" altLang="en-US" b="0" dirty="0"/>
          </a:p>
          <a:p>
            <a:endParaRPr lang="zh-CN" altLang="en-US" b="0" dirty="0"/>
          </a:p>
          <a:p>
            <a:r>
              <a:rPr lang="zh-CN" altLang="en-US" b="0" dirty="0"/>
              <a:t>a significant amount of the reactive</a:t>
            </a:r>
            <a:r>
              <a:rPr lang="en-US" altLang="zh-CN" b="0" dirty="0"/>
              <a:t> triglycerides (m/z 926−930) was converted into hydroperoxides, whose growth was observed through multiple m/z</a:t>
            </a:r>
            <a:endParaRPr lang="en-US" altLang="zh-CN" b="0" dirty="0"/>
          </a:p>
          <a:p>
            <a:r>
              <a:rPr lang="en-US" altLang="zh-CN" b="0" dirty="0"/>
              <a:t>additions of 32 after 8 days.</a:t>
            </a:r>
            <a:endParaRPr lang="en-US" altLang="zh-CN" b="0" dirty="0"/>
          </a:p>
          <a:p>
            <a:r>
              <a:rPr lang="en-US" altLang="zh-CN" b="0" dirty="0"/>
              <a:t>such products were not observed when the oil coating was exposed to room air where ozonolysis dominated</a:t>
            </a:r>
            <a:endParaRPr lang="en-US" altLang="zh-CN" b="0" dirty="0"/>
          </a:p>
          <a:p>
            <a:r>
              <a:rPr lang="en-US" altLang="zh-CN" b="0" dirty="0"/>
              <a:t>this ionization mode was not sensitive for detecting SOZ</a:t>
            </a:r>
            <a:r>
              <a:rPr lang="en-US" altLang="zh-CN" b="0" dirty="0"/>
              <a:t>s</a:t>
            </a:r>
            <a:endParaRPr lang="en-US" altLang="zh-CN" b="0" dirty="0"/>
          </a:p>
          <a:p>
            <a:endParaRPr lang="en-US" altLang="zh-CN" b="0" dirty="0"/>
          </a:p>
          <a:p>
            <a:r>
              <a:rPr lang="en-US" altLang="zh-CN" b="0" dirty="0"/>
              <a:t>ozone is the primary oxidant in indoor air. However, in enclosed spaces with limited ozone, autoxidation becomes relatively more competitive.</a:t>
            </a:r>
            <a:endParaRPr lang="en-US" altLang="zh-CN" b="0" dirty="0"/>
          </a:p>
          <a:p>
            <a:endParaRPr lang="en-US" altLang="zh-CN" b="0" dirty="0"/>
          </a:p>
          <a:p>
            <a:r>
              <a:rPr lang="en-US" altLang="zh-CN" b="0" dirty="0"/>
              <a:t>the source of the chemical agents that initiate the radical chain reaction inside the dark drawer is unclear. Two recent studies proposed that trace amounts of reactive gases, metals, or radicals could act as the initiator.</a:t>
            </a:r>
            <a:endParaRPr lang="en-US" altLang="zh-CN" b="0" dirty="0"/>
          </a:p>
          <a:p>
            <a:endParaRPr lang="en-US" altLang="zh-CN" b="0" dirty="0"/>
          </a:p>
          <a:p>
            <a:r>
              <a:rPr lang="en-US" altLang="zh-CN" b="0" dirty="0"/>
              <a:t>the oil coating was relatively stable in the drawer for the first 4 days (Figure g,h), Müller et al. also observed an induction period in lipid autoxidation.</a:t>
            </a:r>
            <a:endParaRPr lang="en-US" altLang="zh-CN" b="0" dirty="0"/>
          </a:p>
          <a:p>
            <a:endParaRPr lang="en-US" altLang="zh-CN" b="0" dirty="0"/>
          </a:p>
          <a:p>
            <a:r>
              <a:rPr lang="en-US" altLang="zh-CN" b="0" dirty="0"/>
              <a:t>Lastly, it is likely that the fresh oil in this study already contained a trace amount of hydroperoxides, due to ions at m/z 958 and 960 in Figure g. This is not surprising as oil degradation and hydroperoxide formation during storage has been documented in the literature.</a:t>
            </a:r>
            <a:endParaRPr lang="en-US" altLang="zh-CN" b="0" dirty="0"/>
          </a:p>
        </p:txBody>
      </p:sp>
      <p:sp>
        <p:nvSpPr>
          <p:cNvPr id="4" name="灯片编号占位符 3"/>
          <p:cNvSpPr>
            <a:spLocks noGrp="1"/>
          </p:cNvSpPr>
          <p:nvPr>
            <p:ph type="sldNum" sz="quarter" idx="10"/>
          </p:nvPr>
        </p:nvSpPr>
        <p:spPr/>
        <p:txBody>
          <a:bodyPr/>
          <a:lstStyle/>
          <a:p>
            <a:fld id="{81AED884-3F8F-4429-B64A-4B33D235172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a:latin typeface="Times New Roman Regular" panose="02020603050405020304" charset="0"/>
                <a:ea typeface="宋体" charset="0"/>
                <a:cs typeface="Times New Roman Regular" panose="02020603050405020304" charset="0"/>
                <a:sym typeface="+mn-ea"/>
              </a:rPr>
              <a:t>For this reason, we further</a:t>
            </a:r>
            <a:r>
              <a:rPr lang="en-US">
                <a:latin typeface="Times New Roman Regular" panose="02020603050405020304" charset="0"/>
                <a:ea typeface="宋体" charset="0"/>
                <a:cs typeface="Times New Roman Regular" panose="02020603050405020304" charset="0"/>
                <a:sym typeface="+mn-ea"/>
              </a:rPr>
              <a:t> </a:t>
            </a:r>
            <a:r>
              <a:rPr>
                <a:latin typeface="Times New Roman Regular" panose="02020603050405020304" charset="0"/>
                <a:ea typeface="宋体" charset="0"/>
                <a:cs typeface="Times New Roman Regular" panose="02020603050405020304" charset="0"/>
                <a:sym typeface="+mn-ea"/>
              </a:rPr>
              <a:t>investigated the possibility of indoor photooxidation</a:t>
            </a:r>
            <a:r>
              <a:rPr lang="en-US">
                <a:latin typeface="Times New Roman Regular" panose="02020603050405020304" charset="0"/>
                <a:ea typeface="宋体" charset="0"/>
                <a:cs typeface="Times New Roman Regular" panose="02020603050405020304" charset="0"/>
                <a:sym typeface="+mn-ea"/>
              </a:rPr>
              <a:t>.</a:t>
            </a:r>
            <a:endParaRPr lang="en-US">
              <a:latin typeface="Times New Roman Regular" panose="02020603050405020304" charset="0"/>
              <a:ea typeface="宋体" charset="0"/>
              <a:cs typeface="Times New Roman Regular" panose="02020603050405020304" charset="0"/>
              <a:sym typeface="+mn-ea"/>
            </a:endParaRPr>
          </a:p>
          <a:p>
            <a:endParaRPr>
              <a:latin typeface="Times New Roman Regular" panose="02020603050405020304" charset="0"/>
              <a:ea typeface="宋体" charset="0"/>
              <a:cs typeface="Times New Roman Regular" panose="02020603050405020304" charset="0"/>
              <a:sym typeface="+mn-ea"/>
            </a:endParaRPr>
          </a:p>
          <a:p>
            <a:r>
              <a:rPr>
                <a:latin typeface="Times New Roman Regular" panose="02020603050405020304" charset="0"/>
                <a:ea typeface="宋体" charset="0"/>
                <a:cs typeface="Times New Roman Regular" panose="02020603050405020304" charset="0"/>
                <a:sym typeface="+mn-ea"/>
              </a:rPr>
              <a:t>To minimize the loss of lipid unsaturation via competing ozonolysis, we optimized the sampling setup by loosely covering the oil coatings with transparent Petri dish covers.</a:t>
            </a:r>
            <a:endParaRPr>
              <a:latin typeface="Times New Roman Regular" panose="02020603050405020304" charset="0"/>
              <a:ea typeface="宋体" charset="0"/>
              <a:cs typeface="Times New Roman Regular" panose="02020603050405020304" charset="0"/>
              <a:sym typeface="+mn-ea"/>
            </a:endParaRPr>
          </a:p>
          <a:p>
            <a:endParaRPr lang="zh-CN" altLang="en-US" b="0" dirty="0"/>
          </a:p>
          <a:p>
            <a:r>
              <a:rPr lang="zh-CN" altLang="en-US" b="0" dirty="0"/>
              <a:t>t</a:t>
            </a:r>
            <a:r>
              <a:rPr lang="zh-CN" altLang="en-US" dirty="0">
                <a:sym typeface="+mn-ea"/>
              </a:rPr>
              <a:t>he bis-allylic proton signals (2.77 and 2.80 ppm)</a:t>
            </a:r>
            <a:r>
              <a:rPr lang="en-US" altLang="zh-CN" dirty="0">
                <a:sym typeface="+mn-ea"/>
              </a:rPr>
              <a:t> disappear</a:t>
            </a:r>
            <a:r>
              <a:rPr lang="zh-CN" altLang="en-US" dirty="0">
                <a:sym typeface="+mn-ea"/>
              </a:rPr>
              <a:t>，without notable new signals of secondary ozonides at 5.14 and5.19 ppm,</a:t>
            </a:r>
            <a:endParaRPr lang="zh-CN" altLang="en-US" b="0" dirty="0"/>
          </a:p>
          <a:p>
            <a:r>
              <a:rPr lang="en-US" altLang="zh-CN" dirty="0">
                <a:sym typeface="+mn-ea"/>
              </a:rPr>
              <a:t>this result indicates that oil degradation was dominated by peroxidation rather than ozonolysis</a:t>
            </a:r>
            <a:endParaRPr lang="zh-CN" altLang="en-US" b="0" dirty="0"/>
          </a:p>
        </p:txBody>
      </p:sp>
      <p:sp>
        <p:nvSpPr>
          <p:cNvPr id="4" name="灯片编号占位符 3"/>
          <p:cNvSpPr>
            <a:spLocks noGrp="1"/>
          </p:cNvSpPr>
          <p:nvPr>
            <p:ph type="sldNum" sz="quarter" idx="10"/>
          </p:nvPr>
        </p:nvSpPr>
        <p:spPr/>
        <p:txBody>
          <a:bodyPr/>
          <a:lstStyle/>
          <a:p>
            <a:fld id="{81AED884-3F8F-4429-B64A-4B33D235172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t>further characterized the photochemical aging process through (negative ion mode) ESI-MS</a:t>
            </a:r>
            <a:r>
              <a:rPr lang="zh-CN" altLang="en-US" b="0" dirty="0"/>
              <a:t>，</a:t>
            </a:r>
            <a:r>
              <a:rPr lang="en-US" altLang="zh-CN" b="0" dirty="0"/>
              <a:t>d</a:t>
            </a:r>
            <a:r>
              <a:rPr lang="en-US" altLang="zh-CN" dirty="0">
                <a:sym typeface="+mn-ea"/>
              </a:rPr>
              <a:t>ue to the weak product signals in NMR spectra,.</a:t>
            </a:r>
            <a:endParaRPr lang="en-US" altLang="zh-CN" b="0" dirty="0"/>
          </a:p>
          <a:p>
            <a:r>
              <a:rPr lang="en-US" altLang="zh-CN" b="0" dirty="0"/>
              <a:t>Figure a−c shows that the irradiated coatings underwent rapid triglyceride degradation in 4 days </a:t>
            </a:r>
            <a:r>
              <a:rPr lang="en-US" altLang="zh-CN" dirty="0">
                <a:sym typeface="+mn-ea"/>
              </a:rPr>
              <a:t>(m/z 924−930 highlighted in yellow) </a:t>
            </a:r>
            <a:r>
              <a:rPr lang="en-US" altLang="zh-CN" b="0" dirty="0"/>
              <a:t>.Meanwhile, higher molecular-weight products were observed through the new signals marked with m/z increments of 32.</a:t>
            </a:r>
            <a:endParaRPr lang="en-US" altLang="zh-CN" b="0" dirty="0"/>
          </a:p>
          <a:p>
            <a:r>
              <a:rPr lang="en-US" altLang="zh-CN" b="0" dirty="0"/>
              <a:t>This chemical transformation is in stark contrast to the identical sample kept on a dark bookshelf (Figure d), which remained relatively intact for at least 4 days. After this induction period (</a:t>
            </a:r>
            <a:r>
              <a:rPr lang="zh-CN" altLang="en-US" b="0" dirty="0"/>
              <a:t>诱导期</a:t>
            </a:r>
            <a:r>
              <a:rPr lang="en-US" altLang="zh-CN" b="0" dirty="0"/>
              <a:t>), however, the covered coating on the dark bookshelf underwent autoxidation (Figure e,f). This observation was consistent with the uncovered coatings placed inside the drawer described in the previous section.</a:t>
            </a:r>
            <a:endParaRPr lang="en-US" altLang="zh-CN" b="0" dirty="0"/>
          </a:p>
          <a:p>
            <a:endParaRPr lang="en-US" altLang="zh-CN" b="0" dirty="0"/>
          </a:p>
          <a:p>
            <a:r>
              <a:rPr lang="en-US" altLang="zh-CN" b="0" dirty="0"/>
              <a:t>When light was blocked at the window location, the oil remained inactive for 4 days, indicating that a warmer temperature by the window did not trigger</a:t>
            </a:r>
            <a:endParaRPr lang="en-US" altLang="zh-CN" b="0" dirty="0"/>
          </a:p>
          <a:p>
            <a:r>
              <a:rPr lang="en-US" altLang="zh-CN" b="0" dirty="0"/>
              <a:t>peroxidation. Generally, it is believed that lipid photooxidation is driven by photosensitizers in cooking oils</a:t>
            </a:r>
            <a:r>
              <a:rPr lang="en-US" altLang="zh-CN" dirty="0">
                <a:sym typeface="+mn-ea"/>
              </a:rPr>
              <a:t> (</a:t>
            </a:r>
            <a:r>
              <a:rPr lang="zh-CN" altLang="en-US" dirty="0">
                <a:sym typeface="+mn-ea"/>
              </a:rPr>
              <a:t>叶绿素</a:t>
            </a:r>
            <a:r>
              <a:rPr lang="en-US" altLang="zh-CN" dirty="0">
                <a:sym typeface="+mn-ea"/>
              </a:rPr>
              <a:t>)</a:t>
            </a:r>
            <a:r>
              <a:rPr lang="en-US" altLang="zh-CN" b="0" dirty="0"/>
              <a:t>, leading to photosensitized oxidation.</a:t>
            </a:r>
            <a:endParaRPr lang="en-US" altLang="zh-CN" b="0" dirty="0"/>
          </a:p>
          <a:p>
            <a:r>
              <a:rPr lang="en-US" altLang="zh-CN" b="0" dirty="0"/>
              <a:t>在光照射后，被激活的光敏剂可以:(i)从脂质中提取氢原子或(ii)与分子氧发生反应</a:t>
            </a:r>
            <a:r>
              <a:rPr lang="zh-CN" altLang="en-US" b="0" dirty="0"/>
              <a:t>。即使没有光敏剂的作用，室内阳光也是引发过氧化反应的强诱因（其他实验</a:t>
            </a:r>
            <a:r>
              <a:rPr lang="zh-CN" altLang="en-US" b="0" dirty="0"/>
              <a:t>证明)。</a:t>
            </a:r>
            <a:endParaRPr lang="zh-CN" altLang="en-US" b="0" dirty="0"/>
          </a:p>
        </p:txBody>
      </p:sp>
      <p:sp>
        <p:nvSpPr>
          <p:cNvPr id="4" name="灯片编号占位符 3"/>
          <p:cNvSpPr>
            <a:spLocks noGrp="1"/>
          </p:cNvSpPr>
          <p:nvPr>
            <p:ph type="sldNum" sz="quarter" idx="10"/>
          </p:nvPr>
        </p:nvSpPr>
        <p:spPr/>
        <p:txBody>
          <a:bodyPr/>
          <a:lstStyle/>
          <a:p>
            <a:fld id="{81AED884-3F8F-4429-B64A-4B33D235172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en-US" altLang="zh-CN">
                <a:latin typeface="Times New Roman Regular" panose="02020603050405020304" charset="0"/>
                <a:cs typeface="Times New Roman Regular" panose="02020603050405020304" charset="0"/>
                <a:sym typeface="+mn-ea"/>
              </a:rPr>
              <a:t>Unsaturated oils chemical fates can be </a:t>
            </a:r>
            <a:r>
              <a:rPr lang="en-US" altLang="zh-CN">
                <a:latin typeface="Times New Roman Regular" panose="02020603050405020304" charset="0"/>
                <a:cs typeface="Times New Roman Regular" panose="02020603050405020304" charset="0"/>
                <a:sym typeface="+mn-ea"/>
              </a:rPr>
              <a:t>characterized </a:t>
            </a:r>
            <a:r>
              <a:rPr lang="en-US" altLang="zh-CN">
                <a:latin typeface="Times New Roman Regular" panose="02020603050405020304" charset="0"/>
                <a:cs typeface="Times New Roman Regular" panose="02020603050405020304" charset="0"/>
                <a:sym typeface="+mn-ea"/>
              </a:rPr>
              <a:t>through two major multiphase oxidation pathways.</a:t>
            </a:r>
            <a:endParaRPr lang="en-US" altLang="zh-CN">
              <a:latin typeface="Times New Roman Regular" panose="02020603050405020304" charset="0"/>
              <a:cs typeface="Times New Roman Regular" panose="02020603050405020304" charset="0"/>
              <a:sym typeface="+mn-ea"/>
            </a:endParaRPr>
          </a:p>
          <a:p>
            <a:pPr marL="0" indent="0">
              <a:buFont typeface="Arial" panose="020B0604020202020204" pitchFamily="34" charset="0"/>
              <a:buNone/>
            </a:pPr>
            <a:endParaRPr lang="en-US" altLang="zh-CN" sz="1200" kern="1200" dirty="0" smtClean="0">
              <a:solidFill>
                <a:schemeClr val="tx1"/>
              </a:solidFill>
              <a:effectLst/>
              <a:latin typeface="+mn-lt"/>
              <a:ea typeface="+mn-ea"/>
              <a:cs typeface="+mn-cs"/>
            </a:endParaRPr>
          </a:p>
          <a:p>
            <a:pPr marL="0" indent="0">
              <a:buFont typeface="Arial" panose="020B0604020202020204" pitchFamily="34" charset="0"/>
              <a:buNone/>
            </a:pPr>
            <a:r>
              <a:rPr lang="en-US" altLang="zh-CN">
                <a:latin typeface="Times New Roman Regular" panose="02020603050405020304" charset="0"/>
                <a:cs typeface="Times New Roman Regular" panose="02020603050405020304" charset="0"/>
                <a:sym typeface="+mn-ea"/>
              </a:rPr>
              <a:t>(1) This rapid chemical transformation makes the films highly dynamic, affecting the surface reactivity.(在不过度暴露于高温或阳光下的情况下，即使在较高的相对湿度下，高粘性SOZs也能保持高稳定性12天、72天至88个月由于这个原因，活性表面污染物在SOZs覆盖下可能有更长的寿命。)Further epidemiological studies </a:t>
            </a:r>
            <a:r>
              <a:rPr lang="en-US" altLang="zh-CN">
                <a:latin typeface="Times New Roman Regular" panose="02020603050405020304" charset="0"/>
                <a:cs typeface="Times New Roman Regular" panose="02020603050405020304" charset="0"/>
                <a:sym typeface="+mn-ea"/>
              </a:rPr>
              <a:t>are needed to better evaluate the underlying health impacts.</a:t>
            </a:r>
            <a:endParaRPr lang="en-US" altLang="zh-CN">
              <a:latin typeface="Times New Roman Regular" panose="02020603050405020304" charset="0"/>
              <a:cs typeface="Times New Roman Regular" panose="02020603050405020304" charset="0"/>
              <a:sym typeface="+mn-ea"/>
            </a:endParaRPr>
          </a:p>
          <a:p>
            <a:pPr marL="0" indent="0">
              <a:buFont typeface="Arial" panose="020B0604020202020204" pitchFamily="34" charset="0"/>
              <a:buNone/>
            </a:pPr>
            <a:endParaRPr lang="en-US" altLang="zh-CN">
              <a:latin typeface="Times New Roman Regular" panose="02020603050405020304" charset="0"/>
              <a:cs typeface="Times New Roman Regular" panose="02020603050405020304" charset="0"/>
              <a:sym typeface="+mn-ea"/>
            </a:endParaRPr>
          </a:p>
          <a:p>
            <a:pPr marL="0" indent="0">
              <a:buFont typeface="Arial" panose="020B0604020202020204" pitchFamily="34" charset="0"/>
              <a:buNone/>
            </a:pP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1AED884-3F8F-4429-B64A-4B33D235172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endParaRPr lang="en-US" altLang="zh-CN">
              <a:latin typeface="Times New Roman Regular" panose="02020603050405020304" charset="0"/>
              <a:cs typeface="Times New Roman Regular" panose="02020603050405020304" charset="0"/>
              <a:sym typeface="+mn-ea"/>
            </a:endParaRPr>
          </a:p>
          <a:p>
            <a:pPr marL="0" indent="0">
              <a:buFont typeface="Arial" panose="020B0604020202020204" pitchFamily="34" charset="0"/>
              <a:buNone/>
            </a:pP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1AED884-3F8F-4429-B64A-4B33D235172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1AED884-3F8F-4429-B64A-4B33D235172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b="1"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1AED884-3F8F-4429-B64A-4B33D235172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Organic films develop on indoor surfaces largely through the</a:t>
            </a:r>
            <a:r>
              <a:rPr lang="en-US" altLang="zh-CN" dirty="0"/>
              <a:t> </a:t>
            </a:r>
            <a:r>
              <a:rPr lang="zh-CN" altLang="en-US" dirty="0"/>
              <a:t>emission and deposition of semivolatile organic compounds</a:t>
            </a:r>
            <a:r>
              <a:rPr lang="en-US" altLang="zh-CN" dirty="0"/>
              <a:t> </a:t>
            </a:r>
            <a:r>
              <a:rPr lang="zh-CN" altLang="en-US" dirty="0"/>
              <a:t>arising from human occupants and consumer products.</a:t>
            </a:r>
            <a:endParaRPr lang="zh-CN" altLang="en-US" dirty="0"/>
          </a:p>
          <a:p>
            <a:r>
              <a:rPr lang="zh-CN" altLang="en-US" dirty="0"/>
              <a:t>on kitchen surfaces, cooking oils age and accumulate</a:t>
            </a:r>
            <a:r>
              <a:rPr lang="en-US" altLang="zh-CN" dirty="0"/>
              <a:t> </a:t>
            </a:r>
            <a:r>
              <a:rPr lang="zh-CN" altLang="en-US" dirty="0"/>
              <a:t>after the deposition of large oil droplets and small cooking</a:t>
            </a:r>
            <a:r>
              <a:rPr lang="en-US" altLang="zh-CN" dirty="0"/>
              <a:t> </a:t>
            </a:r>
            <a:r>
              <a:rPr lang="zh-CN" altLang="en-US" dirty="0"/>
              <a:t>aerosol particles.</a:t>
            </a:r>
            <a:endParaRPr lang="zh-CN" altLang="en-US" dirty="0"/>
          </a:p>
          <a:p>
            <a:r>
              <a:rPr lang="zh-CN" altLang="en-US" dirty="0"/>
              <a:t>Such films containing unsaturated</a:t>
            </a:r>
            <a:r>
              <a:rPr lang="en-US" altLang="zh-CN" dirty="0"/>
              <a:t> </a:t>
            </a:r>
            <a:r>
              <a:rPr lang="zh-CN" altLang="en-US" dirty="0"/>
              <a:t>triglycerides with oleate, linoleate, and linolenate</a:t>
            </a:r>
            <a:r>
              <a:rPr lang="en-US" altLang="zh-CN" dirty="0"/>
              <a:t>(</a:t>
            </a:r>
            <a:r>
              <a:rPr lang="zh-CN" altLang="en-US" dirty="0"/>
              <a:t>林呢林</a:t>
            </a:r>
            <a:r>
              <a:rPr lang="en-US" altLang="zh-CN" dirty="0"/>
              <a:t>-</a:t>
            </a:r>
            <a:r>
              <a:rPr lang="zh-CN" altLang="en-US" dirty="0"/>
              <a:t>）</a:t>
            </a:r>
            <a:r>
              <a:rPr lang="en-US" altLang="zh-CN" dirty="0"/>
              <a:t> </a:t>
            </a:r>
            <a:r>
              <a:rPr lang="zh-CN" altLang="en-US" dirty="0"/>
              <a:t>chains</a:t>
            </a:r>
            <a:r>
              <a:rPr lang="en-US" altLang="zh-CN" dirty="0"/>
              <a:t> </a:t>
            </a:r>
            <a:r>
              <a:rPr lang="zh-CN" altLang="en-US" dirty="0"/>
              <a:t>react with ozone</a:t>
            </a:r>
            <a:endParaRPr lang="zh-CN" altLang="en-US" dirty="0"/>
          </a:p>
        </p:txBody>
      </p:sp>
      <p:sp>
        <p:nvSpPr>
          <p:cNvPr id="4" name="灯片编号占位符 3"/>
          <p:cNvSpPr>
            <a:spLocks noGrp="1"/>
          </p:cNvSpPr>
          <p:nvPr>
            <p:ph type="sldNum" sz="quarter" idx="10"/>
          </p:nvPr>
        </p:nvSpPr>
        <p:spPr/>
        <p:txBody>
          <a:bodyPr/>
          <a:lstStyle/>
          <a:p>
            <a:fld id="{81AED884-3F8F-4429-B64A-4B33D235172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Using oleic acid-based</a:t>
            </a:r>
            <a:r>
              <a:rPr lang="en-US" altLang="zh-CN" dirty="0"/>
              <a:t> </a:t>
            </a:r>
            <a:r>
              <a:rPr lang="zh-CN" altLang="en-US" dirty="0"/>
              <a:t>compounds as an example, Figure b (blue section) shows</a:t>
            </a:r>
            <a:r>
              <a:rPr lang="en-US" altLang="zh-CN" dirty="0"/>
              <a:t> </a:t>
            </a:r>
            <a:r>
              <a:rPr lang="zh-CN" altLang="en-US" dirty="0"/>
              <a:t>the important steps in ozonolysis. Specifically, this multiphase</a:t>
            </a:r>
            <a:r>
              <a:rPr lang="en-US" altLang="zh-CN" dirty="0"/>
              <a:t> </a:t>
            </a:r>
            <a:r>
              <a:rPr lang="zh-CN" altLang="en-US" dirty="0"/>
              <a:t>oxidation pathway proceeds via reactive Criegee（课</a:t>
            </a:r>
            <a:r>
              <a:rPr lang="en-US" altLang="zh-CN" dirty="0"/>
              <a:t>rain</a:t>
            </a:r>
            <a:r>
              <a:rPr lang="zh-CN" altLang="en-US" dirty="0"/>
              <a:t>衣） Intermediates</a:t>
            </a:r>
            <a:r>
              <a:rPr lang="en-US" altLang="zh-CN" dirty="0"/>
              <a:t> </a:t>
            </a:r>
            <a:r>
              <a:rPr lang="zh-CN" altLang="en-US" dirty="0"/>
              <a:t>(CIs).</a:t>
            </a:r>
            <a:endParaRPr lang="zh-CN" altLang="en-US" dirty="0"/>
          </a:p>
          <a:p>
            <a:r>
              <a:rPr lang="zh-CN" altLang="en-US" dirty="0"/>
              <a:t>Depending on the ambient conditions, the starting lipid</a:t>
            </a:r>
            <a:r>
              <a:rPr lang="en-US" altLang="zh-CN" dirty="0"/>
              <a:t> </a:t>
            </a:r>
            <a:r>
              <a:rPr lang="zh-CN" altLang="en-US" dirty="0"/>
              <a:t>may form stable products such as secondary ozonides (SOZs</a:t>
            </a:r>
            <a:r>
              <a:rPr lang="en-US" altLang="zh-CN" dirty="0"/>
              <a:t> </a:t>
            </a:r>
            <a:r>
              <a:rPr lang="zh-CN" altLang="en-US" dirty="0"/>
              <a:t>or 1,2,4-trioxolanes) or α-acyloxyalkyl hydroperoxides (α-AAHPs) that contribute to indoor film growth. Meanwhile, the cleavage of carbon−carbon double bonds also emits</a:t>
            </a:r>
            <a:r>
              <a:rPr lang="en-US" altLang="zh-CN" dirty="0"/>
              <a:t> </a:t>
            </a:r>
            <a:r>
              <a:rPr lang="zh-CN" altLang="en-US" dirty="0"/>
              <a:t>volatile organic compounds (VOCs) like nonanal,</a:t>
            </a:r>
            <a:r>
              <a:rPr lang="en-US" altLang="zh-CN" dirty="0"/>
              <a:t> </a:t>
            </a:r>
            <a:r>
              <a:rPr lang="zh-CN" altLang="en-US" dirty="0"/>
              <a:t>some</a:t>
            </a:r>
            <a:r>
              <a:rPr lang="en-US" altLang="zh-CN" dirty="0"/>
              <a:t> </a:t>
            </a:r>
            <a:r>
              <a:rPr lang="zh-CN" altLang="en-US" dirty="0"/>
              <a:t>of which are known respiratory irritants.</a:t>
            </a:r>
            <a:endParaRPr lang="zh-CN" altLang="en-US" dirty="0"/>
          </a:p>
          <a:p>
            <a:r>
              <a:rPr lang="zh-CN" altLang="en-US" dirty="0"/>
              <a:t>With respect to</a:t>
            </a:r>
            <a:r>
              <a:rPr lang="en-US" altLang="zh-CN" dirty="0"/>
              <a:t> </a:t>
            </a:r>
            <a:r>
              <a:rPr lang="zh-CN" altLang="en-US" dirty="0"/>
              <a:t>ozone loss, </a:t>
            </a:r>
            <a:r>
              <a:rPr lang="en-US" altLang="zh-CN" dirty="0"/>
              <a:t>previous </a:t>
            </a:r>
            <a:r>
              <a:rPr lang="zh-CN" altLang="en-US" dirty="0"/>
              <a:t>measure</a:t>
            </a:r>
            <a:r>
              <a:rPr lang="en-US" altLang="zh-CN" dirty="0"/>
              <a:t>d</a:t>
            </a:r>
            <a:r>
              <a:rPr lang="zh-CN" altLang="en-US" dirty="0"/>
              <a:t>  yields of</a:t>
            </a:r>
            <a:r>
              <a:rPr lang="en-US" altLang="zh-CN" dirty="0"/>
              <a:t> </a:t>
            </a:r>
            <a:r>
              <a:rPr lang="zh-CN" altLang="en-US" dirty="0"/>
              <a:t>nonanal emission</a:t>
            </a:r>
            <a:r>
              <a:rPr lang="en-US" altLang="zh-CN" dirty="0"/>
              <a:t>. its the most abundant indoor VOC (≥3.5% yield) produced by ozonolysis.</a:t>
            </a:r>
            <a:endParaRPr lang="en-US" altLang="zh-CN" dirty="0"/>
          </a:p>
          <a:p>
            <a:endParaRPr lang="en-US" altLang="zh-CN" dirty="0"/>
          </a:p>
          <a:p>
            <a:r>
              <a:rPr lang="en-US" altLang="zh-CN" dirty="0"/>
              <a:t>another important degradation pathway for cooking oils is </a:t>
            </a:r>
            <a:r>
              <a:rPr lang="en-US" altLang="zh-CN" dirty="0">
                <a:sym typeface="+mn-ea"/>
              </a:rPr>
              <a:t>Heating</a:t>
            </a:r>
            <a:r>
              <a:rPr lang="en-US" altLang="zh-CN" dirty="0"/>
              <a:t>. Facilitated by water vapor, a portion of triglycerides decomposes to free fatty acids (e.g., oleic acid) that further react with ozone or hydroxyl radical (OH).</a:t>
            </a:r>
            <a:endParaRPr lang="en-US" altLang="zh-CN" dirty="0"/>
          </a:p>
          <a:p>
            <a:endParaRPr lang="en-US" altLang="zh-CN" dirty="0"/>
          </a:p>
          <a:p>
            <a:r>
              <a:rPr lang="en-US" altLang="zh-CN" dirty="0">
                <a:sym typeface="+mn-ea"/>
              </a:rPr>
              <a:t>when indoor ozone was sufficiently low, </a:t>
            </a:r>
            <a:r>
              <a:rPr lang="en-US" altLang="zh-CN" dirty="0"/>
              <a:t>OH-dominated mechanism was suggested. This process is accelerated through cooking with gas stoves, due to the release of nitrogen oxides and nitrous acid (HONO) that enhances the indoor OH level via photodissociation. As shown in the red section of Figure b highlighting the major steps, direct OH oxidation leads to aldehyde formation under elevated NO levels.</a:t>
            </a:r>
            <a:endParaRPr lang="en-US" altLang="zh-CN" dirty="0"/>
          </a:p>
          <a:p>
            <a:endParaRPr lang="en-US" altLang="zh-CN" dirty="0"/>
          </a:p>
          <a:p>
            <a:r>
              <a:rPr lang="en-US" altLang="zh-CN" dirty="0"/>
              <a:t>high frying temperatures can induce hydrogen abstraction reactions of the triglyceride, following the lipid peroxidation mechanism (black section of Figure b).</a:t>
            </a:r>
            <a:endParaRPr lang="en-US" altLang="zh-CN" dirty="0"/>
          </a:p>
        </p:txBody>
      </p:sp>
      <p:sp>
        <p:nvSpPr>
          <p:cNvPr id="4" name="灯片编号占位符 3"/>
          <p:cNvSpPr>
            <a:spLocks noGrp="1"/>
          </p:cNvSpPr>
          <p:nvPr>
            <p:ph type="sldNum" sz="quarter" idx="10"/>
          </p:nvPr>
        </p:nvSpPr>
        <p:spPr/>
        <p:txBody>
          <a:bodyPr/>
          <a:lstStyle/>
          <a:p>
            <a:fld id="{81AED884-3F8F-4429-B64A-4B33D235172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latin typeface="Times New Roman Regular" panose="02020603050405020304" charset="0"/>
                <a:cs typeface="Times New Roman Regular" panose="02020603050405020304" charset="0"/>
                <a:sym typeface="+mn-ea"/>
              </a:rPr>
              <a:t>with a focus on the reactive triglycerides, the primary objectives were to </a:t>
            </a:r>
            <a:endParaRPr lang="en-US" altLang="zh-CN" dirty="0"/>
          </a:p>
        </p:txBody>
      </p:sp>
      <p:sp>
        <p:nvSpPr>
          <p:cNvPr id="4" name="灯片编号占位符 3"/>
          <p:cNvSpPr>
            <a:spLocks noGrp="1"/>
          </p:cNvSpPr>
          <p:nvPr>
            <p:ph type="sldNum" sz="quarter" idx="10"/>
          </p:nvPr>
        </p:nvSpPr>
        <p:spPr/>
        <p:txBody>
          <a:bodyPr/>
          <a:lstStyle/>
          <a:p>
            <a:fld id="{81AED884-3F8F-4429-B64A-4B33D235172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a:latin typeface="Times New Roman Regular" panose="02020603050405020304" charset="0"/>
                <a:cs typeface="Times New Roman Regular" panose="02020603050405020304" charset="0"/>
                <a:sym typeface="+mn-ea"/>
              </a:rPr>
              <a:t>All predeposited oil coatings were prepared in a chemical laboratory fume hood, and no chemicals were directly used at sampling sites. </a:t>
            </a:r>
            <a:endParaRPr lang="zh-CN" altLang="en-US" b="0" dirty="0" smtClean="0"/>
          </a:p>
        </p:txBody>
      </p:sp>
      <p:sp>
        <p:nvSpPr>
          <p:cNvPr id="4" name="灯片编号占位符 3"/>
          <p:cNvSpPr>
            <a:spLocks noGrp="1"/>
          </p:cNvSpPr>
          <p:nvPr>
            <p:ph type="sldNum" sz="quarter" idx="10"/>
          </p:nvPr>
        </p:nvSpPr>
        <p:spPr/>
        <p:txBody>
          <a:bodyPr/>
          <a:lstStyle/>
          <a:p>
            <a:fld id="{81AED884-3F8F-4429-B64A-4B33D235172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b="0" dirty="0" smtClean="0"/>
          </a:p>
        </p:txBody>
      </p:sp>
      <p:sp>
        <p:nvSpPr>
          <p:cNvPr id="4" name="灯片编号占位符 3"/>
          <p:cNvSpPr>
            <a:spLocks noGrp="1"/>
          </p:cNvSpPr>
          <p:nvPr>
            <p:ph type="sldNum" sz="quarter" idx="10"/>
          </p:nvPr>
        </p:nvSpPr>
        <p:spPr/>
        <p:txBody>
          <a:bodyPr/>
          <a:lstStyle/>
          <a:p>
            <a:fld id="{81AED884-3F8F-4429-B64A-4B33D235172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b="0" dirty="0" smtClean="0"/>
          </a:p>
        </p:txBody>
      </p:sp>
      <p:sp>
        <p:nvSpPr>
          <p:cNvPr id="4" name="灯片编号占位符 3"/>
          <p:cNvSpPr>
            <a:spLocks noGrp="1"/>
          </p:cNvSpPr>
          <p:nvPr>
            <p:ph type="sldNum" sz="quarter" idx="10"/>
          </p:nvPr>
        </p:nvSpPr>
        <p:spPr/>
        <p:txBody>
          <a:bodyPr/>
          <a:lstStyle/>
          <a:p>
            <a:fld id="{81AED884-3F8F-4429-B64A-4B33D235172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a:latin typeface="Times New Roman Regular" panose="02020603050405020304" charset="0"/>
                <a:cs typeface="Times New Roman Regular" panose="02020603050405020304" charset="0"/>
                <a:sym typeface="+mn-ea"/>
              </a:rPr>
              <a:t>experimental condition：22−24 °C temperature,6−18 ppb ozone, and 20−50% relative humidity // The outdoor weather during the sampling period (up to 8 days) was mostly sunny or partially cloudy with at least 12 h of daylight.</a:t>
            </a:r>
            <a:endParaRPr lang="en-US" altLang="zh-CN">
              <a:latin typeface="Times New Roman Regular" panose="02020603050405020304" charset="0"/>
              <a:cs typeface="Times New Roman Regular" panose="02020603050405020304" charset="0"/>
              <a:sym typeface="+mn-ea"/>
            </a:endParaRPr>
          </a:p>
          <a:p>
            <a:pPr marL="0" marR="0" indent="0" algn="l" defTabSz="914400" rtl="0" eaLnBrk="1" fontAlgn="auto" latinLnBrk="0" hangingPunct="1">
              <a:lnSpc>
                <a:spcPct val="100000"/>
              </a:lnSpc>
              <a:spcBef>
                <a:spcPts val="0"/>
              </a:spcBef>
              <a:spcAft>
                <a:spcPts val="0"/>
              </a:spcAft>
              <a:buClrTx/>
              <a:buSzTx/>
              <a:buFontTx/>
              <a:buNone/>
              <a:defRPr/>
            </a:pPr>
            <a:endParaRPr lang="en-US" altLang="zh-CN">
              <a:latin typeface="Times New Roman Regular" panose="02020603050405020304" charset="0"/>
              <a:cs typeface="Times New Roman Regular" panose="02020603050405020304" charset="0"/>
              <a:sym typeface="+mn-ea"/>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b="0" dirty="0" smtClean="0"/>
              <a:t>layout2</a:t>
            </a:r>
            <a:r>
              <a:rPr lang="zh-CN" altLang="en-US" b="0" dirty="0" smtClean="0"/>
              <a:t>目的：As physical</a:t>
            </a:r>
            <a:r>
              <a:rPr lang="en-US" altLang="zh-CN" b="0" dirty="0" smtClean="0"/>
              <a:t> </a:t>
            </a:r>
            <a:r>
              <a:rPr lang="zh-CN" altLang="en-US" b="0" dirty="0" smtClean="0"/>
              <a:t>barriers, the loosely fitting covers significantly reduced the</a:t>
            </a:r>
            <a:r>
              <a:rPr lang="en-US" altLang="zh-CN" b="0" dirty="0" smtClean="0"/>
              <a:t> </a:t>
            </a:r>
            <a:r>
              <a:rPr lang="zh-CN" altLang="en-US" b="0" dirty="0" smtClean="0"/>
              <a:t>mass transfer rate of air over the films. This procedure</a:t>
            </a:r>
            <a:r>
              <a:rPr lang="en-US" altLang="zh-CN" b="0" dirty="0" smtClean="0"/>
              <a:t> </a:t>
            </a:r>
            <a:r>
              <a:rPr lang="zh-CN" altLang="en-US" b="0" dirty="0" smtClean="0"/>
              <a:t>restricted the ozone flow while maintaining a source of oxygen,</a:t>
            </a:r>
            <a:r>
              <a:rPr lang="en-US" altLang="zh-CN" b="0" dirty="0" smtClean="0"/>
              <a:t> </a:t>
            </a:r>
            <a:r>
              <a:rPr lang="zh-CN" altLang="en-US" b="0" dirty="0" smtClean="0"/>
              <a:t>without further attenuating indoor sunlight.</a:t>
            </a:r>
            <a:endParaRPr lang="zh-CN" altLang="en-US" b="0" dirty="0" smtClean="0"/>
          </a:p>
        </p:txBody>
      </p:sp>
      <p:sp>
        <p:nvSpPr>
          <p:cNvPr id="4" name="灯片编号占位符 3"/>
          <p:cNvSpPr>
            <a:spLocks noGrp="1"/>
          </p:cNvSpPr>
          <p:nvPr>
            <p:ph type="sldNum" sz="quarter" idx="10"/>
          </p:nvPr>
        </p:nvSpPr>
        <p:spPr/>
        <p:txBody>
          <a:bodyPr/>
          <a:lstStyle/>
          <a:p>
            <a:fld id="{81AED884-3F8F-4429-B64A-4B33D235172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A705E48-AB99-48D4-B52B-9CBB00EA7B3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339F5F-97F2-439A-9D73-F743A25F29D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A705E48-AB99-48D4-B52B-9CBB00EA7B3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339F5F-97F2-439A-9D73-F743A25F29D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A705E48-AB99-48D4-B52B-9CBB00EA7B3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339F5F-97F2-439A-9D73-F743A25F29D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A705E48-AB99-48D4-B52B-9CBB00EA7B3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339F5F-97F2-439A-9D73-F743A25F29D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4A705E48-AB99-48D4-B52B-9CBB00EA7B3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339F5F-97F2-439A-9D73-F743A25F29D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A705E48-AB99-48D4-B52B-9CBB00EA7B3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339F5F-97F2-439A-9D73-F743A25F29D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A705E48-AB99-48D4-B52B-9CBB00EA7B3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E339F5F-97F2-439A-9D73-F743A25F29D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A705E48-AB99-48D4-B52B-9CBB00EA7B3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E339F5F-97F2-439A-9D73-F743A25F29D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A705E48-AB99-48D4-B52B-9CBB00EA7B3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E339F5F-97F2-439A-9D73-F743A25F29D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4A705E48-AB99-48D4-B52B-9CBB00EA7B3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339F5F-97F2-439A-9D73-F743A25F29D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4A705E48-AB99-48D4-B52B-9CBB00EA7B3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339F5F-97F2-439A-9D73-F743A25F29D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05E48-AB99-48D4-B52B-9CBB00EA7B3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339F5F-97F2-439A-9D73-F743A25F29D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tags" Target="../tags/tag5.xml"/><Relationship Id="rId2" Type="http://schemas.openxmlformats.org/officeDocument/2006/relationships/image" Target="../media/image4.jpeg"/><Relationship Id="rId1" Type="http://schemas.openxmlformats.org/officeDocument/2006/relationships/tags" Target="../tags/tag4.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667980"/>
            <a:ext cx="12192000" cy="3057180"/>
          </a:xfrm>
        </p:spPr>
        <p:txBody>
          <a:bodyPr>
            <a:normAutofit lnSpcReduction="20000"/>
          </a:bodyPr>
          <a:lstStyle/>
          <a:p>
            <a:pPr>
              <a:lnSpc>
                <a:spcPct val="130000"/>
              </a:lnSpc>
            </a:pPr>
            <a:r>
              <a:rPr lang="en-US" altLang="zh-CN" sz="3000" b="1" dirty="0">
                <a:latin typeface="Times New Roman Bold" panose="02020603050405020304" charset="0"/>
                <a:ea typeface="+mj-ea"/>
                <a:cs typeface="Times New Roman Bold" panose="02020603050405020304" charset="0"/>
              </a:rPr>
              <a:t>Chemical Fate of Oils on Indoor Surfaces: </a:t>
            </a:r>
            <a:endParaRPr lang="en-US" altLang="zh-CN" sz="3000" b="1" dirty="0">
              <a:latin typeface="Times New Roman Bold" panose="02020603050405020304" charset="0"/>
              <a:ea typeface="+mj-ea"/>
              <a:cs typeface="Times New Roman Bold" panose="02020603050405020304" charset="0"/>
            </a:endParaRPr>
          </a:p>
          <a:p>
            <a:pPr>
              <a:lnSpc>
                <a:spcPct val="130000"/>
              </a:lnSpc>
            </a:pPr>
            <a:r>
              <a:rPr lang="en-US" altLang="zh-CN" sz="3000" b="1" dirty="0">
                <a:latin typeface="Times New Roman Bold" panose="02020603050405020304" charset="0"/>
                <a:ea typeface="+mj-ea"/>
                <a:cs typeface="Times New Roman Bold" panose="02020603050405020304" charset="0"/>
              </a:rPr>
              <a:t>Ozonolysis and Peroxidation</a:t>
            </a:r>
            <a:endParaRPr lang="en-US" altLang="zh-CN" sz="3000" b="1" dirty="0">
              <a:latin typeface="Times New Roman Bold" panose="02020603050405020304" charset="0"/>
              <a:ea typeface="+mj-ea"/>
              <a:cs typeface="Times New Roman Bold" panose="02020603050405020304" charset="0"/>
            </a:endParaRPr>
          </a:p>
          <a:p>
            <a:pPr>
              <a:lnSpc>
                <a:spcPct val="130000"/>
              </a:lnSpc>
            </a:pPr>
            <a:r>
              <a:rPr lang="en-US" altLang="zh-CN" sz="2000">
                <a:latin typeface="Times New Roman Regular" panose="02020603050405020304" charset="0"/>
                <a:ea typeface="+mj-ea"/>
                <a:cs typeface="Times New Roman Regular" panose="02020603050405020304" charset="0"/>
              </a:rPr>
              <a:t>Zilin Zhou, Leigh R. Crilley, Jenna C. Ditto, Trevor C. VandenBoer, and Jonathan P. D. Abbatt</a:t>
            </a:r>
            <a:endParaRPr lang="en-US" altLang="zh-CN" sz="2000">
              <a:latin typeface="Times New Roman Regular" panose="02020603050405020304" charset="0"/>
              <a:ea typeface="+mj-ea"/>
              <a:cs typeface="Times New Roman Regular" panose="02020603050405020304" charset="0"/>
            </a:endParaRPr>
          </a:p>
          <a:p>
            <a:pPr>
              <a:lnSpc>
                <a:spcPct val="130000"/>
              </a:lnSpc>
            </a:pPr>
            <a:r>
              <a:rPr lang="en-US" altLang="zh-CN" sz="2000" dirty="0" smtClean="0">
                <a:solidFill>
                  <a:schemeClr val="tx1">
                    <a:lumMod val="65000"/>
                    <a:lumOff val="35000"/>
                  </a:schemeClr>
                </a:solidFill>
                <a:latin typeface="Times New Roman Regular" panose="02020603050405020304" charset="0"/>
                <a:ea typeface="+mj-ea"/>
                <a:cs typeface="Times New Roman Regular" panose="02020603050405020304" charset="0"/>
              </a:rPr>
              <a:t>Environ. Sci. Technol. </a:t>
            </a:r>
            <a:r>
              <a:rPr lang="en-US" altLang="zh-CN" sz="2000" dirty="0" smtClean="0">
                <a:solidFill>
                  <a:schemeClr val="tx1">
                    <a:lumMod val="65000"/>
                    <a:lumOff val="35000"/>
                  </a:schemeClr>
                </a:solidFill>
                <a:latin typeface="Times New Roman Regular" panose="02020603050405020304" charset="0"/>
                <a:ea typeface="+mj-ea"/>
                <a:cs typeface="Times New Roman Regular" panose="02020603050405020304" charset="0"/>
                <a:sym typeface="+mn-ea"/>
              </a:rPr>
              <a:t>30</a:t>
            </a:r>
            <a:r>
              <a:rPr lang="en-US" altLang="zh-CN" sz="2000" dirty="0" smtClean="0">
                <a:solidFill>
                  <a:schemeClr val="tx1">
                    <a:lumMod val="65000"/>
                    <a:lumOff val="35000"/>
                  </a:schemeClr>
                </a:solidFill>
                <a:latin typeface="Times New Roman Regular" panose="02020603050405020304" charset="0"/>
                <a:ea typeface="+mj-ea"/>
                <a:cs typeface="Times New Roman Regular" panose="02020603050405020304" charset="0"/>
                <a:sym typeface="+mn-ea"/>
              </a:rPr>
              <a:t> </a:t>
            </a:r>
            <a:r>
              <a:rPr lang="en-US" altLang="zh-CN" sz="2000" dirty="0" smtClean="0">
                <a:solidFill>
                  <a:schemeClr val="tx1">
                    <a:lumMod val="65000"/>
                    <a:lumOff val="35000"/>
                  </a:schemeClr>
                </a:solidFill>
                <a:latin typeface="Times New Roman Regular" panose="02020603050405020304" charset="0"/>
                <a:ea typeface="+mj-ea"/>
                <a:cs typeface="Times New Roman Regular" panose="02020603050405020304" charset="0"/>
              </a:rPr>
              <a:t>August </a:t>
            </a:r>
            <a:r>
              <a:rPr lang="en-US" altLang="zh-CN" sz="2000" dirty="0" smtClean="0">
                <a:solidFill>
                  <a:schemeClr val="tx1">
                    <a:lumMod val="65000"/>
                    <a:lumOff val="35000"/>
                  </a:schemeClr>
                </a:solidFill>
                <a:latin typeface="Times New Roman Regular" panose="02020603050405020304" charset="0"/>
                <a:ea typeface="+mj-ea"/>
                <a:cs typeface="Times New Roman Regular" panose="02020603050405020304" charset="0"/>
                <a:sym typeface="+mn-ea"/>
              </a:rPr>
              <a:t>2023</a:t>
            </a:r>
            <a:r>
              <a:rPr lang="en-US" altLang="zh-CN" sz="2000" dirty="0" smtClean="0">
                <a:solidFill>
                  <a:schemeClr val="tx1">
                    <a:lumMod val="65000"/>
                    <a:lumOff val="35000"/>
                  </a:schemeClr>
                </a:solidFill>
                <a:latin typeface="Times New Roman Regular" panose="02020603050405020304" charset="0"/>
                <a:ea typeface="+mj-ea"/>
                <a:cs typeface="Times New Roman Regular" panose="02020603050405020304" charset="0"/>
                <a:sym typeface="+mn-ea"/>
              </a:rPr>
              <a:t> </a:t>
            </a:r>
            <a:endParaRPr lang="en-US" altLang="zh-CN" sz="2000" dirty="0" smtClean="0">
              <a:solidFill>
                <a:schemeClr val="tx1">
                  <a:lumMod val="65000"/>
                  <a:lumOff val="35000"/>
                </a:schemeClr>
              </a:solidFill>
              <a:latin typeface="Times New Roman Regular" panose="02020603050405020304" charset="0"/>
              <a:ea typeface="+mj-ea"/>
              <a:cs typeface="Times New Roman Regular" panose="02020603050405020304" charset="0"/>
              <a:sym typeface="+mn-ea"/>
            </a:endParaRPr>
          </a:p>
          <a:p>
            <a:pPr>
              <a:lnSpc>
                <a:spcPct val="130000"/>
              </a:lnSpc>
            </a:pPr>
            <a:r>
              <a:rPr lang="en-US" altLang="zh-CN" sz="2000" dirty="0">
                <a:solidFill>
                  <a:schemeClr val="tx1">
                    <a:lumMod val="65000"/>
                    <a:lumOff val="35000"/>
                  </a:schemeClr>
                </a:solidFill>
                <a:latin typeface="Times New Roman Regular" panose="02020603050405020304" charset="0"/>
                <a:ea typeface="+mj-ea"/>
                <a:cs typeface="Times New Roman Regular" panose="02020603050405020304" charset="0"/>
              </a:rPr>
              <a:t>DOI:10.1021/acs.est.3c04009</a:t>
            </a:r>
            <a:endParaRPr lang="en-US" altLang="zh-CN" sz="2000" dirty="0">
              <a:solidFill>
                <a:schemeClr val="tx1">
                  <a:lumMod val="65000"/>
                  <a:lumOff val="35000"/>
                </a:schemeClr>
              </a:solidFill>
              <a:latin typeface="Times New Roman Regular" panose="02020603050405020304" charset="0"/>
              <a:ea typeface="+mj-ea"/>
              <a:cs typeface="Times New Roman Regular" panose="02020603050405020304" charset="0"/>
            </a:endParaRPr>
          </a:p>
        </p:txBody>
      </p:sp>
      <p:sp>
        <p:nvSpPr>
          <p:cNvPr id="5" name="矩形 4"/>
          <p:cNvSpPr/>
          <p:nvPr/>
        </p:nvSpPr>
        <p:spPr>
          <a:xfrm>
            <a:off x="3202419" y="1493051"/>
            <a:ext cx="6202680" cy="1198880"/>
          </a:xfrm>
          <a:prstGeom prst="rect">
            <a:avLst/>
          </a:prstGeom>
        </p:spPr>
        <p:txBody>
          <a:bodyPr wrap="none">
            <a:spAutoFit/>
          </a:bodyPr>
          <a:lstStyle/>
          <a:p>
            <a:r>
              <a:rPr lang="en-US" altLang="zh-CN" sz="7200" b="1" dirty="0">
                <a:latin typeface="Times New Roman Bold" panose="02020603050405020304" charset="0"/>
                <a:ea typeface="+mj-ea"/>
                <a:cs typeface="Times New Roman Bold" panose="02020603050405020304" charset="0"/>
              </a:rPr>
              <a:t>Journal Report</a:t>
            </a:r>
            <a:endParaRPr lang="en-US" altLang="zh-CN" sz="7200" b="1" dirty="0">
              <a:latin typeface="Times New Roman Bold" panose="02020603050405020304" charset="0"/>
              <a:ea typeface="+mj-ea"/>
              <a:cs typeface="Times New Roman Bold" panose="02020603050405020304" charset="0"/>
            </a:endParaRPr>
          </a:p>
        </p:txBody>
      </p:sp>
      <p:sp>
        <p:nvSpPr>
          <p:cNvPr id="4" name="副标题 2"/>
          <p:cNvSpPr txBox="1"/>
          <p:nvPr/>
        </p:nvSpPr>
        <p:spPr>
          <a:xfrm>
            <a:off x="9405620" y="5202555"/>
            <a:ext cx="1616710" cy="16554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endParaRPr lang="zh-CN" altLang="en-US" dirty="0" smtClean="0">
              <a:latin typeface="宋体" charset="0"/>
              <a:ea typeface="宋体" charset="0"/>
            </a:endParaRPr>
          </a:p>
          <a:p>
            <a:pPr algn="ctr"/>
            <a:r>
              <a:rPr lang="zh-CN" altLang="en-US" dirty="0" smtClean="0">
                <a:latin typeface="宋体" charset="0"/>
                <a:ea typeface="宋体" charset="0"/>
              </a:rPr>
              <a:t>许继文</a:t>
            </a:r>
            <a:endParaRPr lang="en-US" altLang="zh-CN" dirty="0" smtClean="0">
              <a:latin typeface="宋体" charset="0"/>
              <a:ea typeface="宋体" charset="0"/>
            </a:endParaRPr>
          </a:p>
          <a:p>
            <a:pPr algn="ctr"/>
            <a:r>
              <a:rPr lang="en-US" altLang="zh-CN" dirty="0" smtClean="0">
                <a:latin typeface="Times New Roman Regular" panose="02020603050405020304" charset="0"/>
                <a:cs typeface="Times New Roman Regular" panose="02020603050405020304" charset="0"/>
              </a:rPr>
              <a:t>2023.09.15</a:t>
            </a:r>
            <a:endParaRPr lang="zh-CN" altLang="en-US" dirty="0">
              <a:latin typeface="Times New Roman Regular" panose="02020603050405020304" charset="0"/>
              <a:cs typeface="Times New Roman Regular" panose="02020603050405020304" charset="0"/>
            </a:endParaRPr>
          </a:p>
        </p:txBody>
      </p:sp>
      <p:pic>
        <p:nvPicPr>
          <p:cNvPr id="7" name="图片 6" descr="LOGO"/>
          <p:cNvPicPr>
            <a:picLocks noChangeAspect="1"/>
          </p:cNvPicPr>
          <p:nvPr/>
        </p:nvPicPr>
        <p:blipFill>
          <a:blip r:embed="rId1"/>
          <a:stretch>
            <a:fillRect/>
          </a:stretch>
        </p:blipFill>
        <p:spPr>
          <a:xfrm>
            <a:off x="-405765" y="-543560"/>
            <a:ext cx="3734435" cy="2639060"/>
          </a:xfrm>
          <a:prstGeom prst="rect">
            <a:avLst/>
          </a:prstGeom>
        </p:spPr>
      </p:pic>
    </p:spTree>
    <p:custDataLst>
      <p:tags r:id="rId2"/>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900000"/>
          </a:xfrm>
          <a:solidFill>
            <a:srgbClr val="02383B"/>
          </a:solidFill>
          <a:ln>
            <a:noFill/>
          </a:ln>
        </p:spPr>
        <p:txBody>
          <a:bodyPr/>
          <a:lstStyle/>
          <a:p>
            <a:pPr fontAlgn="ctr"/>
            <a:r>
              <a:rPr lang="en-US" altLang="zh-CN" dirty="0">
                <a:latin typeface="微软雅黑" panose="020B0503020204020204" pitchFamily="34" charset="-122"/>
                <a:ea typeface="微软雅黑" panose="020B0503020204020204" pitchFamily="34" charset="-122"/>
              </a:rPr>
              <a:t>     </a:t>
            </a:r>
            <a:r>
              <a:rPr lang="en-US" altLang="zh-CN" dirty="0" smtClean="0">
                <a:solidFill>
                  <a:schemeClr val="bg1"/>
                </a:solidFill>
                <a:latin typeface="Times New Roman Regular" panose="02020603050405020304" charset="0"/>
                <a:ea typeface="微软雅黑" panose="020B0503020204020204" pitchFamily="34" charset="-122"/>
                <a:cs typeface="Times New Roman Regular" panose="02020603050405020304" charset="0"/>
              </a:rPr>
              <a:t>Study Design</a:t>
            </a:r>
            <a:endParaRPr lang="en-US" altLang="zh-CN" dirty="0" smtClean="0">
              <a:solidFill>
                <a:schemeClr val="bg1"/>
              </a:solidFill>
              <a:latin typeface="Times New Roman Regular" panose="02020603050405020304" charset="0"/>
              <a:ea typeface="微软雅黑" panose="020B0503020204020204" pitchFamily="34" charset="-122"/>
              <a:cs typeface="Times New Roman Regular" panose="02020603050405020304" charset="0"/>
            </a:endParaRPr>
          </a:p>
        </p:txBody>
      </p:sp>
      <p:sp>
        <p:nvSpPr>
          <p:cNvPr id="6" name="灯片编号占位符 5"/>
          <p:cNvSpPr>
            <a:spLocks noGrp="1"/>
          </p:cNvSpPr>
          <p:nvPr>
            <p:ph type="sldNum" sz="quarter" idx="12"/>
          </p:nvPr>
        </p:nvSpPr>
        <p:spPr/>
        <p:txBody>
          <a:bodyPr/>
          <a:lstStyle/>
          <a:p>
            <a:fld id="{7139EF04-2274-41F2-B786-8BCBCAB00D9F}" type="slidenum">
              <a:rPr lang="zh-CN" altLang="en-US" smtClean="0"/>
            </a:fld>
            <a:endParaRPr lang="zh-CN" altLang="en-US"/>
          </a:p>
        </p:txBody>
      </p:sp>
      <p:sp>
        <p:nvSpPr>
          <p:cNvPr id="4" name="文本框 3"/>
          <p:cNvSpPr txBox="1"/>
          <p:nvPr/>
        </p:nvSpPr>
        <p:spPr>
          <a:xfrm>
            <a:off x="998855" y="1073150"/>
            <a:ext cx="6379210" cy="1076325"/>
          </a:xfrm>
          <a:prstGeom prst="rect">
            <a:avLst/>
          </a:prstGeom>
          <a:noFill/>
        </p:spPr>
        <p:txBody>
          <a:bodyPr wrap="square" rtlCol="0">
            <a:spAutoFit/>
          </a:bodyPr>
          <a:p>
            <a:r>
              <a:rPr lang="en-US" altLang="zh-CN" sz="2400">
                <a:latin typeface="Times New Roman Regular" panose="02020603050405020304" charset="0"/>
                <a:cs typeface="Times New Roman Regular" panose="02020603050405020304" charset="0"/>
                <a:sym typeface="+mn-ea"/>
              </a:rPr>
              <a:t>Indoor Sampling 2: Office</a:t>
            </a:r>
            <a:endParaRPr lang="en-US" altLang="zh-CN" sz="2400">
              <a:latin typeface="Times New Roman Regular" panose="02020603050405020304" charset="0"/>
              <a:cs typeface="Times New Roman Regular" panose="02020603050405020304" charset="0"/>
              <a:sym typeface="+mn-ea"/>
            </a:endParaRPr>
          </a:p>
          <a:p>
            <a:endParaRPr lang="en-US" altLang="zh-CN" sz="2000">
              <a:latin typeface="Times New Roman Regular" panose="02020603050405020304" charset="0"/>
              <a:cs typeface="Times New Roman Regular" panose="02020603050405020304" charset="0"/>
            </a:endParaRPr>
          </a:p>
          <a:p>
            <a:endParaRPr lang="zh-CN" altLang="en-US" sz="2000">
              <a:latin typeface="Times New Roman Regular" panose="02020603050405020304" charset="0"/>
              <a:cs typeface="Times New Roman Regular" panose="02020603050405020304" charset="0"/>
            </a:endParaRPr>
          </a:p>
        </p:txBody>
      </p:sp>
      <p:pic>
        <p:nvPicPr>
          <p:cNvPr id="5" name="图片 4" descr="/private/var/folders/c3/55ymwrj52kj8154jkhkb5_5w0000gp/T/com.kingsoft.wpsoffice.mac/photoedit2/20230914180059/temp.pngtemp"/>
          <p:cNvPicPr>
            <a:picLocks noChangeAspect="1"/>
          </p:cNvPicPr>
          <p:nvPr/>
        </p:nvPicPr>
        <p:blipFill>
          <a:blip r:embed="rId1"/>
          <a:srcRect t="18468" r="51983" b="39030"/>
          <a:stretch>
            <a:fillRect/>
          </a:stretch>
        </p:blipFill>
        <p:spPr>
          <a:xfrm>
            <a:off x="2919095" y="366395"/>
            <a:ext cx="6016625" cy="5989955"/>
          </a:xfrm>
          <a:prstGeom prst="rect">
            <a:avLst/>
          </a:prstGeom>
        </p:spPr>
      </p:pic>
      <p:sp>
        <p:nvSpPr>
          <p:cNvPr id="7" name="文本框 6"/>
          <p:cNvSpPr txBox="1"/>
          <p:nvPr/>
        </p:nvSpPr>
        <p:spPr>
          <a:xfrm>
            <a:off x="5051425" y="6356350"/>
            <a:ext cx="6096000" cy="368300"/>
          </a:xfrm>
          <a:prstGeom prst="rect">
            <a:avLst/>
          </a:prstGeom>
          <a:noFill/>
        </p:spPr>
        <p:txBody>
          <a:bodyPr wrap="square" rtlCol="0" anchor="t">
            <a:spAutoFit/>
          </a:bodyPr>
          <a:p>
            <a:r>
              <a:rPr lang="en-US" altLang="zh-CN">
                <a:latin typeface="Times New Roman Regular" panose="02020603050405020304" charset="0"/>
                <a:cs typeface="Times New Roman Regular" panose="02020603050405020304" charset="0"/>
                <a:sym typeface="+mn-ea"/>
              </a:rPr>
              <a:t>sampling locations</a:t>
            </a:r>
            <a:endParaRPr lang="en-US" altLang="zh-CN">
              <a:latin typeface="Times New Roman Regular" panose="02020603050405020304" charset="0"/>
              <a:cs typeface="Times New Roman Regular" panose="02020603050405020304" charset="0"/>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900000"/>
          </a:xfrm>
          <a:solidFill>
            <a:srgbClr val="02383B"/>
          </a:solidFill>
          <a:ln>
            <a:noFill/>
          </a:ln>
        </p:spPr>
        <p:txBody>
          <a:bodyPr>
            <a:normAutofit/>
          </a:bodyPr>
          <a:lstStyle/>
          <a:p>
            <a:pPr fontAlgn="ctr"/>
            <a:r>
              <a:rPr lang="en-US" altLang="zh-CN" dirty="0">
                <a:latin typeface="微软雅黑" panose="020B0503020204020204" pitchFamily="34" charset="-122"/>
                <a:ea typeface="微软雅黑" panose="020B0503020204020204" pitchFamily="34" charset="-122"/>
              </a:rPr>
              <a:t>      </a:t>
            </a:r>
            <a:r>
              <a:rPr lang="en-US" altLang="zh-CN" dirty="0" smtClean="0">
                <a:solidFill>
                  <a:schemeClr val="bg1"/>
                </a:solidFill>
                <a:latin typeface="Times New Roman Regular" panose="02020603050405020304" charset="0"/>
                <a:ea typeface="微软雅黑" panose="020B0503020204020204" pitchFamily="34" charset="-122"/>
                <a:cs typeface="Times New Roman Regular" panose="02020603050405020304" charset="0"/>
              </a:rPr>
              <a:t>Result</a:t>
            </a:r>
            <a:endParaRPr lang="zh-CN" altLang="en-US" dirty="0">
              <a:solidFill>
                <a:schemeClr val="bg1"/>
              </a:solidFill>
              <a:latin typeface="Times New Roman Regular" panose="02020603050405020304" charset="0"/>
              <a:ea typeface="微软雅黑" panose="020B0503020204020204" pitchFamily="34" charset="-122"/>
              <a:cs typeface="Times New Roman Regular" panose="02020603050405020304" charset="0"/>
            </a:endParaRPr>
          </a:p>
        </p:txBody>
      </p:sp>
      <p:sp>
        <p:nvSpPr>
          <p:cNvPr id="4" name="灯片编号占位符 3"/>
          <p:cNvSpPr>
            <a:spLocks noGrp="1"/>
          </p:cNvSpPr>
          <p:nvPr>
            <p:ph type="sldNum" sz="quarter" idx="12"/>
          </p:nvPr>
        </p:nvSpPr>
        <p:spPr/>
        <p:txBody>
          <a:bodyPr/>
          <a:lstStyle/>
          <a:p>
            <a:fld id="{7139EF04-2274-41F2-B786-8BCBCAB00D9F}" type="slidenum">
              <a:rPr lang="zh-CN" altLang="en-US" smtClean="0"/>
            </a:fld>
            <a:endParaRPr lang="zh-CN" altLang="en-US"/>
          </a:p>
        </p:txBody>
      </p:sp>
      <p:sp>
        <p:nvSpPr>
          <p:cNvPr id="8" name="文本框 7"/>
          <p:cNvSpPr txBox="1"/>
          <p:nvPr/>
        </p:nvSpPr>
        <p:spPr>
          <a:xfrm>
            <a:off x="998855" y="1073150"/>
            <a:ext cx="8213725" cy="460375"/>
          </a:xfrm>
          <a:prstGeom prst="rect">
            <a:avLst/>
          </a:prstGeom>
          <a:noFill/>
        </p:spPr>
        <p:txBody>
          <a:bodyPr wrap="square" rtlCol="0">
            <a:spAutoFit/>
          </a:bodyPr>
          <a:p>
            <a:r>
              <a:rPr lang="en-US" altLang="zh-CN" sz="2400">
                <a:latin typeface="Times New Roman Regular" panose="02020603050405020304" charset="0"/>
                <a:cs typeface="Times New Roman Regular" panose="02020603050405020304" charset="0"/>
                <a:sym typeface="+mn-ea"/>
              </a:rPr>
              <a:t>1.Multiphase Ozonolysis of Cooking Oil in a Cafeteria Kitchen</a:t>
            </a:r>
            <a:endParaRPr lang="zh-CN" altLang="en-US" sz="2000">
              <a:latin typeface="Times New Roman Regular" panose="02020603050405020304" charset="0"/>
              <a:cs typeface="Times New Roman Regular" panose="02020603050405020304" charset="0"/>
            </a:endParaRPr>
          </a:p>
        </p:txBody>
      </p:sp>
      <p:pic>
        <p:nvPicPr>
          <p:cNvPr id="12" name="图片 11" descr="22"/>
          <p:cNvPicPr>
            <a:picLocks noChangeAspect="1"/>
          </p:cNvPicPr>
          <p:nvPr/>
        </p:nvPicPr>
        <p:blipFill>
          <a:blip r:embed="rId1"/>
          <a:srcRect b="39083"/>
          <a:stretch>
            <a:fillRect/>
          </a:stretch>
        </p:blipFill>
        <p:spPr>
          <a:xfrm>
            <a:off x="3432810" y="1564640"/>
            <a:ext cx="6298565" cy="5279390"/>
          </a:xfrm>
          <a:prstGeom prst="rect">
            <a:avLst/>
          </a:prstGeom>
        </p:spPr>
      </p:pic>
      <p:sp>
        <p:nvSpPr>
          <p:cNvPr id="14" name="文本框 13"/>
          <p:cNvSpPr txBox="1"/>
          <p:nvPr/>
        </p:nvSpPr>
        <p:spPr>
          <a:xfrm>
            <a:off x="2138680" y="1732915"/>
            <a:ext cx="2385695" cy="337185"/>
          </a:xfrm>
          <a:prstGeom prst="rect">
            <a:avLst/>
          </a:prstGeom>
          <a:noFill/>
          <a:ln>
            <a:solidFill>
              <a:schemeClr val="accent1"/>
            </a:solidFill>
          </a:ln>
        </p:spPr>
        <p:txBody>
          <a:bodyPr wrap="square" rtlCol="0">
            <a:spAutoFit/>
          </a:bodyPr>
          <a:p>
            <a:r>
              <a:rPr lang="en-US" altLang="zh-CN" sz="1600">
                <a:latin typeface="Times New Roman Regular" panose="02020603050405020304" charset="0"/>
                <a:cs typeface="Times New Roman Regular" panose="02020603050405020304" charset="0"/>
              </a:rPr>
              <a:t>dimethyl sulfone (DMSO</a:t>
            </a:r>
            <a:r>
              <a:rPr lang="en-US" altLang="zh-CN" sz="1600" baseline="-25000">
                <a:latin typeface="Times New Roman Regular" panose="02020603050405020304" charset="0"/>
                <a:cs typeface="Times New Roman Regular" panose="02020603050405020304" charset="0"/>
              </a:rPr>
              <a:t>2</a:t>
            </a:r>
            <a:r>
              <a:rPr lang="en-US" altLang="zh-CN" sz="1600">
                <a:latin typeface="Times New Roman Regular" panose="02020603050405020304" charset="0"/>
                <a:cs typeface="Times New Roman Regular" panose="02020603050405020304" charset="0"/>
              </a:rPr>
              <a:t>)</a:t>
            </a:r>
            <a:endParaRPr lang="en-US" altLang="zh-CN" sz="1600">
              <a:latin typeface="Times New Roman Regular" panose="02020603050405020304" charset="0"/>
              <a:cs typeface="Times New Roman Regular" panose="02020603050405020304" charset="0"/>
            </a:endParaRPr>
          </a:p>
        </p:txBody>
      </p:sp>
      <p:sp>
        <p:nvSpPr>
          <p:cNvPr id="15" name="文本框 14"/>
          <p:cNvSpPr txBox="1"/>
          <p:nvPr/>
        </p:nvSpPr>
        <p:spPr>
          <a:xfrm>
            <a:off x="246380" y="5799455"/>
            <a:ext cx="2743200" cy="922020"/>
          </a:xfrm>
          <a:prstGeom prst="rect">
            <a:avLst/>
          </a:prstGeom>
          <a:noFill/>
        </p:spPr>
        <p:txBody>
          <a:bodyPr wrap="square" rtlCol="0" anchor="t">
            <a:spAutoFit/>
          </a:bodyPr>
          <a:p>
            <a:r>
              <a:rPr lang="en-US" altLang="zh-CN">
                <a:latin typeface="Times New Roman Regular" panose="02020603050405020304" charset="0"/>
                <a:cs typeface="Times New Roman Regular" panose="02020603050405020304" charset="0"/>
                <a:sym typeface="+mn-ea"/>
              </a:rPr>
              <a:t>NMR spectra of the oil coatings before and after air exposure up to 16 days</a:t>
            </a:r>
            <a:endParaRPr lang="en-US" altLang="zh-CN">
              <a:latin typeface="Times New Roman Regular" panose="02020603050405020304" charset="0"/>
              <a:cs typeface="Times New Roman Regular" panose="02020603050405020304" charset="0"/>
              <a:sym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900000"/>
          </a:xfrm>
          <a:solidFill>
            <a:srgbClr val="02383B"/>
          </a:solidFill>
          <a:ln>
            <a:noFill/>
          </a:ln>
        </p:spPr>
        <p:txBody>
          <a:bodyPr>
            <a:normAutofit/>
          </a:bodyPr>
          <a:lstStyle/>
          <a:p>
            <a:pPr fontAlgn="ctr"/>
            <a:r>
              <a:rPr lang="en-US" altLang="zh-CN" dirty="0">
                <a:latin typeface="微软雅黑" panose="020B0503020204020204" pitchFamily="34" charset="-122"/>
                <a:ea typeface="微软雅黑" panose="020B0503020204020204" pitchFamily="34" charset="-122"/>
              </a:rPr>
              <a:t>      </a:t>
            </a:r>
            <a:r>
              <a:rPr lang="en-US" altLang="zh-CN" dirty="0" smtClean="0">
                <a:solidFill>
                  <a:schemeClr val="bg1"/>
                </a:solidFill>
                <a:latin typeface="Times New Roman Regular" panose="02020603050405020304" charset="0"/>
                <a:ea typeface="微软雅黑" panose="020B0503020204020204" pitchFamily="34" charset="-122"/>
                <a:cs typeface="Times New Roman Regular" panose="02020603050405020304" charset="0"/>
              </a:rPr>
              <a:t>Result</a:t>
            </a:r>
            <a:endParaRPr lang="zh-CN" altLang="en-US" dirty="0">
              <a:solidFill>
                <a:schemeClr val="bg1"/>
              </a:solidFill>
              <a:latin typeface="Times New Roman Regular" panose="02020603050405020304" charset="0"/>
              <a:ea typeface="微软雅黑" panose="020B0503020204020204" pitchFamily="34" charset="-122"/>
              <a:cs typeface="Times New Roman Regular" panose="02020603050405020304" charset="0"/>
            </a:endParaRPr>
          </a:p>
        </p:txBody>
      </p:sp>
      <p:sp>
        <p:nvSpPr>
          <p:cNvPr id="4" name="灯片编号占位符 3"/>
          <p:cNvSpPr>
            <a:spLocks noGrp="1"/>
          </p:cNvSpPr>
          <p:nvPr>
            <p:ph type="sldNum" sz="quarter" idx="12"/>
          </p:nvPr>
        </p:nvSpPr>
        <p:spPr/>
        <p:txBody>
          <a:bodyPr/>
          <a:lstStyle/>
          <a:p>
            <a:fld id="{7139EF04-2274-41F2-B786-8BCBCAB00D9F}" type="slidenum">
              <a:rPr lang="zh-CN" altLang="en-US" smtClean="0"/>
            </a:fld>
            <a:endParaRPr lang="zh-CN" altLang="en-US"/>
          </a:p>
        </p:txBody>
      </p:sp>
      <p:sp>
        <p:nvSpPr>
          <p:cNvPr id="8" name="文本框 7"/>
          <p:cNvSpPr txBox="1"/>
          <p:nvPr/>
        </p:nvSpPr>
        <p:spPr>
          <a:xfrm>
            <a:off x="998855" y="1073150"/>
            <a:ext cx="8213725" cy="460375"/>
          </a:xfrm>
          <a:prstGeom prst="rect">
            <a:avLst/>
          </a:prstGeom>
          <a:noFill/>
        </p:spPr>
        <p:txBody>
          <a:bodyPr wrap="square" rtlCol="0">
            <a:spAutoFit/>
          </a:bodyPr>
          <a:p>
            <a:r>
              <a:rPr lang="en-US" altLang="zh-CN" sz="2400">
                <a:latin typeface="Times New Roman Regular" panose="02020603050405020304" charset="0"/>
                <a:cs typeface="Times New Roman Regular" panose="02020603050405020304" charset="0"/>
                <a:sym typeface="+mn-ea"/>
              </a:rPr>
              <a:t>1.Multiphase Ozonolysis of Cooking Oil in a Cafeteria Kitchen</a:t>
            </a:r>
            <a:endParaRPr lang="zh-CN" altLang="en-US" sz="2000">
              <a:latin typeface="Times New Roman Regular" panose="02020603050405020304" charset="0"/>
              <a:cs typeface="Times New Roman Regular" panose="02020603050405020304" charset="0"/>
            </a:endParaRPr>
          </a:p>
        </p:txBody>
      </p:sp>
      <p:pic>
        <p:nvPicPr>
          <p:cNvPr id="3" name="图片 2" descr="22"/>
          <p:cNvPicPr>
            <a:picLocks noChangeAspect="1"/>
          </p:cNvPicPr>
          <p:nvPr/>
        </p:nvPicPr>
        <p:blipFill>
          <a:blip r:embed="rId1"/>
          <a:srcRect l="9746" t="61880" r="9912"/>
          <a:stretch>
            <a:fillRect/>
          </a:stretch>
        </p:blipFill>
        <p:spPr>
          <a:xfrm>
            <a:off x="2334895" y="1533525"/>
            <a:ext cx="7522210" cy="491109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900000"/>
          </a:xfrm>
          <a:solidFill>
            <a:srgbClr val="02383B"/>
          </a:solidFill>
          <a:ln>
            <a:noFill/>
          </a:ln>
        </p:spPr>
        <p:txBody>
          <a:bodyPr>
            <a:normAutofit/>
          </a:bodyPr>
          <a:lstStyle/>
          <a:p>
            <a:pPr fontAlgn="ctr"/>
            <a:r>
              <a:rPr lang="en-US" altLang="zh-CN" dirty="0">
                <a:latin typeface="微软雅黑" panose="020B0503020204020204" pitchFamily="34" charset="-122"/>
                <a:ea typeface="微软雅黑" panose="020B0503020204020204" pitchFamily="34" charset="-122"/>
              </a:rPr>
              <a:t>      </a:t>
            </a:r>
            <a:r>
              <a:rPr lang="en-US" altLang="zh-CN" dirty="0" smtClean="0">
                <a:solidFill>
                  <a:schemeClr val="bg1"/>
                </a:solidFill>
                <a:latin typeface="Times New Roman Regular" panose="02020603050405020304" charset="0"/>
                <a:ea typeface="微软雅黑" panose="020B0503020204020204" pitchFamily="34" charset="-122"/>
                <a:cs typeface="Times New Roman Regular" panose="02020603050405020304" charset="0"/>
              </a:rPr>
              <a:t>Result</a:t>
            </a:r>
            <a:endParaRPr lang="zh-CN" altLang="en-US" dirty="0">
              <a:solidFill>
                <a:schemeClr val="bg1"/>
              </a:solidFill>
              <a:latin typeface="Times New Roman Regular" panose="02020603050405020304" charset="0"/>
              <a:ea typeface="微软雅黑" panose="020B0503020204020204" pitchFamily="34" charset="-122"/>
              <a:cs typeface="Times New Roman Regular" panose="02020603050405020304" charset="0"/>
            </a:endParaRPr>
          </a:p>
        </p:txBody>
      </p:sp>
      <p:sp>
        <p:nvSpPr>
          <p:cNvPr id="4" name="灯片编号占位符 3"/>
          <p:cNvSpPr>
            <a:spLocks noGrp="1"/>
          </p:cNvSpPr>
          <p:nvPr>
            <p:ph type="sldNum" sz="quarter" idx="12"/>
          </p:nvPr>
        </p:nvSpPr>
        <p:spPr/>
        <p:txBody>
          <a:bodyPr/>
          <a:lstStyle/>
          <a:p>
            <a:fld id="{7139EF04-2274-41F2-B786-8BCBCAB00D9F}" type="slidenum">
              <a:rPr lang="zh-CN" altLang="en-US" smtClean="0"/>
            </a:fld>
            <a:endParaRPr lang="zh-CN" altLang="en-US"/>
          </a:p>
        </p:txBody>
      </p:sp>
      <p:graphicFrame>
        <p:nvGraphicFramePr>
          <p:cNvPr id="6" name="表格 5"/>
          <p:cNvGraphicFramePr/>
          <p:nvPr>
            <p:custDataLst>
              <p:tags r:id="rId1"/>
            </p:custDataLst>
          </p:nvPr>
        </p:nvGraphicFramePr>
        <p:xfrm>
          <a:off x="1514793" y="1178560"/>
          <a:ext cx="8942070" cy="5542915"/>
        </p:xfrm>
        <a:graphic>
          <a:graphicData uri="http://schemas.openxmlformats.org/drawingml/2006/table">
            <a:tbl>
              <a:tblPr firstRow="1" bandRow="1">
                <a:tableStyleId>{5C22544A-7EE6-4342-B048-85BDC9FD1C3A}</a:tableStyleId>
              </a:tblPr>
              <a:tblGrid>
                <a:gridCol w="2637790"/>
                <a:gridCol w="2299970"/>
                <a:gridCol w="4004310"/>
              </a:tblGrid>
              <a:tr h="365760">
                <a:tc>
                  <a:txBody>
                    <a:bodyPr/>
                    <a:p>
                      <a:pPr algn="ctr">
                        <a:buNone/>
                      </a:pPr>
                      <a:r>
                        <a:rPr lang="en-US" altLang="zh-CN" sz="1800" b="0">
                          <a:latin typeface="Times New Roman Regular" panose="02020603050405020304" charset="0"/>
                          <a:cs typeface="Times New Roman Regular" panose="02020603050405020304" charset="0"/>
                          <a:sym typeface="+mn-ea"/>
                        </a:rPr>
                        <a:t>signal </a:t>
                      </a:r>
                      <a:endParaRPr lang="en-US" altLang="zh-CN" sz="1800" b="0">
                        <a:latin typeface="Times New Roman Regular" panose="02020603050405020304" charset="0"/>
                        <a:cs typeface="Times New Roman Regular" panose="02020603050405020304" charset="0"/>
                        <a:sym typeface="+mn-ea"/>
                      </a:endParaRPr>
                    </a:p>
                  </a:txBody>
                  <a:tcPr anchor="ctr" anchorCtr="0">
                    <a:solidFill>
                      <a:srgbClr val="02383B">
                        <a:alpha val="78000"/>
                      </a:srgbClr>
                    </a:solidFill>
                  </a:tcPr>
                </a:tc>
                <a:tc>
                  <a:txBody>
                    <a:bodyPr/>
                    <a:p>
                      <a:pPr algn="ctr">
                        <a:buNone/>
                      </a:pPr>
                      <a:r>
                        <a:rPr lang="en-US" altLang="zh-CN" sz="1800" b="0">
                          <a:latin typeface="Times New Roman Regular" panose="02020603050405020304" charset="0"/>
                          <a:cs typeface="Times New Roman Regular" panose="02020603050405020304" charset="0"/>
                          <a:sym typeface="+mn-ea"/>
                        </a:rPr>
                        <a:t>integral</a:t>
                      </a:r>
                      <a:endParaRPr lang="en-US" altLang="zh-CN" sz="1800" b="0">
                        <a:latin typeface="Times New Roman Regular" panose="02020603050405020304" charset="0"/>
                        <a:cs typeface="Times New Roman Regular" panose="02020603050405020304" charset="0"/>
                        <a:sym typeface="+mn-ea"/>
                      </a:endParaRPr>
                    </a:p>
                  </a:txBody>
                  <a:tcPr anchor="ctr" anchorCtr="0">
                    <a:solidFill>
                      <a:srgbClr val="02383B">
                        <a:alpha val="78000"/>
                      </a:srgbClr>
                    </a:solidFill>
                  </a:tcPr>
                </a:tc>
                <a:tc>
                  <a:txBody>
                    <a:bodyPr/>
                    <a:p>
                      <a:pPr algn="ctr">
                        <a:buNone/>
                      </a:pPr>
                      <a:r>
                        <a:rPr lang="en-US" altLang="zh-CN" sz="1800" b="0">
                          <a:latin typeface="Times New Roman Regular" panose="02020603050405020304" charset="0"/>
                          <a:cs typeface="Times New Roman Regular" panose="02020603050405020304" charset="0"/>
                          <a:sym typeface="+mn-ea"/>
                        </a:rPr>
                        <a:t>explanation</a:t>
                      </a:r>
                      <a:endParaRPr lang="en-US" altLang="zh-CN" b="0">
                        <a:latin typeface="Times New Roman Regular" panose="02020603050405020304" charset="0"/>
                        <a:cs typeface="Times New Roman Regular" panose="02020603050405020304" charset="0"/>
                      </a:endParaRPr>
                    </a:p>
                  </a:txBody>
                  <a:tcPr anchor="ctr" anchorCtr="0">
                    <a:solidFill>
                      <a:srgbClr val="02383B">
                        <a:alpha val="80000"/>
                      </a:srgbClr>
                    </a:solidFill>
                  </a:tcPr>
                </a:tc>
              </a:tr>
              <a:tr h="720000">
                <a:tc>
                  <a:txBody>
                    <a:bodyPr/>
                    <a:p>
                      <a:pPr algn="ctr">
                        <a:lnSpc>
                          <a:spcPct val="100000"/>
                        </a:lnSpc>
                        <a:buNone/>
                      </a:pPr>
                      <a:r>
                        <a:rPr lang="en-US" altLang="zh-CN" sz="1800">
                          <a:latin typeface="Times New Roman Regular" panose="02020603050405020304" charset="0"/>
                          <a:cs typeface="Times New Roman Regular" panose="02020603050405020304" charset="0"/>
                          <a:sym typeface="+mn-ea"/>
                        </a:rPr>
                        <a:t>D (olefinic protons)</a:t>
                      </a:r>
                      <a:endParaRPr lang="en-US" altLang="zh-CN" sz="1800">
                        <a:latin typeface="Times New Roman Regular" panose="02020603050405020304" charset="0"/>
                        <a:cs typeface="Times New Roman Regular" panose="02020603050405020304" charset="0"/>
                        <a:sym typeface="+mn-ea"/>
                      </a:endParaRPr>
                    </a:p>
                  </a:txBody>
                  <a:tcPr anchor="ctr" anchorCtr="0">
                    <a:solidFill>
                      <a:srgbClr val="02383B">
                        <a:alpha val="19000"/>
                      </a:srgbClr>
                    </a:solidFill>
                  </a:tcPr>
                </a:tc>
                <a:tc>
                  <a:txBody>
                    <a:bodyPr/>
                    <a:p>
                      <a:pPr algn="ctr">
                        <a:lnSpc>
                          <a:spcPct val="100000"/>
                        </a:lnSpc>
                        <a:buNone/>
                      </a:pPr>
                      <a:r>
                        <a:rPr lang="en-US" altLang="zh-CN" sz="1800">
                          <a:latin typeface="Times New Roman Regular" panose="02020603050405020304" charset="0"/>
                          <a:ea typeface="宋体" charset="0"/>
                          <a:cs typeface="Times New Roman Regular" panose="02020603050405020304" charset="0"/>
                        </a:rPr>
                        <a:t>gradual decrease </a:t>
                      </a:r>
                      <a:endParaRPr lang="en-US" altLang="zh-CN" sz="1800">
                        <a:latin typeface="Times New Roman Regular" panose="02020603050405020304" charset="0"/>
                        <a:ea typeface="宋体" charset="0"/>
                        <a:cs typeface="Times New Roman Regular" panose="02020603050405020304" charset="0"/>
                      </a:endParaRPr>
                    </a:p>
                    <a:p>
                      <a:pPr algn="ctr">
                        <a:lnSpc>
                          <a:spcPct val="100000"/>
                        </a:lnSpc>
                        <a:buNone/>
                      </a:pPr>
                      <a:r>
                        <a:rPr lang="en-US" altLang="zh-CN" sz="1800">
                          <a:latin typeface="Times New Roman Regular" panose="02020603050405020304" charset="0"/>
                          <a:ea typeface="宋体" charset="0"/>
                          <a:cs typeface="Times New Roman Regular" panose="02020603050405020304" charset="0"/>
                        </a:rPr>
                        <a:t>in the aged samples</a:t>
                      </a:r>
                      <a:endParaRPr lang="en-US" altLang="zh-CN" sz="1800">
                        <a:latin typeface="Times New Roman Regular" panose="02020603050405020304" charset="0"/>
                        <a:ea typeface="宋体" charset="0"/>
                        <a:cs typeface="Times New Roman Regular" panose="02020603050405020304" charset="0"/>
                      </a:endParaRPr>
                    </a:p>
                  </a:txBody>
                  <a:tcPr anchor="ctr" anchorCtr="0">
                    <a:solidFill>
                      <a:srgbClr val="02383B">
                        <a:alpha val="19000"/>
                      </a:srgbClr>
                    </a:solidFill>
                  </a:tcPr>
                </a:tc>
                <a:tc>
                  <a:txBody>
                    <a:bodyPr/>
                    <a:p>
                      <a:pPr algn="l">
                        <a:lnSpc>
                          <a:spcPct val="100000"/>
                        </a:lnSpc>
                        <a:buNone/>
                      </a:pPr>
                      <a:r>
                        <a:rPr lang="en-US" altLang="zh-CN" sz="1800">
                          <a:latin typeface="Times New Roman Regular" panose="02020603050405020304" charset="0"/>
                          <a:cs typeface="Times New Roman Regular" panose="02020603050405020304" charset="0"/>
                          <a:sym typeface="+mn-ea"/>
                        </a:rPr>
                        <a:t>the oil </a:t>
                      </a:r>
                      <a:r>
                        <a:rPr lang="en-US" altLang="zh-CN" sz="1800">
                          <a:latin typeface="Times New Roman Regular" panose="02020603050405020304" charset="0"/>
                          <a:ea typeface="宋体" charset="0"/>
                          <a:cs typeface="Times New Roman Regular" panose="02020603050405020304" charset="0"/>
                          <a:sym typeface="+mn-ea"/>
                        </a:rPr>
                        <a:t>reactivity toward indoor oxidants arises from the carbon−carbon double bonds</a:t>
                      </a:r>
                      <a:endParaRPr lang="en-US" altLang="zh-CN" sz="1800">
                        <a:latin typeface="Times New Roman Regular" panose="02020603050405020304" charset="0"/>
                        <a:ea typeface="宋体" charset="0"/>
                        <a:cs typeface="Times New Roman Regular" panose="02020603050405020304" charset="0"/>
                        <a:sym typeface="+mn-ea"/>
                      </a:endParaRPr>
                    </a:p>
                  </a:txBody>
                  <a:tcPr anchor="ctr" anchorCtr="0">
                    <a:solidFill>
                      <a:srgbClr val="02383B">
                        <a:alpha val="19000"/>
                      </a:srgbClr>
                    </a:solidFill>
                  </a:tcPr>
                </a:tc>
              </a:tr>
              <a:tr h="720000">
                <a:tc>
                  <a:txBody>
                    <a:bodyPr/>
                    <a:p>
                      <a:pPr algn="ctr">
                        <a:lnSpc>
                          <a:spcPct val="100000"/>
                        </a:lnSpc>
                        <a:buNone/>
                      </a:pPr>
                      <a:r>
                        <a:rPr lang="en-US" altLang="zh-CN" sz="1800">
                          <a:latin typeface="Times New Roman Regular" panose="02020603050405020304" charset="0"/>
                          <a:cs typeface="Times New Roman Regular" panose="02020603050405020304" charset="0"/>
                          <a:sym typeface="+mn-ea"/>
                        </a:rPr>
                        <a:t>K</a:t>
                      </a:r>
                      <a:r>
                        <a:rPr lang="en-US" altLang="zh-CN" sz="1800">
                          <a:latin typeface="Times New Roman Regular" panose="02020603050405020304" charset="0"/>
                          <a:cs typeface="Times New Roman Regular" panose="02020603050405020304" charset="0"/>
                          <a:sym typeface="+mn-ea"/>
                        </a:rPr>
                        <a:t> (</a:t>
                      </a:r>
                      <a:r>
                        <a:rPr lang="en-US" altLang="zh-CN" sz="1800">
                          <a:latin typeface="Times New Roman Regular" panose="02020603050405020304" charset="0"/>
                          <a:cs typeface="Times New Roman Regular" panose="02020603050405020304" charset="0"/>
                          <a:sym typeface="+mn-ea"/>
                        </a:rPr>
                        <a:t>SOZs)</a:t>
                      </a:r>
                      <a:endParaRPr lang="zh-CN" altLang="en-US" sz="1800">
                        <a:latin typeface="Times New Roman Regular" panose="02020603050405020304" charset="0"/>
                        <a:cs typeface="Times New Roman Regular" panose="02020603050405020304" charset="0"/>
                        <a:sym typeface="+mn-ea"/>
                      </a:endParaRPr>
                    </a:p>
                  </a:txBody>
                  <a:tcPr anchor="ctr" anchorCtr="0">
                    <a:solidFill>
                      <a:srgbClr val="02383B">
                        <a:alpha val="19000"/>
                      </a:srgbClr>
                    </a:solidFill>
                  </a:tcPr>
                </a:tc>
                <a:tc>
                  <a:txBody>
                    <a:bodyPr/>
                    <a:p>
                      <a:pPr algn="ctr">
                        <a:lnSpc>
                          <a:spcPct val="100000"/>
                        </a:lnSpc>
                        <a:buNone/>
                      </a:pPr>
                      <a:r>
                        <a:rPr lang="en-US" altLang="zh-CN" sz="1800">
                          <a:latin typeface="Times New Roman Regular" panose="02020603050405020304" charset="0"/>
                          <a:ea typeface="宋体" charset="0"/>
                          <a:cs typeface="Times New Roman Regular" panose="02020603050405020304" charset="0"/>
                          <a:sym typeface="+mn-ea"/>
                        </a:rPr>
                        <a:t>newly formed</a:t>
                      </a:r>
                      <a:endParaRPr lang="en-US" altLang="zh-CN" sz="1800">
                        <a:latin typeface="Times New Roman Regular" panose="02020603050405020304" charset="0"/>
                        <a:ea typeface="宋体" charset="0"/>
                        <a:cs typeface="Times New Roman Regular" panose="02020603050405020304" charset="0"/>
                      </a:endParaRPr>
                    </a:p>
                  </a:txBody>
                  <a:tcPr anchor="ctr" anchorCtr="0">
                    <a:solidFill>
                      <a:srgbClr val="02383B">
                        <a:alpha val="19000"/>
                      </a:srgbClr>
                    </a:solidFill>
                  </a:tcPr>
                </a:tc>
                <a:tc>
                  <a:txBody>
                    <a:bodyPr/>
                    <a:p>
                      <a:pPr algn="l">
                        <a:lnSpc>
                          <a:spcPct val="100000"/>
                        </a:lnSpc>
                        <a:buNone/>
                      </a:pPr>
                      <a:r>
                        <a:rPr lang="en-US" altLang="zh-CN" sz="1800">
                          <a:latin typeface="Times New Roman Regular" panose="02020603050405020304" charset="0"/>
                          <a:ea typeface="宋体" charset="0"/>
                          <a:cs typeface="Times New Roman Regular" panose="02020603050405020304" charset="0"/>
                        </a:rPr>
                        <a:t>the loss of lipid unsaturation is accompanied by the formation of stable secondary ozonides </a:t>
                      </a:r>
                      <a:r>
                        <a:rPr lang="en-US" altLang="zh-CN" sz="1800">
                          <a:latin typeface="Times New Roman Regular" panose="02020603050405020304" charset="0"/>
                          <a:ea typeface="宋体" charset="0"/>
                          <a:cs typeface="Times New Roman Regular" panose="02020603050405020304" charset="0"/>
                          <a:sym typeface="+mn-ea"/>
                        </a:rPr>
                        <a:t>consisting of</a:t>
                      </a:r>
                      <a:endParaRPr lang="en-US" altLang="zh-CN" sz="1800">
                        <a:latin typeface="Times New Roman Regular" panose="02020603050405020304" charset="0"/>
                        <a:ea typeface="宋体" charset="0"/>
                        <a:cs typeface="Times New Roman Regular" panose="02020603050405020304" charset="0"/>
                      </a:endParaRPr>
                    </a:p>
                    <a:p>
                      <a:pPr algn="l">
                        <a:lnSpc>
                          <a:spcPct val="100000"/>
                        </a:lnSpc>
                        <a:buNone/>
                      </a:pPr>
                      <a:r>
                        <a:rPr lang="en-US" altLang="zh-CN" sz="1800">
                          <a:latin typeface="Times New Roman Regular" panose="02020603050405020304" charset="0"/>
                          <a:ea typeface="宋体" charset="0"/>
                          <a:cs typeface="Times New Roman Regular" panose="02020603050405020304" charset="0"/>
                          <a:sym typeface="+mn-ea"/>
                        </a:rPr>
                        <a:t>two triplets</a:t>
                      </a:r>
                      <a:endParaRPr lang="en-US" altLang="zh-CN" sz="1800">
                        <a:latin typeface="Times New Roman Regular" panose="02020603050405020304" charset="0"/>
                        <a:ea typeface="宋体" charset="0"/>
                        <a:cs typeface="Times New Roman Regular" panose="02020603050405020304" charset="0"/>
                      </a:endParaRPr>
                    </a:p>
                  </a:txBody>
                  <a:tcPr anchor="ctr" anchorCtr="0">
                    <a:solidFill>
                      <a:srgbClr val="02383B">
                        <a:alpha val="19000"/>
                      </a:srgbClr>
                    </a:solidFill>
                  </a:tcPr>
                </a:tc>
              </a:tr>
              <a:tr h="720090">
                <a:tc>
                  <a:txBody>
                    <a:bodyPr/>
                    <a:p>
                      <a:pPr algn="ctr">
                        <a:lnSpc>
                          <a:spcPct val="100000"/>
                        </a:lnSpc>
                        <a:buNone/>
                      </a:pPr>
                      <a:r>
                        <a:rPr lang="en-US" altLang="zh-CN" sz="1800">
                          <a:latin typeface="Times New Roman Regular" panose="02020603050405020304" charset="0"/>
                          <a:cs typeface="Times New Roman Regular" panose="02020603050405020304" charset="0"/>
                          <a:sym typeface="+mn-ea"/>
                        </a:rPr>
                        <a:t>J</a:t>
                      </a:r>
                      <a:r>
                        <a:rPr lang="en-US" altLang="zh-CN" sz="1800">
                          <a:latin typeface="Times New Roman Regular" panose="02020603050405020304" charset="0"/>
                          <a:cs typeface="Times New Roman Regular" panose="02020603050405020304" charset="0"/>
                          <a:sym typeface="+mn-ea"/>
                        </a:rPr>
                        <a:t> (aldehydic </a:t>
                      </a:r>
                      <a:r>
                        <a:rPr lang="en-US" altLang="zh-CN" sz="1800">
                          <a:latin typeface="Times New Roman Regular" panose="02020603050405020304" charset="0"/>
                          <a:cs typeface="Times New Roman Regular" panose="02020603050405020304" charset="0"/>
                          <a:sym typeface="+mn-ea"/>
                        </a:rPr>
                        <a:t>protons)</a:t>
                      </a:r>
                      <a:endParaRPr lang="en-US" altLang="zh-CN" sz="1800">
                        <a:latin typeface="Times New Roman Regular" panose="02020603050405020304" charset="0"/>
                        <a:cs typeface="Times New Roman Regular" panose="02020603050405020304" charset="0"/>
                        <a:sym typeface="+mn-ea"/>
                      </a:endParaRPr>
                    </a:p>
                  </a:txBody>
                  <a:tcPr anchor="ctr" anchorCtr="0">
                    <a:solidFill>
                      <a:srgbClr val="02383B">
                        <a:alpha val="19000"/>
                      </a:srgbClr>
                    </a:solidFill>
                  </a:tcPr>
                </a:tc>
                <a:tc>
                  <a:txBody>
                    <a:bodyPr/>
                    <a:p>
                      <a:pPr algn="ctr">
                        <a:lnSpc>
                          <a:spcPct val="100000"/>
                        </a:lnSpc>
                        <a:buNone/>
                      </a:pPr>
                      <a:r>
                        <a:rPr lang="en-US" altLang="zh-CN" sz="1800">
                          <a:latin typeface="Times New Roman Regular" panose="02020603050405020304" charset="0"/>
                          <a:ea typeface="宋体" charset="0"/>
                          <a:cs typeface="Times New Roman Regular" panose="02020603050405020304" charset="0"/>
                        </a:rPr>
                        <a:t>newly formed</a:t>
                      </a:r>
                      <a:endParaRPr lang="en-US" altLang="zh-CN" sz="1800">
                        <a:latin typeface="Times New Roman Regular" panose="02020603050405020304" charset="0"/>
                        <a:ea typeface="宋体" charset="0"/>
                        <a:cs typeface="Times New Roman Regular" panose="02020603050405020304" charset="0"/>
                      </a:endParaRPr>
                    </a:p>
                  </a:txBody>
                  <a:tcPr anchor="ctr" anchorCtr="0">
                    <a:solidFill>
                      <a:srgbClr val="02383B">
                        <a:alpha val="19000"/>
                      </a:srgbClr>
                    </a:solidFill>
                  </a:tcPr>
                </a:tc>
                <a:tc>
                  <a:txBody>
                    <a:bodyPr/>
                    <a:p>
                      <a:pPr algn="l">
                        <a:lnSpc>
                          <a:spcPct val="100000"/>
                        </a:lnSpc>
                        <a:buNone/>
                      </a:pPr>
                      <a:r>
                        <a:rPr lang="en-US" altLang="zh-CN" sz="1800">
                          <a:latin typeface="Times New Roman Regular" panose="02020603050405020304" charset="0"/>
                          <a:ea typeface="宋体" charset="0"/>
                          <a:cs typeface="Times New Roman Regular" panose="02020603050405020304" charset="0"/>
                        </a:rPr>
                        <a:t>exhibits the production of condensed-phase aldehydes after oxidation</a:t>
                      </a:r>
                      <a:endParaRPr lang="en-US" altLang="zh-CN" sz="1800">
                        <a:latin typeface="Times New Roman Regular" panose="02020603050405020304" charset="0"/>
                        <a:ea typeface="宋体" charset="0"/>
                        <a:cs typeface="Times New Roman Regular" panose="02020603050405020304" charset="0"/>
                      </a:endParaRPr>
                    </a:p>
                  </a:txBody>
                  <a:tcPr anchor="ctr" anchorCtr="0">
                    <a:solidFill>
                      <a:srgbClr val="02383B">
                        <a:alpha val="19000"/>
                      </a:srgbClr>
                    </a:solidFill>
                  </a:tcPr>
                </a:tc>
              </a:tr>
              <a:tr h="914400">
                <a:tc>
                  <a:txBody>
                    <a:bodyPr/>
                    <a:p>
                      <a:pPr algn="ctr">
                        <a:lnSpc>
                          <a:spcPct val="100000"/>
                        </a:lnSpc>
                        <a:buNone/>
                      </a:pPr>
                      <a:r>
                        <a:rPr lang="en-US" altLang="zh-CN" sz="1800">
                          <a:latin typeface="Times New Roman Regular" panose="02020603050405020304" charset="0"/>
                          <a:cs typeface="Times New Roman Regular" panose="02020603050405020304" charset="0"/>
                          <a:sym typeface="+mn-ea"/>
                        </a:rPr>
                        <a:t>F (bis-allylic protons) </a:t>
                      </a:r>
                      <a:endParaRPr lang="en-US" altLang="zh-CN" sz="1800">
                        <a:latin typeface="Times New Roman Regular" panose="02020603050405020304" charset="0"/>
                        <a:cs typeface="Times New Roman Regular" panose="02020603050405020304" charset="0"/>
                        <a:sym typeface="+mn-ea"/>
                      </a:endParaRPr>
                    </a:p>
                  </a:txBody>
                  <a:tcPr anchor="ctr" anchorCtr="0">
                    <a:solidFill>
                      <a:srgbClr val="02383B">
                        <a:alpha val="19000"/>
                      </a:srgbClr>
                    </a:solidFill>
                  </a:tcPr>
                </a:tc>
                <a:tc>
                  <a:txBody>
                    <a:bodyPr/>
                    <a:p>
                      <a:pPr algn="ctr">
                        <a:lnSpc>
                          <a:spcPct val="100000"/>
                        </a:lnSpc>
                        <a:buNone/>
                      </a:pPr>
                      <a:r>
                        <a:rPr lang="en-US" altLang="zh-CN" sz="1800">
                          <a:latin typeface="Times New Roman Regular" panose="02020603050405020304" charset="0"/>
                          <a:cs typeface="Times New Roman Regular" panose="02020603050405020304" charset="0"/>
                          <a:sym typeface="+mn-ea"/>
                        </a:rPr>
                        <a:t>no longer visible </a:t>
                      </a:r>
                      <a:endParaRPr lang="en-US" altLang="zh-CN" sz="1800">
                        <a:latin typeface="Times New Roman Regular" panose="02020603050405020304" charset="0"/>
                        <a:cs typeface="Times New Roman Regular" panose="02020603050405020304" charset="0"/>
                        <a:sym typeface="+mn-ea"/>
                      </a:endParaRPr>
                    </a:p>
                    <a:p>
                      <a:pPr algn="ctr">
                        <a:lnSpc>
                          <a:spcPct val="100000"/>
                        </a:lnSpc>
                        <a:buNone/>
                      </a:pPr>
                      <a:r>
                        <a:rPr lang="en-US" altLang="zh-CN" sz="1800">
                          <a:latin typeface="Times New Roman Regular" panose="02020603050405020304" charset="0"/>
                          <a:cs typeface="Times New Roman Regular" panose="02020603050405020304" charset="0"/>
                          <a:sym typeface="+mn-ea"/>
                        </a:rPr>
                        <a:t>after </a:t>
                      </a:r>
                      <a:r>
                        <a:rPr lang="en-US" altLang="zh-CN" sz="1800">
                          <a:latin typeface="Times New Roman Regular" panose="02020603050405020304" charset="0"/>
                          <a:ea typeface="宋体" charset="0"/>
                          <a:cs typeface="Times New Roman Regular" panose="02020603050405020304" charset="0"/>
                          <a:sym typeface="+mn-ea"/>
                        </a:rPr>
                        <a:t>9 days</a:t>
                      </a:r>
                      <a:endParaRPr lang="en-US" altLang="zh-CN" sz="1800">
                        <a:latin typeface="Times New Roman Regular" panose="02020603050405020304" charset="0"/>
                        <a:ea typeface="宋体" charset="0"/>
                        <a:cs typeface="Times New Roman Regular" panose="02020603050405020304" charset="0"/>
                        <a:sym typeface="+mn-ea"/>
                      </a:endParaRPr>
                    </a:p>
                  </a:txBody>
                  <a:tcPr anchor="ctr" anchorCtr="0">
                    <a:solidFill>
                      <a:srgbClr val="02383B">
                        <a:alpha val="19000"/>
                      </a:srgbClr>
                    </a:solidFill>
                  </a:tcPr>
                </a:tc>
                <a:tc rowSpan="2">
                  <a:txBody>
                    <a:bodyPr/>
                    <a:p>
                      <a:pPr algn="l">
                        <a:lnSpc>
                          <a:spcPct val="100000"/>
                        </a:lnSpc>
                        <a:buNone/>
                      </a:pPr>
                      <a:r>
                        <a:rPr lang="en-US" altLang="zh-CN" sz="1800">
                          <a:latin typeface="Times New Roman Regular" panose="02020603050405020304" charset="0"/>
                          <a:ea typeface="宋体" charset="0"/>
                          <a:cs typeface="Times New Roman Regular" panose="02020603050405020304" charset="0"/>
                        </a:rPr>
                        <a:t>such triglycerides are much more reactive to ozone than those with monounsaturated oleate chains.</a:t>
                      </a:r>
                      <a:endParaRPr lang="en-US" altLang="zh-CN" sz="1800">
                        <a:latin typeface="Times New Roman Regular" panose="02020603050405020304" charset="0"/>
                        <a:ea typeface="宋体" charset="0"/>
                        <a:cs typeface="Times New Roman Regular" panose="02020603050405020304" charset="0"/>
                      </a:endParaRPr>
                    </a:p>
                  </a:txBody>
                  <a:tcPr anchor="ctr" anchorCtr="0">
                    <a:solidFill>
                      <a:srgbClr val="02383B">
                        <a:alpha val="19000"/>
                      </a:srgbClr>
                    </a:solidFill>
                  </a:tcPr>
                </a:tc>
              </a:tr>
              <a:tr h="720000">
                <a:tc>
                  <a:txBody>
                    <a:bodyPr/>
                    <a:p>
                      <a:pPr algn="ctr">
                        <a:lnSpc>
                          <a:spcPct val="100000"/>
                        </a:lnSpc>
                        <a:buNone/>
                      </a:pPr>
                      <a:r>
                        <a:rPr lang="en-US" altLang="zh-CN" sz="1800">
                          <a:latin typeface="Times New Roman Regular" panose="02020603050405020304" charset="0"/>
                          <a:cs typeface="Times New Roman Regular" panose="02020603050405020304" charset="0"/>
                          <a:sym typeface="+mn-ea"/>
                        </a:rPr>
                        <a:t>D (olefinic protons) </a:t>
                      </a:r>
                      <a:endParaRPr lang="en-US" altLang="zh-CN" sz="1800">
                        <a:latin typeface="Times New Roman Regular" panose="02020603050405020304" charset="0"/>
                        <a:cs typeface="Times New Roman Regular" panose="02020603050405020304" charset="0"/>
                        <a:sym typeface="+mn-ea"/>
                      </a:endParaRPr>
                    </a:p>
                    <a:p>
                      <a:pPr algn="ctr">
                        <a:lnSpc>
                          <a:spcPct val="100000"/>
                        </a:lnSpc>
                        <a:buNone/>
                      </a:pPr>
                      <a:r>
                        <a:rPr lang="en-US" altLang="zh-CN" sz="1800">
                          <a:latin typeface="Times New Roman Regular" panose="02020603050405020304" charset="0"/>
                          <a:cs typeface="Times New Roman Regular" panose="02020603050405020304" charset="0"/>
                          <a:sym typeface="+mn-ea"/>
                        </a:rPr>
                        <a:t>E (allylic protons) </a:t>
                      </a:r>
                      <a:endParaRPr lang="en-US" altLang="zh-CN" sz="1800">
                        <a:latin typeface="Times New Roman Regular" panose="02020603050405020304" charset="0"/>
                        <a:cs typeface="Times New Roman Regular" panose="02020603050405020304" charset="0"/>
                        <a:sym typeface="+mn-ea"/>
                      </a:endParaRPr>
                    </a:p>
                  </a:txBody>
                  <a:tcPr anchor="ctr" anchorCtr="0">
                    <a:solidFill>
                      <a:srgbClr val="02383B">
                        <a:alpha val="19000"/>
                      </a:srgbClr>
                    </a:solidFill>
                  </a:tcPr>
                </a:tc>
                <a:tc>
                  <a:txBody>
                    <a:bodyPr/>
                    <a:p>
                      <a:pPr algn="ctr">
                        <a:lnSpc>
                          <a:spcPct val="100000"/>
                        </a:lnSpc>
                        <a:buNone/>
                      </a:pPr>
                      <a:r>
                        <a:rPr lang="en-US" altLang="zh-CN" sz="1800">
                          <a:latin typeface="Times New Roman Regular" panose="02020603050405020304" charset="0"/>
                          <a:ea typeface="宋体" charset="0"/>
                          <a:cs typeface="Times New Roman Regular" panose="02020603050405020304" charset="0"/>
                        </a:rPr>
                        <a:t>still present </a:t>
                      </a:r>
                      <a:endParaRPr lang="en-US" altLang="zh-CN" sz="1800">
                        <a:latin typeface="Times New Roman Regular" panose="02020603050405020304" charset="0"/>
                        <a:ea typeface="宋体" charset="0"/>
                        <a:cs typeface="Times New Roman Regular" panose="02020603050405020304" charset="0"/>
                      </a:endParaRPr>
                    </a:p>
                    <a:p>
                      <a:pPr algn="ctr">
                        <a:lnSpc>
                          <a:spcPct val="100000"/>
                        </a:lnSpc>
                        <a:buNone/>
                      </a:pPr>
                      <a:r>
                        <a:rPr lang="en-US" altLang="zh-CN" sz="1800">
                          <a:latin typeface="Times New Roman Regular" panose="02020603050405020304" charset="0"/>
                          <a:cs typeface="Times New Roman Regular" panose="02020603050405020304" charset="0"/>
                          <a:sym typeface="+mn-ea"/>
                        </a:rPr>
                        <a:t>after </a:t>
                      </a:r>
                      <a:r>
                        <a:rPr lang="en-US" altLang="zh-CN" sz="1800">
                          <a:latin typeface="Times New Roman Regular" panose="02020603050405020304" charset="0"/>
                          <a:ea typeface="宋体" charset="0"/>
                          <a:cs typeface="Times New Roman Regular" panose="02020603050405020304" charset="0"/>
                          <a:sym typeface="+mn-ea"/>
                        </a:rPr>
                        <a:t>9 days</a:t>
                      </a:r>
                      <a:endParaRPr lang="en-US" altLang="zh-CN" sz="1800">
                        <a:latin typeface="Times New Roman Regular" panose="02020603050405020304" charset="0"/>
                        <a:ea typeface="宋体" charset="0"/>
                        <a:cs typeface="Times New Roman Regular" panose="02020603050405020304" charset="0"/>
                      </a:endParaRPr>
                    </a:p>
                  </a:txBody>
                  <a:tcPr anchor="ctr" anchorCtr="0">
                    <a:solidFill>
                      <a:srgbClr val="02383B">
                        <a:alpha val="19000"/>
                      </a:srgbClr>
                    </a:solidFill>
                  </a:tcPr>
                </a:tc>
                <a:tc vMerge="1">
                  <a:tcPr anchor="ctr" anchorCtr="0">
                    <a:solidFill>
                      <a:srgbClr val="02383B">
                        <a:alpha val="19000"/>
                      </a:srgbClr>
                    </a:solidFill>
                  </a:tcPr>
                </a:tc>
              </a:tr>
              <a:tr h="720000">
                <a:tc>
                  <a:txBody>
                    <a:bodyPr/>
                    <a:p>
                      <a:pPr algn="ctr">
                        <a:lnSpc>
                          <a:spcPct val="100000"/>
                        </a:lnSpc>
                        <a:buNone/>
                      </a:pPr>
                      <a:r>
                        <a:rPr lang="en-US" altLang="zh-CN" sz="1800">
                          <a:latin typeface="Times New Roman Regular" panose="02020603050405020304" charset="0"/>
                          <a:cs typeface="Times New Roman Regular" panose="02020603050405020304" charset="0"/>
                          <a:sym typeface="+mn-ea"/>
                        </a:rPr>
                        <a:t>G&amp;H</a:t>
                      </a:r>
                      <a:endParaRPr lang="en-US" altLang="zh-CN" sz="1800">
                        <a:latin typeface="Times New Roman Regular" panose="02020603050405020304" charset="0"/>
                        <a:cs typeface="Times New Roman Regular" panose="02020603050405020304" charset="0"/>
                        <a:sym typeface="+mn-ea"/>
                      </a:endParaRPr>
                    </a:p>
                    <a:p>
                      <a:pPr algn="ctr">
                        <a:lnSpc>
                          <a:spcPct val="100000"/>
                        </a:lnSpc>
                        <a:buNone/>
                      </a:pPr>
                      <a:r>
                        <a:rPr lang="en-US" altLang="zh-CN" sz="1800">
                          <a:latin typeface="Times New Roman Regular" panose="02020603050405020304" charset="0"/>
                          <a:cs typeface="Times New Roman Regular" panose="02020603050405020304" charset="0"/>
                          <a:sym typeface="+mn-ea"/>
                        </a:rPr>
                        <a:t> (terminal methyl protons)</a:t>
                      </a:r>
                      <a:endParaRPr lang="en-US" altLang="zh-CN" sz="1800">
                        <a:latin typeface="Times New Roman Regular" panose="02020603050405020304" charset="0"/>
                        <a:cs typeface="Times New Roman Regular" panose="02020603050405020304" charset="0"/>
                        <a:sym typeface="+mn-ea"/>
                      </a:endParaRPr>
                    </a:p>
                  </a:txBody>
                  <a:tcPr anchor="ctr" anchorCtr="0">
                    <a:solidFill>
                      <a:srgbClr val="02383B">
                        <a:alpha val="19000"/>
                      </a:srgbClr>
                    </a:solidFill>
                  </a:tcPr>
                </a:tc>
                <a:tc>
                  <a:txBody>
                    <a:bodyPr/>
                    <a:p>
                      <a:pPr algn="ctr">
                        <a:lnSpc>
                          <a:spcPct val="100000"/>
                        </a:lnSpc>
                        <a:buNone/>
                      </a:pPr>
                      <a:r>
                        <a:rPr lang="en-US" altLang="zh-CN" sz="1800">
                          <a:latin typeface="Times New Roman Regular" panose="02020603050405020304" charset="0"/>
                          <a:ea typeface="宋体" charset="0"/>
                          <a:cs typeface="Times New Roman Regular" panose="02020603050405020304" charset="0"/>
                        </a:rPr>
                        <a:t>intensity loss</a:t>
                      </a:r>
                      <a:endParaRPr lang="en-US" altLang="zh-CN" sz="1800">
                        <a:latin typeface="Times New Roman Regular" panose="02020603050405020304" charset="0"/>
                        <a:ea typeface="宋体" charset="0"/>
                        <a:cs typeface="Times New Roman Regular" panose="02020603050405020304" charset="0"/>
                      </a:endParaRPr>
                    </a:p>
                  </a:txBody>
                  <a:tcPr anchor="ctr" anchorCtr="0">
                    <a:solidFill>
                      <a:srgbClr val="02383B">
                        <a:alpha val="19000"/>
                      </a:srgbClr>
                    </a:solidFill>
                  </a:tcPr>
                </a:tc>
                <a:tc>
                  <a:txBody>
                    <a:bodyPr/>
                    <a:p>
                      <a:pPr algn="l">
                        <a:lnSpc>
                          <a:spcPct val="100000"/>
                        </a:lnSpc>
                        <a:buNone/>
                      </a:pPr>
                      <a:r>
                        <a:rPr lang="en-US" altLang="zh-CN" sz="1800">
                          <a:latin typeface="Times New Roman Regular" panose="02020603050405020304" charset="0"/>
                          <a:cs typeface="Times New Roman Regular" panose="02020603050405020304" charset="0"/>
                          <a:sym typeface="+mn-ea"/>
                        </a:rPr>
                        <a:t>molecular weight loss of the triglyceride due to </a:t>
                      </a:r>
                      <a:r>
                        <a:rPr lang="en-US" altLang="zh-CN" sz="1800">
                          <a:latin typeface="Times New Roman Regular" panose="02020603050405020304" charset="0"/>
                          <a:ea typeface="宋体" charset="0"/>
                          <a:cs typeface="Times New Roman Regular" panose="02020603050405020304" charset="0"/>
                          <a:sym typeface="+mn-ea"/>
                        </a:rPr>
                        <a:t>the release of VOCs</a:t>
                      </a:r>
                      <a:endParaRPr lang="en-US" altLang="zh-CN" sz="1800">
                        <a:latin typeface="Times New Roman Regular" panose="02020603050405020304" charset="0"/>
                        <a:ea typeface="宋体" charset="0"/>
                        <a:cs typeface="Times New Roman Regular" panose="02020603050405020304" charset="0"/>
                        <a:sym typeface="+mn-ea"/>
                      </a:endParaRPr>
                    </a:p>
                  </a:txBody>
                  <a:tcPr anchor="ctr" anchorCtr="0">
                    <a:solidFill>
                      <a:srgbClr val="02383B">
                        <a:alpha val="19000"/>
                      </a:srgbClr>
                    </a:solid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900000"/>
          </a:xfrm>
          <a:solidFill>
            <a:srgbClr val="02383B"/>
          </a:solidFill>
          <a:ln>
            <a:noFill/>
          </a:ln>
        </p:spPr>
        <p:txBody>
          <a:bodyPr>
            <a:normAutofit/>
          </a:bodyPr>
          <a:lstStyle/>
          <a:p>
            <a:pPr fontAlgn="ctr"/>
            <a:r>
              <a:rPr lang="en-US" altLang="zh-CN" dirty="0">
                <a:latin typeface="微软雅黑" panose="020B0503020204020204" pitchFamily="34" charset="-122"/>
                <a:ea typeface="微软雅黑" panose="020B0503020204020204" pitchFamily="34" charset="-122"/>
              </a:rPr>
              <a:t>      </a:t>
            </a:r>
            <a:r>
              <a:rPr lang="en-US" altLang="zh-CN" dirty="0" smtClean="0">
                <a:solidFill>
                  <a:schemeClr val="bg1"/>
                </a:solidFill>
                <a:latin typeface="Times New Roman Regular" panose="02020603050405020304" charset="0"/>
                <a:ea typeface="微软雅黑" panose="020B0503020204020204" pitchFamily="34" charset="-122"/>
                <a:cs typeface="Times New Roman Regular" panose="02020603050405020304" charset="0"/>
              </a:rPr>
              <a:t>Result</a:t>
            </a:r>
            <a:endParaRPr lang="zh-CN" altLang="en-US" dirty="0">
              <a:solidFill>
                <a:schemeClr val="bg1"/>
              </a:solidFill>
              <a:latin typeface="Times New Roman Regular" panose="02020603050405020304" charset="0"/>
              <a:ea typeface="微软雅黑" panose="020B0503020204020204" pitchFamily="34" charset="-122"/>
              <a:cs typeface="Times New Roman Regular" panose="02020603050405020304" charset="0"/>
            </a:endParaRPr>
          </a:p>
        </p:txBody>
      </p:sp>
      <p:sp>
        <p:nvSpPr>
          <p:cNvPr id="4" name="灯片编号占位符 3"/>
          <p:cNvSpPr>
            <a:spLocks noGrp="1"/>
          </p:cNvSpPr>
          <p:nvPr>
            <p:ph type="sldNum" sz="quarter" idx="12"/>
          </p:nvPr>
        </p:nvSpPr>
        <p:spPr/>
        <p:txBody>
          <a:bodyPr/>
          <a:lstStyle/>
          <a:p>
            <a:fld id="{7139EF04-2274-41F2-B786-8BCBCAB00D9F}" type="slidenum">
              <a:rPr lang="zh-CN" altLang="en-US" smtClean="0"/>
            </a:fld>
            <a:endParaRPr lang="zh-CN" altLang="en-US"/>
          </a:p>
        </p:txBody>
      </p:sp>
      <p:graphicFrame>
        <p:nvGraphicFramePr>
          <p:cNvPr id="6" name="表格 5"/>
          <p:cNvGraphicFramePr/>
          <p:nvPr>
            <p:custDataLst>
              <p:tags r:id="rId1"/>
            </p:custDataLst>
          </p:nvPr>
        </p:nvGraphicFramePr>
        <p:xfrm>
          <a:off x="1514793" y="1822450"/>
          <a:ext cx="8942070" cy="5542915"/>
        </p:xfrm>
        <a:graphic>
          <a:graphicData uri="http://schemas.openxmlformats.org/drawingml/2006/table">
            <a:tbl>
              <a:tblPr firstRow="1" bandRow="1">
                <a:tableStyleId>{5C22544A-7EE6-4342-B048-85BDC9FD1C3A}</a:tableStyleId>
              </a:tblPr>
              <a:tblGrid>
                <a:gridCol w="2637790"/>
                <a:gridCol w="2299970"/>
                <a:gridCol w="4004310"/>
              </a:tblGrid>
              <a:tr h="365760">
                <a:tc>
                  <a:txBody>
                    <a:bodyPr/>
                    <a:p>
                      <a:pPr algn="ctr">
                        <a:buNone/>
                      </a:pPr>
                      <a:r>
                        <a:rPr lang="en-US" altLang="zh-CN" sz="1800" b="0">
                          <a:latin typeface="Times New Roman Regular" panose="02020603050405020304" charset="0"/>
                          <a:cs typeface="Times New Roman Regular" panose="02020603050405020304" charset="0"/>
                          <a:sym typeface="+mn-ea"/>
                        </a:rPr>
                        <a:t>signal </a:t>
                      </a:r>
                      <a:endParaRPr lang="en-US" altLang="zh-CN" sz="1800" b="0">
                        <a:latin typeface="Times New Roman Regular" panose="02020603050405020304" charset="0"/>
                        <a:cs typeface="Times New Roman Regular" panose="02020603050405020304" charset="0"/>
                        <a:sym typeface="+mn-ea"/>
                      </a:endParaRPr>
                    </a:p>
                  </a:txBody>
                  <a:tcPr anchor="ctr" anchorCtr="0">
                    <a:solidFill>
                      <a:srgbClr val="02383B">
                        <a:alpha val="78000"/>
                      </a:srgbClr>
                    </a:solidFill>
                  </a:tcPr>
                </a:tc>
                <a:tc>
                  <a:txBody>
                    <a:bodyPr/>
                    <a:p>
                      <a:pPr algn="ctr">
                        <a:buNone/>
                      </a:pPr>
                      <a:r>
                        <a:rPr lang="en-US" altLang="zh-CN" sz="1800" b="0">
                          <a:latin typeface="Times New Roman Regular" panose="02020603050405020304" charset="0"/>
                          <a:cs typeface="Times New Roman Regular" panose="02020603050405020304" charset="0"/>
                          <a:sym typeface="+mn-ea"/>
                        </a:rPr>
                        <a:t>integral</a:t>
                      </a:r>
                      <a:endParaRPr lang="en-US" altLang="zh-CN" sz="1800" b="0">
                        <a:latin typeface="Times New Roman Regular" panose="02020603050405020304" charset="0"/>
                        <a:cs typeface="Times New Roman Regular" panose="02020603050405020304" charset="0"/>
                        <a:sym typeface="+mn-ea"/>
                      </a:endParaRPr>
                    </a:p>
                  </a:txBody>
                  <a:tcPr anchor="ctr" anchorCtr="0">
                    <a:solidFill>
                      <a:srgbClr val="02383B">
                        <a:alpha val="78000"/>
                      </a:srgbClr>
                    </a:solidFill>
                  </a:tcPr>
                </a:tc>
                <a:tc>
                  <a:txBody>
                    <a:bodyPr/>
                    <a:p>
                      <a:pPr algn="ctr">
                        <a:buNone/>
                      </a:pPr>
                      <a:r>
                        <a:rPr lang="en-US" altLang="zh-CN" sz="1800" b="0">
                          <a:latin typeface="Times New Roman Regular" panose="02020603050405020304" charset="0"/>
                          <a:cs typeface="Times New Roman Regular" panose="02020603050405020304" charset="0"/>
                          <a:sym typeface="+mn-ea"/>
                        </a:rPr>
                        <a:t>explanation</a:t>
                      </a:r>
                      <a:endParaRPr lang="en-US" altLang="zh-CN" b="0">
                        <a:latin typeface="Times New Roman Regular" panose="02020603050405020304" charset="0"/>
                        <a:cs typeface="Times New Roman Regular" panose="02020603050405020304" charset="0"/>
                      </a:endParaRPr>
                    </a:p>
                  </a:txBody>
                  <a:tcPr anchor="ctr" anchorCtr="0">
                    <a:solidFill>
                      <a:srgbClr val="02383B">
                        <a:alpha val="80000"/>
                      </a:srgbClr>
                    </a:solidFill>
                  </a:tcPr>
                </a:tc>
              </a:tr>
              <a:tr h="720000">
                <a:tc>
                  <a:txBody>
                    <a:bodyPr/>
                    <a:p>
                      <a:pPr algn="ctr">
                        <a:lnSpc>
                          <a:spcPct val="100000"/>
                        </a:lnSpc>
                        <a:buNone/>
                      </a:pPr>
                      <a:r>
                        <a:rPr lang="en-US" altLang="zh-CN" sz="1800">
                          <a:latin typeface="Times New Roman Regular" panose="02020603050405020304" charset="0"/>
                          <a:cs typeface="Times New Roman Regular" panose="02020603050405020304" charset="0"/>
                          <a:sym typeface="+mn-ea"/>
                        </a:rPr>
                        <a:t>A, B, C</a:t>
                      </a:r>
                      <a:endParaRPr lang="en-US" altLang="zh-CN" sz="1800">
                        <a:latin typeface="Times New Roman Regular" panose="02020603050405020304" charset="0"/>
                        <a:cs typeface="Times New Roman Regular" panose="02020603050405020304" charset="0"/>
                        <a:sym typeface="+mn-ea"/>
                      </a:endParaRPr>
                    </a:p>
                  </a:txBody>
                  <a:tcPr anchor="ctr" anchorCtr="0">
                    <a:solidFill>
                      <a:srgbClr val="02383B">
                        <a:alpha val="19000"/>
                      </a:srgbClr>
                    </a:solidFill>
                  </a:tcPr>
                </a:tc>
                <a:tc>
                  <a:txBody>
                    <a:bodyPr/>
                    <a:p>
                      <a:pPr algn="ctr">
                        <a:lnSpc>
                          <a:spcPct val="100000"/>
                        </a:lnSpc>
                        <a:buNone/>
                      </a:pPr>
                      <a:r>
                        <a:rPr lang="en-US" altLang="zh-CN" sz="1800">
                          <a:latin typeface="Times New Roman Regular" panose="02020603050405020304" charset="0"/>
                          <a:ea typeface="宋体" charset="0"/>
                          <a:cs typeface="Times New Roman Regular" panose="02020603050405020304" charset="0"/>
                        </a:rPr>
                        <a:t>presence</a:t>
                      </a:r>
                      <a:endParaRPr lang="en-US" altLang="zh-CN" sz="1800">
                        <a:latin typeface="Times New Roman Regular" panose="02020603050405020304" charset="0"/>
                        <a:ea typeface="宋体" charset="0"/>
                        <a:cs typeface="Times New Roman Regular" panose="02020603050405020304" charset="0"/>
                      </a:endParaRPr>
                    </a:p>
                  </a:txBody>
                  <a:tcPr anchor="ctr" anchorCtr="0">
                    <a:solidFill>
                      <a:srgbClr val="02383B">
                        <a:alpha val="19000"/>
                      </a:srgbClr>
                    </a:solidFill>
                  </a:tcPr>
                </a:tc>
                <a:tc>
                  <a:txBody>
                    <a:bodyPr/>
                    <a:p>
                      <a:pPr algn="l">
                        <a:lnSpc>
                          <a:spcPct val="100000"/>
                        </a:lnSpc>
                        <a:buNone/>
                      </a:pPr>
                      <a:r>
                        <a:rPr lang="en-US" altLang="zh-CN" sz="1800">
                          <a:latin typeface="Times New Roman Regular" panose="02020603050405020304" charset="0"/>
                          <a:cs typeface="Times New Roman Regular" panose="02020603050405020304" charset="0"/>
                          <a:sym typeface="+mn-ea"/>
                        </a:rPr>
                        <a:t>in organic film which were identical to the glyceryl backbone of triglycerides in fresh and aged oils</a:t>
                      </a:r>
                      <a:endParaRPr lang="en-US" altLang="zh-CN" sz="1800">
                        <a:latin typeface="Times New Roman Regular" panose="02020603050405020304" charset="0"/>
                        <a:cs typeface="Times New Roman Regular" panose="02020603050405020304" charset="0"/>
                        <a:sym typeface="+mn-ea"/>
                      </a:endParaRPr>
                    </a:p>
                  </a:txBody>
                  <a:tcPr anchor="ctr" anchorCtr="0">
                    <a:solidFill>
                      <a:srgbClr val="02383B">
                        <a:alpha val="19000"/>
                      </a:srgbClr>
                    </a:solidFill>
                  </a:tcPr>
                </a:tc>
              </a:tr>
              <a:tr h="720000">
                <a:tc>
                  <a:txBody>
                    <a:bodyPr/>
                    <a:p>
                      <a:pPr algn="ctr">
                        <a:lnSpc>
                          <a:spcPct val="100000"/>
                        </a:lnSpc>
                        <a:buNone/>
                      </a:pPr>
                      <a:r>
                        <a:rPr lang="en-US" altLang="zh-CN" sz="1800">
                          <a:latin typeface="Times New Roman Regular" panose="02020603050405020304" charset="0"/>
                          <a:cs typeface="Times New Roman Regular" panose="02020603050405020304" charset="0"/>
                          <a:sym typeface="+mn-ea"/>
                        </a:rPr>
                        <a:t>D, E, F</a:t>
                      </a:r>
                      <a:endParaRPr lang="en-US" altLang="zh-CN" sz="1800">
                        <a:latin typeface="Times New Roman Regular" panose="02020603050405020304" charset="0"/>
                        <a:cs typeface="Times New Roman Regular" panose="02020603050405020304" charset="0"/>
                        <a:sym typeface="+mn-ea"/>
                      </a:endParaRPr>
                    </a:p>
                  </a:txBody>
                  <a:tcPr anchor="ctr" anchorCtr="0">
                    <a:solidFill>
                      <a:srgbClr val="02383B">
                        <a:alpha val="19000"/>
                      </a:srgbClr>
                    </a:solidFill>
                  </a:tcPr>
                </a:tc>
                <a:tc>
                  <a:txBody>
                    <a:bodyPr/>
                    <a:p>
                      <a:pPr algn="ctr">
                        <a:lnSpc>
                          <a:spcPct val="100000"/>
                        </a:lnSpc>
                        <a:buNone/>
                      </a:pPr>
                      <a:r>
                        <a:rPr lang="en-US" altLang="zh-CN" sz="1800">
                          <a:latin typeface="Times New Roman Regular" panose="02020603050405020304" charset="0"/>
                          <a:ea typeface="宋体" charset="0"/>
                          <a:cs typeface="Times New Roman Regular" panose="02020603050405020304" charset="0"/>
                          <a:sym typeface="+mn-ea"/>
                        </a:rPr>
                        <a:t>absence</a:t>
                      </a:r>
                      <a:endParaRPr lang="en-US" altLang="zh-CN" sz="1800">
                        <a:latin typeface="Times New Roman Regular" panose="02020603050405020304" charset="0"/>
                        <a:ea typeface="宋体" charset="0"/>
                        <a:cs typeface="Times New Roman Regular" panose="02020603050405020304" charset="0"/>
                      </a:endParaRPr>
                    </a:p>
                  </a:txBody>
                  <a:tcPr anchor="ctr" anchorCtr="0">
                    <a:solidFill>
                      <a:srgbClr val="02383B">
                        <a:alpha val="19000"/>
                      </a:srgbClr>
                    </a:solidFill>
                  </a:tcPr>
                </a:tc>
                <a:tc>
                  <a:txBody>
                    <a:bodyPr/>
                    <a:p>
                      <a:pPr algn="l">
                        <a:lnSpc>
                          <a:spcPct val="100000"/>
                        </a:lnSpc>
                        <a:buNone/>
                      </a:pPr>
                      <a:r>
                        <a:rPr lang="en-US" altLang="zh-CN" sz="1800">
                          <a:latin typeface="Times New Roman Regular" panose="02020603050405020304" charset="0"/>
                          <a:ea typeface="宋体" charset="0"/>
                          <a:cs typeface="Times New Roman Regular" panose="02020603050405020304" charset="0"/>
                        </a:rPr>
                        <a:t>the deposited oil film was completely saturated</a:t>
                      </a:r>
                      <a:endParaRPr lang="en-US" altLang="zh-CN" sz="1800">
                        <a:latin typeface="Times New Roman Regular" panose="02020603050405020304" charset="0"/>
                        <a:ea typeface="宋体" charset="0"/>
                        <a:cs typeface="Times New Roman Regular" panose="02020603050405020304" charset="0"/>
                      </a:endParaRPr>
                    </a:p>
                  </a:txBody>
                  <a:tcPr anchor="ctr" anchorCtr="0">
                    <a:solidFill>
                      <a:srgbClr val="02383B">
                        <a:alpha val="19000"/>
                      </a:srgbClr>
                    </a:solidFill>
                  </a:tcPr>
                </a:tc>
              </a:tr>
              <a:tr h="720090">
                <a:tc>
                  <a:txBody>
                    <a:bodyPr/>
                    <a:p>
                      <a:pPr algn="ctr">
                        <a:lnSpc>
                          <a:spcPct val="100000"/>
                        </a:lnSpc>
                        <a:buNone/>
                      </a:pPr>
                      <a:r>
                        <a:rPr lang="en-US" altLang="zh-CN" sz="1800">
                          <a:latin typeface="Times New Roman Regular" panose="02020603050405020304" charset="0"/>
                          <a:cs typeface="Times New Roman Regular" panose="02020603050405020304" charset="0"/>
                          <a:sym typeface="+mn-ea"/>
                        </a:rPr>
                        <a:t>J</a:t>
                      </a:r>
                      <a:r>
                        <a:rPr lang="en-US" altLang="zh-CN" sz="1800">
                          <a:latin typeface="Times New Roman Regular" panose="02020603050405020304" charset="0"/>
                          <a:cs typeface="Times New Roman Regular" panose="02020603050405020304" charset="0"/>
                          <a:sym typeface="+mn-ea"/>
                        </a:rPr>
                        <a:t> (</a:t>
                      </a:r>
                      <a:r>
                        <a:rPr lang="en-US" altLang="zh-CN" sz="1800">
                          <a:latin typeface="Times New Roman Regular" panose="02020603050405020304" charset="0"/>
                          <a:cs typeface="Times New Roman Regular" panose="02020603050405020304" charset="0"/>
                          <a:sym typeface="+mn-ea"/>
                        </a:rPr>
                        <a:t>aldehydes</a:t>
                      </a:r>
                      <a:r>
                        <a:rPr lang="en-US" altLang="zh-CN" sz="1800">
                          <a:latin typeface="Times New Roman Regular" panose="02020603050405020304" charset="0"/>
                          <a:cs typeface="Times New Roman Regular" panose="02020603050405020304" charset="0"/>
                          <a:sym typeface="+mn-ea"/>
                        </a:rPr>
                        <a:t>) </a:t>
                      </a:r>
                      <a:endParaRPr lang="en-US" altLang="zh-CN" sz="1800">
                        <a:latin typeface="Times New Roman Regular" panose="02020603050405020304" charset="0"/>
                        <a:cs typeface="Times New Roman Regular" panose="02020603050405020304" charset="0"/>
                        <a:sym typeface="+mn-ea"/>
                      </a:endParaRPr>
                    </a:p>
                    <a:p>
                      <a:pPr algn="ctr">
                        <a:lnSpc>
                          <a:spcPct val="100000"/>
                        </a:lnSpc>
                        <a:buNone/>
                      </a:pPr>
                      <a:r>
                        <a:rPr lang="en-US" altLang="zh-CN" sz="1800">
                          <a:latin typeface="Times New Roman Regular" panose="02020603050405020304" charset="0"/>
                          <a:cs typeface="Times New Roman Regular" panose="02020603050405020304" charset="0"/>
                          <a:sym typeface="+mn-ea"/>
                        </a:rPr>
                        <a:t>K</a:t>
                      </a:r>
                      <a:r>
                        <a:rPr lang="en-US" altLang="zh-CN" sz="1800">
                          <a:latin typeface="Times New Roman Regular" panose="02020603050405020304" charset="0"/>
                          <a:cs typeface="Times New Roman Regular" panose="02020603050405020304" charset="0"/>
                          <a:sym typeface="+mn-ea"/>
                        </a:rPr>
                        <a:t> (</a:t>
                      </a:r>
                      <a:r>
                        <a:rPr lang="en-US" altLang="zh-CN" sz="1800">
                          <a:latin typeface="Times New Roman Regular" panose="02020603050405020304" charset="0"/>
                          <a:cs typeface="Times New Roman Regular" panose="02020603050405020304" charset="0"/>
                          <a:sym typeface="+mn-ea"/>
                        </a:rPr>
                        <a:t>SOZs</a:t>
                      </a:r>
                      <a:r>
                        <a:rPr lang="en-US" altLang="zh-CN" sz="1800">
                          <a:latin typeface="Times New Roman Regular" panose="02020603050405020304" charset="0"/>
                          <a:cs typeface="Times New Roman Regular" panose="02020603050405020304" charset="0"/>
                          <a:sym typeface="+mn-ea"/>
                        </a:rPr>
                        <a:t>)</a:t>
                      </a:r>
                      <a:endParaRPr lang="en-US" altLang="zh-CN" sz="1800">
                        <a:latin typeface="Times New Roman Regular" panose="02020603050405020304" charset="0"/>
                        <a:cs typeface="Times New Roman Regular" panose="02020603050405020304" charset="0"/>
                        <a:sym typeface="+mn-ea"/>
                      </a:endParaRPr>
                    </a:p>
                  </a:txBody>
                  <a:tcPr anchor="ctr" anchorCtr="0">
                    <a:solidFill>
                      <a:srgbClr val="02383B">
                        <a:alpha val="19000"/>
                      </a:srgbClr>
                    </a:solidFill>
                  </a:tcPr>
                </a:tc>
                <a:tc>
                  <a:txBody>
                    <a:bodyPr/>
                    <a:p>
                      <a:pPr algn="ctr">
                        <a:lnSpc>
                          <a:spcPct val="100000"/>
                        </a:lnSpc>
                        <a:buNone/>
                      </a:pPr>
                      <a:r>
                        <a:rPr lang="en-US" altLang="zh-CN" sz="1800">
                          <a:latin typeface="Times New Roman Regular" panose="02020603050405020304" charset="0"/>
                          <a:ea typeface="宋体" charset="0"/>
                          <a:cs typeface="Times New Roman Regular" panose="02020603050405020304" charset="0"/>
                        </a:rPr>
                        <a:t>presence</a:t>
                      </a:r>
                      <a:endParaRPr lang="en-US" altLang="zh-CN" sz="1800">
                        <a:latin typeface="Times New Roman Regular" panose="02020603050405020304" charset="0"/>
                        <a:ea typeface="宋体" charset="0"/>
                        <a:cs typeface="Times New Roman Regular" panose="02020603050405020304" charset="0"/>
                      </a:endParaRPr>
                    </a:p>
                  </a:txBody>
                  <a:tcPr anchor="ctr" anchorCtr="0">
                    <a:solidFill>
                      <a:srgbClr val="02383B">
                        <a:alpha val="19000"/>
                      </a:srgbClr>
                    </a:solidFill>
                  </a:tcPr>
                </a:tc>
                <a:tc>
                  <a:txBody>
                    <a:bodyPr/>
                    <a:p>
                      <a:pPr algn="l">
                        <a:lnSpc>
                          <a:spcPct val="100000"/>
                        </a:lnSpc>
                        <a:buNone/>
                      </a:pPr>
                      <a:r>
                        <a:rPr lang="en-US" altLang="zh-CN" sz="1800">
                          <a:latin typeface="Times New Roman Regular" panose="02020603050405020304" charset="0"/>
                          <a:ea typeface="宋体" charset="0"/>
                          <a:cs typeface="Times New Roman Regular" panose="02020603050405020304" charset="0"/>
                        </a:rPr>
                        <a:t>While the deposition of saturated animal fats is possible, the presence of aldehydes (J) and SOZs (K) in the collected film</a:t>
                      </a:r>
                      <a:endParaRPr lang="en-US" altLang="zh-CN" sz="1800">
                        <a:latin typeface="Times New Roman Regular" panose="02020603050405020304" charset="0"/>
                        <a:ea typeface="宋体" charset="0"/>
                        <a:cs typeface="Times New Roman Regular" panose="02020603050405020304" charset="0"/>
                      </a:endParaRPr>
                    </a:p>
                    <a:p>
                      <a:pPr algn="l">
                        <a:lnSpc>
                          <a:spcPct val="100000"/>
                        </a:lnSpc>
                        <a:buNone/>
                      </a:pPr>
                      <a:r>
                        <a:rPr lang="en-US" altLang="zh-CN" sz="1800">
                          <a:latin typeface="Times New Roman Regular" panose="02020603050405020304" charset="0"/>
                          <a:ea typeface="宋体" charset="0"/>
                          <a:cs typeface="Times New Roman Regular" panose="02020603050405020304" charset="0"/>
                        </a:rPr>
                        <a:t>demonstrates compelling evidence of unsaturated oil ozonolysis.</a:t>
                      </a:r>
                      <a:endParaRPr lang="en-US" altLang="zh-CN" sz="1800">
                        <a:latin typeface="Times New Roman Regular" panose="02020603050405020304" charset="0"/>
                        <a:ea typeface="宋体" charset="0"/>
                        <a:cs typeface="Times New Roman Regular" panose="02020603050405020304" charset="0"/>
                      </a:endParaRPr>
                    </a:p>
                  </a:txBody>
                  <a:tcPr anchor="ctr" anchorCtr="0">
                    <a:solidFill>
                      <a:srgbClr val="02383B">
                        <a:alpha val="19000"/>
                      </a:srgbClr>
                    </a:solidFill>
                  </a:tcPr>
                </a:tc>
              </a:tr>
            </a:tbl>
          </a:graphicData>
        </a:graphic>
      </p:graphicFrame>
      <p:sp>
        <p:nvSpPr>
          <p:cNvPr id="8" name="文本框 7"/>
          <p:cNvSpPr txBox="1"/>
          <p:nvPr/>
        </p:nvSpPr>
        <p:spPr>
          <a:xfrm>
            <a:off x="998855" y="1073150"/>
            <a:ext cx="8213725" cy="460375"/>
          </a:xfrm>
          <a:prstGeom prst="rect">
            <a:avLst/>
          </a:prstGeom>
          <a:noFill/>
        </p:spPr>
        <p:txBody>
          <a:bodyPr wrap="square" rtlCol="0">
            <a:spAutoFit/>
          </a:bodyPr>
          <a:p>
            <a:r>
              <a:rPr lang="en-US" altLang="zh-CN" sz="2400">
                <a:latin typeface="Times New Roman Regular" panose="02020603050405020304" charset="0"/>
                <a:cs typeface="Times New Roman Regular" panose="02020603050405020304" charset="0"/>
                <a:sym typeface="+mn-ea"/>
              </a:rPr>
              <a:t>1.Multiphase Ozonolysis of Cooking Oil in a Cafeteria Kitchen</a:t>
            </a:r>
            <a:endParaRPr lang="zh-CN" altLang="en-US" sz="2000">
              <a:latin typeface="Times New Roman Regular" panose="02020603050405020304" charset="0"/>
              <a:cs typeface="Times New Roman Regular" panose="0202060305040502030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900000"/>
          </a:xfrm>
          <a:solidFill>
            <a:srgbClr val="02383B"/>
          </a:solidFill>
          <a:ln>
            <a:noFill/>
          </a:ln>
        </p:spPr>
        <p:txBody>
          <a:bodyPr>
            <a:normAutofit/>
          </a:bodyPr>
          <a:lstStyle/>
          <a:p>
            <a:pPr fontAlgn="ctr"/>
            <a:r>
              <a:rPr lang="en-US" altLang="zh-CN" dirty="0">
                <a:latin typeface="微软雅黑" panose="020B0503020204020204" pitchFamily="34" charset="-122"/>
                <a:ea typeface="微软雅黑" panose="020B0503020204020204" pitchFamily="34" charset="-122"/>
              </a:rPr>
              <a:t>      </a:t>
            </a:r>
            <a:r>
              <a:rPr lang="en-US" altLang="zh-CN" dirty="0" smtClean="0">
                <a:solidFill>
                  <a:schemeClr val="bg1"/>
                </a:solidFill>
                <a:latin typeface="Times New Roman Regular" panose="02020603050405020304" charset="0"/>
                <a:ea typeface="微软雅黑" panose="020B0503020204020204" pitchFamily="34" charset="-122"/>
                <a:cs typeface="Times New Roman Regular" panose="02020603050405020304" charset="0"/>
              </a:rPr>
              <a:t>Result</a:t>
            </a:r>
            <a:endParaRPr lang="zh-CN" altLang="en-US" dirty="0">
              <a:solidFill>
                <a:schemeClr val="bg1"/>
              </a:solidFill>
              <a:latin typeface="Times New Roman Regular" panose="02020603050405020304" charset="0"/>
              <a:ea typeface="微软雅黑" panose="020B0503020204020204" pitchFamily="34" charset="-122"/>
              <a:cs typeface="Times New Roman Regular" panose="02020603050405020304" charset="0"/>
            </a:endParaRPr>
          </a:p>
        </p:txBody>
      </p:sp>
      <p:sp>
        <p:nvSpPr>
          <p:cNvPr id="4" name="灯片编号占位符 3"/>
          <p:cNvSpPr>
            <a:spLocks noGrp="1"/>
          </p:cNvSpPr>
          <p:nvPr>
            <p:ph type="sldNum" sz="quarter" idx="12"/>
          </p:nvPr>
        </p:nvSpPr>
        <p:spPr/>
        <p:txBody>
          <a:bodyPr/>
          <a:lstStyle/>
          <a:p>
            <a:fld id="{7139EF04-2274-41F2-B786-8BCBCAB00D9F}" type="slidenum">
              <a:rPr lang="zh-CN" altLang="en-US" smtClean="0"/>
            </a:fld>
            <a:endParaRPr lang="zh-CN" altLang="en-US"/>
          </a:p>
        </p:txBody>
      </p:sp>
      <p:sp>
        <p:nvSpPr>
          <p:cNvPr id="8" name="文本框 7"/>
          <p:cNvSpPr txBox="1"/>
          <p:nvPr/>
        </p:nvSpPr>
        <p:spPr>
          <a:xfrm>
            <a:off x="998855" y="1073150"/>
            <a:ext cx="8213725" cy="460375"/>
          </a:xfrm>
          <a:prstGeom prst="rect">
            <a:avLst/>
          </a:prstGeom>
          <a:noFill/>
        </p:spPr>
        <p:txBody>
          <a:bodyPr wrap="square" rtlCol="0">
            <a:spAutoFit/>
          </a:bodyPr>
          <a:p>
            <a:r>
              <a:rPr lang="en-US" altLang="zh-CN" sz="2400">
                <a:latin typeface="Times New Roman Regular" panose="02020603050405020304" charset="0"/>
                <a:cs typeface="Times New Roman Regular" panose="02020603050405020304" charset="0"/>
                <a:sym typeface="+mn-ea"/>
              </a:rPr>
              <a:t>2.Dark Oxidation Mechanisms Observed in an Office</a:t>
            </a:r>
            <a:endParaRPr lang="en-US" altLang="zh-CN" sz="2400">
              <a:latin typeface="Times New Roman Regular" panose="02020603050405020304" charset="0"/>
              <a:cs typeface="Times New Roman Regular" panose="02020603050405020304" charset="0"/>
              <a:sym typeface="+mn-ea"/>
            </a:endParaRPr>
          </a:p>
        </p:txBody>
      </p:sp>
      <p:sp>
        <p:nvSpPr>
          <p:cNvPr id="3" name="文本框 2"/>
          <p:cNvSpPr txBox="1"/>
          <p:nvPr/>
        </p:nvSpPr>
        <p:spPr>
          <a:xfrm>
            <a:off x="5768340" y="6489700"/>
            <a:ext cx="6096000" cy="368300"/>
          </a:xfrm>
          <a:prstGeom prst="rect">
            <a:avLst/>
          </a:prstGeom>
          <a:noFill/>
        </p:spPr>
        <p:txBody>
          <a:bodyPr wrap="square" rtlCol="0" anchor="t">
            <a:spAutoFit/>
          </a:bodyPr>
          <a:p>
            <a:r>
              <a:rPr lang="en-US" altLang="zh-CN">
                <a:latin typeface="Times New Roman Regular" panose="02020603050405020304" charset="0"/>
                <a:ea typeface="宋体" charset="0"/>
                <a:cs typeface="Times New Roman Regular" panose="02020603050405020304" charset="0"/>
                <a:sym typeface="+mn-ea"/>
              </a:rPr>
              <a:t>(with limited air contact) </a:t>
            </a:r>
            <a:endParaRPr lang="en-US" altLang="zh-CN">
              <a:latin typeface="Times New Roman Regular" panose="02020603050405020304" charset="0"/>
              <a:ea typeface="宋体" charset="0"/>
              <a:cs typeface="Times New Roman Regular" panose="02020603050405020304" charset="0"/>
              <a:sym typeface="+mn-ea"/>
            </a:endParaRPr>
          </a:p>
        </p:txBody>
      </p:sp>
      <p:pic>
        <p:nvPicPr>
          <p:cNvPr id="6" name="图片 5" descr="11"/>
          <p:cNvPicPr>
            <a:picLocks noChangeAspect="1"/>
          </p:cNvPicPr>
          <p:nvPr>
            <p:custDataLst>
              <p:tags r:id="rId1"/>
            </p:custDataLst>
          </p:nvPr>
        </p:nvPicPr>
        <p:blipFill>
          <a:blip r:embed="rId2"/>
          <a:srcRect l="48176" b="46704"/>
          <a:stretch>
            <a:fillRect/>
          </a:stretch>
        </p:blipFill>
        <p:spPr>
          <a:xfrm>
            <a:off x="344805" y="1621155"/>
            <a:ext cx="5093970" cy="5215255"/>
          </a:xfrm>
          <a:prstGeom prst="rect">
            <a:avLst/>
          </a:prstGeom>
        </p:spPr>
      </p:pic>
      <p:pic>
        <p:nvPicPr>
          <p:cNvPr id="7" name="图片 6" descr="11"/>
          <p:cNvPicPr>
            <a:picLocks noChangeAspect="1"/>
          </p:cNvPicPr>
          <p:nvPr>
            <p:custDataLst>
              <p:tags r:id="rId3"/>
            </p:custDataLst>
          </p:nvPr>
        </p:nvPicPr>
        <p:blipFill>
          <a:blip r:embed="rId2"/>
          <a:srcRect l="48176" t="56193"/>
          <a:stretch>
            <a:fillRect/>
          </a:stretch>
        </p:blipFill>
        <p:spPr>
          <a:xfrm>
            <a:off x="5564505" y="1655445"/>
            <a:ext cx="5241290" cy="441071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900000"/>
          </a:xfrm>
          <a:solidFill>
            <a:srgbClr val="02383B"/>
          </a:solidFill>
          <a:ln>
            <a:noFill/>
          </a:ln>
        </p:spPr>
        <p:txBody>
          <a:bodyPr>
            <a:normAutofit/>
          </a:bodyPr>
          <a:lstStyle/>
          <a:p>
            <a:pPr fontAlgn="ctr"/>
            <a:r>
              <a:rPr lang="en-US" altLang="zh-CN" dirty="0">
                <a:latin typeface="微软雅黑" panose="020B0503020204020204" pitchFamily="34" charset="-122"/>
                <a:ea typeface="微软雅黑" panose="020B0503020204020204" pitchFamily="34" charset="-122"/>
              </a:rPr>
              <a:t>      </a:t>
            </a:r>
            <a:r>
              <a:rPr lang="en-US" altLang="zh-CN" dirty="0" smtClean="0">
                <a:solidFill>
                  <a:schemeClr val="bg1"/>
                </a:solidFill>
                <a:latin typeface="Times New Roman Regular" panose="02020603050405020304" charset="0"/>
                <a:ea typeface="微软雅黑" panose="020B0503020204020204" pitchFamily="34" charset="-122"/>
                <a:cs typeface="Times New Roman Regular" panose="02020603050405020304" charset="0"/>
              </a:rPr>
              <a:t>Result</a:t>
            </a:r>
            <a:endParaRPr lang="zh-CN" altLang="en-US" dirty="0">
              <a:solidFill>
                <a:schemeClr val="bg1"/>
              </a:solidFill>
              <a:latin typeface="Times New Roman Regular" panose="02020603050405020304" charset="0"/>
              <a:ea typeface="微软雅黑" panose="020B0503020204020204" pitchFamily="34" charset="-122"/>
              <a:cs typeface="Times New Roman Regular" panose="02020603050405020304" charset="0"/>
            </a:endParaRPr>
          </a:p>
        </p:txBody>
      </p:sp>
      <p:sp>
        <p:nvSpPr>
          <p:cNvPr id="4" name="灯片编号占位符 3"/>
          <p:cNvSpPr>
            <a:spLocks noGrp="1"/>
          </p:cNvSpPr>
          <p:nvPr>
            <p:ph type="sldNum" sz="quarter" idx="12"/>
          </p:nvPr>
        </p:nvSpPr>
        <p:spPr/>
        <p:txBody>
          <a:bodyPr/>
          <a:lstStyle/>
          <a:p>
            <a:fld id="{7139EF04-2274-41F2-B786-8BCBCAB00D9F}" type="slidenum">
              <a:rPr lang="zh-CN" altLang="en-US" smtClean="0"/>
            </a:fld>
            <a:endParaRPr lang="zh-CN" altLang="en-US"/>
          </a:p>
        </p:txBody>
      </p:sp>
      <p:sp>
        <p:nvSpPr>
          <p:cNvPr id="8" name="文本框 7"/>
          <p:cNvSpPr txBox="1"/>
          <p:nvPr/>
        </p:nvSpPr>
        <p:spPr>
          <a:xfrm>
            <a:off x="998855" y="1073150"/>
            <a:ext cx="8213725" cy="460375"/>
          </a:xfrm>
          <a:prstGeom prst="rect">
            <a:avLst/>
          </a:prstGeom>
          <a:noFill/>
        </p:spPr>
        <p:txBody>
          <a:bodyPr wrap="square" rtlCol="0">
            <a:spAutoFit/>
          </a:bodyPr>
          <a:p>
            <a:r>
              <a:rPr lang="en-US" altLang="zh-CN" sz="2400">
                <a:latin typeface="Times New Roman Regular" panose="02020603050405020304" charset="0"/>
                <a:cs typeface="Times New Roman Regular" panose="02020603050405020304" charset="0"/>
                <a:sym typeface="+mn-ea"/>
              </a:rPr>
              <a:t>3.Effects of Indoor Lighting</a:t>
            </a:r>
            <a:endParaRPr lang="en-US" altLang="zh-CN" sz="2400">
              <a:latin typeface="Times New Roman Regular" panose="02020603050405020304" charset="0"/>
              <a:cs typeface="Times New Roman Regular" panose="02020603050405020304" charset="0"/>
              <a:sym typeface="+mn-ea"/>
            </a:endParaRPr>
          </a:p>
        </p:txBody>
      </p:sp>
      <p:sp>
        <p:nvSpPr>
          <p:cNvPr id="5" name="文本框 4"/>
          <p:cNvSpPr txBox="1"/>
          <p:nvPr/>
        </p:nvSpPr>
        <p:spPr>
          <a:xfrm>
            <a:off x="516255" y="1850390"/>
            <a:ext cx="3145155" cy="5015865"/>
          </a:xfrm>
          <a:prstGeom prst="rect">
            <a:avLst/>
          </a:prstGeom>
          <a:noFill/>
        </p:spPr>
        <p:txBody>
          <a:bodyPr wrap="square" rtlCol="0" anchor="t">
            <a:spAutoFit/>
          </a:bodyPr>
          <a:p>
            <a:r>
              <a:rPr lang="en-US" sz="2000">
                <a:latin typeface="Times New Roman Regular" panose="02020603050405020304" charset="0"/>
                <a:ea typeface="宋体" charset="0"/>
                <a:cs typeface="Times New Roman Regular" panose="02020603050405020304" charset="0"/>
                <a:sym typeface="+mn-ea"/>
              </a:rPr>
              <a:t>background</a:t>
            </a:r>
            <a:r>
              <a:rPr sz="2000">
                <a:latin typeface="Times New Roman Regular" panose="02020603050405020304" charset="0"/>
                <a:ea typeface="宋体" charset="0"/>
                <a:cs typeface="Times New Roman Regular" panose="02020603050405020304" charset="0"/>
                <a:sym typeface="+mn-ea"/>
              </a:rPr>
              <a:t>：</a:t>
            </a:r>
            <a:endParaRPr sz="2000">
              <a:latin typeface="Times New Roman Regular" panose="02020603050405020304" charset="0"/>
              <a:ea typeface="宋体" charset="0"/>
              <a:cs typeface="Times New Roman Regular" panose="02020603050405020304" charset="0"/>
              <a:sym typeface="+mn-ea"/>
            </a:endParaRPr>
          </a:p>
          <a:p>
            <a:r>
              <a:rPr sz="2000">
                <a:latin typeface="Times New Roman Regular" panose="02020603050405020304" charset="0"/>
                <a:ea typeface="宋体" charset="0"/>
                <a:cs typeface="Times New Roman Regular" panose="02020603050405020304" charset="0"/>
                <a:sym typeface="+mn-ea"/>
              </a:rPr>
              <a:t>Cooking oils absorb UVA and visible light that overlap with the irradiance of indoor direct sunlight</a:t>
            </a:r>
            <a:r>
              <a:rPr lang="en-US" sz="2000">
                <a:latin typeface="Times New Roman Regular" panose="02020603050405020304" charset="0"/>
                <a:ea typeface="宋体" charset="0"/>
                <a:cs typeface="Times New Roman Regular" panose="02020603050405020304" charset="0"/>
                <a:sym typeface="+mn-ea"/>
              </a:rPr>
              <a:t>.</a:t>
            </a:r>
            <a:endParaRPr lang="en-US" sz="2000">
              <a:latin typeface="Times New Roman Regular" panose="02020603050405020304" charset="0"/>
              <a:ea typeface="宋体" charset="0"/>
              <a:cs typeface="Times New Roman Regular" panose="02020603050405020304" charset="0"/>
              <a:sym typeface="+mn-ea"/>
            </a:endParaRPr>
          </a:p>
          <a:p>
            <a:endParaRPr lang="en-US" sz="2000">
              <a:latin typeface="Times New Roman Regular" panose="02020603050405020304" charset="0"/>
              <a:ea typeface="宋体" charset="0"/>
              <a:cs typeface="Times New Roman Regular" panose="02020603050405020304" charset="0"/>
              <a:sym typeface="+mn-ea"/>
            </a:endParaRPr>
          </a:p>
          <a:p>
            <a:r>
              <a:rPr lang="en-US" sz="2000">
                <a:latin typeface="Times New Roman Regular" panose="02020603050405020304" charset="0"/>
                <a:ea typeface="宋体" charset="0"/>
                <a:cs typeface="Times New Roman Regular" panose="02020603050405020304" charset="0"/>
                <a:sym typeface="+mn-ea"/>
              </a:rPr>
              <a:t>setup</a:t>
            </a:r>
            <a:r>
              <a:rPr sz="2000">
                <a:latin typeface="Times New Roman Regular" panose="02020603050405020304" charset="0"/>
                <a:ea typeface="宋体" charset="0"/>
                <a:cs typeface="Times New Roman Regular" panose="02020603050405020304" charset="0"/>
                <a:sym typeface="+mn-ea"/>
              </a:rPr>
              <a:t>：</a:t>
            </a:r>
            <a:endParaRPr sz="2000">
              <a:latin typeface="Times New Roman Regular" panose="02020603050405020304" charset="0"/>
              <a:ea typeface="宋体" charset="0"/>
              <a:cs typeface="Times New Roman Regular" panose="02020603050405020304" charset="0"/>
              <a:sym typeface="+mn-ea"/>
            </a:endParaRPr>
          </a:p>
          <a:p>
            <a:r>
              <a:rPr lang="en-US" sz="2000">
                <a:latin typeface="Times New Roman Regular" panose="02020603050405020304" charset="0"/>
                <a:ea typeface="宋体" charset="0"/>
                <a:cs typeface="Times New Roman Regular" panose="02020603050405020304" charset="0"/>
                <a:sym typeface="+mn-ea"/>
              </a:rPr>
              <a:t>P</a:t>
            </a:r>
            <a:r>
              <a:rPr sz="2000">
                <a:latin typeface="Times New Roman Regular" panose="02020603050405020304" charset="0"/>
                <a:ea typeface="宋体" charset="0"/>
                <a:cs typeface="Times New Roman Regular" panose="02020603050405020304" charset="0"/>
                <a:sym typeface="+mn-ea"/>
              </a:rPr>
              <a:t>lacing oil coatings by a south-facing window in an office</a:t>
            </a:r>
            <a:r>
              <a:rPr lang="en-US" sz="2000">
                <a:latin typeface="Times New Roman Regular" panose="02020603050405020304" charset="0"/>
                <a:ea typeface="宋体" charset="0"/>
                <a:cs typeface="Times New Roman Regular" panose="02020603050405020304" charset="0"/>
                <a:sym typeface="+mn-ea"/>
              </a:rPr>
              <a:t>.</a:t>
            </a:r>
            <a:r>
              <a:rPr sz="2000">
                <a:latin typeface="Times New Roman Regular" panose="02020603050405020304" charset="0"/>
                <a:ea typeface="宋体" charset="0"/>
                <a:cs typeface="Times New Roman Regular" panose="02020603050405020304" charset="0"/>
                <a:sym typeface="+mn-ea"/>
              </a:rPr>
              <a:t> </a:t>
            </a:r>
            <a:r>
              <a:rPr lang="en-US" sz="2000">
                <a:latin typeface="Times New Roman Regular" panose="02020603050405020304" charset="0"/>
                <a:ea typeface="宋体" charset="0"/>
                <a:cs typeface="Times New Roman Regular" panose="02020603050405020304" charset="0"/>
                <a:sym typeface="+mn-ea"/>
              </a:rPr>
              <a:t>L</a:t>
            </a:r>
            <a:r>
              <a:rPr sz="2000">
                <a:latin typeface="Times New Roman Regular" panose="02020603050405020304" charset="0"/>
                <a:ea typeface="宋体" charset="0"/>
                <a:cs typeface="Times New Roman Regular" panose="02020603050405020304" charset="0"/>
                <a:sym typeface="+mn-ea"/>
              </a:rPr>
              <a:t>oosely covering the oil coatings with transparent Petri dish covers.</a:t>
            </a:r>
            <a:endParaRPr sz="2000">
              <a:latin typeface="Times New Roman Regular" panose="02020603050405020304" charset="0"/>
              <a:ea typeface="宋体" charset="0"/>
              <a:cs typeface="Times New Roman Regular" panose="02020603050405020304" charset="0"/>
              <a:sym typeface="+mn-ea"/>
            </a:endParaRPr>
          </a:p>
          <a:p>
            <a:endParaRPr sz="2000">
              <a:latin typeface="Times New Roman Regular" panose="02020603050405020304" charset="0"/>
              <a:ea typeface="宋体" charset="0"/>
              <a:cs typeface="Times New Roman Regular" panose="02020603050405020304" charset="0"/>
              <a:sym typeface="+mn-ea"/>
            </a:endParaRPr>
          </a:p>
          <a:p>
            <a:r>
              <a:rPr lang="en-US" sz="2000">
                <a:latin typeface="Times New Roman Regular" panose="02020603050405020304" charset="0"/>
                <a:ea typeface="宋体" charset="0"/>
                <a:cs typeface="Times New Roman Regular" panose="02020603050405020304" charset="0"/>
                <a:sym typeface="+mn-ea"/>
              </a:rPr>
              <a:t>instrument</a:t>
            </a:r>
            <a:r>
              <a:rPr sz="2000">
                <a:latin typeface="Times New Roman Regular" panose="02020603050405020304" charset="0"/>
                <a:ea typeface="宋体" charset="0"/>
                <a:cs typeface="Times New Roman Regular" panose="02020603050405020304" charset="0"/>
                <a:sym typeface="+mn-ea"/>
              </a:rPr>
              <a:t>：</a:t>
            </a:r>
            <a:endParaRPr sz="2000">
              <a:latin typeface="Times New Roman Regular" panose="02020603050405020304" charset="0"/>
              <a:ea typeface="宋体" charset="0"/>
              <a:cs typeface="Times New Roman Regular" panose="02020603050405020304" charset="0"/>
              <a:sym typeface="+mn-ea"/>
            </a:endParaRPr>
          </a:p>
          <a:p>
            <a:r>
              <a:rPr sz="2000" baseline="30000">
                <a:latin typeface="Times New Roman Regular" panose="02020603050405020304" charset="0"/>
                <a:ea typeface="宋体" charset="0"/>
                <a:cs typeface="Times New Roman Regular" panose="02020603050405020304" charset="0"/>
                <a:sym typeface="+mn-ea"/>
              </a:rPr>
              <a:t>1</a:t>
            </a:r>
            <a:r>
              <a:rPr sz="2000">
                <a:latin typeface="Times New Roman Regular" panose="02020603050405020304" charset="0"/>
                <a:ea typeface="宋体" charset="0"/>
                <a:cs typeface="Times New Roman Regular" panose="02020603050405020304" charset="0"/>
                <a:sym typeface="+mn-ea"/>
              </a:rPr>
              <a:t>H NMR</a:t>
            </a:r>
            <a:r>
              <a:rPr lang="en-US" sz="2000">
                <a:latin typeface="Times New Roman Regular" panose="02020603050405020304" charset="0"/>
                <a:ea typeface="宋体" charset="0"/>
                <a:cs typeface="Times New Roman Regular" panose="02020603050405020304" charset="0"/>
                <a:sym typeface="+mn-ea"/>
              </a:rPr>
              <a:t> </a:t>
            </a:r>
            <a:r>
              <a:rPr sz="2000">
                <a:latin typeface="Times New Roman Regular" panose="02020603050405020304" charset="0"/>
                <a:ea typeface="宋体" charset="0"/>
                <a:cs typeface="Times New Roman Regular" panose="02020603050405020304" charset="0"/>
                <a:sym typeface="+mn-ea"/>
              </a:rPr>
              <a:t>spectra</a:t>
            </a:r>
            <a:endParaRPr sz="2000">
              <a:latin typeface="Times New Roman Regular" panose="02020603050405020304" charset="0"/>
              <a:ea typeface="宋体" charset="0"/>
              <a:cs typeface="Times New Roman Regular" panose="02020603050405020304" charset="0"/>
              <a:sym typeface="+mn-ea"/>
            </a:endParaRPr>
          </a:p>
          <a:p>
            <a:endParaRPr lang="en-US" sz="2000">
              <a:latin typeface="Times New Roman Regular" panose="02020603050405020304" charset="0"/>
              <a:ea typeface="宋体" charset="0"/>
              <a:cs typeface="Times New Roman Regular" panose="02020603050405020304" charset="0"/>
              <a:sym typeface="+mn-ea"/>
            </a:endParaRPr>
          </a:p>
        </p:txBody>
      </p:sp>
      <p:pic>
        <p:nvPicPr>
          <p:cNvPr id="11" name="图片 10" descr="/private/var/folders/c3/55ymwrj52kj8154jkhkb5_5w0000gp/T/com.kingsoft.wpsoffice.mac/photoedit2/20230915080603/temp.pngtemp"/>
          <p:cNvPicPr>
            <a:picLocks noChangeAspect="1"/>
          </p:cNvPicPr>
          <p:nvPr/>
        </p:nvPicPr>
        <p:blipFill>
          <a:blip r:embed="rId1"/>
          <a:srcRect l="5798" r="2945" b="1155"/>
          <a:stretch>
            <a:fillRect/>
          </a:stretch>
        </p:blipFill>
        <p:spPr>
          <a:xfrm>
            <a:off x="8610600" y="1379855"/>
            <a:ext cx="2612390" cy="5259705"/>
          </a:xfrm>
          <a:prstGeom prst="rect">
            <a:avLst/>
          </a:prstGeom>
        </p:spPr>
      </p:pic>
      <p:pic>
        <p:nvPicPr>
          <p:cNvPr id="13" name="图片 12" descr="/private/var/folders/c3/55ymwrj52kj8154jkhkb5_5w0000gp/T/com.kingsoft.wpsoffice.mac/photoedit2/20230915080712/temp.pngtemp"/>
          <p:cNvPicPr>
            <a:picLocks noChangeAspect="1"/>
          </p:cNvPicPr>
          <p:nvPr/>
        </p:nvPicPr>
        <p:blipFill>
          <a:blip r:embed="rId2"/>
          <a:stretch>
            <a:fillRect/>
          </a:stretch>
        </p:blipFill>
        <p:spPr>
          <a:xfrm>
            <a:off x="4248785" y="1533525"/>
            <a:ext cx="4248785" cy="506603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900000"/>
          </a:xfrm>
          <a:solidFill>
            <a:srgbClr val="02383B"/>
          </a:solidFill>
          <a:ln>
            <a:noFill/>
          </a:ln>
        </p:spPr>
        <p:txBody>
          <a:bodyPr>
            <a:normAutofit/>
          </a:bodyPr>
          <a:lstStyle/>
          <a:p>
            <a:pPr fontAlgn="ctr"/>
            <a:r>
              <a:rPr lang="en-US" altLang="zh-CN" dirty="0">
                <a:latin typeface="微软雅黑" panose="020B0503020204020204" pitchFamily="34" charset="-122"/>
                <a:ea typeface="微软雅黑" panose="020B0503020204020204" pitchFamily="34" charset="-122"/>
              </a:rPr>
              <a:t>      </a:t>
            </a:r>
            <a:r>
              <a:rPr lang="en-US" altLang="zh-CN" dirty="0" smtClean="0">
                <a:solidFill>
                  <a:schemeClr val="bg1"/>
                </a:solidFill>
                <a:latin typeface="Times New Roman Regular" panose="02020603050405020304" charset="0"/>
                <a:ea typeface="微软雅黑" panose="020B0503020204020204" pitchFamily="34" charset="-122"/>
                <a:cs typeface="Times New Roman Regular" panose="02020603050405020304" charset="0"/>
              </a:rPr>
              <a:t>Result</a:t>
            </a:r>
            <a:endParaRPr lang="zh-CN" altLang="en-US" dirty="0">
              <a:solidFill>
                <a:schemeClr val="bg1"/>
              </a:solidFill>
              <a:latin typeface="Times New Roman Regular" panose="02020603050405020304" charset="0"/>
              <a:ea typeface="微软雅黑" panose="020B0503020204020204" pitchFamily="34" charset="-122"/>
              <a:cs typeface="Times New Roman Regular" panose="02020603050405020304" charset="0"/>
            </a:endParaRPr>
          </a:p>
        </p:txBody>
      </p:sp>
      <p:sp>
        <p:nvSpPr>
          <p:cNvPr id="4" name="灯片编号占位符 3"/>
          <p:cNvSpPr>
            <a:spLocks noGrp="1"/>
          </p:cNvSpPr>
          <p:nvPr>
            <p:ph type="sldNum" sz="quarter" idx="12"/>
          </p:nvPr>
        </p:nvSpPr>
        <p:spPr/>
        <p:txBody>
          <a:bodyPr/>
          <a:lstStyle/>
          <a:p>
            <a:fld id="{7139EF04-2274-41F2-B786-8BCBCAB00D9F}" type="slidenum">
              <a:rPr lang="zh-CN" altLang="en-US" smtClean="0"/>
            </a:fld>
            <a:endParaRPr lang="zh-CN" altLang="en-US"/>
          </a:p>
        </p:txBody>
      </p:sp>
      <p:sp>
        <p:nvSpPr>
          <p:cNvPr id="8" name="文本框 7"/>
          <p:cNvSpPr txBox="1"/>
          <p:nvPr/>
        </p:nvSpPr>
        <p:spPr>
          <a:xfrm>
            <a:off x="998855" y="1073150"/>
            <a:ext cx="8213725" cy="460375"/>
          </a:xfrm>
          <a:prstGeom prst="rect">
            <a:avLst/>
          </a:prstGeom>
          <a:noFill/>
        </p:spPr>
        <p:txBody>
          <a:bodyPr wrap="square" rtlCol="0">
            <a:spAutoFit/>
          </a:bodyPr>
          <a:p>
            <a:r>
              <a:rPr lang="en-US" altLang="zh-CN" sz="2400">
                <a:latin typeface="Times New Roman Regular" panose="02020603050405020304" charset="0"/>
                <a:cs typeface="Times New Roman Regular" panose="02020603050405020304" charset="0"/>
                <a:sym typeface="+mn-ea"/>
              </a:rPr>
              <a:t>3.Effects of Indoor Lighting</a:t>
            </a:r>
            <a:endParaRPr lang="en-US" altLang="zh-CN" sz="2400">
              <a:latin typeface="Times New Roman Regular" panose="02020603050405020304" charset="0"/>
              <a:cs typeface="Times New Roman Regular" panose="02020603050405020304" charset="0"/>
              <a:sym typeface="+mn-ea"/>
            </a:endParaRPr>
          </a:p>
        </p:txBody>
      </p:sp>
      <p:sp>
        <p:nvSpPr>
          <p:cNvPr id="5" name="文本框 4"/>
          <p:cNvSpPr txBox="1"/>
          <p:nvPr/>
        </p:nvSpPr>
        <p:spPr>
          <a:xfrm>
            <a:off x="2780665" y="5909945"/>
            <a:ext cx="6096000" cy="368300"/>
          </a:xfrm>
          <a:prstGeom prst="rect">
            <a:avLst/>
          </a:prstGeom>
          <a:noFill/>
        </p:spPr>
        <p:txBody>
          <a:bodyPr wrap="square" rtlCol="0" anchor="t">
            <a:spAutoFit/>
          </a:bodyPr>
          <a:p>
            <a:r>
              <a:rPr lang="en-US" altLang="zh-CN">
                <a:latin typeface="Times New Roman Regular" panose="02020603050405020304" charset="0"/>
                <a:ea typeface="宋体" charset="0"/>
                <a:cs typeface="Times New Roman Regular" panose="02020603050405020304" charset="0"/>
                <a:sym typeface="+mn-ea"/>
              </a:rPr>
              <a:t>(</a:t>
            </a:r>
            <a:r>
              <a:rPr lang="zh-CN" altLang="en-US">
                <a:latin typeface="Times New Roman Regular" panose="02020603050405020304" charset="0"/>
                <a:ea typeface="宋体" charset="0"/>
                <a:cs typeface="Times New Roman Regular" panose="02020603050405020304" charset="0"/>
                <a:sym typeface="+mn-ea"/>
              </a:rPr>
              <a:t>fully exposed to room air</a:t>
            </a:r>
            <a:r>
              <a:rPr lang="en-US">
                <a:latin typeface="Times New Roman Regular" panose="02020603050405020304" charset="0"/>
                <a:ea typeface="宋体" charset="0"/>
                <a:cs typeface="Times New Roman Regular" panose="02020603050405020304" charset="0"/>
                <a:sym typeface="+mn-ea"/>
              </a:rPr>
              <a:t>) </a:t>
            </a:r>
            <a:endParaRPr lang="en-US">
              <a:latin typeface="Times New Roman Regular" panose="02020603050405020304" charset="0"/>
              <a:ea typeface="宋体" charset="0"/>
              <a:cs typeface="Times New Roman Regular" panose="02020603050405020304" charset="0"/>
              <a:sym typeface="+mn-ea"/>
            </a:endParaRPr>
          </a:p>
        </p:txBody>
      </p:sp>
      <p:pic>
        <p:nvPicPr>
          <p:cNvPr id="3" name="图片 2" descr="33"/>
          <p:cNvPicPr>
            <a:picLocks noChangeAspect="1"/>
          </p:cNvPicPr>
          <p:nvPr/>
        </p:nvPicPr>
        <p:blipFill>
          <a:blip r:embed="rId1"/>
          <a:srcRect r="44986" b="49995"/>
          <a:stretch>
            <a:fillRect/>
          </a:stretch>
        </p:blipFill>
        <p:spPr>
          <a:xfrm>
            <a:off x="603250" y="1647190"/>
            <a:ext cx="5373370" cy="5074285"/>
          </a:xfrm>
          <a:prstGeom prst="rect">
            <a:avLst/>
          </a:prstGeom>
        </p:spPr>
      </p:pic>
      <p:pic>
        <p:nvPicPr>
          <p:cNvPr id="9" name="图片 8" descr="33"/>
          <p:cNvPicPr>
            <a:picLocks noChangeAspect="1"/>
          </p:cNvPicPr>
          <p:nvPr/>
        </p:nvPicPr>
        <p:blipFill>
          <a:blip r:embed="rId1"/>
          <a:srcRect t="49995" r="44986"/>
          <a:stretch>
            <a:fillRect/>
          </a:stretch>
        </p:blipFill>
        <p:spPr>
          <a:xfrm>
            <a:off x="6262370" y="1536700"/>
            <a:ext cx="5372735" cy="507428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
          <p:cNvSpPr>
            <a:spLocks noGrp="1"/>
          </p:cNvSpPr>
          <p:nvPr>
            <p:ph type="title"/>
          </p:nvPr>
        </p:nvSpPr>
        <p:spPr>
          <a:xfrm>
            <a:off x="0" y="1"/>
            <a:ext cx="12192000" cy="900000"/>
          </a:xfrm>
          <a:solidFill>
            <a:srgbClr val="02383B"/>
          </a:solidFill>
          <a:ln>
            <a:noFill/>
          </a:ln>
        </p:spPr>
        <p:txBody>
          <a:bodyPr>
            <a:normAutofit/>
          </a:bodyPr>
          <a:lstStyle/>
          <a:p>
            <a:pPr fontAlgn="ctr"/>
            <a:r>
              <a:rPr lang="en-US" altLang="zh-CN" dirty="0" smtClean="0">
                <a:latin typeface="微软雅黑" panose="020B0503020204020204" pitchFamily="34" charset="-122"/>
                <a:ea typeface="微软雅黑" panose="020B0503020204020204" pitchFamily="34" charset="-122"/>
              </a:rPr>
              <a:t>      </a:t>
            </a:r>
            <a:r>
              <a:rPr lang="en-US" altLang="zh-CN" dirty="0" smtClean="0">
                <a:solidFill>
                  <a:schemeClr val="bg1"/>
                </a:solidFill>
                <a:latin typeface="Times New Roman Regular" panose="02020603050405020304" charset="0"/>
                <a:ea typeface="微软雅黑" panose="020B0503020204020204" pitchFamily="34" charset="-122"/>
                <a:cs typeface="Times New Roman Regular" panose="02020603050405020304" charset="0"/>
              </a:rPr>
              <a:t>Conclusion</a:t>
            </a:r>
            <a:endParaRPr lang="zh-CN" altLang="en-US" dirty="0">
              <a:solidFill>
                <a:schemeClr val="bg1"/>
              </a:solidFill>
              <a:latin typeface="Times New Roman Regular" panose="02020603050405020304" charset="0"/>
              <a:ea typeface="微软雅黑" panose="020B0503020204020204" pitchFamily="34" charset="-122"/>
              <a:cs typeface="Times New Roman Regular" panose="02020603050405020304" charset="0"/>
            </a:endParaRPr>
          </a:p>
        </p:txBody>
      </p:sp>
      <p:sp>
        <p:nvSpPr>
          <p:cNvPr id="3" name="灯片编号占位符 2"/>
          <p:cNvSpPr>
            <a:spLocks noGrp="1"/>
          </p:cNvSpPr>
          <p:nvPr>
            <p:ph type="sldNum" sz="quarter" idx="12"/>
          </p:nvPr>
        </p:nvSpPr>
        <p:spPr/>
        <p:txBody>
          <a:bodyPr/>
          <a:lstStyle/>
          <a:p>
            <a:fld id="{7139EF04-2274-41F2-B786-8BCBCAB00D9F}" type="slidenum">
              <a:rPr lang="zh-CN" altLang="en-US" smtClean="0"/>
            </a:fld>
            <a:endParaRPr lang="zh-CN" altLang="en-US"/>
          </a:p>
        </p:txBody>
      </p:sp>
      <p:sp>
        <p:nvSpPr>
          <p:cNvPr id="4" name="文本框 3"/>
          <p:cNvSpPr txBox="1"/>
          <p:nvPr/>
        </p:nvSpPr>
        <p:spPr>
          <a:xfrm>
            <a:off x="1282700" y="1998345"/>
            <a:ext cx="8863965" cy="3415030"/>
          </a:xfrm>
          <a:prstGeom prst="rect">
            <a:avLst/>
          </a:prstGeom>
          <a:noFill/>
        </p:spPr>
        <p:txBody>
          <a:bodyPr wrap="square" rtlCol="0">
            <a:spAutoFit/>
          </a:bodyPr>
          <a:p>
            <a:pPr>
              <a:lnSpc>
                <a:spcPct val="150000"/>
              </a:lnSpc>
            </a:pPr>
            <a:r>
              <a:rPr lang="en-US" altLang="zh-CN" sz="2400">
                <a:latin typeface="Times New Roman Regular" panose="02020603050405020304" charset="0"/>
                <a:cs typeface="Times New Roman Regular" panose="02020603050405020304" charset="0"/>
              </a:rPr>
              <a:t> Unsaturated oils chemical fates :</a:t>
            </a:r>
            <a:endParaRPr lang="en-US" altLang="zh-CN" sz="2400">
              <a:latin typeface="Times New Roman Regular" panose="02020603050405020304" charset="0"/>
              <a:cs typeface="Times New Roman Regular" panose="02020603050405020304" charset="0"/>
            </a:endParaRPr>
          </a:p>
          <a:p>
            <a:pPr>
              <a:lnSpc>
                <a:spcPct val="150000"/>
              </a:lnSpc>
            </a:pPr>
            <a:r>
              <a:rPr lang="en-US" altLang="zh-CN" sz="2000">
                <a:latin typeface="Times New Roman Regular" panose="02020603050405020304" charset="0"/>
                <a:cs typeface="Times New Roman Regular" panose="02020603050405020304" charset="0"/>
              </a:rPr>
              <a:t>(1) In ozone-abundant environments (≥5 ppb, minimum observed value), </a:t>
            </a:r>
            <a:r>
              <a:rPr lang="en-US" altLang="zh-CN" sz="2000" b="1">
                <a:latin typeface="Times New Roman Bold" panose="02020603050405020304" charset="0"/>
                <a:cs typeface="Times New Roman Bold" panose="02020603050405020304" charset="0"/>
              </a:rPr>
              <a:t>ozonolysis</a:t>
            </a:r>
            <a:r>
              <a:rPr lang="en-US" altLang="zh-CN" sz="2000">
                <a:latin typeface="Times New Roman Regular" panose="02020603050405020304" charset="0"/>
                <a:cs typeface="Times New Roman Regular" panose="02020603050405020304" charset="0"/>
              </a:rPr>
              <a:t> is the dominant mechanism.</a:t>
            </a:r>
            <a:endParaRPr lang="en-US" altLang="zh-CN" sz="2000">
              <a:latin typeface="Times New Roman Regular" panose="02020603050405020304" charset="0"/>
              <a:cs typeface="Times New Roman Regular" panose="02020603050405020304" charset="0"/>
            </a:endParaRPr>
          </a:p>
          <a:p>
            <a:pPr>
              <a:lnSpc>
                <a:spcPct val="150000"/>
              </a:lnSpc>
            </a:pPr>
            <a:r>
              <a:rPr lang="en-US" altLang="zh-CN" sz="2000">
                <a:latin typeface="Times New Roman Regular" panose="02020603050405020304" charset="0"/>
                <a:cs typeface="Times New Roman Regular" panose="02020603050405020304" charset="0"/>
              </a:rPr>
              <a:t>(2) Indoor locations with extremely low air flow and ozonemixing ratios will make lipid </a:t>
            </a:r>
            <a:r>
              <a:rPr lang="en-US" altLang="zh-CN" sz="2000" b="1">
                <a:latin typeface="Times New Roman Bold" panose="02020603050405020304" charset="0"/>
                <a:cs typeface="Times New Roman Bold" panose="02020603050405020304" charset="0"/>
              </a:rPr>
              <a:t>peroxidation</a:t>
            </a:r>
            <a:r>
              <a:rPr lang="en-US" altLang="zh-CN" sz="2000">
                <a:latin typeface="Times New Roman Regular" panose="02020603050405020304" charset="0"/>
                <a:cs typeface="Times New Roman Regular" panose="02020603050405020304" charset="0"/>
              </a:rPr>
              <a:t> mechanisms more significant, especially when direct sunlight is available.</a:t>
            </a:r>
            <a:endParaRPr lang="en-US" altLang="zh-CN" sz="2000">
              <a:latin typeface="Times New Roman Regular" panose="02020603050405020304" charset="0"/>
              <a:cs typeface="Times New Roman Regular" panose="02020603050405020304" charset="0"/>
            </a:endParaRPr>
          </a:p>
          <a:p>
            <a:pPr indent="457200">
              <a:lnSpc>
                <a:spcPct val="150000"/>
              </a:lnSpc>
            </a:pPr>
            <a:endParaRPr lang="en-US" altLang="zh-CN" sz="2000">
              <a:latin typeface="Times New Roman Regular" panose="02020603050405020304" charset="0"/>
              <a:cs typeface="Times New Roman Regular" panose="0202060305040502030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
          <p:cNvSpPr>
            <a:spLocks noGrp="1"/>
          </p:cNvSpPr>
          <p:nvPr>
            <p:ph type="title"/>
          </p:nvPr>
        </p:nvSpPr>
        <p:spPr>
          <a:xfrm>
            <a:off x="0" y="1"/>
            <a:ext cx="12192000" cy="900000"/>
          </a:xfrm>
          <a:solidFill>
            <a:srgbClr val="02383B"/>
          </a:solidFill>
          <a:ln>
            <a:noFill/>
          </a:ln>
        </p:spPr>
        <p:txBody>
          <a:bodyPr>
            <a:normAutofit/>
          </a:bodyPr>
          <a:lstStyle/>
          <a:p>
            <a:pPr fontAlgn="ctr"/>
            <a:r>
              <a:rPr lang="en-US" altLang="zh-CN" dirty="0" smtClean="0">
                <a:latin typeface="微软雅黑" panose="020B0503020204020204" pitchFamily="34" charset="-122"/>
                <a:ea typeface="微软雅黑" panose="020B0503020204020204" pitchFamily="34" charset="-122"/>
              </a:rPr>
              <a:t>      </a:t>
            </a:r>
            <a:r>
              <a:rPr lang="en-US" altLang="zh-CN" dirty="0" smtClean="0">
                <a:solidFill>
                  <a:schemeClr val="bg1"/>
                </a:solidFill>
                <a:latin typeface="Times New Roman Regular" panose="02020603050405020304" charset="0"/>
                <a:ea typeface="微软雅黑" panose="020B0503020204020204" pitchFamily="34" charset="-122"/>
                <a:cs typeface="Times New Roman Regular" panose="02020603050405020304" charset="0"/>
              </a:rPr>
              <a:t>Conclusion</a:t>
            </a:r>
            <a:endParaRPr lang="zh-CN" altLang="en-US" dirty="0">
              <a:solidFill>
                <a:schemeClr val="bg1"/>
              </a:solidFill>
              <a:latin typeface="Times New Roman Regular" panose="02020603050405020304" charset="0"/>
              <a:ea typeface="微软雅黑" panose="020B0503020204020204" pitchFamily="34" charset="-122"/>
              <a:cs typeface="Times New Roman Regular" panose="02020603050405020304" charset="0"/>
            </a:endParaRPr>
          </a:p>
        </p:txBody>
      </p:sp>
      <p:sp>
        <p:nvSpPr>
          <p:cNvPr id="3" name="灯片编号占位符 2"/>
          <p:cNvSpPr>
            <a:spLocks noGrp="1"/>
          </p:cNvSpPr>
          <p:nvPr>
            <p:ph type="sldNum" sz="quarter" idx="12"/>
          </p:nvPr>
        </p:nvSpPr>
        <p:spPr/>
        <p:txBody>
          <a:bodyPr/>
          <a:lstStyle/>
          <a:p>
            <a:fld id="{7139EF04-2274-41F2-B786-8BCBCAB00D9F}" type="slidenum">
              <a:rPr lang="zh-CN" altLang="en-US" smtClean="0"/>
            </a:fld>
            <a:endParaRPr lang="zh-CN" altLang="en-US"/>
          </a:p>
        </p:txBody>
      </p:sp>
      <p:sp>
        <p:nvSpPr>
          <p:cNvPr id="4" name="文本框 3"/>
          <p:cNvSpPr txBox="1"/>
          <p:nvPr/>
        </p:nvSpPr>
        <p:spPr>
          <a:xfrm>
            <a:off x="1282700" y="1539875"/>
            <a:ext cx="8863965" cy="4338320"/>
          </a:xfrm>
          <a:prstGeom prst="rect">
            <a:avLst/>
          </a:prstGeom>
          <a:noFill/>
        </p:spPr>
        <p:txBody>
          <a:bodyPr wrap="square" rtlCol="0">
            <a:spAutoFit/>
          </a:bodyPr>
          <a:p>
            <a:pPr>
              <a:lnSpc>
                <a:spcPct val="150000"/>
              </a:lnSpc>
            </a:pPr>
            <a:r>
              <a:rPr lang="en-US" altLang="zh-CN" sz="2400">
                <a:latin typeface="Times New Roman Regular" panose="02020603050405020304" charset="0"/>
                <a:cs typeface="Times New Roman Regular" panose="02020603050405020304" charset="0"/>
              </a:rPr>
              <a:t>Novelty &amp; Signi</a:t>
            </a:r>
            <a:r>
              <a:rPr lang="en-US" altLang="zh-CN" sz="2400">
                <a:latin typeface="Times New Roman Regular" panose="02020603050405020304" charset="0"/>
                <a:cs typeface="Times New Roman Regular" panose="02020603050405020304" charset="0"/>
              </a:rPr>
              <a:t>ficance:</a:t>
            </a:r>
            <a:endParaRPr lang="en-US" altLang="zh-CN" sz="2400">
              <a:latin typeface="Times New Roman Regular" panose="02020603050405020304" charset="0"/>
              <a:cs typeface="Times New Roman Regular" panose="02020603050405020304" charset="0"/>
            </a:endParaRPr>
          </a:p>
          <a:p>
            <a:pPr marL="0" indent="457200">
              <a:lnSpc>
                <a:spcPct val="150000"/>
              </a:lnSpc>
              <a:buFont typeface="Arial" panose="020B0604020202020204" pitchFamily="34" charset="0"/>
              <a:buNone/>
            </a:pPr>
            <a:r>
              <a:rPr lang="en-US" altLang="zh-CN" sz="2000">
                <a:latin typeface="Times New Roman Regular" panose="02020603050405020304" charset="0"/>
                <a:cs typeface="Times New Roman Regular" panose="02020603050405020304" charset="0"/>
                <a:sym typeface="+mn-ea"/>
              </a:rPr>
              <a:t>Photooxidation happens in human skin lipids after UVA radiation. UVC lights (λ ≤ 254 nm) could further enhance lipid reactivity by producing indoor OH, well-known initiator in lipid autoxidation.</a:t>
            </a:r>
            <a:endParaRPr lang="en-US" altLang="zh-CN" sz="2000">
              <a:latin typeface="Times New Roman Regular" panose="02020603050405020304" charset="0"/>
              <a:cs typeface="Times New Roman Regular" panose="02020603050405020304" charset="0"/>
              <a:sym typeface="+mn-ea"/>
            </a:endParaRPr>
          </a:p>
          <a:p>
            <a:pPr marL="0" indent="457200">
              <a:lnSpc>
                <a:spcPct val="150000"/>
              </a:lnSpc>
              <a:buFont typeface="Arial" panose="020B0604020202020204" pitchFamily="34" charset="0"/>
              <a:buNone/>
            </a:pPr>
            <a:r>
              <a:rPr lang="en-US" altLang="zh-CN" sz="2000">
                <a:latin typeface="Times New Roman Regular" panose="02020603050405020304" charset="0"/>
                <a:cs typeface="Times New Roman Regular" panose="02020603050405020304" charset="0"/>
                <a:sym typeface="+mn-ea"/>
              </a:rPr>
              <a:t>In dark environments, OH </a:t>
            </a:r>
            <a:r>
              <a:rPr lang="en-US" altLang="zh-CN" sz="2000">
                <a:latin typeface="Times New Roman Regular" panose="02020603050405020304" charset="0"/>
                <a:cs typeface="Times New Roman Regular" panose="02020603050405020304" charset="0"/>
                <a:sym typeface="+mn-ea"/>
              </a:rPr>
              <a:t>concentrations can be enhanced through cooking events or gas-phase ozonolysis of oxidized skin oils. Additionally, metals present in cooking oils or on indoor surface materials are also potential initiators.</a:t>
            </a:r>
            <a:endParaRPr lang="en-US" altLang="zh-CN" sz="2000">
              <a:latin typeface="Times New Roman Regular" panose="02020603050405020304" charset="0"/>
              <a:cs typeface="Times New Roman Regular" panose="02020603050405020304" charset="0"/>
            </a:endParaRPr>
          </a:p>
          <a:p>
            <a:pPr marL="0" indent="457200">
              <a:lnSpc>
                <a:spcPct val="150000"/>
              </a:lnSpc>
              <a:buFont typeface="Arial" panose="020B0604020202020204" pitchFamily="34" charset="0"/>
              <a:buNone/>
            </a:pPr>
            <a:r>
              <a:rPr lang="en-US" altLang="zh-CN" sz="2000">
                <a:latin typeface="Times New Roman Regular" panose="02020603050405020304" charset="0"/>
                <a:cs typeface="Times New Roman Regular" panose="02020603050405020304" charset="0"/>
                <a:sym typeface="+mn-ea"/>
              </a:rPr>
              <a:t>the observed peroxidation behavior unveils specific environments where radical-mediated mechanisms may prevail.</a:t>
            </a:r>
            <a:endParaRPr lang="en-US" altLang="zh-CN" sz="2000">
              <a:latin typeface="Times New Roman Regular" panose="02020603050405020304" charset="0"/>
              <a:cs typeface="Times New Roman Regular" panose="0202060305040502030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64235" y="1451610"/>
            <a:ext cx="2743200" cy="3044825"/>
          </a:xfrm>
        </p:spPr>
        <p:txBody>
          <a:bodyPr>
            <a:noAutofit/>
          </a:bodyPr>
          <a:lstStyle/>
          <a:p>
            <a:pPr>
              <a:lnSpc>
                <a:spcPct val="200000"/>
              </a:lnSpc>
            </a:pPr>
            <a:r>
              <a:rPr lang="en-US" altLang="zh-CN" dirty="0" smtClean="0">
                <a:latin typeface="Times New Roman Regular" panose="02020603050405020304" charset="0"/>
                <a:ea typeface="微软雅黑" panose="020B0503020204020204" pitchFamily="34" charset="-122"/>
                <a:cs typeface="Times New Roman Regular" panose="02020603050405020304" charset="0"/>
              </a:rPr>
              <a:t>Background</a:t>
            </a:r>
            <a:endParaRPr lang="en-US" altLang="zh-CN" dirty="0" smtClean="0">
              <a:latin typeface="Times New Roman Regular" panose="02020603050405020304" charset="0"/>
              <a:ea typeface="微软雅黑" panose="020B0503020204020204" pitchFamily="34" charset="-122"/>
              <a:cs typeface="Times New Roman Regular" panose="02020603050405020304" charset="0"/>
            </a:endParaRPr>
          </a:p>
          <a:p>
            <a:pPr>
              <a:lnSpc>
                <a:spcPct val="200000"/>
              </a:lnSpc>
            </a:pPr>
            <a:r>
              <a:rPr lang="en-US" altLang="zh-CN" dirty="0" smtClean="0">
                <a:latin typeface="Times New Roman Regular" panose="02020603050405020304" charset="0"/>
                <a:ea typeface="微软雅黑" panose="020B0503020204020204" pitchFamily="34" charset="-122"/>
                <a:cs typeface="Times New Roman Regular" panose="02020603050405020304" charset="0"/>
              </a:rPr>
              <a:t>Study </a:t>
            </a:r>
            <a:r>
              <a:rPr lang="en-US" altLang="zh-CN" dirty="0">
                <a:latin typeface="Times New Roman Regular" panose="02020603050405020304" charset="0"/>
                <a:ea typeface="微软雅黑" panose="020B0503020204020204" pitchFamily="34" charset="-122"/>
                <a:cs typeface="Times New Roman Regular" panose="02020603050405020304" charset="0"/>
              </a:rPr>
              <a:t>Design</a:t>
            </a:r>
            <a:endParaRPr lang="en-US" altLang="zh-CN" dirty="0">
              <a:latin typeface="Times New Roman Regular" panose="02020603050405020304" charset="0"/>
              <a:ea typeface="微软雅黑" panose="020B0503020204020204" pitchFamily="34" charset="-122"/>
              <a:cs typeface="Times New Roman Regular" panose="02020603050405020304" charset="0"/>
            </a:endParaRPr>
          </a:p>
          <a:p>
            <a:pPr>
              <a:lnSpc>
                <a:spcPct val="200000"/>
              </a:lnSpc>
            </a:pPr>
            <a:r>
              <a:rPr lang="en-US" altLang="zh-CN" dirty="0" smtClean="0">
                <a:latin typeface="Times New Roman Regular" panose="02020603050405020304" charset="0"/>
                <a:ea typeface="微软雅黑" panose="020B0503020204020204" pitchFamily="34" charset="-122"/>
                <a:cs typeface="Times New Roman Regular" panose="02020603050405020304" charset="0"/>
              </a:rPr>
              <a:t>Result</a:t>
            </a:r>
            <a:endParaRPr lang="en-US" altLang="zh-CN" dirty="0">
              <a:latin typeface="Times New Roman Regular" panose="02020603050405020304" charset="0"/>
              <a:ea typeface="微软雅黑" panose="020B0503020204020204" pitchFamily="34" charset="-122"/>
              <a:cs typeface="Times New Roman Regular" panose="02020603050405020304" charset="0"/>
            </a:endParaRPr>
          </a:p>
          <a:p>
            <a:pPr>
              <a:lnSpc>
                <a:spcPct val="200000"/>
              </a:lnSpc>
            </a:pPr>
            <a:r>
              <a:rPr lang="en-US" altLang="zh-CN" dirty="0" smtClean="0">
                <a:latin typeface="Times New Roman Regular" panose="02020603050405020304" charset="0"/>
                <a:ea typeface="微软雅黑" panose="020B0503020204020204" pitchFamily="34" charset="-122"/>
                <a:cs typeface="Times New Roman Regular" panose="02020603050405020304" charset="0"/>
              </a:rPr>
              <a:t>Conclusion</a:t>
            </a:r>
            <a:endParaRPr lang="en-US" altLang="zh-CN" sz="2000" dirty="0">
              <a:latin typeface="Times New Roman Regular" panose="02020603050405020304" charset="0"/>
              <a:ea typeface="微软雅黑" panose="020B0503020204020204" pitchFamily="34" charset="-122"/>
              <a:cs typeface="Times New Roman Regular" panose="02020603050405020304" charset="0"/>
            </a:endParaRPr>
          </a:p>
        </p:txBody>
      </p:sp>
      <p:sp>
        <p:nvSpPr>
          <p:cNvPr id="4" name="标题 1"/>
          <p:cNvSpPr txBox="1"/>
          <p:nvPr/>
        </p:nvSpPr>
        <p:spPr>
          <a:xfrm>
            <a:off x="0" y="1"/>
            <a:ext cx="12192000" cy="900000"/>
          </a:xfrm>
          <a:prstGeom prst="rect">
            <a:avLst/>
          </a:prstGeom>
          <a:solidFill>
            <a:srgbClr val="02383B"/>
          </a:solidFill>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ctr"/>
            <a:r>
              <a:rPr lang="en-US" altLang="zh-CN" dirty="0">
                <a:latin typeface="微软雅黑" panose="020B0503020204020204" pitchFamily="34" charset="-122"/>
                <a:ea typeface="微软雅黑" panose="020B0503020204020204" pitchFamily="34" charset="-122"/>
              </a:rPr>
              <a:t>     </a:t>
            </a:r>
            <a:r>
              <a:rPr lang="en-US" altLang="zh-CN" dirty="0">
                <a:solidFill>
                  <a:schemeClr val="bg1"/>
                </a:solidFill>
                <a:latin typeface="Times New Roman Regular" panose="02020603050405020304" charset="0"/>
                <a:ea typeface="微软雅黑" panose="020B0503020204020204" pitchFamily="34" charset="-122"/>
                <a:cs typeface="Times New Roman Regular" panose="02020603050405020304" charset="0"/>
              </a:rPr>
              <a:t>Content</a:t>
            </a:r>
            <a:endParaRPr lang="en-US" altLang="zh-CN" dirty="0">
              <a:solidFill>
                <a:schemeClr val="bg1"/>
              </a:solidFill>
              <a:latin typeface="Times New Roman Regular" panose="02020603050405020304" charset="0"/>
              <a:ea typeface="微软雅黑" panose="020B0503020204020204" pitchFamily="34" charset="-122"/>
              <a:cs typeface="Times New Roman Regular" panose="02020603050405020304" charset="0"/>
            </a:endParaRPr>
          </a:p>
        </p:txBody>
      </p:sp>
      <p:sp>
        <p:nvSpPr>
          <p:cNvPr id="2" name="灯片编号占位符 1"/>
          <p:cNvSpPr>
            <a:spLocks noGrp="1"/>
          </p:cNvSpPr>
          <p:nvPr>
            <p:ph type="sldNum" sz="quarter" idx="12"/>
          </p:nvPr>
        </p:nvSpPr>
        <p:spPr/>
        <p:txBody>
          <a:bodyPr/>
          <a:lstStyle/>
          <a:p>
            <a:fld id="{7139EF04-2274-41F2-B786-8BCBCAB00D9F}" type="slidenum">
              <a:rPr lang="zh-CN" altLang="en-US" smtClean="0"/>
            </a:fld>
            <a:endParaRPr lang="zh-CN" altLang="en-US"/>
          </a:p>
        </p:txBody>
      </p:sp>
      <p:pic>
        <p:nvPicPr>
          <p:cNvPr id="5" name="图片 4" descr="截屏2023-09-14 上午12.35.12"/>
          <p:cNvPicPr>
            <a:picLocks noChangeAspect="1"/>
          </p:cNvPicPr>
          <p:nvPr/>
        </p:nvPicPr>
        <p:blipFill>
          <a:blip r:embed="rId1"/>
          <a:stretch>
            <a:fillRect/>
          </a:stretch>
        </p:blipFill>
        <p:spPr>
          <a:xfrm>
            <a:off x="4841875" y="2345055"/>
            <a:ext cx="6766560" cy="239776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331944" y="1667382"/>
            <a:ext cx="9144000" cy="2387600"/>
          </a:xfrm>
        </p:spPr>
        <p:txBody>
          <a:bodyPr anchor="b" anchorCtr="0"/>
          <a:lstStyle/>
          <a:p>
            <a:r>
              <a:rPr lang="en-US" altLang="zh-CN" sz="7200" dirty="0" smtClean="0">
                <a:latin typeface="Times New Roman Regular" panose="02020603050405020304" charset="0"/>
                <a:ea typeface="微软雅黑" panose="020B0503020204020204" pitchFamily="34" charset="-122"/>
                <a:cs typeface="Times New Roman Regular" panose="02020603050405020304" charset="0"/>
              </a:rPr>
              <a:t>THANKS</a:t>
            </a:r>
            <a:endParaRPr lang="en-US" altLang="zh-CN" sz="7200" dirty="0" smtClean="0">
              <a:latin typeface="Times New Roman Regular" panose="02020603050405020304" charset="0"/>
              <a:ea typeface="微软雅黑" panose="020B0503020204020204" pitchFamily="34" charset="-122"/>
              <a:cs typeface="Times New Roman Regular" panose="02020603050405020304" charset="0"/>
            </a:endParaRPr>
          </a:p>
        </p:txBody>
      </p:sp>
      <p:pic>
        <p:nvPicPr>
          <p:cNvPr id="2" name="图片 1" descr="LOGO"/>
          <p:cNvPicPr>
            <a:picLocks noChangeAspect="1"/>
          </p:cNvPicPr>
          <p:nvPr/>
        </p:nvPicPr>
        <p:blipFill>
          <a:blip r:embed="rId1"/>
          <a:stretch>
            <a:fillRect/>
          </a:stretch>
        </p:blipFill>
        <p:spPr>
          <a:xfrm>
            <a:off x="-405765" y="-543560"/>
            <a:ext cx="3734435" cy="2639060"/>
          </a:xfrm>
          <a:prstGeom prst="rect">
            <a:avLst/>
          </a:prstGeom>
        </p:spPr>
      </p:pic>
      <p:sp>
        <p:nvSpPr>
          <p:cNvPr id="6" name="副标题 2"/>
          <p:cNvSpPr txBox="1"/>
          <p:nvPr/>
        </p:nvSpPr>
        <p:spPr>
          <a:xfrm>
            <a:off x="9405620" y="5202555"/>
            <a:ext cx="1616710" cy="16554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endParaRPr lang="zh-CN" altLang="en-US" dirty="0" smtClean="0">
              <a:latin typeface="宋体" charset="0"/>
              <a:ea typeface="宋体" charset="0"/>
            </a:endParaRPr>
          </a:p>
          <a:p>
            <a:pPr algn="ctr"/>
            <a:r>
              <a:rPr lang="zh-CN" altLang="en-US" dirty="0" smtClean="0">
                <a:latin typeface="宋体" charset="0"/>
                <a:ea typeface="宋体" charset="0"/>
              </a:rPr>
              <a:t>许继文</a:t>
            </a:r>
            <a:endParaRPr lang="en-US" altLang="zh-CN" dirty="0" smtClean="0">
              <a:latin typeface="宋体" charset="0"/>
              <a:ea typeface="宋体" charset="0"/>
            </a:endParaRPr>
          </a:p>
          <a:p>
            <a:pPr algn="ctr"/>
            <a:r>
              <a:rPr lang="en-US" altLang="zh-CN" dirty="0" smtClean="0">
                <a:latin typeface="Times New Roman Regular" panose="02020603050405020304" charset="0"/>
                <a:cs typeface="Times New Roman Regular" panose="02020603050405020304" charset="0"/>
              </a:rPr>
              <a:t>2023.09.15</a:t>
            </a:r>
            <a:endParaRPr lang="zh-CN" altLang="en-US" dirty="0">
              <a:latin typeface="Times New Roman Regular" panose="02020603050405020304" charset="0"/>
              <a:cs typeface="Times New Roman Regular" panose="0202060305040502030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0"/>
            <a:ext cx="12192000" cy="681037"/>
          </a:xfrm>
          <a:prstGeom prst="rect">
            <a:avLst/>
          </a:prstGeom>
          <a:solidFill>
            <a:srgbClr val="0238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085712" y="218137"/>
            <a:ext cx="309880" cy="460375"/>
          </a:xfrm>
          <a:prstGeom prst="rect">
            <a:avLst/>
          </a:prstGeom>
          <a:solidFill>
            <a:srgbClr val="02383B"/>
          </a:solidFill>
          <a:ln>
            <a:noFill/>
          </a:ln>
        </p:spPr>
        <p:txBody>
          <a:bodyPr wrap="none" rtlCol="0">
            <a:spAutoFit/>
          </a:bodyPr>
          <a:lstStyle/>
          <a:p>
            <a:pPr algn="ctr"/>
            <a:endParaRPr lang="en-US" altLang="zh-CN" sz="2400" dirty="0" smtClean="0">
              <a:solidFill>
                <a:schemeClr val="bg1"/>
              </a:solidFill>
              <a:latin typeface="Times New Roman Regular" panose="02020603050405020304" charset="0"/>
              <a:ea typeface="微软雅黑" panose="020B0503020204020204" pitchFamily="34" charset="-122"/>
              <a:cs typeface="Times New Roman Regular" panose="02020603050405020304" charset="0"/>
            </a:endParaRPr>
          </a:p>
        </p:txBody>
      </p:sp>
      <p:sp>
        <p:nvSpPr>
          <p:cNvPr id="3" name="灯片编号占位符 2"/>
          <p:cNvSpPr>
            <a:spLocks noGrp="1"/>
          </p:cNvSpPr>
          <p:nvPr>
            <p:ph type="sldNum" sz="quarter" idx="12"/>
          </p:nvPr>
        </p:nvSpPr>
        <p:spPr/>
        <p:txBody>
          <a:bodyPr/>
          <a:lstStyle/>
          <a:p>
            <a:fld id="{7139EF04-2274-41F2-B786-8BCBCAB00D9F}" type="slidenum">
              <a:rPr lang="zh-CN" altLang="en-US" smtClean="0"/>
            </a:fld>
            <a:endParaRPr lang="zh-CN" altLang="en-US"/>
          </a:p>
        </p:txBody>
      </p:sp>
      <p:sp>
        <p:nvSpPr>
          <p:cNvPr id="9" name="标题 1"/>
          <p:cNvSpPr txBox="1"/>
          <p:nvPr/>
        </p:nvSpPr>
        <p:spPr>
          <a:xfrm>
            <a:off x="0" y="1"/>
            <a:ext cx="12192000" cy="900000"/>
          </a:xfrm>
          <a:prstGeom prst="rect">
            <a:avLst/>
          </a:prstGeom>
          <a:solidFill>
            <a:srgbClr val="02383B"/>
          </a:solidFill>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ctr"/>
            <a:r>
              <a:rPr lang="en-US" altLang="zh-CN" dirty="0">
                <a:latin typeface="微软雅黑" panose="020B0503020204020204" pitchFamily="34" charset="-122"/>
                <a:ea typeface="微软雅黑" panose="020B0503020204020204" pitchFamily="34" charset="-122"/>
              </a:rPr>
              <a:t>     </a:t>
            </a:r>
            <a:r>
              <a:rPr lang="en-US" altLang="zh-CN" dirty="0">
                <a:solidFill>
                  <a:schemeClr val="bg1"/>
                </a:solidFill>
                <a:latin typeface="Times New Roman Regular" panose="02020603050405020304" charset="0"/>
                <a:ea typeface="微软雅黑" panose="020B0503020204020204" pitchFamily="34" charset="-122"/>
                <a:cs typeface="Times New Roman Regular" panose="02020603050405020304" charset="0"/>
              </a:rPr>
              <a:t>Background</a:t>
            </a:r>
            <a:endParaRPr lang="en-US" altLang="zh-CN" dirty="0">
              <a:solidFill>
                <a:schemeClr val="bg1"/>
              </a:solidFill>
              <a:latin typeface="Times New Roman Regular" panose="02020603050405020304" charset="0"/>
              <a:ea typeface="微软雅黑" panose="020B0503020204020204" pitchFamily="34" charset="-122"/>
              <a:cs typeface="Times New Roman Regular" panose="02020603050405020304" charset="0"/>
            </a:endParaRPr>
          </a:p>
        </p:txBody>
      </p:sp>
      <p:sp>
        <p:nvSpPr>
          <p:cNvPr id="11" name="文本框 10"/>
          <p:cNvSpPr txBox="1"/>
          <p:nvPr/>
        </p:nvSpPr>
        <p:spPr>
          <a:xfrm>
            <a:off x="1548130" y="1268730"/>
            <a:ext cx="9095740" cy="1476375"/>
          </a:xfrm>
          <a:prstGeom prst="rect">
            <a:avLst/>
          </a:prstGeom>
          <a:noFill/>
        </p:spPr>
        <p:txBody>
          <a:bodyPr wrap="square" rtlCol="0">
            <a:spAutoFit/>
          </a:bodyPr>
          <a:p>
            <a:pPr lvl="0" indent="457200" algn="l">
              <a:lnSpc>
                <a:spcPct val="150000"/>
              </a:lnSpc>
              <a:buClrTx/>
              <a:buSzTx/>
              <a:buFontTx/>
            </a:pPr>
            <a:r>
              <a:rPr lang="en-US" altLang="zh-CN" sz="2000">
                <a:latin typeface="Times New Roman Regular" panose="02020603050405020304" charset="0"/>
                <a:cs typeface="Times New Roman Regular" panose="02020603050405020304" charset="0"/>
                <a:sym typeface="+mn-ea"/>
              </a:rPr>
              <a:t>Unsaturated triglycerides found in food and skin oils are reactive in ambient air.</a:t>
            </a:r>
            <a:r>
              <a:rPr lang="en-US" altLang="zh-CN" sz="2000">
                <a:latin typeface="Times New Roman Regular" panose="02020603050405020304" charset="0"/>
                <a:cs typeface="Times New Roman Regular" panose="02020603050405020304" charset="0"/>
                <a:sym typeface="+mn-ea"/>
              </a:rPr>
              <a:t> </a:t>
            </a:r>
            <a:r>
              <a:rPr lang="en-US" altLang="zh-CN" sz="2000">
                <a:latin typeface="Times New Roman Regular" panose="02020603050405020304" charset="0"/>
                <a:cs typeface="Times New Roman Regular" panose="02020603050405020304" charset="0"/>
                <a:sym typeface="+mn-ea"/>
              </a:rPr>
              <a:t>However, the chemical fate of such compounds has not been well characterized in genuine indoor environments.</a:t>
            </a:r>
            <a:endParaRPr lang="en-US" altLang="zh-CN" sz="2000">
              <a:latin typeface="Times New Roman Regular" panose="02020603050405020304" charset="0"/>
              <a:cs typeface="Times New Roman Regular" panose="02020603050405020304" charset="0"/>
              <a:sym typeface="+mn-ea"/>
            </a:endParaRPr>
          </a:p>
        </p:txBody>
      </p:sp>
      <p:pic>
        <p:nvPicPr>
          <p:cNvPr id="12" name="图片 11" descr="44"/>
          <p:cNvPicPr>
            <a:picLocks noChangeAspect="1"/>
          </p:cNvPicPr>
          <p:nvPr/>
        </p:nvPicPr>
        <p:blipFill>
          <a:blip r:embed="rId1"/>
          <a:srcRect r="1609" b="75120"/>
          <a:stretch>
            <a:fillRect/>
          </a:stretch>
        </p:blipFill>
        <p:spPr>
          <a:xfrm>
            <a:off x="1547813" y="3114040"/>
            <a:ext cx="9096375" cy="279463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139EF04-2274-41F2-B786-8BCBCAB00D9F}" type="slidenum">
              <a:rPr lang="zh-CN" altLang="en-US" smtClean="0"/>
            </a:fld>
            <a:endParaRPr lang="zh-CN" altLang="en-US"/>
          </a:p>
        </p:txBody>
      </p:sp>
      <p:sp>
        <p:nvSpPr>
          <p:cNvPr id="7" name="标题 1"/>
          <p:cNvSpPr txBox="1"/>
          <p:nvPr/>
        </p:nvSpPr>
        <p:spPr>
          <a:xfrm>
            <a:off x="0" y="1"/>
            <a:ext cx="12192000" cy="900000"/>
          </a:xfrm>
          <a:prstGeom prst="rect">
            <a:avLst/>
          </a:prstGeom>
          <a:solidFill>
            <a:srgbClr val="02383B"/>
          </a:solidFill>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ctr"/>
            <a:r>
              <a:rPr lang="en-US" altLang="zh-CN" dirty="0">
                <a:latin typeface="微软雅黑" panose="020B0503020204020204" pitchFamily="34" charset="-122"/>
                <a:ea typeface="微软雅黑" panose="020B0503020204020204" pitchFamily="34" charset="-122"/>
              </a:rPr>
              <a:t>     </a:t>
            </a:r>
            <a:r>
              <a:rPr lang="en-US" altLang="zh-CN" dirty="0">
                <a:solidFill>
                  <a:schemeClr val="bg1"/>
                </a:solidFill>
                <a:latin typeface="Times New Roman Regular" panose="02020603050405020304" charset="0"/>
                <a:ea typeface="微软雅黑" panose="020B0503020204020204" pitchFamily="34" charset="-122"/>
                <a:cs typeface="Times New Roman Regular" panose="02020603050405020304" charset="0"/>
              </a:rPr>
              <a:t>Background</a:t>
            </a:r>
            <a:endParaRPr lang="en-US" altLang="zh-CN" dirty="0">
              <a:solidFill>
                <a:schemeClr val="bg1"/>
              </a:solidFill>
              <a:latin typeface="Times New Roman Regular" panose="02020603050405020304" charset="0"/>
              <a:ea typeface="微软雅黑" panose="020B0503020204020204" pitchFamily="34" charset="-122"/>
              <a:cs typeface="Times New Roman Regular" panose="02020603050405020304" charset="0"/>
            </a:endParaRPr>
          </a:p>
        </p:txBody>
      </p:sp>
      <p:pic>
        <p:nvPicPr>
          <p:cNvPr id="8" name="图片 7" descr="44"/>
          <p:cNvPicPr>
            <a:picLocks noChangeAspect="1"/>
          </p:cNvPicPr>
          <p:nvPr/>
        </p:nvPicPr>
        <p:blipFill>
          <a:blip r:embed="rId1"/>
          <a:srcRect t="27667"/>
          <a:stretch>
            <a:fillRect/>
          </a:stretch>
        </p:blipFill>
        <p:spPr>
          <a:xfrm>
            <a:off x="3143885" y="899795"/>
            <a:ext cx="6690360" cy="5878830"/>
          </a:xfrm>
          <a:prstGeom prst="rect">
            <a:avLst/>
          </a:prstGeom>
        </p:spPr>
      </p:pic>
      <p:sp>
        <p:nvSpPr>
          <p:cNvPr id="10" name="文本框 9"/>
          <p:cNvSpPr txBox="1"/>
          <p:nvPr/>
        </p:nvSpPr>
        <p:spPr>
          <a:xfrm>
            <a:off x="375920" y="1388745"/>
            <a:ext cx="2621280" cy="398780"/>
          </a:xfrm>
          <a:prstGeom prst="rect">
            <a:avLst/>
          </a:prstGeom>
          <a:noFill/>
        </p:spPr>
        <p:txBody>
          <a:bodyPr wrap="square" rtlCol="0">
            <a:spAutoFit/>
          </a:bodyPr>
          <a:p>
            <a:r>
              <a:rPr lang="en-US" altLang="zh-CN" sz="2000">
                <a:latin typeface="Times New Roman Regular" panose="02020603050405020304" charset="0"/>
                <a:cs typeface="Times New Roman Regular" panose="02020603050405020304" charset="0"/>
              </a:rPr>
              <a:t>reaction mechanism</a:t>
            </a:r>
            <a:r>
              <a:rPr lang="en-US" altLang="zh-CN" sz="2000">
                <a:latin typeface="Times New Roman Regular" panose="02020603050405020304" charset="0"/>
                <a:cs typeface="Times New Roman Regular" panose="02020603050405020304" charset="0"/>
              </a:rPr>
              <a:t>s</a:t>
            </a:r>
            <a:endParaRPr lang="en-US" altLang="zh-CN" sz="2000">
              <a:latin typeface="Times New Roman Regular" panose="02020603050405020304" charset="0"/>
              <a:cs typeface="Times New Roman Regular" panose="0202060305040502030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139EF04-2274-41F2-B786-8BCBCAB00D9F}" type="slidenum">
              <a:rPr lang="zh-CN" altLang="en-US" smtClean="0"/>
            </a:fld>
            <a:endParaRPr lang="zh-CN" altLang="en-US"/>
          </a:p>
        </p:txBody>
      </p:sp>
      <p:sp>
        <p:nvSpPr>
          <p:cNvPr id="7" name="标题 1"/>
          <p:cNvSpPr txBox="1"/>
          <p:nvPr/>
        </p:nvSpPr>
        <p:spPr>
          <a:xfrm>
            <a:off x="0" y="1"/>
            <a:ext cx="12192000" cy="900000"/>
          </a:xfrm>
          <a:prstGeom prst="rect">
            <a:avLst/>
          </a:prstGeom>
          <a:solidFill>
            <a:srgbClr val="02383B"/>
          </a:solidFill>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ctr"/>
            <a:r>
              <a:rPr lang="en-US" altLang="zh-CN" dirty="0">
                <a:latin typeface="微软雅黑" panose="020B0503020204020204" pitchFamily="34" charset="-122"/>
                <a:ea typeface="微软雅黑" panose="020B0503020204020204" pitchFamily="34" charset="-122"/>
              </a:rPr>
              <a:t>     </a:t>
            </a:r>
            <a:r>
              <a:rPr lang="en-US" altLang="zh-CN" dirty="0">
                <a:solidFill>
                  <a:schemeClr val="bg1"/>
                </a:solidFill>
                <a:latin typeface="Times New Roman Regular" panose="02020603050405020304" charset="0"/>
                <a:ea typeface="微软雅黑" panose="020B0503020204020204" pitchFamily="34" charset="-122"/>
                <a:cs typeface="Times New Roman Regular" panose="02020603050405020304" charset="0"/>
              </a:rPr>
              <a:t>Background</a:t>
            </a:r>
            <a:endParaRPr lang="en-US" altLang="zh-CN" dirty="0">
              <a:solidFill>
                <a:schemeClr val="bg1"/>
              </a:solidFill>
              <a:latin typeface="Times New Roman Regular" panose="02020603050405020304" charset="0"/>
              <a:ea typeface="微软雅黑" panose="020B0503020204020204" pitchFamily="34" charset="-122"/>
              <a:cs typeface="Times New Roman Regular" panose="02020603050405020304" charset="0"/>
            </a:endParaRPr>
          </a:p>
        </p:txBody>
      </p:sp>
      <p:sp>
        <p:nvSpPr>
          <p:cNvPr id="3" name="文本框 2"/>
          <p:cNvSpPr txBox="1"/>
          <p:nvPr/>
        </p:nvSpPr>
        <p:spPr>
          <a:xfrm>
            <a:off x="1390015" y="2641283"/>
            <a:ext cx="9118600" cy="2030095"/>
          </a:xfrm>
          <a:prstGeom prst="rect">
            <a:avLst/>
          </a:prstGeom>
          <a:noFill/>
        </p:spPr>
        <p:txBody>
          <a:bodyPr wrap="square" rtlCol="0" anchor="ctr" anchorCtr="0">
            <a:spAutoFit/>
          </a:bodyPr>
          <a:p>
            <a:pPr>
              <a:lnSpc>
                <a:spcPct val="150000"/>
              </a:lnSpc>
            </a:pPr>
            <a:r>
              <a:rPr lang="en-US" altLang="zh-CN" sz="2400">
                <a:latin typeface="Times New Roman Regular" panose="02020603050405020304" charset="0"/>
                <a:cs typeface="Times New Roman Regular" panose="02020603050405020304" charset="0"/>
              </a:rPr>
              <a:t>primary objectives: </a:t>
            </a:r>
            <a:endParaRPr lang="en-US" altLang="zh-CN" sz="2400">
              <a:latin typeface="Times New Roman Regular" panose="02020603050405020304" charset="0"/>
              <a:cs typeface="Times New Roman Regular" panose="02020603050405020304" charset="0"/>
            </a:endParaRPr>
          </a:p>
          <a:p>
            <a:pPr>
              <a:lnSpc>
                <a:spcPct val="150000"/>
              </a:lnSpc>
            </a:pPr>
            <a:r>
              <a:rPr lang="en-US" altLang="zh-CN" sz="2000">
                <a:latin typeface="Times New Roman Regular" panose="02020603050405020304" charset="0"/>
                <a:cs typeface="Times New Roman Regular" panose="02020603050405020304" charset="0"/>
              </a:rPr>
              <a:t>(1) validate the significance of ozonolysis in indoor multiphase oxidation; </a:t>
            </a:r>
            <a:endParaRPr lang="en-US" altLang="zh-CN" sz="2000">
              <a:latin typeface="Times New Roman Regular" panose="02020603050405020304" charset="0"/>
              <a:cs typeface="Times New Roman Regular" panose="02020603050405020304" charset="0"/>
            </a:endParaRPr>
          </a:p>
          <a:p>
            <a:pPr>
              <a:lnSpc>
                <a:spcPct val="150000"/>
              </a:lnSpc>
            </a:pPr>
            <a:r>
              <a:rPr lang="en-US" altLang="zh-CN" sz="2000">
                <a:latin typeface="Times New Roman Regular" panose="02020603050405020304" charset="0"/>
                <a:cs typeface="Times New Roman Regular" panose="02020603050405020304" charset="0"/>
              </a:rPr>
              <a:t>(2) identify common oxidation products in aged indoor oil films; </a:t>
            </a:r>
            <a:endParaRPr lang="en-US" altLang="zh-CN" sz="2000">
              <a:latin typeface="Times New Roman Regular" panose="02020603050405020304" charset="0"/>
              <a:cs typeface="Times New Roman Regular" panose="02020603050405020304" charset="0"/>
            </a:endParaRPr>
          </a:p>
          <a:p>
            <a:pPr>
              <a:lnSpc>
                <a:spcPct val="150000"/>
              </a:lnSpc>
            </a:pPr>
            <a:r>
              <a:rPr lang="en-US" altLang="zh-CN" sz="2000">
                <a:latin typeface="Times New Roman Regular" panose="02020603050405020304" charset="0"/>
                <a:cs typeface="Times New Roman Regular" panose="02020603050405020304" charset="0"/>
              </a:rPr>
              <a:t>(3) characterize the dominant oxidation mechanism(s) for different indoor conditions.</a:t>
            </a:r>
            <a:endParaRPr lang="en-US" altLang="zh-CN" sz="2000">
              <a:latin typeface="Times New Roman Regular" panose="02020603050405020304" charset="0"/>
              <a:cs typeface="Times New Roman Regular" panose="0202060305040502030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900000"/>
          </a:xfrm>
          <a:solidFill>
            <a:srgbClr val="02383B"/>
          </a:solidFill>
          <a:ln>
            <a:noFill/>
          </a:ln>
        </p:spPr>
        <p:txBody>
          <a:bodyPr/>
          <a:lstStyle/>
          <a:p>
            <a:pPr fontAlgn="ctr"/>
            <a:r>
              <a:rPr lang="en-US" altLang="zh-CN" dirty="0">
                <a:latin typeface="微软雅黑" panose="020B0503020204020204" pitchFamily="34" charset="-122"/>
                <a:ea typeface="微软雅黑" panose="020B0503020204020204" pitchFamily="34" charset="-122"/>
              </a:rPr>
              <a:t>     </a:t>
            </a:r>
            <a:r>
              <a:rPr lang="en-US" altLang="zh-CN" dirty="0" smtClean="0">
                <a:solidFill>
                  <a:schemeClr val="bg1"/>
                </a:solidFill>
                <a:latin typeface="Times New Roman Regular" panose="02020603050405020304" charset="0"/>
                <a:ea typeface="微软雅黑" panose="020B0503020204020204" pitchFamily="34" charset="-122"/>
                <a:cs typeface="Times New Roman Regular" panose="02020603050405020304" charset="0"/>
              </a:rPr>
              <a:t>Study Design</a:t>
            </a:r>
            <a:endParaRPr lang="en-US" altLang="zh-CN" dirty="0" smtClean="0">
              <a:solidFill>
                <a:schemeClr val="bg1"/>
              </a:solidFill>
              <a:latin typeface="Times New Roman Regular" panose="02020603050405020304" charset="0"/>
              <a:ea typeface="微软雅黑" panose="020B0503020204020204" pitchFamily="34" charset="-122"/>
              <a:cs typeface="Times New Roman Regular" panose="02020603050405020304" charset="0"/>
            </a:endParaRPr>
          </a:p>
        </p:txBody>
      </p:sp>
      <p:sp>
        <p:nvSpPr>
          <p:cNvPr id="6" name="灯片编号占位符 5"/>
          <p:cNvSpPr>
            <a:spLocks noGrp="1"/>
          </p:cNvSpPr>
          <p:nvPr>
            <p:ph type="sldNum" sz="quarter" idx="12"/>
          </p:nvPr>
        </p:nvSpPr>
        <p:spPr/>
        <p:txBody>
          <a:bodyPr/>
          <a:lstStyle/>
          <a:p>
            <a:fld id="{7139EF04-2274-41F2-B786-8BCBCAB00D9F}" type="slidenum">
              <a:rPr lang="zh-CN" altLang="en-US" smtClean="0"/>
            </a:fld>
            <a:endParaRPr lang="zh-CN" altLang="en-US"/>
          </a:p>
        </p:txBody>
      </p:sp>
      <p:sp>
        <p:nvSpPr>
          <p:cNvPr id="4" name="文本框 3"/>
          <p:cNvSpPr txBox="1"/>
          <p:nvPr/>
        </p:nvSpPr>
        <p:spPr>
          <a:xfrm>
            <a:off x="1080135" y="1073150"/>
            <a:ext cx="10121900" cy="3692525"/>
          </a:xfrm>
          <a:prstGeom prst="rect">
            <a:avLst/>
          </a:prstGeom>
          <a:noFill/>
        </p:spPr>
        <p:txBody>
          <a:bodyPr wrap="square" rtlCol="0">
            <a:spAutoFit/>
          </a:bodyPr>
          <a:p>
            <a:r>
              <a:rPr lang="en-US" altLang="zh-CN" sz="2400">
                <a:latin typeface="Times New Roman Regular" panose="02020603050405020304" charset="0"/>
                <a:cs typeface="Times New Roman Regular" panose="02020603050405020304" charset="0"/>
                <a:sym typeface="+mn-ea"/>
              </a:rPr>
              <a:t>MATERIALS</a:t>
            </a:r>
            <a:endParaRPr lang="en-US" altLang="zh-CN" sz="2000">
              <a:latin typeface="Times New Roman Regular" panose="02020603050405020304" charset="0"/>
              <a:cs typeface="Times New Roman Regular" panose="02020603050405020304" charset="0"/>
            </a:endParaRPr>
          </a:p>
          <a:p>
            <a:pPr indent="457200">
              <a:lnSpc>
                <a:spcPct val="150000"/>
              </a:lnSpc>
            </a:pPr>
            <a:r>
              <a:rPr lang="en-US" altLang="zh-CN" sz="2000">
                <a:latin typeface="Times New Roman Regular" panose="02020603050405020304" charset="0"/>
                <a:cs typeface="Times New Roman Regular" panose="02020603050405020304" charset="0"/>
              </a:rPr>
              <a:t>For coating deposition, 500 μL of canola oil in chloroform (∼0.1% v/v) had the solvent fully evaporated inside clean glass Petri dish bottoms (∼50 mm diameter, VWR). </a:t>
            </a:r>
            <a:endParaRPr lang="en-US" altLang="zh-CN" sz="2000">
              <a:latin typeface="Times New Roman Regular" panose="02020603050405020304" charset="0"/>
              <a:cs typeface="Times New Roman Regular" panose="02020603050405020304" charset="0"/>
            </a:endParaRPr>
          </a:p>
          <a:p>
            <a:pPr indent="457200">
              <a:lnSpc>
                <a:spcPct val="150000"/>
              </a:lnSpc>
            </a:pPr>
            <a:r>
              <a:rPr lang="en-US" altLang="zh-CN" sz="2000">
                <a:latin typeface="Times New Roman Regular" panose="02020603050405020304" charset="0"/>
                <a:cs typeface="Times New Roman Regular" panose="02020603050405020304" charset="0"/>
              </a:rPr>
              <a:t>The finished coatings (∼0.25 μm average thickness) were fully sealed under parafilm prior to transportation to the sampling sites (cafeteria kitchen or office). </a:t>
            </a:r>
            <a:endParaRPr lang="en-US" altLang="zh-CN" sz="2000">
              <a:latin typeface="Times New Roman Regular" panose="02020603050405020304" charset="0"/>
              <a:cs typeface="Times New Roman Regular" panose="02020603050405020304" charset="0"/>
            </a:endParaRPr>
          </a:p>
          <a:p>
            <a:pPr indent="457200">
              <a:lnSpc>
                <a:spcPct val="150000"/>
              </a:lnSpc>
            </a:pPr>
            <a:r>
              <a:rPr lang="en-US" altLang="zh-CN" sz="2000">
                <a:latin typeface="Times New Roman Regular" panose="02020603050405020304" charset="0"/>
                <a:cs typeface="Times New Roman Regular" panose="02020603050405020304" charset="0"/>
              </a:rPr>
              <a:t>After an exposure period, the aged coatings were sealed under parafilm before immediate extraction in the laboratory.</a:t>
            </a:r>
            <a:endParaRPr lang="en-US" altLang="zh-CN" sz="2000">
              <a:latin typeface="Times New Roman Regular" panose="02020603050405020304" charset="0"/>
              <a:cs typeface="Times New Roman Regular" panose="02020603050405020304" charset="0"/>
            </a:endParaRPr>
          </a:p>
          <a:p>
            <a:pPr>
              <a:lnSpc>
                <a:spcPct val="150000"/>
              </a:lnSpc>
            </a:pPr>
            <a:endParaRPr lang="en-US" altLang="zh-CN" sz="2000">
              <a:latin typeface="Times New Roman Regular" panose="02020603050405020304" charset="0"/>
              <a:cs typeface="Times New Roman Regular" panose="02020603050405020304" charset="0"/>
            </a:endParaRPr>
          </a:p>
        </p:txBody>
      </p:sp>
      <p:sp>
        <p:nvSpPr>
          <p:cNvPr id="8" name="文本框 7"/>
          <p:cNvSpPr txBox="1"/>
          <p:nvPr/>
        </p:nvSpPr>
        <p:spPr>
          <a:xfrm>
            <a:off x="4500880" y="5994400"/>
            <a:ext cx="1829435" cy="368300"/>
          </a:xfrm>
          <a:prstGeom prst="rect">
            <a:avLst/>
          </a:prstGeom>
          <a:noFill/>
        </p:spPr>
        <p:txBody>
          <a:bodyPr wrap="square" rtlCol="0" anchor="t">
            <a:spAutoFit/>
          </a:bodyPr>
          <a:p>
            <a:r>
              <a:rPr lang="en-US" altLang="zh-CN">
                <a:latin typeface="Times New Roman Regular" panose="02020603050405020304" charset="0"/>
                <a:cs typeface="Times New Roman Regular" panose="02020603050405020304" charset="0"/>
                <a:sym typeface="+mn-ea"/>
              </a:rPr>
              <a:t> types of samples</a:t>
            </a:r>
            <a:endParaRPr lang="en-US" altLang="zh-CN">
              <a:latin typeface="Times New Roman Regular" panose="02020603050405020304" charset="0"/>
              <a:cs typeface="Times New Roman Regular" panose="02020603050405020304" charset="0"/>
              <a:sym typeface="+mn-ea"/>
            </a:endParaRPr>
          </a:p>
        </p:txBody>
      </p:sp>
      <p:pic>
        <p:nvPicPr>
          <p:cNvPr id="9" name="图片 8" descr="11"/>
          <p:cNvPicPr>
            <a:picLocks noChangeAspect="1"/>
          </p:cNvPicPr>
          <p:nvPr/>
        </p:nvPicPr>
        <p:blipFill>
          <a:blip r:embed="rId1"/>
          <a:srcRect t="67217" r="51983" b="21216"/>
          <a:stretch>
            <a:fillRect/>
          </a:stretch>
        </p:blipFill>
        <p:spPr>
          <a:xfrm>
            <a:off x="2177415" y="4236085"/>
            <a:ext cx="7331710" cy="175831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900000"/>
          </a:xfrm>
          <a:solidFill>
            <a:srgbClr val="02383B"/>
          </a:solidFill>
          <a:ln>
            <a:noFill/>
          </a:ln>
        </p:spPr>
        <p:txBody>
          <a:bodyPr/>
          <a:lstStyle/>
          <a:p>
            <a:pPr fontAlgn="ctr"/>
            <a:r>
              <a:rPr lang="en-US" altLang="zh-CN" dirty="0">
                <a:latin typeface="微软雅黑" panose="020B0503020204020204" pitchFamily="34" charset="-122"/>
                <a:ea typeface="微软雅黑" panose="020B0503020204020204" pitchFamily="34" charset="-122"/>
              </a:rPr>
              <a:t>     </a:t>
            </a:r>
            <a:r>
              <a:rPr lang="en-US" altLang="zh-CN" dirty="0" smtClean="0">
                <a:solidFill>
                  <a:schemeClr val="bg1"/>
                </a:solidFill>
                <a:latin typeface="Times New Roman Regular" panose="02020603050405020304" charset="0"/>
                <a:ea typeface="微软雅黑" panose="020B0503020204020204" pitchFamily="34" charset="-122"/>
                <a:cs typeface="Times New Roman Regular" panose="02020603050405020304" charset="0"/>
              </a:rPr>
              <a:t>Study Design</a:t>
            </a:r>
            <a:endParaRPr lang="en-US" altLang="zh-CN" dirty="0" smtClean="0">
              <a:solidFill>
                <a:schemeClr val="bg1"/>
              </a:solidFill>
              <a:latin typeface="Times New Roman Regular" panose="02020603050405020304" charset="0"/>
              <a:ea typeface="微软雅黑" panose="020B0503020204020204" pitchFamily="34" charset="-122"/>
              <a:cs typeface="Times New Roman Regular" panose="02020603050405020304" charset="0"/>
            </a:endParaRPr>
          </a:p>
        </p:txBody>
      </p:sp>
      <p:sp>
        <p:nvSpPr>
          <p:cNvPr id="6" name="灯片编号占位符 5"/>
          <p:cNvSpPr>
            <a:spLocks noGrp="1"/>
          </p:cNvSpPr>
          <p:nvPr>
            <p:ph type="sldNum" sz="quarter" idx="12"/>
          </p:nvPr>
        </p:nvSpPr>
        <p:spPr/>
        <p:txBody>
          <a:bodyPr/>
          <a:lstStyle/>
          <a:p>
            <a:fld id="{7139EF04-2274-41F2-B786-8BCBCAB00D9F}" type="slidenum">
              <a:rPr lang="zh-CN" altLang="en-US" smtClean="0"/>
            </a:fld>
            <a:endParaRPr lang="zh-CN" altLang="en-US"/>
          </a:p>
        </p:txBody>
      </p:sp>
      <p:sp>
        <p:nvSpPr>
          <p:cNvPr id="4" name="文本框 3"/>
          <p:cNvSpPr txBox="1"/>
          <p:nvPr/>
        </p:nvSpPr>
        <p:spPr>
          <a:xfrm>
            <a:off x="466090" y="1073150"/>
            <a:ext cx="10991850" cy="922020"/>
          </a:xfrm>
          <a:prstGeom prst="rect">
            <a:avLst/>
          </a:prstGeom>
          <a:noFill/>
        </p:spPr>
        <p:txBody>
          <a:bodyPr wrap="square" rtlCol="0">
            <a:spAutoFit/>
          </a:bodyPr>
          <a:p>
            <a:r>
              <a:rPr lang="en-US" altLang="zh-CN" sz="2400">
                <a:latin typeface="Times New Roman Regular" panose="02020603050405020304" charset="0"/>
                <a:cs typeface="Times New Roman Regular" panose="02020603050405020304" charset="0"/>
                <a:sym typeface="+mn-ea"/>
              </a:rPr>
              <a:t>INSTRUMENTS</a:t>
            </a:r>
            <a:endParaRPr lang="en-US" altLang="zh-CN" sz="2400">
              <a:latin typeface="Times New Roman Regular" panose="02020603050405020304" charset="0"/>
              <a:cs typeface="Times New Roman Regular" panose="02020603050405020304" charset="0"/>
              <a:sym typeface="+mn-ea"/>
            </a:endParaRPr>
          </a:p>
          <a:p>
            <a:pPr>
              <a:lnSpc>
                <a:spcPct val="150000"/>
              </a:lnSpc>
            </a:pPr>
            <a:endParaRPr lang="en-US" altLang="zh-CN" sz="2000">
              <a:latin typeface="Times New Roman Regular" panose="02020603050405020304" charset="0"/>
              <a:cs typeface="Times New Roman Regular" panose="02020603050405020304" charset="0"/>
            </a:endParaRPr>
          </a:p>
        </p:txBody>
      </p:sp>
      <p:graphicFrame>
        <p:nvGraphicFramePr>
          <p:cNvPr id="7" name="表格 6"/>
          <p:cNvGraphicFramePr/>
          <p:nvPr/>
        </p:nvGraphicFramePr>
        <p:xfrm>
          <a:off x="1416050" y="1980565"/>
          <a:ext cx="9359900" cy="2209800"/>
        </p:xfrm>
        <a:graphic>
          <a:graphicData uri="http://schemas.openxmlformats.org/drawingml/2006/table">
            <a:tbl>
              <a:tblPr firstRow="1" bandRow="1">
                <a:tableStyleId>{5C22544A-7EE6-4342-B048-85BDC9FD1C3A}</a:tableStyleId>
              </a:tblPr>
              <a:tblGrid>
                <a:gridCol w="3652520"/>
                <a:gridCol w="5707480"/>
              </a:tblGrid>
              <a:tr h="381000">
                <a:tc>
                  <a:txBody>
                    <a:bodyPr/>
                    <a:p>
                      <a:pPr algn="ctr">
                        <a:buNone/>
                      </a:pPr>
                      <a:r>
                        <a:rPr lang="en-US" altLang="zh-CN" sz="1800" b="0">
                          <a:latin typeface="Times New Roman Regular" panose="02020603050405020304" charset="0"/>
                          <a:cs typeface="Times New Roman Regular" panose="02020603050405020304" charset="0"/>
                          <a:sym typeface="+mn-ea"/>
                        </a:rPr>
                        <a:t>purpose</a:t>
                      </a:r>
                      <a:endParaRPr lang="en-US" altLang="zh-CN" b="0">
                        <a:latin typeface="Times New Roman Regular" panose="02020603050405020304" charset="0"/>
                        <a:cs typeface="Times New Roman Regular" panose="02020603050405020304" charset="0"/>
                      </a:endParaRPr>
                    </a:p>
                  </a:txBody>
                  <a:tcPr anchor="ctr" anchorCtr="0">
                    <a:solidFill>
                      <a:srgbClr val="02383B">
                        <a:alpha val="78000"/>
                      </a:srgbClr>
                    </a:solidFill>
                  </a:tcPr>
                </a:tc>
                <a:tc>
                  <a:txBody>
                    <a:bodyPr/>
                    <a:p>
                      <a:pPr algn="ctr">
                        <a:buNone/>
                      </a:pPr>
                      <a:r>
                        <a:rPr lang="en-US" altLang="zh-CN" b="0">
                          <a:latin typeface="Times New Roman Regular" panose="02020603050405020304" charset="0"/>
                          <a:cs typeface="Times New Roman Regular" panose="02020603050405020304" charset="0"/>
                        </a:rPr>
                        <a:t>instruments</a:t>
                      </a:r>
                      <a:endParaRPr lang="en-US" altLang="zh-CN" b="0">
                        <a:latin typeface="Times New Roman Regular" panose="02020603050405020304" charset="0"/>
                        <a:cs typeface="Times New Roman Regular" panose="02020603050405020304" charset="0"/>
                      </a:endParaRPr>
                    </a:p>
                  </a:txBody>
                  <a:tcPr anchor="ctr" anchorCtr="0">
                    <a:solidFill>
                      <a:srgbClr val="02383B">
                        <a:alpha val="80000"/>
                      </a:srgbClr>
                    </a:solidFill>
                  </a:tcPr>
                </a:tc>
              </a:tr>
              <a:tr h="381000">
                <a:tc>
                  <a:txBody>
                    <a:bodyPr/>
                    <a:p>
                      <a:pPr algn="l">
                        <a:buNone/>
                      </a:pPr>
                      <a:r>
                        <a:rPr lang="en-US" altLang="zh-CN" sz="1800">
                          <a:latin typeface="Times New Roman Regular" panose="02020603050405020304" charset="0"/>
                          <a:cs typeface="Times New Roman Regular" panose="02020603050405020304" charset="0"/>
                          <a:sym typeface="+mn-ea"/>
                        </a:rPr>
                        <a:t>monitor and characterize </a:t>
                      </a:r>
                      <a:r>
                        <a:rPr lang="en-US" altLang="zh-CN" sz="1800">
                          <a:latin typeface="Times New Roman Regular" panose="02020603050405020304" charset="0"/>
                          <a:cs typeface="Times New Roman Regular" panose="02020603050405020304" charset="0"/>
                          <a:sym typeface="+mn-ea"/>
                        </a:rPr>
                        <a:t>the oil decay and products  </a:t>
                      </a:r>
                      <a:endParaRPr lang="en-US" altLang="zh-CN">
                        <a:latin typeface="Times New Roman Regular" panose="02020603050405020304" charset="0"/>
                        <a:ea typeface="宋体" charset="0"/>
                        <a:cs typeface="Times New Roman Regular" panose="02020603050405020304" charset="0"/>
                      </a:endParaRPr>
                    </a:p>
                  </a:txBody>
                  <a:tcPr anchor="ctr" anchorCtr="0">
                    <a:solidFill>
                      <a:srgbClr val="02383B">
                        <a:alpha val="19000"/>
                      </a:srgbClr>
                    </a:solidFill>
                  </a:tcPr>
                </a:tc>
                <a:tc>
                  <a:txBody>
                    <a:bodyPr/>
                    <a:p>
                      <a:pPr>
                        <a:lnSpc>
                          <a:spcPct val="150000"/>
                        </a:lnSpc>
                      </a:pPr>
                      <a:r>
                        <a:rPr lang="en-US" altLang="zh-CN" sz="1800">
                          <a:latin typeface="Times New Roman Regular" panose="02020603050405020304" charset="0"/>
                          <a:cs typeface="Times New Roman Regular" panose="02020603050405020304" charset="0"/>
                          <a:sym typeface="+mn-ea"/>
                        </a:rPr>
                        <a:t>electrospray ionization mass spectrometry (ESI-MS) </a:t>
                      </a:r>
                      <a:endParaRPr lang="en-US" altLang="zh-CN" sz="1800">
                        <a:latin typeface="Times New Roman Regular" panose="02020603050405020304" charset="0"/>
                        <a:cs typeface="Times New Roman Regular" panose="02020603050405020304" charset="0"/>
                        <a:sym typeface="+mn-ea"/>
                      </a:endParaRPr>
                    </a:p>
                    <a:p>
                      <a:pPr>
                        <a:lnSpc>
                          <a:spcPct val="150000"/>
                        </a:lnSpc>
                      </a:pPr>
                      <a:r>
                        <a:rPr lang="en-US" altLang="zh-CN" sz="1800">
                          <a:latin typeface="Times New Roman Regular" panose="02020603050405020304" charset="0"/>
                          <a:cs typeface="Times New Roman Regular" panose="02020603050405020304" charset="0"/>
                          <a:sym typeface="+mn-ea"/>
                        </a:rPr>
                        <a:t>proton nuclear magnetic resonance (</a:t>
                      </a:r>
                      <a:r>
                        <a:rPr lang="en-US" altLang="zh-CN" sz="1800" baseline="30000">
                          <a:latin typeface="Times New Roman Regular" panose="02020603050405020304" charset="0"/>
                          <a:cs typeface="Times New Roman Regular" panose="02020603050405020304" charset="0"/>
                          <a:sym typeface="+mn-ea"/>
                        </a:rPr>
                        <a:t>1</a:t>
                      </a:r>
                      <a:r>
                        <a:rPr lang="en-US" altLang="zh-CN" sz="1800">
                          <a:latin typeface="Times New Roman Regular" panose="02020603050405020304" charset="0"/>
                          <a:cs typeface="Times New Roman Regular" panose="02020603050405020304" charset="0"/>
                          <a:sym typeface="+mn-ea"/>
                        </a:rPr>
                        <a:t>H NMR). </a:t>
                      </a:r>
                      <a:endParaRPr lang="en-US" altLang="zh-CN">
                        <a:latin typeface="Times New Roman Regular" panose="02020603050405020304" charset="0"/>
                        <a:ea typeface="宋体" charset="0"/>
                        <a:cs typeface="Times New Roman Regular" panose="02020603050405020304" charset="0"/>
                      </a:endParaRPr>
                    </a:p>
                  </a:txBody>
                  <a:tcPr anchor="ctr" anchorCtr="0">
                    <a:solidFill>
                      <a:srgbClr val="02383B">
                        <a:alpha val="19000"/>
                      </a:srgbClr>
                    </a:solidFill>
                  </a:tcPr>
                </a:tc>
              </a:tr>
              <a:tr h="381000">
                <a:tc>
                  <a:txBody>
                    <a:bodyPr/>
                    <a:p>
                      <a:pPr>
                        <a:lnSpc>
                          <a:spcPct val="150000"/>
                        </a:lnSpc>
                      </a:pPr>
                      <a:r>
                        <a:rPr lang="en-US" altLang="zh-CN" sz="1800">
                          <a:latin typeface="Times New Roman Regular" panose="02020603050405020304" charset="0"/>
                          <a:cs typeface="Times New Roman Regular" panose="02020603050405020304" charset="0"/>
                          <a:sym typeface="+mn-ea"/>
                        </a:rPr>
                        <a:t>examine the formation of organic radicals on surfaces</a:t>
                      </a:r>
                      <a:endParaRPr lang="en-US" altLang="zh-CN">
                        <a:latin typeface="Times New Roman Regular" panose="02020603050405020304" charset="0"/>
                        <a:ea typeface="宋体" charset="0"/>
                        <a:cs typeface="Times New Roman Regular" panose="02020603050405020304" charset="0"/>
                      </a:endParaRPr>
                    </a:p>
                  </a:txBody>
                  <a:tcPr anchor="ctr" anchorCtr="0">
                    <a:solidFill>
                      <a:srgbClr val="02383B">
                        <a:alpha val="19000"/>
                      </a:srgbClr>
                    </a:solidFill>
                  </a:tcPr>
                </a:tc>
                <a:tc>
                  <a:txBody>
                    <a:bodyPr/>
                    <a:p>
                      <a:pPr algn="l">
                        <a:buNone/>
                      </a:pPr>
                      <a:r>
                        <a:rPr lang="en-US" altLang="zh-CN" sz="1800">
                          <a:latin typeface="Times New Roman Regular" panose="02020603050405020304" charset="0"/>
                          <a:cs typeface="Times New Roman Regular" panose="02020603050405020304" charset="0"/>
                          <a:sym typeface="+mn-ea"/>
                        </a:rPr>
                        <a:t>Electron paramagnetic resonance (EPR) spectroscopy</a:t>
                      </a:r>
                      <a:endParaRPr lang="en-US" altLang="zh-CN">
                        <a:latin typeface="Times New Roman Regular" panose="02020603050405020304" charset="0"/>
                        <a:ea typeface="宋体" charset="0"/>
                        <a:cs typeface="Times New Roman Regular" panose="02020603050405020304" charset="0"/>
                      </a:endParaRPr>
                    </a:p>
                  </a:txBody>
                  <a:tcPr anchor="ctr" anchorCtr="0">
                    <a:solidFill>
                      <a:srgbClr val="02383B">
                        <a:alpha val="19000"/>
                      </a:srgbClr>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900000"/>
          </a:xfrm>
          <a:solidFill>
            <a:srgbClr val="02383B"/>
          </a:solidFill>
          <a:ln>
            <a:noFill/>
          </a:ln>
        </p:spPr>
        <p:txBody>
          <a:bodyPr/>
          <a:lstStyle/>
          <a:p>
            <a:pPr fontAlgn="ctr"/>
            <a:r>
              <a:rPr lang="en-US" altLang="zh-CN" dirty="0">
                <a:latin typeface="微软雅黑" panose="020B0503020204020204" pitchFamily="34" charset="-122"/>
                <a:ea typeface="微软雅黑" panose="020B0503020204020204" pitchFamily="34" charset="-122"/>
              </a:rPr>
              <a:t>     </a:t>
            </a:r>
            <a:r>
              <a:rPr lang="en-US" altLang="zh-CN" dirty="0" smtClean="0">
                <a:solidFill>
                  <a:schemeClr val="bg1"/>
                </a:solidFill>
                <a:latin typeface="Times New Roman Regular" panose="02020603050405020304" charset="0"/>
                <a:ea typeface="微软雅黑" panose="020B0503020204020204" pitchFamily="34" charset="-122"/>
                <a:cs typeface="Times New Roman Regular" panose="02020603050405020304" charset="0"/>
              </a:rPr>
              <a:t>Study Design</a:t>
            </a:r>
            <a:endParaRPr lang="en-US" altLang="zh-CN" dirty="0" smtClean="0">
              <a:solidFill>
                <a:schemeClr val="bg1"/>
              </a:solidFill>
              <a:latin typeface="Times New Roman Regular" panose="02020603050405020304" charset="0"/>
              <a:ea typeface="微软雅黑" panose="020B0503020204020204" pitchFamily="34" charset="-122"/>
              <a:cs typeface="Times New Roman Regular" panose="02020603050405020304" charset="0"/>
            </a:endParaRPr>
          </a:p>
        </p:txBody>
      </p:sp>
      <p:sp>
        <p:nvSpPr>
          <p:cNvPr id="6" name="灯片编号占位符 5"/>
          <p:cNvSpPr>
            <a:spLocks noGrp="1"/>
          </p:cNvSpPr>
          <p:nvPr>
            <p:ph type="sldNum" sz="quarter" idx="12"/>
          </p:nvPr>
        </p:nvSpPr>
        <p:spPr/>
        <p:txBody>
          <a:bodyPr/>
          <a:lstStyle/>
          <a:p>
            <a:fld id="{7139EF04-2274-41F2-B786-8BCBCAB00D9F}" type="slidenum">
              <a:rPr lang="zh-CN" altLang="en-US" smtClean="0"/>
            </a:fld>
            <a:endParaRPr lang="zh-CN" altLang="en-US"/>
          </a:p>
        </p:txBody>
      </p:sp>
      <p:sp>
        <p:nvSpPr>
          <p:cNvPr id="4" name="文本框 3"/>
          <p:cNvSpPr txBox="1"/>
          <p:nvPr/>
        </p:nvSpPr>
        <p:spPr>
          <a:xfrm>
            <a:off x="998855" y="1073150"/>
            <a:ext cx="6379210" cy="1076325"/>
          </a:xfrm>
          <a:prstGeom prst="rect">
            <a:avLst/>
          </a:prstGeom>
          <a:noFill/>
        </p:spPr>
        <p:txBody>
          <a:bodyPr wrap="square" rtlCol="0">
            <a:spAutoFit/>
          </a:bodyPr>
          <a:p>
            <a:r>
              <a:rPr lang="en-US" altLang="zh-CN" sz="2400">
                <a:latin typeface="Times New Roman Regular" panose="02020603050405020304" charset="0"/>
                <a:cs typeface="Times New Roman Regular" panose="02020603050405020304" charset="0"/>
                <a:sym typeface="+mn-ea"/>
              </a:rPr>
              <a:t>Indoor Sampling 1: Cafeteria Kitchen</a:t>
            </a:r>
            <a:endParaRPr lang="en-US" altLang="zh-CN" sz="2400">
              <a:latin typeface="Times New Roman Regular" panose="02020603050405020304" charset="0"/>
              <a:cs typeface="Times New Roman Regular" panose="02020603050405020304" charset="0"/>
              <a:sym typeface="+mn-ea"/>
            </a:endParaRPr>
          </a:p>
          <a:p>
            <a:endParaRPr lang="en-US" altLang="zh-CN" sz="2000">
              <a:latin typeface="Times New Roman Regular" panose="02020603050405020304" charset="0"/>
              <a:cs typeface="Times New Roman Regular" panose="02020603050405020304" charset="0"/>
            </a:endParaRPr>
          </a:p>
          <a:p>
            <a:endParaRPr lang="en-US" altLang="zh-CN" sz="2000">
              <a:latin typeface="Times New Roman Regular" panose="02020603050405020304" charset="0"/>
              <a:cs typeface="Times New Roman Regular" panose="02020603050405020304" charset="0"/>
            </a:endParaRPr>
          </a:p>
        </p:txBody>
      </p:sp>
      <p:graphicFrame>
        <p:nvGraphicFramePr>
          <p:cNvPr id="7" name="表格 6"/>
          <p:cNvGraphicFramePr/>
          <p:nvPr/>
        </p:nvGraphicFramePr>
        <p:xfrm>
          <a:off x="1416050" y="1980565"/>
          <a:ext cx="8534400" cy="1524000"/>
        </p:xfrm>
        <a:graphic>
          <a:graphicData uri="http://schemas.openxmlformats.org/drawingml/2006/table">
            <a:tbl>
              <a:tblPr firstRow="1" bandRow="1">
                <a:tableStyleId>{5C22544A-7EE6-4342-B048-85BDC9FD1C3A}</a:tableStyleId>
              </a:tblPr>
              <a:tblGrid>
                <a:gridCol w="4680000"/>
                <a:gridCol w="4680000"/>
              </a:tblGrid>
              <a:tr h="381000">
                <a:tc>
                  <a:txBody>
                    <a:bodyPr/>
                    <a:p>
                      <a:pPr algn="l">
                        <a:buNone/>
                      </a:pPr>
                      <a:r>
                        <a:rPr lang="en-US" altLang="zh-CN" b="0">
                          <a:latin typeface="Times New Roman Regular" panose="02020603050405020304" charset="0"/>
                          <a:cs typeface="Times New Roman Regular" panose="02020603050405020304" charset="0"/>
                        </a:rPr>
                        <a:t>layout</a:t>
                      </a:r>
                      <a:endParaRPr lang="en-US" altLang="zh-CN" b="0">
                        <a:latin typeface="Times New Roman Regular" panose="02020603050405020304" charset="0"/>
                        <a:cs typeface="Times New Roman Regular" panose="02020603050405020304" charset="0"/>
                      </a:endParaRPr>
                    </a:p>
                  </a:txBody>
                  <a:tcPr anchor="ctr" anchorCtr="0">
                    <a:solidFill>
                      <a:srgbClr val="02383B">
                        <a:alpha val="78000"/>
                      </a:srgbClr>
                    </a:solidFill>
                  </a:tcPr>
                </a:tc>
                <a:tc>
                  <a:txBody>
                    <a:bodyPr/>
                    <a:p>
                      <a:pPr algn="l">
                        <a:buNone/>
                      </a:pPr>
                      <a:r>
                        <a:rPr lang="en-US" altLang="zh-CN" b="0">
                          <a:latin typeface="Times New Roman Regular" panose="02020603050405020304" charset="0"/>
                          <a:cs typeface="Times New Roman Regular" panose="02020603050405020304" charset="0"/>
                        </a:rPr>
                        <a:t>purpose</a:t>
                      </a:r>
                      <a:endParaRPr lang="en-US" altLang="zh-CN" b="0">
                        <a:latin typeface="Times New Roman Regular" panose="02020603050405020304" charset="0"/>
                        <a:cs typeface="Times New Roman Regular" panose="02020603050405020304" charset="0"/>
                      </a:endParaRPr>
                    </a:p>
                  </a:txBody>
                  <a:tcPr anchor="ctr" anchorCtr="0">
                    <a:solidFill>
                      <a:srgbClr val="02383B">
                        <a:alpha val="80000"/>
                      </a:srgbClr>
                    </a:solidFill>
                  </a:tcPr>
                </a:tc>
              </a:tr>
              <a:tr h="381000">
                <a:tc>
                  <a:txBody>
                    <a:bodyPr/>
                    <a:p>
                      <a:pPr algn="l">
                        <a:buNone/>
                      </a:pPr>
                      <a:r>
                        <a:rPr lang="en-US" altLang="zh-CN">
                          <a:latin typeface="Times New Roman Regular" panose="02020603050405020304" charset="0"/>
                          <a:ea typeface="宋体" charset="0"/>
                          <a:cs typeface="Times New Roman Regular" panose="02020603050405020304" charset="0"/>
                        </a:rPr>
                        <a:t>several clean Petri dish bottoms (without covers) were horizontally placed approximately 1m from the active cooking area with daily frying activities</a:t>
                      </a:r>
                      <a:endParaRPr lang="en-US" altLang="zh-CN">
                        <a:latin typeface="Times New Roman Regular" panose="02020603050405020304" charset="0"/>
                        <a:ea typeface="宋体" charset="0"/>
                        <a:cs typeface="Times New Roman Regular" panose="02020603050405020304" charset="0"/>
                      </a:endParaRPr>
                    </a:p>
                  </a:txBody>
                  <a:tcPr anchor="ctr" anchorCtr="0">
                    <a:solidFill>
                      <a:srgbClr val="02383B">
                        <a:alpha val="19000"/>
                      </a:srgbClr>
                    </a:solidFill>
                  </a:tcPr>
                </a:tc>
                <a:tc>
                  <a:txBody>
                    <a:bodyPr/>
                    <a:p>
                      <a:pPr algn="l">
                        <a:buNone/>
                      </a:pPr>
                      <a:r>
                        <a:rPr lang="en-US" altLang="zh-CN">
                          <a:latin typeface="Times New Roman Regular" panose="02020603050405020304" charset="0"/>
                          <a:ea typeface="宋体" charset="0"/>
                          <a:cs typeface="Times New Roman Regular" panose="02020603050405020304" charset="0"/>
                        </a:rPr>
                        <a:t>collect surface oil deposition resulting from cooking</a:t>
                      </a:r>
                      <a:endParaRPr lang="en-US" altLang="zh-CN">
                        <a:latin typeface="Times New Roman Regular" panose="02020603050405020304" charset="0"/>
                        <a:ea typeface="宋体" charset="0"/>
                        <a:cs typeface="Times New Roman Regular" panose="02020603050405020304" charset="0"/>
                      </a:endParaRPr>
                    </a:p>
                  </a:txBody>
                  <a:tcPr anchor="ctr" anchorCtr="0">
                    <a:solidFill>
                      <a:srgbClr val="02383B">
                        <a:alpha val="19000"/>
                      </a:srgbClr>
                    </a:solidFill>
                  </a:tcPr>
                </a:tc>
              </a:tr>
              <a:tr h="381000">
                <a:tc>
                  <a:txBody>
                    <a:bodyPr/>
                    <a:p>
                      <a:pPr algn="l">
                        <a:buNone/>
                      </a:pPr>
                      <a:r>
                        <a:rPr lang="en-US" altLang="zh-CN">
                          <a:latin typeface="Times New Roman Regular" panose="02020603050405020304" charset="0"/>
                          <a:ea typeface="宋体" charset="0"/>
                          <a:cs typeface="Times New Roman Regular" panose="02020603050405020304" charset="0"/>
                        </a:rPr>
                        <a:t>predeposited canola oil coatings were placed in the business area of the kitchen (∼5 m away from the cooking area and ∼2 m above the ground)</a:t>
                      </a:r>
                      <a:endParaRPr lang="en-US" altLang="zh-CN">
                        <a:latin typeface="Times New Roman Regular" panose="02020603050405020304" charset="0"/>
                        <a:ea typeface="宋体" charset="0"/>
                        <a:cs typeface="Times New Roman Regular" panose="02020603050405020304" charset="0"/>
                      </a:endParaRPr>
                    </a:p>
                  </a:txBody>
                  <a:tcPr anchor="ctr" anchorCtr="0">
                    <a:solidFill>
                      <a:srgbClr val="02383B">
                        <a:alpha val="19000"/>
                      </a:srgbClr>
                    </a:solidFill>
                  </a:tcPr>
                </a:tc>
                <a:tc>
                  <a:txBody>
                    <a:bodyPr/>
                    <a:p>
                      <a:pPr algn="l">
                        <a:buNone/>
                      </a:pPr>
                      <a:r>
                        <a:rPr lang="en-US" altLang="zh-CN">
                          <a:latin typeface="Times New Roman Regular" panose="02020603050405020304" charset="0"/>
                          <a:ea typeface="宋体" charset="0"/>
                          <a:cs typeface="Times New Roman Regular" panose="02020603050405020304" charset="0"/>
                        </a:rPr>
                        <a:t>support product analysis</a:t>
                      </a:r>
                      <a:endParaRPr lang="en-US" altLang="zh-CN">
                        <a:latin typeface="Times New Roman Regular" panose="02020603050405020304" charset="0"/>
                        <a:ea typeface="宋体" charset="0"/>
                        <a:cs typeface="Times New Roman Regular" panose="02020603050405020304" charset="0"/>
                      </a:endParaRPr>
                    </a:p>
                  </a:txBody>
                  <a:tcPr anchor="ctr" anchorCtr="0">
                    <a:solidFill>
                      <a:srgbClr val="02383B">
                        <a:alpha val="19000"/>
                      </a:srgbClr>
                    </a:solidFill>
                  </a:tcPr>
                </a:tc>
              </a:tr>
              <a:tr h="381000">
                <a:tc>
                  <a:txBody>
                    <a:bodyPr/>
                    <a:p>
                      <a:pPr algn="l">
                        <a:buNone/>
                      </a:pPr>
                      <a:r>
                        <a:rPr lang="en-US" altLang="zh-CN">
                          <a:latin typeface="Times New Roman Regular" panose="02020603050405020304" charset="0"/>
                          <a:ea typeface="宋体" charset="0"/>
                          <a:cs typeface="Times New Roman Regular" panose="02020603050405020304" charset="0"/>
                        </a:rPr>
                        <a:t>a clean Petri dish bottom was also placed o</a:t>
                      </a:r>
                      <a:r>
                        <a:rPr lang="en-US" altLang="zh-CN" sz="1800">
                          <a:latin typeface="Times New Roman Regular" panose="02020603050405020304" charset="0"/>
                          <a:ea typeface="宋体" charset="0"/>
                          <a:cs typeface="Times New Roman Regular" panose="02020603050405020304" charset="0"/>
                          <a:sym typeface="+mn-ea"/>
                        </a:rPr>
                        <a:t>n the business area </a:t>
                      </a:r>
                      <a:r>
                        <a:rPr lang="en-US" altLang="zh-CN">
                          <a:latin typeface="Times New Roman Regular" panose="02020603050405020304" charset="0"/>
                          <a:ea typeface="宋体" charset="0"/>
                          <a:cs typeface="Times New Roman Regular" panose="02020603050405020304" charset="0"/>
                        </a:rPr>
                        <a:t>to ensure that the interference from additional cooking-related deposition was minimal.</a:t>
                      </a:r>
                      <a:endParaRPr lang="en-US" altLang="zh-CN">
                        <a:latin typeface="Times New Roman Regular" panose="02020603050405020304" charset="0"/>
                        <a:ea typeface="宋体" charset="0"/>
                        <a:cs typeface="Times New Roman Regular" panose="02020603050405020304" charset="0"/>
                      </a:endParaRPr>
                    </a:p>
                  </a:txBody>
                  <a:tcPr anchor="ctr" anchorCtr="0">
                    <a:solidFill>
                      <a:srgbClr val="02383B">
                        <a:alpha val="19000"/>
                      </a:srgbClr>
                    </a:solidFill>
                  </a:tcPr>
                </a:tc>
                <a:tc>
                  <a:txBody>
                    <a:bodyPr/>
                    <a:p>
                      <a:pPr algn="l">
                        <a:buNone/>
                      </a:pPr>
                      <a:r>
                        <a:rPr lang="en-US" altLang="zh-CN">
                          <a:latin typeface="Times New Roman Regular" panose="02020603050405020304" charset="0"/>
                          <a:ea typeface="宋体" charset="0"/>
                          <a:cs typeface="Times New Roman Regular" panose="02020603050405020304" charset="0"/>
                        </a:rPr>
                        <a:t>control sample</a:t>
                      </a:r>
                      <a:endParaRPr lang="en-US" altLang="zh-CN">
                        <a:latin typeface="Times New Roman Regular" panose="02020603050405020304" charset="0"/>
                        <a:ea typeface="宋体" charset="0"/>
                        <a:cs typeface="Times New Roman Regular" panose="02020603050405020304" charset="0"/>
                      </a:endParaRPr>
                    </a:p>
                  </a:txBody>
                  <a:tcPr anchor="ctr" anchorCtr="0">
                    <a:solidFill>
                      <a:srgbClr val="02383B">
                        <a:alpha val="19000"/>
                      </a:srgbClr>
                    </a:soli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900000"/>
          </a:xfrm>
          <a:solidFill>
            <a:srgbClr val="02383B"/>
          </a:solidFill>
          <a:ln>
            <a:noFill/>
          </a:ln>
        </p:spPr>
        <p:txBody>
          <a:bodyPr/>
          <a:lstStyle/>
          <a:p>
            <a:pPr fontAlgn="ctr"/>
            <a:r>
              <a:rPr lang="en-US" altLang="zh-CN" dirty="0">
                <a:latin typeface="微软雅黑" panose="020B0503020204020204" pitchFamily="34" charset="-122"/>
                <a:ea typeface="微软雅黑" panose="020B0503020204020204" pitchFamily="34" charset="-122"/>
              </a:rPr>
              <a:t>     </a:t>
            </a:r>
            <a:r>
              <a:rPr lang="en-US" altLang="zh-CN" dirty="0" smtClean="0">
                <a:solidFill>
                  <a:schemeClr val="bg1"/>
                </a:solidFill>
                <a:latin typeface="Times New Roman Regular" panose="02020603050405020304" charset="0"/>
                <a:ea typeface="微软雅黑" panose="020B0503020204020204" pitchFamily="34" charset="-122"/>
                <a:cs typeface="Times New Roman Regular" panose="02020603050405020304" charset="0"/>
              </a:rPr>
              <a:t>Study Design</a:t>
            </a:r>
            <a:endParaRPr lang="en-US" altLang="zh-CN" dirty="0" smtClean="0">
              <a:solidFill>
                <a:schemeClr val="bg1"/>
              </a:solidFill>
              <a:latin typeface="Times New Roman Regular" panose="02020603050405020304" charset="0"/>
              <a:ea typeface="微软雅黑" panose="020B0503020204020204" pitchFamily="34" charset="-122"/>
              <a:cs typeface="Times New Roman Regular" panose="02020603050405020304" charset="0"/>
            </a:endParaRPr>
          </a:p>
        </p:txBody>
      </p:sp>
      <p:sp>
        <p:nvSpPr>
          <p:cNvPr id="6" name="灯片编号占位符 5"/>
          <p:cNvSpPr>
            <a:spLocks noGrp="1"/>
          </p:cNvSpPr>
          <p:nvPr>
            <p:ph type="sldNum" sz="quarter" idx="12"/>
          </p:nvPr>
        </p:nvSpPr>
        <p:spPr/>
        <p:txBody>
          <a:bodyPr/>
          <a:lstStyle/>
          <a:p>
            <a:fld id="{7139EF04-2274-41F2-B786-8BCBCAB00D9F}" type="slidenum">
              <a:rPr lang="zh-CN" altLang="en-US" smtClean="0"/>
            </a:fld>
            <a:endParaRPr lang="zh-CN" altLang="en-US"/>
          </a:p>
        </p:txBody>
      </p:sp>
      <p:sp>
        <p:nvSpPr>
          <p:cNvPr id="4" name="文本框 3"/>
          <p:cNvSpPr txBox="1"/>
          <p:nvPr/>
        </p:nvSpPr>
        <p:spPr>
          <a:xfrm>
            <a:off x="998855" y="1073150"/>
            <a:ext cx="6379210" cy="1076325"/>
          </a:xfrm>
          <a:prstGeom prst="rect">
            <a:avLst/>
          </a:prstGeom>
          <a:noFill/>
        </p:spPr>
        <p:txBody>
          <a:bodyPr wrap="square" rtlCol="0">
            <a:spAutoFit/>
          </a:bodyPr>
          <a:p>
            <a:r>
              <a:rPr lang="en-US" altLang="zh-CN" sz="2400">
                <a:latin typeface="Times New Roman Regular" panose="02020603050405020304" charset="0"/>
                <a:cs typeface="Times New Roman Regular" panose="02020603050405020304" charset="0"/>
                <a:sym typeface="+mn-ea"/>
              </a:rPr>
              <a:t>Indoor Sampling 2: Office</a:t>
            </a:r>
            <a:endParaRPr lang="en-US" altLang="zh-CN" sz="2400">
              <a:latin typeface="Times New Roman Regular" panose="02020603050405020304" charset="0"/>
              <a:cs typeface="Times New Roman Regular" panose="02020603050405020304" charset="0"/>
              <a:sym typeface="+mn-ea"/>
            </a:endParaRPr>
          </a:p>
          <a:p>
            <a:endParaRPr lang="en-US" altLang="zh-CN" sz="2000">
              <a:latin typeface="Times New Roman Regular" panose="02020603050405020304" charset="0"/>
              <a:cs typeface="Times New Roman Regular" panose="02020603050405020304" charset="0"/>
            </a:endParaRPr>
          </a:p>
          <a:p>
            <a:endParaRPr lang="zh-CN" altLang="en-US" sz="2000">
              <a:latin typeface="Times New Roman Regular" panose="02020603050405020304" charset="0"/>
              <a:cs typeface="Times New Roman Regular" panose="02020603050405020304" charset="0"/>
            </a:endParaRPr>
          </a:p>
        </p:txBody>
      </p:sp>
      <p:graphicFrame>
        <p:nvGraphicFramePr>
          <p:cNvPr id="3" name="表格 2"/>
          <p:cNvGraphicFramePr/>
          <p:nvPr/>
        </p:nvGraphicFramePr>
        <p:xfrm>
          <a:off x="1416050" y="1980565"/>
          <a:ext cx="9373235" cy="3947160"/>
        </p:xfrm>
        <a:graphic>
          <a:graphicData uri="http://schemas.openxmlformats.org/drawingml/2006/table">
            <a:tbl>
              <a:tblPr firstRow="1" bandRow="1">
                <a:tableStyleId>{5C22544A-7EE6-4342-B048-85BDC9FD1C3A}</a:tableStyleId>
              </a:tblPr>
              <a:tblGrid>
                <a:gridCol w="4680000"/>
                <a:gridCol w="4693285"/>
              </a:tblGrid>
              <a:tr h="381000">
                <a:tc>
                  <a:txBody>
                    <a:bodyPr/>
                    <a:p>
                      <a:pPr algn="ctr">
                        <a:buNone/>
                      </a:pPr>
                      <a:r>
                        <a:rPr lang="en-US" altLang="zh-CN" b="0">
                          <a:latin typeface="Times New Roman Regular" panose="02020603050405020304" charset="0"/>
                          <a:cs typeface="Times New Roman Regular" panose="02020603050405020304" charset="0"/>
                        </a:rPr>
                        <a:t>layout</a:t>
                      </a:r>
                      <a:endParaRPr lang="en-US" altLang="zh-CN" b="0">
                        <a:latin typeface="Times New Roman Regular" panose="02020603050405020304" charset="0"/>
                        <a:cs typeface="Times New Roman Regular" panose="02020603050405020304" charset="0"/>
                      </a:endParaRPr>
                    </a:p>
                  </a:txBody>
                  <a:tcPr anchor="ctr" anchorCtr="0">
                    <a:solidFill>
                      <a:srgbClr val="02383B">
                        <a:alpha val="78000"/>
                      </a:srgbClr>
                    </a:solidFill>
                  </a:tcPr>
                </a:tc>
                <a:tc>
                  <a:txBody>
                    <a:bodyPr/>
                    <a:p>
                      <a:pPr algn="ctr">
                        <a:buNone/>
                      </a:pPr>
                      <a:r>
                        <a:rPr lang="en-US" altLang="zh-CN" b="0">
                          <a:latin typeface="Times New Roman Regular" panose="02020603050405020304" charset="0"/>
                          <a:cs typeface="Times New Roman Regular" panose="02020603050405020304" charset="0"/>
                        </a:rPr>
                        <a:t>purpose</a:t>
                      </a:r>
                      <a:endParaRPr lang="en-US" altLang="zh-CN" b="0">
                        <a:latin typeface="Times New Roman Regular" panose="02020603050405020304" charset="0"/>
                        <a:cs typeface="Times New Roman Regular" panose="02020603050405020304" charset="0"/>
                      </a:endParaRPr>
                    </a:p>
                  </a:txBody>
                  <a:tcPr anchor="ctr" anchorCtr="0">
                    <a:solidFill>
                      <a:srgbClr val="02383B">
                        <a:alpha val="80000"/>
                      </a:srgbClr>
                    </a:solidFill>
                  </a:tcPr>
                </a:tc>
              </a:tr>
              <a:tr h="381000">
                <a:tc>
                  <a:txBody>
                    <a:bodyPr/>
                    <a:p>
                      <a:pPr algn="l">
                        <a:buNone/>
                      </a:pPr>
                      <a:r>
                        <a:rPr lang="en-US" altLang="zh-CN">
                          <a:latin typeface="Times New Roman Regular" panose="02020603050405020304" charset="0"/>
                          <a:ea typeface="宋体" charset="0"/>
                          <a:cs typeface="Times New Roman Regular" panose="02020603050405020304" charset="0"/>
                        </a:rPr>
                        <a:t>0.25 μm-thick uncovered canola oil coatings were placed on a dark bookshelf </a:t>
                      </a:r>
                      <a:r>
                        <a:rPr lang="en-US">
                          <a:latin typeface="Times New Roman Regular" panose="02020603050405020304" charset="0"/>
                          <a:ea typeface="宋体" charset="0"/>
                          <a:cs typeface="Times New Roman Regular" panose="02020603050405020304" charset="0"/>
                        </a:rPr>
                        <a:t> </a:t>
                      </a:r>
                      <a:r>
                        <a:rPr lang="en-US" altLang="zh-CN">
                          <a:latin typeface="Times New Roman Regular" panose="02020603050405020304" charset="0"/>
                          <a:ea typeface="宋体" charset="0"/>
                          <a:cs typeface="Times New Roman Regular" panose="02020603050405020304" charset="0"/>
                        </a:rPr>
                        <a:t>and inside an enclosed drawer in the same room for a maximum of 8 days.</a:t>
                      </a:r>
                      <a:endParaRPr lang="en-US" altLang="zh-CN">
                        <a:latin typeface="Times New Roman Regular" panose="02020603050405020304" charset="0"/>
                        <a:ea typeface="宋体" charset="0"/>
                        <a:cs typeface="Times New Roman Regular" panose="02020603050405020304" charset="0"/>
                      </a:endParaRPr>
                    </a:p>
                  </a:txBody>
                  <a:tcPr anchor="ctr" anchorCtr="0">
                    <a:solidFill>
                      <a:srgbClr val="02383B">
                        <a:alpha val="19000"/>
                      </a:srgbClr>
                    </a:solidFill>
                  </a:tcPr>
                </a:tc>
                <a:tc>
                  <a:txBody>
                    <a:bodyPr/>
                    <a:p>
                      <a:pPr algn="l">
                        <a:buNone/>
                      </a:pPr>
                      <a:r>
                        <a:rPr lang="en-US" altLang="zh-CN">
                          <a:latin typeface="Times New Roman Regular" panose="02020603050405020304" charset="0"/>
                          <a:ea typeface="宋体" charset="0"/>
                          <a:cs typeface="Times New Roman Regular" panose="02020603050405020304" charset="0"/>
                        </a:rPr>
                        <a:t>compare the oxidation products at ozone-abundant and ozone-limited locations</a:t>
                      </a:r>
                      <a:endParaRPr lang="en-US" altLang="zh-CN">
                        <a:latin typeface="Times New Roman Regular" panose="02020603050405020304" charset="0"/>
                        <a:ea typeface="宋体" charset="0"/>
                        <a:cs typeface="Times New Roman Regular" panose="02020603050405020304" charset="0"/>
                      </a:endParaRPr>
                    </a:p>
                  </a:txBody>
                  <a:tcPr anchor="ctr" anchorCtr="0">
                    <a:solidFill>
                      <a:srgbClr val="02383B">
                        <a:alpha val="19000"/>
                      </a:srgbClr>
                    </a:solidFill>
                  </a:tcPr>
                </a:tc>
              </a:tr>
              <a:tr h="381000">
                <a:tc>
                  <a:txBody>
                    <a:bodyPr/>
                    <a:p>
                      <a:pPr algn="l">
                        <a:buNone/>
                      </a:pPr>
                      <a:r>
                        <a:rPr lang="en-US" altLang="zh-CN">
                          <a:latin typeface="Times New Roman Regular" panose="02020603050405020304" charset="0"/>
                          <a:ea typeface="宋体" charset="0"/>
                          <a:cs typeface="Times New Roman Regular" panose="02020603050405020304" charset="0"/>
                        </a:rPr>
                        <a:t>additional oil coatings were loosely covered by transparent Petri dish covers prior to their placement beside a south-facing window receiving direct sunlight</a:t>
                      </a:r>
                      <a:endParaRPr lang="en-US" altLang="zh-CN">
                        <a:latin typeface="Times New Roman Regular" panose="02020603050405020304" charset="0"/>
                        <a:ea typeface="宋体" charset="0"/>
                        <a:cs typeface="Times New Roman Regular" panose="02020603050405020304" charset="0"/>
                      </a:endParaRPr>
                    </a:p>
                  </a:txBody>
                  <a:tcPr anchor="ctr" anchorCtr="0">
                    <a:solidFill>
                      <a:srgbClr val="02383B">
                        <a:alpha val="19000"/>
                      </a:srgbClr>
                    </a:solidFill>
                  </a:tcPr>
                </a:tc>
                <a:tc>
                  <a:txBody>
                    <a:bodyPr/>
                    <a:p>
                      <a:pPr algn="l">
                        <a:buNone/>
                      </a:pPr>
                      <a:r>
                        <a:rPr lang="en-US" altLang="zh-CN">
                          <a:latin typeface="Times New Roman Regular" panose="02020603050405020304" charset="0"/>
                          <a:ea typeface="宋体" charset="0"/>
                          <a:cs typeface="Times New Roman Regular" panose="02020603050405020304" charset="0"/>
                        </a:rPr>
                        <a:t>study the possibility of indoor photooxidation</a:t>
                      </a:r>
                      <a:endParaRPr lang="en-US" altLang="zh-CN">
                        <a:latin typeface="Times New Roman Regular" panose="02020603050405020304" charset="0"/>
                        <a:ea typeface="宋体" charset="0"/>
                        <a:cs typeface="Times New Roman Regular" panose="02020603050405020304" charset="0"/>
                      </a:endParaRPr>
                    </a:p>
                  </a:txBody>
                  <a:tcPr anchor="ctr" anchorCtr="0">
                    <a:solidFill>
                      <a:srgbClr val="02383B">
                        <a:alpha val="19000"/>
                      </a:srgbClr>
                    </a:solidFill>
                  </a:tcPr>
                </a:tc>
              </a:tr>
              <a:tr h="381000">
                <a:tc>
                  <a:txBody>
                    <a:bodyPr/>
                    <a:p>
                      <a:pPr algn="l">
                        <a:buNone/>
                      </a:pPr>
                      <a:r>
                        <a:rPr lang="en-US" altLang="zh-CN">
                          <a:latin typeface="Times New Roman Regular" panose="02020603050405020304" charset="0"/>
                          <a:ea typeface="宋体" charset="0"/>
                          <a:cs typeface="Times New Roman Regular" panose="02020603050405020304" charset="0"/>
                        </a:rPr>
                        <a:t>identical covered oil coatings were also placed on the dark bookshelf at the same time, where the sampling period was up to 16 days after placement.</a:t>
                      </a:r>
                      <a:endParaRPr lang="en-US" altLang="zh-CN">
                        <a:latin typeface="Times New Roman Regular" panose="02020603050405020304" charset="0"/>
                        <a:ea typeface="宋体" charset="0"/>
                        <a:cs typeface="Times New Roman Regular" panose="02020603050405020304" charset="0"/>
                      </a:endParaRPr>
                    </a:p>
                  </a:txBody>
                  <a:tcPr anchor="ctr" anchorCtr="0">
                    <a:solidFill>
                      <a:srgbClr val="02383B">
                        <a:alpha val="19000"/>
                      </a:srgbClr>
                    </a:solidFill>
                  </a:tcPr>
                </a:tc>
                <a:tc>
                  <a:txBody>
                    <a:bodyPr/>
                    <a:p>
                      <a:pPr algn="l">
                        <a:buNone/>
                      </a:pPr>
                      <a:r>
                        <a:rPr lang="en-US" altLang="zh-CN">
                          <a:latin typeface="Times New Roman Regular" panose="02020603050405020304" charset="0"/>
                          <a:ea typeface="宋体" charset="0"/>
                          <a:cs typeface="Times New Roman Regular" panose="02020603050405020304" charset="0"/>
                        </a:rPr>
                        <a:t>for comparison </a:t>
                      </a:r>
                      <a:r>
                        <a:rPr lang="en-US" altLang="zh-CN" sz="1800">
                          <a:latin typeface="Times New Roman Regular" panose="02020603050405020304" charset="0"/>
                          <a:ea typeface="宋体" charset="0"/>
                          <a:cs typeface="Times New Roman Regular" panose="02020603050405020304" charset="0"/>
                          <a:sym typeface="+mn-ea"/>
                        </a:rPr>
                        <a:t>for the temperature by the window which could be a few degrees Celsius higher than the interior on bright days and lower on cloudy days and nights</a:t>
                      </a:r>
                      <a:endParaRPr lang="en-US" altLang="zh-CN">
                        <a:latin typeface="Times New Roman Regular" panose="02020603050405020304" charset="0"/>
                        <a:ea typeface="宋体" charset="0"/>
                        <a:cs typeface="Times New Roman Regular" panose="02020603050405020304" charset="0"/>
                      </a:endParaRPr>
                    </a:p>
                  </a:txBody>
                  <a:tcPr anchor="ctr" anchorCtr="0">
                    <a:solidFill>
                      <a:srgbClr val="02383B">
                        <a:alpha val="19000"/>
                      </a:srgbClr>
                    </a:solidFill>
                  </a:tcPr>
                </a:tc>
              </a:tr>
            </a:tbl>
          </a:graphicData>
        </a:graphic>
      </p:graphicFrame>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p="http://schemas.openxmlformats.org/presentationml/2006/main">
  <p:tag name="TABLE_ENDDRAG_ORIGIN_RECT" val="737*200"/>
  <p:tag name="TABLE_ENDDRAG_RECT" val="111*155*737*200"/>
</p:tagLst>
</file>

<file path=ppt/tags/tag3.xml><?xml version="1.0" encoding="utf-8"?>
<p:tagLst xmlns:p="http://schemas.openxmlformats.org/presentationml/2006/main">
  <p:tag name="TABLE_ENDDRAG_ORIGIN_RECT" val="737*200"/>
  <p:tag name="TABLE_ENDDRAG_RECT" val="111*155*737*200"/>
</p:tagLst>
</file>

<file path=ppt/tags/tag4.xml><?xml version="1.0" encoding="utf-8"?>
<p:tagLst xmlns:p="http://schemas.openxmlformats.org/presentationml/2006/main">
  <p:tag name="KSO_WM_UNIT_PLACING_PICTURE_USER_VIEWPORT" val="{&quot;height&quot;:8213,&quot;width&quot;:8022}"/>
</p:tagLst>
</file>

<file path=ppt/tags/tag5.xml><?xml version="1.0" encoding="utf-8"?>
<p:tagLst xmlns:p="http://schemas.openxmlformats.org/presentationml/2006/main">
  <p:tag name="KSO_WM_UNIT_PLACING_PICTURE_USER_VIEWPORT" val="{&quot;height&quot;:6946,&quot;width&quot;:825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6030</Words>
  <Application>WPS 演示</Application>
  <PresentationFormat>宽屏</PresentationFormat>
  <Paragraphs>286</Paragraphs>
  <Slides>20</Slides>
  <Notes>18</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20</vt:i4>
      </vt:variant>
    </vt:vector>
  </HeadingPairs>
  <TitlesOfParts>
    <vt:vector size="42" baseType="lpstr">
      <vt:lpstr>Arial</vt:lpstr>
      <vt:lpstr>宋体</vt:lpstr>
      <vt:lpstr>Wingdings</vt:lpstr>
      <vt:lpstr>Times New Roman Bold</vt:lpstr>
      <vt:lpstr>Times New Roman Regular</vt:lpstr>
      <vt:lpstr>宋体</vt:lpstr>
      <vt:lpstr>汉仪书宋二KW</vt:lpstr>
      <vt:lpstr>微软雅黑</vt:lpstr>
      <vt:lpstr>汉仪旗黑</vt:lpstr>
      <vt:lpstr>Calibri Light</vt:lpstr>
      <vt:lpstr>等线</vt:lpstr>
      <vt:lpstr>汉仪中等线KW</vt:lpstr>
      <vt:lpstr>Arial Unicode MS</vt:lpstr>
      <vt:lpstr>等线 Light</vt:lpstr>
      <vt:lpstr>Calibri</vt:lpstr>
      <vt:lpstr>Helvetica Neue</vt:lpstr>
      <vt:lpstr>宋体-简</vt:lpstr>
      <vt:lpstr/>
      <vt:lpstr>微软雅黑</vt:lpstr>
      <vt:lpstr>苹方-简</vt:lpstr>
      <vt:lpstr>Apple Color Emoji</vt:lpstr>
      <vt:lpstr>Office 主题​​</vt:lpstr>
      <vt:lpstr>PowerPoint 演示文稿</vt:lpstr>
      <vt:lpstr>PowerPoint 演示文稿</vt:lpstr>
      <vt:lpstr>PowerPoint 演示文稿</vt:lpstr>
      <vt:lpstr>PowerPoint 演示文稿</vt:lpstr>
      <vt:lpstr>PowerPoint 演示文稿</vt:lpstr>
      <vt:lpstr>     Study Design</vt:lpstr>
      <vt:lpstr>     Study Design</vt:lpstr>
      <vt:lpstr>     Study Design</vt:lpstr>
      <vt:lpstr>     Study Design</vt:lpstr>
      <vt:lpstr>     Study Design</vt:lpstr>
      <vt:lpstr>      Result</vt:lpstr>
      <vt:lpstr>      Result</vt:lpstr>
      <vt:lpstr>      Result</vt:lpstr>
      <vt:lpstr>      Result</vt:lpstr>
      <vt:lpstr>      Result</vt:lpstr>
      <vt:lpstr>      Result</vt:lpstr>
      <vt:lpstr>      Result</vt:lpstr>
      <vt:lpstr>      Conclusion</vt:lpstr>
      <vt:lpstr>      Conclusion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cp:lastModifiedBy>
  <cp:revision>45</cp:revision>
  <dcterms:created xsi:type="dcterms:W3CDTF">2023-09-15T10:55:50Z</dcterms:created>
  <dcterms:modified xsi:type="dcterms:W3CDTF">2023-09-15T10:55:50Z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D79494F0531C90153638046594B1B1D6_43</vt:lpwstr>
  </property>
  <property fmtid="{D5CDD505-2E9C-101B-9397-08002B2CF9AE}" pid="3" name="KSOProductBuildVer">
    <vt:lpwstr>2052-6.0.2.8225</vt:lpwstr>
  </property>
</Properties>
</file>