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1" r:id="rId2"/>
    <p:sldId id="274" r:id="rId3"/>
    <p:sldId id="277" r:id="rId4"/>
    <p:sldId id="276" r:id="rId5"/>
    <p:sldId id="275" r:id="rId6"/>
    <p:sldId id="279" r:id="rId7"/>
    <p:sldId id="280" r:id="rId8"/>
    <p:sldId id="281" r:id="rId9"/>
    <p:sldId id="287" r:id="rId10"/>
    <p:sldId id="265" r:id="rId11"/>
    <p:sldId id="284" r:id="rId12"/>
    <p:sldId id="285" r:id="rId13"/>
    <p:sldId id="286" r:id="rId14"/>
    <p:sldId id="288" r:id="rId15"/>
    <p:sldId id="272" r:id="rId16"/>
    <p:sldId id="28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8" userDrawn="1">
          <p15:clr>
            <a:srgbClr val="A4A3A4"/>
          </p15:clr>
        </p15:guide>
        <p15:guide id="2" pos="1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6FC1"/>
    <a:srgbClr val="A2A4A4"/>
    <a:srgbClr val="5999D3"/>
    <a:srgbClr val="254175"/>
    <a:srgbClr val="6D6868"/>
    <a:srgbClr val="005296"/>
    <a:srgbClr val="014D8E"/>
    <a:srgbClr val="00589F"/>
    <a:srgbClr val="005FA8"/>
    <a:srgbClr val="005A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70"/>
    <p:restoredTop sz="96208"/>
  </p:normalViewPr>
  <p:slideViewPr>
    <p:cSldViewPr snapToGrid="0" snapToObjects="1" showGuides="1">
      <p:cViewPr varScale="1">
        <p:scale>
          <a:sx n="72" d="100"/>
          <a:sy n="72" d="100"/>
        </p:scale>
        <p:origin x="462" y="78"/>
      </p:cViewPr>
      <p:guideLst>
        <p:guide orient="horz" pos="3748"/>
        <p:guide pos="1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5896B-F54D-CB4E-8E1F-E922CD2678B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FB9CB30-EEA7-6C48-BA49-131675470A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30C9555-C9B4-D94D-A6AC-7000721C11DA}"/>
              </a:ext>
            </a:extLst>
          </p:cNvPr>
          <p:cNvSpPr>
            <a:spLocks noGrp="1"/>
          </p:cNvSpPr>
          <p:nvPr>
            <p:ph type="dt" sz="half" idx="10"/>
          </p:nvPr>
        </p:nvSpPr>
        <p:spPr/>
        <p:txBody>
          <a:bodyPr/>
          <a:lstStyle/>
          <a:p>
            <a:fld id="{9A82BF8E-211B-9C43-825C-0671E50D7E39}" type="datetimeFigureOut">
              <a:rPr lang="en-US" smtClean="0"/>
              <a:t>6/25/2022</a:t>
            </a:fld>
            <a:endParaRPr lang="en-US"/>
          </a:p>
        </p:txBody>
      </p:sp>
      <p:sp>
        <p:nvSpPr>
          <p:cNvPr id="5" name="Footer Placeholder 4">
            <a:extLst>
              <a:ext uri="{FF2B5EF4-FFF2-40B4-BE49-F238E27FC236}">
                <a16:creationId xmlns:a16="http://schemas.microsoft.com/office/drawing/2014/main" id="{41E0B8D3-9A29-B64E-B444-0F0A1CB16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229D4-3156-F845-AAA9-9F4AAF57EA97}"/>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91253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F07356-A34D-4F4D-A489-BAAA1D2552E9}"/>
              </a:ext>
            </a:extLst>
          </p:cNvPr>
          <p:cNvPicPr>
            <a:picLocks noChangeAspect="1"/>
          </p:cNvPicPr>
          <p:nvPr userDrawn="1"/>
        </p:nvPicPr>
        <p:blipFill rotWithShape="1">
          <a:blip r:embed="rId2"/>
          <a:srcRect l="1825" t="12803" r="7288" b="46015"/>
          <a:stretch/>
        </p:blipFill>
        <p:spPr>
          <a:xfrm>
            <a:off x="0" y="0"/>
            <a:ext cx="12192000" cy="3616864"/>
          </a:xfrm>
          <a:prstGeom prst="rect">
            <a:avLst/>
          </a:prstGeom>
        </p:spPr>
      </p:pic>
      <p:pic>
        <p:nvPicPr>
          <p:cNvPr id="24" name="Picture 23">
            <a:extLst>
              <a:ext uri="{FF2B5EF4-FFF2-40B4-BE49-F238E27FC236}">
                <a16:creationId xmlns:a16="http://schemas.microsoft.com/office/drawing/2014/main" id="{1B503D70-FF35-A949-A3D8-E63C868F360C}"/>
              </a:ext>
            </a:extLst>
          </p:cNvPr>
          <p:cNvPicPr>
            <a:picLocks noChangeAspect="1"/>
          </p:cNvPicPr>
          <p:nvPr userDrawn="1"/>
        </p:nvPicPr>
        <p:blipFill rotWithShape="1">
          <a:blip r:embed="rId3"/>
          <a:srcRect l="4686" t="451" r="7375" b="1"/>
          <a:stretch/>
        </p:blipFill>
        <p:spPr>
          <a:xfrm rot="20436793">
            <a:off x="-188402" y="2374729"/>
            <a:ext cx="13432426" cy="5601308"/>
          </a:xfrm>
          <a:custGeom>
            <a:avLst/>
            <a:gdLst>
              <a:gd name="connsiteX0" fmla="*/ 12359125 w 13432426"/>
              <a:gd name="connsiteY0" fmla="*/ 0 h 5601308"/>
              <a:gd name="connsiteX1" fmla="*/ 13432426 w 13432426"/>
              <a:gd name="connsiteY1" fmla="*/ 377691 h 5601308"/>
              <a:gd name="connsiteX2" fmla="*/ 13432426 w 13432426"/>
              <a:gd name="connsiteY2" fmla="*/ 778593 h 5601308"/>
              <a:gd name="connsiteX3" fmla="*/ 11735330 w 13432426"/>
              <a:gd name="connsiteY3" fmla="*/ 5601308 h 5601308"/>
              <a:gd name="connsiteX4" fmla="*/ 9605975 w 13432426"/>
              <a:gd name="connsiteY4" fmla="*/ 5601308 h 5601308"/>
              <a:gd name="connsiteX5" fmla="*/ 0 w 13432426"/>
              <a:gd name="connsiteY5" fmla="*/ 2221001 h 5601308"/>
              <a:gd name="connsiteX6" fmla="*/ 781562 w 13432426"/>
              <a:gd name="connsiteY6" fmla="*/ 0 h 5601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2426" h="5601308">
                <a:moveTo>
                  <a:pt x="12359125" y="0"/>
                </a:moveTo>
                <a:lnTo>
                  <a:pt x="13432426" y="377691"/>
                </a:lnTo>
                <a:lnTo>
                  <a:pt x="13432426" y="778593"/>
                </a:lnTo>
                <a:lnTo>
                  <a:pt x="11735330" y="5601308"/>
                </a:lnTo>
                <a:lnTo>
                  <a:pt x="9605975" y="5601308"/>
                </a:lnTo>
                <a:lnTo>
                  <a:pt x="0" y="2221001"/>
                </a:lnTo>
                <a:lnTo>
                  <a:pt x="781562" y="0"/>
                </a:lnTo>
                <a:close/>
              </a:path>
            </a:pathLst>
          </a:custGeom>
        </p:spPr>
      </p:pic>
    </p:spTree>
    <p:extLst>
      <p:ext uri="{BB962C8B-B14F-4D97-AF65-F5344CB8AC3E}">
        <p14:creationId xmlns:p14="http://schemas.microsoft.com/office/powerpoint/2010/main" val="59360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18BA7AC-F33E-C740-BF8D-F8385FEFA684}"/>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3"/>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250643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2"/>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776564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1018-2976-AA49-A740-DDC5D6D70DA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DD3960F-3B9D-134F-920F-56EC4DE587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899E991-8828-2049-9393-950FD703A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ED5707-B915-DA47-9178-0C1ABADB0FD6}"/>
              </a:ext>
            </a:extLst>
          </p:cNvPr>
          <p:cNvSpPr>
            <a:spLocks noGrp="1"/>
          </p:cNvSpPr>
          <p:nvPr>
            <p:ph type="dt" sz="half" idx="10"/>
          </p:nvPr>
        </p:nvSpPr>
        <p:spPr/>
        <p:txBody>
          <a:bodyPr/>
          <a:lstStyle/>
          <a:p>
            <a:fld id="{9A82BF8E-211B-9C43-825C-0671E50D7E39}" type="datetimeFigureOut">
              <a:rPr lang="en-US" smtClean="0"/>
              <a:t>6/25/2022</a:t>
            </a:fld>
            <a:endParaRPr lang="en-US"/>
          </a:p>
        </p:txBody>
      </p:sp>
      <p:sp>
        <p:nvSpPr>
          <p:cNvPr id="6" name="Footer Placeholder 5">
            <a:extLst>
              <a:ext uri="{FF2B5EF4-FFF2-40B4-BE49-F238E27FC236}">
                <a16:creationId xmlns:a16="http://schemas.microsoft.com/office/drawing/2014/main" id="{D564392B-A7E4-D143-BD60-F9538421A8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351E37-109A-B343-B780-F7233ACAF45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333701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22277-4EFA-E743-8BB3-E6C403E666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F2D57E5-3218-D44D-89DB-D869107F77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0F2D83-EAB4-CA44-A7F7-C18A4A715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85B392-C1F3-764E-9AA3-457044F124D7}"/>
              </a:ext>
            </a:extLst>
          </p:cNvPr>
          <p:cNvSpPr>
            <a:spLocks noGrp="1"/>
          </p:cNvSpPr>
          <p:nvPr>
            <p:ph type="dt" sz="half" idx="10"/>
          </p:nvPr>
        </p:nvSpPr>
        <p:spPr/>
        <p:txBody>
          <a:bodyPr/>
          <a:lstStyle/>
          <a:p>
            <a:fld id="{9A82BF8E-211B-9C43-825C-0671E50D7E39}" type="datetimeFigureOut">
              <a:rPr lang="en-US" smtClean="0"/>
              <a:t>6/25/2022</a:t>
            </a:fld>
            <a:endParaRPr lang="en-US"/>
          </a:p>
        </p:txBody>
      </p:sp>
      <p:sp>
        <p:nvSpPr>
          <p:cNvPr id="6" name="Footer Placeholder 5">
            <a:extLst>
              <a:ext uri="{FF2B5EF4-FFF2-40B4-BE49-F238E27FC236}">
                <a16:creationId xmlns:a16="http://schemas.microsoft.com/office/drawing/2014/main" id="{8354A54A-FF07-7C48-999A-67D71B4B08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48022A-1337-0B44-AEA8-E4615BE3D78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622958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33C27-9C65-3E45-873D-7188A5407D8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8668386-7936-D842-93AB-FC92510A5CF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7951898-E20A-7241-B4F6-77B54730E075}"/>
              </a:ext>
            </a:extLst>
          </p:cNvPr>
          <p:cNvSpPr>
            <a:spLocks noGrp="1"/>
          </p:cNvSpPr>
          <p:nvPr>
            <p:ph type="dt" sz="half" idx="10"/>
          </p:nvPr>
        </p:nvSpPr>
        <p:spPr/>
        <p:txBody>
          <a:bodyPr/>
          <a:lstStyle/>
          <a:p>
            <a:fld id="{9A82BF8E-211B-9C43-825C-0671E50D7E39}" type="datetimeFigureOut">
              <a:rPr lang="en-US" smtClean="0"/>
              <a:t>6/25/2022</a:t>
            </a:fld>
            <a:endParaRPr lang="en-US"/>
          </a:p>
        </p:txBody>
      </p:sp>
      <p:sp>
        <p:nvSpPr>
          <p:cNvPr id="5" name="Footer Placeholder 4">
            <a:extLst>
              <a:ext uri="{FF2B5EF4-FFF2-40B4-BE49-F238E27FC236}">
                <a16:creationId xmlns:a16="http://schemas.microsoft.com/office/drawing/2014/main" id="{B1C5934C-A9FF-B24C-8179-DD4A08F838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2683F-F7E4-5848-A263-3A612EE6992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205880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D2FD4F-C622-364D-BAB7-1FCE29216DF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006E67C-1202-244C-8382-954898328A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E755452-BB22-FC4D-B6DC-D4C0270D6C42}"/>
              </a:ext>
            </a:extLst>
          </p:cNvPr>
          <p:cNvSpPr>
            <a:spLocks noGrp="1"/>
          </p:cNvSpPr>
          <p:nvPr>
            <p:ph type="dt" sz="half" idx="10"/>
          </p:nvPr>
        </p:nvSpPr>
        <p:spPr/>
        <p:txBody>
          <a:bodyPr/>
          <a:lstStyle/>
          <a:p>
            <a:fld id="{9A82BF8E-211B-9C43-825C-0671E50D7E39}" type="datetimeFigureOut">
              <a:rPr lang="en-US" smtClean="0"/>
              <a:t>6/25/2022</a:t>
            </a:fld>
            <a:endParaRPr lang="en-US"/>
          </a:p>
        </p:txBody>
      </p:sp>
      <p:sp>
        <p:nvSpPr>
          <p:cNvPr id="5" name="Footer Placeholder 4">
            <a:extLst>
              <a:ext uri="{FF2B5EF4-FFF2-40B4-BE49-F238E27FC236}">
                <a16:creationId xmlns:a16="http://schemas.microsoft.com/office/drawing/2014/main" id="{265DABA5-026E-9641-AAB0-00A2093D8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273DA-7F7F-9343-A113-D4F5DF98BB6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11016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2A24-3BCF-104F-B2B4-808FFA12F32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A09C088-CD2E-5547-B2FF-83C53C8343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CFA407-11D9-5947-BBF3-D9FAD7D347D0}"/>
              </a:ext>
            </a:extLst>
          </p:cNvPr>
          <p:cNvSpPr>
            <a:spLocks noGrp="1"/>
          </p:cNvSpPr>
          <p:nvPr>
            <p:ph type="dt" sz="half" idx="10"/>
          </p:nvPr>
        </p:nvSpPr>
        <p:spPr/>
        <p:txBody>
          <a:bodyPr/>
          <a:lstStyle/>
          <a:p>
            <a:fld id="{9A82BF8E-211B-9C43-825C-0671E50D7E39}" type="datetimeFigureOut">
              <a:rPr lang="en-US" smtClean="0"/>
              <a:t>6/25/2022</a:t>
            </a:fld>
            <a:endParaRPr lang="en-US"/>
          </a:p>
        </p:txBody>
      </p:sp>
      <p:sp>
        <p:nvSpPr>
          <p:cNvPr id="5" name="Footer Placeholder 4">
            <a:extLst>
              <a:ext uri="{FF2B5EF4-FFF2-40B4-BE49-F238E27FC236}">
                <a16:creationId xmlns:a16="http://schemas.microsoft.com/office/drawing/2014/main" id="{C8D7F927-7DAC-9341-842B-0FD264B3B9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5873C-CF74-1049-BA6C-9C81E0EE938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93357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1A87C-251F-CB4D-AA3C-16067809D99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D1BE4E9-9A6A-714C-9DDC-E4500738C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B349ECF-C4D9-6E4A-840B-E852BB7D8AEE}"/>
              </a:ext>
            </a:extLst>
          </p:cNvPr>
          <p:cNvSpPr>
            <a:spLocks noGrp="1"/>
          </p:cNvSpPr>
          <p:nvPr>
            <p:ph type="dt" sz="half" idx="10"/>
          </p:nvPr>
        </p:nvSpPr>
        <p:spPr/>
        <p:txBody>
          <a:bodyPr/>
          <a:lstStyle/>
          <a:p>
            <a:fld id="{9A82BF8E-211B-9C43-825C-0671E50D7E39}" type="datetimeFigureOut">
              <a:rPr lang="en-US" smtClean="0"/>
              <a:t>6/25/2022</a:t>
            </a:fld>
            <a:endParaRPr lang="en-US"/>
          </a:p>
        </p:txBody>
      </p:sp>
      <p:sp>
        <p:nvSpPr>
          <p:cNvPr id="5" name="Footer Placeholder 4">
            <a:extLst>
              <a:ext uri="{FF2B5EF4-FFF2-40B4-BE49-F238E27FC236}">
                <a16:creationId xmlns:a16="http://schemas.microsoft.com/office/drawing/2014/main" id="{FEFAB227-288D-904A-95BB-5BE988289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52B549-73B6-8C4B-B667-111ADF176B0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033415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57E6A-42EF-944F-A701-188B72DAC70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1611A28-F85A-CD49-95B6-8BDD3110BDA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7370336-DDE3-E147-AAC4-D175A5EE41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97FC7F5-0F77-CC4E-A7F3-E09E89CD3354}"/>
              </a:ext>
            </a:extLst>
          </p:cNvPr>
          <p:cNvSpPr>
            <a:spLocks noGrp="1"/>
          </p:cNvSpPr>
          <p:nvPr>
            <p:ph type="dt" sz="half" idx="10"/>
          </p:nvPr>
        </p:nvSpPr>
        <p:spPr/>
        <p:txBody>
          <a:bodyPr/>
          <a:lstStyle/>
          <a:p>
            <a:fld id="{9A82BF8E-211B-9C43-825C-0671E50D7E39}" type="datetimeFigureOut">
              <a:rPr lang="en-US" smtClean="0"/>
              <a:t>6/25/2022</a:t>
            </a:fld>
            <a:endParaRPr lang="en-US"/>
          </a:p>
        </p:txBody>
      </p:sp>
      <p:sp>
        <p:nvSpPr>
          <p:cNvPr id="6" name="Footer Placeholder 5">
            <a:extLst>
              <a:ext uri="{FF2B5EF4-FFF2-40B4-BE49-F238E27FC236}">
                <a16:creationId xmlns:a16="http://schemas.microsoft.com/office/drawing/2014/main" id="{893B59C2-A178-754D-898A-11EDEB4AD5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372E9B-7AC7-E942-A5A8-7CF1D9F2315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45773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9D4EE-9647-124A-A396-2CD16418360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17BC021-8473-1247-A0A3-6E92389A52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5461C68-B174-6F42-A27E-E6DFD2819BF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6A13931-4430-B94E-B071-1A9E67B5CD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A3A001-AFF5-8242-A49C-787813881E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2947992-8148-4B4B-88CE-1BD94B6291A2}"/>
              </a:ext>
            </a:extLst>
          </p:cNvPr>
          <p:cNvSpPr>
            <a:spLocks noGrp="1"/>
          </p:cNvSpPr>
          <p:nvPr>
            <p:ph type="dt" sz="half" idx="10"/>
          </p:nvPr>
        </p:nvSpPr>
        <p:spPr/>
        <p:txBody>
          <a:bodyPr/>
          <a:lstStyle/>
          <a:p>
            <a:fld id="{9A82BF8E-211B-9C43-825C-0671E50D7E39}" type="datetimeFigureOut">
              <a:rPr lang="en-US" smtClean="0"/>
              <a:t>6/25/2022</a:t>
            </a:fld>
            <a:endParaRPr lang="en-US"/>
          </a:p>
        </p:txBody>
      </p:sp>
      <p:sp>
        <p:nvSpPr>
          <p:cNvPr id="8" name="Footer Placeholder 7">
            <a:extLst>
              <a:ext uri="{FF2B5EF4-FFF2-40B4-BE49-F238E27FC236}">
                <a16:creationId xmlns:a16="http://schemas.microsoft.com/office/drawing/2014/main" id="{43778456-4CE9-8E47-A1D5-F506F16D89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D1E0FB-33FF-614D-A183-66470F06D6B2}"/>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88546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ACE1-36CE-3A43-83D4-971EE0EFFB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C14C53A-F68C-C543-B6B1-7918BAF3540B}"/>
              </a:ext>
            </a:extLst>
          </p:cNvPr>
          <p:cNvSpPr>
            <a:spLocks noGrp="1"/>
          </p:cNvSpPr>
          <p:nvPr>
            <p:ph type="dt" sz="half" idx="10"/>
          </p:nvPr>
        </p:nvSpPr>
        <p:spPr/>
        <p:txBody>
          <a:bodyPr/>
          <a:lstStyle/>
          <a:p>
            <a:fld id="{9A82BF8E-211B-9C43-825C-0671E50D7E39}" type="datetimeFigureOut">
              <a:rPr lang="en-US" smtClean="0"/>
              <a:t>6/25/2022</a:t>
            </a:fld>
            <a:endParaRPr lang="en-US"/>
          </a:p>
        </p:txBody>
      </p:sp>
      <p:sp>
        <p:nvSpPr>
          <p:cNvPr id="4" name="Footer Placeholder 3">
            <a:extLst>
              <a:ext uri="{FF2B5EF4-FFF2-40B4-BE49-F238E27FC236}">
                <a16:creationId xmlns:a16="http://schemas.microsoft.com/office/drawing/2014/main" id="{AA0ACA56-584B-8249-9BAB-AD5093169F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822BB5-F0BF-C94C-BF58-AFC8229696E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593622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Tree>
    <p:extLst>
      <p:ext uri="{BB962C8B-B14F-4D97-AF65-F5344CB8AC3E}">
        <p14:creationId xmlns:p14="http://schemas.microsoft.com/office/powerpoint/2010/main" val="131640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4619" t="13182" r="3002" b="7575"/>
          <a:stretch/>
        </p:blipFill>
        <p:spPr>
          <a:xfrm>
            <a:off x="0" y="1"/>
            <a:ext cx="12192000" cy="6858000"/>
          </a:xfrm>
          <a:prstGeom prst="rect">
            <a:avLst/>
          </a:prstGeom>
        </p:spPr>
      </p:pic>
    </p:spTree>
    <p:extLst>
      <p:ext uri="{BB962C8B-B14F-4D97-AF65-F5344CB8AC3E}">
        <p14:creationId xmlns:p14="http://schemas.microsoft.com/office/powerpoint/2010/main" val="434342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8395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80D5B3-FA64-FD40-A370-F37EF9C6C7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2717060-FA86-7942-99EC-88B397F155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69D0105-0DFD-3F40-AA87-1642704DF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2BF8E-211B-9C43-825C-0671E50D7E39}" type="datetimeFigureOut">
              <a:rPr lang="en-US" smtClean="0"/>
              <a:t>6/25/2022</a:t>
            </a:fld>
            <a:endParaRPr lang="en-US"/>
          </a:p>
        </p:txBody>
      </p:sp>
      <p:sp>
        <p:nvSpPr>
          <p:cNvPr id="5" name="Footer Placeholder 4">
            <a:extLst>
              <a:ext uri="{FF2B5EF4-FFF2-40B4-BE49-F238E27FC236}">
                <a16:creationId xmlns:a16="http://schemas.microsoft.com/office/drawing/2014/main" id="{DF93CF04-95E7-7144-8A2B-1D7ADE9274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B88691-866E-CF46-9919-541469EDC6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FFDC9-3D54-674E-86E0-9C3C86728DA7}" type="slidenum">
              <a:rPr lang="en-US" smtClean="0"/>
              <a:t>‹#›</a:t>
            </a:fld>
            <a:endParaRPr lang="en-US"/>
          </a:p>
        </p:txBody>
      </p:sp>
    </p:spTree>
    <p:extLst>
      <p:ext uri="{BB962C8B-B14F-4D97-AF65-F5344CB8AC3E}">
        <p14:creationId xmlns:p14="http://schemas.microsoft.com/office/powerpoint/2010/main" val="319735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7" r:id="rId8"/>
    <p:sldLayoutId id="2147483673" r:id="rId9"/>
    <p:sldLayoutId id="2147483675" r:id="rId10"/>
    <p:sldLayoutId id="2147483674" r:id="rId11"/>
    <p:sldLayoutId id="2147483676" r:id="rId12"/>
    <p:sldLayoutId id="2147483668" r:id="rId13"/>
    <p:sldLayoutId id="2147483669" r:id="rId14"/>
    <p:sldLayoutId id="2147483670" r:id="rId15"/>
    <p:sldLayoutId id="214748367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8621ED-814E-F441-93A2-B7DC230A79A3}"/>
              </a:ext>
            </a:extLst>
          </p:cNvPr>
          <p:cNvPicPr>
            <a:picLocks noChangeAspect="1"/>
          </p:cNvPicPr>
          <p:nvPr/>
        </p:nvPicPr>
        <p:blipFill>
          <a:blip r:embed="rId2"/>
          <a:stretch>
            <a:fillRect/>
          </a:stretch>
        </p:blipFill>
        <p:spPr>
          <a:xfrm>
            <a:off x="179119" y="595020"/>
            <a:ext cx="3021463" cy="590312"/>
          </a:xfrm>
          <a:prstGeom prst="rect">
            <a:avLst/>
          </a:prstGeom>
        </p:spPr>
      </p:pic>
      <p:sp>
        <p:nvSpPr>
          <p:cNvPr id="2" name="TextBox 1">
            <a:extLst>
              <a:ext uri="{FF2B5EF4-FFF2-40B4-BE49-F238E27FC236}">
                <a16:creationId xmlns:a16="http://schemas.microsoft.com/office/drawing/2014/main" id="{DF890AA6-3288-7A41-9F48-31D099259D5C}"/>
              </a:ext>
            </a:extLst>
          </p:cNvPr>
          <p:cNvSpPr txBox="1"/>
          <p:nvPr/>
        </p:nvSpPr>
        <p:spPr>
          <a:xfrm>
            <a:off x="282105" y="2367874"/>
            <a:ext cx="10942486" cy="1723549"/>
          </a:xfrm>
          <a:prstGeom prst="rect">
            <a:avLst/>
          </a:prstGeom>
          <a:noFill/>
        </p:spPr>
        <p:txBody>
          <a:bodyPr wrap="square" rtlCol="0">
            <a:spAutoFit/>
          </a:bodyPr>
          <a:lstStyle/>
          <a:p>
            <a:pPr algn="ctr"/>
            <a:r>
              <a:rPr lang="en-US" sz="5300" b="1" dirty="0">
                <a:solidFill>
                  <a:srgbClr val="0070C0"/>
                </a:solidFill>
                <a:latin typeface="Arial" panose="020B0604020202020204" pitchFamily="34" charset="0"/>
                <a:cs typeface="Arial" panose="020B0604020202020204" pitchFamily="34" charset="0"/>
              </a:rPr>
              <a:t>Capstone Presentation</a:t>
            </a:r>
          </a:p>
          <a:p>
            <a:pPr algn="ctr"/>
            <a:r>
              <a:rPr lang="en-US" sz="5300" b="1" dirty="0">
                <a:solidFill>
                  <a:schemeClr val="tx1">
                    <a:lumMod val="95000"/>
                    <a:lumOff val="5000"/>
                  </a:schemeClr>
                </a:solidFill>
                <a:latin typeface="Arial" panose="020B0604020202020204" pitchFamily="34" charset="0"/>
                <a:cs typeface="Arial" panose="020B0604020202020204" pitchFamily="34" charset="0"/>
              </a:rPr>
              <a:t>HEALTH CARE</a:t>
            </a:r>
          </a:p>
        </p:txBody>
      </p:sp>
      <p:sp>
        <p:nvSpPr>
          <p:cNvPr id="5" name="TextBox 4">
            <a:extLst>
              <a:ext uri="{FF2B5EF4-FFF2-40B4-BE49-F238E27FC236}">
                <a16:creationId xmlns:a16="http://schemas.microsoft.com/office/drawing/2014/main" id="{91CB8FFF-2D3F-462A-EF38-55AFB4FAEF19}"/>
              </a:ext>
            </a:extLst>
          </p:cNvPr>
          <p:cNvSpPr txBox="1"/>
          <p:nvPr/>
        </p:nvSpPr>
        <p:spPr>
          <a:xfrm>
            <a:off x="8163339" y="4757530"/>
            <a:ext cx="3710609" cy="1384995"/>
          </a:xfrm>
          <a:prstGeom prst="rect">
            <a:avLst/>
          </a:prstGeom>
          <a:noFill/>
        </p:spPr>
        <p:txBody>
          <a:bodyPr wrap="square" rtlCol="0">
            <a:spAutoFit/>
          </a:bodyPr>
          <a:lstStyle/>
          <a:p>
            <a:r>
              <a:rPr lang="en-US" sz="2800" dirty="0">
                <a:solidFill>
                  <a:schemeClr val="accent2">
                    <a:lumMod val="50000"/>
                  </a:schemeClr>
                </a:solidFill>
                <a:latin typeface="Verdana" panose="020B0604030504040204" pitchFamily="34" charset="0"/>
                <a:ea typeface="Verdana" panose="020B0604030504040204" pitchFamily="34" charset="0"/>
              </a:rPr>
              <a:t>Jiya Jacob</a:t>
            </a:r>
          </a:p>
          <a:p>
            <a:r>
              <a:rPr lang="en-US" sz="2800" dirty="0">
                <a:solidFill>
                  <a:schemeClr val="accent2">
                    <a:lumMod val="50000"/>
                  </a:schemeClr>
                </a:solidFill>
                <a:latin typeface="Verdana" panose="020B0604030504040204" pitchFamily="34" charset="0"/>
                <a:ea typeface="Verdana" panose="020B0604030504040204" pitchFamily="34" charset="0"/>
              </a:rPr>
              <a:t>PGP DSBA – July B</a:t>
            </a:r>
          </a:p>
          <a:p>
            <a:r>
              <a:rPr lang="en-US" sz="2800" dirty="0">
                <a:solidFill>
                  <a:schemeClr val="accent2">
                    <a:lumMod val="50000"/>
                  </a:schemeClr>
                </a:solidFill>
                <a:latin typeface="Verdana" panose="020B0604030504040204" pitchFamily="34" charset="0"/>
                <a:ea typeface="Verdana" panose="020B0604030504040204" pitchFamily="34" charset="0"/>
              </a:rPr>
              <a:t>25-06-2022</a:t>
            </a:r>
            <a:endParaRPr lang="en-IN" sz="2800" dirty="0">
              <a:solidFill>
                <a:schemeClr val="accent2">
                  <a:lumMod val="50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52274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537568" y="917294"/>
            <a:ext cx="9116863" cy="707886"/>
          </a:xfrm>
          <a:prstGeom prst="rect">
            <a:avLst/>
          </a:prstGeom>
        </p:spPr>
        <p:txBody>
          <a:bodyPr wrap="square" anchor="t">
            <a:spAutoFit/>
          </a:bodyPr>
          <a:lstStyle/>
          <a:p>
            <a:r>
              <a:rPr lang="en-US" sz="4000" b="1" dirty="0">
                <a:solidFill>
                  <a:schemeClr val="accent2"/>
                </a:solidFill>
                <a:latin typeface="Arial" panose="020B0604020202020204" pitchFamily="34" charset="0"/>
                <a:cs typeface="Arial" panose="020B0604020202020204" pitchFamily="34" charset="0"/>
              </a:rPr>
              <a:t>Modelling Approach Used &amp; Why</a:t>
            </a:r>
          </a:p>
        </p:txBody>
      </p:sp>
      <p:sp>
        <p:nvSpPr>
          <p:cNvPr id="13" name="Oval 12">
            <a:extLst>
              <a:ext uri="{FF2B5EF4-FFF2-40B4-BE49-F238E27FC236}">
                <a16:creationId xmlns:a16="http://schemas.microsoft.com/office/drawing/2014/main" id="{BA2BBB34-2883-154B-B588-CD7BD235E055}"/>
              </a:ext>
            </a:extLst>
          </p:cNvPr>
          <p:cNvSpPr/>
          <p:nvPr/>
        </p:nvSpPr>
        <p:spPr>
          <a:xfrm>
            <a:off x="1287519"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Oval 15">
            <a:extLst>
              <a:ext uri="{FF2B5EF4-FFF2-40B4-BE49-F238E27FC236}">
                <a16:creationId xmlns:a16="http://schemas.microsoft.com/office/drawing/2014/main" id="{F89D5F40-FD28-F442-905F-E871742D5041}"/>
              </a:ext>
            </a:extLst>
          </p:cNvPr>
          <p:cNvSpPr/>
          <p:nvPr/>
        </p:nvSpPr>
        <p:spPr>
          <a:xfrm>
            <a:off x="4585895"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9D044550-5948-7CBE-4551-6C40829184B3}"/>
              </a:ext>
            </a:extLst>
          </p:cNvPr>
          <p:cNvSpPr/>
          <p:nvPr/>
        </p:nvSpPr>
        <p:spPr>
          <a:xfrm>
            <a:off x="626295" y="2584174"/>
            <a:ext cx="2196418" cy="121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u="sng" dirty="0">
                <a:solidFill>
                  <a:schemeClr val="tx1"/>
                </a:solidFill>
              </a:rPr>
              <a:t>Linear models</a:t>
            </a:r>
          </a:p>
          <a:p>
            <a:pPr marL="342900" indent="-342900">
              <a:buFont typeface="+mj-lt"/>
              <a:buAutoNum type="arabicPeriod"/>
            </a:pPr>
            <a:r>
              <a:rPr lang="en-IN" dirty="0">
                <a:solidFill>
                  <a:schemeClr val="tx1"/>
                </a:solidFill>
              </a:rPr>
              <a:t>Linear regression</a:t>
            </a:r>
          </a:p>
          <a:p>
            <a:pPr marL="342900" indent="-342900">
              <a:buFont typeface="+mj-lt"/>
              <a:buAutoNum type="arabicPeriod"/>
            </a:pPr>
            <a:r>
              <a:rPr lang="en-IN" dirty="0">
                <a:solidFill>
                  <a:schemeClr val="tx1"/>
                </a:solidFill>
              </a:rPr>
              <a:t>Lasso regression</a:t>
            </a:r>
          </a:p>
          <a:p>
            <a:pPr marL="342900" indent="-342900">
              <a:buFont typeface="+mj-lt"/>
              <a:buAutoNum type="arabicPeriod"/>
            </a:pPr>
            <a:r>
              <a:rPr lang="en-IN" dirty="0">
                <a:solidFill>
                  <a:schemeClr val="tx1"/>
                </a:solidFill>
              </a:rPr>
              <a:t>Ridge regression</a:t>
            </a:r>
          </a:p>
        </p:txBody>
      </p:sp>
      <p:sp>
        <p:nvSpPr>
          <p:cNvPr id="14" name="Rectangle 13">
            <a:extLst>
              <a:ext uri="{FF2B5EF4-FFF2-40B4-BE49-F238E27FC236}">
                <a16:creationId xmlns:a16="http://schemas.microsoft.com/office/drawing/2014/main" id="{079A1FD2-AF43-0DB1-9855-6F5D0AA4528B}"/>
              </a:ext>
            </a:extLst>
          </p:cNvPr>
          <p:cNvSpPr/>
          <p:nvPr/>
        </p:nvSpPr>
        <p:spPr>
          <a:xfrm>
            <a:off x="3740573" y="2584174"/>
            <a:ext cx="3558207" cy="121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u="sng" dirty="0">
                <a:solidFill>
                  <a:schemeClr val="tx1"/>
                </a:solidFill>
              </a:rPr>
              <a:t>Non- Linear models</a:t>
            </a:r>
          </a:p>
          <a:p>
            <a:pPr marL="342900" indent="-342900">
              <a:buFont typeface="+mj-lt"/>
              <a:buAutoNum type="arabicPeriod"/>
            </a:pPr>
            <a:r>
              <a:rPr lang="en-US" dirty="0">
                <a:solidFill>
                  <a:schemeClr val="tx1"/>
                </a:solidFill>
              </a:rPr>
              <a:t>Decision trees(CART)</a:t>
            </a:r>
          </a:p>
          <a:p>
            <a:pPr marL="342900" indent="-342900">
              <a:buFont typeface="+mj-lt"/>
              <a:buAutoNum type="arabicPeriod"/>
            </a:pPr>
            <a:r>
              <a:rPr lang="en-US" dirty="0">
                <a:solidFill>
                  <a:schemeClr val="tx1"/>
                </a:solidFill>
              </a:rPr>
              <a:t>Random Forest</a:t>
            </a:r>
          </a:p>
          <a:p>
            <a:pPr marL="342900" indent="-342900">
              <a:buFont typeface="+mj-lt"/>
              <a:buAutoNum type="arabicPeriod"/>
            </a:pPr>
            <a:r>
              <a:rPr lang="en-US" dirty="0">
                <a:solidFill>
                  <a:schemeClr val="tx1"/>
                </a:solidFill>
              </a:rPr>
              <a:t>ANN(Artificial Neural Network)</a:t>
            </a:r>
            <a:endParaRPr lang="en-IN" dirty="0">
              <a:solidFill>
                <a:schemeClr val="tx1"/>
              </a:solidFill>
            </a:endParaRPr>
          </a:p>
        </p:txBody>
      </p:sp>
      <p:sp>
        <p:nvSpPr>
          <p:cNvPr id="15" name="Rectangle 14">
            <a:extLst>
              <a:ext uri="{FF2B5EF4-FFF2-40B4-BE49-F238E27FC236}">
                <a16:creationId xmlns:a16="http://schemas.microsoft.com/office/drawing/2014/main" id="{E1413078-092B-25B2-A32B-9B9B0C84B2B9}"/>
              </a:ext>
            </a:extLst>
          </p:cNvPr>
          <p:cNvSpPr/>
          <p:nvPr/>
        </p:nvSpPr>
        <p:spPr>
          <a:xfrm>
            <a:off x="8229283" y="2570922"/>
            <a:ext cx="2425148" cy="121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u="sng" dirty="0">
                <a:solidFill>
                  <a:schemeClr val="tx1"/>
                </a:solidFill>
              </a:rPr>
              <a:t>Ensemble Models</a:t>
            </a:r>
          </a:p>
          <a:p>
            <a:pPr marL="342900" indent="-342900">
              <a:buFont typeface="+mj-lt"/>
              <a:buAutoNum type="arabicPeriod"/>
            </a:pPr>
            <a:r>
              <a:rPr lang="en-US" dirty="0">
                <a:solidFill>
                  <a:schemeClr val="tx1"/>
                </a:solidFill>
              </a:rPr>
              <a:t>Ada boosting</a:t>
            </a:r>
          </a:p>
          <a:p>
            <a:pPr marL="342900" indent="-342900">
              <a:buFont typeface="+mj-lt"/>
              <a:buAutoNum type="arabicPeriod"/>
            </a:pPr>
            <a:r>
              <a:rPr lang="en-US" dirty="0">
                <a:solidFill>
                  <a:schemeClr val="tx1"/>
                </a:solidFill>
              </a:rPr>
              <a:t>Gradient boosting</a:t>
            </a:r>
          </a:p>
          <a:p>
            <a:pPr marL="342900" indent="-342900">
              <a:buFont typeface="+mj-lt"/>
              <a:buAutoNum type="arabicPeriod"/>
            </a:pPr>
            <a:r>
              <a:rPr lang="en-US" dirty="0">
                <a:solidFill>
                  <a:schemeClr val="tx1"/>
                </a:solidFill>
              </a:rPr>
              <a:t>Bagging</a:t>
            </a:r>
            <a:endParaRPr lang="en-IN" dirty="0">
              <a:solidFill>
                <a:schemeClr val="tx1"/>
              </a:solidFill>
            </a:endParaRPr>
          </a:p>
        </p:txBody>
      </p:sp>
      <p:sp>
        <p:nvSpPr>
          <p:cNvPr id="10" name="TextBox 9">
            <a:extLst>
              <a:ext uri="{FF2B5EF4-FFF2-40B4-BE49-F238E27FC236}">
                <a16:creationId xmlns:a16="http://schemas.microsoft.com/office/drawing/2014/main" id="{131B213F-D80B-6A75-6F08-BE3BC734A95E}"/>
              </a:ext>
            </a:extLst>
          </p:cNvPr>
          <p:cNvSpPr txBox="1"/>
          <p:nvPr/>
        </p:nvSpPr>
        <p:spPr>
          <a:xfrm>
            <a:off x="1287519" y="1762539"/>
            <a:ext cx="8028759" cy="369332"/>
          </a:xfrm>
          <a:prstGeom prst="rect">
            <a:avLst/>
          </a:prstGeom>
          <a:noFill/>
        </p:spPr>
        <p:txBody>
          <a:bodyPr wrap="square" rtlCol="0">
            <a:spAutoFit/>
          </a:bodyPr>
          <a:lstStyle/>
          <a:p>
            <a:pPr marL="285750" indent="-285750">
              <a:buFont typeface="Arial" panose="020B0604020202020204" pitchFamily="34" charset="0"/>
              <a:buChar char="•"/>
            </a:pPr>
            <a:r>
              <a:rPr lang="en-US" dirty="0"/>
              <a:t>We have built three different categories of models.</a:t>
            </a:r>
            <a:endParaRPr lang="en-IN" dirty="0"/>
          </a:p>
        </p:txBody>
      </p:sp>
      <p:sp>
        <p:nvSpPr>
          <p:cNvPr id="2" name="TextBox 1">
            <a:extLst>
              <a:ext uri="{FF2B5EF4-FFF2-40B4-BE49-F238E27FC236}">
                <a16:creationId xmlns:a16="http://schemas.microsoft.com/office/drawing/2014/main" id="{24C0E1ED-DB3D-F8FC-9A91-10127B4E9C56}"/>
              </a:ext>
            </a:extLst>
          </p:cNvPr>
          <p:cNvSpPr txBox="1"/>
          <p:nvPr/>
        </p:nvSpPr>
        <p:spPr>
          <a:xfrm>
            <a:off x="1192696" y="4227443"/>
            <a:ext cx="8905461" cy="2492990"/>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accent1"/>
                </a:solidFill>
                <a:latin typeface="Arial Black" panose="020B0A04020102020204" pitchFamily="34" charset="0"/>
              </a:rPr>
              <a:t>Performance metrices :</a:t>
            </a:r>
          </a:p>
          <a:p>
            <a:r>
              <a:rPr lang="en-US" dirty="0"/>
              <a:t>    a. R squared</a:t>
            </a:r>
          </a:p>
          <a:p>
            <a:r>
              <a:rPr lang="en-US" dirty="0"/>
              <a:t>    b. Adj R squared</a:t>
            </a:r>
          </a:p>
          <a:p>
            <a:r>
              <a:rPr lang="en-US" dirty="0"/>
              <a:t>    c. RMSE</a:t>
            </a:r>
          </a:p>
          <a:p>
            <a:r>
              <a:rPr lang="en-US" dirty="0"/>
              <a:t>    d. MAPE </a:t>
            </a:r>
          </a:p>
          <a:p>
            <a:endParaRPr lang="en-US" dirty="0"/>
          </a:p>
          <a:p>
            <a:endParaRPr lang="en-US" dirty="0"/>
          </a:p>
          <a:p>
            <a:pPr marL="285750" indent="-285750">
              <a:buFont typeface="Arial" panose="020B0604020202020204" pitchFamily="34" charset="0"/>
              <a:buChar char="•"/>
            </a:pPr>
            <a:endParaRPr lang="en-IN" sz="1800" baseline="30000" dirty="0">
              <a:effectLst/>
              <a:latin typeface="Calibri" panose="020F0502020204030204" pitchFamily="34" charset="0"/>
              <a:ea typeface="Calibri" panose="020F0502020204030204" pitchFamily="34" charset="0"/>
              <a:cs typeface="Times New Roman" panose="02020603050405020304" pitchFamily="18" charset="0"/>
            </a:endParaRPr>
          </a:p>
          <a:p>
            <a:r>
              <a:rPr lang="en-IN" baseline="30000" dirty="0">
                <a:latin typeface="Calibri" panose="020F0502020204030204" pitchFamily="34" charset="0"/>
                <a:cs typeface="Times New Roman" panose="02020603050405020304" pitchFamily="18" charset="0"/>
              </a:rPr>
              <a:t>                                         </a:t>
            </a:r>
            <a:endParaRPr lang="en-US" dirty="0"/>
          </a:p>
        </p:txBody>
      </p:sp>
    </p:spTree>
    <p:extLst>
      <p:ext uri="{BB962C8B-B14F-4D97-AF65-F5344CB8AC3E}">
        <p14:creationId xmlns:p14="http://schemas.microsoft.com/office/powerpoint/2010/main" val="532695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248954-EB78-E990-CDEE-7FF03F6C365E}"/>
              </a:ext>
            </a:extLst>
          </p:cNvPr>
          <p:cNvSpPr txBox="1"/>
          <p:nvPr/>
        </p:nvSpPr>
        <p:spPr>
          <a:xfrm>
            <a:off x="437322" y="450574"/>
            <a:ext cx="10177669" cy="1077218"/>
          </a:xfrm>
          <a:prstGeom prst="rect">
            <a:avLst/>
          </a:prstGeom>
          <a:noFill/>
        </p:spPr>
        <p:txBody>
          <a:bodyPr wrap="square" rtlCol="0">
            <a:spAutoFit/>
          </a:bodyPr>
          <a:lstStyle/>
          <a:p>
            <a:pPr algn="ctr"/>
            <a:r>
              <a:rPr lang="en-US" sz="2800" dirty="0">
                <a:solidFill>
                  <a:schemeClr val="accent2"/>
                </a:solidFill>
                <a:latin typeface="Algerian" panose="04020705040A02060702" pitchFamily="82" charset="0"/>
              </a:rPr>
              <a:t>Steps involved</a:t>
            </a:r>
          </a:p>
          <a:p>
            <a:endParaRPr lang="en-US" dirty="0"/>
          </a:p>
          <a:p>
            <a:endParaRPr lang="en-IN" dirty="0"/>
          </a:p>
        </p:txBody>
      </p:sp>
      <p:sp>
        <p:nvSpPr>
          <p:cNvPr id="4" name="Rectangle 3">
            <a:extLst>
              <a:ext uri="{FF2B5EF4-FFF2-40B4-BE49-F238E27FC236}">
                <a16:creationId xmlns:a16="http://schemas.microsoft.com/office/drawing/2014/main" id="{3D1F22AF-3109-1ACF-51A1-6F12EE22E1C9}"/>
              </a:ext>
            </a:extLst>
          </p:cNvPr>
          <p:cNvSpPr/>
          <p:nvPr/>
        </p:nvSpPr>
        <p:spPr>
          <a:xfrm>
            <a:off x="834887" y="1362813"/>
            <a:ext cx="4068417" cy="7818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Data import and pre-processing</a:t>
            </a:r>
            <a:endParaRPr lang="en-IN" dirty="0">
              <a:solidFill>
                <a:schemeClr val="tx1"/>
              </a:solidFill>
            </a:endParaRPr>
          </a:p>
        </p:txBody>
      </p:sp>
      <p:sp>
        <p:nvSpPr>
          <p:cNvPr id="5" name="Rectangle 4">
            <a:extLst>
              <a:ext uri="{FF2B5EF4-FFF2-40B4-BE49-F238E27FC236}">
                <a16:creationId xmlns:a16="http://schemas.microsoft.com/office/drawing/2014/main" id="{813208E9-06DB-BB6D-4F98-9F478C54035E}"/>
              </a:ext>
            </a:extLst>
          </p:cNvPr>
          <p:cNvSpPr/>
          <p:nvPr/>
        </p:nvSpPr>
        <p:spPr>
          <a:xfrm>
            <a:off x="834887" y="2665991"/>
            <a:ext cx="4068417" cy="7818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Splitting the data  into train and test sets</a:t>
            </a:r>
            <a:endParaRPr lang="en-IN" dirty="0"/>
          </a:p>
        </p:txBody>
      </p:sp>
      <p:sp>
        <p:nvSpPr>
          <p:cNvPr id="6" name="Rectangle 5">
            <a:extLst>
              <a:ext uri="{FF2B5EF4-FFF2-40B4-BE49-F238E27FC236}">
                <a16:creationId xmlns:a16="http://schemas.microsoft.com/office/drawing/2014/main" id="{ABB8553C-11C9-B57E-1B0B-0743FCDACC39}"/>
              </a:ext>
            </a:extLst>
          </p:cNvPr>
          <p:cNvSpPr/>
          <p:nvPr/>
        </p:nvSpPr>
        <p:spPr>
          <a:xfrm>
            <a:off x="834886" y="3977814"/>
            <a:ext cx="4068417" cy="7818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Fit the data onto the desired models and derive results</a:t>
            </a:r>
            <a:endParaRPr lang="en-IN" dirty="0">
              <a:solidFill>
                <a:schemeClr val="tx1"/>
              </a:solidFill>
            </a:endParaRPr>
          </a:p>
        </p:txBody>
      </p:sp>
      <p:sp>
        <p:nvSpPr>
          <p:cNvPr id="7" name="Rectangle 6">
            <a:extLst>
              <a:ext uri="{FF2B5EF4-FFF2-40B4-BE49-F238E27FC236}">
                <a16:creationId xmlns:a16="http://schemas.microsoft.com/office/drawing/2014/main" id="{EBB329C6-83C8-43DE-652F-E0B71D437F06}"/>
              </a:ext>
            </a:extLst>
          </p:cNvPr>
          <p:cNvSpPr/>
          <p:nvPr/>
        </p:nvSpPr>
        <p:spPr>
          <a:xfrm>
            <a:off x="6096000" y="1309663"/>
            <a:ext cx="4068417" cy="7818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Exploratory data analysis and visualization</a:t>
            </a:r>
            <a:endParaRPr lang="en-IN" dirty="0">
              <a:solidFill>
                <a:schemeClr val="tx1"/>
              </a:solidFill>
            </a:endParaRPr>
          </a:p>
        </p:txBody>
      </p:sp>
      <p:sp>
        <p:nvSpPr>
          <p:cNvPr id="8" name="Rectangle 7">
            <a:extLst>
              <a:ext uri="{FF2B5EF4-FFF2-40B4-BE49-F238E27FC236}">
                <a16:creationId xmlns:a16="http://schemas.microsoft.com/office/drawing/2014/main" id="{BDE6C508-A892-1BBD-8DB8-C66AA390CB72}"/>
              </a:ext>
            </a:extLst>
          </p:cNvPr>
          <p:cNvSpPr/>
          <p:nvPr/>
        </p:nvSpPr>
        <p:spPr>
          <a:xfrm>
            <a:off x="6149009" y="2679240"/>
            <a:ext cx="4015408" cy="7331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Scaling and encoding the data</a:t>
            </a:r>
            <a:endParaRPr lang="en-IN" dirty="0">
              <a:solidFill>
                <a:schemeClr val="tx1"/>
              </a:solidFill>
            </a:endParaRPr>
          </a:p>
        </p:txBody>
      </p:sp>
      <p:sp>
        <p:nvSpPr>
          <p:cNvPr id="10" name="Arrow: Right 9">
            <a:extLst>
              <a:ext uri="{FF2B5EF4-FFF2-40B4-BE49-F238E27FC236}">
                <a16:creationId xmlns:a16="http://schemas.microsoft.com/office/drawing/2014/main" id="{41157462-C48D-85D9-0F71-B25AB96D96DF}"/>
              </a:ext>
            </a:extLst>
          </p:cNvPr>
          <p:cNvSpPr/>
          <p:nvPr/>
        </p:nvSpPr>
        <p:spPr>
          <a:xfrm>
            <a:off x="5075583" y="1633979"/>
            <a:ext cx="901147" cy="3578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9510B55D-67A4-BB1F-6C92-5C165335E013}"/>
              </a:ext>
            </a:extLst>
          </p:cNvPr>
          <p:cNvSpPr/>
          <p:nvPr/>
        </p:nvSpPr>
        <p:spPr>
          <a:xfrm>
            <a:off x="7858539" y="2144692"/>
            <a:ext cx="251791" cy="4813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C5FED1BA-B9FD-4371-F91D-0E07C09EA2ED}"/>
              </a:ext>
            </a:extLst>
          </p:cNvPr>
          <p:cNvSpPr/>
          <p:nvPr/>
        </p:nvSpPr>
        <p:spPr>
          <a:xfrm>
            <a:off x="2425148" y="3487769"/>
            <a:ext cx="238539" cy="481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Left 13">
            <a:extLst>
              <a:ext uri="{FF2B5EF4-FFF2-40B4-BE49-F238E27FC236}">
                <a16:creationId xmlns:a16="http://schemas.microsoft.com/office/drawing/2014/main" id="{2768C33E-9966-A014-70BD-6A21F17890CC}"/>
              </a:ext>
            </a:extLst>
          </p:cNvPr>
          <p:cNvSpPr/>
          <p:nvPr/>
        </p:nvSpPr>
        <p:spPr>
          <a:xfrm>
            <a:off x="5075582" y="2878025"/>
            <a:ext cx="901147" cy="35780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B189176A-60C2-8255-4F46-84C1B124CBF0}"/>
              </a:ext>
            </a:extLst>
          </p:cNvPr>
          <p:cNvSpPr/>
          <p:nvPr/>
        </p:nvSpPr>
        <p:spPr>
          <a:xfrm>
            <a:off x="5075581" y="4189848"/>
            <a:ext cx="901147" cy="3578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9B921CBE-302C-A92E-0EC4-9BC1C39085CE}"/>
              </a:ext>
            </a:extLst>
          </p:cNvPr>
          <p:cNvSpPr/>
          <p:nvPr/>
        </p:nvSpPr>
        <p:spPr>
          <a:xfrm>
            <a:off x="6387548" y="3800056"/>
            <a:ext cx="4068417" cy="11373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Tuning the models and deciding the best model by comparing the performance metrices of the models before and after tuning.</a:t>
            </a:r>
            <a:endParaRPr lang="en-IN" dirty="0">
              <a:solidFill>
                <a:schemeClr val="tx1"/>
              </a:solidFill>
            </a:endParaRPr>
          </a:p>
        </p:txBody>
      </p:sp>
      <p:sp>
        <p:nvSpPr>
          <p:cNvPr id="11" name="Rectangle 10">
            <a:extLst>
              <a:ext uri="{FF2B5EF4-FFF2-40B4-BE49-F238E27FC236}">
                <a16:creationId xmlns:a16="http://schemas.microsoft.com/office/drawing/2014/main" id="{772A560F-E232-60CE-D1A7-5B31E92B0BE2}"/>
              </a:ext>
            </a:extLst>
          </p:cNvPr>
          <p:cNvSpPr/>
          <p:nvPr/>
        </p:nvSpPr>
        <p:spPr>
          <a:xfrm>
            <a:off x="6215271" y="5548337"/>
            <a:ext cx="4240694" cy="10204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Decide the best model and give both qualitative and quantitative recommendations. </a:t>
            </a:r>
            <a:endParaRPr lang="en-IN" dirty="0">
              <a:solidFill>
                <a:schemeClr val="tx1"/>
              </a:solidFill>
            </a:endParaRPr>
          </a:p>
        </p:txBody>
      </p:sp>
      <p:sp>
        <p:nvSpPr>
          <p:cNvPr id="16" name="Arrow: Down 15">
            <a:extLst>
              <a:ext uri="{FF2B5EF4-FFF2-40B4-BE49-F238E27FC236}">
                <a16:creationId xmlns:a16="http://schemas.microsoft.com/office/drawing/2014/main" id="{57BE8158-D7B6-18D0-74F6-110D6CFAB503}"/>
              </a:ext>
            </a:extLst>
          </p:cNvPr>
          <p:cNvSpPr/>
          <p:nvPr/>
        </p:nvSpPr>
        <p:spPr>
          <a:xfrm>
            <a:off x="7984434" y="5052242"/>
            <a:ext cx="311427" cy="3944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08111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87A2D6-D67C-2E9D-AA16-89AC509539C4}"/>
              </a:ext>
            </a:extLst>
          </p:cNvPr>
          <p:cNvSpPr txBox="1"/>
          <p:nvPr/>
        </p:nvSpPr>
        <p:spPr>
          <a:xfrm>
            <a:off x="477078" y="543339"/>
            <a:ext cx="9687339" cy="1600438"/>
          </a:xfrm>
          <a:prstGeom prst="rect">
            <a:avLst/>
          </a:prstGeom>
          <a:noFill/>
        </p:spPr>
        <p:txBody>
          <a:bodyPr wrap="square" rtlCol="0">
            <a:spAutoFit/>
          </a:bodyPr>
          <a:lstStyle/>
          <a:p>
            <a:endParaRPr lang="en-US" sz="4000" dirty="0">
              <a:solidFill>
                <a:schemeClr val="accent2"/>
              </a:solidFill>
              <a:latin typeface="Algerian" panose="04020705040A02060702" pitchFamily="82" charset="0"/>
            </a:endParaRPr>
          </a:p>
          <a:p>
            <a:r>
              <a:rPr lang="en-US" sz="4000" dirty="0">
                <a:solidFill>
                  <a:schemeClr val="accent2"/>
                </a:solidFill>
                <a:latin typeface="Algerian" panose="04020705040A02060702" pitchFamily="82" charset="0"/>
              </a:rPr>
              <a:t>Before tuning</a:t>
            </a:r>
          </a:p>
          <a:p>
            <a:endParaRPr lang="en-IN" dirty="0"/>
          </a:p>
        </p:txBody>
      </p:sp>
      <p:graphicFrame>
        <p:nvGraphicFramePr>
          <p:cNvPr id="4" name="Table 3">
            <a:extLst>
              <a:ext uri="{FF2B5EF4-FFF2-40B4-BE49-F238E27FC236}">
                <a16:creationId xmlns:a16="http://schemas.microsoft.com/office/drawing/2014/main" id="{C63ECC37-3708-A30F-9FA0-340CAD8EFD95}"/>
              </a:ext>
            </a:extLst>
          </p:cNvPr>
          <p:cNvGraphicFramePr>
            <a:graphicFrameLocks noGrp="1"/>
          </p:cNvGraphicFramePr>
          <p:nvPr>
            <p:extLst>
              <p:ext uri="{D42A27DB-BD31-4B8C-83A1-F6EECF244321}">
                <p14:modId xmlns:p14="http://schemas.microsoft.com/office/powerpoint/2010/main" val="1031632632"/>
              </p:ext>
            </p:extLst>
          </p:nvPr>
        </p:nvGraphicFramePr>
        <p:xfrm>
          <a:off x="4916556" y="618054"/>
          <a:ext cx="4945130" cy="1553530"/>
        </p:xfrm>
        <a:graphic>
          <a:graphicData uri="http://schemas.openxmlformats.org/drawingml/2006/table">
            <a:tbl>
              <a:tblPr firstRow="1" firstCol="1" bandRow="1">
                <a:tableStyleId>{5C22544A-7EE6-4342-B048-85BDC9FD1C3A}</a:tableStyleId>
              </a:tblPr>
              <a:tblGrid>
                <a:gridCol w="858651">
                  <a:extLst>
                    <a:ext uri="{9D8B030D-6E8A-4147-A177-3AD203B41FA5}">
                      <a16:colId xmlns:a16="http://schemas.microsoft.com/office/drawing/2014/main" val="2258289244"/>
                    </a:ext>
                  </a:extLst>
                </a:gridCol>
                <a:gridCol w="642454">
                  <a:extLst>
                    <a:ext uri="{9D8B030D-6E8A-4147-A177-3AD203B41FA5}">
                      <a16:colId xmlns:a16="http://schemas.microsoft.com/office/drawing/2014/main" val="1244551739"/>
                    </a:ext>
                  </a:extLst>
                </a:gridCol>
                <a:gridCol w="728869">
                  <a:extLst>
                    <a:ext uri="{9D8B030D-6E8A-4147-A177-3AD203B41FA5}">
                      <a16:colId xmlns:a16="http://schemas.microsoft.com/office/drawing/2014/main" val="1563149172"/>
                    </a:ext>
                  </a:extLst>
                </a:gridCol>
                <a:gridCol w="675861">
                  <a:extLst>
                    <a:ext uri="{9D8B030D-6E8A-4147-A177-3AD203B41FA5}">
                      <a16:colId xmlns:a16="http://schemas.microsoft.com/office/drawing/2014/main" val="284979395"/>
                    </a:ext>
                  </a:extLst>
                </a:gridCol>
                <a:gridCol w="649357">
                  <a:extLst>
                    <a:ext uri="{9D8B030D-6E8A-4147-A177-3AD203B41FA5}">
                      <a16:colId xmlns:a16="http://schemas.microsoft.com/office/drawing/2014/main" val="1664994033"/>
                    </a:ext>
                  </a:extLst>
                </a:gridCol>
                <a:gridCol w="694969">
                  <a:extLst>
                    <a:ext uri="{9D8B030D-6E8A-4147-A177-3AD203B41FA5}">
                      <a16:colId xmlns:a16="http://schemas.microsoft.com/office/drawing/2014/main" val="3111808876"/>
                    </a:ext>
                  </a:extLst>
                </a:gridCol>
                <a:gridCol w="694969">
                  <a:extLst>
                    <a:ext uri="{9D8B030D-6E8A-4147-A177-3AD203B41FA5}">
                      <a16:colId xmlns:a16="http://schemas.microsoft.com/office/drawing/2014/main" val="1396592199"/>
                    </a:ext>
                  </a:extLst>
                </a:gridCol>
              </a:tblGrid>
              <a:tr h="190877">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3">
                  <a:txBody>
                    <a:bodyPr/>
                    <a:lstStyle/>
                    <a:p>
                      <a:pPr algn="ctr">
                        <a:lnSpc>
                          <a:spcPct val="107000"/>
                        </a:lnSpc>
                        <a:spcAft>
                          <a:spcPts val="800"/>
                        </a:spcAft>
                      </a:pPr>
                      <a:r>
                        <a:rPr lang="en-IN" sz="1100">
                          <a:effectLst/>
                        </a:rPr>
                        <a:t>Train Data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gridSpan="3">
                  <a:txBody>
                    <a:bodyPr/>
                    <a:lstStyle/>
                    <a:p>
                      <a:pPr algn="ctr">
                        <a:lnSpc>
                          <a:spcPct val="107000"/>
                        </a:lnSpc>
                        <a:spcAft>
                          <a:spcPts val="800"/>
                        </a:spcAft>
                      </a:pPr>
                      <a:r>
                        <a:rPr lang="en-IN" sz="1100">
                          <a:effectLst/>
                        </a:rPr>
                        <a:t>Test Data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85600763"/>
                  </a:ext>
                </a:extLst>
              </a:tr>
              <a:tr h="390592">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R</a:t>
                      </a:r>
                      <a:r>
                        <a:rPr lang="en-IN" sz="1100" baseline="300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RMSE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MAPE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R</a:t>
                      </a:r>
                      <a:r>
                        <a:rPr lang="en-IN" sz="1100" baseline="300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RMSE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MAPE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4411817"/>
                  </a:ext>
                </a:extLst>
              </a:tr>
              <a:tr h="390592">
                <a:tc>
                  <a:txBody>
                    <a:bodyPr/>
                    <a:lstStyle/>
                    <a:p>
                      <a:pPr>
                        <a:lnSpc>
                          <a:spcPct val="107000"/>
                        </a:lnSpc>
                        <a:spcAft>
                          <a:spcPts val="800"/>
                        </a:spcAft>
                      </a:pPr>
                      <a:r>
                        <a:rPr lang="en-IN" sz="1100">
                          <a:effectLst/>
                        </a:rPr>
                        <a:t>Linear Regression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94.468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3379.429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0.1535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94.49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3336.76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0.1509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9295113"/>
                  </a:ext>
                </a:extLst>
              </a:tr>
              <a:tr h="390592">
                <a:tc>
                  <a:txBody>
                    <a:bodyPr/>
                    <a:lstStyle/>
                    <a:p>
                      <a:pPr>
                        <a:lnSpc>
                          <a:spcPct val="107000"/>
                        </a:lnSpc>
                        <a:spcAft>
                          <a:spcPts val="800"/>
                        </a:spcAft>
                      </a:pPr>
                      <a:r>
                        <a:rPr lang="en-IN" sz="1100">
                          <a:effectLst/>
                        </a:rPr>
                        <a:t>Random Forest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99.31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1193.25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0.0460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95.10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3145.35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0.1239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5193155"/>
                  </a:ext>
                </a:extLst>
              </a:tr>
              <a:tr h="190877">
                <a:tc>
                  <a:txBody>
                    <a:bodyPr/>
                    <a:lstStyle/>
                    <a:p>
                      <a:pPr>
                        <a:lnSpc>
                          <a:spcPct val="107000"/>
                        </a:lnSpc>
                        <a:spcAft>
                          <a:spcPts val="800"/>
                        </a:spcAft>
                      </a:pPr>
                      <a:r>
                        <a:rPr lang="en-IN" sz="1100">
                          <a:effectLst/>
                        </a:rPr>
                        <a:t>CART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00.00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90.63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4349.65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0.1651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7688879"/>
                  </a:ext>
                </a:extLst>
              </a:tr>
            </a:tbl>
          </a:graphicData>
        </a:graphic>
      </p:graphicFrame>
      <p:sp>
        <p:nvSpPr>
          <p:cNvPr id="5" name="TextBox 4">
            <a:extLst>
              <a:ext uri="{FF2B5EF4-FFF2-40B4-BE49-F238E27FC236}">
                <a16:creationId xmlns:a16="http://schemas.microsoft.com/office/drawing/2014/main" id="{26563807-2A52-7D3C-D6DE-6398AEF65397}"/>
              </a:ext>
            </a:extLst>
          </p:cNvPr>
          <p:cNvSpPr txBox="1"/>
          <p:nvPr/>
        </p:nvSpPr>
        <p:spPr>
          <a:xfrm>
            <a:off x="636104" y="2509262"/>
            <a:ext cx="6665844" cy="1538883"/>
          </a:xfrm>
          <a:prstGeom prst="rect">
            <a:avLst/>
          </a:prstGeom>
          <a:noFill/>
        </p:spPr>
        <p:txBody>
          <a:bodyPr wrap="square" rtlCol="0">
            <a:spAutoFit/>
          </a:bodyPr>
          <a:lstStyle/>
          <a:p>
            <a:endParaRPr lang="en-US" sz="3600" dirty="0">
              <a:solidFill>
                <a:schemeClr val="accent2"/>
              </a:solidFill>
              <a:latin typeface="Algerian" panose="04020705040A02060702" pitchFamily="82" charset="0"/>
            </a:endParaRPr>
          </a:p>
          <a:p>
            <a:r>
              <a:rPr lang="en-US" sz="4000" dirty="0">
                <a:solidFill>
                  <a:schemeClr val="accent2"/>
                </a:solidFill>
                <a:latin typeface="Algerian" panose="04020705040A02060702" pitchFamily="82" charset="0"/>
              </a:rPr>
              <a:t>After Tuning</a:t>
            </a:r>
          </a:p>
          <a:p>
            <a:endParaRPr lang="en-IN" dirty="0"/>
          </a:p>
        </p:txBody>
      </p:sp>
      <p:graphicFrame>
        <p:nvGraphicFramePr>
          <p:cNvPr id="6" name="Table 5">
            <a:extLst>
              <a:ext uri="{FF2B5EF4-FFF2-40B4-BE49-F238E27FC236}">
                <a16:creationId xmlns:a16="http://schemas.microsoft.com/office/drawing/2014/main" id="{99444018-16FD-9C32-0028-77A449D6E7BA}"/>
              </a:ext>
            </a:extLst>
          </p:cNvPr>
          <p:cNvGraphicFramePr>
            <a:graphicFrameLocks noGrp="1"/>
          </p:cNvGraphicFramePr>
          <p:nvPr>
            <p:extLst>
              <p:ext uri="{D42A27DB-BD31-4B8C-83A1-F6EECF244321}">
                <p14:modId xmlns:p14="http://schemas.microsoft.com/office/powerpoint/2010/main" val="1849804288"/>
              </p:ext>
            </p:extLst>
          </p:nvPr>
        </p:nvGraphicFramePr>
        <p:xfrm>
          <a:off x="4916556" y="2639570"/>
          <a:ext cx="4950630" cy="2046846"/>
        </p:xfrm>
        <a:graphic>
          <a:graphicData uri="http://schemas.openxmlformats.org/drawingml/2006/table">
            <a:tbl>
              <a:tblPr firstRow="1" firstCol="1" bandRow="1">
                <a:tableStyleId>{5C22544A-7EE6-4342-B048-85BDC9FD1C3A}</a:tableStyleId>
              </a:tblPr>
              <a:tblGrid>
                <a:gridCol w="871605">
                  <a:extLst>
                    <a:ext uri="{9D8B030D-6E8A-4147-A177-3AD203B41FA5}">
                      <a16:colId xmlns:a16="http://schemas.microsoft.com/office/drawing/2014/main" val="3440289764"/>
                    </a:ext>
                  </a:extLst>
                </a:gridCol>
                <a:gridCol w="561023">
                  <a:extLst>
                    <a:ext uri="{9D8B030D-6E8A-4147-A177-3AD203B41FA5}">
                      <a16:colId xmlns:a16="http://schemas.microsoft.com/office/drawing/2014/main" val="3078389039"/>
                    </a:ext>
                  </a:extLst>
                </a:gridCol>
                <a:gridCol w="795131">
                  <a:extLst>
                    <a:ext uri="{9D8B030D-6E8A-4147-A177-3AD203B41FA5}">
                      <a16:colId xmlns:a16="http://schemas.microsoft.com/office/drawing/2014/main" val="1212514075"/>
                    </a:ext>
                  </a:extLst>
                </a:gridCol>
                <a:gridCol w="742121">
                  <a:extLst>
                    <a:ext uri="{9D8B030D-6E8A-4147-A177-3AD203B41FA5}">
                      <a16:colId xmlns:a16="http://schemas.microsoft.com/office/drawing/2014/main" val="979677299"/>
                    </a:ext>
                  </a:extLst>
                </a:gridCol>
                <a:gridCol w="569844">
                  <a:extLst>
                    <a:ext uri="{9D8B030D-6E8A-4147-A177-3AD203B41FA5}">
                      <a16:colId xmlns:a16="http://schemas.microsoft.com/office/drawing/2014/main" val="1170402523"/>
                    </a:ext>
                  </a:extLst>
                </a:gridCol>
                <a:gridCol w="705453">
                  <a:extLst>
                    <a:ext uri="{9D8B030D-6E8A-4147-A177-3AD203B41FA5}">
                      <a16:colId xmlns:a16="http://schemas.microsoft.com/office/drawing/2014/main" val="1282368739"/>
                    </a:ext>
                  </a:extLst>
                </a:gridCol>
                <a:gridCol w="705453">
                  <a:extLst>
                    <a:ext uri="{9D8B030D-6E8A-4147-A177-3AD203B41FA5}">
                      <a16:colId xmlns:a16="http://schemas.microsoft.com/office/drawing/2014/main" val="1307450108"/>
                    </a:ext>
                  </a:extLst>
                </a:gridCol>
              </a:tblGrid>
              <a:tr h="223971">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3">
                  <a:txBody>
                    <a:bodyPr/>
                    <a:lstStyle/>
                    <a:p>
                      <a:pPr algn="ctr">
                        <a:lnSpc>
                          <a:spcPct val="107000"/>
                        </a:lnSpc>
                        <a:spcAft>
                          <a:spcPts val="800"/>
                        </a:spcAft>
                      </a:pPr>
                      <a:r>
                        <a:rPr lang="en-IN" sz="1100">
                          <a:effectLst/>
                        </a:rPr>
                        <a:t>Train Data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gridSpan="3">
                  <a:txBody>
                    <a:bodyPr/>
                    <a:lstStyle/>
                    <a:p>
                      <a:pPr algn="ctr">
                        <a:lnSpc>
                          <a:spcPct val="107000"/>
                        </a:lnSpc>
                        <a:spcAft>
                          <a:spcPts val="800"/>
                        </a:spcAft>
                      </a:pPr>
                      <a:r>
                        <a:rPr lang="en-IN" sz="1100">
                          <a:effectLst/>
                        </a:rPr>
                        <a:t>Test Data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664815259"/>
                  </a:ext>
                </a:extLst>
              </a:tr>
              <a:tr h="223971">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R</a:t>
                      </a:r>
                      <a:r>
                        <a:rPr lang="en-IN" sz="1100" baseline="300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RMSE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MAPE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R</a:t>
                      </a:r>
                      <a:r>
                        <a:rPr lang="en-IN" sz="1100" baseline="300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RMSE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MAPE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14596352"/>
                  </a:ext>
                </a:extLst>
              </a:tr>
              <a:tr h="458311">
                <a:tc>
                  <a:txBody>
                    <a:bodyPr/>
                    <a:lstStyle/>
                    <a:p>
                      <a:pPr>
                        <a:lnSpc>
                          <a:spcPct val="107000"/>
                        </a:lnSpc>
                        <a:spcAft>
                          <a:spcPts val="800"/>
                        </a:spcAft>
                      </a:pPr>
                      <a:r>
                        <a:rPr lang="en-IN" sz="1100">
                          <a:effectLst/>
                        </a:rPr>
                        <a:t>Lasso Regression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94.468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3379.434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0.1535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94.49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3336.64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0.1509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2612885"/>
                  </a:ext>
                </a:extLst>
              </a:tr>
              <a:tr h="458311">
                <a:tc>
                  <a:txBody>
                    <a:bodyPr/>
                    <a:lstStyle/>
                    <a:p>
                      <a:pPr>
                        <a:lnSpc>
                          <a:spcPct val="107000"/>
                        </a:lnSpc>
                        <a:spcAft>
                          <a:spcPts val="800"/>
                        </a:spcAft>
                      </a:pPr>
                      <a:r>
                        <a:rPr lang="en-IN" sz="1100">
                          <a:effectLst/>
                        </a:rPr>
                        <a:t>Ridge Regression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94.468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3379.429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0.1535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94.49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3336.75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0.1509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46063"/>
                  </a:ext>
                </a:extLst>
              </a:tr>
              <a:tr h="458311">
                <a:tc>
                  <a:txBody>
                    <a:bodyPr/>
                    <a:lstStyle/>
                    <a:p>
                      <a:pPr>
                        <a:lnSpc>
                          <a:spcPct val="107000"/>
                        </a:lnSpc>
                        <a:spcAft>
                          <a:spcPts val="800"/>
                        </a:spcAft>
                      </a:pPr>
                      <a:r>
                        <a:rPr lang="en-IN" sz="1100">
                          <a:effectLst/>
                        </a:rPr>
                        <a:t>Random Forest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92.78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3858.88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0.1779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91.92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4038.80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0.1239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6130411"/>
                  </a:ext>
                </a:extLst>
              </a:tr>
              <a:tr h="223971">
                <a:tc>
                  <a:txBody>
                    <a:bodyPr/>
                    <a:lstStyle/>
                    <a:p>
                      <a:pPr>
                        <a:lnSpc>
                          <a:spcPct val="107000"/>
                        </a:lnSpc>
                        <a:spcAft>
                          <a:spcPts val="800"/>
                        </a:spcAft>
                      </a:pPr>
                      <a:r>
                        <a:rPr lang="en-IN" sz="1100">
                          <a:effectLst/>
                        </a:rPr>
                        <a:t>CART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95.63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3001.51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0.1186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95.21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3109.03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0.1220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20491498"/>
                  </a:ext>
                </a:extLst>
              </a:tr>
            </a:tbl>
          </a:graphicData>
        </a:graphic>
      </p:graphicFrame>
      <p:sp>
        <p:nvSpPr>
          <p:cNvPr id="2" name="TextBox 1">
            <a:extLst>
              <a:ext uri="{FF2B5EF4-FFF2-40B4-BE49-F238E27FC236}">
                <a16:creationId xmlns:a16="http://schemas.microsoft.com/office/drawing/2014/main" id="{D0E7C2FB-04C2-1D26-0465-39222290176F}"/>
              </a:ext>
            </a:extLst>
          </p:cNvPr>
          <p:cNvSpPr txBox="1"/>
          <p:nvPr/>
        </p:nvSpPr>
        <p:spPr>
          <a:xfrm>
            <a:off x="755374" y="4929809"/>
            <a:ext cx="9647583"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t>From the above tuning process, we can conclude that regularization done on linear regression has no impact on its model performance.</a:t>
            </a:r>
          </a:p>
          <a:p>
            <a:pPr marL="285750" indent="-285750">
              <a:buFont typeface="Wingdings" panose="05000000000000000000" pitchFamily="2" charset="2"/>
              <a:buChar char="Ø"/>
            </a:pPr>
            <a:r>
              <a:rPr lang="en-US" dirty="0"/>
              <a:t>It is observed that the model performance of Random Forest is better before tuning. </a:t>
            </a:r>
          </a:p>
          <a:p>
            <a:pPr marL="285750" indent="-285750">
              <a:buFont typeface="Wingdings" panose="05000000000000000000" pitchFamily="2" charset="2"/>
              <a:buChar char="Ø"/>
            </a:pPr>
            <a:r>
              <a:rPr lang="en-US" dirty="0"/>
              <a:t>The model performance of CART has improved after model tuning</a:t>
            </a:r>
          </a:p>
          <a:p>
            <a:endParaRPr lang="en-IN" dirty="0"/>
          </a:p>
        </p:txBody>
      </p:sp>
    </p:spTree>
    <p:extLst>
      <p:ext uri="{BB962C8B-B14F-4D97-AF65-F5344CB8AC3E}">
        <p14:creationId xmlns:p14="http://schemas.microsoft.com/office/powerpoint/2010/main" val="1411780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AA0FE4-6781-DF9E-543A-AFD2A00D2E62}"/>
              </a:ext>
            </a:extLst>
          </p:cNvPr>
          <p:cNvSpPr txBox="1"/>
          <p:nvPr/>
        </p:nvSpPr>
        <p:spPr>
          <a:xfrm>
            <a:off x="556591" y="649357"/>
            <a:ext cx="6361044" cy="1785104"/>
          </a:xfrm>
          <a:prstGeom prst="rect">
            <a:avLst/>
          </a:prstGeom>
          <a:noFill/>
        </p:spPr>
        <p:txBody>
          <a:bodyPr wrap="square" rtlCol="0">
            <a:spAutoFit/>
          </a:bodyPr>
          <a:lstStyle/>
          <a:p>
            <a:endParaRPr lang="en-US" sz="2800" dirty="0">
              <a:solidFill>
                <a:schemeClr val="accent2"/>
              </a:solidFill>
              <a:latin typeface="Algerian" panose="04020705040A02060702" pitchFamily="82" charset="0"/>
            </a:endParaRPr>
          </a:p>
          <a:p>
            <a:endParaRPr lang="en-US" sz="2800" dirty="0">
              <a:solidFill>
                <a:schemeClr val="accent2"/>
              </a:solidFill>
              <a:latin typeface="Algerian" panose="04020705040A02060702" pitchFamily="82" charset="0"/>
            </a:endParaRPr>
          </a:p>
          <a:p>
            <a:r>
              <a:rPr lang="en-US" sz="3600" dirty="0">
                <a:solidFill>
                  <a:schemeClr val="accent2"/>
                </a:solidFill>
                <a:latin typeface="Algerian" panose="04020705040A02060702" pitchFamily="82" charset="0"/>
              </a:rPr>
              <a:t>Train data</a:t>
            </a:r>
          </a:p>
          <a:p>
            <a:endParaRPr lang="en-IN" dirty="0"/>
          </a:p>
        </p:txBody>
      </p:sp>
      <p:graphicFrame>
        <p:nvGraphicFramePr>
          <p:cNvPr id="3" name="Table 2">
            <a:extLst>
              <a:ext uri="{FF2B5EF4-FFF2-40B4-BE49-F238E27FC236}">
                <a16:creationId xmlns:a16="http://schemas.microsoft.com/office/drawing/2014/main" id="{28B25527-982C-D407-035E-5D794AAE3BB2}"/>
              </a:ext>
            </a:extLst>
          </p:cNvPr>
          <p:cNvGraphicFramePr>
            <a:graphicFrameLocks noGrp="1"/>
          </p:cNvGraphicFramePr>
          <p:nvPr>
            <p:extLst>
              <p:ext uri="{D42A27DB-BD31-4B8C-83A1-F6EECF244321}">
                <p14:modId xmlns:p14="http://schemas.microsoft.com/office/powerpoint/2010/main" val="1498383762"/>
              </p:ext>
            </p:extLst>
          </p:nvPr>
        </p:nvGraphicFramePr>
        <p:xfrm>
          <a:off x="4055054" y="645226"/>
          <a:ext cx="6361041" cy="2533375"/>
        </p:xfrm>
        <a:graphic>
          <a:graphicData uri="http://schemas.openxmlformats.org/drawingml/2006/table">
            <a:tbl>
              <a:tblPr firstRow="1" firstCol="1" bandRow="1">
                <a:tableStyleId>{5C22544A-7EE6-4342-B048-85BDC9FD1C3A}</a:tableStyleId>
              </a:tblPr>
              <a:tblGrid>
                <a:gridCol w="1272067">
                  <a:extLst>
                    <a:ext uri="{9D8B030D-6E8A-4147-A177-3AD203B41FA5}">
                      <a16:colId xmlns:a16="http://schemas.microsoft.com/office/drawing/2014/main" val="960021964"/>
                    </a:ext>
                  </a:extLst>
                </a:gridCol>
                <a:gridCol w="1272067">
                  <a:extLst>
                    <a:ext uri="{9D8B030D-6E8A-4147-A177-3AD203B41FA5}">
                      <a16:colId xmlns:a16="http://schemas.microsoft.com/office/drawing/2014/main" val="1414168582"/>
                    </a:ext>
                  </a:extLst>
                </a:gridCol>
                <a:gridCol w="1272067">
                  <a:extLst>
                    <a:ext uri="{9D8B030D-6E8A-4147-A177-3AD203B41FA5}">
                      <a16:colId xmlns:a16="http://schemas.microsoft.com/office/drawing/2014/main" val="331072973"/>
                    </a:ext>
                  </a:extLst>
                </a:gridCol>
                <a:gridCol w="1272067">
                  <a:extLst>
                    <a:ext uri="{9D8B030D-6E8A-4147-A177-3AD203B41FA5}">
                      <a16:colId xmlns:a16="http://schemas.microsoft.com/office/drawing/2014/main" val="2835201370"/>
                    </a:ext>
                  </a:extLst>
                </a:gridCol>
                <a:gridCol w="1272773">
                  <a:extLst>
                    <a:ext uri="{9D8B030D-6E8A-4147-A177-3AD203B41FA5}">
                      <a16:colId xmlns:a16="http://schemas.microsoft.com/office/drawing/2014/main" val="1187612194"/>
                    </a:ext>
                  </a:extLst>
                </a:gridCol>
              </a:tblGrid>
              <a:tr h="208699">
                <a:tc>
                  <a:txBody>
                    <a:body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R</a:t>
                      </a:r>
                      <a:r>
                        <a:rPr lang="en-IN" sz="1100" baseline="300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Adj R</a:t>
                      </a:r>
                      <a:r>
                        <a:rPr lang="en-IN" sz="1100" baseline="300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RMSE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MAPE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3808442"/>
                  </a:ext>
                </a:extLst>
              </a:tr>
              <a:tr h="208699">
                <a:tc>
                  <a:txBody>
                    <a:bodyPr/>
                    <a:lstStyle/>
                    <a:p>
                      <a:pPr>
                        <a:lnSpc>
                          <a:spcPct val="107000"/>
                        </a:lnSpc>
                        <a:spcAft>
                          <a:spcPts val="800"/>
                        </a:spcAft>
                      </a:pPr>
                      <a:r>
                        <a:rPr lang="en-IN" sz="1100">
                          <a:effectLst/>
                        </a:rPr>
                        <a:t>Linear regression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94.468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 96.12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3379.429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0.1535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3356438"/>
                  </a:ext>
                </a:extLst>
              </a:tr>
              <a:tr h="645421">
                <a:tc>
                  <a:txBody>
                    <a:bodyPr/>
                    <a:lstStyle/>
                    <a:p>
                      <a:pPr>
                        <a:lnSpc>
                          <a:spcPct val="107000"/>
                        </a:lnSpc>
                        <a:spcAft>
                          <a:spcPts val="800"/>
                        </a:spcAft>
                      </a:pPr>
                      <a:r>
                        <a:rPr lang="en-IN" sz="1100">
                          <a:effectLst/>
                        </a:rPr>
                        <a:t>Random Forest (Before grid search)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99.31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 99.51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1193.25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0.046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24596240"/>
                  </a:ext>
                </a:extLst>
              </a:tr>
              <a:tr h="427061">
                <a:tc>
                  <a:txBody>
                    <a:bodyPr/>
                    <a:lstStyle/>
                    <a:p>
                      <a:pPr>
                        <a:lnSpc>
                          <a:spcPct val="107000"/>
                        </a:lnSpc>
                        <a:spcAft>
                          <a:spcPts val="800"/>
                        </a:spcAft>
                      </a:pPr>
                      <a:r>
                        <a:rPr lang="en-IN" sz="1100">
                          <a:effectLst/>
                        </a:rPr>
                        <a:t>CART (after grid search)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95.63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 95.42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3001.51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0.118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3353738"/>
                  </a:ext>
                </a:extLst>
              </a:tr>
              <a:tr h="208699">
                <a:tc>
                  <a:txBody>
                    <a:bodyPr/>
                    <a:lstStyle/>
                    <a:p>
                      <a:pPr>
                        <a:lnSpc>
                          <a:spcPct val="107000"/>
                        </a:lnSpc>
                        <a:spcAft>
                          <a:spcPts val="800"/>
                        </a:spcAft>
                      </a:pPr>
                      <a:r>
                        <a:rPr lang="en-IN" sz="1100">
                          <a:effectLst/>
                        </a:rPr>
                        <a:t>ANN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95.52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 96.81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3038.31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0.122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20612687"/>
                  </a:ext>
                </a:extLst>
              </a:tr>
              <a:tr h="208699">
                <a:tc>
                  <a:txBody>
                    <a:bodyPr/>
                    <a:lstStyle/>
                    <a:p>
                      <a:pPr>
                        <a:lnSpc>
                          <a:spcPct val="107000"/>
                        </a:lnSpc>
                        <a:spcAft>
                          <a:spcPts val="800"/>
                        </a:spcAft>
                      </a:pPr>
                      <a:r>
                        <a:rPr lang="en-IN" sz="1100">
                          <a:effectLst/>
                        </a:rPr>
                        <a:t>Gradient boosting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95.57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 96.89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3023.80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0.123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15355603"/>
                  </a:ext>
                </a:extLst>
              </a:tr>
              <a:tr h="208699">
                <a:tc>
                  <a:txBody>
                    <a:bodyPr/>
                    <a:lstStyle/>
                    <a:p>
                      <a:pPr>
                        <a:lnSpc>
                          <a:spcPct val="107000"/>
                        </a:lnSpc>
                        <a:spcAft>
                          <a:spcPts val="800"/>
                        </a:spcAft>
                      </a:pPr>
                      <a:r>
                        <a:rPr lang="en-IN" sz="1100">
                          <a:effectLst/>
                        </a:rPr>
                        <a:t>ADA Boosting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94.90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 96.43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3242.41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0.1408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4798218"/>
                  </a:ext>
                </a:extLst>
              </a:tr>
              <a:tr h="208699">
                <a:tc>
                  <a:txBody>
                    <a:bodyPr/>
                    <a:lstStyle/>
                    <a:p>
                      <a:pPr>
                        <a:lnSpc>
                          <a:spcPct val="107000"/>
                        </a:lnSpc>
                        <a:spcAft>
                          <a:spcPts val="800"/>
                        </a:spcAft>
                      </a:pPr>
                      <a:r>
                        <a:rPr lang="en-IN" sz="1100">
                          <a:effectLst/>
                        </a:rPr>
                        <a:t>Bagging on CART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99.10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 99.37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1358.78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0.049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1758600"/>
                  </a:ext>
                </a:extLst>
              </a:tr>
              <a:tr h="208699">
                <a:tc>
                  <a:txBody>
                    <a:bodyPr/>
                    <a:lstStyle/>
                    <a:p>
                      <a:pPr>
                        <a:lnSpc>
                          <a:spcPct val="107000"/>
                        </a:lnSpc>
                        <a:spcAft>
                          <a:spcPts val="800"/>
                        </a:spcAft>
                      </a:pPr>
                      <a:r>
                        <a:rPr lang="en-IN" sz="1100">
                          <a:effectLst/>
                        </a:rPr>
                        <a:t>Bagging on RF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98.31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 98.81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1867.18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0.073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3630538"/>
                  </a:ext>
                </a:extLst>
              </a:tr>
            </a:tbl>
          </a:graphicData>
        </a:graphic>
      </p:graphicFrame>
      <p:sp>
        <p:nvSpPr>
          <p:cNvPr id="5" name="TextBox 4">
            <a:extLst>
              <a:ext uri="{FF2B5EF4-FFF2-40B4-BE49-F238E27FC236}">
                <a16:creationId xmlns:a16="http://schemas.microsoft.com/office/drawing/2014/main" id="{37DF2D94-EFC6-B24F-4224-43BD90B8D618}"/>
              </a:ext>
            </a:extLst>
          </p:cNvPr>
          <p:cNvSpPr txBox="1"/>
          <p:nvPr/>
        </p:nvSpPr>
        <p:spPr>
          <a:xfrm>
            <a:off x="569843" y="3961875"/>
            <a:ext cx="6175734" cy="1477328"/>
          </a:xfrm>
          <a:prstGeom prst="rect">
            <a:avLst/>
          </a:prstGeom>
          <a:noFill/>
        </p:spPr>
        <p:txBody>
          <a:bodyPr wrap="square" rtlCol="0">
            <a:spAutoFit/>
          </a:bodyPr>
          <a:lstStyle/>
          <a:p>
            <a:endParaRPr lang="en-US" sz="3600" dirty="0">
              <a:solidFill>
                <a:schemeClr val="accent2"/>
              </a:solidFill>
              <a:latin typeface="Algerian" panose="04020705040A02060702" pitchFamily="82" charset="0"/>
            </a:endParaRPr>
          </a:p>
          <a:p>
            <a:r>
              <a:rPr lang="en-US" sz="3600" dirty="0">
                <a:solidFill>
                  <a:schemeClr val="accent2"/>
                </a:solidFill>
                <a:latin typeface="Algerian" panose="04020705040A02060702" pitchFamily="82" charset="0"/>
              </a:rPr>
              <a:t>Test data</a:t>
            </a:r>
          </a:p>
          <a:p>
            <a:endParaRPr lang="en-IN" dirty="0"/>
          </a:p>
        </p:txBody>
      </p:sp>
      <p:graphicFrame>
        <p:nvGraphicFramePr>
          <p:cNvPr id="6" name="Table 5">
            <a:extLst>
              <a:ext uri="{FF2B5EF4-FFF2-40B4-BE49-F238E27FC236}">
                <a16:creationId xmlns:a16="http://schemas.microsoft.com/office/drawing/2014/main" id="{6D35F901-CE6C-B8F7-3B0E-D2A8986D7F0F}"/>
              </a:ext>
            </a:extLst>
          </p:cNvPr>
          <p:cNvGraphicFramePr>
            <a:graphicFrameLocks noGrp="1"/>
          </p:cNvGraphicFramePr>
          <p:nvPr>
            <p:extLst>
              <p:ext uri="{D42A27DB-BD31-4B8C-83A1-F6EECF244321}">
                <p14:modId xmlns:p14="http://schemas.microsoft.com/office/powerpoint/2010/main" val="3305949631"/>
              </p:ext>
            </p:extLst>
          </p:nvPr>
        </p:nvGraphicFramePr>
        <p:xfrm>
          <a:off x="4055055" y="3591338"/>
          <a:ext cx="6361040" cy="2729951"/>
        </p:xfrm>
        <a:graphic>
          <a:graphicData uri="http://schemas.openxmlformats.org/drawingml/2006/table">
            <a:tbl>
              <a:tblPr firstRow="1" firstCol="1" bandRow="1">
                <a:tableStyleId>{5C22544A-7EE6-4342-B048-85BDC9FD1C3A}</a:tableStyleId>
              </a:tblPr>
              <a:tblGrid>
                <a:gridCol w="1272067">
                  <a:extLst>
                    <a:ext uri="{9D8B030D-6E8A-4147-A177-3AD203B41FA5}">
                      <a16:colId xmlns:a16="http://schemas.microsoft.com/office/drawing/2014/main" val="3916834976"/>
                    </a:ext>
                  </a:extLst>
                </a:gridCol>
                <a:gridCol w="1272067">
                  <a:extLst>
                    <a:ext uri="{9D8B030D-6E8A-4147-A177-3AD203B41FA5}">
                      <a16:colId xmlns:a16="http://schemas.microsoft.com/office/drawing/2014/main" val="2039306331"/>
                    </a:ext>
                  </a:extLst>
                </a:gridCol>
                <a:gridCol w="1272067">
                  <a:extLst>
                    <a:ext uri="{9D8B030D-6E8A-4147-A177-3AD203B41FA5}">
                      <a16:colId xmlns:a16="http://schemas.microsoft.com/office/drawing/2014/main" val="1759679560"/>
                    </a:ext>
                  </a:extLst>
                </a:gridCol>
                <a:gridCol w="1272067">
                  <a:extLst>
                    <a:ext uri="{9D8B030D-6E8A-4147-A177-3AD203B41FA5}">
                      <a16:colId xmlns:a16="http://schemas.microsoft.com/office/drawing/2014/main" val="3512285458"/>
                    </a:ext>
                  </a:extLst>
                </a:gridCol>
                <a:gridCol w="1272772">
                  <a:extLst>
                    <a:ext uri="{9D8B030D-6E8A-4147-A177-3AD203B41FA5}">
                      <a16:colId xmlns:a16="http://schemas.microsoft.com/office/drawing/2014/main" val="3743645698"/>
                    </a:ext>
                  </a:extLst>
                </a:gridCol>
              </a:tblGrid>
              <a:tr h="207047">
                <a:tc>
                  <a:txBody>
                    <a:body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R</a:t>
                      </a:r>
                      <a:r>
                        <a:rPr lang="en-IN" sz="1100" baseline="30000" dirty="0">
                          <a:effectLst/>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err="1">
                          <a:effectLst/>
                        </a:rPr>
                        <a:t>Adj</a:t>
                      </a:r>
                      <a:r>
                        <a:rPr lang="en-IN" sz="1100" dirty="0">
                          <a:effectLst/>
                        </a:rPr>
                        <a:t> R</a:t>
                      </a:r>
                      <a:r>
                        <a:rPr lang="en-IN" sz="1100" baseline="30000" dirty="0">
                          <a:effectLst/>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RMSE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MAPE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015644"/>
                  </a:ext>
                </a:extLst>
              </a:tr>
              <a:tr h="207047">
                <a:tc>
                  <a:txBody>
                    <a:bodyPr/>
                    <a:lstStyle/>
                    <a:p>
                      <a:pPr>
                        <a:lnSpc>
                          <a:spcPct val="107000"/>
                        </a:lnSpc>
                        <a:spcAft>
                          <a:spcPts val="800"/>
                        </a:spcAft>
                      </a:pPr>
                      <a:r>
                        <a:rPr lang="en-IN" sz="1100">
                          <a:effectLst/>
                        </a:rPr>
                        <a:t>Linear regression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94.49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 98.34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336.76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0.1509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8088493"/>
                  </a:ext>
                </a:extLst>
              </a:tr>
              <a:tr h="640311">
                <a:tc>
                  <a:txBody>
                    <a:bodyPr/>
                    <a:lstStyle/>
                    <a:p>
                      <a:pPr>
                        <a:lnSpc>
                          <a:spcPct val="107000"/>
                        </a:lnSpc>
                        <a:spcAft>
                          <a:spcPts val="800"/>
                        </a:spcAft>
                      </a:pPr>
                      <a:r>
                        <a:rPr lang="en-IN" sz="1100">
                          <a:effectLst/>
                        </a:rPr>
                        <a:t>Random Forest (Before grid search)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95.10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 98.52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3145.35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0.1239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5751825"/>
                  </a:ext>
                </a:extLst>
              </a:tr>
              <a:tr h="423679">
                <a:tc>
                  <a:txBody>
                    <a:bodyPr/>
                    <a:lstStyle/>
                    <a:p>
                      <a:pPr>
                        <a:lnSpc>
                          <a:spcPct val="107000"/>
                        </a:lnSpc>
                        <a:spcAft>
                          <a:spcPts val="800"/>
                        </a:spcAft>
                      </a:pPr>
                      <a:r>
                        <a:rPr lang="en-IN" sz="1100">
                          <a:effectLst/>
                        </a:rPr>
                        <a:t>CART (after grid search)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95.21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 95.20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3109.03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0.1220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2204593"/>
                  </a:ext>
                </a:extLst>
              </a:tr>
              <a:tr h="207047">
                <a:tc>
                  <a:txBody>
                    <a:bodyPr/>
                    <a:lstStyle/>
                    <a:p>
                      <a:pPr>
                        <a:lnSpc>
                          <a:spcPct val="107000"/>
                        </a:lnSpc>
                        <a:spcAft>
                          <a:spcPts val="800"/>
                        </a:spcAft>
                      </a:pPr>
                      <a:r>
                        <a:rPr lang="en-IN" sz="1100">
                          <a:effectLst/>
                        </a:rPr>
                        <a:t>ANN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95.15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 98.54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3127.68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0.1284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0706042"/>
                  </a:ext>
                </a:extLst>
              </a:tr>
              <a:tr h="423679">
                <a:tc>
                  <a:txBody>
                    <a:bodyPr/>
                    <a:lstStyle/>
                    <a:p>
                      <a:pPr>
                        <a:lnSpc>
                          <a:spcPct val="107000"/>
                        </a:lnSpc>
                        <a:spcAft>
                          <a:spcPts val="800"/>
                        </a:spcAft>
                      </a:pPr>
                      <a:r>
                        <a:rPr lang="en-IN" sz="1100">
                          <a:effectLst/>
                        </a:rPr>
                        <a:t>Gradient boosting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95.42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 98.62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3039.99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0.1245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6044644"/>
                  </a:ext>
                </a:extLst>
              </a:tr>
              <a:tr h="207047">
                <a:tc>
                  <a:txBody>
                    <a:bodyPr/>
                    <a:lstStyle/>
                    <a:p>
                      <a:pPr>
                        <a:lnSpc>
                          <a:spcPct val="107000"/>
                        </a:lnSpc>
                        <a:spcAft>
                          <a:spcPts val="800"/>
                        </a:spcAft>
                      </a:pPr>
                      <a:r>
                        <a:rPr lang="en-IN" sz="1100">
                          <a:effectLst/>
                        </a:rPr>
                        <a:t>ADA Boosting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94.79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 98.43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3243.96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0.1411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57174689"/>
                  </a:ext>
                </a:extLst>
              </a:tr>
              <a:tr h="207047">
                <a:tc>
                  <a:txBody>
                    <a:bodyPr/>
                    <a:lstStyle/>
                    <a:p>
                      <a:pPr>
                        <a:lnSpc>
                          <a:spcPct val="107000"/>
                        </a:lnSpc>
                        <a:spcAft>
                          <a:spcPts val="800"/>
                        </a:spcAft>
                      </a:pPr>
                      <a:r>
                        <a:rPr lang="en-IN" sz="1100">
                          <a:effectLst/>
                        </a:rPr>
                        <a:t>Bagging on CART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94.75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 98.42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3254.66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0.1277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082752"/>
                  </a:ext>
                </a:extLst>
              </a:tr>
              <a:tr h="207047">
                <a:tc>
                  <a:txBody>
                    <a:bodyPr/>
                    <a:lstStyle/>
                    <a:p>
                      <a:pPr>
                        <a:lnSpc>
                          <a:spcPct val="107000"/>
                        </a:lnSpc>
                        <a:spcAft>
                          <a:spcPts val="800"/>
                        </a:spcAft>
                      </a:pPr>
                      <a:r>
                        <a:rPr lang="en-IN" sz="1100">
                          <a:effectLst/>
                        </a:rPr>
                        <a:t>Bagging on RF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95.30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 98.58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3080.46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0.1277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6047337"/>
                  </a:ext>
                </a:extLst>
              </a:tr>
            </a:tbl>
          </a:graphicData>
        </a:graphic>
      </p:graphicFrame>
    </p:spTree>
    <p:extLst>
      <p:ext uri="{BB962C8B-B14F-4D97-AF65-F5344CB8AC3E}">
        <p14:creationId xmlns:p14="http://schemas.microsoft.com/office/powerpoint/2010/main" val="1521702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BEED1A-129D-93BD-1275-96BC8E58895F}"/>
              </a:ext>
            </a:extLst>
          </p:cNvPr>
          <p:cNvSpPr txBox="1"/>
          <p:nvPr/>
        </p:nvSpPr>
        <p:spPr>
          <a:xfrm>
            <a:off x="768626" y="821635"/>
            <a:ext cx="9766852" cy="4247317"/>
          </a:xfrm>
          <a:prstGeom prst="rect">
            <a:avLst/>
          </a:prstGeom>
          <a:noFill/>
        </p:spPr>
        <p:txBody>
          <a:bodyPr wrap="square" rtlCol="0">
            <a:spAutoFit/>
          </a:bodyPr>
          <a:lstStyle/>
          <a:p>
            <a:pPr marL="285750" indent="-285750">
              <a:buFont typeface="Wingdings" panose="05000000000000000000" pitchFamily="2" charset="2"/>
              <a:buChar char="Ø"/>
            </a:pPr>
            <a:r>
              <a:rPr lang="en-US" dirty="0"/>
              <a:t>From the above metrices, we can see that the model performance of all the models are good</a:t>
            </a:r>
          </a:p>
          <a:p>
            <a:pPr marL="285750" indent="-285750">
              <a:buFont typeface="Wingdings" panose="05000000000000000000" pitchFamily="2" charset="2"/>
              <a:buChar char="Ø"/>
            </a:pPr>
            <a:r>
              <a:rPr lang="en-US" dirty="0"/>
              <a:t>Linear regression has the lowest model score and Gradient Boosting has the highest model score.</a:t>
            </a:r>
          </a:p>
          <a:p>
            <a:pPr marL="285750" indent="-285750">
              <a:buFont typeface="Wingdings" panose="05000000000000000000" pitchFamily="2" charset="2"/>
              <a:buChar char="Ø"/>
            </a:pPr>
            <a:r>
              <a:rPr lang="en-IN" dirty="0"/>
              <a:t>But out of all the models we can conclude that </a:t>
            </a:r>
            <a:r>
              <a:rPr lang="en-IN" b="1" dirty="0">
                <a:latin typeface="Arial Black" panose="020B0A04020102020204" pitchFamily="34" charset="0"/>
              </a:rPr>
              <a:t>Gradient boosting </a:t>
            </a:r>
            <a:r>
              <a:rPr lang="en-IN" dirty="0"/>
              <a:t>is the best model with the model score of 95.42%.</a:t>
            </a:r>
          </a:p>
          <a:p>
            <a:pPr marL="285750" indent="-285750">
              <a:buFont typeface="Wingdings" panose="05000000000000000000" pitchFamily="2" charset="2"/>
              <a:buChar char="Ø"/>
            </a:pPr>
            <a:r>
              <a:rPr lang="en-IN" dirty="0"/>
              <a:t>Gradient Boosting is the model with highest accuracy and lowest MAPE value.</a:t>
            </a:r>
          </a:p>
          <a:p>
            <a:pPr marL="285750" indent="-285750">
              <a:buFont typeface="Wingdings" panose="05000000000000000000" pitchFamily="2" charset="2"/>
              <a:buChar char="Ø"/>
            </a:pPr>
            <a:r>
              <a:rPr lang="en-IN" dirty="0"/>
              <a:t>The MAPE score of Gradient Boosting is 12.45 which means that the predicted values is 12.45% deviated from the actual values.</a:t>
            </a:r>
          </a:p>
          <a:p>
            <a:pPr marL="285750" indent="-285750">
              <a:buFont typeface="Wingdings" panose="05000000000000000000" pitchFamily="2" charset="2"/>
              <a:buChar char="Ø"/>
            </a:pPr>
            <a:r>
              <a:rPr lang="en-IN" dirty="0"/>
              <a:t>By doing the </a:t>
            </a:r>
            <a:r>
              <a:rPr lang="en-IN" b="1" dirty="0"/>
              <a:t>feature importance </a:t>
            </a:r>
            <a:r>
              <a:rPr lang="en-IN" dirty="0"/>
              <a:t>in Gradient Boosting we have found out that mainly four health parameters play the crucial role in deciding the insurance cost of the customers. They are:</a:t>
            </a:r>
          </a:p>
          <a:p>
            <a:pPr marL="742950" lvl="1" indent="-285750">
              <a:buFont typeface="Wingdings" panose="05000000000000000000" pitchFamily="2" charset="2"/>
              <a:buChar char="v"/>
            </a:pPr>
            <a:r>
              <a:rPr lang="en-IN" dirty="0"/>
              <a:t>         </a:t>
            </a:r>
            <a:r>
              <a:rPr lang="en-US" dirty="0" err="1"/>
              <a:t>regular_checkup_last_year</a:t>
            </a:r>
            <a:r>
              <a:rPr lang="en-US" dirty="0"/>
              <a:t>’, </a:t>
            </a:r>
          </a:p>
          <a:p>
            <a:pPr marL="742950" lvl="1" indent="-285750">
              <a:buFont typeface="Wingdings" panose="05000000000000000000" pitchFamily="2" charset="2"/>
              <a:buChar char="v"/>
            </a:pPr>
            <a:r>
              <a:rPr lang="en-US" dirty="0"/>
              <a:t>         'weight’, </a:t>
            </a:r>
          </a:p>
          <a:p>
            <a:pPr marL="742950" lvl="1" indent="-285750">
              <a:buFont typeface="Wingdings" panose="05000000000000000000" pitchFamily="2" charset="2"/>
              <a:buChar char="v"/>
            </a:pPr>
            <a:r>
              <a:rPr lang="en-US" dirty="0"/>
              <a:t>         '</a:t>
            </a:r>
            <a:r>
              <a:rPr lang="en-US" dirty="0" err="1"/>
              <a:t>weight_change_in_last_one_year</a:t>
            </a:r>
            <a:r>
              <a:rPr lang="en-US" dirty="0"/>
              <a:t>’ </a:t>
            </a:r>
          </a:p>
          <a:p>
            <a:pPr marL="742950" lvl="1" indent="-285750">
              <a:buFont typeface="Wingdings" panose="05000000000000000000" pitchFamily="2" charset="2"/>
              <a:buChar char="v"/>
            </a:pPr>
            <a:r>
              <a:rPr lang="en-US" dirty="0"/>
              <a:t>         '</a:t>
            </a:r>
            <a:r>
              <a:rPr lang="en-US" dirty="0" err="1"/>
              <a:t>covered_by_any_other_company_Y</a:t>
            </a:r>
            <a:r>
              <a:rPr lang="en-US" dirty="0"/>
              <a:t>’.</a:t>
            </a:r>
            <a:endParaRPr lang="en-IN" dirty="0"/>
          </a:p>
          <a:p>
            <a:endParaRPr lang="en-IN" dirty="0"/>
          </a:p>
          <a:p>
            <a:endParaRPr lang="en-IN" dirty="0"/>
          </a:p>
        </p:txBody>
      </p:sp>
    </p:spTree>
    <p:extLst>
      <p:ext uri="{BB962C8B-B14F-4D97-AF65-F5344CB8AC3E}">
        <p14:creationId xmlns:p14="http://schemas.microsoft.com/office/powerpoint/2010/main" val="63884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3408571" y="917294"/>
            <a:ext cx="5374857" cy="707886"/>
          </a:xfrm>
          <a:prstGeom prst="rect">
            <a:avLst/>
          </a:prstGeom>
        </p:spPr>
        <p:txBody>
          <a:bodyPr wrap="square" anchor="t">
            <a:spAutoFit/>
          </a:bodyPr>
          <a:lstStyle/>
          <a:p>
            <a:pPr algn="ctr"/>
            <a:r>
              <a:rPr lang="en-US" sz="4000" b="1" dirty="0">
                <a:solidFill>
                  <a:schemeClr val="accent2"/>
                </a:solidFill>
                <a:latin typeface="Arial" panose="020B0604020202020204" pitchFamily="34" charset="0"/>
                <a:cs typeface="Arial" panose="020B0604020202020204" pitchFamily="34" charset="0"/>
              </a:rPr>
              <a:t>Recommendations</a:t>
            </a:r>
          </a:p>
        </p:txBody>
      </p:sp>
      <p:sp>
        <p:nvSpPr>
          <p:cNvPr id="2" name="TextBox 1">
            <a:extLst>
              <a:ext uri="{FF2B5EF4-FFF2-40B4-BE49-F238E27FC236}">
                <a16:creationId xmlns:a16="http://schemas.microsoft.com/office/drawing/2014/main" id="{D8DC220A-3BCE-B5EE-FBC5-B1E16C7F5B76}"/>
              </a:ext>
            </a:extLst>
          </p:cNvPr>
          <p:cNvSpPr txBox="1"/>
          <p:nvPr/>
        </p:nvSpPr>
        <p:spPr>
          <a:xfrm>
            <a:off x="702365" y="2080591"/>
            <a:ext cx="9846365" cy="3693319"/>
          </a:xfrm>
          <a:prstGeom prst="rect">
            <a:avLst/>
          </a:prstGeom>
          <a:noFill/>
        </p:spPr>
        <p:txBody>
          <a:bodyPr wrap="square" rtlCol="0">
            <a:spAutoFit/>
          </a:bodyPr>
          <a:lstStyle/>
          <a:p>
            <a:pPr marL="285750" indent="-285750">
              <a:buFont typeface="Wingdings" panose="05000000000000000000" pitchFamily="2" charset="2"/>
              <a:buChar char="§"/>
            </a:pPr>
            <a:r>
              <a:rPr lang="en-US" dirty="0"/>
              <a:t>People with high frequency of </a:t>
            </a:r>
            <a:r>
              <a:rPr lang="en-US" dirty="0" err="1"/>
              <a:t>regular_checkup_last_year</a:t>
            </a:r>
            <a:r>
              <a:rPr lang="en-US" dirty="0"/>
              <a:t>  can be given some insurance bonuses as a token of reward for being health conscious, while those with less frequency should be charged more insurance cost. </a:t>
            </a:r>
          </a:p>
          <a:p>
            <a:pPr marL="285750" indent="-285750">
              <a:buFont typeface="Wingdings" panose="05000000000000000000" pitchFamily="2" charset="2"/>
              <a:buChar char="§"/>
            </a:pPr>
            <a:r>
              <a:rPr lang="en-US" dirty="0"/>
              <a:t>People whose health insurance is covered by another company can be attracted to this company with attractive offers, bonuses and life-long trustworthy policies. </a:t>
            </a:r>
          </a:p>
          <a:p>
            <a:pPr marL="285750" indent="-285750">
              <a:buFont typeface="Wingdings" panose="05000000000000000000" pitchFamily="2" charset="2"/>
              <a:buChar char="§"/>
            </a:pPr>
            <a:r>
              <a:rPr lang="en-US" dirty="0"/>
              <a:t> People who had greater change in their weight in last year can be offered free medical tests and treatment at reduced rates, in order to retain the customers. </a:t>
            </a:r>
          </a:p>
          <a:p>
            <a:pPr marL="285750" indent="-285750">
              <a:buFont typeface="Wingdings" panose="05000000000000000000" pitchFamily="2" charset="2"/>
              <a:buChar char="§"/>
            </a:pPr>
            <a:r>
              <a:rPr lang="en-US" dirty="0"/>
              <a:t>People who are dealing with over- weight or heavy weight issues are easily prone to more diseases. So, such people can be spotted out and they can be encouraged to do regular follow-ups and medical tests for which discounts or allowances can be given.</a:t>
            </a:r>
          </a:p>
          <a:p>
            <a:pPr marL="285750" indent="-285750">
              <a:buFont typeface="Wingdings" panose="05000000000000000000" pitchFamily="2" charset="2"/>
              <a:buChar char="§"/>
            </a:pPr>
            <a:r>
              <a:rPr lang="en-US" dirty="0"/>
              <a:t>The people who are into adventure sport, who are regular smokers and drinkers, who have visited the doctor many times last year can be treated as target customers and offered medical claims at attractive rates. </a:t>
            </a:r>
            <a:endParaRPr lang="en-IN" dirty="0"/>
          </a:p>
        </p:txBody>
      </p:sp>
    </p:spTree>
    <p:extLst>
      <p:ext uri="{BB962C8B-B14F-4D97-AF65-F5344CB8AC3E}">
        <p14:creationId xmlns:p14="http://schemas.microsoft.com/office/powerpoint/2010/main" val="2023734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8BE54F-B26D-DA8E-20B2-B29C41B64E5F}"/>
              </a:ext>
            </a:extLst>
          </p:cNvPr>
          <p:cNvSpPr/>
          <p:nvPr/>
        </p:nvSpPr>
        <p:spPr>
          <a:xfrm>
            <a:off x="1523999" y="2967335"/>
            <a:ext cx="8587409" cy="923330"/>
          </a:xfrm>
          <a:prstGeom prst="rect">
            <a:avLst/>
          </a:prstGeom>
          <a:noFill/>
        </p:spPr>
        <p:txBody>
          <a:bodyPr wrap="squar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312253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881AFC-7272-1314-5E73-3116675FB3E3}"/>
              </a:ext>
            </a:extLst>
          </p:cNvPr>
          <p:cNvSpPr txBox="1"/>
          <p:nvPr/>
        </p:nvSpPr>
        <p:spPr>
          <a:xfrm>
            <a:off x="1258957" y="689113"/>
            <a:ext cx="9541565" cy="707886"/>
          </a:xfrm>
          <a:prstGeom prst="rect">
            <a:avLst/>
          </a:prstGeom>
          <a:noFill/>
        </p:spPr>
        <p:txBody>
          <a:bodyPr wrap="square" rtlCol="0">
            <a:spAutoFit/>
          </a:bodyPr>
          <a:lstStyle/>
          <a:p>
            <a:r>
              <a:rPr lang="en-US" sz="4000" dirty="0">
                <a:solidFill>
                  <a:schemeClr val="accent2"/>
                </a:solidFill>
                <a:latin typeface="Verdana" panose="020B0604030504040204" pitchFamily="34" charset="0"/>
                <a:ea typeface="Verdana" panose="020B0604030504040204" pitchFamily="34" charset="0"/>
              </a:rPr>
              <a:t>Business Problem Understanding</a:t>
            </a:r>
            <a:endParaRPr lang="en-IN" sz="4000" dirty="0">
              <a:solidFill>
                <a:schemeClr val="accent2"/>
              </a:solidFill>
              <a:latin typeface="Verdana" panose="020B0604030504040204" pitchFamily="34" charset="0"/>
              <a:ea typeface="Verdana" panose="020B0604030504040204" pitchFamily="34" charset="0"/>
            </a:endParaRPr>
          </a:p>
        </p:txBody>
      </p:sp>
      <p:sp>
        <p:nvSpPr>
          <p:cNvPr id="5" name="TextBox 4">
            <a:extLst>
              <a:ext uri="{FF2B5EF4-FFF2-40B4-BE49-F238E27FC236}">
                <a16:creationId xmlns:a16="http://schemas.microsoft.com/office/drawing/2014/main" id="{674F0B5E-D45A-CB23-FAF0-862A9315B97F}"/>
              </a:ext>
            </a:extLst>
          </p:cNvPr>
          <p:cNvSpPr txBox="1"/>
          <p:nvPr/>
        </p:nvSpPr>
        <p:spPr>
          <a:xfrm>
            <a:off x="1258957" y="2319130"/>
            <a:ext cx="8825947" cy="1965153"/>
          </a:xfrm>
          <a:prstGeom prst="rect">
            <a:avLst/>
          </a:prstGeom>
          <a:noFill/>
        </p:spPr>
        <p:txBody>
          <a:bodyPr wrap="square" rtlCol="0">
            <a:spAutoFit/>
          </a:bodyPr>
          <a:lstStyle/>
          <a:p>
            <a:pPr marL="285750" indent="-285750">
              <a:lnSpc>
                <a:spcPct val="107000"/>
              </a:lnSpc>
              <a:spcAft>
                <a:spcPts val="800"/>
              </a:spcAf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Health care is a very important aspect of an individual’s life</a:t>
            </a:r>
          </a:p>
          <a:p>
            <a:pPr marL="285750" indent="-285750">
              <a:lnSpc>
                <a:spcPct val="107000"/>
              </a:lnSpc>
              <a:spcAft>
                <a:spcPts val="800"/>
              </a:spcAf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It is also an important domain in the market.</a:t>
            </a:r>
          </a:p>
          <a:p>
            <a:pPr marL="285750" indent="-285750">
              <a:lnSpc>
                <a:spcPct val="107000"/>
              </a:lnSpc>
              <a:spcAft>
                <a:spcPts val="800"/>
              </a:spcAf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Money plays a key role here</a:t>
            </a:r>
          </a:p>
          <a:p>
            <a:pPr marL="285750" indent="-285750">
              <a:lnSpc>
                <a:spcPct val="107000"/>
              </a:lnSpc>
              <a:spcAft>
                <a:spcPts val="800"/>
              </a:spcAf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Tough situation for those who are not covered under insurance</a:t>
            </a:r>
          </a:p>
          <a:p>
            <a:pPr marL="285750" indent="-285750">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companies also want to reduce their risk </a:t>
            </a:r>
            <a:endParaRPr lang="en-IN" sz="1800" dirty="0"/>
          </a:p>
        </p:txBody>
      </p:sp>
    </p:spTree>
    <p:extLst>
      <p:ext uri="{BB962C8B-B14F-4D97-AF65-F5344CB8AC3E}">
        <p14:creationId xmlns:p14="http://schemas.microsoft.com/office/powerpoint/2010/main" val="3797177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34CF9B-5B46-DCF6-27B7-56DD5CBFAED8}"/>
              </a:ext>
            </a:extLst>
          </p:cNvPr>
          <p:cNvSpPr txBox="1"/>
          <p:nvPr/>
        </p:nvSpPr>
        <p:spPr>
          <a:xfrm>
            <a:off x="781878" y="636104"/>
            <a:ext cx="10840279" cy="3458383"/>
          </a:xfrm>
          <a:prstGeom prst="rect">
            <a:avLst/>
          </a:prstGeom>
          <a:noFill/>
        </p:spPr>
        <p:txBody>
          <a:bodyPr wrap="square" rtlCol="0">
            <a:spAutoFit/>
          </a:bodyPr>
          <a:lstStyle/>
          <a:p>
            <a:r>
              <a:rPr lang="en-US" sz="2000" b="1" u="sng" dirty="0">
                <a:solidFill>
                  <a:schemeClr val="accent2"/>
                </a:solidFill>
              </a:rPr>
              <a:t>Objective</a:t>
            </a:r>
            <a:r>
              <a:rPr lang="en-US" dirty="0">
                <a:solidFill>
                  <a:schemeClr val="accent2"/>
                </a:solidFill>
              </a:rPr>
              <a:t>:</a:t>
            </a:r>
          </a:p>
          <a:p>
            <a:pPr marL="342900" lvl="0" indent="-342900">
              <a:lnSpc>
                <a:spcPct val="107000"/>
              </a:lnSpc>
              <a:spcAft>
                <a:spcPts val="800"/>
              </a:spcAft>
              <a:buFont typeface="Arial" panose="020B0604020202020204" pitchFamily="34" charset="0"/>
              <a:buChar char="•"/>
              <a:tabLst>
                <a:tab pos="45720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a:t>
            </a:r>
            <a:r>
              <a:rPr lang="en-IN" sz="1800" b="1"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objective of this project </a:t>
            </a:r>
            <a:r>
              <a:rPr lang="en-IN" sz="1800" dirty="0">
                <a:effectLst/>
                <a:latin typeface="Calibri" panose="020F0502020204030204" pitchFamily="34" charset="0"/>
                <a:ea typeface="Calibri" panose="020F0502020204030204" pitchFamily="34" charset="0"/>
                <a:cs typeface="Times New Roman" panose="02020603050405020304" pitchFamily="18" charset="0"/>
              </a:rPr>
              <a:t>is to build models using the data that provides the optimum insurance cost of an individual. The health and habit related parameters are used to estimate the cost of the insurance.</a:t>
            </a:r>
          </a:p>
          <a:p>
            <a:pPr marL="342900" lvl="0" indent="-342900">
              <a:lnSpc>
                <a:spcPct val="107000"/>
              </a:lnSpc>
              <a:spcAft>
                <a:spcPts val="800"/>
              </a:spcAft>
              <a:buFont typeface="Arial" panose="020B0604020202020204" pitchFamily="34" charset="0"/>
              <a:buChar char="•"/>
              <a:tabLst>
                <a:tab pos="457200" algn="l"/>
              </a:tabLst>
            </a:pPr>
            <a:r>
              <a:rPr lang="en-IN" dirty="0">
                <a:latin typeface="Calibri" panose="020F0502020204030204" pitchFamily="34" charset="0"/>
                <a:ea typeface="Calibri" panose="020F0502020204030204" pitchFamily="34" charset="0"/>
                <a:cs typeface="Times New Roman" panose="02020603050405020304" pitchFamily="18" charset="0"/>
              </a:rPr>
              <a:t>W</a:t>
            </a:r>
            <a:r>
              <a:rPr lang="en-IN" sz="1800" dirty="0">
                <a:effectLst/>
                <a:latin typeface="Calibri" panose="020F0502020204030204" pitchFamily="34" charset="0"/>
                <a:ea typeface="Calibri" panose="020F0502020204030204" pitchFamily="34" charset="0"/>
                <a:cs typeface="Times New Roman" panose="02020603050405020304" pitchFamily="18" charset="0"/>
              </a:rPr>
              <a:t>e will build models and looks at the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performance metrices </a:t>
            </a:r>
            <a:r>
              <a:rPr lang="en-IN" sz="1800" dirty="0">
                <a:effectLst/>
                <a:latin typeface="Calibri" panose="020F0502020204030204" pitchFamily="34" charset="0"/>
                <a:ea typeface="Calibri" panose="020F0502020204030204" pitchFamily="34" charset="0"/>
                <a:cs typeface="Times New Roman" panose="02020603050405020304" pitchFamily="18" charset="0"/>
              </a:rPr>
              <a:t>such as R squared,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Adj</a:t>
            </a:r>
            <a:r>
              <a:rPr lang="en-IN" sz="1800" dirty="0">
                <a:effectLst/>
                <a:latin typeface="Calibri" panose="020F0502020204030204" pitchFamily="34" charset="0"/>
                <a:ea typeface="Calibri" panose="020F0502020204030204" pitchFamily="34" charset="0"/>
                <a:cs typeface="Times New Roman" panose="02020603050405020304" pitchFamily="18" charset="0"/>
              </a:rPr>
              <a:t> R squared, RMSE and MAPE.</a:t>
            </a:r>
          </a:p>
          <a:p>
            <a:pPr marL="342900" lvl="0" indent="-342900">
              <a:lnSpc>
                <a:spcPct val="107000"/>
              </a:lnSpc>
              <a:spcAft>
                <a:spcPts val="800"/>
              </a:spcAft>
              <a:buFont typeface="Arial" panose="020B0604020202020204" pitchFamily="34" charset="0"/>
              <a:buChar char="•"/>
              <a:tabLst>
                <a:tab pos="45720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Lower the MAPE and RMSE value, better the model. Higher the R squared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Adj</a:t>
            </a:r>
            <a:r>
              <a:rPr lang="en-IN" sz="1800" dirty="0">
                <a:effectLst/>
                <a:latin typeface="Calibri" panose="020F0502020204030204" pitchFamily="34" charset="0"/>
                <a:ea typeface="Calibri" panose="020F0502020204030204" pitchFamily="34" charset="0"/>
                <a:cs typeface="Times New Roman" panose="02020603050405020304" pitchFamily="18" charset="0"/>
              </a:rPr>
              <a:t> R squared value, better the model.</a:t>
            </a:r>
          </a:p>
          <a:p>
            <a:pPr marL="342900" lvl="0" indent="-342900">
              <a:lnSpc>
                <a:spcPct val="107000"/>
              </a:lnSpc>
              <a:spcAft>
                <a:spcPts val="800"/>
              </a:spcAft>
              <a:buFont typeface="Arial" panose="020B0604020202020204" pitchFamily="34" charset="0"/>
              <a:buChar char="•"/>
              <a:tabLst>
                <a:tab pos="45720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model which follows the above two rules turn out to be the best model and by finalising the best model, we can identify important factors that are </a:t>
            </a:r>
            <a:r>
              <a:rPr lang="en-IN" dirty="0">
                <a:latin typeface="Calibri" panose="020F0502020204030204" pitchFamily="34" charset="0"/>
                <a:ea typeface="Calibri" panose="020F0502020204030204" pitchFamily="34" charset="0"/>
                <a:cs typeface="Times New Roman" panose="02020603050405020304" pitchFamily="18" charset="0"/>
              </a:rPr>
              <a:t>influencing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insurance cost.</a:t>
            </a:r>
          </a:p>
          <a:p>
            <a:endParaRPr lang="en-IN" dirty="0"/>
          </a:p>
        </p:txBody>
      </p:sp>
    </p:spTree>
    <p:extLst>
      <p:ext uri="{BB962C8B-B14F-4D97-AF65-F5344CB8AC3E}">
        <p14:creationId xmlns:p14="http://schemas.microsoft.com/office/powerpoint/2010/main" val="3141797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E4ADAB-CBFA-3C70-9200-8B1796AFC5D0}"/>
              </a:ext>
            </a:extLst>
          </p:cNvPr>
          <p:cNvSpPr txBox="1"/>
          <p:nvPr/>
        </p:nvSpPr>
        <p:spPr>
          <a:xfrm>
            <a:off x="371061" y="914400"/>
            <a:ext cx="11820939" cy="3877985"/>
          </a:xfrm>
          <a:prstGeom prst="rect">
            <a:avLst/>
          </a:prstGeom>
          <a:noFill/>
        </p:spPr>
        <p:txBody>
          <a:bodyPr wrap="square" rtlCol="0">
            <a:spAutoFit/>
          </a:bodyPr>
          <a:lstStyle/>
          <a:p>
            <a:r>
              <a:rPr lang="en-US" sz="2400" b="1" u="sng" dirty="0">
                <a:solidFill>
                  <a:schemeClr val="accent2"/>
                </a:solidFill>
              </a:rPr>
              <a:t>Constraints faced:</a:t>
            </a:r>
          </a:p>
          <a:p>
            <a:pPr marL="285750" indent="-285750">
              <a:buFont typeface="Arial" panose="020B0604020202020204" pitchFamily="34" charset="0"/>
              <a:buChar char="•"/>
            </a:pPr>
            <a:r>
              <a:rPr lang="en-US" dirty="0"/>
              <a:t>The columns in the given data set ,”Year-last-admitted” had 47.5% missing values which cannot be imputed with any kind of methods because we cannot use the mean or median or KNN imputer. Due to these constraints we dropped the column.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are outliers present in the columns such as ‘BMI’, ’</a:t>
            </a:r>
            <a:r>
              <a:rPr lang="en-IN" i="0" dirty="0">
                <a:solidFill>
                  <a:srgbClr val="000000"/>
                </a:solidFill>
                <a:effectLst/>
              </a:rPr>
              <a:t> </a:t>
            </a:r>
            <a:r>
              <a:rPr lang="en-IN" i="0" dirty="0" err="1">
                <a:solidFill>
                  <a:srgbClr val="000000"/>
                </a:solidFill>
                <a:effectLst/>
              </a:rPr>
              <a:t>regular_checkup_lasy_year</a:t>
            </a:r>
            <a:r>
              <a:rPr lang="en-IN" i="0" dirty="0">
                <a:solidFill>
                  <a:srgbClr val="000000"/>
                </a:solidFill>
                <a:effectLst/>
              </a:rPr>
              <a:t>’,’ </a:t>
            </a:r>
            <a:r>
              <a:rPr lang="en-IN" i="0" dirty="0" err="1">
                <a:solidFill>
                  <a:srgbClr val="000000"/>
                </a:solidFill>
                <a:effectLst/>
              </a:rPr>
              <a:t>daily_avg_steps</a:t>
            </a:r>
            <a:r>
              <a:rPr lang="en-IN" i="0" dirty="0">
                <a:solidFill>
                  <a:srgbClr val="000000"/>
                </a:solidFill>
                <a:effectLst/>
              </a:rPr>
              <a:t>’. Ther</a:t>
            </a:r>
            <a:r>
              <a:rPr lang="en-IN" dirty="0">
                <a:solidFill>
                  <a:srgbClr val="000000"/>
                </a:solidFill>
              </a:rPr>
              <a:t>e wasn’t any support system to consult and find out whether these outliers are genuine or not.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We are working with just 25000 records which is quite small.</a:t>
            </a:r>
          </a:p>
          <a:p>
            <a:pPr marL="285750" indent="-285750">
              <a:buFont typeface="Arial" panose="020B0604020202020204" pitchFamily="34" charset="0"/>
              <a:buChar char="•"/>
            </a:pPr>
            <a:endParaRPr lang="en-IN" dirty="0"/>
          </a:p>
          <a:p>
            <a:r>
              <a:rPr lang="en-IN" sz="2400" b="1" u="sng" dirty="0">
                <a:solidFill>
                  <a:schemeClr val="accent2"/>
                </a:solidFill>
              </a:rPr>
              <a:t>Scope:</a:t>
            </a:r>
          </a:p>
          <a:p>
            <a:endParaRPr lang="en-IN" dirty="0"/>
          </a:p>
          <a:p>
            <a:r>
              <a:rPr lang="en-IN" dirty="0"/>
              <a:t>Descriptive, inferential and predictive analytics is in scope of this project.</a:t>
            </a:r>
          </a:p>
        </p:txBody>
      </p:sp>
    </p:spTree>
    <p:extLst>
      <p:ext uri="{BB962C8B-B14F-4D97-AF65-F5344CB8AC3E}">
        <p14:creationId xmlns:p14="http://schemas.microsoft.com/office/powerpoint/2010/main" val="2902282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9EB0A2-1C09-3BDF-4F37-A00CDD89546B}"/>
              </a:ext>
            </a:extLst>
          </p:cNvPr>
          <p:cNvPicPr>
            <a:picLocks noChangeAspect="1"/>
          </p:cNvPicPr>
          <p:nvPr/>
        </p:nvPicPr>
        <p:blipFill>
          <a:blip r:embed="rId2"/>
          <a:stretch>
            <a:fillRect/>
          </a:stretch>
        </p:blipFill>
        <p:spPr>
          <a:xfrm>
            <a:off x="844580" y="984400"/>
            <a:ext cx="6748916" cy="2123661"/>
          </a:xfrm>
          <a:prstGeom prst="rect">
            <a:avLst/>
          </a:prstGeom>
        </p:spPr>
      </p:pic>
      <p:pic>
        <p:nvPicPr>
          <p:cNvPr id="6" name="Picture 5">
            <a:extLst>
              <a:ext uri="{FF2B5EF4-FFF2-40B4-BE49-F238E27FC236}">
                <a16:creationId xmlns:a16="http://schemas.microsoft.com/office/drawing/2014/main" id="{51674F7F-1200-68A0-F94D-3E8CF2724823}"/>
              </a:ext>
            </a:extLst>
          </p:cNvPr>
          <p:cNvPicPr>
            <a:picLocks noChangeAspect="1"/>
          </p:cNvPicPr>
          <p:nvPr/>
        </p:nvPicPr>
        <p:blipFill>
          <a:blip r:embed="rId3"/>
          <a:stretch>
            <a:fillRect/>
          </a:stretch>
        </p:blipFill>
        <p:spPr>
          <a:xfrm>
            <a:off x="698806" y="3799243"/>
            <a:ext cx="6748916" cy="2624748"/>
          </a:xfrm>
          <a:prstGeom prst="rect">
            <a:avLst/>
          </a:prstGeom>
        </p:spPr>
      </p:pic>
      <p:sp>
        <p:nvSpPr>
          <p:cNvPr id="2" name="TextBox 1">
            <a:extLst>
              <a:ext uri="{FF2B5EF4-FFF2-40B4-BE49-F238E27FC236}">
                <a16:creationId xmlns:a16="http://schemas.microsoft.com/office/drawing/2014/main" id="{27E6709A-1475-5BDF-B7A2-A64A3DAF321F}"/>
              </a:ext>
            </a:extLst>
          </p:cNvPr>
          <p:cNvSpPr txBox="1"/>
          <p:nvPr/>
        </p:nvSpPr>
        <p:spPr>
          <a:xfrm>
            <a:off x="7818782" y="661235"/>
            <a:ext cx="4200940" cy="2769989"/>
          </a:xfrm>
          <a:prstGeom prst="rect">
            <a:avLst/>
          </a:prstGeom>
          <a:noFill/>
        </p:spPr>
        <p:txBody>
          <a:bodyPr wrap="square" rtlCol="0">
            <a:spAutoFit/>
          </a:bodyPr>
          <a:lstStyle/>
          <a:p>
            <a:pPr marL="285750" indent="-285750">
              <a:buFont typeface="Wingdings" panose="05000000000000000000" pitchFamily="2" charset="2"/>
              <a:buChar char="q"/>
            </a:pPr>
            <a:r>
              <a:rPr lang="en-US" sz="2400" dirty="0">
                <a:latin typeface="Arial Black" panose="020B0A04020102020204" pitchFamily="34" charset="0"/>
              </a:rPr>
              <a:t>66% </a:t>
            </a:r>
            <a:r>
              <a:rPr lang="en-US" dirty="0"/>
              <a:t>of the customers are male. 34% customers are female.</a:t>
            </a:r>
          </a:p>
          <a:p>
            <a:pPr marL="285750" indent="-285750">
              <a:buFont typeface="Wingdings" panose="05000000000000000000" pitchFamily="2" charset="2"/>
              <a:buChar char="q"/>
            </a:pPr>
            <a:r>
              <a:rPr lang="en-US" sz="2400" dirty="0">
                <a:latin typeface="Arial Black" panose="020B0A04020102020204" pitchFamily="34" charset="0"/>
              </a:rPr>
              <a:t>30,000</a:t>
            </a:r>
            <a:r>
              <a:rPr lang="en-US" dirty="0"/>
              <a:t> is the median insurance cost for both male and female.</a:t>
            </a:r>
          </a:p>
          <a:p>
            <a:pPr marL="285750" indent="-285750">
              <a:buFont typeface="Wingdings" panose="05000000000000000000" pitchFamily="2" charset="2"/>
              <a:buChar char="q"/>
            </a:pPr>
            <a:r>
              <a:rPr lang="en-US" sz="2400" dirty="0">
                <a:latin typeface="Arial Black" panose="020B0A04020102020204" pitchFamily="34" charset="0"/>
              </a:rPr>
              <a:t>45</a:t>
            </a:r>
            <a:r>
              <a:rPr lang="en-US" dirty="0"/>
              <a:t> is the median age of the customers</a:t>
            </a:r>
          </a:p>
          <a:p>
            <a:pPr marL="285750" indent="-285750">
              <a:buFont typeface="Wingdings" panose="05000000000000000000" pitchFamily="2" charset="2"/>
              <a:buChar char="q"/>
            </a:pPr>
            <a:r>
              <a:rPr lang="en-US" sz="2400" dirty="0">
                <a:latin typeface="Arial Black" panose="020B0A04020102020204" pitchFamily="34" charset="0"/>
              </a:rPr>
              <a:t>74</a:t>
            </a:r>
            <a:r>
              <a:rPr lang="en-US" dirty="0"/>
              <a:t> is highest age of the customer.</a:t>
            </a:r>
          </a:p>
          <a:p>
            <a:pPr marL="285750" indent="-285750">
              <a:buFont typeface="Wingdings" panose="05000000000000000000" pitchFamily="2" charset="2"/>
              <a:buChar char="q"/>
            </a:pPr>
            <a:r>
              <a:rPr lang="en-US" sz="2400" dirty="0">
                <a:latin typeface="Arial Black" panose="020B0A04020102020204" pitchFamily="34" charset="0"/>
              </a:rPr>
              <a:t>16</a:t>
            </a:r>
            <a:r>
              <a:rPr lang="en-US" dirty="0"/>
              <a:t> is the minimum age of the customer.</a:t>
            </a:r>
            <a:endParaRPr lang="en-IN" dirty="0"/>
          </a:p>
        </p:txBody>
      </p:sp>
      <p:sp>
        <p:nvSpPr>
          <p:cNvPr id="3" name="TextBox 2">
            <a:extLst>
              <a:ext uri="{FF2B5EF4-FFF2-40B4-BE49-F238E27FC236}">
                <a16:creationId xmlns:a16="http://schemas.microsoft.com/office/drawing/2014/main" id="{09A0022E-9A87-E0C7-1271-F0D6AD77674E}"/>
              </a:ext>
            </a:extLst>
          </p:cNvPr>
          <p:cNvSpPr txBox="1"/>
          <p:nvPr/>
        </p:nvSpPr>
        <p:spPr>
          <a:xfrm>
            <a:off x="1179443" y="251791"/>
            <a:ext cx="5738192" cy="523220"/>
          </a:xfrm>
          <a:prstGeom prst="rect">
            <a:avLst/>
          </a:prstGeom>
          <a:noFill/>
        </p:spPr>
        <p:txBody>
          <a:bodyPr wrap="square" rtlCol="0">
            <a:spAutoFit/>
          </a:bodyPr>
          <a:lstStyle/>
          <a:p>
            <a:pPr algn="ctr"/>
            <a:r>
              <a:rPr lang="en-US" sz="2800" dirty="0">
                <a:solidFill>
                  <a:schemeClr val="accent2"/>
                </a:solidFill>
                <a:latin typeface="Algerian" panose="04020705040A02060702" pitchFamily="82" charset="0"/>
              </a:rPr>
              <a:t>EXPLORATORY DATA ANALYSIS</a:t>
            </a:r>
            <a:endParaRPr lang="en-IN" sz="2800" dirty="0">
              <a:solidFill>
                <a:schemeClr val="accent2"/>
              </a:solidFill>
              <a:latin typeface="Algerian" panose="04020705040A02060702" pitchFamily="82" charset="0"/>
            </a:endParaRPr>
          </a:p>
        </p:txBody>
      </p:sp>
    </p:spTree>
    <p:extLst>
      <p:ext uri="{BB962C8B-B14F-4D97-AF65-F5344CB8AC3E}">
        <p14:creationId xmlns:p14="http://schemas.microsoft.com/office/powerpoint/2010/main" val="913189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144BE9-2E40-C392-FF64-98AC659F96EF}"/>
              </a:ext>
            </a:extLst>
          </p:cNvPr>
          <p:cNvPicPr>
            <a:picLocks noChangeAspect="1"/>
          </p:cNvPicPr>
          <p:nvPr/>
        </p:nvPicPr>
        <p:blipFill>
          <a:blip r:embed="rId2"/>
          <a:stretch>
            <a:fillRect/>
          </a:stretch>
        </p:blipFill>
        <p:spPr>
          <a:xfrm>
            <a:off x="463828" y="478740"/>
            <a:ext cx="5950224" cy="1893400"/>
          </a:xfrm>
          <a:prstGeom prst="rect">
            <a:avLst/>
          </a:prstGeom>
        </p:spPr>
      </p:pic>
      <p:pic>
        <p:nvPicPr>
          <p:cNvPr id="7" name="Picture 6">
            <a:extLst>
              <a:ext uri="{FF2B5EF4-FFF2-40B4-BE49-F238E27FC236}">
                <a16:creationId xmlns:a16="http://schemas.microsoft.com/office/drawing/2014/main" id="{5916B387-6EA7-6F05-BEF5-8746D32C9B5C}"/>
              </a:ext>
            </a:extLst>
          </p:cNvPr>
          <p:cNvPicPr>
            <a:picLocks noChangeAspect="1"/>
          </p:cNvPicPr>
          <p:nvPr/>
        </p:nvPicPr>
        <p:blipFill>
          <a:blip r:embed="rId3"/>
          <a:stretch>
            <a:fillRect/>
          </a:stretch>
        </p:blipFill>
        <p:spPr>
          <a:xfrm>
            <a:off x="463827" y="3159363"/>
            <a:ext cx="5764695" cy="2300534"/>
          </a:xfrm>
          <a:prstGeom prst="rect">
            <a:avLst/>
          </a:prstGeom>
        </p:spPr>
      </p:pic>
      <p:sp>
        <p:nvSpPr>
          <p:cNvPr id="2" name="TextBox 1">
            <a:extLst>
              <a:ext uri="{FF2B5EF4-FFF2-40B4-BE49-F238E27FC236}">
                <a16:creationId xmlns:a16="http://schemas.microsoft.com/office/drawing/2014/main" id="{CCFCE5E8-9D8D-61ED-13C2-5E5DD0F8EB89}"/>
              </a:ext>
            </a:extLst>
          </p:cNvPr>
          <p:cNvSpPr txBox="1"/>
          <p:nvPr/>
        </p:nvSpPr>
        <p:spPr>
          <a:xfrm>
            <a:off x="6679097" y="238539"/>
            <a:ext cx="5353878" cy="2862322"/>
          </a:xfrm>
          <a:prstGeom prst="rect">
            <a:avLst/>
          </a:prstGeom>
          <a:noFill/>
        </p:spPr>
        <p:txBody>
          <a:bodyPr wrap="square" rtlCol="0">
            <a:spAutoFit/>
          </a:bodyPr>
          <a:lstStyle/>
          <a:p>
            <a:pPr marL="285750" indent="-285750">
              <a:buFont typeface="Wingdings" panose="05000000000000000000" pitchFamily="2" charset="2"/>
              <a:buChar char="q"/>
            </a:pPr>
            <a:r>
              <a:rPr lang="en-US" sz="2400" dirty="0">
                <a:latin typeface="Arial Black" panose="020B0A04020102020204" pitchFamily="34" charset="0"/>
              </a:rPr>
              <a:t>30% </a:t>
            </a:r>
            <a:r>
              <a:rPr lang="en-US" dirty="0"/>
              <a:t>of the customers have their health insurance covered by other company.</a:t>
            </a:r>
          </a:p>
          <a:p>
            <a:pPr marL="285750" indent="-285750">
              <a:buFont typeface="Wingdings" panose="05000000000000000000" pitchFamily="2" charset="2"/>
              <a:buChar char="q"/>
            </a:pPr>
            <a:r>
              <a:rPr lang="en-US" dirty="0"/>
              <a:t>The median of the insurance cost of those customers covered by other company is higher than the others whose insurance cost is not covered.</a:t>
            </a:r>
          </a:p>
          <a:p>
            <a:pPr marL="285750" indent="-285750">
              <a:buFont typeface="Wingdings" panose="05000000000000000000" pitchFamily="2" charset="2"/>
              <a:buChar char="q"/>
            </a:pPr>
            <a:r>
              <a:rPr lang="en-US" sz="2400" dirty="0">
                <a:latin typeface="Arial Black" panose="020B0A04020102020204" pitchFamily="34" charset="0"/>
              </a:rPr>
              <a:t>20% </a:t>
            </a:r>
            <a:r>
              <a:rPr lang="en-US" dirty="0"/>
              <a:t>of the customers had their weight change 4 times last year</a:t>
            </a:r>
          </a:p>
          <a:p>
            <a:pPr marL="285750" indent="-285750">
              <a:buFont typeface="Wingdings" panose="05000000000000000000" pitchFamily="2" charset="2"/>
              <a:buChar char="q"/>
            </a:pPr>
            <a:r>
              <a:rPr lang="en-US" sz="2400" dirty="0">
                <a:latin typeface="Arial Black" panose="020B0A04020102020204" pitchFamily="34" charset="0"/>
              </a:rPr>
              <a:t>3.6%</a:t>
            </a:r>
            <a:r>
              <a:rPr lang="en-US" dirty="0"/>
              <a:t> of the customers had their weight change 6 times last year</a:t>
            </a:r>
            <a:endParaRPr lang="en-IN" dirty="0"/>
          </a:p>
        </p:txBody>
      </p:sp>
    </p:spTree>
    <p:extLst>
      <p:ext uri="{BB962C8B-B14F-4D97-AF65-F5344CB8AC3E}">
        <p14:creationId xmlns:p14="http://schemas.microsoft.com/office/powerpoint/2010/main" val="3135776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A40124-6850-A489-5B17-50297B95305A}"/>
              </a:ext>
            </a:extLst>
          </p:cNvPr>
          <p:cNvPicPr>
            <a:picLocks noChangeAspect="1"/>
          </p:cNvPicPr>
          <p:nvPr/>
        </p:nvPicPr>
        <p:blipFill>
          <a:blip r:embed="rId2"/>
          <a:stretch>
            <a:fillRect/>
          </a:stretch>
        </p:blipFill>
        <p:spPr>
          <a:xfrm>
            <a:off x="622853" y="318252"/>
            <a:ext cx="6109252" cy="2771356"/>
          </a:xfrm>
          <a:prstGeom prst="rect">
            <a:avLst/>
          </a:prstGeom>
        </p:spPr>
      </p:pic>
      <p:pic>
        <p:nvPicPr>
          <p:cNvPr id="5" name="Picture 4">
            <a:extLst>
              <a:ext uri="{FF2B5EF4-FFF2-40B4-BE49-F238E27FC236}">
                <a16:creationId xmlns:a16="http://schemas.microsoft.com/office/drawing/2014/main" id="{B9A02552-F5D3-B4E7-5F10-B965274464FF}"/>
              </a:ext>
            </a:extLst>
          </p:cNvPr>
          <p:cNvPicPr>
            <a:picLocks noChangeAspect="1"/>
          </p:cNvPicPr>
          <p:nvPr/>
        </p:nvPicPr>
        <p:blipFill>
          <a:blip r:embed="rId3"/>
          <a:stretch>
            <a:fillRect/>
          </a:stretch>
        </p:blipFill>
        <p:spPr>
          <a:xfrm>
            <a:off x="768626" y="3283014"/>
            <a:ext cx="6109253" cy="2913842"/>
          </a:xfrm>
          <a:prstGeom prst="rect">
            <a:avLst/>
          </a:prstGeom>
        </p:spPr>
      </p:pic>
      <p:sp>
        <p:nvSpPr>
          <p:cNvPr id="2" name="TextBox 1">
            <a:extLst>
              <a:ext uri="{FF2B5EF4-FFF2-40B4-BE49-F238E27FC236}">
                <a16:creationId xmlns:a16="http://schemas.microsoft.com/office/drawing/2014/main" id="{90EB35CA-1026-DC7D-5846-6BC0474EF9EE}"/>
              </a:ext>
            </a:extLst>
          </p:cNvPr>
          <p:cNvSpPr txBox="1"/>
          <p:nvPr/>
        </p:nvSpPr>
        <p:spPr>
          <a:xfrm>
            <a:off x="7076662" y="198783"/>
            <a:ext cx="4850296" cy="2492990"/>
          </a:xfrm>
          <a:prstGeom prst="rect">
            <a:avLst/>
          </a:prstGeom>
          <a:noFill/>
        </p:spPr>
        <p:txBody>
          <a:bodyPr wrap="square" rtlCol="0">
            <a:spAutoFit/>
          </a:bodyPr>
          <a:lstStyle/>
          <a:p>
            <a:pPr marL="285750" indent="-285750">
              <a:buFont typeface="Wingdings" panose="05000000000000000000" pitchFamily="2" charset="2"/>
              <a:buChar char="q"/>
            </a:pPr>
            <a:r>
              <a:rPr lang="en-US" sz="2400" dirty="0">
                <a:latin typeface="Arial Black" panose="020B0A04020102020204" pitchFamily="34" charset="0"/>
              </a:rPr>
              <a:t>72</a:t>
            </a:r>
            <a:r>
              <a:rPr lang="en-US" dirty="0"/>
              <a:t> is the median weight of the customers.</a:t>
            </a:r>
          </a:p>
          <a:p>
            <a:pPr marL="285750" indent="-285750">
              <a:buFont typeface="Wingdings" panose="05000000000000000000" pitchFamily="2" charset="2"/>
              <a:buChar char="q"/>
            </a:pPr>
            <a:r>
              <a:rPr lang="en-US" sz="2400" dirty="0">
                <a:latin typeface="Arial Black" panose="020B0A04020102020204" pitchFamily="34" charset="0"/>
              </a:rPr>
              <a:t>96</a:t>
            </a:r>
            <a:r>
              <a:rPr lang="en-US" dirty="0"/>
              <a:t> is the maximum weight of the customers.</a:t>
            </a:r>
          </a:p>
          <a:p>
            <a:pPr marL="285750" indent="-285750">
              <a:buFont typeface="Wingdings" panose="05000000000000000000" pitchFamily="2" charset="2"/>
              <a:buChar char="q"/>
            </a:pPr>
            <a:r>
              <a:rPr lang="en-US" sz="2400" dirty="0">
                <a:latin typeface="Arial Black" panose="020B0A04020102020204" pitchFamily="34" charset="0"/>
              </a:rPr>
              <a:t>52</a:t>
            </a:r>
            <a:r>
              <a:rPr lang="en-US" dirty="0"/>
              <a:t> is the minimum weight of the customers.</a:t>
            </a:r>
          </a:p>
          <a:p>
            <a:pPr marL="285750" indent="-285750">
              <a:buFont typeface="Wingdings" panose="05000000000000000000" pitchFamily="2" charset="2"/>
              <a:buChar char="q"/>
            </a:pPr>
            <a:r>
              <a:rPr lang="en-US" sz="2400" dirty="0">
                <a:latin typeface="Arial Black" panose="020B0A04020102020204" pitchFamily="34" charset="0"/>
              </a:rPr>
              <a:t>61%</a:t>
            </a:r>
            <a:r>
              <a:rPr lang="en-US" dirty="0"/>
              <a:t> of the customers didn’t have any regular check-up last year.</a:t>
            </a:r>
          </a:p>
          <a:p>
            <a:pPr marL="285750" indent="-285750">
              <a:buFont typeface="Wingdings" panose="05000000000000000000" pitchFamily="2" charset="2"/>
              <a:buChar char="q"/>
            </a:pPr>
            <a:r>
              <a:rPr lang="en-US" sz="2400" dirty="0">
                <a:latin typeface="Arial Black" panose="020B0A04020102020204" pitchFamily="34" charset="0"/>
              </a:rPr>
              <a:t>1%</a:t>
            </a:r>
            <a:r>
              <a:rPr lang="en-US" dirty="0"/>
              <a:t> of the customers did 5 times regular check up last year.</a:t>
            </a:r>
            <a:endParaRPr lang="en-IN" dirty="0"/>
          </a:p>
        </p:txBody>
      </p:sp>
    </p:spTree>
    <p:extLst>
      <p:ext uri="{BB962C8B-B14F-4D97-AF65-F5344CB8AC3E}">
        <p14:creationId xmlns:p14="http://schemas.microsoft.com/office/powerpoint/2010/main" val="3792389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3FBC9E-4C83-7ABD-1602-EF190BF3C093}"/>
              </a:ext>
            </a:extLst>
          </p:cNvPr>
          <p:cNvPicPr>
            <a:picLocks noChangeAspect="1"/>
          </p:cNvPicPr>
          <p:nvPr/>
        </p:nvPicPr>
        <p:blipFill>
          <a:blip r:embed="rId2"/>
          <a:stretch>
            <a:fillRect/>
          </a:stretch>
        </p:blipFill>
        <p:spPr>
          <a:xfrm>
            <a:off x="543339" y="233964"/>
            <a:ext cx="6313181" cy="5634815"/>
          </a:xfrm>
          <a:prstGeom prst="rect">
            <a:avLst/>
          </a:prstGeom>
        </p:spPr>
      </p:pic>
      <p:sp>
        <p:nvSpPr>
          <p:cNvPr id="5" name="TextBox 4">
            <a:extLst>
              <a:ext uri="{FF2B5EF4-FFF2-40B4-BE49-F238E27FC236}">
                <a16:creationId xmlns:a16="http://schemas.microsoft.com/office/drawing/2014/main" id="{B84AF25A-10C1-0B08-E7E2-7C6364325637}"/>
              </a:ext>
            </a:extLst>
          </p:cNvPr>
          <p:cNvSpPr txBox="1"/>
          <p:nvPr/>
        </p:nvSpPr>
        <p:spPr>
          <a:xfrm>
            <a:off x="7394713" y="233964"/>
            <a:ext cx="4134678" cy="3970318"/>
          </a:xfrm>
          <a:prstGeom prst="rect">
            <a:avLst/>
          </a:prstGeom>
          <a:noFill/>
        </p:spPr>
        <p:txBody>
          <a:bodyPr wrap="square" rtlCol="0">
            <a:spAutoFit/>
          </a:bodyPr>
          <a:lstStyle/>
          <a:p>
            <a:r>
              <a:rPr lang="en-US" dirty="0"/>
              <a:t>From the heat map we see that,</a:t>
            </a:r>
          </a:p>
          <a:p>
            <a:pPr marL="285750" indent="-285750">
              <a:buFont typeface="Wingdings" panose="05000000000000000000" pitchFamily="2" charset="2"/>
              <a:buChar char="v"/>
            </a:pPr>
            <a:r>
              <a:rPr lang="en-US" dirty="0"/>
              <a:t>Insurance cost and regular check up to doctor last year shares a negative correlation.</a:t>
            </a:r>
          </a:p>
          <a:p>
            <a:pPr marL="285750" indent="-285750">
              <a:buFont typeface="Wingdings" panose="05000000000000000000" pitchFamily="2" charset="2"/>
              <a:buChar char="v"/>
            </a:pPr>
            <a:r>
              <a:rPr lang="en-US" dirty="0"/>
              <a:t>Similarly weight change in last one year and weight  has a negative correlation with insurance cost.</a:t>
            </a:r>
          </a:p>
          <a:p>
            <a:pPr marL="285750" indent="-285750">
              <a:buFont typeface="Wingdings" panose="05000000000000000000" pitchFamily="2" charset="2"/>
              <a:buChar char="v"/>
            </a:pPr>
            <a:r>
              <a:rPr lang="en-US" dirty="0"/>
              <a:t>There is a high positive correlation between </a:t>
            </a:r>
            <a:r>
              <a:rPr lang="en-US" dirty="0" err="1"/>
              <a:t>bmi</a:t>
            </a:r>
            <a:r>
              <a:rPr lang="en-US" dirty="0"/>
              <a:t> and other major disease history.</a:t>
            </a:r>
          </a:p>
          <a:p>
            <a:pPr marL="285750" indent="-285750">
              <a:buFont typeface="Wingdings" panose="05000000000000000000" pitchFamily="2" charset="2"/>
              <a:buChar char="v"/>
            </a:pPr>
            <a:r>
              <a:rPr lang="en-US" dirty="0"/>
              <a:t>A high positive relation is observed between heart disease history and other major disease history.</a:t>
            </a:r>
          </a:p>
          <a:p>
            <a:endParaRPr lang="en-IN" dirty="0"/>
          </a:p>
        </p:txBody>
      </p:sp>
    </p:spTree>
    <p:extLst>
      <p:ext uri="{BB962C8B-B14F-4D97-AF65-F5344CB8AC3E}">
        <p14:creationId xmlns:p14="http://schemas.microsoft.com/office/powerpoint/2010/main" val="2395850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F61F15-EEDE-9AEE-EAAA-30665D53FDFC}"/>
              </a:ext>
            </a:extLst>
          </p:cNvPr>
          <p:cNvSpPr txBox="1"/>
          <p:nvPr/>
        </p:nvSpPr>
        <p:spPr>
          <a:xfrm>
            <a:off x="914400" y="556591"/>
            <a:ext cx="9806609" cy="2616101"/>
          </a:xfrm>
          <a:prstGeom prst="rect">
            <a:avLst/>
          </a:prstGeom>
          <a:noFill/>
        </p:spPr>
        <p:txBody>
          <a:bodyPr wrap="square" rtlCol="0">
            <a:spAutoFit/>
          </a:bodyPr>
          <a:lstStyle/>
          <a:p>
            <a:pPr algn="ctr"/>
            <a:r>
              <a:rPr lang="en-US" sz="3200" dirty="0">
                <a:solidFill>
                  <a:schemeClr val="accent2"/>
                </a:solidFill>
                <a:latin typeface="Algerian" panose="04020705040A02060702" pitchFamily="82" charset="0"/>
              </a:rPr>
              <a:t>OTHER INFERRENCES</a:t>
            </a:r>
          </a:p>
          <a:p>
            <a:endParaRPr lang="en-US" dirty="0"/>
          </a:p>
          <a:p>
            <a:pPr marL="285750" indent="-285750">
              <a:buFont typeface="Arial" panose="020B0604020202020204" pitchFamily="34" charset="0"/>
              <a:buChar char="•"/>
            </a:pPr>
            <a:r>
              <a:rPr lang="en-US" dirty="0"/>
              <a:t>The customers who rarely consume alcohol has the majority with </a:t>
            </a:r>
            <a:r>
              <a:rPr lang="en-US" sz="2000" b="1" dirty="0"/>
              <a:t>55%. </a:t>
            </a:r>
          </a:p>
          <a:p>
            <a:pPr marL="285750" indent="-285750">
              <a:buFont typeface="Arial" panose="020B0604020202020204" pitchFamily="34" charset="0"/>
              <a:buChar char="•"/>
            </a:pPr>
            <a:r>
              <a:rPr lang="en-US" sz="2000" b="1" dirty="0"/>
              <a:t>37%</a:t>
            </a:r>
            <a:r>
              <a:rPr lang="en-US" dirty="0"/>
              <a:t> of the customers have never smoked.</a:t>
            </a:r>
          </a:p>
          <a:p>
            <a:pPr marL="285750" indent="-285750">
              <a:buFont typeface="Arial" panose="020B0604020202020204" pitchFamily="34" charset="0"/>
              <a:buChar char="•"/>
            </a:pPr>
            <a:r>
              <a:rPr lang="en-US" sz="2000" b="1" dirty="0"/>
              <a:t>41% </a:t>
            </a:r>
            <a:r>
              <a:rPr lang="en-US" dirty="0"/>
              <a:t>of the customers are students and 40% of the customers are running their own business.</a:t>
            </a:r>
          </a:p>
          <a:p>
            <a:pPr marL="285750" indent="-285750">
              <a:buFont typeface="Arial" panose="020B0604020202020204" pitchFamily="34" charset="0"/>
              <a:buChar char="•"/>
            </a:pPr>
            <a:r>
              <a:rPr lang="en-US" dirty="0"/>
              <a:t> The smoking status , manner of alcohol consumption, manner of exercise and occupation does not influence their insurance cost.</a:t>
            </a:r>
          </a:p>
          <a:p>
            <a:r>
              <a:rPr lang="en-US" dirty="0"/>
              <a:t>  </a:t>
            </a:r>
            <a:endParaRPr lang="en-IN" dirty="0"/>
          </a:p>
        </p:txBody>
      </p:sp>
    </p:spTree>
    <p:extLst>
      <p:ext uri="{BB962C8B-B14F-4D97-AF65-F5344CB8AC3E}">
        <p14:creationId xmlns:p14="http://schemas.microsoft.com/office/powerpoint/2010/main" val="1249673705"/>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3468</TotalTime>
  <Words>1371</Words>
  <Application>Microsoft Office PowerPoint</Application>
  <PresentationFormat>Widescreen</PresentationFormat>
  <Paragraphs>272</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Algerian</vt:lpstr>
      <vt:lpstr>Arial</vt:lpstr>
      <vt:lpstr>Arial Black</vt:lpstr>
      <vt:lpstr>Calibri</vt:lpstr>
      <vt:lpstr>Calibri Light</vt:lpstr>
      <vt:lpstr>Verdana</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P</dc:creator>
  <cp:lastModifiedBy>LENOVO</cp:lastModifiedBy>
  <cp:revision>176</cp:revision>
  <dcterms:created xsi:type="dcterms:W3CDTF">2019-12-31T09:37:22Z</dcterms:created>
  <dcterms:modified xsi:type="dcterms:W3CDTF">2022-06-25T05:33:40Z</dcterms:modified>
</cp:coreProperties>
</file>