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62E472-02CE-1367-49D9-3838A5788E2F}" name="Park Sujin" initials="PS" userId="05e5d8c54c0a156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D5D0D-2926-4024-8857-348B3BFDABA9}" v="311" dt="2024-05-09T10:36:56.140"/>
    <p1510:client id="{379DADB1-6B24-43BD-A507-AF3FA4ECAAA3}" v="73" dt="2024-05-09T22:34:05.511"/>
    <p1510:client id="{3E51E069-81CB-4E94-8EC4-4AE78D6940FE}" v="263" dt="2024-05-09T09:50:10.115"/>
    <p1510:client id="{73CFC47B-43CA-4E43-AA04-9B7ABBB727C4}" v="166" dt="2024-05-09T18:27:41.504"/>
    <p1510:client id="{AA247852-5157-44CC-9958-6A1E4F304125}" v="701" dt="2024-05-09T10:21:35.098"/>
    <p1510:client id="{B25554BA-132B-4A43-9B8E-F77E23200D71}" v="829" dt="2024-05-09T19:57:30.252"/>
    <p1510:client id="{C86C5A54-845A-4904-BBE9-CA5D1AAF9AD4}" v="2102" dt="2024-05-09T14:11:03.467"/>
    <p1510:client id="{DAA6DA0C-071E-46C5-8A8F-CD177E669AF0}" v="3" dt="2024-05-09T22:00:39.827"/>
    <p1510:client id="{E613226A-AD01-4CFB-B2FD-52BB27EC9786}" v="1611" dt="2024-05-09T18:12:56.772"/>
    <p1510:client id="{F9229DEC-485F-4C63-A60F-2149C5D032A6}" v="179" dt="2024-05-09T10:43:32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425D64-AD97-42AE-82BA-E0D9083AB209}" authorId="{8762E472-02CE-1367-49D9-3838A5788E2F}" created="2024-05-09T10:43:32.573">
    <pc:sldMkLst xmlns:pc="http://schemas.microsoft.com/office/powerpoint/2013/main/command">
      <pc:docMk/>
      <pc:sldMk cId="0" sldId="264"/>
    </pc:sldMkLst>
    <p188:txBody>
      <a:bodyPr/>
      <a:lstStyle/>
      <a:p>
        <a:r>
          <a:rPr lang="ko-KR" altLang="en-US"/>
          <a:t>안녕하세요 RMS 파트를 맡은 박수진입니다. 
 RMS는 신호의 평균적인 세기를 나타내는 값으로, 이를 통해 음성 신호의 전체적인 세기를 파악할 수 있습니다.
현재까지 실시간으로 전체 음성의 평균 세기를 계산하고 파형으로 출력하는 것까지 완료하였고, 계산한 평균 rms를 이용하여 평균화 알고리즘을 구현중에 있습니다. 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microsoft.com/office/2018/10/relationships/comments" Target="../comments/modernComment_108_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605413" y="9334339"/>
            <a:ext cx="48857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err="1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임베디드시스템공학과</a:t>
            </a:r>
            <a:endParaRPr lang="en-US" err="1"/>
          </a:p>
        </p:txBody>
      </p:sp>
      <p:sp>
        <p:nvSpPr>
          <p:cNvPr id="9" name="Object 9"/>
          <p:cNvSpPr txBox="1"/>
          <p:nvPr/>
        </p:nvSpPr>
        <p:spPr>
          <a:xfrm>
            <a:off x="825909" y="1004571"/>
            <a:ext cx="1317185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6000">
                <a:solidFill>
                  <a:srgbClr val="5D5D5D"/>
                </a:solidFill>
                <a:ea typeface="+mn-lt"/>
                <a:cs typeface="+mn-lt"/>
              </a:rPr>
              <a:t>Brave Brains</a:t>
            </a:r>
            <a:r>
              <a:rPr lang="en-US" sz="9600">
                <a:solidFill>
                  <a:srgbClr val="5D5D5D"/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김지윤</a:t>
            </a:r>
            <a:r>
              <a:rPr lang="en-US" sz="2400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2400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박수진</a:t>
            </a:r>
            <a:r>
              <a:rPr lang="en-US" sz="2400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2400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정지원</a:t>
            </a:r>
            <a:r>
              <a:rPr lang="en-US" sz="2400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2400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이다은</a:t>
            </a:r>
            <a:endParaRPr lang="en-US" err="1">
              <a:latin typeface="Noto Sans CJK KR Light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909" y="4059988"/>
            <a:ext cx="16898886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0000" b="1">
                <a:solidFill>
                  <a:srgbClr val="5D5D5D"/>
                </a:solidFill>
                <a:latin typeface="Noto Sans CJK KR Bold"/>
              </a:rPr>
              <a:t>2024</a:t>
            </a:r>
            <a:r>
              <a:rPr lang="en-US" altLang="ko-KR" sz="10000">
                <a:solidFill>
                  <a:srgbClr val="5D5D5D"/>
                </a:solidFill>
                <a:latin typeface="Noto Sans CJK KR Bold"/>
              </a:rPr>
              <a:t> </a:t>
            </a:r>
            <a:r>
              <a:rPr lang="ko-KR" altLang="en-US" sz="10000" err="1">
                <a:solidFill>
                  <a:srgbClr val="5D5D5D"/>
                </a:solidFill>
                <a:latin typeface="Noto Sans CJK KR Bold"/>
              </a:rPr>
              <a:t>캡스턴디자인</a:t>
            </a:r>
          </a:p>
          <a:p>
            <a:r>
              <a:rPr lang="ko-KR" altLang="en-US" sz="10000">
                <a:solidFill>
                  <a:srgbClr val="5D5D5D"/>
                </a:solidFill>
                <a:latin typeface="Noto Sans CJK KR Bold"/>
              </a:rPr>
              <a:t>중간발표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5909" y="4829429"/>
            <a:ext cx="16147772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질의응답</a:t>
            </a:r>
            <a:endParaRPr lang="en-US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E3EAE59-DA91-A889-E53D-A4AA2E903BD3}"/>
              </a:ext>
            </a:extLst>
          </p:cNvPr>
          <p:cNvSpPr txBox="1"/>
          <p:nvPr/>
        </p:nvSpPr>
        <p:spPr>
          <a:xfrm>
            <a:off x="825909" y="1004571"/>
            <a:ext cx="1317185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6000">
                <a:solidFill>
                  <a:srgbClr val="5D5D5D"/>
                </a:solidFill>
                <a:ea typeface="+mn-lt"/>
                <a:cs typeface="+mn-lt"/>
              </a:rPr>
              <a:t>Brave Brains</a:t>
            </a:r>
            <a:r>
              <a:rPr lang="en-US" sz="9600">
                <a:solidFill>
                  <a:srgbClr val="5D5D5D"/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김지윤</a:t>
            </a:r>
            <a:r>
              <a:rPr lang="en-US" sz="2400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2400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박수진</a:t>
            </a:r>
            <a:r>
              <a:rPr lang="en-US" sz="2400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2400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정지원</a:t>
            </a:r>
            <a:r>
              <a:rPr lang="en-US" sz="2400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2400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이다은</a:t>
            </a:r>
            <a:endParaRPr lang="en-US" err="1">
              <a:latin typeface="Noto Sans CJK KR Light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718" y="6828697"/>
            <a:ext cx="16633896" cy="14286"/>
            <a:chOff x="803718" y="6828697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718" y="682869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1526" y="7962979"/>
            <a:ext cx="16633896" cy="14286"/>
            <a:chOff x="781526" y="7962979"/>
            <a:chExt cx="16633896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526" y="7962979"/>
              <a:ext cx="16633896" cy="1428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692276" y="2427564"/>
            <a:ext cx="4222560" cy="9019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작품 개요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15391143" y="9370732"/>
            <a:ext cx="2100000" cy="5285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BraveBrains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857247" y="1093781"/>
            <a:ext cx="1626353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50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발표</a:t>
            </a:r>
            <a:r>
              <a:rPr lang="en-US" sz="50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 </a:t>
            </a:r>
            <a:r>
              <a:rPr lang="en-US" sz="50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순서</a:t>
            </a:r>
            <a:endParaRPr lang="en-US" b="1" err="1">
              <a:latin typeface="Noto Sans CJK KR Bold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92277" y="3605787"/>
            <a:ext cx="6452792" cy="9019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kern="0" spc="-10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Hardware 진행 상황</a:t>
            </a:r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2692277" y="4727396"/>
            <a:ext cx="8175387" cy="9019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kern="0" spc="-10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Hardware 개인 발표</a:t>
            </a:r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2692277" y="8080021"/>
            <a:ext cx="6560016" cy="9019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kern="0" spc="-10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질의 응답</a:t>
            </a:r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2692277" y="5871650"/>
            <a:ext cx="7764693" cy="9019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kern="0" spc="-10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Software 진행 상황</a:t>
            </a:r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2692277" y="6983833"/>
            <a:ext cx="7768857" cy="9019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kern="0" spc="-100">
                <a:solidFill>
                  <a:srgbClr val="5D5D5D"/>
                </a:solidFill>
                <a:latin typeface="Noto Sans CJK KR Light" pitchFamily="34" charset="0"/>
                <a:cs typeface="Noto Sans CJK KR Light" pitchFamily="34" charset="0"/>
              </a:rPr>
              <a:t>Software 개인 발표</a:t>
            </a:r>
            <a:endParaRPr lang="en-US"/>
          </a:p>
        </p:txBody>
      </p:sp>
      <p:grpSp>
        <p:nvGrpSpPr>
          <p:cNvPr id="1007" name="그룹 1007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57247" y="2183889"/>
            <a:ext cx="1510247" cy="1331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857247" y="3295990"/>
            <a:ext cx="1510247" cy="1331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825909" y="4429724"/>
            <a:ext cx="1510247" cy="1331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/>
          </a:p>
        </p:txBody>
      </p:sp>
      <p:sp>
        <p:nvSpPr>
          <p:cNvPr id="34" name="Object 34"/>
          <p:cNvSpPr txBox="1"/>
          <p:nvPr/>
        </p:nvSpPr>
        <p:spPr>
          <a:xfrm>
            <a:off x="825909" y="5567124"/>
            <a:ext cx="1510247" cy="1331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04</a:t>
            </a:r>
            <a:endParaRPr lang="en-US"/>
          </a:p>
        </p:txBody>
      </p:sp>
      <p:sp>
        <p:nvSpPr>
          <p:cNvPr id="35" name="Object 35"/>
          <p:cNvSpPr txBox="1"/>
          <p:nvPr/>
        </p:nvSpPr>
        <p:spPr>
          <a:xfrm>
            <a:off x="825909" y="6710933"/>
            <a:ext cx="1510247" cy="1331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05</a:t>
            </a:r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825909" y="7816638"/>
            <a:ext cx="1510247" cy="1331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06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7247" y="2667623"/>
            <a:ext cx="753643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6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음량</a:t>
            </a:r>
            <a:r>
              <a:rPr 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 </a:t>
            </a:r>
            <a:r>
              <a:rPr lang="en-US" sz="36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자동</a:t>
            </a:r>
            <a:r>
              <a:rPr 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 </a:t>
            </a:r>
            <a:r>
              <a:rPr lang="en-US" sz="36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보정</a:t>
            </a:r>
            <a:r>
              <a:rPr 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 </a:t>
            </a:r>
            <a:r>
              <a:rPr lang="en-US" sz="36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시스템</a:t>
            </a:r>
            <a:endParaRPr lang="en-US" sz="3600" b="1">
              <a:latin typeface="Noto Sans CJK KR Bold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91143" y="9372324"/>
            <a:ext cx="5600000" cy="5285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BraveBrains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2241333" y="1093778"/>
            <a:ext cx="10920618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작품</a:t>
            </a:r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개요</a:t>
            </a:r>
            <a:endParaRPr lang="en-US" b="1" err="1">
              <a:latin typeface="Noto Sans CJK KR Light"/>
              <a:cs typeface="Calibri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25909" y="3652706"/>
            <a:ext cx="7541049" cy="14286"/>
            <a:chOff x="825909" y="3652706"/>
            <a:chExt cx="7541049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3652706"/>
              <a:ext cx="7541049" cy="1428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57247" y="859000"/>
            <a:ext cx="1686685" cy="1331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/>
          </a:p>
        </p:txBody>
      </p:sp>
      <p:grpSp>
        <p:nvGrpSpPr>
          <p:cNvPr id="1004" name="그룹 1004"/>
          <p:cNvGrpSpPr/>
          <p:nvPr/>
        </p:nvGrpSpPr>
        <p:grpSpPr>
          <a:xfrm>
            <a:off x="857247" y="8845793"/>
            <a:ext cx="7541049" cy="14286"/>
            <a:chOff x="857247" y="8845793"/>
            <a:chExt cx="7541049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7" y="8845793"/>
              <a:ext cx="7541049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38743" y="2532364"/>
            <a:ext cx="6256470" cy="6329040"/>
            <a:chOff x="10167457" y="2350936"/>
            <a:chExt cx="6746326" cy="67463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7457" y="2350936"/>
              <a:ext cx="6746326" cy="674632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61303" y="3895384"/>
            <a:ext cx="8411297" cy="420814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endParaRPr/>
          </a:p>
          <a:p>
            <a:pPr>
              <a:lnSpc>
                <a:spcPct val="150000"/>
              </a:lnSpc>
            </a:pP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동시에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입력되는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서로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다른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크기의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소리들을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자동으로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균일하게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조정해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주는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시스템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. 각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입력의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RMS(Root Mean Square)를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계산하여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,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이를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바탕으로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음량을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조절해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출력해주는</a:t>
            </a:r>
            <a:r>
              <a:rPr lang="en-US" sz="34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34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시스템</a:t>
            </a:r>
            <a:endParaRPr lang="en-US" err="1">
              <a:latin typeface="Noto Sans CJK KR Light"/>
              <a:ea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88959" y="344464"/>
            <a:ext cx="7570837" cy="639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90463" y="5715529"/>
            <a:ext cx="6336773" cy="14286"/>
            <a:chOff x="2890463" y="5715529"/>
            <a:chExt cx="6336773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90463" y="5715529"/>
              <a:ext cx="6336773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4577" y="5656159"/>
            <a:ext cx="6336773" cy="14286"/>
            <a:chOff x="8754577" y="5656159"/>
            <a:chExt cx="6336773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754577" y="5656159"/>
              <a:ext cx="6336773" cy="1428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695483" y="9370732"/>
            <a:ext cx="7795660" cy="5285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BraveBrains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2241333" y="1091727"/>
            <a:ext cx="10920618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Hardware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진행</a:t>
            </a:r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상황</a:t>
            </a:r>
            <a:endParaRPr lang="en-US" b="1" err="1">
              <a:latin typeface="Noto Sans CJK KR Light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247" y="856740"/>
            <a:ext cx="1100000" cy="1338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9888959" y="344464"/>
            <a:ext cx="7570837" cy="639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4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856906" y="3772282"/>
            <a:ext cx="4838954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2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라즈베리파이에</a:t>
            </a:r>
            <a:r>
              <a:rPr lang="ko-KR" altLang="en-US" sz="22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마이크 </a:t>
            </a:r>
            <a:r>
              <a:rPr lang="en-US" altLang="ko-KR" sz="2200">
                <a:solidFill>
                  <a:srgbClr val="333333"/>
                </a:solidFill>
                <a:ea typeface="+mn-lt"/>
                <a:cs typeface="+mn-lt"/>
              </a:rPr>
              <a:t>3</a:t>
            </a:r>
            <a:r>
              <a:rPr lang="ko-KR" altLang="en-US" sz="22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개 연결 &amp; 동시 녹음 파일 생성</a:t>
            </a:r>
            <a:endParaRPr lang="ko-KR" altLang="en-US" sz="2200">
              <a:solidFill>
                <a:srgbClr val="333333"/>
              </a:solidFill>
              <a:latin typeface="Noto Sans CJK KR Light" pitchFamily="34" charset="0"/>
              <a:cs typeface="Noto Sans CJK KR Light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9727" y="2788041"/>
            <a:ext cx="48748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마이크</a:t>
            </a:r>
            <a:r>
              <a:rPr 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 </a:t>
            </a:r>
            <a:r>
              <a:rPr lang="en-US" sz="36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동시</a:t>
            </a:r>
            <a:r>
              <a:rPr 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 </a:t>
            </a:r>
            <a:r>
              <a:rPr lang="en-US" sz="36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입력</a:t>
            </a:r>
            <a:endParaRPr lang="en-US" sz="3600" b="1" err="1">
              <a:latin typeface="Noto Sans CJK KR 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34768" y="2806589"/>
            <a:ext cx="526676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릴레이로</a:t>
            </a:r>
            <a:r>
              <a:rPr 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 </a:t>
            </a:r>
            <a:r>
              <a:rPr lang="ko-KR" alt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증폭도</a:t>
            </a:r>
            <a:r>
              <a:rPr 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 </a:t>
            </a:r>
            <a:r>
              <a:rPr lang="ko-KR" alt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선택</a:t>
            </a:r>
            <a:endParaRPr lang="en-US" sz="3600" b="1">
              <a:solidFill>
                <a:srgbClr val="5D5D5D"/>
              </a:solidFill>
              <a:latin typeface="Noto Sans CJK KR 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36222" y="2792577"/>
            <a:ext cx="496015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증폭</a:t>
            </a:r>
            <a:r>
              <a:rPr 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 </a:t>
            </a:r>
            <a:r>
              <a:rPr lang="en-US" sz="36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모듈</a:t>
            </a:r>
            <a:r>
              <a:rPr 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 </a:t>
            </a:r>
            <a:r>
              <a:rPr lang="en-US" sz="36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연결</a:t>
            </a:r>
            <a:r>
              <a:rPr lang="en-US" sz="36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 및 </a:t>
            </a:r>
            <a:r>
              <a:rPr lang="en-US" sz="36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출력</a:t>
            </a:r>
            <a:endParaRPr lang="en-US" sz="3600" b="1" err="1">
              <a:latin typeface="Noto Sans CJK KR 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4824" y="3780296"/>
            <a:ext cx="485709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2200" b="1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증폭모듈</a:t>
            </a:r>
            <a:r>
              <a:rPr lang="en-US" sz="2200" b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2200" b="1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회로</a:t>
            </a:r>
            <a:r>
              <a:rPr lang="en-US" sz="2200" b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5개 </a:t>
            </a:r>
            <a:r>
              <a:rPr lang="en-US" sz="2200" b="1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제어를</a:t>
            </a:r>
            <a:r>
              <a:rPr lang="en-US" sz="2200" b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2200" b="1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위해</a:t>
            </a:r>
            <a:r>
              <a:rPr lang="en-US" sz="2200" b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2200" b="1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사용</a:t>
            </a:r>
            <a:endParaRPr lang="en-US" b="1" err="1">
              <a:latin typeface="Noto Sans CJK KR Light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490391A2-825D-CBDD-B228-7A5E1A2B343A}"/>
              </a:ext>
            </a:extLst>
          </p:cNvPr>
          <p:cNvSpPr txBox="1"/>
          <p:nvPr/>
        </p:nvSpPr>
        <p:spPr>
          <a:xfrm>
            <a:off x="824249" y="6499153"/>
            <a:ext cx="4838954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2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라즈베리파이에</a:t>
            </a:r>
            <a:r>
              <a:rPr lang="ko-KR" altLang="en-US" sz="22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마이크 </a:t>
            </a:r>
            <a:r>
              <a:rPr lang="en-US" sz="2200">
                <a:solidFill>
                  <a:srgbClr val="333333"/>
                </a:solidFill>
                <a:ea typeface="+mn-lt"/>
                <a:cs typeface="+mn-lt"/>
              </a:rPr>
              <a:t>2</a:t>
            </a:r>
            <a:r>
              <a:rPr lang="ko-KR" altLang="en-US" sz="22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개 연결 &amp; 실시간 출력 및 파일 생성</a:t>
            </a:r>
            <a:endParaRPr lang="ko-KR" altLang="en-US" sz="2200">
              <a:solidFill>
                <a:srgbClr val="333333"/>
              </a:solidFill>
              <a:latin typeface="Noto Sans CJK KR Light" pitchFamily="34" charset="0"/>
              <a:cs typeface="Noto Sans CJK KR Light" pitchFamily="34" charset="0"/>
            </a:endParaRP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8CBD7ED8-C13F-5C39-FEBD-D98367F8D235}"/>
              </a:ext>
            </a:extLst>
          </p:cNvPr>
          <p:cNvSpPr txBox="1"/>
          <p:nvPr/>
        </p:nvSpPr>
        <p:spPr>
          <a:xfrm>
            <a:off x="856906" y="5143883"/>
            <a:ext cx="4838954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2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라즈베리파이에</a:t>
            </a:r>
            <a:r>
              <a:rPr lang="ko-KR" altLang="en-US" sz="22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 단일 마이크 연결하여 실시간 출력</a:t>
            </a:r>
            <a:endParaRPr lang="ko-KR" altLang="en-US" sz="2200">
              <a:latin typeface="Noto Sans CJK KR Light" pitchFamily="34" charset="0"/>
              <a:cs typeface="Noto Sans CJK KR Light" pitchFamily="34" charset="0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E1669B34-CEAB-4F24-AD13-1F492A850C8E}"/>
              </a:ext>
            </a:extLst>
          </p:cNvPr>
          <p:cNvSpPr txBox="1"/>
          <p:nvPr/>
        </p:nvSpPr>
        <p:spPr>
          <a:xfrm>
            <a:off x="856906" y="7821769"/>
            <a:ext cx="4838954" cy="76944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200" err="1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라즈베리파이에</a:t>
            </a:r>
            <a:r>
              <a:rPr lang="ko-KR" altLang="en-US" sz="22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 마이크 </a:t>
            </a:r>
            <a:r>
              <a:rPr lang="en-US" altLang="ko-KR" sz="2200">
                <a:solidFill>
                  <a:srgbClr val="333333"/>
                </a:solidFill>
                <a:ea typeface="+mn-lt"/>
                <a:cs typeface="+mn-lt"/>
              </a:rPr>
              <a:t>4</a:t>
            </a:r>
            <a:r>
              <a:rPr lang="ko-KR" altLang="en-US" sz="22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개 연결하여 실시간 출력</a:t>
            </a:r>
            <a:endParaRPr lang="ko-KR" altLang="en-US" sz="2200">
              <a:solidFill>
                <a:srgbClr val="333333"/>
              </a:solidFill>
              <a:latin typeface="Noto Sans CJK KR Light" pitchFamily="34" charset="0"/>
              <a:cs typeface="Noto Sans CJK KR Light" pitchFamily="34" charset="0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2C4DD33-7578-D87B-78DE-AD65CFD1F019}"/>
              </a:ext>
            </a:extLst>
          </p:cNvPr>
          <p:cNvSpPr/>
          <p:nvPr/>
        </p:nvSpPr>
        <p:spPr>
          <a:xfrm>
            <a:off x="3061607" y="4637313"/>
            <a:ext cx="310242" cy="39188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BF43CAF-C5AB-0FA1-2543-49E194E20B28}"/>
              </a:ext>
            </a:extLst>
          </p:cNvPr>
          <p:cNvSpPr/>
          <p:nvPr/>
        </p:nvSpPr>
        <p:spPr>
          <a:xfrm>
            <a:off x="3061607" y="6008914"/>
            <a:ext cx="310242" cy="39188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0123D1F-C84B-9D91-B708-DF61BC9A2343}"/>
              </a:ext>
            </a:extLst>
          </p:cNvPr>
          <p:cNvSpPr/>
          <p:nvPr/>
        </p:nvSpPr>
        <p:spPr>
          <a:xfrm>
            <a:off x="3061607" y="7347857"/>
            <a:ext cx="310242" cy="391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A3A7B580-8398-0370-3BF1-950EBA401419}"/>
              </a:ext>
            </a:extLst>
          </p:cNvPr>
          <p:cNvSpPr txBox="1"/>
          <p:nvPr/>
        </p:nvSpPr>
        <p:spPr>
          <a:xfrm>
            <a:off x="6650733" y="4979455"/>
            <a:ext cx="483895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200">
                <a:solidFill>
                  <a:srgbClr val="333333"/>
                </a:solidFill>
                <a:latin typeface="Noto Sans CJK KR Light"/>
                <a:ea typeface="Calibri"/>
                <a:cs typeface="Calibri"/>
              </a:rPr>
              <a:t>릴레이 4개, 증폭 모듈 4개 연결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8AC0B3E-DF89-C16A-0CFC-12F0408B256C}"/>
              </a:ext>
            </a:extLst>
          </p:cNvPr>
          <p:cNvSpPr/>
          <p:nvPr/>
        </p:nvSpPr>
        <p:spPr>
          <a:xfrm>
            <a:off x="8829158" y="5543830"/>
            <a:ext cx="310242" cy="39188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A78898C1-99B2-0009-30E6-DFB5B5353B62}"/>
              </a:ext>
            </a:extLst>
          </p:cNvPr>
          <p:cNvSpPr txBox="1"/>
          <p:nvPr/>
        </p:nvSpPr>
        <p:spPr>
          <a:xfrm>
            <a:off x="6650732" y="6022609"/>
            <a:ext cx="483895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2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릴레이 한 개 제어</a:t>
            </a:r>
            <a:endParaRPr lang="ko-KR" altLang="en-US" sz="2200">
              <a:solidFill>
                <a:srgbClr val="333333"/>
              </a:solidFill>
              <a:latin typeface="Noto Sans CJK KR Light" pitchFamily="34" charset="0"/>
              <a:cs typeface="Noto Sans CJK KR Light" pitchFamily="34" charset="0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329853B-DD4A-2576-FE96-8ACAB3A8A577}"/>
              </a:ext>
            </a:extLst>
          </p:cNvPr>
          <p:cNvSpPr/>
          <p:nvPr/>
        </p:nvSpPr>
        <p:spPr>
          <a:xfrm>
            <a:off x="8829158" y="6634278"/>
            <a:ext cx="310242" cy="391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3453A75F-2100-F1F7-33F7-B7338643ED4A}"/>
              </a:ext>
            </a:extLst>
          </p:cNvPr>
          <p:cNvSpPr txBox="1"/>
          <p:nvPr/>
        </p:nvSpPr>
        <p:spPr>
          <a:xfrm>
            <a:off x="6637594" y="7191885"/>
            <a:ext cx="4838954" cy="43088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200">
                <a:solidFill>
                  <a:srgbClr val="333333"/>
                </a:solidFill>
                <a:latin typeface="Noto Sans CJK KR Light"/>
                <a:cs typeface="Noto Sans CJK KR Light" pitchFamily="34" charset="0"/>
              </a:rPr>
              <a:t>릴레이 4개 동시 제어</a:t>
            </a:r>
            <a:endParaRPr lang="ko-KR" altLang="en-US" sz="2200">
              <a:solidFill>
                <a:srgbClr val="333333"/>
              </a:solidFill>
              <a:latin typeface="Noto Sans CJK KR Light" pitchFamily="34" charset="0"/>
              <a:cs typeface="Noto Sans CJK KR Light" pitchFamily="34" charset="0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387F4EC8-412B-B513-203D-D74AC5268617}"/>
              </a:ext>
            </a:extLst>
          </p:cNvPr>
          <p:cNvSpPr txBox="1"/>
          <p:nvPr/>
        </p:nvSpPr>
        <p:spPr>
          <a:xfrm>
            <a:off x="12457698" y="3783903"/>
            <a:ext cx="483895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af-ZA" altLang="ko-KR" sz="2200" baseline="0">
                <a:solidFill>
                  <a:srgbClr val="333333"/>
                </a:solidFill>
                <a:ea typeface="Noto Sans CJK KR Light"/>
              </a:rPr>
              <a:t>I2S</a:t>
            </a:r>
            <a:r>
              <a:rPr lang="af-ZA" altLang="ko-KR" sz="2200">
                <a:solidFill>
                  <a:srgbClr val="333333"/>
                </a:solidFill>
                <a:ea typeface="Noto Sans CJK KR Light"/>
              </a:rPr>
              <a:t> </a:t>
            </a:r>
            <a:r>
              <a:rPr lang="ko-KR" altLang="en-US" sz="2200" baseline="0">
                <a:solidFill>
                  <a:srgbClr val="333333"/>
                </a:solidFill>
                <a:ea typeface="Noto Sans CJK KR Light"/>
              </a:rPr>
              <a:t>프로토콜에 따른 </a:t>
            </a:r>
            <a:r>
              <a:rPr lang="af-ZA" altLang="ko-KR" sz="2200" baseline="0" err="1">
                <a:solidFill>
                  <a:srgbClr val="333333"/>
                </a:solidFill>
                <a:ea typeface="Noto Sans CJK KR Light"/>
              </a:rPr>
              <a:t>pin</a:t>
            </a:r>
            <a:r>
              <a:rPr lang="af-ZA" altLang="ko-KR" sz="2200" baseline="0">
                <a:solidFill>
                  <a:srgbClr val="333333"/>
                </a:solidFill>
                <a:ea typeface="Noto Sans CJK KR Light"/>
              </a:rPr>
              <a:t> </a:t>
            </a:r>
            <a:r>
              <a:rPr lang="ko-KR" altLang="en-US" sz="2200" baseline="0">
                <a:solidFill>
                  <a:srgbClr val="333333"/>
                </a:solidFill>
                <a:ea typeface="Noto Sans CJK KR Light"/>
              </a:rPr>
              <a:t>연결</a:t>
            </a:r>
            <a:r>
              <a:rPr lang="ko-KR" altLang="en-US" sz="2200">
                <a:latin typeface="Noto Sans CJK KR Light"/>
                <a:ea typeface="Noto Sans CJK KR Light"/>
                <a:cs typeface="Noto Sans CJK KR Light"/>
              </a:rPr>
              <a:t>​</a:t>
            </a:r>
            <a:endParaRPr lang="ko-KR" altLang="en-US" sz="2200">
              <a:solidFill>
                <a:srgbClr val="333333"/>
              </a:solidFill>
              <a:latin typeface="Noto Sans CJK KR Light"/>
              <a:ea typeface="Calibri"/>
              <a:cs typeface="Calibri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3D048AFD-3D78-2DEF-5452-B25DBABCE8C7}"/>
              </a:ext>
            </a:extLst>
          </p:cNvPr>
          <p:cNvSpPr/>
          <p:nvPr/>
        </p:nvSpPr>
        <p:spPr>
          <a:xfrm>
            <a:off x="14662399" y="4348278"/>
            <a:ext cx="310242" cy="39188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27AEA5BA-DAE5-D4D2-D383-80FA3A0CA8B2}"/>
              </a:ext>
            </a:extLst>
          </p:cNvPr>
          <p:cNvSpPr txBox="1"/>
          <p:nvPr/>
        </p:nvSpPr>
        <p:spPr>
          <a:xfrm>
            <a:off x="12457698" y="4855597"/>
            <a:ext cx="4838954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af-ZA" altLang="ko-KR" sz="220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증폭</a:t>
            </a:r>
            <a:r>
              <a:rPr lang="af-ZA" altLang="ko-KR" sz="220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altLang="ko-KR" sz="220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모듈에</a:t>
            </a:r>
            <a:r>
              <a:rPr lang="af-ZA" altLang="ko-KR" sz="220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altLang="ko-KR" sz="220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연결한</a:t>
            </a:r>
            <a:r>
              <a:rPr lang="af-ZA" altLang="ko-KR" sz="220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altLang="ko-KR" sz="220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스피커로</a:t>
            </a:r>
            <a:r>
              <a:rPr lang="af-ZA" altLang="ko-KR" sz="220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 </a:t>
            </a:r>
          </a:p>
          <a:p>
            <a:pPr algn="ctr"/>
            <a:r>
              <a:rPr lang="af-ZA" altLang="ko-KR" sz="220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오디오 파일 </a:t>
            </a:r>
            <a:r>
              <a:rPr lang="af-ZA" altLang="ko-KR" sz="2200" err="1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재생</a:t>
            </a:r>
            <a:endParaRPr lang="af-ZA" altLang="ko-KR" sz="2200">
              <a:solidFill>
                <a:srgbClr val="33333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AD74533B-3807-FD1F-366E-DDD7DA980522}"/>
              </a:ext>
            </a:extLst>
          </p:cNvPr>
          <p:cNvSpPr/>
          <p:nvPr/>
        </p:nvSpPr>
        <p:spPr>
          <a:xfrm>
            <a:off x="14662399" y="5719878"/>
            <a:ext cx="310242" cy="391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E1F39BC9-6DCB-E2CD-3DBE-3FEC62C6024C}"/>
              </a:ext>
            </a:extLst>
          </p:cNvPr>
          <p:cNvSpPr txBox="1"/>
          <p:nvPr/>
        </p:nvSpPr>
        <p:spPr>
          <a:xfrm>
            <a:off x="12474026" y="6241646"/>
            <a:ext cx="4838954" cy="70788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000">
                <a:cs typeface="Calibri"/>
              </a:rPr>
              <a:t>증폭 모듈에 연결한 스피커로, 마이크로 통해 실시간 입력된 오디오 재생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80128C9-5E92-9518-2DCE-E37A4588DD34}"/>
              </a:ext>
            </a:extLst>
          </p:cNvPr>
          <p:cNvSpPr/>
          <p:nvPr/>
        </p:nvSpPr>
        <p:spPr>
          <a:xfrm>
            <a:off x="14662399" y="7026729"/>
            <a:ext cx="310242" cy="391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id="{A7A09D63-254F-A4CC-EF5A-E4B151F8A2EA}"/>
              </a:ext>
            </a:extLst>
          </p:cNvPr>
          <p:cNvSpPr txBox="1"/>
          <p:nvPr/>
        </p:nvSpPr>
        <p:spPr>
          <a:xfrm>
            <a:off x="12474026" y="7482617"/>
            <a:ext cx="4838954" cy="70788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000">
                <a:cs typeface="Calibri"/>
              </a:rPr>
              <a:t>I2S 프로토콜 4개 채널 연결하여 </a:t>
            </a:r>
            <a:endParaRPr lang="en-US" altLang="ko-KR" sz="2000">
              <a:cs typeface="Calibri"/>
            </a:endParaRPr>
          </a:p>
          <a:p>
            <a:pPr algn="ctr"/>
            <a:r>
              <a:rPr lang="ko-KR" altLang="en-US" sz="2000">
                <a:cs typeface="Calibri"/>
              </a:rPr>
              <a:t>마이크 4개에 대한 출력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26105" y="2536239"/>
            <a:ext cx="14286" cy="6336773"/>
            <a:chOff x="9106828" y="2472691"/>
            <a:chExt cx="14286" cy="63367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945584" y="5633935"/>
              <a:ext cx="6336773" cy="142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9943" y="3358836"/>
            <a:ext cx="2089244" cy="1066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kern="0" spc="-10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55%</a:t>
            </a:r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9695483" y="9370732"/>
            <a:ext cx="7795660" cy="5285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BraveBrains</a:t>
            </a:r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2241333" y="1091727"/>
            <a:ext cx="1360365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Hardware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개인</a:t>
            </a:r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발표</a:t>
            </a:r>
            <a:r>
              <a:rPr lang="en-US" sz="5000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-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김지윤</a:t>
            </a:r>
            <a:endParaRPr lang="en-US" b="1" err="1">
              <a:latin typeface="Noto Sans CJK KR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7247" y="857701"/>
            <a:ext cx="1686685" cy="1338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9888959" y="344464"/>
            <a:ext cx="7570837" cy="639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5</a:t>
            </a:r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857247" y="2557342"/>
            <a:ext cx="7536439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4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마이크</a:t>
            </a:r>
            <a:r>
              <a:rPr lang="en-US" sz="34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 </a:t>
            </a:r>
            <a:r>
              <a:rPr lang="en-US" sz="3400" b="1" err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동시</a:t>
            </a:r>
            <a:r>
              <a:rPr lang="en-US" sz="34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 </a:t>
            </a:r>
            <a:r>
              <a:rPr lang="ko-KR" altLang="en-US" sz="3400" b="1">
                <a:solidFill>
                  <a:srgbClr val="5D5D5D"/>
                </a:solidFill>
                <a:latin typeface="Noto Sans CJK KR Bold"/>
                <a:cs typeface="Noto Sans CJK KR Bold" pitchFamily="34" charset="0"/>
              </a:rPr>
              <a:t>입력</a:t>
            </a:r>
            <a:endParaRPr lang="en-US" b="1"/>
          </a:p>
        </p:txBody>
      </p:sp>
      <p:sp>
        <p:nvSpPr>
          <p:cNvPr id="18" name="Object 18"/>
          <p:cNvSpPr txBox="1"/>
          <p:nvPr/>
        </p:nvSpPr>
        <p:spPr>
          <a:xfrm>
            <a:off x="856841" y="4003241"/>
            <a:ext cx="797030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400" kern="0" spc="-100" err="1">
                <a:latin typeface="Noto Sans CJK KR Black"/>
              </a:rPr>
              <a:t>For문을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이용하여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여러</a:t>
            </a:r>
            <a:r>
              <a:rPr lang="en-US" altLang="ko-KR" sz="2400" kern="0" spc="-100">
                <a:latin typeface="Noto Sans CJK KR Black"/>
              </a:rPr>
              <a:t> 개 </a:t>
            </a:r>
            <a:r>
              <a:rPr lang="en-US" altLang="ko-KR" sz="2400" kern="0" spc="-100" err="1">
                <a:latin typeface="Noto Sans CJK KR Black"/>
              </a:rPr>
              <a:t>마이크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동시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입력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테스트</a:t>
            </a:r>
            <a:r>
              <a:rPr lang="en-US" altLang="ko-KR" sz="2400" kern="0" spc="-100">
                <a:latin typeface="Noto Sans CJK KR Black"/>
              </a:rPr>
              <a:t> </a:t>
            </a:r>
          </a:p>
          <a:p>
            <a:pPr algn="ctr"/>
            <a:r>
              <a:rPr lang="en-US" altLang="ko-KR" sz="2400" kern="0" spc="-100" err="1">
                <a:latin typeface="Noto Sans CJK KR Black"/>
              </a:rPr>
              <a:t>진행하였을때</a:t>
            </a:r>
            <a:r>
              <a:rPr lang="en-US" altLang="ko-KR" sz="2400" kern="0" spc="-100">
                <a:latin typeface="Noto Sans CJK KR Black"/>
              </a:rPr>
              <a:t> 긴 delay </a:t>
            </a:r>
            <a:r>
              <a:rPr lang="en-US" altLang="ko-KR" sz="2400" kern="0" spc="-100" err="1">
                <a:latin typeface="Noto Sans CJK KR Black"/>
              </a:rPr>
              <a:t>발생</a:t>
            </a:r>
            <a:r>
              <a:rPr lang="en-US" altLang="ko-KR" sz="2400" kern="0" spc="-100">
                <a:latin typeface="Noto Sans CJK KR Black"/>
              </a:rPr>
              <a:t> -&gt; </a:t>
            </a:r>
            <a:r>
              <a:rPr lang="en-US" altLang="ko-KR" sz="2400" b="1" kern="0" spc="-100" err="1">
                <a:latin typeface="Noto Sans CJK KR Black"/>
              </a:rPr>
              <a:t>멀티</a:t>
            </a:r>
            <a:r>
              <a:rPr lang="en-US" altLang="ko-KR" sz="2400" b="1" kern="0" spc="-100">
                <a:latin typeface="Noto Sans CJK KR Black"/>
              </a:rPr>
              <a:t> </a:t>
            </a:r>
            <a:r>
              <a:rPr lang="en-US" altLang="ko-KR" sz="2400" b="1" kern="0" spc="-100" err="1">
                <a:latin typeface="Noto Sans CJK KR Black"/>
              </a:rPr>
              <a:t>쓰레딩</a:t>
            </a:r>
            <a:r>
              <a:rPr lang="en-US" altLang="ko-KR" sz="2400" b="1" kern="0" spc="-100">
                <a:latin typeface="Noto Sans CJK KR Black"/>
              </a:rPr>
              <a:t> </a:t>
            </a:r>
            <a:r>
              <a:rPr lang="en-US" altLang="ko-KR" sz="2400" b="1" kern="0" spc="-100" err="1">
                <a:latin typeface="Noto Sans CJK KR Black"/>
              </a:rPr>
              <a:t>방식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고안</a:t>
            </a:r>
            <a:endParaRPr lang="en-US" altLang="ko-KR" sz="2400" kern="0" spc="-100">
              <a:latin typeface="Noto Sans CJK KR Black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F739866A-9A1A-37D4-4ABE-608FE7723B2D}"/>
              </a:ext>
            </a:extLst>
          </p:cNvPr>
          <p:cNvSpPr txBox="1"/>
          <p:nvPr/>
        </p:nvSpPr>
        <p:spPr>
          <a:xfrm>
            <a:off x="9699322" y="2557342"/>
            <a:ext cx="7536439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3400" b="1">
                <a:solidFill>
                  <a:srgbClr val="5D5D5D"/>
                </a:solidFill>
                <a:latin typeface="Noto Sans CJK KR Bold"/>
              </a:rPr>
              <a:t>릴레이 </a:t>
            </a:r>
            <a:r>
              <a:rPr lang="ko-KR" altLang="en-US" sz="3400" b="1" err="1">
                <a:solidFill>
                  <a:srgbClr val="5D5D5D"/>
                </a:solidFill>
                <a:latin typeface="Noto Sans CJK KR Bold"/>
              </a:rPr>
              <a:t>GPIO제어</a:t>
            </a:r>
            <a:r>
              <a:rPr lang="ko-KR" altLang="en-US" sz="3400" b="1">
                <a:solidFill>
                  <a:srgbClr val="5D5D5D"/>
                </a:solidFill>
                <a:latin typeface="Noto Sans CJK KR Bold"/>
              </a:rPr>
              <a:t>  </a:t>
            </a:r>
            <a:endParaRPr lang="en-US" sz="3400" b="1" err="1">
              <a:solidFill>
                <a:srgbClr val="5D5D5D"/>
              </a:solidFill>
              <a:latin typeface="Noto Sans CJK KR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6549EC-1A0C-D8BE-4A38-3096CD53C1CB}"/>
              </a:ext>
            </a:extLst>
          </p:cNvPr>
          <p:cNvSpPr txBox="1"/>
          <p:nvPr/>
        </p:nvSpPr>
        <p:spPr>
          <a:xfrm>
            <a:off x="1075765" y="5277971"/>
            <a:ext cx="52309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>
                <a:ea typeface="맑은 고딕"/>
              </a:rPr>
              <a:t> </a:t>
            </a:r>
            <a:r>
              <a:rPr lang="en-US" altLang="ko-KR" sz="2800" b="1">
                <a:ea typeface="맑은 고딕"/>
              </a:rPr>
              <a:t>-</a:t>
            </a:r>
            <a:r>
              <a:rPr lang="ko-KR" altLang="en-US" sz="2800" b="1">
                <a:ea typeface="맑은 고딕"/>
              </a:rPr>
              <a:t> 마이크 </a:t>
            </a:r>
            <a:r>
              <a:rPr lang="ko-KR" sz="2800" b="1">
                <a:ea typeface="맑은 고딕"/>
              </a:rPr>
              <a:t>동시 입력 데이터 출력</a:t>
            </a:r>
            <a:endParaRPr lang="ko-KR" altLang="en-US" sz="2800" b="1"/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34F0C9DD-5F42-A28E-6DF5-CE35CE634972}"/>
              </a:ext>
            </a:extLst>
          </p:cNvPr>
          <p:cNvSpPr txBox="1"/>
          <p:nvPr/>
        </p:nvSpPr>
        <p:spPr>
          <a:xfrm>
            <a:off x="856840" y="5899276"/>
            <a:ext cx="797030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400" kern="0" spc="-100" err="1">
                <a:latin typeface="Noto Sans CJK KR Black"/>
              </a:rPr>
              <a:t>여러개의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마이크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입력이</a:t>
            </a:r>
            <a:r>
              <a:rPr lang="en-US" altLang="ko-KR" sz="2400" kern="0" spc="-100">
                <a:latin typeface="Noto Sans CJK KR Black"/>
              </a:rPr>
              <a:t> </a:t>
            </a:r>
            <a:r>
              <a:rPr lang="en-US" altLang="ko-KR" sz="2400" kern="0" spc="-100" err="1">
                <a:latin typeface="Noto Sans CJK KR Black"/>
              </a:rPr>
              <a:t>제대로</a:t>
            </a:r>
            <a:r>
              <a:rPr lang="en-US" altLang="ko-KR" sz="2400" kern="0" spc="-100">
                <a:latin typeface="Noto Sans CJK KR Black"/>
              </a:rPr>
              <a:t> </a:t>
            </a:r>
            <a:r>
              <a:rPr lang="en-US" altLang="ko-KR" sz="2400" kern="0" spc="-100" err="1">
                <a:latin typeface="Noto Sans CJK KR Black"/>
              </a:rPr>
              <a:t>들어가고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있는지</a:t>
            </a:r>
            <a:r>
              <a:rPr lang="en-US" altLang="ko-KR" sz="2400" kern="0" spc="-100">
                <a:latin typeface="Noto Sans CJK KR Black"/>
              </a:rPr>
              <a:t> </a:t>
            </a:r>
            <a:endParaRPr lang="ko-KR" altLang="en-US"/>
          </a:p>
          <a:p>
            <a:pPr algn="ctr"/>
            <a:r>
              <a:rPr lang="en-US" altLang="ko-KR" sz="2400" kern="0" spc="-100" err="1">
                <a:latin typeface="Noto Sans CJK KR Black"/>
              </a:rPr>
              <a:t>확인하기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위하여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데이터를</a:t>
            </a:r>
            <a:r>
              <a:rPr lang="en-US" altLang="ko-KR" sz="2400" kern="0" spc="-100">
                <a:latin typeface="Noto Sans CJK KR Black"/>
              </a:rPr>
              <a:t> </a:t>
            </a:r>
            <a:r>
              <a:rPr lang="en-US" altLang="ko-KR" sz="2400" kern="0" spc="-100" err="1">
                <a:latin typeface="Noto Sans CJK KR Black"/>
              </a:rPr>
              <a:t>출력하여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확인</a:t>
            </a:r>
            <a:r>
              <a:rPr lang="en-US" altLang="ko-KR" sz="2400" kern="0" spc="-100">
                <a:latin typeface="Noto Sans CJK KR Black"/>
              </a:rPr>
              <a:t> </a:t>
            </a:r>
            <a:endParaRPr lang="en-US"/>
          </a:p>
        </p:txBody>
      </p:sp>
      <p:pic>
        <p:nvPicPr>
          <p:cNvPr id="8" name="그림 7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6FB80071-9FDC-5843-2623-884642173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88" y="6787963"/>
            <a:ext cx="7718612" cy="1269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086B99-9A0D-6C7A-BB82-E746B9F7D968}"/>
              </a:ext>
            </a:extLst>
          </p:cNvPr>
          <p:cNvSpPr txBox="1"/>
          <p:nvPr/>
        </p:nvSpPr>
        <p:spPr>
          <a:xfrm>
            <a:off x="1021976" y="3355041"/>
            <a:ext cx="43433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>
                <a:ea typeface="맑은 고딕"/>
              </a:rPr>
              <a:t> </a:t>
            </a:r>
            <a:r>
              <a:rPr lang="en-US" altLang="ko-KR" sz="2800" b="1">
                <a:ea typeface="맑은 고딕"/>
              </a:rPr>
              <a:t>-</a:t>
            </a:r>
            <a:r>
              <a:rPr lang="ko-KR" altLang="en-US" sz="2800" b="1">
                <a:ea typeface="맑은 고딕"/>
              </a:rPr>
              <a:t> </a:t>
            </a:r>
            <a:r>
              <a:rPr lang="ko-KR" altLang="en-US" sz="2800" b="1" err="1">
                <a:ea typeface="맑은 고딕"/>
              </a:rPr>
              <a:t>멀티쓰레딩</a:t>
            </a:r>
            <a:r>
              <a:rPr lang="ko-KR" altLang="en-US" sz="2800" b="1">
                <a:ea typeface="맑은 고딕"/>
              </a:rPr>
              <a:t> </a:t>
            </a:r>
            <a:endParaRPr lang="ko-KR" sz="2800" b="1">
              <a:ea typeface="맑은 고딕"/>
              <a:cs typeface="Calibri"/>
            </a:endParaRPr>
          </a:p>
        </p:txBody>
      </p:sp>
      <p:pic>
        <p:nvPicPr>
          <p:cNvPr id="17" name="그림 16" descr="텍스트, 스크린샷, 폰트, 정보이(가) 표시된 사진&#10;&#10;자동 생성된 설명">
            <a:extLst>
              <a:ext uri="{FF2B5EF4-FFF2-40B4-BE49-F238E27FC236}">
                <a16:creationId xmlns:a16="http://schemas.microsoft.com/office/drawing/2014/main" id="{4FCE06CE-E28B-8D47-40BC-FA910872F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10" y="8053107"/>
            <a:ext cx="7737663" cy="823633"/>
          </a:xfrm>
          <a:prstGeom prst="rect">
            <a:avLst/>
          </a:prstGeom>
        </p:spPr>
      </p:pic>
      <p:pic>
        <p:nvPicPr>
          <p:cNvPr id="20" name="그림 19" descr="아두이노 강좌] 4채널 릴레이(Relay) 모듈 이용하여 LED 제어 ...">
            <a:extLst>
              <a:ext uri="{FF2B5EF4-FFF2-40B4-BE49-F238E27FC236}">
                <a16:creationId xmlns:a16="http://schemas.microsoft.com/office/drawing/2014/main" id="{B47895CA-4055-5236-18A8-4355C055B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8764" y="4003050"/>
            <a:ext cx="5991226" cy="4982087"/>
          </a:xfrm>
          <a:prstGeom prst="rect">
            <a:avLst/>
          </a:prstGeom>
        </p:spPr>
      </p:pic>
      <p:sp>
        <p:nvSpPr>
          <p:cNvPr id="21" name="Object 18">
            <a:extLst>
              <a:ext uri="{FF2B5EF4-FFF2-40B4-BE49-F238E27FC236}">
                <a16:creationId xmlns:a16="http://schemas.microsoft.com/office/drawing/2014/main" id="{7803DFD4-1C7D-ABF0-3B8C-CB7D71231C12}"/>
              </a:ext>
            </a:extLst>
          </p:cNvPr>
          <p:cNvSpPr txBox="1"/>
          <p:nvPr/>
        </p:nvSpPr>
        <p:spPr>
          <a:xfrm>
            <a:off x="9592626" y="3355149"/>
            <a:ext cx="797030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400" kern="0" spc="-100" err="1">
                <a:latin typeface="Noto Sans CJK KR Black"/>
              </a:rPr>
              <a:t>증폭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모듈의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여러</a:t>
            </a:r>
            <a:r>
              <a:rPr lang="en-US" altLang="ko-KR" sz="2400" kern="0" spc="-100">
                <a:latin typeface="Noto Sans CJK KR Black"/>
              </a:rPr>
              <a:t> 개 </a:t>
            </a:r>
            <a:r>
              <a:rPr lang="en-US" altLang="ko-KR" sz="2400" kern="0" spc="-100" err="1">
                <a:latin typeface="Noto Sans CJK KR Black"/>
              </a:rPr>
              <a:t>증폭도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회로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제어를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위해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릴레이</a:t>
            </a:r>
            <a:r>
              <a:rPr lang="en-US" altLang="ko-KR" sz="2400" kern="0" spc="-100">
                <a:latin typeface="Noto Sans CJK KR Black"/>
              </a:rPr>
              <a:t> </a:t>
            </a:r>
            <a:r>
              <a:rPr lang="en-US" altLang="ko-KR" sz="2400" kern="0" spc="-100" err="1">
                <a:latin typeface="Noto Sans CJK KR Black"/>
              </a:rPr>
              <a:t>사용</a:t>
            </a:r>
            <a:endParaRPr lang="en-US" altLang="ko-KR" sz="2400" kern="0" spc="-100">
              <a:latin typeface="Noto Sans CJK KR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31472" y="2511480"/>
            <a:ext cx="14286" cy="6336773"/>
            <a:chOff x="9164602" y="2494915"/>
            <a:chExt cx="14286" cy="63367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003358" y="5656159"/>
              <a:ext cx="6336773" cy="142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08372" y="5463407"/>
            <a:ext cx="2089244" cy="1066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kern="0" spc="-10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55%</a:t>
            </a:r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9695483" y="9370732"/>
            <a:ext cx="7795660" cy="5285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BraveBrains</a:t>
            </a:r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2241333" y="1091727"/>
            <a:ext cx="1413707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Hardware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개인</a:t>
            </a:r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발표</a:t>
            </a:r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-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정지원</a:t>
            </a:r>
            <a:endParaRPr lang="en-US" b="1" err="1">
              <a:latin typeface="Noto Sans CJK KR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7247" y="857701"/>
            <a:ext cx="1686685" cy="1338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17375144" y="272258"/>
            <a:ext cx="300000" cy="639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6</a:t>
            </a:r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857247" y="2557341"/>
            <a:ext cx="7536439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3400" b="1">
                <a:solidFill>
                  <a:srgbClr val="5D5D5D"/>
                </a:solidFill>
                <a:ea typeface="+mn-lt"/>
                <a:cs typeface="+mn-lt"/>
              </a:rPr>
              <a:t>마이크 실시간 </a:t>
            </a:r>
            <a:r>
              <a:rPr lang="ko-KR" altLang="en-US" sz="3400" b="1">
                <a:solidFill>
                  <a:srgbClr val="5D5D5D"/>
                </a:solidFill>
                <a:latin typeface="Calibri"/>
                <a:cs typeface="Calibri"/>
              </a:rPr>
              <a:t>입출력</a:t>
            </a:r>
          </a:p>
        </p:txBody>
      </p:sp>
      <p:sp>
        <p:nvSpPr>
          <p:cNvPr id="2" name="Object 16">
            <a:extLst>
              <a:ext uri="{FF2B5EF4-FFF2-40B4-BE49-F238E27FC236}">
                <a16:creationId xmlns:a16="http://schemas.microsoft.com/office/drawing/2014/main" id="{F3BE354B-B540-603B-44C0-53D5D6A9398C}"/>
              </a:ext>
            </a:extLst>
          </p:cNvPr>
          <p:cNvSpPr txBox="1"/>
          <p:nvPr/>
        </p:nvSpPr>
        <p:spPr>
          <a:xfrm>
            <a:off x="9537421" y="2557342"/>
            <a:ext cx="7536439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400" b="1">
                <a:solidFill>
                  <a:srgbClr val="5D5D5D"/>
                </a:solidFill>
                <a:latin typeface="Calibri"/>
                <a:cs typeface="Calibri"/>
              </a:rPr>
              <a:t>증폭 모듈 출력</a:t>
            </a: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EED8457-56A9-7A80-309D-8144EE0FC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41" y="3897796"/>
            <a:ext cx="8041170" cy="1977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691A39-3D93-F94F-8672-E4F08CA06E2B}"/>
              </a:ext>
            </a:extLst>
          </p:cNvPr>
          <p:cNvSpPr txBox="1"/>
          <p:nvPr/>
        </p:nvSpPr>
        <p:spPr>
          <a:xfrm>
            <a:off x="861153" y="3201228"/>
            <a:ext cx="80040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2800" b="1" err="1">
                <a:latin typeface="Malgun Gothic"/>
                <a:ea typeface="Malgun Gothic"/>
                <a:cs typeface="Calibri"/>
              </a:rPr>
              <a:t>멀티쓰레딩</a:t>
            </a:r>
            <a:r>
              <a:rPr lang="ko-KR" sz="2800" b="1">
                <a:latin typeface="Malgun Gothic"/>
                <a:ea typeface="Malgun Gothic"/>
                <a:cs typeface="Calibri"/>
              </a:rPr>
              <a:t> 방식 </a:t>
            </a:r>
            <a:r>
              <a:rPr lang="ko-KR" altLang="en-US" sz="2800" b="1">
                <a:latin typeface="Malgun Gothic"/>
                <a:ea typeface="Malgun Gothic"/>
                <a:cs typeface="Calibri"/>
              </a:rPr>
              <a:t>활용 코드 작성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F43F9B-5768-37E8-38B1-3191E2344CB2}"/>
              </a:ext>
            </a:extLst>
          </p:cNvPr>
          <p:cNvSpPr txBox="1"/>
          <p:nvPr/>
        </p:nvSpPr>
        <p:spPr>
          <a:xfrm>
            <a:off x="860916" y="6024651"/>
            <a:ext cx="64800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2800" b="1">
                <a:latin typeface="Malgun Gothic"/>
                <a:ea typeface="Malgun Gothic"/>
                <a:cs typeface="Calibri"/>
              </a:rPr>
              <a:t>실시간 파일 생성 및 입출력</a:t>
            </a:r>
          </a:p>
        </p:txBody>
      </p:sp>
      <p:pic>
        <p:nvPicPr>
          <p:cNvPr id="17" name="그림 1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FABCB78-1CA9-9584-6662-2D5EFDB57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048" y="7390159"/>
            <a:ext cx="5097945" cy="1586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50AC71-46A1-8226-BC99-DFF758A779BE}"/>
              </a:ext>
            </a:extLst>
          </p:cNvPr>
          <p:cNvSpPr txBox="1"/>
          <p:nvPr/>
        </p:nvSpPr>
        <p:spPr>
          <a:xfrm>
            <a:off x="998054" y="6584673"/>
            <a:ext cx="81459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cs typeface="Calibri"/>
              </a:rPr>
              <a:t>각각의 실시간 입력 데이터를 스트리밍 한 후에 .</a:t>
            </a:r>
            <a:r>
              <a:rPr lang="ko-KR" altLang="en-US" sz="2400" err="1">
                <a:cs typeface="Calibri"/>
              </a:rPr>
              <a:t>wav</a:t>
            </a:r>
            <a:r>
              <a:rPr lang="ko-KR" altLang="en-US" sz="2400">
                <a:cs typeface="Calibri"/>
              </a:rPr>
              <a:t> 파일로 출력하여 확인</a:t>
            </a:r>
            <a:endParaRPr lang="ko-KR" sz="2400">
              <a:cs typeface="Calibri"/>
            </a:endParaRPr>
          </a:p>
        </p:txBody>
      </p:sp>
      <p:pic>
        <p:nvPicPr>
          <p:cNvPr id="18" name="max98357a_소리 크기 조절">
            <a:hlinkClick r:id="" action="ppaction://media"/>
            <a:extLst>
              <a:ext uri="{FF2B5EF4-FFF2-40B4-BE49-F238E27FC236}">
                <a16:creationId xmlns:a16="http://schemas.microsoft.com/office/drawing/2014/main" id="{756FAF7A-E810-093E-90ED-1C84E12350F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189962" y="4496912"/>
            <a:ext cx="6509148" cy="4068366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4593E2-9AB3-CF0F-9320-5033DC82C53C}"/>
              </a:ext>
            </a:extLst>
          </p:cNvPr>
          <p:cNvSpPr txBox="1"/>
          <p:nvPr/>
        </p:nvSpPr>
        <p:spPr>
          <a:xfrm>
            <a:off x="10492382" y="354955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20C3A-E212-380C-9573-F704C0E68E6F}"/>
              </a:ext>
            </a:extLst>
          </p:cNvPr>
          <p:cNvSpPr txBox="1"/>
          <p:nvPr/>
        </p:nvSpPr>
        <p:spPr>
          <a:xfrm>
            <a:off x="9697640" y="3219152"/>
            <a:ext cx="74937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2800" b="1">
                <a:cs typeface="Calibri"/>
              </a:rPr>
              <a:t>MAX98357a</a:t>
            </a:r>
            <a:r>
              <a:rPr lang="ko-KR" altLang="en-US" sz="2800" b="1">
                <a:cs typeface="Calibri"/>
              </a:rPr>
              <a:t> 증폭 모듈에 연결한 스피커로 재생한 오디오 파일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0896" y="2543988"/>
            <a:ext cx="14286" cy="6336773"/>
            <a:chOff x="6051707" y="2554285"/>
            <a:chExt cx="14286" cy="63367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90463" y="5715529"/>
              <a:ext cx="6336773" cy="1428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695483" y="9370732"/>
            <a:ext cx="7795660" cy="5285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BraveBrains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2241333" y="1091727"/>
            <a:ext cx="10920618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Software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진행</a:t>
            </a:r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상황</a:t>
            </a:r>
            <a:endParaRPr lang="en-US" b="1" err="1">
              <a:latin typeface="Noto Sans CJK KR Light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247" y="967848"/>
            <a:ext cx="1100000" cy="1338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 pitchFamily="34" charset="0"/>
                <a:cs typeface="Noto Sans CJK KR Bold" pitchFamily="34" charset="0"/>
              </a:rPr>
              <a:t>04</a:t>
            </a:r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17159796" y="283513"/>
            <a:ext cx="300000" cy="639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>
                <a:solidFill>
                  <a:srgbClr val="5D5D5D"/>
                </a:solidFill>
                <a:latin typeface="Noto Sans CJK KR Bold" pitchFamily="34" charset="0"/>
                <a:cs typeface="Noto Sans CJK KR Bold" pitchFamily="34" charset="0"/>
              </a:rPr>
              <a:t>7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005670" y="2572992"/>
            <a:ext cx="7536439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400">
                <a:solidFill>
                  <a:srgbClr val="5D5D5D"/>
                </a:solidFill>
                <a:latin typeface="Noto Sans CJK KR Bold"/>
              </a:rPr>
              <a:t>DENOISE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9485379" y="2576355"/>
            <a:ext cx="540413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400">
                <a:solidFill>
                  <a:srgbClr val="5D5D5D"/>
                </a:solidFill>
                <a:latin typeface="Noto Sans CJK KR Bold"/>
              </a:rPr>
              <a:t>Root Mean Square(RMS)</a:t>
            </a:r>
            <a:endParaRPr lang="en-US">
              <a:cs typeface="Calibri"/>
            </a:endParaRPr>
          </a:p>
        </p:txBody>
      </p:sp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E473CD03-EFBD-3C93-CE27-C27AE57CDEF7}"/>
              </a:ext>
            </a:extLst>
          </p:cNvPr>
          <p:cNvSpPr>
            <a:spLocks noGrp="1"/>
          </p:cNvSpPr>
          <p:nvPr/>
        </p:nvSpPr>
        <p:spPr>
          <a:xfrm>
            <a:off x="810607" y="3073898"/>
            <a:ext cx="8374665" cy="6246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sz="3600"/>
            </a:br>
            <a:endParaRPr lang="ko-KR" altLang="en-US" sz="360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2AE51C19-C56B-1642-2F57-9A90DB494E9B}"/>
              </a:ext>
            </a:extLst>
          </p:cNvPr>
          <p:cNvSpPr txBox="1">
            <a:spLocks/>
          </p:cNvSpPr>
          <p:nvPr/>
        </p:nvSpPr>
        <p:spPr>
          <a:xfrm>
            <a:off x="9144064" y="2210809"/>
            <a:ext cx="6129854" cy="6204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altLang="ko-KR" sz="2400"/>
            </a:br>
            <a:endParaRPr lang="ko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1E2DA8-B1AE-83A0-7966-523AB38772D7}"/>
              </a:ext>
            </a:extLst>
          </p:cNvPr>
          <p:cNvSpPr/>
          <p:nvPr/>
        </p:nvSpPr>
        <p:spPr>
          <a:xfrm>
            <a:off x="2336686" y="4680472"/>
            <a:ext cx="4672772" cy="614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>
                <a:solidFill>
                  <a:srgbClr val="000000"/>
                </a:solidFill>
                <a:ea typeface="맑은 고딕"/>
              </a:rPr>
              <a:t>오디오 장치 입력 44.1kHz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4B98F8-E54A-D50A-0AE5-96A6614799A0}"/>
              </a:ext>
            </a:extLst>
          </p:cNvPr>
          <p:cNvSpPr/>
          <p:nvPr/>
        </p:nvSpPr>
        <p:spPr>
          <a:xfrm>
            <a:off x="1857112" y="5835368"/>
            <a:ext cx="5590732" cy="586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>
                <a:solidFill>
                  <a:srgbClr val="000000"/>
                </a:solidFill>
                <a:ea typeface="맑은 고딕"/>
              </a:rPr>
              <a:t>모델 적용을 위한 16kHz </a:t>
            </a:r>
            <a:r>
              <a:rPr lang="ko-KR" altLang="en-US" sz="2400" err="1">
                <a:solidFill>
                  <a:srgbClr val="000000"/>
                </a:solidFill>
                <a:ea typeface="맑은 고딕"/>
              </a:rPr>
              <a:t>다운샘플링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9844DC-ED81-F3DE-76A9-E4423D4631F3}"/>
              </a:ext>
            </a:extLst>
          </p:cNvPr>
          <p:cNvSpPr/>
          <p:nvPr/>
        </p:nvSpPr>
        <p:spPr>
          <a:xfrm>
            <a:off x="1668360" y="6959374"/>
            <a:ext cx="5810873" cy="549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>
                <a:solidFill>
                  <a:srgbClr val="000000"/>
                </a:solidFill>
                <a:ea typeface="맑은 고딕"/>
              </a:rPr>
              <a:t>오디오 장치 출력을 위한 44.1kHz </a:t>
            </a:r>
            <a:r>
              <a:rPr lang="ko-KR" altLang="en-US" sz="2400" err="1">
                <a:solidFill>
                  <a:srgbClr val="000000"/>
                </a:solidFill>
                <a:ea typeface="맑은 고딕"/>
              </a:rPr>
              <a:t>업샘플링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AC463F-CE5D-314A-1D3F-74166E32DFB3}"/>
              </a:ext>
            </a:extLst>
          </p:cNvPr>
          <p:cNvSpPr/>
          <p:nvPr/>
        </p:nvSpPr>
        <p:spPr>
          <a:xfrm>
            <a:off x="1874306" y="8038991"/>
            <a:ext cx="5563738" cy="48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>
                <a:solidFill>
                  <a:srgbClr val="000000"/>
                </a:solidFill>
                <a:ea typeface="맑은 고딕"/>
              </a:rPr>
              <a:t>실시간 노이즈 제거 및 오디오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427219-64F1-01E1-5BE4-24F45C058ABF}"/>
              </a:ext>
            </a:extLst>
          </p:cNvPr>
          <p:cNvSpPr/>
          <p:nvPr/>
        </p:nvSpPr>
        <p:spPr>
          <a:xfrm>
            <a:off x="2316091" y="3540371"/>
            <a:ext cx="4672772" cy="614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>
                <a:solidFill>
                  <a:srgbClr val="000000"/>
                </a:solidFill>
                <a:ea typeface="맑은 고딕"/>
              </a:rPr>
              <a:t>실시간 오디오 입력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24977EE6-6EF0-8C74-5348-500D5A33ADAE}"/>
              </a:ext>
            </a:extLst>
          </p:cNvPr>
          <p:cNvSpPr txBox="1">
            <a:spLocks/>
          </p:cNvSpPr>
          <p:nvPr/>
        </p:nvSpPr>
        <p:spPr>
          <a:xfrm>
            <a:off x="9122880" y="2270542"/>
            <a:ext cx="6129854" cy="6204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sz="2400"/>
            </a:br>
            <a:endParaRPr lang="ko-KR" altLang="en-US" sz="2400">
              <a:solidFill>
                <a:srgbClr val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E65EB9-7CFD-35E6-A8BC-CBAC470E2B0B}"/>
              </a:ext>
            </a:extLst>
          </p:cNvPr>
          <p:cNvSpPr/>
          <p:nvPr/>
        </p:nvSpPr>
        <p:spPr>
          <a:xfrm>
            <a:off x="11889216" y="4698545"/>
            <a:ext cx="3416502" cy="614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>
                <a:solidFill>
                  <a:srgbClr val="000000"/>
                </a:solidFill>
                <a:ea typeface="맑은 고딕"/>
              </a:rPr>
              <a:t>각 음성의 RMS 계산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D4DF17-7C0F-7A35-8A85-3F39571EAC07}"/>
              </a:ext>
            </a:extLst>
          </p:cNvPr>
          <p:cNvSpPr/>
          <p:nvPr/>
        </p:nvSpPr>
        <p:spPr>
          <a:xfrm>
            <a:off x="11296371" y="5874038"/>
            <a:ext cx="4602191" cy="59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>
                <a:solidFill>
                  <a:srgbClr val="000000"/>
                </a:solidFill>
                <a:ea typeface="맑은 고딕"/>
              </a:rPr>
              <a:t>전체 음성의 RMS 계산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4C6A0E-2961-64AF-FFF1-0DAB526220B0}"/>
              </a:ext>
            </a:extLst>
          </p:cNvPr>
          <p:cNvSpPr/>
          <p:nvPr/>
        </p:nvSpPr>
        <p:spPr>
          <a:xfrm>
            <a:off x="10891375" y="6998043"/>
            <a:ext cx="5398981" cy="549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>
                <a:solidFill>
                  <a:srgbClr val="000000"/>
                </a:solidFill>
                <a:ea typeface="맑은 고딕"/>
              </a:rPr>
              <a:t>평균 RMS 기반으로 각 </a:t>
            </a:r>
            <a:r>
              <a:rPr lang="ko-KR" altLang="en-US" sz="2400" err="1">
                <a:solidFill>
                  <a:srgbClr val="000000"/>
                </a:solidFill>
                <a:ea typeface="맑은 고딕"/>
              </a:rPr>
              <a:t>음량값</a:t>
            </a:r>
            <a:r>
              <a:rPr lang="ko-KR" altLang="en-US" sz="2400">
                <a:solidFill>
                  <a:srgbClr val="000000"/>
                </a:solidFill>
                <a:ea typeface="맑은 고딕"/>
              </a:rPr>
              <a:t> 조정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0BF5AB-9961-C4E9-B0FA-346BD1C76E56}"/>
              </a:ext>
            </a:extLst>
          </p:cNvPr>
          <p:cNvSpPr/>
          <p:nvPr/>
        </p:nvSpPr>
        <p:spPr>
          <a:xfrm>
            <a:off x="10891375" y="8098254"/>
            <a:ext cx="5398981" cy="549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>
                <a:solidFill>
                  <a:srgbClr val="000000"/>
                </a:solidFill>
                <a:ea typeface="맑은 고딕"/>
              </a:rPr>
              <a:t>조정 전후 값을 파형으로 출력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92E305-1049-04DA-02C2-73CA3286D96A}"/>
              </a:ext>
            </a:extLst>
          </p:cNvPr>
          <p:cNvSpPr/>
          <p:nvPr/>
        </p:nvSpPr>
        <p:spPr>
          <a:xfrm>
            <a:off x="11889217" y="3548147"/>
            <a:ext cx="3416502" cy="604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>
                <a:solidFill>
                  <a:srgbClr val="000000"/>
                </a:solidFill>
                <a:ea typeface="맑은 고딕"/>
              </a:rPr>
              <a:t>노이즈 제거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503A7F-2FD6-38AF-0EE2-7D7EAE20A140}"/>
              </a:ext>
            </a:extLst>
          </p:cNvPr>
          <p:cNvCxnSpPr>
            <a:cxnSpLocks/>
          </p:cNvCxnSpPr>
          <p:nvPr/>
        </p:nvCxnSpPr>
        <p:spPr>
          <a:xfrm>
            <a:off x="4659525" y="5318553"/>
            <a:ext cx="1" cy="514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A92B9D5-A05C-CBD4-748E-A5FA2B22538C}"/>
              </a:ext>
            </a:extLst>
          </p:cNvPr>
          <p:cNvCxnSpPr>
            <a:cxnSpLocks/>
          </p:cNvCxnSpPr>
          <p:nvPr/>
        </p:nvCxnSpPr>
        <p:spPr>
          <a:xfrm>
            <a:off x="4649227" y="6430661"/>
            <a:ext cx="1" cy="514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5FD2E1-36EE-F4F7-BE2D-CDCFE0650CD1}"/>
              </a:ext>
            </a:extLst>
          </p:cNvPr>
          <p:cNvCxnSpPr>
            <a:cxnSpLocks/>
          </p:cNvCxnSpPr>
          <p:nvPr/>
        </p:nvCxnSpPr>
        <p:spPr>
          <a:xfrm>
            <a:off x="4649227" y="7501581"/>
            <a:ext cx="1" cy="514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9639D5-6D12-70D5-B649-CC2C8E889AEE}"/>
              </a:ext>
            </a:extLst>
          </p:cNvPr>
          <p:cNvCxnSpPr>
            <a:cxnSpLocks/>
          </p:cNvCxnSpPr>
          <p:nvPr/>
        </p:nvCxnSpPr>
        <p:spPr>
          <a:xfrm>
            <a:off x="13587281" y="4165256"/>
            <a:ext cx="1" cy="514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B5C5F02-9823-D428-2293-1997BF73ABFC}"/>
              </a:ext>
            </a:extLst>
          </p:cNvPr>
          <p:cNvCxnSpPr>
            <a:cxnSpLocks/>
          </p:cNvCxnSpPr>
          <p:nvPr/>
        </p:nvCxnSpPr>
        <p:spPr>
          <a:xfrm>
            <a:off x="13597578" y="5339148"/>
            <a:ext cx="1" cy="514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5916350-6608-D4CD-F2CB-577953D103B5}"/>
              </a:ext>
            </a:extLst>
          </p:cNvPr>
          <p:cNvCxnSpPr>
            <a:cxnSpLocks/>
          </p:cNvCxnSpPr>
          <p:nvPr/>
        </p:nvCxnSpPr>
        <p:spPr>
          <a:xfrm>
            <a:off x="13597578" y="6461554"/>
            <a:ext cx="1" cy="514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4F20D8-A873-B2F9-0C60-4D09482F18F9}"/>
              </a:ext>
            </a:extLst>
          </p:cNvPr>
          <p:cNvCxnSpPr>
            <a:cxnSpLocks/>
          </p:cNvCxnSpPr>
          <p:nvPr/>
        </p:nvCxnSpPr>
        <p:spPr>
          <a:xfrm>
            <a:off x="13607876" y="7563366"/>
            <a:ext cx="1" cy="514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892B46CC-ED27-EFB2-1718-64FACAA8BBE2}"/>
              </a:ext>
            </a:extLst>
          </p:cNvPr>
          <p:cNvSpPr/>
          <p:nvPr/>
        </p:nvSpPr>
        <p:spPr>
          <a:xfrm>
            <a:off x="4534120" y="5296340"/>
            <a:ext cx="248460" cy="53604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BE6AFEFF-1036-C60E-0D4D-FAEC740833FA}"/>
              </a:ext>
            </a:extLst>
          </p:cNvPr>
          <p:cNvSpPr/>
          <p:nvPr/>
        </p:nvSpPr>
        <p:spPr>
          <a:xfrm>
            <a:off x="4523822" y="6429042"/>
            <a:ext cx="248460" cy="53604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59E3169E-7114-7A86-A1D9-EE7CA3DD14B4}"/>
              </a:ext>
            </a:extLst>
          </p:cNvPr>
          <p:cNvSpPr/>
          <p:nvPr/>
        </p:nvSpPr>
        <p:spPr>
          <a:xfrm>
            <a:off x="4523822" y="7489664"/>
            <a:ext cx="248460" cy="53604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E34E35E-B6BB-B270-BD8E-B6528D8A5C61}"/>
              </a:ext>
            </a:extLst>
          </p:cNvPr>
          <p:cNvSpPr/>
          <p:nvPr/>
        </p:nvSpPr>
        <p:spPr>
          <a:xfrm>
            <a:off x="4534120" y="4153340"/>
            <a:ext cx="248460" cy="53604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E34E35E-B6BB-B270-BD8E-B6528D8A5C61}"/>
              </a:ext>
            </a:extLst>
          </p:cNvPr>
          <p:cNvSpPr/>
          <p:nvPr/>
        </p:nvSpPr>
        <p:spPr>
          <a:xfrm>
            <a:off x="13439995" y="4162350"/>
            <a:ext cx="248460" cy="53604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FE34E35E-B6BB-B270-BD8E-B6528D8A5C61}"/>
              </a:ext>
            </a:extLst>
          </p:cNvPr>
          <p:cNvSpPr/>
          <p:nvPr/>
        </p:nvSpPr>
        <p:spPr>
          <a:xfrm>
            <a:off x="13459302" y="5324658"/>
            <a:ext cx="248460" cy="53604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FE34E35E-B6BB-B270-BD8E-B6528D8A5C61}"/>
              </a:ext>
            </a:extLst>
          </p:cNvPr>
          <p:cNvSpPr/>
          <p:nvPr/>
        </p:nvSpPr>
        <p:spPr>
          <a:xfrm>
            <a:off x="13458015" y="6466371"/>
            <a:ext cx="248460" cy="53604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FE34E35E-B6BB-B270-BD8E-B6528D8A5C61}"/>
              </a:ext>
            </a:extLst>
          </p:cNvPr>
          <p:cNvSpPr/>
          <p:nvPr/>
        </p:nvSpPr>
        <p:spPr>
          <a:xfrm>
            <a:off x="13446431" y="7566894"/>
            <a:ext cx="248460" cy="53604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408372" y="5463407"/>
            <a:ext cx="2089244" cy="1066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kern="0" spc="-10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55%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9695483" y="9370732"/>
            <a:ext cx="7795660" cy="5285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BraveBrains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2241333" y="1091727"/>
            <a:ext cx="1360365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Software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개인</a:t>
            </a:r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발표</a:t>
            </a:r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-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이다은</a:t>
            </a:r>
            <a:endParaRPr lang="en-US" b="1" err="1">
              <a:latin typeface="Noto Sans CJK KR Light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247" y="1095866"/>
            <a:ext cx="1686685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/>
              </a:rPr>
              <a:t>05</a:t>
            </a:r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17159796" y="98395"/>
            <a:ext cx="300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sz="2400">
                <a:solidFill>
                  <a:srgbClr val="5D5D5D"/>
                </a:solidFill>
                <a:latin typeface="Noto Sans CJK KR Bold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374139" y="6801019"/>
            <a:ext cx="1454661" cy="4714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남성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4485411" y="5463407"/>
            <a:ext cx="2089244" cy="1066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kern="0" spc="-10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45%</a:t>
            </a:r>
            <a:endParaRPr 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F7F44A5-63C0-CC93-CA76-1F8F97762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00" y="3379121"/>
            <a:ext cx="6430789" cy="5493749"/>
          </a:xfrm>
          <a:prstGeom prst="rect">
            <a:avLst/>
          </a:prstGeom>
        </p:spPr>
      </p:pic>
      <p:pic>
        <p:nvPicPr>
          <p:cNvPr id="40" name="그림 39" descr="화이트, 디자인이(가) 표시된 사진&#10;&#10;자동 생성된 설명">
            <a:extLst>
              <a:ext uri="{FF2B5EF4-FFF2-40B4-BE49-F238E27FC236}">
                <a16:creationId xmlns:a16="http://schemas.microsoft.com/office/drawing/2014/main" id="{B6F86655-7322-44A6-1158-31313A505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410" y="3381851"/>
            <a:ext cx="5486138" cy="5495116"/>
          </a:xfrm>
          <a:prstGeom prst="rect">
            <a:avLst/>
          </a:prstGeom>
        </p:spPr>
      </p:pic>
      <p:pic>
        <p:nvPicPr>
          <p:cNvPr id="41" name="그림 40" descr="블루, 아쿠아, 일렉트릭 블루이(가) 표시된 사진&#10;&#10;자동 생성된 설명">
            <a:extLst>
              <a:ext uri="{FF2B5EF4-FFF2-40B4-BE49-F238E27FC236}">
                <a16:creationId xmlns:a16="http://schemas.microsoft.com/office/drawing/2014/main" id="{6E6C57E1-3429-04FC-14FC-1DC85557E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98118" y="3382919"/>
            <a:ext cx="4466191" cy="5498913"/>
          </a:xfrm>
          <a:prstGeom prst="rect">
            <a:avLst/>
          </a:prstGeom>
        </p:spPr>
      </p:pic>
      <p:sp>
        <p:nvSpPr>
          <p:cNvPr id="42" name="TextBox 8">
            <a:extLst>
              <a:ext uri="{FF2B5EF4-FFF2-40B4-BE49-F238E27FC236}">
                <a16:creationId xmlns:a16="http://schemas.microsoft.com/office/drawing/2014/main" id="{58A20E4D-E8CB-25F0-BEB3-6516FEE60123}"/>
              </a:ext>
            </a:extLst>
          </p:cNvPr>
          <p:cNvSpPr txBox="1"/>
          <p:nvPr/>
        </p:nvSpPr>
        <p:spPr>
          <a:xfrm>
            <a:off x="894663" y="3983853"/>
            <a:ext cx="6244279" cy="2800767"/>
          </a:xfrm>
          <a:prstGeom prst="rect">
            <a:avLst/>
          </a:prstGeom>
          <a:ln>
            <a:solidFill>
              <a:srgbClr val="F5D8D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>
                <a:latin typeface="Pretendard"/>
                <a:ea typeface="맑은 고딕"/>
              </a:rPr>
              <a:t>1. Fast Fourier Transform(FFT)</a:t>
            </a:r>
            <a:r>
              <a:rPr lang="ko-KR" sz="1600">
                <a:latin typeface="Pretendard"/>
                <a:ea typeface="맑은 고딕"/>
              </a:rPr>
              <a:t>를 사용하여 오디오 데이터의 주파수 영역 표현 계산</a:t>
            </a:r>
          </a:p>
          <a:p>
            <a:pPr algn="just"/>
            <a:endParaRPr lang="ko-KR" altLang="en-US" sz="1600">
              <a:latin typeface="Pretendard"/>
              <a:ea typeface="맑은 고딕"/>
            </a:endParaRPr>
          </a:p>
          <a:p>
            <a:pPr algn="just"/>
            <a:r>
              <a:rPr lang="en-US" altLang="ko-KR" sz="1600">
                <a:latin typeface="Pretendard"/>
                <a:ea typeface="맑은 고딕"/>
              </a:rPr>
              <a:t>2. </a:t>
            </a:r>
            <a:r>
              <a:rPr lang="ko-KR" sz="1600">
                <a:latin typeface="Pretendard"/>
                <a:ea typeface="맑은 고딕"/>
              </a:rPr>
              <a:t>주파수 영역에서의 특성 파악 및 노이즈 식별 진행</a:t>
            </a:r>
          </a:p>
          <a:p>
            <a:pPr algn="just"/>
            <a:endParaRPr lang="ko-KR" altLang="en-US" sz="1600">
              <a:latin typeface="Pretendard"/>
              <a:ea typeface="맑은 고딕"/>
            </a:endParaRPr>
          </a:p>
          <a:p>
            <a:pPr algn="just"/>
            <a:r>
              <a:rPr lang="en-US" altLang="ko-KR" sz="1600">
                <a:latin typeface="Pretendard"/>
                <a:ea typeface="맑은 고딕"/>
              </a:rPr>
              <a:t>3. TensorFlow Lite </a:t>
            </a:r>
            <a:r>
              <a:rPr lang="ko-KR" sz="1600">
                <a:latin typeface="Pretendard"/>
                <a:ea typeface="맑은 고딕"/>
              </a:rPr>
              <a:t>모델을 사용하여 노이즈를 감소시키는 마스크 생성</a:t>
            </a:r>
          </a:p>
          <a:p>
            <a:pPr algn="just"/>
            <a:endParaRPr lang="ko-KR" altLang="en-US" sz="1600">
              <a:latin typeface="Pretendard"/>
              <a:ea typeface="맑은 고딕"/>
            </a:endParaRPr>
          </a:p>
          <a:p>
            <a:pPr algn="just"/>
            <a:r>
              <a:rPr lang="en-US" altLang="ko-KR" sz="1600">
                <a:latin typeface="Pretendard"/>
                <a:ea typeface="맑은 고딕"/>
              </a:rPr>
              <a:t> 3.1 </a:t>
            </a:r>
            <a:r>
              <a:rPr lang="ko-KR" sz="1600">
                <a:latin typeface="Pretendard"/>
                <a:ea typeface="맑은 고딕"/>
              </a:rPr>
              <a:t>첫 번째 모델</a:t>
            </a:r>
            <a:r>
              <a:rPr lang="en-US" altLang="ko-KR" sz="1600">
                <a:latin typeface="Pretendard"/>
                <a:ea typeface="맑은 고딕"/>
              </a:rPr>
              <a:t>:</a:t>
            </a:r>
          </a:p>
          <a:p>
            <a:pPr algn="just"/>
            <a:r>
              <a:rPr lang="en-US" altLang="ko-KR" sz="1600">
                <a:latin typeface="Pretendard"/>
                <a:ea typeface="맑은 고딕"/>
              </a:rPr>
              <a:t>        </a:t>
            </a:r>
            <a:r>
              <a:rPr lang="ko-KR" sz="1200">
                <a:latin typeface="Pretendard"/>
                <a:ea typeface="맑은 고딕"/>
              </a:rPr>
              <a:t>입력된 주파수 데이터에 대한 마스크 계산</a:t>
            </a:r>
          </a:p>
          <a:p>
            <a:pPr algn="just"/>
            <a:r>
              <a:rPr lang="ko-KR" altLang="en-US" sz="1600">
                <a:latin typeface="Pretendard"/>
                <a:ea typeface="맑은 고딕"/>
              </a:rPr>
              <a:t> </a:t>
            </a:r>
            <a:r>
              <a:rPr lang="en-US" altLang="ko-KR" sz="1600">
                <a:latin typeface="Pretendard"/>
                <a:ea typeface="맑은 고딕"/>
              </a:rPr>
              <a:t>3.2 </a:t>
            </a:r>
            <a:r>
              <a:rPr lang="ko-KR" sz="1600">
                <a:latin typeface="Pretendard"/>
                <a:ea typeface="맑은 고딕"/>
              </a:rPr>
              <a:t>두 번째 모델</a:t>
            </a:r>
            <a:r>
              <a:rPr lang="en-US" altLang="ko-KR" sz="1600">
                <a:latin typeface="Pretendard"/>
                <a:ea typeface="맑은 고딕"/>
              </a:rPr>
              <a:t>:</a:t>
            </a:r>
          </a:p>
          <a:p>
            <a:pPr algn="just"/>
            <a:r>
              <a:rPr lang="en-US" altLang="ko-KR" sz="1600">
                <a:latin typeface="Pretendard"/>
                <a:ea typeface="맑은 고딕"/>
              </a:rPr>
              <a:t>        </a:t>
            </a:r>
            <a:r>
              <a:rPr lang="ko-KR" sz="1200">
                <a:latin typeface="Pretendard"/>
                <a:ea typeface="맑은 고딕"/>
              </a:rPr>
              <a:t>노이즈 마스크 적용 후 시간 영역으로 데이터 복원</a:t>
            </a:r>
          </a:p>
        </p:txBody>
      </p:sp>
      <p:sp>
        <p:nvSpPr>
          <p:cNvPr id="43" name="TextBox 10">
            <a:extLst>
              <a:ext uri="{FF2B5EF4-FFF2-40B4-BE49-F238E27FC236}">
                <a16:creationId xmlns:a16="http://schemas.microsoft.com/office/drawing/2014/main" id="{48CB8D42-64FD-16BF-A9C5-EF6D37050CE6}"/>
              </a:ext>
            </a:extLst>
          </p:cNvPr>
          <p:cNvSpPr txBox="1"/>
          <p:nvPr/>
        </p:nvSpPr>
        <p:spPr>
          <a:xfrm>
            <a:off x="918692" y="7526124"/>
            <a:ext cx="6237415" cy="11695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b="1">
                <a:latin typeface="Pretendard"/>
              </a:rPr>
              <a:t>[</a:t>
            </a:r>
            <a:r>
              <a:rPr lang="ko-KR" sz="1400" b="1">
                <a:latin typeface="Pretendard"/>
              </a:rPr>
              <a:t>주의</a:t>
            </a:r>
            <a:r>
              <a:rPr lang="en-US" altLang="ko-KR" sz="1400" b="1">
                <a:latin typeface="Pretendard"/>
              </a:rPr>
              <a:t>]</a:t>
            </a:r>
          </a:p>
          <a:p>
            <a:pPr algn="just"/>
            <a:r>
              <a:rPr lang="en-US" altLang="ko-KR" sz="1400">
                <a:latin typeface="Bauhaus 93"/>
              </a:rPr>
              <a:t>. </a:t>
            </a:r>
            <a:r>
              <a:rPr lang="ko-KR" sz="1400">
                <a:latin typeface="Pretendard"/>
              </a:rPr>
              <a:t>스크립트에서는 입출력 장치 모두 </a:t>
            </a:r>
            <a:r>
              <a:rPr lang="en-US" altLang="ko-KR" sz="1400">
                <a:latin typeface="Pretendard"/>
              </a:rPr>
              <a:t>16kHz</a:t>
            </a:r>
            <a:r>
              <a:rPr lang="ko-KR" sz="1400">
                <a:latin typeface="Pretendard"/>
              </a:rPr>
              <a:t>의 샘플링 레이트를 지원하도록 설정되어야 제대로 작동</a:t>
            </a:r>
          </a:p>
          <a:p>
            <a:pPr algn="just"/>
            <a:r>
              <a:rPr lang="en-US" altLang="ko-KR" sz="1400">
                <a:latin typeface="Bauhaus 93"/>
              </a:rPr>
              <a:t>. </a:t>
            </a:r>
            <a:r>
              <a:rPr lang="ko-KR" sz="1400">
                <a:latin typeface="Pretendard"/>
              </a:rPr>
              <a:t>다른 샘플링 레이트의 오디오 장치 사용 시</a:t>
            </a:r>
            <a:r>
              <a:rPr lang="en-US" altLang="ko-KR" sz="1400">
                <a:latin typeface="Pretendard"/>
              </a:rPr>
              <a:t>, </a:t>
            </a:r>
            <a:r>
              <a:rPr lang="ko-KR" sz="1400">
                <a:latin typeface="Pretendard"/>
              </a:rPr>
              <a:t>오디오 샘플링 레이트를 변환하는 추가적인 로직 필요</a:t>
            </a:r>
          </a:p>
        </p:txBody>
      </p:sp>
      <p:sp>
        <p:nvSpPr>
          <p:cNvPr id="44" name="TextBox 11">
            <a:extLst>
              <a:ext uri="{FF2B5EF4-FFF2-40B4-BE49-F238E27FC236}">
                <a16:creationId xmlns:a16="http://schemas.microsoft.com/office/drawing/2014/main" id="{4C460858-E703-7107-0DB9-C7CF9169E170}"/>
              </a:ext>
            </a:extLst>
          </p:cNvPr>
          <p:cNvSpPr txBox="1"/>
          <p:nvPr/>
        </p:nvSpPr>
        <p:spPr>
          <a:xfrm>
            <a:off x="7471203" y="3510178"/>
            <a:ext cx="494682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latin typeface="Pretendard"/>
              </a:rPr>
              <a:t>&lt;</a:t>
            </a:r>
            <a:r>
              <a:rPr lang="ko-KR" sz="1400" b="1">
                <a:latin typeface="Pretendard"/>
              </a:rPr>
              <a:t>오디오 장치 정보 조회</a:t>
            </a:r>
            <a:r>
              <a:rPr lang="en-US" altLang="ko-KR" sz="1400" b="1">
                <a:latin typeface="Pretendard"/>
              </a:rPr>
              <a:t>&gt;: </a:t>
            </a:r>
            <a:r>
              <a:rPr lang="ko-KR" sz="1400" b="1">
                <a:latin typeface="Pretendard"/>
              </a:rPr>
              <a:t>샘플링 레이트 </a:t>
            </a:r>
            <a:r>
              <a:rPr lang="en-US" altLang="ko-KR" sz="1400" b="1">
                <a:latin typeface="Pretendard"/>
              </a:rPr>
              <a:t>44.1kHz</a:t>
            </a: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CB8CD7B3-660B-42F6-DC54-7A4E06EA8E63}"/>
              </a:ext>
            </a:extLst>
          </p:cNvPr>
          <p:cNvSpPr txBox="1"/>
          <p:nvPr/>
        </p:nvSpPr>
        <p:spPr>
          <a:xfrm>
            <a:off x="898096" y="3513609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latin typeface="Pretendard"/>
              </a:rPr>
              <a:t>&lt;noise </a:t>
            </a:r>
            <a:r>
              <a:rPr lang="ko-KR" b="1">
                <a:latin typeface="Pretendard"/>
              </a:rPr>
              <a:t>제거</a:t>
            </a:r>
            <a:r>
              <a:rPr lang="en-US" altLang="ko-KR" b="1">
                <a:latin typeface="Pretendard"/>
              </a:rPr>
              <a:t>&gt;: ns.py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F7FE8329-B7B1-4DB6-36E4-20FD24E207B6}"/>
              </a:ext>
            </a:extLst>
          </p:cNvPr>
          <p:cNvSpPr txBox="1"/>
          <p:nvPr/>
        </p:nvSpPr>
        <p:spPr>
          <a:xfrm>
            <a:off x="7491799" y="5236692"/>
            <a:ext cx="274320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latin typeface="Pretendard"/>
              </a:rPr>
              <a:t>&lt;</a:t>
            </a:r>
            <a:r>
              <a:rPr lang="ko-KR" sz="1400" b="1">
                <a:latin typeface="Pretendard"/>
              </a:rPr>
              <a:t>샘플링 레이트 변환 코드</a:t>
            </a:r>
            <a:r>
              <a:rPr lang="en-US" altLang="ko-KR" sz="1400" b="1">
                <a:latin typeface="Pretendard"/>
              </a:rPr>
              <a:t>&gt;</a:t>
            </a: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B467BD7C-7C7E-E8B7-81CE-BCBA032754C9}"/>
              </a:ext>
            </a:extLst>
          </p:cNvPr>
          <p:cNvSpPr txBox="1"/>
          <p:nvPr/>
        </p:nvSpPr>
        <p:spPr>
          <a:xfrm>
            <a:off x="857247" y="2557342"/>
            <a:ext cx="7536439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400" err="1">
                <a:solidFill>
                  <a:srgbClr val="5D5D5D"/>
                </a:solidFill>
                <a:latin typeface="Noto Sans CJK KR Bold"/>
              </a:rPr>
              <a:t>PiDTLN</a:t>
            </a:r>
            <a:r>
              <a:rPr lang="en-US" sz="3400">
                <a:solidFill>
                  <a:srgbClr val="5D5D5D"/>
                </a:solidFill>
                <a:latin typeface="Noto Sans CJK KR Bold"/>
              </a:rPr>
              <a:t> </a:t>
            </a:r>
            <a:r>
              <a:rPr lang="ko-KR" altLang="en-US" sz="3400">
                <a:solidFill>
                  <a:srgbClr val="5D5D5D"/>
                </a:solidFill>
                <a:latin typeface="Noto Sans CJK KR Bold"/>
              </a:rPr>
              <a:t>노이즈</a:t>
            </a:r>
            <a:r>
              <a:rPr lang="en-US" altLang="ko-KR" sz="3400">
                <a:solidFill>
                  <a:srgbClr val="5D5D5D"/>
                </a:solidFill>
                <a:latin typeface="Noto Sans CJK KR Bold"/>
              </a:rPr>
              <a:t> </a:t>
            </a:r>
            <a:r>
              <a:rPr lang="en-US" altLang="ko-KR" sz="3400" err="1">
                <a:solidFill>
                  <a:srgbClr val="5D5D5D"/>
                </a:solidFill>
                <a:latin typeface="Noto Sans CJK KR Bold"/>
              </a:rPr>
              <a:t>제거</a:t>
            </a:r>
            <a:endParaRPr lang="ko-KR" altLang="en-US" sz="3400" err="1">
              <a:solidFill>
                <a:srgbClr val="5D5D5D"/>
              </a:solidFill>
              <a:latin typeface="Noto Sans CJK KR Bold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215EDD3-4CA3-F471-A788-2BC6DF04A1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1066" y="5540204"/>
            <a:ext cx="4881949" cy="3160754"/>
          </a:xfrm>
          <a:prstGeom prst="rect">
            <a:avLst/>
          </a:prstGeom>
        </p:spPr>
      </p:pic>
      <p:pic>
        <p:nvPicPr>
          <p:cNvPr id="55" name="그림 5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A65E7A6-C1A0-124D-96A9-3F84DED60F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4798" y="3882210"/>
            <a:ext cx="5234889" cy="1173636"/>
          </a:xfrm>
          <a:prstGeom prst="rect">
            <a:avLst/>
          </a:prstGeom>
        </p:spPr>
      </p:pic>
      <p:pic>
        <p:nvPicPr>
          <p:cNvPr id="56" name="그림 55" descr="Low Pass Filter (저역통과필터) - 전자형">
            <a:extLst>
              <a:ext uri="{FF2B5EF4-FFF2-40B4-BE49-F238E27FC236}">
                <a16:creationId xmlns:a16="http://schemas.microsoft.com/office/drawing/2014/main" id="{85671496-5728-C86D-DC9D-FD798EC4999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17" t="894" r="554" b="6452"/>
          <a:stretch/>
        </p:blipFill>
        <p:spPr>
          <a:xfrm>
            <a:off x="13078941" y="6658199"/>
            <a:ext cx="4291281" cy="206738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18FD7E7-B98E-D729-7A4B-2E74CA065683}"/>
              </a:ext>
            </a:extLst>
          </p:cNvPr>
          <p:cNvSpPr txBox="1"/>
          <p:nvPr/>
        </p:nvSpPr>
        <p:spPr>
          <a:xfrm>
            <a:off x="13067270" y="3526825"/>
            <a:ext cx="1379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cs typeface="Calibri"/>
              </a:rPr>
              <a:t>&lt;실행결과&gt;</a:t>
            </a:r>
            <a:endParaRPr lang="ko-KR" altLang="en-US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583656-3E22-F4B1-9EB8-0EE71EB2EAA6}"/>
              </a:ext>
            </a:extLst>
          </p:cNvPr>
          <p:cNvSpPr txBox="1"/>
          <p:nvPr/>
        </p:nvSpPr>
        <p:spPr>
          <a:xfrm>
            <a:off x="13087866" y="5627473"/>
            <a:ext cx="1688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cs typeface="Calibri"/>
              </a:rPr>
              <a:t>&lt;수정 방향성&gt;</a:t>
            </a:r>
            <a:endParaRPr lang="ko-KR" altLang="en-US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6E15ED-F237-8A67-5404-E21B5847AF29}"/>
              </a:ext>
            </a:extLst>
          </p:cNvPr>
          <p:cNvSpPr txBox="1"/>
          <p:nvPr/>
        </p:nvSpPr>
        <p:spPr>
          <a:xfrm>
            <a:off x="13085806" y="6027008"/>
            <a:ext cx="42877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/>
              <a:t>특정한</a:t>
            </a:r>
            <a:r>
              <a:rPr lang="en-US" altLang="ko-KR" sz="1400"/>
              <a:t> </a:t>
            </a:r>
            <a:r>
              <a:rPr lang="en-US" altLang="ko-KR" sz="1400" err="1"/>
              <a:t>차단</a:t>
            </a:r>
            <a:r>
              <a:rPr lang="en-US" altLang="ko-KR" sz="1400"/>
              <a:t> </a:t>
            </a:r>
            <a:r>
              <a:rPr lang="en-US" altLang="ko-KR" sz="1400" err="1"/>
              <a:t>주파수</a:t>
            </a:r>
            <a:r>
              <a:rPr lang="en-US" altLang="ko-KR" sz="1400"/>
              <a:t> </a:t>
            </a:r>
            <a:r>
              <a:rPr lang="ko-KR" altLang="en-US" sz="1400"/>
              <a:t>이상</a:t>
            </a:r>
            <a:r>
              <a:rPr lang="en-US" altLang="ko-KR" sz="1400"/>
              <a:t> </a:t>
            </a:r>
            <a:r>
              <a:rPr lang="en-US" altLang="ko-KR" sz="1400" err="1"/>
              <a:t>주파수</a:t>
            </a:r>
            <a:r>
              <a:rPr lang="ko-KR" altLang="en-US" sz="1400"/>
              <a:t>의</a:t>
            </a:r>
            <a:r>
              <a:rPr lang="en-US" altLang="ko-KR" sz="1400"/>
              <a:t> </a:t>
            </a:r>
            <a:r>
              <a:rPr lang="en-US" altLang="ko-KR" sz="1400" err="1"/>
              <a:t>신호</a:t>
            </a:r>
            <a:r>
              <a:rPr lang="ko-KR" altLang="en-US" sz="1400" err="1"/>
              <a:t>를</a:t>
            </a:r>
            <a:r>
              <a:rPr lang="en-US" altLang="ko-KR" sz="1400"/>
              <a:t> </a:t>
            </a:r>
            <a:r>
              <a:rPr lang="en-US" altLang="ko-KR" sz="1400" err="1"/>
              <a:t>감쇠</a:t>
            </a:r>
            <a:r>
              <a:rPr lang="ko-KR" altLang="en-US" sz="1400"/>
              <a:t>시켜</a:t>
            </a:r>
            <a:r>
              <a:rPr lang="en-US" altLang="ko-KR" sz="1400"/>
              <a:t> </a:t>
            </a:r>
            <a:r>
              <a:rPr lang="ko-KR" altLang="en-US" sz="1400"/>
              <a:t>차단</a:t>
            </a:r>
            <a:r>
              <a:rPr lang="en-US" altLang="ko-KR" sz="1400"/>
              <a:t> </a:t>
            </a:r>
            <a:r>
              <a:rPr lang="ko-KR" altLang="en-US" sz="1400"/>
              <a:t>주파수</a:t>
            </a:r>
            <a:r>
              <a:rPr lang="en-US" altLang="ko-KR" sz="1400"/>
              <a:t> </a:t>
            </a:r>
            <a:r>
              <a:rPr lang="ko-KR" altLang="en-US" sz="1400"/>
              <a:t>이하의</a:t>
            </a:r>
            <a:r>
              <a:rPr lang="en-US" altLang="ko-KR" sz="1400"/>
              <a:t> </a:t>
            </a:r>
            <a:r>
              <a:rPr lang="ko-KR" altLang="en-US" sz="1400"/>
              <a:t>주파수</a:t>
            </a:r>
            <a:r>
              <a:rPr lang="en-US" altLang="ko-KR" sz="1400"/>
              <a:t> </a:t>
            </a:r>
            <a:r>
              <a:rPr lang="ko-KR" altLang="en-US" sz="1400"/>
              <a:t>신호만</a:t>
            </a:r>
            <a:r>
              <a:rPr lang="en-US" altLang="ko-KR" sz="1400"/>
              <a:t> </a:t>
            </a:r>
            <a:r>
              <a:rPr lang="ko-KR" altLang="en-US" sz="1400"/>
              <a:t>통과시키는</a:t>
            </a:r>
            <a:r>
              <a:rPr lang="en-US" altLang="ko-KR" sz="1400"/>
              <a:t> </a:t>
            </a:r>
            <a:r>
              <a:rPr lang="en-US" altLang="ko-KR" sz="1400" err="1"/>
              <a:t>필터</a:t>
            </a:r>
            <a:endParaRPr lang="en-US" altLang="ko-KR" sz="1400" err="1">
              <a:cs typeface="Calibri"/>
            </a:endParaRPr>
          </a:p>
        </p:txBody>
      </p:sp>
      <p:pic>
        <p:nvPicPr>
          <p:cNvPr id="61" name="audio_noise">
            <a:hlinkClick r:id="" action="ppaction://media"/>
            <a:extLst>
              <a:ext uri="{FF2B5EF4-FFF2-40B4-BE49-F238E27FC236}">
                <a16:creationId xmlns:a16="http://schemas.microsoft.com/office/drawing/2014/main" id="{93D98DC7-FC07-8DB2-B955-615268A2F8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3223206" y="3984087"/>
            <a:ext cx="730250" cy="73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408372" y="5463407"/>
            <a:ext cx="2089244" cy="1066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kern="0" spc="-10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55%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9695483" y="9370732"/>
            <a:ext cx="7795660" cy="5285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>
                <a:solidFill>
                  <a:srgbClr val="C1C1C1"/>
                </a:solidFill>
                <a:latin typeface="Noto Sans CJK KR Light" pitchFamily="34" charset="0"/>
                <a:cs typeface="Noto Sans CJK KR Light" pitchFamily="34" charset="0"/>
              </a:rPr>
              <a:t>BraveBrains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2241333" y="1091727"/>
            <a:ext cx="1360365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Software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개인</a:t>
            </a:r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발표</a:t>
            </a:r>
            <a:r>
              <a:rPr lang="en-US" sz="5000" b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 - </a:t>
            </a:r>
            <a:r>
              <a:rPr lang="en-US" sz="5000" b="1" err="1">
                <a:solidFill>
                  <a:srgbClr val="5D5D5D"/>
                </a:solidFill>
                <a:latin typeface="Noto Sans CJK KR Light"/>
                <a:cs typeface="Noto Sans CJK KR Light" pitchFamily="34" charset="0"/>
              </a:rPr>
              <a:t>박수진</a:t>
            </a:r>
            <a:endParaRPr lang="en-US" b="1" err="1">
              <a:latin typeface="Noto Sans CJK KR Light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247" y="1095866"/>
            <a:ext cx="1686685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5000" kern="0" spc="-200">
                <a:solidFill>
                  <a:srgbClr val="C1C1C1"/>
                </a:solidFill>
                <a:latin typeface="Noto Sans CJK KR Bold"/>
              </a:rPr>
              <a:t>05</a:t>
            </a:r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16888368" y="159346"/>
            <a:ext cx="57142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sz="2400">
                <a:solidFill>
                  <a:srgbClr val="5D5D5D"/>
                </a:solidFill>
                <a:latin typeface="Noto Sans CJK KR Bold"/>
              </a:rPr>
              <a:t>9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5984004" y="6811316"/>
            <a:ext cx="1454661" cy="4714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남성</a:t>
            </a:r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4485411" y="5463407"/>
            <a:ext cx="2089244" cy="1066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kern="0" spc="-10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45%</a:t>
            </a:r>
            <a:endParaRPr lang="en-US"/>
          </a:p>
        </p:txBody>
      </p:sp>
      <p:pic>
        <p:nvPicPr>
          <p:cNvPr id="18" name="그림 17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9182479-4BF1-F1BA-373F-5C304A5CD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782" y="4446992"/>
            <a:ext cx="6153150" cy="1343025"/>
          </a:xfrm>
          <a:prstGeom prst="rect">
            <a:avLst/>
          </a:prstGeom>
        </p:spPr>
      </p:pic>
      <p:pic>
        <p:nvPicPr>
          <p:cNvPr id="24" name="그림 23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26E341CA-606C-F5A3-37BF-047CE3CF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0319" y="4025211"/>
            <a:ext cx="4667250" cy="4048125"/>
          </a:xfrm>
          <a:prstGeom prst="rect">
            <a:avLst/>
          </a:prstGeom>
        </p:spPr>
      </p:pic>
      <p:pic>
        <p:nvPicPr>
          <p:cNvPr id="26" name="그림 25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862ACAB-3424-F70A-6ABA-8A87E52F8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6688" y="2568066"/>
            <a:ext cx="6200775" cy="923925"/>
          </a:xfrm>
          <a:prstGeom prst="rect">
            <a:avLst/>
          </a:prstGeom>
        </p:spPr>
      </p:pic>
      <p:pic>
        <p:nvPicPr>
          <p:cNvPr id="29" name="그림 2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50A5654-4B9B-69ED-1B20-150DB9FD4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195" y="6930085"/>
            <a:ext cx="6076950" cy="1800225"/>
          </a:xfrm>
          <a:prstGeom prst="rect">
            <a:avLst/>
          </a:prstGeom>
        </p:spPr>
      </p:pic>
      <p:pic>
        <p:nvPicPr>
          <p:cNvPr id="30" name="그림 29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9B378D9A-1967-0593-8529-6EA250002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139" y="6003327"/>
            <a:ext cx="6200775" cy="92392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C6521558-91C5-9FFE-5203-FD987E233F82}"/>
              </a:ext>
            </a:extLst>
          </p:cNvPr>
          <p:cNvGrpSpPr/>
          <p:nvPr/>
        </p:nvGrpSpPr>
        <p:grpSpPr>
          <a:xfrm>
            <a:off x="105832" y="3025285"/>
            <a:ext cx="4827482" cy="4972269"/>
            <a:chOff x="105832" y="3025285"/>
            <a:chExt cx="4827482" cy="497226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61BBCAA-B54A-4B68-E600-58EB1C0FA866}"/>
                </a:ext>
              </a:extLst>
            </p:cNvPr>
            <p:cNvSpPr/>
            <p:nvPr/>
          </p:nvSpPr>
          <p:spPr>
            <a:xfrm>
              <a:off x="969918" y="4130769"/>
              <a:ext cx="3039556" cy="614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>
                  <a:solidFill>
                    <a:srgbClr val="000000"/>
                  </a:solidFill>
                  <a:ea typeface="맑은 고딕"/>
                </a:rPr>
                <a:t>각 음성의 RMS 계산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7E38356-0720-C0F8-F9CC-EC79DE458CCF}"/>
                </a:ext>
              </a:extLst>
            </p:cNvPr>
            <p:cNvSpPr/>
            <p:nvPr/>
          </p:nvSpPr>
          <p:spPr>
            <a:xfrm>
              <a:off x="450031" y="5285667"/>
              <a:ext cx="4091489" cy="596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>
                  <a:solidFill>
                    <a:srgbClr val="000000"/>
                  </a:solidFill>
                  <a:ea typeface="맑은 고딕"/>
                </a:rPr>
                <a:t>전체 음성의 RMS 계산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611039-A2DF-2B59-64D0-01983588C49E}"/>
                </a:ext>
              </a:extLst>
            </p:cNvPr>
            <p:cNvSpPr/>
            <p:nvPr/>
          </p:nvSpPr>
          <p:spPr>
            <a:xfrm>
              <a:off x="105832" y="6401237"/>
              <a:ext cx="4803162" cy="54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>
                  <a:solidFill>
                    <a:srgbClr val="000000"/>
                  </a:solidFill>
                  <a:ea typeface="맑은 고딕"/>
                </a:rPr>
                <a:t>평균 RMS 기반으로 각 </a:t>
              </a:r>
              <a:r>
                <a:rPr lang="ko-KR" altLang="en-US" sz="2400" err="1">
                  <a:solidFill>
                    <a:srgbClr val="000000"/>
                  </a:solidFill>
                  <a:ea typeface="맑은 고딕"/>
                </a:rPr>
                <a:t>음량값</a:t>
              </a:r>
              <a:r>
                <a:rPr lang="ko-KR" altLang="en-US" sz="2400">
                  <a:solidFill>
                    <a:srgbClr val="000000"/>
                  </a:solidFill>
                  <a:ea typeface="맑은 고딕"/>
                </a:rPr>
                <a:t> 조정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5A0A9D3-4823-F7BC-09AB-43902D4C3726}"/>
                </a:ext>
              </a:extLst>
            </p:cNvPr>
            <p:cNvSpPr/>
            <p:nvPr/>
          </p:nvSpPr>
          <p:spPr>
            <a:xfrm>
              <a:off x="130152" y="7448098"/>
              <a:ext cx="4803162" cy="54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>
                  <a:solidFill>
                    <a:srgbClr val="000000"/>
                  </a:solidFill>
                  <a:ea typeface="맑은 고딕"/>
                </a:rPr>
                <a:t>조정 전후 값을 파형으로 출력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48200E9-6684-68B0-8EDF-3AAF5C434183}"/>
                </a:ext>
              </a:extLst>
            </p:cNvPr>
            <p:cNvSpPr/>
            <p:nvPr/>
          </p:nvSpPr>
          <p:spPr>
            <a:xfrm>
              <a:off x="957760" y="3025285"/>
              <a:ext cx="3039556" cy="604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>
                  <a:solidFill>
                    <a:srgbClr val="000000"/>
                  </a:solidFill>
                  <a:ea typeface="맑은 고딕"/>
                </a:rPr>
                <a:t>노이즈 제거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21D58C6-1F11-72CB-E27B-42F9B470E38C}"/>
                </a:ext>
              </a:extLst>
            </p:cNvPr>
            <p:cNvCxnSpPr>
              <a:cxnSpLocks/>
            </p:cNvCxnSpPr>
            <p:nvPr/>
          </p:nvCxnSpPr>
          <p:spPr>
            <a:xfrm>
              <a:off x="2473430" y="3618075"/>
              <a:ext cx="1" cy="5148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6855922-BDA2-0045-5DE6-878B7DC42FC5}"/>
                </a:ext>
              </a:extLst>
            </p:cNvPr>
            <p:cNvCxnSpPr>
              <a:cxnSpLocks/>
            </p:cNvCxnSpPr>
            <p:nvPr/>
          </p:nvCxnSpPr>
          <p:spPr>
            <a:xfrm>
              <a:off x="2471568" y="4759212"/>
              <a:ext cx="1" cy="5148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BD92766-9433-9975-3B0F-76EE5C3434BF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87" y="5885343"/>
              <a:ext cx="1" cy="5148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0066122-C7E6-9BAF-3C7B-441CF85109F0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4" y="6933805"/>
              <a:ext cx="1" cy="5148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0" name="그림 49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FFAEADCA-FE90-38FC-C29F-17B9B43EBA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2209" y="2598704"/>
            <a:ext cx="6200775" cy="590550"/>
          </a:xfrm>
          <a:prstGeom prst="rect">
            <a:avLst/>
          </a:prstGeom>
        </p:spPr>
      </p:pic>
      <p:pic>
        <p:nvPicPr>
          <p:cNvPr id="52" name="그림 51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5825ADDB-AA40-A0EF-28A5-3CE036C168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2209" y="3177297"/>
            <a:ext cx="6200775" cy="1257300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사용자 지정</PresentationFormat>
  <Slides>10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revision>2</cp:revision>
  <dcterms:created xsi:type="dcterms:W3CDTF">2024-05-09T18:13:09Z</dcterms:created>
  <dcterms:modified xsi:type="dcterms:W3CDTF">2024-05-09T22:57:46Z</dcterms:modified>
</cp:coreProperties>
</file>