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Noto Sans" panose="020B0502040504020204" pitchFamily="34" charset="0"/>
      <p:regular r:id="rId16"/>
      <p:bold r:id="rId17"/>
      <p:italic r:id="rId18"/>
      <p:boldItalic r:id="rId19"/>
    </p:embeddedFont>
    <p:embeddedFont>
      <p:font typeface="Noto Sans ExtraBold" panose="020B0600000101010101" charset="0"/>
      <p:bold r:id="rId20"/>
      <p:boldItalic r:id="rId21"/>
    </p:embeddedFont>
    <p:embeddedFont>
      <p:font typeface="Noto Sans Light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45" autoAdjust="0"/>
  </p:normalViewPr>
  <p:slideViewPr>
    <p:cSldViewPr snapToGrid="0">
      <p:cViewPr varScale="1">
        <p:scale>
          <a:sx n="36" d="100"/>
          <a:sy n="36" d="100"/>
        </p:scale>
        <p:origin x="176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브레이브 브레인스 팀의 팀장 김지윤입니다.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지금부터 5월 24일 캡스턴 디자인 중간발표를 시작하겠습니다.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결과적으로 저희 팀은 기존 주제로 진행하던 캡스턴 디자인 프로젝트를 중단하고 새로운 주제를 다시 선정하여 진행하기로 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결정을 하게 된 배경에는 여러 이유가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처음 주제를 선정할 당시, 마감기한을 준수해야 한다는 압박감에 주제선정이 늦어졌고, 이러한 상황에서 충분한 숙고 없이 캡스턴을 빨리 시작해야한다는 생각에 서둘러 주제를 정하게 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 모든 팀원은 오디오와는 관심사가 멀었고, 그로 인해 관련 지식이 부족한 상태였습니다.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객관적으로 판단하였을 때, </a:t>
            </a:r>
            <a:r>
              <a:rPr lang="en-US"/>
              <a:t>최종 발표회까지 한 달 남은 시점에서, 졸업 작품의 퀄리티만큼의 완성도를 도출하는 것은 어려울 것이라고 판단하였습니다.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이에 저희 팀은 이번 실패를 양분으로 삼아, 설계부터 탄탄하게 계획하여 다시 캡스턴을 진행하기로 결정하였습니다.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주제 선정 과정에서는 개개인의 관심사와 흥미를 기반으로, 주제를 심사숙고하여 결정하고자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남은 한학기 동안에는 초기 계획  및 설계 단계에서부터 충분한 시간을 가지고 신중하게 접근할 계획입니다.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프로젝트 진행 경험을 바탕으로 더욱 성공적인 프로젝트를 완수할 수 있도록 노력하겠습니다. 감사합니다. </a:t>
            </a:r>
            <a:endParaRPr/>
          </a:p>
        </p:txBody>
      </p:sp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저희팀은 실패보고서 작성 후 다시 주제 선정을 하는 팀으로 다음과 같이 발표를 진행합니다.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개요, 개발동기, 하드웨어 진행도 하드웨어 문제분석, 소프트웨어 진행도, 소프트웨어 문제분석, 그리고 마지막으로 향후계획 순으로 진행하겠습니다.</a:t>
            </a: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저희가 개발하려던 작품은 음량 자동 보정 시스템으로 실시간으로 입력되는 다른 크기의 소리들을 자동으로 균일하게 조정하여 출력하는 시스템입니다. </a:t>
            </a: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작품을 개발하기로 한 동기는 다음과 같습니다.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무대에서 다수의 인원이 마이크를 사용하는 경우, 사람마다 성량에 따른 음량 차이가 발생합니다.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문제를 해결하기 위해 일반적으로 음향 감독의 주관적인 기준에 따라 마이크 설정을 조절합니다.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 인간의 귀로만 음량을 조절하기 때문에, 음량 설정시 정확도가 떨어지고 다채널을 개별적으로 맞추는데 상당한 시간이 소요됩니다.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실제로, 공연예술학과에서 음향감독을 맡고있는 학생에게 인터뷰를 진행한 결과 다음과 같은 문제점이 사실임을 확인받았습니다.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이에 저희는 이러한 문제점을 해결하기 위해 개인의 셩량에 따라 마이크의 음량을 자동으로 조절하는 시스템을 개발하고자 하였습니다.</a:t>
            </a: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6ab3140c_2_3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지금까지의 하드웨어 진행도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하드웨어 개발은 크게 3가지로 나뉩니다.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먼저 마이크 동시 입력 부분에서는 기존에 저희 작품에서 사용하기 위해 구매한 다이나믹 마이크의 연결문제로 테스트용으로 구매한 핀마이크를 이용하여 라즈베리파이에 마이크 4개를 연결하여 실시간으로 출력하는 것까지 구현하였습니다.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증폭모듈에서 증폭도 5개를 제어하기 위해 릴레이를 사용하여 한개의 증폭모듈의 제어까지 성공하였습니다.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증폭모듈을 연결하여 소리를 증폭하여 출력하는 부분에서는 스피커를 통해 오디오 파일을 재생하는 데까지 성공하였습니다.</a:t>
            </a:r>
            <a:endParaRPr/>
          </a:p>
        </p:txBody>
      </p:sp>
      <p:sp>
        <p:nvSpPr>
          <p:cNvPr id="151" name="Google Shape;151;g2df6ab3140c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다음으로는 왜 저희가 해당 주제를 가지고 작품 개발을 하는 것에 있어 실패를 하게 되었는지에 대한 하드웨어 문제분석입니다.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하드웨어에서의 가장 큰 문제는 라즈베리파이와 마이크 연결 문제였습니다.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 계획서를 바탕으로 구매한 6.5mm 다이나믹 마이크와 라즈베리파이가 호환이 되지 않아 3.5mm 어댑터를 추가 구매하여 연결을 시도했음에도 불구하고 문제가 해결되지 않았습니다. 이 때문에 값 싼 핀 마이크로 대체하여 마이크 4개 동시입력에는 성공하였지만, 결과적으로 낮은 하드웨어 사양으로 인한 심한 노이즈가 발생하였습니다.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마이크에 대한 이해 부족으로 불필요한 시간과 비용이 소모되었습니다.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이후 다이나믹 마이크는 콘덴서 마이크에 비해 감도가 낮아 오디오 인터페이스나 앰프를 연결하면 문제가 해결되는 것을 알게 되었지만, 이미 너무 많은 시간이 지연되었고, 이를 위해서는 큰 비용을 감수해야하는 문제가 있어 개발을 중단하게 되었습니다.</a:t>
            </a: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f7d7c8d2c_0_9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다음으로는 증폭모듈 연결과 오디오 믹서에 대한 문제 분석입니다.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증폭 모듈을 통해 출력된 오디오 신호를 오디오 믹서로 입력하는 부분을 진행 하기 전에 증폭 모듈의 연결 및 제어 테스트가 선행되어야 했습니다. 증폭모듈에 스피커를 연결하여 증폭한 소리 출력은 성공하였으나 실제 사람의 목소리가 아니라 기게음 처럼 들리는 문제가 추가적으로 발생했습니다. 결과적으로 증폭 모듈의 연결 및 제어 테스트가 5월 초까지 지연되었습니다. 또한 디바이스 마트에 판매하고 있지 않는 6채널 오디오 믹서 구매에 대한 추가적인 사비를 또 사용해야 한다는 문제가 발생하였습니다. 이로 인해 실제 조건부 승인이었던 “실제 공연현장에서 사용되고 있는 기기”연결 테스트는 진행하지 못하였습니다.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다음으로는 소프트웨어 개발의 박수진 팀원이 발표하겠습니다.</a:t>
            </a:r>
            <a:endParaRPr/>
          </a:p>
        </p:txBody>
      </p:sp>
      <p:sp>
        <p:nvSpPr>
          <p:cNvPr id="212" name="Google Shape;212;g2df7d7c8d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f6ab3140c_1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소프트웨어 개발 진행은 다음과 같이 데이터 정확도 향상을 위한 노이즈 제거 부분과 rms를 이용하여 음량을 조절하는 부분으로 나뉩니다.  RMS 파트는 구현했으나, 노이즈인해 음질이 깨끗하지 않게 출력되는 문젝 있었습니다.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노이즈 발생 문제는 다음 슬라이드에서 설명드리겠습니다. </a:t>
            </a:r>
            <a:endParaRPr/>
          </a:p>
        </p:txBody>
      </p:sp>
      <p:sp>
        <p:nvSpPr>
          <p:cNvPr id="237" name="Google Shape;237;g2df6ab3140c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f7d7c8d2c_0_5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노이즈가 제거되지 않은 이유는 모델의 실시간 처리 문제와 예상치 못했던 노이즈가 발생했기 때문입니다.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데이터 정확도 향상을 위해 PiDTLN 모델을 적용하려고 했으나, 모델의 훈련된 샘플링 수와 저희 기기와의 지원 샘플링 수가 달라 다운 샘플링하고 업 샘플링하는 과정이 필요했습니다.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 리샘플링 과정이 추가되면서 실시간 노이즈 처리가 지연되었고, 그 결과 노이즈가 제대로 제거되지 않았습니다.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또한, 노이즈 제거 모델 외에도 하드웨어에서 예상치 못한 문제가 발생했습니다.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사전에 구매한 마이크는 앰프 문제로 동작하지 않았기 때문에, 임시로 저사양 마이크를 사용하여 개발을 진행하였습니다.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latin typeface="Noto Sans"/>
                <a:ea typeface="Noto Sans"/>
                <a:cs typeface="Noto Sans"/>
                <a:sym typeface="Noto Sans"/>
              </a:rPr>
              <a:t>그러나 저사양 마이크 자체에서 노이즈가 발생했고, 여러 개의 마이크 입력을 위해 사운드 카드와 USB 허브를 다중 연결하면서 신호 손실이  발생했습니다.</a:t>
            </a:r>
            <a:endParaRPr>
              <a:solidFill>
                <a:srgbClr val="0D0D0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이러한 원인들로 인해 </a:t>
            </a:r>
            <a:r>
              <a:rPr lang="en-US"/>
              <a:t>노이즈가 제대로 제거되지 않았고, </a:t>
            </a:r>
            <a:r>
              <a:rPr lang="en-US">
                <a:solidFill>
                  <a:schemeClr val="dk1"/>
                </a:solidFill>
              </a:rPr>
              <a:t>예상치 못한 문제 개발이 지연되었습니다.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저희팀의 향후계획은 이다음 팀원이 발표하겠습니다.</a:t>
            </a:r>
            <a:endParaRPr/>
          </a:p>
        </p:txBody>
      </p:sp>
      <p:sp>
        <p:nvSpPr>
          <p:cNvPr id="267" name="Google Shape;267;g2df7d7c8d2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2605413" y="9334339"/>
            <a:ext cx="48857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임베디드시스템공학과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25909" y="1004571"/>
            <a:ext cx="131718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5D5D5D"/>
                </a:solidFill>
                <a:latin typeface="Calibri"/>
                <a:ea typeface="Calibri"/>
                <a:cs typeface="Calibri"/>
                <a:sym typeface="Calibri"/>
              </a:rPr>
              <a:t>Brave Brains</a:t>
            </a:r>
            <a:r>
              <a:rPr lang="en-US" sz="9600" b="0" i="0" u="none" strike="noStrike" cap="none">
                <a:solidFill>
                  <a:srgbClr val="5D5D5D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b="0" i="0" u="none" strike="noStrike" cap="none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김지윤 박수진 정지원 이다은</a:t>
            </a:r>
            <a:endParaRPr sz="1800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25909" y="4059988"/>
            <a:ext cx="168990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2024 캡스턴디자인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5/24 중간발표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857247" y="1095866"/>
            <a:ext cx="16866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241333" y="109377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향후 계획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770400" y="2399275"/>
            <a:ext cx="167472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향후 계획의 핵심은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힘들더라도 즐겁게 캡스턴을 할 수 있으며 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캡스턴을 통해 성장할 수 있는 주제를 선정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하는 것 입니다.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즉, 단순히 통과하기 위한 주제가 아닌, </a:t>
            </a:r>
            <a:endParaRPr sz="2900">
              <a:solidFill>
                <a:schemeClr val="accent6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6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가치 있고 하고 싶은 주제를 선정하는 것입니다.</a:t>
            </a:r>
            <a:endParaRPr sz="2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“캡스턴 디자인은 두 가지 목적이 있습니다. 첫 번째는 대학에서 배운 공학적 지식을 활용하는 것이고, 두 번째는 '</a:t>
            </a:r>
            <a:r>
              <a:rPr lang="en-US" sz="2900" b="1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가치있는 문제'를 찾아내는 훈련</a:t>
            </a:r>
            <a:r>
              <a:rPr lang="en-US" sz="29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입니다.”</a:t>
            </a:r>
            <a:endParaRPr sz="2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rgbClr val="0D0D0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“여러 분야의 책을 대여하여 속독한 후 관심사를 정리합니다. </a:t>
            </a:r>
            <a:endParaRPr sz="2900" i="1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rgbClr val="0D0D0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이후 휴식을 취하며 다음 날을 기다려, 아이디어가 새싹처럼 돋아날 것을 기대합니다.”</a:t>
            </a:r>
            <a:endParaRPr sz="2900" i="1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i="1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“낙엽은 다음 해 새싹 거름이 됩니다. 쓰다버린 아이디어가 뒹구는 낙엽마냥 초라해도,</a:t>
            </a:r>
            <a:endParaRPr sz="29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 또 한 잎 떨궈 봅시다.”</a:t>
            </a:r>
            <a:endParaRPr sz="2900" i="1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/>
        </p:nvSpPr>
        <p:spPr>
          <a:xfrm>
            <a:off x="5803505" y="4885700"/>
            <a:ext cx="6681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825909" y="1004571"/>
            <a:ext cx="131718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D5D5D"/>
                </a:solidFill>
                <a:latin typeface="Calibri"/>
                <a:ea typeface="Calibri"/>
                <a:cs typeface="Calibri"/>
                <a:sym typeface="Calibri"/>
              </a:rPr>
              <a:t>Brave Brains</a:t>
            </a:r>
            <a:r>
              <a:rPr lang="en-US" sz="9600">
                <a:solidFill>
                  <a:srgbClr val="5D5D5D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김지윤 박수진 정지원 이다은</a:t>
            </a:r>
            <a:endParaRPr sz="1800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309" name="Google Shape;30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16057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410461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47" y="3950532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909" y="5084814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718" y="6219097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2692276" y="1970364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프로젝트 개요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5391143" y="9751732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57247" y="560381"/>
            <a:ext cx="16263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발표 순서</a:t>
            </a:r>
            <a:endParaRPr sz="18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909" y="2816249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857247" y="1879089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57247" y="2991190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25909" y="4124924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25909" y="5262324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25909" y="6406133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692301" y="3082714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개발 동기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692301" y="4296177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하드웨어 진행도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692300" y="5275100"/>
            <a:ext cx="5514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문제분석 </a:t>
            </a:r>
            <a:r>
              <a:rPr lang="en-US" sz="47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-</a:t>
            </a: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 하드웨어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955" y="7283172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838147" y="7470208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704537" y="7549650"/>
            <a:ext cx="586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문제분석 - 소프트웨어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46" y="9627936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838147" y="8613208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704537" y="8692650"/>
            <a:ext cx="586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향후 계획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155" y="8426172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2692301" y="6450477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소프트웨어 진행도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857247" y="2667623"/>
            <a:ext cx="7536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음량 자동 보정 시스템</a:t>
            </a:r>
            <a:endParaRPr sz="36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1891143" y="9372324"/>
            <a:ext cx="5600000" cy="52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241333" y="1093778"/>
            <a:ext cx="1092061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프로젝트 개요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909" y="3652706"/>
            <a:ext cx="7541050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857247" y="859000"/>
            <a:ext cx="1686685" cy="13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47" y="8845793"/>
            <a:ext cx="7541049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8743" y="2532364"/>
            <a:ext cx="6256469" cy="63290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961303" y="3895384"/>
            <a:ext cx="84114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동시에 입력되는 서로 다른 크기의 소리들을 자동으로 균일하게 조정해 주는 시스템.</a:t>
            </a:r>
            <a:endParaRPr sz="33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각 입력의 RMS(Root Mean Square)를 계산하여, 이를 바탕으로 음량을 조절해 출력해주는 시스템</a:t>
            </a:r>
            <a:endParaRPr sz="1700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9888959" y="344464"/>
            <a:ext cx="75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57247" y="856740"/>
            <a:ext cx="1100000" cy="133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241333" y="109377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개발 동기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1200" y="182428"/>
            <a:ext cx="3495201" cy="2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8631350" y="5868188"/>
            <a:ext cx="966900" cy="1044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045100" y="7443800"/>
            <a:ext cx="1419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33F50"/>
                </a:solidFill>
              </a:rPr>
              <a:t>개인의 성량에 따라 마이크의 </a:t>
            </a:r>
            <a:r>
              <a:rPr lang="en-US" sz="2900" b="1">
                <a:solidFill>
                  <a:srgbClr val="0000FF"/>
                </a:solidFill>
              </a:rPr>
              <a:t>음량을 자동으로 조절하는 시스템</a:t>
            </a:r>
            <a:r>
              <a:rPr lang="en-US" sz="2900">
                <a:solidFill>
                  <a:srgbClr val="333F50"/>
                </a:solidFill>
              </a:rPr>
              <a:t>을 개발하고자 함. </a:t>
            </a:r>
            <a:endParaRPr sz="1800"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922250" y="3085225"/>
            <a:ext cx="163851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33F50"/>
                </a:solidFill>
              </a:rPr>
              <a:t>무대와 같이 다수의 인원이 마이크를 사용하는 경우, 사람마다 </a:t>
            </a:r>
            <a:r>
              <a:rPr lang="en-US" sz="2600" b="1">
                <a:solidFill>
                  <a:srgbClr val="333F50"/>
                </a:solidFill>
              </a:rPr>
              <a:t>성량에 따른 음량 차이</a:t>
            </a:r>
            <a:r>
              <a:rPr lang="en-US" sz="2600">
                <a:solidFill>
                  <a:srgbClr val="333F50"/>
                </a:solidFill>
              </a:rPr>
              <a:t>가 발생</a:t>
            </a:r>
            <a:endParaRPr sz="2600">
              <a:solidFill>
                <a:srgbClr val="333F5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333F5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33F50"/>
                </a:solidFill>
              </a:rPr>
              <a:t>음량을 유사하게 맞추기 위해 감독의 주관적인 기준으로  </a:t>
            </a:r>
            <a:r>
              <a:rPr lang="en-US" sz="2600" b="1">
                <a:solidFill>
                  <a:srgbClr val="333F50"/>
                </a:solidFill>
              </a:rPr>
              <a:t>마이크 설정을 조절</a:t>
            </a:r>
            <a:r>
              <a:rPr lang="en-US" sz="2600">
                <a:solidFill>
                  <a:srgbClr val="333F50"/>
                </a:solidFill>
              </a:rPr>
              <a:t>해야 함 </a:t>
            </a:r>
            <a:endParaRPr sz="2600">
              <a:solidFill>
                <a:srgbClr val="333F5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333F5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33F50"/>
                </a:solidFill>
              </a:rPr>
              <a:t>인간의 감으로 조절할 경우, 음량 설정의 정확도가 떨어지고 다채널을 개별적으로 맞추는 데 </a:t>
            </a:r>
            <a:r>
              <a:rPr lang="en-US" sz="2600" b="1">
                <a:solidFill>
                  <a:srgbClr val="333F50"/>
                </a:solidFill>
              </a:rPr>
              <a:t>상당한 시간 소요</a:t>
            </a:r>
            <a:endParaRPr sz="2600" b="1">
              <a:solidFill>
                <a:srgbClr val="333F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890463" y="5715529"/>
            <a:ext cx="6336774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8754577" y="5656159"/>
            <a:ext cx="6336774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9695483" y="9370732"/>
            <a:ext cx="779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241333" y="1091727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하드웨어 진행도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57247" y="1085340"/>
            <a:ext cx="11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56906" y="3772282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 &amp; 동시 녹음 파일 생성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809727" y="2788041"/>
            <a:ext cx="48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마이크 동시 입력</a:t>
            </a:r>
            <a:endParaRPr sz="36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434768" y="2806589"/>
            <a:ext cx="526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릴레이로 증폭도 선택</a:t>
            </a:r>
            <a:endParaRPr sz="3600" b="1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2336222" y="2792577"/>
            <a:ext cx="496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증폭 모듈 연결 및 출력</a:t>
            </a:r>
            <a:endParaRPr sz="36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634824" y="3780296"/>
            <a:ext cx="4857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증폭모듈 회로 5개 제어를 위해 사용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24249" y="6499153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 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&amp; 실시간 출력 및 파일 생성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56906" y="5143883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단일 마이크 연결하여 실시간 출력</a:t>
            </a:r>
            <a:endParaRPr sz="2200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856906" y="7821769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 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연결하여 실시간 출력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061607" y="4637313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061607" y="6008914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3061607" y="7347857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650733" y="4979455"/>
            <a:ext cx="4839000" cy="430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릴레이 4개, 증폭 모듈 4개 연결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8829158" y="5543830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650732" y="6022609"/>
            <a:ext cx="4839000" cy="430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릴레이 한 개 제어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829158" y="6634278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6637594" y="7191885"/>
            <a:ext cx="4839000" cy="430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릴레이 4개 동시 제어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2457698" y="3783903"/>
            <a:ext cx="4839000" cy="430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I2S 프로토콜에 따른 pin 연결</a:t>
            </a:r>
            <a:r>
              <a:rPr lang="en-US" sz="2200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​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4662399" y="4348278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2457698" y="4855597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증폭 모듈에 연결한 스피커로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오디오 파일 재생</a:t>
            </a:r>
            <a:endParaRPr sz="2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4662399" y="5719878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2474026" y="6241646"/>
            <a:ext cx="4839000" cy="7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증폭 모듈에 연결한 스피커로, 4개의 마이크로 통해 실시간 입력된 오디오 재생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4662399" y="7026729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2474026" y="7482617"/>
            <a:ext cx="4839000" cy="7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증폭모듈을 통해 출력된 오디오 신호를 오디오믹서로 입력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2241333" y="109377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문제 분석 - 하드웨어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939836" y="5671708"/>
            <a:ext cx="6336774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520550" y="2994950"/>
            <a:ext cx="10920600" cy="3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문제 :</a:t>
            </a:r>
            <a:r>
              <a:rPr lang="en-US" sz="22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기존 계획서에 작성하여 구매한 6.5mm 다이나믹 마이크와 라즈베리파이의 연결이 안되어 다음 단계로의 진행을 할 수 없게 됨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200">
              <a:solidFill>
                <a:srgbClr val="0D0D0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3.5mm 어댑터 구입 후에도 연결 문제 해결 </a:t>
            </a:r>
            <a:r>
              <a:rPr lang="en-US" sz="2600">
                <a:solidFill>
                  <a:srgbClr val="FF000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X</a:t>
            </a:r>
            <a:endParaRPr sz="2600">
              <a:solidFill>
                <a:srgbClr val="FF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200">
              <a:solidFill>
                <a:srgbClr val="FF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값 싼 핀 마이크로 대체하여 ‘마이크 4개 동시 입력’ 성공 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56906" y="3772282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 &amp; 동시 녹음 파일 생성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809727" y="2788041"/>
            <a:ext cx="48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마이크 동시 입력</a:t>
            </a:r>
            <a:endParaRPr sz="36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824249" y="6499153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 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&amp; 실시간 출력 및 파일 생성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856906" y="5143883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 단일 마이크 연결하여 실시간 출력</a:t>
            </a:r>
            <a:endParaRPr sz="2200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856906" y="7821769"/>
            <a:ext cx="4839000" cy="769500"/>
          </a:xfrm>
          <a:prstGeom prst="rect">
            <a:avLst/>
          </a:prstGeom>
          <a:solidFill>
            <a:srgbClr val="FF9900"/>
          </a:solidFill>
          <a:ln w="25400" cap="flat" cmpd="sng">
            <a:solidFill>
              <a:srgbClr val="683F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라즈베리파이에 마이크 </a:t>
            </a: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개 연결하여 실시간 출력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061607" y="4637313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061607" y="6008914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061607" y="7347857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709375" y="4095600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1709375" y="5403625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2474400" y="1856825"/>
            <a:ext cx="584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7767225" y="7386650"/>
            <a:ext cx="8184300" cy="118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0D0D0D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낮은 하드웨어 사양으로 인한 심한 노이즈 발생</a:t>
            </a:r>
            <a:endParaRPr sz="2200" b="1" i="1">
              <a:solidFill>
                <a:srgbClr val="0D0D0D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 b="1" i="1">
                <a:solidFill>
                  <a:srgbClr val="0D0D0D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장비 이해 부족으로 불필요한 시간과 비용 소모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1709375" y="6699025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9063225" y="2357900"/>
            <a:ext cx="559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라즈베리파이와 마이크 연결 문제</a:t>
            </a: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&gt;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857247" y="1085340"/>
            <a:ext cx="11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6477000" y="2414900"/>
            <a:ext cx="10600500" cy="27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증폭 모듈을 통한 입출력 문제</a:t>
            </a: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&gt;</a:t>
            </a:r>
            <a:endParaRPr sz="26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문제 :</a:t>
            </a:r>
            <a:r>
              <a:rPr lang="en-US" sz="2200">
                <a:solidFill>
                  <a:srgbClr val="333333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 </a:t>
            </a:r>
            <a:r>
              <a:rPr lang="en-US" sz="22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I2S 프로토콜을 사용하기 위한 gpio 핀이 고정되어 있어 gpio 핀을 확장했음에도 불구하고 4채널 모두 연결하는 데 핀 부족</a:t>
            </a:r>
            <a:endParaRPr sz="2200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해당 문제를 해결하기 위한 대체 방안을 찾지 못함. </a:t>
            </a:r>
            <a:endParaRPr sz="2200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9695483" y="9370732"/>
            <a:ext cx="779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241333" y="1091727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문제 분석 - 하드웨어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857247" y="1091723"/>
            <a:ext cx="11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7159796" y="283513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9"/>
          <p:cNvCxnSpPr/>
          <p:nvPr/>
        </p:nvCxnSpPr>
        <p:spPr>
          <a:xfrm rot="10800000" flipH="1">
            <a:off x="6489825" y="5513650"/>
            <a:ext cx="10743600" cy="15300"/>
          </a:xfrm>
          <a:prstGeom prst="straightConnector1">
            <a:avLst/>
          </a:prstGeom>
          <a:noFill/>
          <a:ln w="9525" cap="flat" cmpd="sng">
            <a:solidFill>
              <a:srgbClr val="C1C1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9"/>
          <p:cNvSpPr txBox="1"/>
          <p:nvPr/>
        </p:nvSpPr>
        <p:spPr>
          <a:xfrm>
            <a:off x="782272" y="2978815"/>
            <a:ext cx="496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증폭 모듈 연결 및 출력</a:t>
            </a:r>
            <a:endParaRPr sz="3600"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903748" y="3970141"/>
            <a:ext cx="4839000" cy="430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I2S 프로토콜에 따른 pin 연결</a:t>
            </a:r>
            <a:r>
              <a:rPr lang="en-US" sz="2200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​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108449" y="4534516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903748" y="5041835"/>
            <a:ext cx="4839000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증폭 모듈에 연결한 스피커로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오디오 파일 재생</a:t>
            </a:r>
            <a:endParaRPr sz="22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108449" y="5906116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920076" y="6427883"/>
            <a:ext cx="4839000" cy="7080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증폭 모듈에 연결한 스피커로, 4개의 마이크로 통해 실시간 입력된 오디오 재생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3108449" y="7212966"/>
            <a:ext cx="310200" cy="39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920076" y="7668855"/>
            <a:ext cx="4839000" cy="7080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증폭모듈을 통해 출력된 오디오 신호를 오디오 믹서로 입력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11709375" y="4184425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858000" y="6145525"/>
            <a:ext cx="105345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</a:t>
            </a: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데이터 오디오 믹서에 입력 문제</a:t>
            </a:r>
            <a:r>
              <a:rPr lang="en-US" sz="26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&gt;</a:t>
            </a:r>
            <a:endParaRPr sz="26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문제 :</a:t>
            </a:r>
            <a:r>
              <a:rPr lang="en-US" sz="22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증폭 모듈의 연결 및 제어 테스트가 5월 초까지 지연 &amp; 6채널 오디오 믹서 구매에 대한 추가적인 비용 문제 발생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endParaRPr sz="2200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조건부 승인인 “실제 공연현장에서 사용하는 오디오 믹서에 연결”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X</a:t>
            </a:r>
            <a:endParaRPr sz="26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1698800" y="7743625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939836" y="5671708"/>
            <a:ext cx="6336774" cy="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975614" y="5694407"/>
            <a:ext cx="6336774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241333" y="1091727"/>
            <a:ext cx="1092061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소프트웨어 진행도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3563021" y="2615313"/>
            <a:ext cx="219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DENOISE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0914691" y="2687230"/>
            <a:ext cx="540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Root Mean Square(RMS)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1744600" y="4701075"/>
            <a:ext cx="5811000" cy="61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오디오 장치 입력 44.1kHz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1744600" y="5855975"/>
            <a:ext cx="5811000" cy="586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모델 적용을 위한 16kHz 다운샘플링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744550" y="6979975"/>
            <a:ext cx="58110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오디오 장치 출력을 위한 44.1kHz 업샘플링</a:t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1744400" y="8135775"/>
            <a:ext cx="5811000" cy="61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실시간 노이즈 제거 및 오디오 출력</a:t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1744600" y="3540375"/>
            <a:ext cx="5811000" cy="61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실시간 오디오 입력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0687875" y="4766550"/>
            <a:ext cx="5811000" cy="61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각 음성의 RMS 계산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687875" y="5942050"/>
            <a:ext cx="58110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전체 음성의 RMS 계산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0687875" y="7066050"/>
            <a:ext cx="5811000" cy="54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평균 RMS 기반으로 각 음량값 조정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10687900" y="8166250"/>
            <a:ext cx="5811000" cy="54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조정 전후 값을 파형으로 출력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0687725" y="3616150"/>
            <a:ext cx="5811000" cy="604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노이즈 제거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4534120" y="5316935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4523822" y="6449637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4523822" y="7586459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4534120" y="4153340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3463445" y="4230350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3482752" y="5392658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13481465" y="6534371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3469881" y="7634894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857247" y="1085340"/>
            <a:ext cx="11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6559125" y="2643788"/>
            <a:ext cx="106005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&lt;PiDTLN의 리샘플링 문제&gt;</a:t>
            </a:r>
            <a:endParaRPr sz="10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문제: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 훈련된 모델과 기기의 지원 샘플링수가 달라 리샘플링 과정 필요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리샘플링과 노이즈 제거 동시 진행으로 인한 실시간 데이터 처리 지연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9695483" y="9370732"/>
            <a:ext cx="779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1C1C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BraveBrains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2241333" y="1091727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문제 분석 - 소프트웨어</a:t>
            </a:r>
            <a:endParaRPr sz="1800" b="1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857247" y="1091723"/>
            <a:ext cx="11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857200" y="4225813"/>
            <a:ext cx="51861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각 음성의 RMS 계산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857250" y="5332850"/>
            <a:ext cx="51861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전체 음성의 RMS 계산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857250" y="6516075"/>
            <a:ext cx="51861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평균 RMS 기반으로 각 음량값 조정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857150" y="7699300"/>
            <a:ext cx="5186100" cy="59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조정 전후 값을 파형으로 출력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857200" y="3118800"/>
            <a:ext cx="5186100" cy="596700"/>
          </a:xfrm>
          <a:prstGeom prst="rect">
            <a:avLst/>
          </a:prstGeom>
          <a:solidFill>
            <a:srgbClr val="ED7D3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노이즈 제거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325995" y="3709438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6645800" y="5264988"/>
            <a:ext cx="106005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&lt;저사양 마이크의 노이즈 발생&gt;</a:t>
            </a:r>
            <a:endParaRPr sz="10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문제: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 임시로 사용한 저사양 마이크의 노이즈로 인해 개발 지연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176186" y="5694408"/>
            <a:ext cx="6336774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/>
          <p:nvPr/>
        </p:nvSpPr>
        <p:spPr>
          <a:xfrm>
            <a:off x="11783375" y="3844950"/>
            <a:ext cx="3000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1"/>
          <p:cNvCxnSpPr/>
          <p:nvPr/>
        </p:nvCxnSpPr>
        <p:spPr>
          <a:xfrm rot="10800000" flipH="1">
            <a:off x="6487575" y="5001500"/>
            <a:ext cx="10743600" cy="15300"/>
          </a:xfrm>
          <a:prstGeom prst="straightConnector1">
            <a:avLst/>
          </a:prstGeom>
          <a:noFill/>
          <a:ln w="9525" cap="flat" cmpd="sng">
            <a:solidFill>
              <a:srgbClr val="C1C1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1"/>
          <p:cNvCxnSpPr/>
          <p:nvPr/>
        </p:nvCxnSpPr>
        <p:spPr>
          <a:xfrm rot="10800000" flipH="1">
            <a:off x="6487575" y="6800288"/>
            <a:ext cx="10743600" cy="15300"/>
          </a:xfrm>
          <a:prstGeom prst="straightConnector1">
            <a:avLst/>
          </a:prstGeom>
          <a:noFill/>
          <a:ln w="9525" cap="flat" cmpd="sng">
            <a:solidFill>
              <a:srgbClr val="C1C1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1"/>
          <p:cNvSpPr/>
          <p:nvPr/>
        </p:nvSpPr>
        <p:spPr>
          <a:xfrm>
            <a:off x="3326095" y="4818100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3325995" y="5954763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325995" y="7137988"/>
            <a:ext cx="248400" cy="5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6645800" y="7122100"/>
            <a:ext cx="10600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&lt;마이크 다중 연결로 인한 노이즈 발생&gt;</a:t>
            </a:r>
            <a:endParaRPr sz="2700" b="1">
              <a:solidFill>
                <a:srgbClr val="333333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문제:</a:t>
            </a: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 USB 사운드 카드를 사용하여 다중 마이크 입력을 하였으나,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중간 장치가 많을수록 노이즈 증가</a:t>
            </a:r>
            <a:endParaRPr sz="2200">
              <a:solidFill>
                <a:srgbClr val="333333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Office PowerPoint</Application>
  <PresentationFormat>사용자 지정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ExtraBold</vt:lpstr>
      <vt:lpstr>Noto Sans</vt:lpstr>
      <vt:lpstr>Malgun Gothic</vt:lpstr>
      <vt:lpstr>Noto Sans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지윤 김</cp:lastModifiedBy>
  <cp:revision>1</cp:revision>
  <dcterms:modified xsi:type="dcterms:W3CDTF">2024-05-24T02:39:02Z</dcterms:modified>
</cp:coreProperties>
</file>