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0"/>
  </p:notesMasterIdLst>
  <p:handoutMasterIdLst>
    <p:handoutMasterId r:id="rId21"/>
  </p:handoutMasterIdLst>
  <p:sldIdLst>
    <p:sldId id="256" r:id="rId5"/>
    <p:sldId id="271" r:id="rId6"/>
    <p:sldId id="279" r:id="rId7"/>
    <p:sldId id="290" r:id="rId8"/>
    <p:sldId id="281" r:id="rId9"/>
    <p:sldId id="280" r:id="rId10"/>
    <p:sldId id="275" r:id="rId11"/>
    <p:sldId id="287" r:id="rId12"/>
    <p:sldId id="257" r:id="rId13"/>
    <p:sldId id="276" r:id="rId14"/>
    <p:sldId id="288" r:id="rId15"/>
    <p:sldId id="283" r:id="rId16"/>
    <p:sldId id="284" r:id="rId17"/>
    <p:sldId id="285" r:id="rId18"/>
    <p:sldId id="289" r:id="rId19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시작" id="{E75E278A-FF0E-49A4-B170-79828D63BBAD}">
          <p14:sldIdLst>
            <p14:sldId id="256"/>
          </p14:sldIdLst>
        </p14:section>
        <p14:section name="디자인, 모핑, 주석 달기, 공동 작업, 입력하세요" id="{B9B51309-D148-4332-87C2-07BE32FBCA3B}">
          <p14:sldIdLst>
            <p14:sldId id="271"/>
            <p14:sldId id="279"/>
            <p14:sldId id="290"/>
            <p14:sldId id="281"/>
            <p14:sldId id="280"/>
            <p14:sldId id="275"/>
            <p14:sldId id="287"/>
            <p14:sldId id="257"/>
            <p14:sldId id="276"/>
            <p14:sldId id="288"/>
            <p14:sldId id="283"/>
            <p14:sldId id="284"/>
            <p14:sldId id="285"/>
            <p14:sldId id="289"/>
          </p14:sldIdLst>
        </p14:section>
        <p14:section name="자세한 정보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만든 이" initials="오전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D24726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241" autoAdjust="0"/>
  </p:normalViewPr>
  <p:slideViewPr>
    <p:cSldViewPr snapToGrid="0">
      <p:cViewPr varScale="1">
        <p:scale>
          <a:sx n="85" d="100"/>
          <a:sy n="85" d="100"/>
        </p:scale>
        <p:origin x="590" y="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6615A47-BAB8-40E2-A1ED-9E90A072AC00}" type="datetime1">
              <a:rPr lang="ko-KR" altLang="en-US" smtClean="0">
                <a:latin typeface="+mj-ea"/>
                <a:ea typeface="+mj-ea"/>
              </a:rPr>
              <a:t>2025-05-15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DC06A2C1-A9EB-4898-A387-106DFED4BED0}" type="datetime1">
              <a:rPr lang="ko-KR" altLang="en-US" smtClean="0"/>
              <a:pPr/>
              <a:t>2025-05-15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DF61EA0F-A667-4B49-8422-0062BC55E249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12685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76166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53068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46005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90627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60403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0530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마스터 텍스트 스타일 편집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둘째 수준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셋째 수준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넷째 수준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EBB724D-71E1-4DCA-86A7-3E42B461DE10}" type="datetime1">
              <a:rPr lang="ko-KR" altLang="en-US" smtClean="0"/>
              <a:t>2025-05-15</a:t>
            </a:fld>
            <a:endParaRPr lang="ko-KR" altLang="en-US" dirty="0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마스터 텍스트 스타일 편집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둘째 수준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셋째 수준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넷째 수준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다섯째 수준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64DCE5A-71AA-4BD9-B96E-5BE2121D3AB0}" type="datetime1">
              <a:rPr lang="ko-KR" altLang="en-US" smtClean="0"/>
              <a:t>2025-05-15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cxnSp>
        <p:nvCxnSpPr>
          <p:cNvPr id="8" name="직선 연결선(S)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0" indent="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2286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1430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6002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0574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9887" y="2062099"/>
            <a:ext cx="10515600" cy="2387600"/>
          </a:xfrm>
        </p:spPr>
        <p:txBody>
          <a:bodyPr rtlCol="0" anchor="ctr" anchorCtr="0">
            <a:normAutofit/>
          </a:bodyPr>
          <a:lstStyle/>
          <a:p>
            <a:pPr algn="ctr"/>
            <a:r>
              <a:rPr lang="en-US" altLang="ko-KR" sz="12000" dirty="0">
                <a:solidFill>
                  <a:schemeClr val="bg1"/>
                </a:solidFill>
              </a:rPr>
              <a:t>ORION</a:t>
            </a:r>
            <a:endParaRPr lang="ko-KR" altLang="en-US" sz="120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6097359"/>
            <a:ext cx="11304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ⓒ </a:t>
            </a:r>
            <a:r>
              <a:rPr lang="en-US" altLang="ko-KR" dirty="0">
                <a:solidFill>
                  <a:schemeClr val="bg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2025. </a:t>
            </a:r>
            <a:r>
              <a:rPr lang="en-US" altLang="ko-KR" dirty="0" err="1">
                <a:solidFill>
                  <a:schemeClr val="bg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Jiyoung</a:t>
            </a:r>
            <a:r>
              <a:rPr lang="ko-KR" altLang="en-US" dirty="0">
                <a:solidFill>
                  <a:schemeClr val="bg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dirty="0">
                <a:solidFill>
                  <a:schemeClr val="bg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All rights reserved.</a:t>
            </a:r>
            <a:endParaRPr lang="ko-KR" altLang="en-US" dirty="0">
              <a:solidFill>
                <a:schemeClr val="bg1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CF1696B-CD03-32DF-9863-4BBDA408EEC2}"/>
              </a:ext>
            </a:extLst>
          </p:cNvPr>
          <p:cNvCxnSpPr/>
          <p:nvPr/>
        </p:nvCxnSpPr>
        <p:spPr>
          <a:xfrm>
            <a:off x="564776" y="6078072"/>
            <a:ext cx="1092797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11102722" cy="640080"/>
          </a:xfrm>
        </p:spPr>
        <p:txBody>
          <a:bodyPr rtlCol="0">
            <a:normAutofit/>
          </a:bodyPr>
          <a:lstStyle/>
          <a:p>
            <a:pPr algn="ctr"/>
            <a:r>
              <a:rPr lang="ko-KR" altLang="en-US" sz="2500" b="1" dirty="0" err="1">
                <a:cs typeface="Arial Unicode MS" panose="020B0604020202020204" pitchFamily="50" charset="-127"/>
              </a:rPr>
              <a:t>해테제과</a:t>
            </a:r>
            <a:r>
              <a:rPr lang="ko-KR" altLang="en-US" sz="2500" dirty="0"/>
              <a:t> 기회 요인</a:t>
            </a:r>
            <a:endParaRPr lang="ko-KR" altLang="en-US" sz="2500" dirty="0">
              <a:cs typeface="Segoe UI Light" panose="020B050204020402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79905" y="1712421"/>
            <a:ext cx="10785325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u="sng" dirty="0"/>
              <a:t>프리미엄 및 건강 지향 </a:t>
            </a:r>
            <a:r>
              <a:rPr lang="ko-KR" altLang="en-US" sz="1500" b="1" u="sng" dirty="0" err="1"/>
              <a:t>제품군</a:t>
            </a:r>
            <a:r>
              <a:rPr lang="ko-KR" altLang="en-US" sz="1500" b="1" u="sng" dirty="0"/>
              <a:t> 확대</a:t>
            </a:r>
          </a:p>
          <a:p>
            <a:r>
              <a:rPr lang="ko-KR" altLang="en-US" sz="1500" dirty="0"/>
              <a:t>소비자들의 건강 및 웰빙에 대한 관심이 높아짐에 따라</a:t>
            </a:r>
            <a:r>
              <a:rPr lang="en-US" altLang="ko-KR" sz="1500" dirty="0"/>
              <a:t>, </a:t>
            </a:r>
            <a:r>
              <a:rPr lang="ko-KR" altLang="en-US" sz="1500" dirty="0"/>
              <a:t>저당</a:t>
            </a:r>
            <a:r>
              <a:rPr lang="en-US" altLang="ko-KR" sz="1500" dirty="0"/>
              <a:t>, </a:t>
            </a:r>
            <a:r>
              <a:rPr lang="ko-KR" altLang="en-US" sz="1500" dirty="0"/>
              <a:t>저칼로리</a:t>
            </a:r>
            <a:r>
              <a:rPr lang="en-US" altLang="ko-KR" sz="1500" dirty="0"/>
              <a:t>, </a:t>
            </a:r>
            <a:r>
              <a:rPr lang="ko-KR" altLang="en-US" sz="1500" dirty="0"/>
              <a:t>고단백 등의 프리미엄 </a:t>
            </a:r>
            <a:r>
              <a:rPr lang="ko-KR" altLang="en-US" sz="1500" dirty="0" err="1"/>
              <a:t>제품군을</a:t>
            </a:r>
            <a:r>
              <a:rPr lang="ko-KR" altLang="en-US" sz="1500" dirty="0"/>
              <a:t> 강화함으로써 </a:t>
            </a:r>
            <a:endParaRPr lang="en-US" altLang="ko-KR" sz="1500" dirty="0"/>
          </a:p>
          <a:p>
            <a:r>
              <a:rPr lang="ko-KR" altLang="en-US" sz="1500" dirty="0"/>
              <a:t>새로운 시장을 창출할 수 있음</a:t>
            </a:r>
            <a:r>
              <a:rPr lang="en-US" altLang="ko-KR" sz="1500" dirty="0"/>
              <a:t>.</a:t>
            </a:r>
          </a:p>
          <a:p>
            <a:endParaRPr lang="en-US" altLang="ko-KR" sz="1500" dirty="0"/>
          </a:p>
          <a:p>
            <a:endParaRPr lang="en-US" altLang="ko-KR" sz="1500" b="1" u="sng" dirty="0"/>
          </a:p>
          <a:p>
            <a:r>
              <a:rPr lang="ko-KR" altLang="en-US" sz="1500" b="1" u="sng" dirty="0"/>
              <a:t>글로벌 시장 다변화</a:t>
            </a:r>
          </a:p>
          <a:p>
            <a:r>
              <a:rPr lang="ko-KR" altLang="en-US" sz="1500" dirty="0"/>
              <a:t>중국</a:t>
            </a:r>
            <a:r>
              <a:rPr lang="en-US" altLang="ko-KR" sz="1500" dirty="0"/>
              <a:t>, </a:t>
            </a:r>
            <a:r>
              <a:rPr lang="ko-KR" altLang="en-US" sz="1500" dirty="0"/>
              <a:t>러시아</a:t>
            </a:r>
            <a:r>
              <a:rPr lang="en-US" altLang="ko-KR" sz="1500" dirty="0"/>
              <a:t>, </a:t>
            </a:r>
            <a:r>
              <a:rPr lang="ko-KR" altLang="en-US" sz="1500" dirty="0"/>
              <a:t>동남아시아 외에도 중동</a:t>
            </a:r>
            <a:r>
              <a:rPr lang="en-US" altLang="ko-KR" sz="1500" dirty="0"/>
              <a:t>, </a:t>
            </a:r>
            <a:r>
              <a:rPr lang="ko-KR" altLang="en-US" sz="1500" dirty="0"/>
              <a:t>아프리카</a:t>
            </a:r>
            <a:r>
              <a:rPr lang="en-US" altLang="ko-KR" sz="1500" dirty="0"/>
              <a:t>, </a:t>
            </a:r>
            <a:r>
              <a:rPr lang="ko-KR" altLang="en-US" sz="1500" dirty="0"/>
              <a:t>남미 등 신흥 시장으로의 진출을 통해 매출 기반을 다변화하고</a:t>
            </a:r>
            <a:r>
              <a:rPr lang="en-US" altLang="ko-KR" sz="1500" dirty="0"/>
              <a:t>, </a:t>
            </a:r>
          </a:p>
          <a:p>
            <a:r>
              <a:rPr lang="ko-KR" altLang="en-US" sz="1500" dirty="0"/>
              <a:t>리스크를 분산시킬 수 있음</a:t>
            </a:r>
            <a:r>
              <a:rPr lang="en-US" altLang="ko-KR" sz="1500" dirty="0"/>
              <a:t>.</a:t>
            </a:r>
          </a:p>
          <a:p>
            <a:endParaRPr lang="en-US" altLang="ko-KR" sz="1500" b="1" u="sng" dirty="0"/>
          </a:p>
          <a:p>
            <a:endParaRPr lang="en-US" altLang="ko-KR" sz="1500" b="1" u="sng" dirty="0"/>
          </a:p>
          <a:p>
            <a:r>
              <a:rPr lang="ko-KR" altLang="en-US" sz="1500" b="1" u="sng" dirty="0"/>
              <a:t>온라인 및 </a:t>
            </a:r>
            <a:r>
              <a:rPr lang="en-US" altLang="ko-KR" sz="1500" b="1" u="sng" dirty="0"/>
              <a:t>D2C </a:t>
            </a:r>
            <a:r>
              <a:rPr lang="ko-KR" altLang="en-US" sz="1500" b="1" u="sng" dirty="0"/>
              <a:t>채널 강화</a:t>
            </a:r>
          </a:p>
          <a:p>
            <a:r>
              <a:rPr lang="ko-KR" altLang="en-US" sz="1500" dirty="0"/>
              <a:t>온라인 쇼핑과 </a:t>
            </a:r>
            <a:r>
              <a:rPr lang="en-US" altLang="ko-KR" sz="1500" dirty="0"/>
              <a:t>D2C(Direct to Consumer) </a:t>
            </a:r>
            <a:r>
              <a:rPr lang="ko-KR" altLang="en-US" sz="1500" dirty="0"/>
              <a:t>채널을 강화하여 소비자와의 직접적인 소통을 통해 브랜드 </a:t>
            </a:r>
            <a:r>
              <a:rPr lang="ko-KR" altLang="en-US" sz="1500" dirty="0" err="1"/>
              <a:t>충성도를</a:t>
            </a:r>
            <a:r>
              <a:rPr lang="ko-KR" altLang="en-US" sz="1500" dirty="0"/>
              <a:t> 높이고</a:t>
            </a:r>
            <a:r>
              <a:rPr lang="en-US" altLang="ko-KR" sz="1500" dirty="0"/>
              <a:t>, </a:t>
            </a:r>
          </a:p>
          <a:p>
            <a:r>
              <a:rPr lang="ko-KR" altLang="en-US" sz="1500" dirty="0"/>
              <a:t>유통 마진을 절감할 수 있음</a:t>
            </a:r>
            <a:r>
              <a:rPr lang="en-US" altLang="ko-KR" sz="1500" dirty="0"/>
              <a:t>.</a:t>
            </a:r>
          </a:p>
          <a:p>
            <a:endParaRPr lang="en-US" altLang="ko-KR" sz="1500" dirty="0"/>
          </a:p>
          <a:p>
            <a:endParaRPr lang="en-US" altLang="ko-KR" sz="1500" b="1" u="sng" dirty="0"/>
          </a:p>
          <a:p>
            <a:r>
              <a:rPr lang="ko-KR" altLang="en-US" sz="1500" b="1" u="sng" dirty="0"/>
              <a:t>지속 가능한 포장재 및 친환경 제품 개발</a:t>
            </a:r>
          </a:p>
          <a:p>
            <a:r>
              <a:rPr lang="ko-KR" altLang="en-US" sz="1500" dirty="0"/>
              <a:t>환경 친화적인 포장재 사용과 지속 가능한 생산 공정을 통해 친환경 소비 트렌드에 부응하고</a:t>
            </a:r>
            <a:r>
              <a:rPr lang="en-US" altLang="ko-KR" sz="1500" dirty="0"/>
              <a:t>, </a:t>
            </a:r>
            <a:r>
              <a:rPr lang="ko-KR" altLang="en-US" sz="1500" dirty="0"/>
              <a:t>브랜드 이미지를 강화할 수 있음</a:t>
            </a:r>
            <a:r>
              <a:rPr lang="en-US" altLang="ko-KR" sz="1500" dirty="0"/>
              <a:t>.</a:t>
            </a:r>
          </a:p>
          <a:p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769326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1207" y="448056"/>
            <a:ext cx="11050109" cy="640080"/>
          </a:xfrm>
        </p:spPr>
        <p:txBody>
          <a:bodyPr>
            <a:normAutofit/>
          </a:bodyPr>
          <a:lstStyle/>
          <a:p>
            <a:pPr algn="ctr"/>
            <a:r>
              <a:rPr lang="ko-KR" altLang="en-US" sz="2500" dirty="0"/>
              <a:t>전략적 제언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008809" y="1953035"/>
            <a:ext cx="10562507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5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건강 지향 제품 개발</a:t>
            </a:r>
            <a:endParaRPr lang="en-US" altLang="ko-KR" sz="1500" u="sng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저당, 저칼로리, 고단백 등의 건강 지향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제품군을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강화하여 소비자들의 변화하는 요구에 대응</a:t>
            </a:r>
            <a:r>
              <a:rPr kumimoji="0" lang="ko-KR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한다</a:t>
            </a:r>
            <a:r>
              <a:rPr lang="en-US" altLang="ko-KR" sz="1500" dirty="0"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ko-KR" altLang="ko-K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5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글로벌 시장 다변화</a:t>
            </a:r>
            <a:endParaRPr lang="en-US" altLang="ko-KR" sz="1500" u="sng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신흥 시장으로의 진출을 통해 매출 기반을 다변화하고, 리스크를 분산.</a:t>
            </a:r>
            <a:endParaRPr kumimoji="0" lang="en-US" altLang="ko-K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ko-KR" altLang="ko-K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5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온라인 채널 강화</a:t>
            </a:r>
            <a:endParaRPr kumimoji="0" lang="en-US" altLang="ko-KR" sz="1500" b="1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온라인 쇼핑과 D2C 채널을 강화하여 소비자와의 직접적인 소통을 통해 브랜드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충성도를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높이고, 유통 마진을 절감.</a:t>
            </a:r>
            <a:endParaRPr kumimoji="0" lang="en-US" altLang="ko-K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ko-KR" altLang="ko-K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5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지속 가능한 포장재 사용</a:t>
            </a:r>
            <a:endParaRPr kumimoji="0" lang="en-US" altLang="ko-KR" sz="1500" b="1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환경 친화적인 포장재 사용과 지속 가능한 생산 공정을 통해 친환경 소비 트렌드에 부응하고, 브랜드 이미지를 강화.</a:t>
            </a:r>
            <a:endParaRPr kumimoji="0" lang="en-US" altLang="ko-K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ko-KR" sz="15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ko-KR" altLang="ko-K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해태제과는 이러한 외부 환경과 동향을 고려하여 전략을 수립하고, 위기를 기회로 전환할 수 있는 역량을 갖추는 것이 중요.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6192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1207" y="448056"/>
            <a:ext cx="11075048" cy="640080"/>
          </a:xfrm>
        </p:spPr>
        <p:txBody>
          <a:bodyPr/>
          <a:lstStyle/>
          <a:p>
            <a:pPr algn="ctr"/>
            <a:r>
              <a:rPr lang="ko-KR" altLang="en-US" b="1" dirty="0"/>
              <a:t>농심</a:t>
            </a:r>
            <a:r>
              <a:rPr lang="ko-KR" altLang="en-US" dirty="0"/>
              <a:t> 위기 요인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1891" y="1670859"/>
            <a:ext cx="11543545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u="sng" dirty="0"/>
              <a:t>건강 지향 소비 트렌드의 확산</a:t>
            </a:r>
          </a:p>
          <a:p>
            <a:r>
              <a:rPr lang="ko-KR" altLang="en-US" sz="1500" dirty="0"/>
              <a:t>소비자들이 건강과 웰빙을 중시하는 경향이 강해짐에 따라</a:t>
            </a:r>
            <a:r>
              <a:rPr lang="en-US" altLang="ko-KR" sz="1500" dirty="0"/>
              <a:t>, </a:t>
            </a:r>
            <a:r>
              <a:rPr lang="ko-KR" altLang="en-US" sz="1500" dirty="0"/>
              <a:t>고칼로리</a:t>
            </a:r>
            <a:r>
              <a:rPr lang="en-US" altLang="ko-KR" sz="1500" dirty="0"/>
              <a:t>, </a:t>
            </a:r>
            <a:r>
              <a:rPr lang="ko-KR" altLang="en-US" sz="1500" dirty="0" err="1"/>
              <a:t>고염분의</a:t>
            </a:r>
            <a:r>
              <a:rPr lang="ko-KR" altLang="en-US" sz="1500" dirty="0"/>
              <a:t> 인스턴트 라면과</a:t>
            </a:r>
            <a:r>
              <a:rPr lang="en-US" altLang="ko-KR" sz="1500" dirty="0"/>
              <a:t> </a:t>
            </a:r>
            <a:r>
              <a:rPr lang="ko-KR" altLang="en-US" sz="1500" dirty="0" err="1"/>
              <a:t>스낵류에</a:t>
            </a:r>
            <a:r>
              <a:rPr lang="ko-KR" altLang="en-US" sz="1500" dirty="0"/>
              <a:t> 대한 수요가 감소하고 있음</a:t>
            </a:r>
            <a:r>
              <a:rPr lang="en-US" altLang="ko-KR" sz="1500" dirty="0"/>
              <a:t>. </a:t>
            </a:r>
          </a:p>
          <a:p>
            <a:r>
              <a:rPr lang="ko-KR" altLang="en-US" sz="1500" dirty="0"/>
              <a:t>이는 농심의 기존 </a:t>
            </a:r>
            <a:r>
              <a:rPr lang="ko-KR" altLang="en-US" sz="1500" dirty="0" err="1"/>
              <a:t>제품군의</a:t>
            </a:r>
            <a:r>
              <a:rPr lang="ko-KR" altLang="en-US" sz="1500" dirty="0"/>
              <a:t> 판매 부진으로 이어질 수 있음</a:t>
            </a:r>
            <a:r>
              <a:rPr lang="en-US" altLang="ko-KR" sz="1500" dirty="0"/>
              <a:t>.</a:t>
            </a:r>
          </a:p>
          <a:p>
            <a:endParaRPr lang="en-US" altLang="ko-KR" sz="1500" dirty="0"/>
          </a:p>
          <a:p>
            <a:endParaRPr lang="en-US" altLang="ko-KR" sz="1500" b="1" dirty="0"/>
          </a:p>
          <a:p>
            <a:r>
              <a:rPr lang="ko-KR" altLang="en-US" sz="1500" b="1" u="sng" dirty="0"/>
              <a:t>원자재 가격 상승 및 </a:t>
            </a:r>
            <a:r>
              <a:rPr lang="ko-KR" altLang="en-US" sz="1500" b="1" u="sng" dirty="0" err="1"/>
              <a:t>공급망</a:t>
            </a:r>
            <a:r>
              <a:rPr lang="ko-KR" altLang="en-US" sz="1500" b="1" u="sng" dirty="0"/>
              <a:t> 불안정</a:t>
            </a:r>
          </a:p>
          <a:p>
            <a:r>
              <a:rPr lang="ko-KR" altLang="en-US" sz="1500" dirty="0"/>
              <a:t>밀가루</a:t>
            </a:r>
            <a:r>
              <a:rPr lang="en-US" altLang="ko-KR" sz="1500" dirty="0"/>
              <a:t>, </a:t>
            </a:r>
            <a:r>
              <a:rPr lang="ko-KR" altLang="en-US" sz="1500" dirty="0" err="1"/>
              <a:t>팜유</a:t>
            </a:r>
            <a:r>
              <a:rPr lang="en-US" altLang="ko-KR" sz="1500" dirty="0"/>
              <a:t>, </a:t>
            </a:r>
            <a:r>
              <a:rPr lang="ko-KR" altLang="en-US" sz="1500" dirty="0"/>
              <a:t>설탕 등 주요 원자재의 가격 상승과 </a:t>
            </a:r>
            <a:r>
              <a:rPr lang="ko-KR" altLang="en-US" sz="1500" dirty="0" err="1"/>
              <a:t>공급망의</a:t>
            </a:r>
            <a:r>
              <a:rPr lang="ko-KR" altLang="en-US" sz="1500" dirty="0"/>
              <a:t> 불안정은 생산 비용을 증가시키고</a:t>
            </a:r>
            <a:r>
              <a:rPr lang="en-US" altLang="ko-KR" sz="1500" dirty="0"/>
              <a:t>, </a:t>
            </a:r>
            <a:r>
              <a:rPr lang="ko-KR" altLang="en-US" sz="1500" dirty="0"/>
              <a:t>이에 따라 제품 가격 인상이나 </a:t>
            </a:r>
            <a:endParaRPr lang="en-US" altLang="ko-KR" sz="1500" dirty="0"/>
          </a:p>
          <a:p>
            <a:r>
              <a:rPr lang="ko-KR" altLang="en-US" sz="1500" dirty="0"/>
              <a:t>마진 축소 등의 문제가 발생할 수 있음</a:t>
            </a:r>
            <a:r>
              <a:rPr lang="en-US" altLang="ko-KR" sz="1500" dirty="0"/>
              <a:t>.</a:t>
            </a:r>
          </a:p>
          <a:p>
            <a:endParaRPr lang="en-US" altLang="ko-KR" sz="1500" dirty="0"/>
          </a:p>
          <a:p>
            <a:endParaRPr lang="en-US" altLang="ko-KR" sz="1500" b="1" dirty="0"/>
          </a:p>
          <a:p>
            <a:r>
              <a:rPr lang="ko-KR" altLang="en-US" sz="1500" b="1" u="sng" dirty="0"/>
              <a:t>국내 시장의 포화 상태</a:t>
            </a:r>
          </a:p>
          <a:p>
            <a:r>
              <a:rPr lang="ko-KR" altLang="en-US" sz="1500" dirty="0"/>
              <a:t>국내 라면 시장은 이미 포화 상태에 이르렀으며</a:t>
            </a:r>
            <a:r>
              <a:rPr lang="en-US" altLang="ko-KR" sz="1500" dirty="0"/>
              <a:t>, </a:t>
            </a:r>
            <a:r>
              <a:rPr lang="ko-KR" altLang="en-US" sz="1500" dirty="0"/>
              <a:t>내수 시장만으로는 지속적인 성장을 기대하기 어려움</a:t>
            </a:r>
            <a:r>
              <a:rPr lang="en-US" altLang="ko-KR" sz="1500" dirty="0"/>
              <a:t>.</a:t>
            </a:r>
          </a:p>
          <a:p>
            <a:endParaRPr lang="en-US" altLang="ko-KR" sz="1500" dirty="0"/>
          </a:p>
          <a:p>
            <a:endParaRPr lang="en-US" altLang="ko-KR" sz="1500" b="1" dirty="0"/>
          </a:p>
          <a:p>
            <a:r>
              <a:rPr lang="ko-KR" altLang="en-US" sz="1500" b="1" u="sng" dirty="0"/>
              <a:t>글로벌 정치</a:t>
            </a:r>
            <a:r>
              <a:rPr lang="en-US" altLang="ko-KR" sz="1500" b="1" u="sng" dirty="0"/>
              <a:t>·</a:t>
            </a:r>
            <a:r>
              <a:rPr lang="ko-KR" altLang="en-US" sz="1500" b="1" u="sng" dirty="0"/>
              <a:t>경제 리스크</a:t>
            </a:r>
          </a:p>
          <a:p>
            <a:r>
              <a:rPr lang="ko-KR" altLang="en-US" sz="1500" dirty="0" err="1"/>
              <a:t>미중</a:t>
            </a:r>
            <a:r>
              <a:rPr lang="ko-KR" altLang="en-US" sz="1500" dirty="0"/>
              <a:t> 무역 전쟁</a:t>
            </a:r>
            <a:r>
              <a:rPr lang="en-US" altLang="ko-KR" sz="1500" dirty="0"/>
              <a:t>, </a:t>
            </a:r>
            <a:r>
              <a:rPr lang="ko-KR" altLang="en-US" sz="1500" dirty="0" err="1"/>
              <a:t>브렉시트</a:t>
            </a:r>
            <a:r>
              <a:rPr lang="ko-KR" altLang="en-US" sz="1500" dirty="0"/>
              <a:t> 등 글로벌 정치</a:t>
            </a:r>
            <a:r>
              <a:rPr lang="en-US" altLang="ko-KR" sz="1500" dirty="0"/>
              <a:t>·</a:t>
            </a:r>
            <a:r>
              <a:rPr lang="ko-KR" altLang="en-US" sz="1500" dirty="0"/>
              <a:t>경제 불안정은 수출에 영향을 미칠 수 있으며</a:t>
            </a:r>
            <a:r>
              <a:rPr lang="en-US" altLang="ko-KR" sz="1500" dirty="0"/>
              <a:t>, </a:t>
            </a:r>
            <a:r>
              <a:rPr lang="ko-KR" altLang="en-US" sz="1500" dirty="0"/>
              <a:t>특히 원자재 수급이나 환율 변동 등에 </a:t>
            </a:r>
            <a:endParaRPr lang="en-US" altLang="ko-KR" sz="1500" dirty="0"/>
          </a:p>
          <a:p>
            <a:r>
              <a:rPr lang="ko-KR" altLang="en-US" sz="1500" dirty="0"/>
              <a:t>따른 리스크가 존재함</a:t>
            </a:r>
            <a:r>
              <a:rPr lang="en-US" altLang="ko-KR" sz="1500" dirty="0"/>
              <a:t>.</a:t>
            </a:r>
          </a:p>
          <a:p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8082176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1207" y="448056"/>
            <a:ext cx="11066735" cy="640080"/>
          </a:xfrm>
        </p:spPr>
        <p:txBody>
          <a:bodyPr>
            <a:normAutofit/>
          </a:bodyPr>
          <a:lstStyle/>
          <a:p>
            <a:pPr algn="ctr"/>
            <a:r>
              <a:rPr lang="ko-KR" altLang="en-US" sz="2400" b="1" dirty="0"/>
              <a:t>농심</a:t>
            </a:r>
            <a:r>
              <a:rPr lang="ko-KR" altLang="en-US" sz="2400" dirty="0"/>
              <a:t> 기회 요인</a:t>
            </a:r>
            <a:endParaRPr lang="ko-KR" altLang="en-US" sz="2500" dirty="0"/>
          </a:p>
        </p:txBody>
      </p:sp>
      <p:sp>
        <p:nvSpPr>
          <p:cNvPr id="4" name="TextBox 3"/>
          <p:cNvSpPr txBox="1"/>
          <p:nvPr/>
        </p:nvSpPr>
        <p:spPr>
          <a:xfrm>
            <a:off x="758274" y="1794472"/>
            <a:ext cx="11170046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u="sng" dirty="0"/>
              <a:t>건강 지향 </a:t>
            </a:r>
            <a:r>
              <a:rPr lang="ko-KR" altLang="en-US" sz="1500" b="1" u="sng" dirty="0" err="1"/>
              <a:t>제품군</a:t>
            </a:r>
            <a:r>
              <a:rPr lang="ko-KR" altLang="en-US" sz="1500" b="1" u="sng" dirty="0"/>
              <a:t> 확대</a:t>
            </a:r>
          </a:p>
          <a:p>
            <a:r>
              <a:rPr lang="ko-KR" altLang="en-US" sz="1500" dirty="0"/>
              <a:t>소비자들의 건강 및 웰빙에 대한 관심이 높아짐에 따라</a:t>
            </a:r>
            <a:r>
              <a:rPr lang="en-US" altLang="ko-KR" sz="1500" dirty="0"/>
              <a:t>, </a:t>
            </a:r>
            <a:r>
              <a:rPr lang="ko-KR" altLang="en-US" sz="1500" dirty="0" err="1"/>
              <a:t>저염</a:t>
            </a:r>
            <a:r>
              <a:rPr lang="en-US" altLang="ko-KR" sz="1500" dirty="0"/>
              <a:t>, </a:t>
            </a:r>
            <a:r>
              <a:rPr lang="ko-KR" altLang="en-US" sz="1500" dirty="0"/>
              <a:t>저칼로리</a:t>
            </a:r>
            <a:r>
              <a:rPr lang="en-US" altLang="ko-KR" sz="1500" dirty="0"/>
              <a:t>, </a:t>
            </a:r>
            <a:r>
              <a:rPr lang="ko-KR" altLang="en-US" sz="1500" dirty="0"/>
              <a:t>고단백 등의 건강 지향 </a:t>
            </a:r>
            <a:r>
              <a:rPr lang="ko-KR" altLang="en-US" sz="1500" dirty="0" err="1"/>
              <a:t>제품군을</a:t>
            </a:r>
            <a:r>
              <a:rPr lang="ko-KR" altLang="en-US" sz="1500" dirty="0"/>
              <a:t> 강화함으로써 </a:t>
            </a:r>
            <a:endParaRPr lang="en-US" altLang="ko-KR" sz="1500" dirty="0"/>
          </a:p>
          <a:p>
            <a:r>
              <a:rPr lang="ko-KR" altLang="en-US" sz="1500" dirty="0"/>
              <a:t>새로운 시장을 창출할 수 있음</a:t>
            </a:r>
            <a:r>
              <a:rPr lang="en-US" altLang="ko-KR" sz="1500" dirty="0"/>
              <a:t>.</a:t>
            </a:r>
          </a:p>
          <a:p>
            <a:endParaRPr lang="en-US" altLang="ko-KR" sz="1500" dirty="0"/>
          </a:p>
          <a:p>
            <a:endParaRPr lang="en-US" altLang="ko-KR" sz="1500" b="1" dirty="0"/>
          </a:p>
          <a:p>
            <a:r>
              <a:rPr lang="ko-KR" altLang="en-US" sz="1500" b="1" u="sng" dirty="0"/>
              <a:t>글로벌 시장 다변화</a:t>
            </a:r>
          </a:p>
          <a:p>
            <a:r>
              <a:rPr lang="ko-KR" altLang="en-US" sz="1500" dirty="0"/>
              <a:t>중국</a:t>
            </a:r>
            <a:r>
              <a:rPr lang="en-US" altLang="ko-KR" sz="1500" dirty="0"/>
              <a:t>, </a:t>
            </a:r>
            <a:r>
              <a:rPr lang="ko-KR" altLang="en-US" sz="1500" dirty="0"/>
              <a:t>러시아</a:t>
            </a:r>
            <a:r>
              <a:rPr lang="en-US" altLang="ko-KR" sz="1500" dirty="0"/>
              <a:t>, </a:t>
            </a:r>
            <a:r>
              <a:rPr lang="ko-KR" altLang="en-US" sz="1500" dirty="0"/>
              <a:t>동남아시아 외에도 중동</a:t>
            </a:r>
            <a:r>
              <a:rPr lang="en-US" altLang="ko-KR" sz="1500" dirty="0"/>
              <a:t>, </a:t>
            </a:r>
            <a:r>
              <a:rPr lang="ko-KR" altLang="en-US" sz="1500" dirty="0"/>
              <a:t>아프리카</a:t>
            </a:r>
            <a:r>
              <a:rPr lang="en-US" altLang="ko-KR" sz="1500" dirty="0"/>
              <a:t>, </a:t>
            </a:r>
            <a:r>
              <a:rPr lang="ko-KR" altLang="en-US" sz="1500" dirty="0"/>
              <a:t>남미 등 신흥 시장으로의 진출을 통해 매출 기반을 다변화하고</a:t>
            </a:r>
            <a:r>
              <a:rPr lang="en-US" altLang="ko-KR" sz="1500" dirty="0"/>
              <a:t>, </a:t>
            </a:r>
          </a:p>
          <a:p>
            <a:r>
              <a:rPr lang="ko-KR" altLang="en-US" sz="1500" dirty="0"/>
              <a:t>리스크를 분산시킬 수 있음</a:t>
            </a:r>
            <a:r>
              <a:rPr lang="en-US" altLang="ko-KR" sz="1500" dirty="0"/>
              <a:t>.</a:t>
            </a:r>
          </a:p>
          <a:p>
            <a:endParaRPr lang="en-US" altLang="ko-KR" sz="1500" dirty="0"/>
          </a:p>
          <a:p>
            <a:endParaRPr lang="en-US" altLang="ko-KR" sz="1500" b="1" dirty="0"/>
          </a:p>
          <a:p>
            <a:r>
              <a:rPr lang="ko-KR" altLang="en-US" sz="1500" b="1" u="sng" dirty="0"/>
              <a:t>온라인 및 </a:t>
            </a:r>
            <a:r>
              <a:rPr lang="en-US" altLang="ko-KR" sz="1500" b="1" u="sng" dirty="0"/>
              <a:t>D2C </a:t>
            </a:r>
            <a:r>
              <a:rPr lang="ko-KR" altLang="en-US" sz="1500" b="1" u="sng" dirty="0"/>
              <a:t>채널 강화</a:t>
            </a:r>
          </a:p>
          <a:p>
            <a:r>
              <a:rPr lang="ko-KR" altLang="en-US" sz="1500" dirty="0"/>
              <a:t>온라인 쇼핑과 </a:t>
            </a:r>
            <a:r>
              <a:rPr lang="en-US" altLang="ko-KR" sz="1500" dirty="0"/>
              <a:t>D2C(Direct to Consumer) </a:t>
            </a:r>
            <a:r>
              <a:rPr lang="ko-KR" altLang="en-US" sz="1500" dirty="0"/>
              <a:t>채널을 강화하여 소비자와의 직접적인 소통을 통해 브랜드 </a:t>
            </a:r>
            <a:r>
              <a:rPr lang="ko-KR" altLang="en-US" sz="1500" dirty="0" err="1"/>
              <a:t>충성도를</a:t>
            </a:r>
            <a:r>
              <a:rPr lang="ko-KR" altLang="en-US" sz="1500" dirty="0"/>
              <a:t> 높이고</a:t>
            </a:r>
            <a:r>
              <a:rPr lang="en-US" altLang="ko-KR" sz="1500" dirty="0"/>
              <a:t>, </a:t>
            </a:r>
          </a:p>
          <a:p>
            <a:r>
              <a:rPr lang="ko-KR" altLang="en-US" sz="1500" dirty="0"/>
              <a:t>유통 마진을 절감할 수 있음</a:t>
            </a:r>
            <a:r>
              <a:rPr lang="en-US" altLang="ko-KR" sz="1500" dirty="0"/>
              <a:t>.</a:t>
            </a:r>
          </a:p>
          <a:p>
            <a:endParaRPr lang="en-US" altLang="ko-KR" sz="1500" dirty="0"/>
          </a:p>
          <a:p>
            <a:endParaRPr lang="en-US" altLang="ko-KR" sz="1500" b="1" dirty="0"/>
          </a:p>
          <a:p>
            <a:r>
              <a:rPr lang="ko-KR" altLang="en-US" sz="1500" b="1" u="sng" dirty="0"/>
              <a:t>지속 가능한 포장재 및 친환경 제품 개발</a:t>
            </a:r>
          </a:p>
          <a:p>
            <a:r>
              <a:rPr lang="ko-KR" altLang="en-US" sz="1500" dirty="0"/>
              <a:t>환경 친화적인 포장재 사용과 지속 가능한 생산 공정을 통해 친환경 소비 트렌드에 부응하고</a:t>
            </a:r>
            <a:r>
              <a:rPr lang="en-US" altLang="ko-KR" sz="1500" dirty="0"/>
              <a:t>, </a:t>
            </a:r>
            <a:r>
              <a:rPr lang="ko-KR" altLang="en-US" sz="1500" dirty="0"/>
              <a:t>브랜드 이미지를 강화할 수 있음</a:t>
            </a:r>
            <a:r>
              <a:rPr lang="en-US" altLang="ko-KR" sz="1500" dirty="0"/>
              <a:t>.</a:t>
            </a:r>
          </a:p>
          <a:p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6123040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1207" y="448056"/>
            <a:ext cx="11052726" cy="640080"/>
          </a:xfrm>
        </p:spPr>
        <p:txBody>
          <a:bodyPr>
            <a:normAutofit/>
          </a:bodyPr>
          <a:lstStyle/>
          <a:p>
            <a:pPr algn="ctr"/>
            <a:r>
              <a:rPr lang="ko-KR" altLang="en-US" sz="2500" dirty="0"/>
              <a:t>전략적 제언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26228" y="1994131"/>
            <a:ext cx="10347705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u="sng" dirty="0"/>
              <a:t>건강 지향 제품 개발</a:t>
            </a:r>
            <a:endParaRPr lang="en-US" altLang="ko-KR" sz="1500" u="sng" dirty="0"/>
          </a:p>
          <a:p>
            <a:r>
              <a:rPr lang="ko-KR" altLang="en-US" sz="1500" dirty="0" err="1"/>
              <a:t>저염</a:t>
            </a:r>
            <a:r>
              <a:rPr lang="en-US" altLang="ko-KR" sz="1500" dirty="0"/>
              <a:t>, </a:t>
            </a:r>
            <a:r>
              <a:rPr lang="ko-KR" altLang="en-US" sz="1500" dirty="0"/>
              <a:t>저칼로리</a:t>
            </a:r>
            <a:r>
              <a:rPr lang="en-US" altLang="ko-KR" sz="1500" dirty="0"/>
              <a:t>, </a:t>
            </a:r>
            <a:r>
              <a:rPr lang="ko-KR" altLang="en-US" sz="1500" dirty="0"/>
              <a:t>고단백 등의 건강 지향 </a:t>
            </a:r>
            <a:r>
              <a:rPr lang="ko-KR" altLang="en-US" sz="1500" dirty="0" err="1"/>
              <a:t>제품군을</a:t>
            </a:r>
            <a:r>
              <a:rPr lang="ko-KR" altLang="en-US" sz="1500" dirty="0"/>
              <a:t> 강화하여 소비자들의 변화하는 요구에 대응</a:t>
            </a:r>
            <a:r>
              <a:rPr lang="en-US" altLang="ko-KR" sz="1500" dirty="0"/>
              <a:t>.</a:t>
            </a:r>
          </a:p>
          <a:p>
            <a:endParaRPr lang="en-US" altLang="ko-KR" sz="1500" dirty="0"/>
          </a:p>
          <a:p>
            <a:r>
              <a:rPr lang="ko-KR" altLang="en-US" sz="1500" b="1" u="sng" dirty="0"/>
              <a:t>글로벌 시장 다변화</a:t>
            </a:r>
            <a:endParaRPr lang="en-US" altLang="ko-KR" sz="1500" u="sng" dirty="0"/>
          </a:p>
          <a:p>
            <a:r>
              <a:rPr lang="ko-KR" altLang="en-US" sz="1500" dirty="0"/>
              <a:t>신흥 시장으로의 진출을 통해 매출 기반을 다변화하고</a:t>
            </a:r>
            <a:r>
              <a:rPr lang="en-US" altLang="ko-KR" sz="1500" dirty="0"/>
              <a:t>, </a:t>
            </a:r>
            <a:r>
              <a:rPr lang="ko-KR" altLang="en-US" sz="1500" dirty="0"/>
              <a:t>리스크를 분산시킴</a:t>
            </a:r>
            <a:r>
              <a:rPr lang="en-US" altLang="ko-KR" sz="1500" dirty="0"/>
              <a:t>.</a:t>
            </a:r>
          </a:p>
          <a:p>
            <a:endParaRPr lang="en-US" altLang="ko-KR" sz="1500" dirty="0"/>
          </a:p>
          <a:p>
            <a:r>
              <a:rPr lang="ko-KR" altLang="en-US" sz="1500" b="1" u="sng" dirty="0"/>
              <a:t>온라인 채널 강화</a:t>
            </a:r>
            <a:endParaRPr lang="en-US" altLang="ko-KR" sz="1500" b="1" u="sng" dirty="0"/>
          </a:p>
          <a:p>
            <a:r>
              <a:rPr lang="ko-KR" altLang="en-US" sz="1500" dirty="0"/>
              <a:t>온라인 쇼핑과 </a:t>
            </a:r>
            <a:r>
              <a:rPr lang="en-US" altLang="ko-KR" sz="1500" dirty="0"/>
              <a:t>D2C </a:t>
            </a:r>
            <a:r>
              <a:rPr lang="ko-KR" altLang="en-US" sz="1500" dirty="0"/>
              <a:t>채널을 강화하여 소비자와의 직접적인 소통을 통해 브랜드 </a:t>
            </a:r>
            <a:r>
              <a:rPr lang="ko-KR" altLang="en-US" sz="1500" dirty="0" err="1"/>
              <a:t>충성도를</a:t>
            </a:r>
            <a:r>
              <a:rPr lang="ko-KR" altLang="en-US" sz="1500" dirty="0"/>
              <a:t> 높이고</a:t>
            </a:r>
            <a:r>
              <a:rPr lang="en-US" altLang="ko-KR" sz="1500" dirty="0"/>
              <a:t>, </a:t>
            </a:r>
            <a:r>
              <a:rPr lang="ko-KR" altLang="en-US" sz="1500" dirty="0"/>
              <a:t>유통 마진을 절감</a:t>
            </a:r>
            <a:r>
              <a:rPr lang="en-US" altLang="ko-KR" sz="1500" dirty="0"/>
              <a:t>.</a:t>
            </a:r>
          </a:p>
          <a:p>
            <a:endParaRPr lang="en-US" altLang="ko-KR" sz="1500" u="sng" dirty="0"/>
          </a:p>
          <a:p>
            <a:r>
              <a:rPr lang="ko-KR" altLang="en-US" sz="1500" b="1" u="sng" dirty="0"/>
              <a:t>지속 가능한 포장재 사용</a:t>
            </a:r>
            <a:endParaRPr lang="en-US" altLang="ko-KR" sz="1500" u="sng" dirty="0"/>
          </a:p>
          <a:p>
            <a:r>
              <a:rPr lang="ko-KR" altLang="en-US" sz="1500" dirty="0"/>
              <a:t>환경 친화적인 포장재 사용과 지속 가능한 생산 공정을 통해 친환경 소비 트렌드에 부응하고</a:t>
            </a:r>
            <a:r>
              <a:rPr lang="en-US" altLang="ko-KR" sz="1500" dirty="0"/>
              <a:t>, </a:t>
            </a:r>
            <a:r>
              <a:rPr lang="ko-KR" altLang="en-US" sz="1500" dirty="0"/>
              <a:t>브랜드 이미지 강화</a:t>
            </a:r>
            <a:r>
              <a:rPr lang="en-US" altLang="ko-KR" sz="1500" dirty="0"/>
              <a:t>.</a:t>
            </a:r>
          </a:p>
          <a:p>
            <a:endParaRPr lang="en-US" altLang="ko-KR" sz="1500" dirty="0"/>
          </a:p>
          <a:p>
            <a:endParaRPr lang="en-US" altLang="ko-KR" sz="1500" dirty="0"/>
          </a:p>
          <a:p>
            <a:endParaRPr lang="en-US" altLang="ko-KR" sz="1500" dirty="0"/>
          </a:p>
          <a:p>
            <a:r>
              <a:rPr lang="ko-KR" altLang="en-US" sz="1500" u="sng" dirty="0"/>
              <a:t>농심은 이러한 외부 환경과 동향을 고려하여 전략을 수립하고</a:t>
            </a:r>
            <a:r>
              <a:rPr lang="en-US" altLang="ko-KR" sz="1500" u="sng" dirty="0"/>
              <a:t>, </a:t>
            </a:r>
            <a:r>
              <a:rPr lang="ko-KR" altLang="en-US" sz="1500" u="sng" dirty="0"/>
              <a:t>위기를 기회로 전환할 수 있는 역량을 갖추는 것이 중요함</a:t>
            </a:r>
            <a:r>
              <a:rPr lang="en-US" altLang="ko-KR" sz="1500" u="sng" dirty="0"/>
              <a:t>.</a:t>
            </a:r>
          </a:p>
          <a:p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0177477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57856" y="2984253"/>
            <a:ext cx="6876288" cy="640080"/>
          </a:xfrm>
        </p:spPr>
        <p:txBody>
          <a:bodyPr/>
          <a:lstStyle/>
          <a:p>
            <a:pPr algn="ctr"/>
            <a:r>
              <a:rPr lang="ko-KR" altLang="en-US" dirty="0"/>
              <a:t>🙂 감사합니다 🙂</a:t>
            </a:r>
          </a:p>
        </p:txBody>
      </p:sp>
    </p:spTree>
    <p:extLst>
      <p:ext uri="{BB962C8B-B14F-4D97-AF65-F5344CB8AC3E}">
        <p14:creationId xmlns:p14="http://schemas.microsoft.com/office/powerpoint/2010/main" val="1063261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615142" y="386726"/>
            <a:ext cx="10994965" cy="640080"/>
          </a:xfrm>
        </p:spPr>
        <p:txBody>
          <a:bodyPr rtlCol="0">
            <a:noAutofit/>
          </a:bodyPr>
          <a:lstStyle/>
          <a:p>
            <a:pPr algn="ctr" rtl="0"/>
            <a:r>
              <a:rPr lang="en-US" altLang="ko-KR" sz="2500" dirty="0">
                <a:cs typeface="Segoe UI Light" panose="020B0502040204020203" pitchFamily="34" charset="0"/>
              </a:rPr>
              <a:t>SWOT </a:t>
            </a:r>
            <a:r>
              <a:rPr lang="ko-KR" altLang="en-US" sz="2500" dirty="0">
                <a:cs typeface="Segoe UI Light" panose="020B0502040204020203" pitchFamily="34" charset="0"/>
              </a:rPr>
              <a:t>분석</a:t>
            </a:r>
          </a:p>
        </p:txBody>
      </p:sp>
      <p:sp>
        <p:nvSpPr>
          <p:cNvPr id="38" name="내용 개체 틀 17"/>
          <p:cNvSpPr txBox="1">
            <a:spLocks/>
          </p:cNvSpPr>
          <p:nvPr/>
        </p:nvSpPr>
        <p:spPr>
          <a:xfrm>
            <a:off x="541609" y="1524708"/>
            <a:ext cx="11068499" cy="4829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3745581"/>
              </p:ext>
            </p:extLst>
          </p:nvPr>
        </p:nvGraphicFramePr>
        <p:xfrm>
          <a:off x="711200" y="1661775"/>
          <a:ext cx="10898907" cy="39462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24727">
                  <a:extLst>
                    <a:ext uri="{9D8B030D-6E8A-4147-A177-3AD203B41FA5}">
                      <a16:colId xmlns:a16="http://schemas.microsoft.com/office/drawing/2014/main" val="319895306"/>
                    </a:ext>
                  </a:extLst>
                </a:gridCol>
                <a:gridCol w="2715632">
                  <a:extLst>
                    <a:ext uri="{9D8B030D-6E8A-4147-A177-3AD203B41FA5}">
                      <a16:colId xmlns:a16="http://schemas.microsoft.com/office/drawing/2014/main" val="1950556046"/>
                    </a:ext>
                  </a:extLst>
                </a:gridCol>
                <a:gridCol w="2733821">
                  <a:extLst>
                    <a:ext uri="{9D8B030D-6E8A-4147-A177-3AD203B41FA5}">
                      <a16:colId xmlns:a16="http://schemas.microsoft.com/office/drawing/2014/main" val="1638459086"/>
                    </a:ext>
                  </a:extLst>
                </a:gridCol>
                <a:gridCol w="2724727">
                  <a:extLst>
                    <a:ext uri="{9D8B030D-6E8A-4147-A177-3AD203B41FA5}">
                      <a16:colId xmlns:a16="http://schemas.microsoft.com/office/drawing/2014/main" val="1529921912"/>
                    </a:ext>
                  </a:extLst>
                </a:gridCol>
              </a:tblGrid>
              <a:tr h="3801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강점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약점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위기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587581"/>
                  </a:ext>
                </a:extLst>
              </a:tr>
              <a:tr h="323205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err="1"/>
                        <a:t>초코파이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 err="1"/>
                        <a:t>꼬북칩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 err="1"/>
                        <a:t>마이구미</a:t>
                      </a:r>
                      <a:r>
                        <a:rPr lang="ko-KR" altLang="en-US" sz="1200" dirty="0"/>
                        <a:t> 등 대표 제품을 통해 국내외에서 높은 브랜드 인지도를 보유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algn="l" latinLnBrk="1"/>
                      <a:endParaRPr lang="en-US" altLang="ko-KR" sz="1200" dirty="0"/>
                    </a:p>
                    <a:p>
                      <a:pPr algn="l" latinLnBrk="1"/>
                      <a:endParaRPr lang="en-US" altLang="ko-KR" sz="1200" dirty="0"/>
                    </a:p>
                    <a:p>
                      <a:pPr algn="l" latinLnBrk="1"/>
                      <a:endParaRPr lang="en-US" altLang="ko-KR" sz="1200" dirty="0"/>
                    </a:p>
                    <a:p>
                      <a:pPr algn="l" latinLnBrk="1"/>
                      <a:endParaRPr lang="en-US" altLang="ko-KR" sz="1200" dirty="0"/>
                    </a:p>
                    <a:p>
                      <a:pPr algn="l" latinLnBrk="1"/>
                      <a:endParaRPr lang="en-US" altLang="ko-KR" sz="1200" dirty="0"/>
                    </a:p>
                    <a:p>
                      <a:pPr algn="l" latinLnBrk="1"/>
                      <a:r>
                        <a:rPr lang="ko-KR" altLang="en-US" sz="1200" dirty="0"/>
                        <a:t>중국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러시아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베트남 등 해외 진출을 통해 글로벌 시장에서의 입지를 확대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algn="l" latinLnBrk="1"/>
                      <a:endParaRPr lang="en-US" altLang="ko-KR" sz="1200" dirty="0"/>
                    </a:p>
                    <a:p>
                      <a:pPr algn="l" latinLnBrk="1"/>
                      <a:endParaRPr lang="en-US" altLang="ko-KR" sz="1200" dirty="0"/>
                    </a:p>
                    <a:p>
                      <a:pPr algn="l" latinLnBrk="1"/>
                      <a:endParaRPr lang="en-US" altLang="ko-KR" sz="1200" dirty="0"/>
                    </a:p>
                    <a:p>
                      <a:pPr algn="l" latinLnBrk="1"/>
                      <a:endParaRPr lang="en-US" altLang="ko-KR" sz="1200" dirty="0"/>
                    </a:p>
                    <a:p>
                      <a:pPr algn="l" latinLnBrk="1"/>
                      <a:endParaRPr lang="en-US" altLang="ko-KR" sz="1200" dirty="0"/>
                    </a:p>
                    <a:p>
                      <a:pPr algn="l" latinLnBrk="1"/>
                      <a:endParaRPr lang="en-US" altLang="ko-KR" sz="1200" dirty="0"/>
                    </a:p>
                    <a:p>
                      <a:pPr algn="l" latinLnBrk="1"/>
                      <a:r>
                        <a:rPr lang="ko-KR" altLang="en-US" sz="1200" dirty="0"/>
                        <a:t>스낵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제과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건강식품 등 다양한 </a:t>
                      </a:r>
                      <a:r>
                        <a:rPr lang="ko-KR" altLang="en-US" sz="1200" dirty="0" err="1"/>
                        <a:t>제품군을</a:t>
                      </a:r>
                      <a:r>
                        <a:rPr lang="ko-KR" altLang="en-US" sz="1200" dirty="0"/>
                        <a:t> 보유하여 시장의 변화에 유연하게 대응</a:t>
                      </a:r>
                      <a:r>
                        <a:rPr lang="en-US" altLang="ko-KR" sz="12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원자재 가격의 변동성이 높아 생산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ko-KR" altLang="en-US" sz="1200" dirty="0"/>
                        <a:t>비용에 영향을 미칠 수 있음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algn="l" latinLnBrk="1"/>
                      <a:endParaRPr lang="en-US" altLang="ko-KR" sz="1200" dirty="0"/>
                    </a:p>
                    <a:p>
                      <a:pPr algn="l" latinLnBrk="1"/>
                      <a:endParaRPr lang="en-US" altLang="ko-KR" sz="1200" dirty="0"/>
                    </a:p>
                    <a:p>
                      <a:pPr algn="l" latinLnBrk="1"/>
                      <a:endParaRPr lang="en-US" altLang="ko-KR" sz="1200" dirty="0"/>
                    </a:p>
                    <a:p>
                      <a:pPr algn="l" latinLnBrk="1"/>
                      <a:endParaRPr lang="en-US" altLang="ko-KR" sz="1200" dirty="0"/>
                    </a:p>
                    <a:p>
                      <a:pPr algn="l" latinLnBrk="1"/>
                      <a:endParaRPr lang="en-US" altLang="ko-KR" sz="1200" dirty="0"/>
                    </a:p>
                    <a:p>
                      <a:pPr algn="l" latinLnBrk="1"/>
                      <a:endParaRPr lang="en-US" altLang="ko-KR" sz="1200" dirty="0"/>
                    </a:p>
                    <a:p>
                      <a:pPr algn="l" latinLnBrk="1"/>
                      <a:r>
                        <a:rPr lang="ko-KR" altLang="en-US" sz="1200" dirty="0"/>
                        <a:t>국내 시장에 대한 의존도가 높아 국내 경제 상황에 민감하게 반응할 수 있음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algn="l" latinLnBrk="1"/>
                      <a:endParaRPr lang="en-US" altLang="ko-KR" sz="1200" dirty="0"/>
                    </a:p>
                    <a:p>
                      <a:pPr algn="l" latinLnBrk="1"/>
                      <a:endParaRPr lang="en-US" altLang="ko-KR" sz="1200" dirty="0"/>
                    </a:p>
                    <a:p>
                      <a:pPr algn="l" latinLnBrk="1"/>
                      <a:endParaRPr lang="en-US" altLang="ko-KR" sz="1200" dirty="0"/>
                    </a:p>
                    <a:p>
                      <a:pPr algn="l" latinLnBrk="1"/>
                      <a:endParaRPr lang="en-US" altLang="ko-KR" sz="1200" dirty="0"/>
                    </a:p>
                    <a:p>
                      <a:pPr algn="l" latinLnBrk="1"/>
                      <a:endParaRPr lang="en-US" altLang="ko-KR" sz="1200" dirty="0"/>
                    </a:p>
                    <a:p>
                      <a:pPr algn="l" latinLnBrk="1"/>
                      <a:r>
                        <a:rPr lang="ko-KR" altLang="en-US" sz="1200" dirty="0"/>
                        <a:t>건강 지향적인 소비 트렌드에 대한 대응이 다소 미흡하여 일부 소비자층의 관심을 끌기 어려울 수 있음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algn="l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글로벌 경제 불확실성으로 인해 소비자들의 구매력이 감소할 수 있음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algn="l" latinLnBrk="1"/>
                      <a:endParaRPr lang="en-US" altLang="ko-KR" sz="1200" dirty="0"/>
                    </a:p>
                    <a:p>
                      <a:pPr algn="l" latinLnBrk="1"/>
                      <a:endParaRPr lang="en-US" altLang="ko-KR" sz="1200" dirty="0"/>
                    </a:p>
                    <a:p>
                      <a:pPr algn="l" latinLnBrk="1"/>
                      <a:endParaRPr lang="en-US" altLang="ko-KR" sz="1200" dirty="0"/>
                    </a:p>
                    <a:p>
                      <a:pPr algn="l" latinLnBrk="1"/>
                      <a:endParaRPr lang="en-US" altLang="ko-KR" sz="1200" dirty="0"/>
                    </a:p>
                    <a:p>
                      <a:pPr algn="l" latinLnBrk="1"/>
                      <a:endParaRPr lang="en-US" altLang="ko-KR" sz="1200" dirty="0"/>
                    </a:p>
                    <a:p>
                      <a:pPr algn="l" latinLnBrk="1"/>
                      <a:endParaRPr lang="en-US" altLang="ko-KR" sz="1200" dirty="0"/>
                    </a:p>
                    <a:p>
                      <a:pPr algn="l" latinLnBrk="1"/>
                      <a:r>
                        <a:rPr lang="ko-KR" altLang="en-US" sz="1200" dirty="0"/>
                        <a:t>국내외 경쟁 업체들의 제품 출시와 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ko-KR" altLang="en-US" sz="1200" dirty="0"/>
                        <a:t>마케팅 강화로 경쟁이 심화되고 있음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algn="l" latinLnBrk="1"/>
                      <a:endParaRPr lang="en-US" altLang="ko-KR" sz="1200" dirty="0"/>
                    </a:p>
                    <a:p>
                      <a:pPr algn="l" latinLnBrk="1"/>
                      <a:endParaRPr lang="en-US" altLang="ko-KR" sz="1200" dirty="0"/>
                    </a:p>
                    <a:p>
                      <a:pPr algn="l" latinLnBrk="1"/>
                      <a:endParaRPr lang="en-US" altLang="ko-KR" sz="1200" dirty="0"/>
                    </a:p>
                    <a:p>
                      <a:pPr algn="l" latinLnBrk="1"/>
                      <a:endParaRPr lang="en-US" altLang="ko-KR" sz="1200" dirty="0"/>
                    </a:p>
                    <a:p>
                      <a:pPr algn="l" latinLnBrk="1"/>
                      <a:endParaRPr lang="en-US" altLang="ko-KR" sz="1200" dirty="0"/>
                    </a:p>
                    <a:p>
                      <a:pPr algn="l" latinLnBrk="1"/>
                      <a:endParaRPr lang="en-US" altLang="ko-KR" sz="1200" dirty="0"/>
                    </a:p>
                    <a:p>
                      <a:pPr algn="l" latinLnBrk="1"/>
                      <a:r>
                        <a:rPr lang="ko-KR" altLang="en-US" sz="1200" dirty="0"/>
                        <a:t>글로벌 </a:t>
                      </a:r>
                      <a:r>
                        <a:rPr lang="ko-KR" altLang="en-US" sz="1200" dirty="0" err="1"/>
                        <a:t>공급망의</a:t>
                      </a:r>
                      <a:r>
                        <a:rPr lang="ko-KR" altLang="en-US" sz="1200" dirty="0"/>
                        <a:t> 불안정으로 인해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ko-KR" altLang="en-US" sz="1200" dirty="0"/>
                        <a:t>원자재 조달에 어려움이 있을 수 있음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건강 지향적인 소비 트렌드의 확산으로 건강식품이  성장하고 있어</a:t>
                      </a:r>
                      <a:r>
                        <a:rPr lang="en-US" altLang="ko-KR" sz="1200" dirty="0"/>
                        <a:t>,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이를 활용한 신제품 개발이 가능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온라인 쇼핑의 성장으로 </a:t>
                      </a:r>
                      <a:r>
                        <a:rPr lang="en-US" altLang="ko-KR" sz="1200" dirty="0"/>
                        <a:t>e</a:t>
                      </a:r>
                      <a:r>
                        <a:rPr lang="ko-KR" altLang="en-US" sz="1200" dirty="0" err="1"/>
                        <a:t>커머스</a:t>
                      </a:r>
                      <a:r>
                        <a:rPr lang="ko-KR" altLang="en-US" sz="1200" dirty="0"/>
                        <a:t> </a:t>
                      </a:r>
                      <a:endParaRPr lang="en-US" altLang="ko-KR" sz="1200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플랫폼을 통한 판매 확대가 가능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신흥 시장의 성장으로 해외 진출 </a:t>
                      </a:r>
                      <a:endParaRPr lang="en-US" altLang="ko-KR" sz="1200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기회가 확대되고 있음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  <a:p>
                      <a:pPr algn="l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6640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06252" y="417339"/>
            <a:ext cx="10981690" cy="640080"/>
          </a:xfrm>
        </p:spPr>
        <p:txBody>
          <a:bodyPr rtlCol="0">
            <a:normAutofit/>
          </a:bodyPr>
          <a:lstStyle/>
          <a:p>
            <a:pPr algn="ctr"/>
            <a:r>
              <a:rPr lang="en-US" altLang="ko-KR" sz="2500" dirty="0">
                <a:cs typeface="Segoe UI Light" panose="020B0502040204020203" pitchFamily="34" charset="0"/>
              </a:rPr>
              <a:t>SWOT </a:t>
            </a:r>
            <a:r>
              <a:rPr lang="ko-KR" altLang="en-US" sz="2500" dirty="0">
                <a:cs typeface="Segoe UI Light" panose="020B0502040204020203" pitchFamily="34" charset="0"/>
              </a:rPr>
              <a:t>분석</a:t>
            </a:r>
          </a:p>
        </p:txBody>
      </p:sp>
      <p:sp>
        <p:nvSpPr>
          <p:cNvPr id="25" name="내용 개체 틀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5095972"/>
              </p:ext>
            </p:extLst>
          </p:nvPr>
        </p:nvGraphicFramePr>
        <p:xfrm>
          <a:off x="622877" y="1593042"/>
          <a:ext cx="10898907" cy="4860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24727">
                  <a:extLst>
                    <a:ext uri="{9D8B030D-6E8A-4147-A177-3AD203B41FA5}">
                      <a16:colId xmlns:a16="http://schemas.microsoft.com/office/drawing/2014/main" val="826787426"/>
                    </a:ext>
                  </a:extLst>
                </a:gridCol>
                <a:gridCol w="2715632">
                  <a:extLst>
                    <a:ext uri="{9D8B030D-6E8A-4147-A177-3AD203B41FA5}">
                      <a16:colId xmlns:a16="http://schemas.microsoft.com/office/drawing/2014/main" val="1328594370"/>
                    </a:ext>
                  </a:extLst>
                </a:gridCol>
                <a:gridCol w="2733821">
                  <a:extLst>
                    <a:ext uri="{9D8B030D-6E8A-4147-A177-3AD203B41FA5}">
                      <a16:colId xmlns:a16="http://schemas.microsoft.com/office/drawing/2014/main" val="2345188373"/>
                    </a:ext>
                  </a:extLst>
                </a:gridCol>
                <a:gridCol w="2724727">
                  <a:extLst>
                    <a:ext uri="{9D8B030D-6E8A-4147-A177-3AD203B41FA5}">
                      <a16:colId xmlns:a16="http://schemas.microsoft.com/office/drawing/2014/main" val="1730286428"/>
                    </a:ext>
                  </a:extLst>
                </a:gridCol>
              </a:tblGrid>
              <a:tr h="3801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강점 요인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약점 요인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위기 요인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기회 요인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2333185"/>
                  </a:ext>
                </a:extLst>
              </a:tr>
              <a:tr h="323205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/>
                        <a:t>강력한 브랜드 파워</a:t>
                      </a:r>
                      <a:endParaRPr lang="en-US" altLang="ko-KR" sz="1200" b="1" dirty="0"/>
                    </a:p>
                    <a:p>
                      <a:pPr algn="l" latinLnBrk="1"/>
                      <a:r>
                        <a:rPr lang="ko-KR" altLang="en-US" sz="1200" dirty="0" err="1"/>
                        <a:t>초코파이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 err="1"/>
                        <a:t>꼬북칩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 err="1"/>
                        <a:t>오감자</a:t>
                      </a:r>
                      <a:r>
                        <a:rPr lang="ko-KR" altLang="en-US" sz="1200" dirty="0"/>
                        <a:t> 등 국내외에서 인지도가 높은 제품을 보유하고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ko-KR" altLang="en-US" sz="1200" dirty="0"/>
                        <a:t>있으며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특히 </a:t>
                      </a:r>
                      <a:r>
                        <a:rPr lang="en-US" altLang="ko-KR" sz="1200" dirty="0"/>
                        <a:t>‘</a:t>
                      </a:r>
                      <a:r>
                        <a:rPr lang="ko-KR" altLang="en-US" sz="1200" dirty="0" err="1"/>
                        <a:t>초코파이</a:t>
                      </a:r>
                      <a:r>
                        <a:rPr lang="en-US" altLang="ko-KR" sz="1200" dirty="0"/>
                        <a:t>＇</a:t>
                      </a:r>
                      <a:r>
                        <a:rPr lang="ko-KR" altLang="en-US" sz="1200" dirty="0"/>
                        <a:t>는 글로벌 브랜드로 성장함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algn="l" latinLnBrk="1"/>
                      <a:endParaRPr lang="en-US" altLang="ko-KR" sz="1200" b="1" dirty="0"/>
                    </a:p>
                    <a:p>
                      <a:pPr algn="l" latinLnBrk="1"/>
                      <a:r>
                        <a:rPr lang="ko-KR" altLang="en-US" sz="1200" b="1" dirty="0"/>
                        <a:t>해외시장 성공 사례</a:t>
                      </a:r>
                      <a:endParaRPr lang="en-US" altLang="ko-KR" sz="1200" b="1" dirty="0"/>
                    </a:p>
                    <a:p>
                      <a:pPr algn="l" latinLnBrk="1"/>
                      <a:r>
                        <a:rPr lang="ko-KR" altLang="en-US" sz="1200" dirty="0"/>
                        <a:t>중국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러시아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베트남 등 국가에 현지 공장을 보유하며 안정적인 수익을 창출하고 있음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algn="l" latinLnBrk="1"/>
                      <a:r>
                        <a:rPr lang="ko-KR" altLang="en-US" sz="1200" dirty="0"/>
                        <a:t>특히 중국 시장에서는 현지화 전략으로 큰 성공을 거두었음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algn="l" latinLnBrk="1"/>
                      <a:endParaRPr lang="en-US" altLang="ko-KR" sz="1200" dirty="0"/>
                    </a:p>
                    <a:p>
                      <a:pPr algn="l" latinLnBrk="1"/>
                      <a:r>
                        <a:rPr lang="en-US" altLang="ko-KR" sz="1200" b="1" dirty="0"/>
                        <a:t>R&amp;D</a:t>
                      </a:r>
                      <a:r>
                        <a:rPr lang="en-US" altLang="ko-KR" sz="1200" b="1" baseline="0" dirty="0"/>
                        <a:t> </a:t>
                      </a:r>
                      <a:r>
                        <a:rPr lang="ko-KR" altLang="en-US" sz="1200" b="1" baseline="0" dirty="0"/>
                        <a:t>및 제품 개발 역량</a:t>
                      </a:r>
                      <a:endParaRPr lang="en-US" altLang="ko-KR" sz="1200" b="1" baseline="0" dirty="0"/>
                    </a:p>
                    <a:p>
                      <a:pPr algn="l" latinLnBrk="1"/>
                      <a:r>
                        <a:rPr lang="ko-KR" altLang="en-US" sz="1200" b="0" baseline="0" dirty="0"/>
                        <a:t>소비자 트렌드에 발맞춘 신제품 개발 </a:t>
                      </a:r>
                      <a:endParaRPr lang="en-US" altLang="ko-KR" sz="1200" b="0" baseline="0" dirty="0"/>
                    </a:p>
                    <a:p>
                      <a:pPr algn="l" latinLnBrk="1"/>
                      <a:r>
                        <a:rPr lang="ko-KR" altLang="en-US" sz="1200" b="0" baseline="0" dirty="0"/>
                        <a:t>능력이 뛰어나며</a:t>
                      </a:r>
                      <a:r>
                        <a:rPr lang="en-US" altLang="ko-KR" sz="1200" b="0" baseline="0" dirty="0"/>
                        <a:t>, </a:t>
                      </a:r>
                      <a:r>
                        <a:rPr lang="ko-KR" altLang="en-US" sz="1200" b="0" baseline="0" dirty="0"/>
                        <a:t>건강 간식</a:t>
                      </a:r>
                      <a:r>
                        <a:rPr lang="en-US" altLang="ko-KR" sz="1200" b="0" baseline="0" dirty="0"/>
                        <a:t>, </a:t>
                      </a:r>
                      <a:r>
                        <a:rPr lang="ko-KR" altLang="en-US" sz="1200" b="0" baseline="0" dirty="0"/>
                        <a:t>프리미엄 제품 라인 등으로 제품 강화를 시도하고 있음</a:t>
                      </a:r>
                      <a:r>
                        <a:rPr lang="en-US" altLang="ko-KR" sz="1200" b="0" baseline="0" dirty="0"/>
                        <a:t>.</a:t>
                      </a:r>
                      <a:endParaRPr lang="en-US" altLang="ko-KR" sz="1200" b="0" dirty="0"/>
                    </a:p>
                    <a:p>
                      <a:pPr algn="l" latinLnBrk="1"/>
                      <a:endParaRPr lang="en-US" altLang="ko-KR" sz="1200" dirty="0"/>
                    </a:p>
                    <a:p>
                      <a:pPr algn="l" latinLnBrk="1"/>
                      <a:r>
                        <a:rPr lang="ko-KR" altLang="en-US" sz="1200" b="1" dirty="0"/>
                        <a:t>효율적인 유통망과 생산 시스템</a:t>
                      </a:r>
                      <a:endParaRPr lang="en-US" altLang="ko-KR" sz="1200" b="1" dirty="0"/>
                    </a:p>
                    <a:p>
                      <a:pPr algn="l" latinLnBrk="1"/>
                      <a:r>
                        <a:rPr lang="ko-KR" altLang="en-US" sz="1200" b="0" dirty="0"/>
                        <a:t>자체적인 생산 및 유통 체계를 보유하고 있어</a:t>
                      </a:r>
                      <a:r>
                        <a:rPr lang="en-US" altLang="ko-KR" sz="1200" b="0" dirty="0"/>
                        <a:t>, </a:t>
                      </a:r>
                      <a:r>
                        <a:rPr lang="ko-KR" altLang="en-US" sz="1200" b="0" dirty="0"/>
                        <a:t>원가 절감과 품질 관리가 가능하며</a:t>
                      </a:r>
                      <a:r>
                        <a:rPr lang="en-US" altLang="ko-KR" sz="1200" b="0" dirty="0"/>
                        <a:t>, </a:t>
                      </a:r>
                      <a:r>
                        <a:rPr lang="ko-KR" altLang="en-US" sz="1200" b="0" dirty="0"/>
                        <a:t>신속한 시장 대응력을 갖추고 있음</a:t>
                      </a:r>
                      <a:r>
                        <a:rPr lang="en-US" altLang="ko-KR" sz="1200" b="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/>
                        <a:t>제품 포트폴리오의 </a:t>
                      </a:r>
                      <a:r>
                        <a:rPr lang="ko-KR" altLang="en-US" sz="1200" b="1" dirty="0" err="1"/>
                        <a:t>편증</a:t>
                      </a:r>
                      <a:endParaRPr lang="en-US" altLang="ko-KR" sz="1200" b="1" dirty="0"/>
                    </a:p>
                    <a:p>
                      <a:pPr algn="l" latinLnBrk="1"/>
                      <a:r>
                        <a:rPr lang="ko-KR" altLang="en-US" sz="1200" b="0" dirty="0"/>
                        <a:t>매출의 상당 부분이 몇몇 주요 제품</a:t>
                      </a:r>
                      <a:r>
                        <a:rPr lang="en-US" altLang="ko-KR" sz="1200" b="0" dirty="0"/>
                        <a:t>(</a:t>
                      </a:r>
                      <a:r>
                        <a:rPr lang="ko-KR" altLang="en-US" sz="1200" b="0" dirty="0"/>
                        <a:t>예</a:t>
                      </a:r>
                      <a:r>
                        <a:rPr lang="en-US" altLang="ko-KR" sz="1200" b="0" dirty="0"/>
                        <a:t>:</a:t>
                      </a:r>
                      <a:r>
                        <a:rPr lang="en-US" altLang="ko-KR" sz="1200" b="0" baseline="0" dirty="0"/>
                        <a:t> </a:t>
                      </a:r>
                      <a:r>
                        <a:rPr lang="ko-KR" altLang="en-US" sz="1200" b="0" baseline="0" dirty="0" err="1"/>
                        <a:t>초코파이</a:t>
                      </a:r>
                      <a:r>
                        <a:rPr lang="en-US" altLang="ko-KR" sz="1200" b="0" baseline="0" dirty="0"/>
                        <a:t>)</a:t>
                      </a:r>
                      <a:r>
                        <a:rPr lang="ko-KR" altLang="en-US" sz="1200" b="0" baseline="0" dirty="0"/>
                        <a:t>에 집중되어 있어</a:t>
                      </a:r>
                      <a:r>
                        <a:rPr lang="en-US" altLang="ko-KR" sz="1200" b="0" baseline="0" dirty="0"/>
                        <a:t>, </a:t>
                      </a:r>
                      <a:r>
                        <a:rPr lang="ko-KR" altLang="en-US" sz="1200" b="0" baseline="0" dirty="0"/>
                        <a:t>특정 제품의 수요 감소 시 전체 실적에 큰 영향을 받을 수 있음</a:t>
                      </a:r>
                      <a:r>
                        <a:rPr lang="en-US" altLang="ko-KR" sz="1200" b="0" baseline="0" dirty="0"/>
                        <a:t>.</a:t>
                      </a:r>
                    </a:p>
                    <a:p>
                      <a:pPr algn="l" latinLnBrk="1"/>
                      <a:endParaRPr lang="en-US" altLang="ko-KR" sz="1200" b="0" baseline="0" dirty="0"/>
                    </a:p>
                    <a:p>
                      <a:pPr algn="l" latinLnBrk="1"/>
                      <a:endParaRPr lang="en-US" altLang="ko-KR" sz="1200" b="0" baseline="0" dirty="0"/>
                    </a:p>
                    <a:p>
                      <a:pPr algn="l" latinLnBrk="1"/>
                      <a:r>
                        <a:rPr lang="ko-KR" altLang="en-US" sz="1200" b="1" baseline="0" dirty="0"/>
                        <a:t>건강 트렌드에 대한 대응 속도</a:t>
                      </a:r>
                      <a:endParaRPr lang="en-US" altLang="ko-KR" sz="1200" b="1" baseline="0" dirty="0"/>
                    </a:p>
                    <a:p>
                      <a:pPr algn="l" latinLnBrk="1"/>
                      <a:r>
                        <a:rPr lang="ko-KR" altLang="en-US" sz="1200" b="0" baseline="0" dirty="0"/>
                        <a:t>고당도</a:t>
                      </a:r>
                      <a:r>
                        <a:rPr lang="en-US" altLang="ko-KR" sz="1200" dirty="0">
                          <a:cs typeface="Arial Unicode MS" panose="020B0604020202020204" pitchFamily="50" charset="-127"/>
                        </a:rPr>
                        <a:t>·</a:t>
                      </a:r>
                      <a:r>
                        <a:rPr lang="ko-KR" altLang="en-US" sz="1200" b="0" baseline="0" dirty="0" err="1"/>
                        <a:t>고열량</a:t>
                      </a:r>
                      <a:r>
                        <a:rPr lang="ko-KR" altLang="en-US" sz="1200" b="0" baseline="0" dirty="0"/>
                        <a:t> 중심의 전통적인 스낵</a:t>
                      </a:r>
                      <a:endParaRPr lang="en-US" altLang="ko-KR" sz="1200" b="0" baseline="0" dirty="0"/>
                    </a:p>
                    <a:p>
                      <a:pPr algn="l" latinLnBrk="1"/>
                      <a:r>
                        <a:rPr lang="ko-KR" altLang="en-US" sz="1200" b="0" baseline="0" dirty="0"/>
                        <a:t>라인이 많아 건강 중심 소비 트렌드에 완전히 부응하기에는 아직 개선 여지가 있음</a:t>
                      </a:r>
                      <a:r>
                        <a:rPr lang="en-US" altLang="ko-KR" sz="1200" b="0" baseline="0" dirty="0"/>
                        <a:t>.</a:t>
                      </a:r>
                    </a:p>
                    <a:p>
                      <a:pPr algn="l" latinLnBrk="1"/>
                      <a:endParaRPr lang="en-US" altLang="ko-KR" sz="1200" b="0" baseline="0" dirty="0"/>
                    </a:p>
                    <a:p>
                      <a:pPr algn="l" latinLnBrk="1"/>
                      <a:endParaRPr lang="en-US" altLang="ko-KR" sz="1200" b="0" baseline="0" dirty="0"/>
                    </a:p>
                    <a:p>
                      <a:pPr algn="l" latinLnBrk="1"/>
                      <a:r>
                        <a:rPr lang="ko-KR" altLang="en-US" sz="1200" b="1" baseline="0" dirty="0"/>
                        <a:t>국내 시장의 성장 한계</a:t>
                      </a:r>
                      <a:endParaRPr lang="en-US" altLang="ko-KR" sz="1200" b="1" baseline="0" dirty="0"/>
                    </a:p>
                    <a:p>
                      <a:pPr algn="l" latinLnBrk="1"/>
                      <a:r>
                        <a:rPr lang="ko-KR" altLang="en-US" sz="1200" b="0" baseline="0" dirty="0"/>
                        <a:t>한국 내 스낵 시장은 이미 포화 상태로</a:t>
                      </a:r>
                      <a:r>
                        <a:rPr lang="en-US" altLang="ko-KR" sz="1200" b="0" baseline="0" dirty="0"/>
                        <a:t>, </a:t>
                      </a:r>
                      <a:r>
                        <a:rPr lang="ko-KR" altLang="en-US" sz="1200" b="0" baseline="0" dirty="0"/>
                        <a:t>내수 시장만으로는 지속적인 고성장을 기대하기 어려움</a:t>
                      </a:r>
                      <a:r>
                        <a:rPr lang="en-US" altLang="ko-KR" sz="1200" b="0" baseline="0" dirty="0"/>
                        <a:t>.</a:t>
                      </a:r>
                    </a:p>
                    <a:p>
                      <a:pPr algn="l" latinLnBrk="1"/>
                      <a:endParaRPr lang="en-US" altLang="ko-KR" sz="1200" b="0" baseline="0" dirty="0"/>
                    </a:p>
                    <a:p>
                      <a:pPr algn="l" latinLnBrk="1"/>
                      <a:r>
                        <a:rPr lang="ko-KR" altLang="en-US" sz="1200" b="1" baseline="0" dirty="0"/>
                        <a:t>신시장 개척의 리스크</a:t>
                      </a:r>
                      <a:endParaRPr lang="en-US" altLang="ko-KR" sz="1200" b="1" baseline="0" dirty="0"/>
                    </a:p>
                    <a:p>
                      <a:pPr algn="l" latinLnBrk="1"/>
                      <a:r>
                        <a:rPr lang="ko-KR" altLang="en-US" sz="1200" b="0" baseline="0" dirty="0"/>
                        <a:t>신흥 시장</a:t>
                      </a:r>
                      <a:r>
                        <a:rPr lang="en-US" altLang="ko-KR" sz="1200" b="0" baseline="0" dirty="0"/>
                        <a:t>(</a:t>
                      </a:r>
                      <a:r>
                        <a:rPr lang="ko-KR" altLang="en-US" sz="1200" b="0" baseline="0" dirty="0"/>
                        <a:t>예</a:t>
                      </a:r>
                      <a:r>
                        <a:rPr lang="en-US" altLang="ko-KR" sz="1200" b="0" baseline="0" dirty="0"/>
                        <a:t>: </a:t>
                      </a:r>
                      <a:r>
                        <a:rPr lang="ko-KR" altLang="en-US" sz="1200" b="0" baseline="0" dirty="0"/>
                        <a:t>중동</a:t>
                      </a:r>
                      <a:r>
                        <a:rPr lang="en-US" altLang="ko-KR" sz="1200" b="0" baseline="0" dirty="0"/>
                        <a:t>, </a:t>
                      </a:r>
                      <a:r>
                        <a:rPr lang="ko-KR" altLang="en-US" sz="1200" b="0" baseline="0" dirty="0"/>
                        <a:t>아프리카 등</a:t>
                      </a:r>
                      <a:r>
                        <a:rPr lang="en-US" altLang="ko-KR" sz="1200" b="0" baseline="0" dirty="0"/>
                        <a:t>) </a:t>
                      </a:r>
                      <a:r>
                        <a:rPr lang="ko-KR" altLang="en-US" sz="1200" b="0" baseline="0" dirty="0"/>
                        <a:t>진출은 잠재력이 크지만</a:t>
                      </a:r>
                      <a:r>
                        <a:rPr lang="en-US" altLang="ko-KR" sz="1200" b="0" baseline="0" dirty="0"/>
                        <a:t>, </a:t>
                      </a:r>
                      <a:r>
                        <a:rPr lang="ko-KR" altLang="en-US" sz="1200" b="0" baseline="0" dirty="0"/>
                        <a:t>정치적 리스크나 문화 차이</a:t>
                      </a:r>
                      <a:r>
                        <a:rPr lang="en-US" altLang="ko-KR" sz="1200" b="0" baseline="0" dirty="0"/>
                        <a:t>, </a:t>
                      </a:r>
                      <a:r>
                        <a:rPr lang="ko-KR" altLang="en-US" sz="1200" b="0" baseline="0" dirty="0"/>
                        <a:t>물류 인프라 문제 등도</a:t>
                      </a:r>
                      <a:endParaRPr lang="en-US" altLang="ko-KR" sz="1200" b="0" baseline="0" dirty="0"/>
                    </a:p>
                    <a:p>
                      <a:pPr algn="l" latinLnBrk="1"/>
                      <a:r>
                        <a:rPr lang="ko-KR" altLang="en-US" sz="1200" b="0" baseline="0" dirty="0"/>
                        <a:t>상존함</a:t>
                      </a:r>
                      <a:r>
                        <a:rPr lang="en-US" altLang="ko-KR" sz="1200" b="0" baseline="0" dirty="0"/>
                        <a:t>.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/>
                        <a:t>글로벌 경기 불확실성</a:t>
                      </a:r>
                      <a:endParaRPr lang="en-US" altLang="ko-KR" sz="1200" b="1" dirty="0"/>
                    </a:p>
                    <a:p>
                      <a:pPr algn="l" latinLnBrk="1"/>
                      <a:r>
                        <a:rPr lang="ko-KR" altLang="en-US" sz="1200" dirty="0"/>
                        <a:t>세계 경제의 불확실성이 지속되면서</a:t>
                      </a:r>
                      <a:endParaRPr lang="en-US" altLang="ko-KR" sz="1200" dirty="0"/>
                    </a:p>
                    <a:p>
                      <a:pPr algn="l" latinLnBrk="1"/>
                      <a:r>
                        <a:rPr lang="ko-KR" altLang="en-US" sz="1200" dirty="0"/>
                        <a:t>소비자들의 구매력이 감소하고 있음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algn="l" latinLnBrk="1"/>
                      <a:r>
                        <a:rPr lang="ko-KR" altLang="en-US" sz="1200" dirty="0"/>
                        <a:t>이는 오리온의 주요 수출 시장인 중국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러시아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동남아시아의 판매 부진으로 이어질 수 있음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algn="l" latinLnBrk="1"/>
                      <a:endParaRPr lang="en-US" altLang="ko-KR" sz="1200" dirty="0"/>
                    </a:p>
                    <a:p>
                      <a:pPr algn="l" latinLnBrk="1"/>
                      <a:endParaRPr lang="en-US" altLang="ko-KR" sz="1200" dirty="0"/>
                    </a:p>
                    <a:p>
                      <a:pPr algn="l" latinLnBrk="1"/>
                      <a:endParaRPr lang="en-US" altLang="ko-KR" sz="1200" dirty="0"/>
                    </a:p>
                    <a:p>
                      <a:pPr algn="l" latinLnBrk="1"/>
                      <a:endParaRPr lang="en-US" altLang="ko-KR" sz="1200" dirty="0"/>
                    </a:p>
                    <a:p>
                      <a:pPr algn="l" latinLnBrk="1"/>
                      <a:r>
                        <a:rPr lang="ko-KR" altLang="en-US" sz="1200" b="1" i="0" dirty="0"/>
                        <a:t>원자재 가격 상승</a:t>
                      </a:r>
                      <a:endParaRPr lang="en-US" altLang="ko-KR" sz="1200" b="1" i="0" dirty="0"/>
                    </a:p>
                    <a:p>
                      <a:pPr algn="l" latinLnBrk="1"/>
                      <a:r>
                        <a:rPr lang="ko-KR" altLang="en-US" sz="1200" dirty="0"/>
                        <a:t>밀가루</a:t>
                      </a:r>
                      <a:r>
                        <a:rPr lang="en-US" altLang="ko-KR" sz="1200" dirty="0"/>
                        <a:t>,</a:t>
                      </a:r>
                      <a:r>
                        <a:rPr lang="en-US" altLang="ko-KR" sz="1200" baseline="0" dirty="0"/>
                        <a:t> </a:t>
                      </a:r>
                      <a:r>
                        <a:rPr lang="ko-KR" altLang="en-US" sz="1200" baseline="0" dirty="0"/>
                        <a:t>설탕</a:t>
                      </a:r>
                      <a:r>
                        <a:rPr lang="en-US" altLang="ko-KR" sz="1200" baseline="0" dirty="0"/>
                        <a:t>, </a:t>
                      </a:r>
                      <a:r>
                        <a:rPr lang="ko-KR" altLang="en-US" sz="1200" baseline="0" dirty="0"/>
                        <a:t>포장재 등 주요 원자재의 가격 상승은 생산 비용을 증가시키고 있습니다</a:t>
                      </a:r>
                      <a:r>
                        <a:rPr lang="en-US" altLang="ko-KR" sz="1200" baseline="0" dirty="0"/>
                        <a:t>. </a:t>
                      </a:r>
                      <a:r>
                        <a:rPr lang="ko-KR" altLang="en-US" sz="1200" baseline="0" dirty="0"/>
                        <a:t>특히</a:t>
                      </a:r>
                      <a:r>
                        <a:rPr lang="en-US" altLang="ko-KR" sz="1200" baseline="0" dirty="0"/>
                        <a:t>, </a:t>
                      </a:r>
                      <a:r>
                        <a:rPr lang="ko-KR" altLang="en-US" sz="1200" baseline="0" dirty="0"/>
                        <a:t>원자재 수급 불안정은 생산 계획에 차질을 빚을 수 있음</a:t>
                      </a:r>
                      <a:r>
                        <a:rPr lang="en-US" altLang="ko-KR" sz="1200" baseline="0" dirty="0"/>
                        <a:t>.</a:t>
                      </a:r>
                    </a:p>
                    <a:p>
                      <a:pPr algn="l" latinLnBrk="1"/>
                      <a:endParaRPr lang="en-US" altLang="ko-KR" sz="1200" baseline="0" dirty="0"/>
                    </a:p>
                    <a:p>
                      <a:pPr algn="l" latinLnBrk="1"/>
                      <a:endParaRPr lang="en-US" altLang="ko-KR" sz="1200" baseline="0" dirty="0"/>
                    </a:p>
                    <a:p>
                      <a:pPr algn="l" latinLnBrk="1"/>
                      <a:endParaRPr lang="en-US" altLang="ko-KR" sz="1200" baseline="0" dirty="0"/>
                    </a:p>
                    <a:p>
                      <a:pPr algn="l" latinLnBrk="1"/>
                      <a:r>
                        <a:rPr lang="ko-KR" altLang="en-US" sz="1200" b="1" baseline="0" dirty="0"/>
                        <a:t>건강 지향 소비 트렌드</a:t>
                      </a:r>
                      <a:endParaRPr lang="en-US" altLang="ko-KR" sz="1200" b="1" baseline="0" dirty="0"/>
                    </a:p>
                    <a:p>
                      <a:pPr algn="l" latinLnBrk="1"/>
                      <a:r>
                        <a:rPr lang="ko-KR" altLang="en-US" sz="1200" baseline="0" dirty="0"/>
                        <a:t>소비자들이 건강을 중시하는 경향이 강해지면서</a:t>
                      </a:r>
                      <a:r>
                        <a:rPr lang="en-US" altLang="ko-KR" sz="1200" baseline="0" dirty="0"/>
                        <a:t>, </a:t>
                      </a:r>
                      <a:r>
                        <a:rPr lang="ko-KR" altLang="en-US" sz="1200" baseline="0" dirty="0"/>
                        <a:t>기존의 고당도</a:t>
                      </a:r>
                      <a:r>
                        <a:rPr lang="en-US" altLang="ko-KR" sz="1200" baseline="0" dirty="0"/>
                        <a:t>, </a:t>
                      </a:r>
                      <a:r>
                        <a:rPr lang="ko-KR" altLang="en-US" sz="1200" baseline="0" dirty="0"/>
                        <a:t>고칼로리 제품에 대한 수요가 감소하고 있다</a:t>
                      </a:r>
                      <a:r>
                        <a:rPr lang="en-US" altLang="ko-KR" sz="1200" baseline="0" dirty="0"/>
                        <a:t>. </a:t>
                      </a:r>
                      <a:r>
                        <a:rPr lang="ko-KR" altLang="en-US" sz="1200" baseline="0" dirty="0"/>
                        <a:t>이는 기존 </a:t>
                      </a:r>
                      <a:r>
                        <a:rPr lang="ko-KR" altLang="en-US" sz="1200" baseline="0" dirty="0" err="1"/>
                        <a:t>제품군의</a:t>
                      </a:r>
                      <a:r>
                        <a:rPr lang="ko-KR" altLang="en-US" sz="1200" baseline="0" dirty="0"/>
                        <a:t> 판매 부진으로 이어질 수 있음</a:t>
                      </a:r>
                      <a:r>
                        <a:rPr lang="en-US" altLang="ko-KR" sz="1200" baseline="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/>
                        <a:t>프리미엄 </a:t>
                      </a:r>
                      <a:r>
                        <a:rPr lang="ko-KR" altLang="en-US" sz="1200" b="1" dirty="0" err="1"/>
                        <a:t>제품군</a:t>
                      </a:r>
                      <a:r>
                        <a:rPr lang="ko-KR" altLang="en-US" sz="1200" b="1" dirty="0"/>
                        <a:t> 확대</a:t>
                      </a:r>
                      <a:endParaRPr lang="en-US" altLang="ko-KR" sz="1200" b="1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/>
                        <a:t>건강 지향 소비 트렌드에 맞춰  저당</a:t>
                      </a:r>
                      <a:r>
                        <a:rPr lang="en-US" altLang="ko-KR" sz="1200" b="0" dirty="0"/>
                        <a:t>, </a:t>
                      </a:r>
                      <a:r>
                        <a:rPr lang="ko-KR" altLang="en-US" sz="1200" b="0" dirty="0"/>
                        <a:t>저칼로리</a:t>
                      </a:r>
                      <a:r>
                        <a:rPr lang="en-US" altLang="ko-KR" sz="1200" b="0" dirty="0"/>
                        <a:t>, </a:t>
                      </a:r>
                      <a:r>
                        <a:rPr lang="ko-KR" altLang="en-US" sz="1200" b="0" dirty="0"/>
                        <a:t>고단백 등의 프리미엄 </a:t>
                      </a:r>
                      <a:r>
                        <a:rPr lang="ko-KR" altLang="en-US" sz="1200" b="0" dirty="0" err="1"/>
                        <a:t>제품군을</a:t>
                      </a:r>
                      <a:r>
                        <a:rPr lang="ko-KR" altLang="en-US" sz="1200" b="0" dirty="0"/>
                        <a:t> 강화함으로써 새로운 시장을 </a:t>
                      </a:r>
                      <a:endParaRPr lang="en-US" altLang="ko-KR" sz="1200" b="0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/>
                        <a:t>창출할 수 있음</a:t>
                      </a:r>
                      <a:r>
                        <a:rPr lang="en-US" altLang="ko-KR" sz="1200" b="0" dirty="0"/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/>
                        <a:t>글로벌 시장 다변화</a:t>
                      </a:r>
                      <a:endParaRPr lang="en-US" altLang="ko-KR" sz="1200" b="1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중국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러시아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동남아시아 외에도 중동</a:t>
                      </a:r>
                      <a:r>
                        <a:rPr lang="en-US" altLang="ko-KR" sz="1200" dirty="0"/>
                        <a:t>,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아프리카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남미 등 신흥 시장으로의 진출을 통해 매출 기반을 다변화 할 수 있음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/>
                        <a:t>온라인 및 </a:t>
                      </a:r>
                      <a:r>
                        <a:rPr lang="en-US" altLang="ko-KR" sz="1200" b="1" dirty="0"/>
                        <a:t>D2D</a:t>
                      </a:r>
                      <a:r>
                        <a:rPr lang="en-US" altLang="ko-KR" sz="1200" b="1" baseline="0" dirty="0"/>
                        <a:t> </a:t>
                      </a:r>
                      <a:r>
                        <a:rPr lang="ko-KR" altLang="en-US" sz="1200" b="1" baseline="0" dirty="0"/>
                        <a:t>채널 강화</a:t>
                      </a:r>
                      <a:endParaRPr lang="en-US" altLang="ko-KR" sz="1200" b="1" baseline="0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baseline="0" dirty="0"/>
                        <a:t>온라인 쇼핑과 </a:t>
                      </a:r>
                      <a:r>
                        <a:rPr lang="en-US" altLang="ko-KR" sz="1200" b="0" baseline="0" dirty="0"/>
                        <a:t>D2D(Direct to Consumer) </a:t>
                      </a:r>
                      <a:r>
                        <a:rPr lang="ko-KR" altLang="en-US" sz="1200" b="0" baseline="0" dirty="0"/>
                        <a:t>채널을 강화하여 소비자와의 직접적인 소통을 통해 브랜드 </a:t>
                      </a:r>
                      <a:r>
                        <a:rPr lang="ko-KR" altLang="en-US" sz="1200" b="0" baseline="0" dirty="0" err="1"/>
                        <a:t>충성도를</a:t>
                      </a:r>
                      <a:r>
                        <a:rPr lang="ko-KR" altLang="en-US" sz="1200" b="0" baseline="0" dirty="0"/>
                        <a:t> 높이고</a:t>
                      </a:r>
                      <a:r>
                        <a:rPr lang="en-US" altLang="ko-KR" sz="1200" b="0" baseline="0" dirty="0"/>
                        <a:t>, </a:t>
                      </a:r>
                      <a:r>
                        <a:rPr lang="ko-KR" altLang="en-US" sz="1200" b="0" baseline="0" dirty="0"/>
                        <a:t>유통 마진을 절감할 수 있음</a:t>
                      </a:r>
                      <a:r>
                        <a:rPr lang="en-US" altLang="ko-KR" sz="1200" b="0" baseline="0" dirty="0"/>
                        <a:t>.</a:t>
                      </a:r>
                      <a:endParaRPr lang="en-US" altLang="ko-KR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09620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1207" y="448056"/>
            <a:ext cx="11091673" cy="640080"/>
          </a:xfrm>
        </p:spPr>
        <p:txBody>
          <a:bodyPr>
            <a:normAutofit/>
          </a:bodyPr>
          <a:lstStyle/>
          <a:p>
            <a:pPr algn="ctr"/>
            <a:r>
              <a:rPr lang="ko-KR" altLang="en-US" sz="2500" dirty="0"/>
              <a:t>전략적 시사점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70858" y="1970117"/>
            <a:ext cx="9227206" cy="40164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u="sng" dirty="0"/>
              <a:t>SO </a:t>
            </a:r>
            <a:r>
              <a:rPr lang="ko-KR" altLang="en-US" sz="1500" b="1" u="sng" dirty="0"/>
              <a:t>전략</a:t>
            </a:r>
            <a:endParaRPr lang="en-US" altLang="ko-KR" sz="1500" b="1" u="sng" dirty="0"/>
          </a:p>
          <a:p>
            <a:r>
              <a:rPr lang="ko-KR" altLang="en-US" sz="1500" dirty="0"/>
              <a:t>글로벌 건강식품 시장의 성장과 온라인 판매 채널 확대를 활용하여 건강 지향적인 제품 라인업을 강화하고</a:t>
            </a:r>
            <a:r>
              <a:rPr lang="en-US" altLang="ko-KR" sz="1500" dirty="0"/>
              <a:t>,</a:t>
            </a:r>
          </a:p>
          <a:p>
            <a:r>
              <a:rPr lang="en-US" altLang="ko-KR" sz="1500" dirty="0"/>
              <a:t>E</a:t>
            </a:r>
            <a:r>
              <a:rPr lang="ko-KR" altLang="en-US" sz="1500" dirty="0" err="1"/>
              <a:t>커머스</a:t>
            </a:r>
            <a:r>
              <a:rPr lang="ko-KR" altLang="en-US" sz="1500" dirty="0"/>
              <a:t> 플랫폼을 통한 판매를 확대</a:t>
            </a:r>
            <a:endParaRPr lang="en-US" altLang="ko-KR" sz="1500" dirty="0"/>
          </a:p>
          <a:p>
            <a:endParaRPr lang="en-US" altLang="ko-KR" sz="1500" dirty="0"/>
          </a:p>
          <a:p>
            <a:r>
              <a:rPr lang="en-US" altLang="ko-KR" sz="1500" b="1" u="sng" dirty="0"/>
              <a:t>ST </a:t>
            </a:r>
            <a:r>
              <a:rPr lang="ko-KR" altLang="en-US" sz="1500" b="1" u="sng" dirty="0"/>
              <a:t>전략</a:t>
            </a:r>
            <a:endParaRPr lang="en-US" altLang="ko-KR" sz="1500" b="1" u="sng" dirty="0"/>
          </a:p>
          <a:p>
            <a:r>
              <a:rPr lang="ko-KR" altLang="en-US" sz="1500" dirty="0"/>
              <a:t>강력한 브랜드 인지도를 바탕으로 경쟁 심화에 대응하고</a:t>
            </a:r>
            <a:r>
              <a:rPr lang="en-US" altLang="ko-KR" sz="1500" dirty="0"/>
              <a:t>, </a:t>
            </a:r>
            <a:r>
              <a:rPr lang="ko-KR" altLang="en-US" sz="1500" dirty="0"/>
              <a:t>글로벌 경기 불확실성에 대비한 가격 전략을 수립</a:t>
            </a:r>
            <a:r>
              <a:rPr lang="en-US" altLang="ko-KR" sz="1500" dirty="0"/>
              <a:t>.</a:t>
            </a:r>
          </a:p>
          <a:p>
            <a:endParaRPr lang="en-US" altLang="ko-KR" sz="1500" dirty="0"/>
          </a:p>
          <a:p>
            <a:r>
              <a:rPr lang="en-US" altLang="ko-KR" sz="1500" b="1" u="sng" dirty="0"/>
              <a:t>WO </a:t>
            </a:r>
            <a:r>
              <a:rPr lang="ko-KR" altLang="en-US" sz="1500" b="1" u="sng" dirty="0"/>
              <a:t>전략</a:t>
            </a:r>
            <a:endParaRPr lang="en-US" altLang="ko-KR" sz="1500" b="1" u="sng" dirty="0"/>
          </a:p>
          <a:p>
            <a:r>
              <a:rPr lang="ko-KR" altLang="en-US" sz="1500" dirty="0"/>
              <a:t>국내 시장 의존도를 낮추기 위해 해외 진출을 확대하고</a:t>
            </a:r>
            <a:r>
              <a:rPr lang="en-US" altLang="ko-KR" sz="1500" dirty="0"/>
              <a:t>, </a:t>
            </a:r>
            <a:r>
              <a:rPr lang="ko-KR" altLang="en-US" sz="1500" dirty="0"/>
              <a:t>건강 지향적인 소비 트렌드에 대흥하기 위해</a:t>
            </a:r>
            <a:endParaRPr lang="en-US" altLang="ko-KR" sz="1500" dirty="0"/>
          </a:p>
          <a:p>
            <a:r>
              <a:rPr lang="ko-KR" altLang="en-US" sz="1500" dirty="0"/>
              <a:t>제품 개발에 </a:t>
            </a:r>
            <a:r>
              <a:rPr lang="ko-KR" altLang="en-US" sz="1500" dirty="0" err="1"/>
              <a:t>투자해야함</a:t>
            </a:r>
            <a:r>
              <a:rPr lang="en-US" altLang="ko-KR" sz="1500" dirty="0"/>
              <a:t>.</a:t>
            </a:r>
          </a:p>
          <a:p>
            <a:endParaRPr lang="en-US" altLang="ko-KR" sz="1500" dirty="0"/>
          </a:p>
          <a:p>
            <a:r>
              <a:rPr lang="en-US" altLang="ko-KR" sz="1500" b="1" u="sng" dirty="0"/>
              <a:t>WT </a:t>
            </a:r>
            <a:r>
              <a:rPr lang="ko-KR" altLang="en-US" sz="1500" b="1" u="sng" dirty="0"/>
              <a:t>전략</a:t>
            </a:r>
            <a:endParaRPr lang="en-US" altLang="ko-KR" sz="1500" b="1" u="sng" dirty="0"/>
          </a:p>
          <a:p>
            <a:r>
              <a:rPr lang="ko-KR" altLang="en-US" sz="1500" dirty="0"/>
              <a:t>원자재 가격 변동성과 </a:t>
            </a:r>
            <a:r>
              <a:rPr lang="ko-KR" altLang="en-US" sz="1500" dirty="0" err="1"/>
              <a:t>공급망</a:t>
            </a:r>
            <a:r>
              <a:rPr lang="ko-KR" altLang="en-US" sz="1500" dirty="0"/>
              <a:t> 불안정에 대응하기 위해 원가 절감 및 </a:t>
            </a:r>
            <a:r>
              <a:rPr lang="ko-KR" altLang="en-US" sz="1500" dirty="0" err="1"/>
              <a:t>공급망</a:t>
            </a:r>
            <a:r>
              <a:rPr lang="ko-KR" altLang="en-US" sz="1500" dirty="0"/>
              <a:t> 다변화를 추진해야함</a:t>
            </a:r>
            <a:r>
              <a:rPr lang="en-US" altLang="ko-KR" sz="1500" dirty="0"/>
              <a:t>.</a:t>
            </a:r>
          </a:p>
          <a:p>
            <a:endParaRPr lang="en-US" altLang="ko-KR" sz="1500" dirty="0"/>
          </a:p>
          <a:p>
            <a:endParaRPr lang="en-US" altLang="ko-KR" sz="1500" dirty="0"/>
          </a:p>
          <a:p>
            <a:endParaRPr lang="en-US" altLang="ko-KR" sz="1500" dirty="0"/>
          </a:p>
          <a:p>
            <a:r>
              <a:rPr lang="ko-KR" altLang="en-US" sz="1500" u="sng" dirty="0"/>
              <a:t>이러한 전략을 오리온은 변화하는 시장 환경에 유연하게 대응하고</a:t>
            </a:r>
            <a:r>
              <a:rPr lang="en-US" altLang="ko-KR" sz="1500" u="sng" dirty="0"/>
              <a:t>, </a:t>
            </a:r>
            <a:r>
              <a:rPr lang="ko-KR" altLang="en-US" sz="1500" u="sng" dirty="0"/>
              <a:t>지속 가능한 성장을 이룰 수 있음</a:t>
            </a:r>
            <a:r>
              <a:rPr lang="en-US" altLang="ko-KR" sz="1500" u="sng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37466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06829" y="406492"/>
            <a:ext cx="10972799" cy="640080"/>
          </a:xfrm>
        </p:spPr>
        <p:txBody>
          <a:bodyPr rtlCol="0">
            <a:normAutofit/>
          </a:bodyPr>
          <a:lstStyle/>
          <a:p>
            <a:pPr algn="ctr" rtl="0"/>
            <a:r>
              <a:rPr lang="ko-KR" altLang="en-US" sz="2500" dirty="0">
                <a:cs typeface="Segoe UI Light" panose="020B0502040204020203" pitchFamily="34" charset="0"/>
              </a:rPr>
              <a:t>오리온 내부적 경쟁사 분석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9957" y="1404851"/>
            <a:ext cx="5184433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>
                <a:cs typeface="Arial Unicode MS" panose="020B0604020202020204" pitchFamily="50" charset="-127"/>
              </a:rPr>
              <a:t>·</a:t>
            </a:r>
            <a:r>
              <a:rPr lang="en-US" altLang="ko-KR" b="1" dirty="0">
                <a:cs typeface="Arial Unicode MS" panose="020B0604020202020204" pitchFamily="50" charset="-127"/>
              </a:rPr>
              <a:t> </a:t>
            </a:r>
            <a:r>
              <a:rPr lang="ko-KR" altLang="en-US" sz="1500" b="1" dirty="0">
                <a:cs typeface="Arial Unicode MS" panose="020B0604020202020204" pitchFamily="50" charset="-127"/>
              </a:rPr>
              <a:t>롯데제과</a:t>
            </a:r>
            <a:endParaRPr lang="en-US" altLang="ko-KR" sz="1500" b="1" dirty="0">
              <a:cs typeface="Arial Unicode MS" panose="020B0604020202020204" pitchFamily="50" charset="-127"/>
            </a:endParaRPr>
          </a:p>
          <a:p>
            <a:r>
              <a:rPr lang="en-US" altLang="ko-KR" sz="1500" dirty="0"/>
              <a:t>  </a:t>
            </a:r>
            <a:r>
              <a:rPr lang="en-US" altLang="ko-KR" sz="1500" dirty="0">
                <a:cs typeface="Arial Unicode MS" panose="020B0604020202020204" pitchFamily="50" charset="-127"/>
              </a:rPr>
              <a:t>·  </a:t>
            </a:r>
            <a:r>
              <a:rPr lang="ko-KR" altLang="en-US" sz="1500" dirty="0"/>
              <a:t>주요 </a:t>
            </a:r>
            <a:r>
              <a:rPr lang="ko-KR" altLang="en-US" sz="1500" dirty="0" err="1"/>
              <a:t>제품군</a:t>
            </a:r>
            <a:r>
              <a:rPr lang="ko-KR" altLang="en-US" sz="1500" dirty="0"/>
              <a:t> </a:t>
            </a:r>
            <a:r>
              <a:rPr lang="en-US" altLang="ko-KR" sz="1500" dirty="0"/>
              <a:t>: ‘</a:t>
            </a:r>
            <a:r>
              <a:rPr lang="ko-KR" altLang="en-US" sz="1500" dirty="0" err="1"/>
              <a:t>빼빼로</a:t>
            </a:r>
            <a:r>
              <a:rPr lang="en-US" altLang="ko-KR" sz="1500" dirty="0"/>
              <a:t>‘, ‘</a:t>
            </a:r>
            <a:r>
              <a:rPr lang="ko-KR" altLang="en-US" sz="1500" dirty="0" err="1"/>
              <a:t>자일리톨</a:t>
            </a:r>
            <a:r>
              <a:rPr lang="ko-KR" altLang="en-US" sz="1500" dirty="0"/>
              <a:t> 껌</a:t>
            </a:r>
            <a:r>
              <a:rPr lang="en-US" altLang="ko-KR" sz="1500" dirty="0"/>
              <a:t>‘, ‘</a:t>
            </a:r>
            <a:r>
              <a:rPr lang="ko-KR" altLang="en-US" sz="1500" dirty="0" err="1"/>
              <a:t>칸쵸</a:t>
            </a:r>
            <a:r>
              <a:rPr lang="en-US" altLang="ko-KR" sz="1500" dirty="0"/>
              <a:t>‘, ‘</a:t>
            </a:r>
            <a:r>
              <a:rPr lang="ko-KR" altLang="en-US" sz="1500" dirty="0" err="1"/>
              <a:t>꼬깔콘</a:t>
            </a:r>
            <a:r>
              <a:rPr lang="en-US" altLang="ko-KR" sz="1500" dirty="0"/>
              <a:t>’ </a:t>
            </a:r>
            <a:r>
              <a:rPr lang="ko-KR" altLang="en-US" sz="1500" dirty="0"/>
              <a:t>등</a:t>
            </a:r>
            <a:endParaRPr lang="en-US" altLang="ko-KR" sz="1500" dirty="0"/>
          </a:p>
          <a:p>
            <a:r>
              <a:rPr lang="en-US" altLang="ko-KR" sz="1500" dirty="0">
                <a:cs typeface="Arial Unicode MS" panose="020B0604020202020204" pitchFamily="50" charset="-127"/>
              </a:rPr>
              <a:t>  ·  </a:t>
            </a:r>
            <a:r>
              <a:rPr lang="ko-KR" altLang="en-US" sz="1500" dirty="0"/>
              <a:t>강점 </a:t>
            </a:r>
            <a:r>
              <a:rPr lang="en-US" altLang="ko-KR" sz="1500" dirty="0"/>
              <a:t>: </a:t>
            </a:r>
          </a:p>
          <a:p>
            <a:r>
              <a:rPr lang="en-US" altLang="ko-KR" sz="1500" dirty="0"/>
              <a:t>             </a:t>
            </a:r>
            <a:r>
              <a:rPr lang="en-US" altLang="ko-KR" sz="1500" dirty="0">
                <a:cs typeface="Arial Unicode MS" panose="020B0604020202020204" pitchFamily="50" charset="-127"/>
              </a:rPr>
              <a:t>·  </a:t>
            </a:r>
            <a:r>
              <a:rPr lang="ko-KR" altLang="en-US" sz="1500" dirty="0">
                <a:cs typeface="Arial Unicode MS" panose="020B0604020202020204" pitchFamily="50" charset="-127"/>
              </a:rPr>
              <a:t>국내 제과 시장에서 높은 인지도와 브랜드 충성도</a:t>
            </a:r>
            <a:r>
              <a:rPr lang="en-US" altLang="ko-KR" sz="1500" dirty="0">
                <a:cs typeface="Arial Unicode MS" panose="020B0604020202020204" pitchFamily="50" charset="-127"/>
              </a:rPr>
              <a:t>.</a:t>
            </a:r>
          </a:p>
          <a:p>
            <a:r>
              <a:rPr lang="en-US" altLang="ko-KR" sz="1500" dirty="0"/>
              <a:t>             </a:t>
            </a:r>
            <a:r>
              <a:rPr lang="en-US" altLang="ko-KR" sz="1500" dirty="0">
                <a:cs typeface="Arial Unicode MS" panose="020B0604020202020204" pitchFamily="50" charset="-127"/>
              </a:rPr>
              <a:t>·  </a:t>
            </a:r>
            <a:r>
              <a:rPr lang="ko-KR" altLang="en-US" sz="1500" dirty="0">
                <a:cs typeface="Arial Unicode MS" panose="020B0604020202020204" pitchFamily="50" charset="-127"/>
              </a:rPr>
              <a:t>다양한 제품 라인업과 지속적인 신제품 출시</a:t>
            </a:r>
            <a:r>
              <a:rPr lang="en-US" altLang="ko-KR" sz="1500" dirty="0">
                <a:cs typeface="Arial Unicode MS" panose="020B0604020202020204" pitchFamily="50" charset="-127"/>
              </a:rPr>
              <a:t>.</a:t>
            </a:r>
          </a:p>
          <a:p>
            <a:r>
              <a:rPr lang="en-US" altLang="ko-KR" sz="1500" dirty="0">
                <a:cs typeface="Arial Unicode MS" panose="020B0604020202020204" pitchFamily="50" charset="-127"/>
              </a:rPr>
              <a:t>  ·  </a:t>
            </a:r>
            <a:r>
              <a:rPr lang="ko-KR" altLang="en-US" sz="1500" dirty="0">
                <a:cs typeface="Arial Unicode MS" panose="020B0604020202020204" pitchFamily="50" charset="-127"/>
              </a:rPr>
              <a:t>약점 </a:t>
            </a:r>
            <a:r>
              <a:rPr lang="en-US" altLang="ko-KR" sz="1500" dirty="0">
                <a:cs typeface="Arial Unicode MS" panose="020B0604020202020204" pitchFamily="50" charset="-127"/>
              </a:rPr>
              <a:t>:</a:t>
            </a:r>
          </a:p>
          <a:p>
            <a:r>
              <a:rPr lang="en-US" altLang="ko-KR" sz="1500" dirty="0">
                <a:cs typeface="Arial Unicode MS" panose="020B0604020202020204" pitchFamily="50" charset="-127"/>
              </a:rPr>
              <a:t>             ·  </a:t>
            </a:r>
            <a:r>
              <a:rPr lang="ko-KR" altLang="en-US" sz="1500" dirty="0">
                <a:cs typeface="Arial Unicode MS" panose="020B0604020202020204" pitchFamily="50" charset="-127"/>
              </a:rPr>
              <a:t>건강 지향 소비 트렌드에 대한 대응이 다소 미흡</a:t>
            </a:r>
            <a:r>
              <a:rPr lang="en-US" altLang="ko-KR" sz="1500" dirty="0">
                <a:cs typeface="Arial Unicode MS" panose="020B0604020202020204" pitchFamily="50" charset="-127"/>
              </a:rPr>
              <a:t>.</a:t>
            </a:r>
          </a:p>
          <a:p>
            <a:r>
              <a:rPr lang="en-US" altLang="ko-KR" sz="1500" dirty="0">
                <a:cs typeface="Arial Unicode MS" panose="020B0604020202020204" pitchFamily="50" charset="-127"/>
              </a:rPr>
              <a:t>             ·  </a:t>
            </a:r>
            <a:r>
              <a:rPr lang="ko-KR" altLang="en-US" sz="1500" dirty="0">
                <a:cs typeface="Arial Unicode MS" panose="020B0604020202020204" pitchFamily="50" charset="-127"/>
              </a:rPr>
              <a:t>일부 제품의 경우 가격 경쟁력에서 약점이 있음</a:t>
            </a:r>
            <a:r>
              <a:rPr lang="en-US" altLang="ko-KR" sz="1500" dirty="0">
                <a:cs typeface="Arial Unicode MS" panose="020B0604020202020204" pitchFamily="50" charset="-127"/>
              </a:rPr>
              <a:t>.</a:t>
            </a:r>
            <a:endParaRPr lang="ko-KR" altLang="en-US" sz="1500" dirty="0"/>
          </a:p>
        </p:txBody>
      </p:sp>
      <p:sp>
        <p:nvSpPr>
          <p:cNvPr id="6" name="TextBox 5"/>
          <p:cNvSpPr txBox="1"/>
          <p:nvPr/>
        </p:nvSpPr>
        <p:spPr>
          <a:xfrm>
            <a:off x="689957" y="3856011"/>
            <a:ext cx="5184433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>
                <a:cs typeface="Arial Unicode MS" panose="020B0604020202020204" pitchFamily="50" charset="-127"/>
              </a:rPr>
              <a:t>·</a:t>
            </a:r>
            <a:r>
              <a:rPr lang="en-US" altLang="ko-KR" b="1" dirty="0">
                <a:cs typeface="Arial Unicode MS" panose="020B0604020202020204" pitchFamily="50" charset="-127"/>
              </a:rPr>
              <a:t> </a:t>
            </a:r>
            <a:r>
              <a:rPr lang="ko-KR" altLang="en-US" sz="1500" b="1" dirty="0" err="1">
                <a:cs typeface="Arial Unicode MS" panose="020B0604020202020204" pitchFamily="50" charset="-127"/>
              </a:rPr>
              <a:t>해테제과</a:t>
            </a:r>
            <a:endParaRPr lang="en-US" altLang="ko-KR" sz="1500" b="1" dirty="0">
              <a:cs typeface="Arial Unicode MS" panose="020B0604020202020204" pitchFamily="50" charset="-127"/>
            </a:endParaRPr>
          </a:p>
          <a:p>
            <a:r>
              <a:rPr lang="en-US" altLang="ko-KR" sz="1500" dirty="0"/>
              <a:t>  </a:t>
            </a:r>
            <a:r>
              <a:rPr lang="en-US" altLang="ko-KR" sz="1500" dirty="0">
                <a:cs typeface="Arial Unicode MS" panose="020B0604020202020204" pitchFamily="50" charset="-127"/>
              </a:rPr>
              <a:t>·  </a:t>
            </a:r>
            <a:r>
              <a:rPr lang="ko-KR" altLang="en-US" sz="1500" dirty="0"/>
              <a:t>주요 </a:t>
            </a:r>
            <a:r>
              <a:rPr lang="ko-KR" altLang="en-US" sz="1500" dirty="0" err="1"/>
              <a:t>제품군</a:t>
            </a:r>
            <a:r>
              <a:rPr lang="ko-KR" altLang="en-US" sz="1500" dirty="0"/>
              <a:t> </a:t>
            </a:r>
            <a:r>
              <a:rPr lang="en-US" altLang="ko-KR" sz="1500" dirty="0"/>
              <a:t>: ‘</a:t>
            </a:r>
            <a:r>
              <a:rPr lang="ko-KR" altLang="en-US" sz="1500" dirty="0" err="1"/>
              <a:t>허니버터칩</a:t>
            </a:r>
            <a:r>
              <a:rPr lang="en-US" altLang="ko-KR" sz="1500" dirty="0"/>
              <a:t>‘, ‘</a:t>
            </a:r>
            <a:r>
              <a:rPr lang="ko-KR" altLang="en-US" sz="1500" dirty="0" err="1"/>
              <a:t>홈런볼</a:t>
            </a:r>
            <a:r>
              <a:rPr lang="en-US" altLang="ko-KR" sz="1500" dirty="0"/>
              <a:t>‘, ‘</a:t>
            </a:r>
            <a:r>
              <a:rPr lang="ko-KR" altLang="en-US" sz="1500" dirty="0" err="1"/>
              <a:t>오예스</a:t>
            </a:r>
            <a:r>
              <a:rPr lang="en-US" altLang="ko-KR" sz="1500" dirty="0"/>
              <a:t>‘ </a:t>
            </a:r>
            <a:r>
              <a:rPr lang="ko-KR" altLang="en-US" sz="1500" dirty="0"/>
              <a:t>등</a:t>
            </a:r>
            <a:endParaRPr lang="en-US" altLang="ko-KR" sz="1500" dirty="0"/>
          </a:p>
          <a:p>
            <a:r>
              <a:rPr lang="en-US" altLang="ko-KR" sz="1500" dirty="0">
                <a:cs typeface="Arial Unicode MS" panose="020B0604020202020204" pitchFamily="50" charset="-127"/>
              </a:rPr>
              <a:t>  ·  </a:t>
            </a:r>
            <a:r>
              <a:rPr lang="ko-KR" altLang="en-US" sz="1500" dirty="0"/>
              <a:t>강점 </a:t>
            </a:r>
            <a:r>
              <a:rPr lang="en-US" altLang="ko-KR" sz="1500" dirty="0"/>
              <a:t>: </a:t>
            </a:r>
          </a:p>
          <a:p>
            <a:r>
              <a:rPr lang="en-US" altLang="ko-KR" sz="1500" dirty="0"/>
              <a:t>             </a:t>
            </a:r>
            <a:r>
              <a:rPr lang="en-US" altLang="ko-KR" sz="1500" dirty="0">
                <a:cs typeface="Arial Unicode MS" panose="020B0604020202020204" pitchFamily="50" charset="-127"/>
              </a:rPr>
              <a:t>·  </a:t>
            </a:r>
            <a:r>
              <a:rPr lang="ko-KR" altLang="en-US" sz="1500" dirty="0">
                <a:cs typeface="Arial Unicode MS" panose="020B0604020202020204" pitchFamily="50" charset="-127"/>
              </a:rPr>
              <a:t>최근 인기있는 스낵 제품의 성공적인 출시</a:t>
            </a:r>
            <a:r>
              <a:rPr lang="en-US" altLang="ko-KR" sz="1500" dirty="0">
                <a:cs typeface="Arial Unicode MS" panose="020B0604020202020204" pitchFamily="50" charset="-127"/>
              </a:rPr>
              <a:t>.</a:t>
            </a:r>
          </a:p>
          <a:p>
            <a:r>
              <a:rPr lang="en-US" altLang="ko-KR" sz="1500" dirty="0"/>
              <a:t>             </a:t>
            </a:r>
            <a:r>
              <a:rPr lang="en-US" altLang="ko-KR" sz="1500" dirty="0">
                <a:cs typeface="Arial Unicode MS" panose="020B0604020202020204" pitchFamily="50" charset="-127"/>
              </a:rPr>
              <a:t>·  </a:t>
            </a:r>
            <a:r>
              <a:rPr lang="ko-KR" altLang="en-US" sz="1500" dirty="0" err="1">
                <a:cs typeface="Arial Unicode MS" panose="020B0604020202020204" pitchFamily="50" charset="-127"/>
              </a:rPr>
              <a:t>젋은</a:t>
            </a:r>
            <a:r>
              <a:rPr lang="ko-KR" altLang="en-US" sz="1500" dirty="0">
                <a:cs typeface="Arial Unicode MS" panose="020B0604020202020204" pitchFamily="50" charset="-127"/>
              </a:rPr>
              <a:t> 소비자층을 겨냥한 마케팅 전략</a:t>
            </a:r>
            <a:r>
              <a:rPr lang="en-US" altLang="ko-KR" sz="1500" dirty="0">
                <a:cs typeface="Arial Unicode MS" panose="020B0604020202020204" pitchFamily="50" charset="-127"/>
              </a:rPr>
              <a:t>.</a:t>
            </a:r>
          </a:p>
          <a:p>
            <a:r>
              <a:rPr lang="en-US" altLang="ko-KR" sz="1500" dirty="0">
                <a:cs typeface="Arial Unicode MS" panose="020B0604020202020204" pitchFamily="50" charset="-127"/>
              </a:rPr>
              <a:t>  ·  </a:t>
            </a:r>
            <a:r>
              <a:rPr lang="ko-KR" altLang="en-US" sz="1500" dirty="0">
                <a:cs typeface="Arial Unicode MS" panose="020B0604020202020204" pitchFamily="50" charset="-127"/>
              </a:rPr>
              <a:t>약점 </a:t>
            </a:r>
            <a:r>
              <a:rPr lang="en-US" altLang="ko-KR" sz="1500" dirty="0">
                <a:cs typeface="Arial Unicode MS" panose="020B0604020202020204" pitchFamily="50" charset="-127"/>
              </a:rPr>
              <a:t>:</a:t>
            </a:r>
          </a:p>
          <a:p>
            <a:r>
              <a:rPr lang="en-US" altLang="ko-KR" sz="1500" dirty="0">
                <a:cs typeface="Arial Unicode MS" panose="020B0604020202020204" pitchFamily="50" charset="-127"/>
              </a:rPr>
              <a:t>             ·  </a:t>
            </a:r>
            <a:r>
              <a:rPr lang="ko-KR" altLang="en-US" sz="1500" dirty="0">
                <a:cs typeface="Arial Unicode MS" panose="020B0604020202020204" pitchFamily="50" charset="-127"/>
              </a:rPr>
              <a:t>글로벌 시장 진출에 있어 오리온보다 뒤처져 있음</a:t>
            </a:r>
            <a:r>
              <a:rPr lang="en-US" altLang="ko-KR" sz="1500" dirty="0">
                <a:cs typeface="Arial Unicode MS" panose="020B0604020202020204" pitchFamily="50" charset="-127"/>
              </a:rPr>
              <a:t>.</a:t>
            </a:r>
          </a:p>
          <a:p>
            <a:r>
              <a:rPr lang="en-US" altLang="ko-KR" sz="1500" dirty="0">
                <a:cs typeface="Arial Unicode MS" panose="020B0604020202020204" pitchFamily="50" charset="-127"/>
              </a:rPr>
              <a:t>             ·  </a:t>
            </a:r>
            <a:r>
              <a:rPr lang="ko-KR" altLang="en-US" sz="1500" dirty="0">
                <a:cs typeface="Arial Unicode MS" panose="020B0604020202020204" pitchFamily="50" charset="-127"/>
              </a:rPr>
              <a:t>제품 포트폴리오의 다양성이 </a:t>
            </a:r>
            <a:r>
              <a:rPr lang="ko-KR" altLang="en-US" sz="1500" dirty="0" err="1">
                <a:cs typeface="Arial Unicode MS" panose="020B0604020202020204" pitchFamily="50" charset="-127"/>
              </a:rPr>
              <a:t>제한적임</a:t>
            </a:r>
            <a:r>
              <a:rPr lang="en-US" altLang="ko-KR" sz="1500" dirty="0">
                <a:cs typeface="Arial Unicode MS" panose="020B0604020202020204" pitchFamily="50" charset="-127"/>
              </a:rPr>
              <a:t>.</a:t>
            </a:r>
            <a:endParaRPr lang="ko-KR" altLang="en-US" sz="1500" dirty="0"/>
          </a:p>
        </p:txBody>
      </p:sp>
      <p:sp>
        <p:nvSpPr>
          <p:cNvPr id="8" name="TextBox 7"/>
          <p:cNvSpPr txBox="1"/>
          <p:nvPr/>
        </p:nvSpPr>
        <p:spPr>
          <a:xfrm>
            <a:off x="5939426" y="1481050"/>
            <a:ext cx="5856090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>
                <a:cs typeface="Arial Unicode MS" panose="020B0604020202020204" pitchFamily="50" charset="-127"/>
              </a:rPr>
              <a:t>·</a:t>
            </a:r>
            <a:r>
              <a:rPr lang="en-US" altLang="ko-KR" b="1" dirty="0">
                <a:cs typeface="Arial Unicode MS" panose="020B0604020202020204" pitchFamily="50" charset="-127"/>
              </a:rPr>
              <a:t> </a:t>
            </a:r>
            <a:r>
              <a:rPr lang="ko-KR" altLang="en-US" sz="1500" b="1" dirty="0">
                <a:cs typeface="Arial Unicode MS" panose="020B0604020202020204" pitchFamily="50" charset="-127"/>
              </a:rPr>
              <a:t>농심</a:t>
            </a:r>
            <a:endParaRPr lang="en-US" altLang="ko-KR" sz="1500" b="1" dirty="0">
              <a:cs typeface="Arial Unicode MS" panose="020B0604020202020204" pitchFamily="50" charset="-127"/>
            </a:endParaRPr>
          </a:p>
          <a:p>
            <a:r>
              <a:rPr lang="en-US" altLang="ko-KR" sz="1500" dirty="0"/>
              <a:t>  </a:t>
            </a:r>
            <a:r>
              <a:rPr lang="en-US" altLang="ko-KR" sz="1500" dirty="0">
                <a:cs typeface="Arial Unicode MS" panose="020B0604020202020204" pitchFamily="50" charset="-127"/>
              </a:rPr>
              <a:t>·  </a:t>
            </a:r>
            <a:r>
              <a:rPr lang="ko-KR" altLang="en-US" sz="1500" dirty="0"/>
              <a:t>주요 </a:t>
            </a:r>
            <a:r>
              <a:rPr lang="ko-KR" altLang="en-US" sz="1500" dirty="0" err="1"/>
              <a:t>제품군</a:t>
            </a:r>
            <a:r>
              <a:rPr lang="ko-KR" altLang="en-US" sz="1500" dirty="0"/>
              <a:t> </a:t>
            </a:r>
            <a:r>
              <a:rPr lang="en-US" altLang="ko-KR" sz="1500" dirty="0"/>
              <a:t>: ‘</a:t>
            </a:r>
            <a:r>
              <a:rPr lang="ko-KR" altLang="en-US" sz="1500" dirty="0" err="1"/>
              <a:t>새우깡</a:t>
            </a:r>
            <a:r>
              <a:rPr lang="en-US" altLang="ko-KR" sz="1500" dirty="0"/>
              <a:t>‘, ‘</a:t>
            </a:r>
            <a:r>
              <a:rPr lang="ko-KR" altLang="en-US" sz="1500" dirty="0" err="1"/>
              <a:t>양파링</a:t>
            </a:r>
            <a:r>
              <a:rPr lang="en-US" altLang="ko-KR" sz="1500" dirty="0"/>
              <a:t>‘, ‘</a:t>
            </a:r>
            <a:r>
              <a:rPr lang="ko-KR" altLang="en-US" sz="1500" dirty="0" err="1"/>
              <a:t>오징어땅콩</a:t>
            </a:r>
            <a:r>
              <a:rPr lang="en-US" altLang="ko-KR" sz="1500" dirty="0"/>
              <a:t>‘ </a:t>
            </a:r>
            <a:r>
              <a:rPr lang="ko-KR" altLang="en-US" sz="1500" dirty="0"/>
              <a:t>등</a:t>
            </a:r>
            <a:endParaRPr lang="en-US" altLang="ko-KR" sz="1500" dirty="0"/>
          </a:p>
          <a:p>
            <a:r>
              <a:rPr lang="en-US" altLang="ko-KR" sz="1500" dirty="0">
                <a:cs typeface="Arial Unicode MS" panose="020B0604020202020204" pitchFamily="50" charset="-127"/>
              </a:rPr>
              <a:t>  ·  </a:t>
            </a:r>
            <a:r>
              <a:rPr lang="ko-KR" altLang="en-US" sz="1500" dirty="0"/>
              <a:t>강점 </a:t>
            </a:r>
            <a:r>
              <a:rPr lang="en-US" altLang="ko-KR" sz="1500" dirty="0"/>
              <a:t>: </a:t>
            </a:r>
          </a:p>
          <a:p>
            <a:r>
              <a:rPr lang="en-US" altLang="ko-KR" sz="1500" dirty="0"/>
              <a:t>             </a:t>
            </a:r>
            <a:r>
              <a:rPr lang="en-US" altLang="ko-KR" sz="1500" dirty="0">
                <a:cs typeface="Arial Unicode MS" panose="020B0604020202020204" pitchFamily="50" charset="-127"/>
              </a:rPr>
              <a:t>·  </a:t>
            </a:r>
            <a:r>
              <a:rPr lang="ko-KR" altLang="en-US" sz="1500" dirty="0">
                <a:cs typeface="Arial Unicode MS" panose="020B0604020202020204" pitchFamily="50" charset="-127"/>
              </a:rPr>
              <a:t>국내 스낵 시장에서 오랜 역사와 높은 브랜드 인지도</a:t>
            </a:r>
            <a:r>
              <a:rPr lang="en-US" altLang="ko-KR" sz="1500" dirty="0">
                <a:cs typeface="Arial Unicode MS" panose="020B0604020202020204" pitchFamily="50" charset="-127"/>
              </a:rPr>
              <a:t>.</a:t>
            </a:r>
          </a:p>
          <a:p>
            <a:r>
              <a:rPr lang="en-US" altLang="ko-KR" sz="1500" dirty="0"/>
              <a:t>             </a:t>
            </a:r>
            <a:r>
              <a:rPr lang="en-US" altLang="ko-KR" sz="1500" dirty="0">
                <a:cs typeface="Arial Unicode MS" panose="020B0604020202020204" pitchFamily="50" charset="-127"/>
              </a:rPr>
              <a:t>·  </a:t>
            </a:r>
            <a:r>
              <a:rPr lang="ko-KR" altLang="en-US" sz="1500" dirty="0">
                <a:cs typeface="Arial Unicode MS" panose="020B0604020202020204" pitchFamily="50" charset="-127"/>
              </a:rPr>
              <a:t>라면과 스낵 등 다양한 카테고리에서의 시너지 효과</a:t>
            </a:r>
            <a:r>
              <a:rPr lang="en-US" altLang="ko-KR" sz="1500" dirty="0">
                <a:cs typeface="Arial Unicode MS" panose="020B0604020202020204" pitchFamily="50" charset="-127"/>
              </a:rPr>
              <a:t>.</a:t>
            </a:r>
          </a:p>
          <a:p>
            <a:r>
              <a:rPr lang="en-US" altLang="ko-KR" sz="1500" dirty="0">
                <a:cs typeface="Arial Unicode MS" panose="020B0604020202020204" pitchFamily="50" charset="-127"/>
              </a:rPr>
              <a:t>  ·  </a:t>
            </a:r>
            <a:r>
              <a:rPr lang="ko-KR" altLang="en-US" sz="1500" dirty="0">
                <a:cs typeface="Arial Unicode MS" panose="020B0604020202020204" pitchFamily="50" charset="-127"/>
              </a:rPr>
              <a:t>약점 </a:t>
            </a:r>
            <a:r>
              <a:rPr lang="en-US" altLang="ko-KR" sz="1500" dirty="0">
                <a:cs typeface="Arial Unicode MS" panose="020B0604020202020204" pitchFamily="50" charset="-127"/>
              </a:rPr>
              <a:t>:</a:t>
            </a:r>
          </a:p>
          <a:p>
            <a:r>
              <a:rPr lang="en-US" altLang="ko-KR" sz="1500" dirty="0">
                <a:cs typeface="Arial Unicode MS" panose="020B0604020202020204" pitchFamily="50" charset="-127"/>
              </a:rPr>
              <a:t>             ·  </a:t>
            </a:r>
            <a:r>
              <a:rPr lang="ko-KR" altLang="en-US" sz="1500" dirty="0">
                <a:cs typeface="Arial Unicode MS" panose="020B0604020202020204" pitchFamily="50" charset="-127"/>
              </a:rPr>
              <a:t>스낵 제품의 경우 오리온에 비해 프리미엄 라인업이 부족</a:t>
            </a:r>
            <a:r>
              <a:rPr lang="en-US" altLang="ko-KR" sz="1500" dirty="0">
                <a:cs typeface="Arial Unicode MS" panose="020B0604020202020204" pitchFamily="50" charset="-127"/>
              </a:rPr>
              <a:t>.</a:t>
            </a:r>
          </a:p>
          <a:p>
            <a:r>
              <a:rPr lang="en-US" altLang="ko-KR" sz="1500" dirty="0">
                <a:cs typeface="Arial Unicode MS" panose="020B0604020202020204" pitchFamily="50" charset="-127"/>
              </a:rPr>
              <a:t>             ·  </a:t>
            </a:r>
            <a:r>
              <a:rPr lang="ko-KR" altLang="en-US" sz="1500" dirty="0">
                <a:cs typeface="Arial Unicode MS" panose="020B0604020202020204" pitchFamily="50" charset="-127"/>
              </a:rPr>
              <a:t>건강 지향 소비 트렌드에 대한 대응이 다소 미흡</a:t>
            </a:r>
            <a:r>
              <a:rPr lang="en-US" altLang="ko-KR" sz="1500" dirty="0">
                <a:cs typeface="Arial Unicode MS" panose="020B0604020202020204" pitchFamily="50" charset="-127"/>
              </a:rPr>
              <a:t>.</a:t>
            </a:r>
            <a:endParaRPr lang="ko-KR" altLang="en-US" sz="1500" dirty="0"/>
          </a:p>
        </p:txBody>
      </p:sp>
      <p:sp>
        <p:nvSpPr>
          <p:cNvPr id="9" name="TextBox 8"/>
          <p:cNvSpPr txBox="1"/>
          <p:nvPr/>
        </p:nvSpPr>
        <p:spPr>
          <a:xfrm>
            <a:off x="5939426" y="3856011"/>
            <a:ext cx="517321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>
                <a:cs typeface="Arial Unicode MS" panose="020B0604020202020204" pitchFamily="50" charset="-127"/>
              </a:rPr>
              <a:t>·</a:t>
            </a:r>
            <a:r>
              <a:rPr lang="en-US" altLang="ko-KR" sz="1500" b="1" dirty="0">
                <a:cs typeface="Arial Unicode MS" panose="020B0604020202020204" pitchFamily="50" charset="-127"/>
              </a:rPr>
              <a:t> </a:t>
            </a:r>
            <a:r>
              <a:rPr lang="ko-KR" altLang="en-US" sz="1500" b="1" dirty="0">
                <a:cs typeface="Arial Unicode MS" panose="020B0604020202020204" pitchFamily="50" charset="-127"/>
              </a:rPr>
              <a:t>해외 경쟁사</a:t>
            </a:r>
            <a:endParaRPr lang="en-US" altLang="ko-KR" sz="1500" b="1" dirty="0">
              <a:cs typeface="Arial Unicode MS" panose="020B0604020202020204" pitchFamily="50" charset="-127"/>
            </a:endParaRPr>
          </a:p>
          <a:p>
            <a:r>
              <a:rPr lang="en-US" altLang="ko-KR" sz="1500" dirty="0"/>
              <a:t>  </a:t>
            </a:r>
            <a:r>
              <a:rPr lang="en-US" altLang="ko-KR" sz="1500" dirty="0">
                <a:cs typeface="Arial Unicode MS" panose="020B0604020202020204" pitchFamily="50" charset="-127"/>
              </a:rPr>
              <a:t>·  </a:t>
            </a:r>
            <a:r>
              <a:rPr lang="ko-KR" altLang="en-US" sz="1500" dirty="0"/>
              <a:t>중국 </a:t>
            </a:r>
            <a:r>
              <a:rPr lang="en-US" altLang="ko-KR" sz="1500" dirty="0"/>
              <a:t>: ‘</a:t>
            </a:r>
            <a:r>
              <a:rPr lang="ko-KR" altLang="en-US" sz="1500" dirty="0" err="1"/>
              <a:t>이상과자</a:t>
            </a:r>
            <a:r>
              <a:rPr lang="en-US" altLang="ko-KR" sz="1500" dirty="0"/>
              <a:t>‘, ‘</a:t>
            </a:r>
            <a:r>
              <a:rPr lang="ko-KR" altLang="en-US" sz="1500" dirty="0" err="1"/>
              <a:t>리틀스완</a:t>
            </a:r>
            <a:r>
              <a:rPr lang="en-US" altLang="ko-KR" sz="1500" dirty="0"/>
              <a:t>’ </a:t>
            </a:r>
            <a:r>
              <a:rPr lang="ko-KR" altLang="en-US" sz="1500" dirty="0"/>
              <a:t>등</a:t>
            </a:r>
            <a:endParaRPr lang="en-US" altLang="ko-KR" sz="1500" dirty="0"/>
          </a:p>
          <a:p>
            <a:r>
              <a:rPr lang="en-US" altLang="ko-KR" sz="1500" dirty="0">
                <a:cs typeface="Arial Unicode MS" panose="020B0604020202020204" pitchFamily="50" charset="-127"/>
              </a:rPr>
              <a:t>  ·  </a:t>
            </a:r>
            <a:r>
              <a:rPr lang="ko-KR" altLang="en-US" sz="1500" dirty="0">
                <a:cs typeface="Arial Unicode MS" panose="020B0604020202020204" pitchFamily="50" charset="-127"/>
              </a:rPr>
              <a:t>러시아 </a:t>
            </a:r>
            <a:r>
              <a:rPr lang="en-US" altLang="ko-KR" sz="1500" dirty="0">
                <a:cs typeface="Arial Unicode MS" panose="020B0604020202020204" pitchFamily="50" charset="-127"/>
              </a:rPr>
              <a:t>: ‘</a:t>
            </a:r>
            <a:r>
              <a:rPr lang="ko-KR" altLang="en-US" sz="1500" dirty="0" err="1">
                <a:cs typeface="Arial Unicode MS" panose="020B0604020202020204" pitchFamily="50" charset="-127"/>
              </a:rPr>
              <a:t>바바리카</a:t>
            </a:r>
            <a:r>
              <a:rPr lang="en-US" altLang="ko-KR" sz="1500" dirty="0">
                <a:cs typeface="Arial Unicode MS" panose="020B0604020202020204" pitchFamily="50" charset="-127"/>
              </a:rPr>
              <a:t>‘, ‘</a:t>
            </a:r>
            <a:r>
              <a:rPr lang="ko-KR" altLang="en-US" sz="1500" dirty="0" err="1">
                <a:cs typeface="Arial Unicode MS" panose="020B0604020202020204" pitchFamily="50" charset="-127"/>
              </a:rPr>
              <a:t>리틀프렌스</a:t>
            </a:r>
            <a:r>
              <a:rPr lang="en-US" altLang="ko-KR" sz="1500" dirty="0">
                <a:cs typeface="Arial Unicode MS" panose="020B0604020202020204" pitchFamily="50" charset="-127"/>
              </a:rPr>
              <a:t>’ </a:t>
            </a:r>
            <a:r>
              <a:rPr lang="ko-KR" altLang="en-US" sz="1500" dirty="0">
                <a:cs typeface="Arial Unicode MS" panose="020B0604020202020204" pitchFamily="50" charset="-127"/>
              </a:rPr>
              <a:t>등</a:t>
            </a:r>
            <a:endParaRPr lang="en-US" altLang="ko-KR" sz="1500" dirty="0"/>
          </a:p>
          <a:p>
            <a:r>
              <a:rPr lang="en-US" altLang="ko-KR" sz="1500" dirty="0">
                <a:cs typeface="Arial Unicode MS" panose="020B0604020202020204" pitchFamily="50" charset="-127"/>
              </a:rPr>
              <a:t>  ·  </a:t>
            </a:r>
            <a:r>
              <a:rPr lang="ko-KR" altLang="en-US" sz="1500" dirty="0"/>
              <a:t>강점 </a:t>
            </a:r>
            <a:r>
              <a:rPr lang="en-US" altLang="ko-KR" sz="1500" dirty="0"/>
              <a:t>: </a:t>
            </a:r>
          </a:p>
          <a:p>
            <a:r>
              <a:rPr lang="en-US" altLang="ko-KR" sz="1500" dirty="0"/>
              <a:t>             </a:t>
            </a:r>
            <a:r>
              <a:rPr lang="en-US" altLang="ko-KR" sz="1500" dirty="0">
                <a:cs typeface="Arial Unicode MS" panose="020B0604020202020204" pitchFamily="50" charset="-127"/>
              </a:rPr>
              <a:t>·  </a:t>
            </a:r>
            <a:r>
              <a:rPr lang="ko-KR" altLang="en-US" sz="1500" dirty="0">
                <a:cs typeface="Arial Unicode MS" panose="020B0604020202020204" pitchFamily="50" charset="-127"/>
              </a:rPr>
              <a:t>현지화 전략을 통한 빠른 시장 침투</a:t>
            </a:r>
            <a:r>
              <a:rPr lang="en-US" altLang="ko-KR" sz="1500" dirty="0">
                <a:cs typeface="Arial Unicode MS" panose="020B0604020202020204" pitchFamily="50" charset="-127"/>
              </a:rPr>
              <a:t>.</a:t>
            </a:r>
          </a:p>
          <a:p>
            <a:r>
              <a:rPr lang="en-US" altLang="ko-KR" sz="1500" dirty="0"/>
              <a:t>             </a:t>
            </a:r>
            <a:r>
              <a:rPr lang="en-US" altLang="ko-KR" sz="1500" dirty="0">
                <a:cs typeface="Arial Unicode MS" panose="020B0604020202020204" pitchFamily="50" charset="-127"/>
              </a:rPr>
              <a:t>·  </a:t>
            </a:r>
            <a:r>
              <a:rPr lang="ko-KR" altLang="en-US" sz="1500" dirty="0">
                <a:cs typeface="Arial Unicode MS" panose="020B0604020202020204" pitchFamily="50" charset="-127"/>
              </a:rPr>
              <a:t>가격 경쟁력과 대량 생산 능력</a:t>
            </a:r>
            <a:r>
              <a:rPr lang="en-US" altLang="ko-KR" sz="1500" dirty="0">
                <a:cs typeface="Arial Unicode MS" panose="020B0604020202020204" pitchFamily="50" charset="-127"/>
              </a:rPr>
              <a:t>.</a:t>
            </a:r>
          </a:p>
          <a:p>
            <a:r>
              <a:rPr lang="en-US" altLang="ko-KR" sz="1500" dirty="0">
                <a:cs typeface="Arial Unicode MS" panose="020B0604020202020204" pitchFamily="50" charset="-127"/>
              </a:rPr>
              <a:t>  ·  </a:t>
            </a:r>
            <a:r>
              <a:rPr lang="ko-KR" altLang="en-US" sz="1500" dirty="0">
                <a:cs typeface="Arial Unicode MS" panose="020B0604020202020204" pitchFamily="50" charset="-127"/>
              </a:rPr>
              <a:t>약점 </a:t>
            </a:r>
            <a:r>
              <a:rPr lang="en-US" altLang="ko-KR" sz="1500" dirty="0">
                <a:cs typeface="Arial Unicode MS" panose="020B0604020202020204" pitchFamily="50" charset="-127"/>
              </a:rPr>
              <a:t>:</a:t>
            </a:r>
          </a:p>
          <a:p>
            <a:r>
              <a:rPr lang="en-US" altLang="ko-KR" sz="1500" dirty="0">
                <a:cs typeface="Arial Unicode MS" panose="020B0604020202020204" pitchFamily="50" charset="-127"/>
              </a:rPr>
              <a:t>             ·  </a:t>
            </a:r>
            <a:r>
              <a:rPr lang="ko-KR" altLang="en-US" sz="1500" dirty="0">
                <a:cs typeface="Arial Unicode MS" panose="020B0604020202020204" pitchFamily="50" charset="-127"/>
              </a:rPr>
              <a:t>브랜드 인지도와 신뢰도에서 오리온에 비해 낮음</a:t>
            </a:r>
            <a:r>
              <a:rPr lang="en-US" altLang="ko-KR" sz="1500" dirty="0">
                <a:cs typeface="Arial Unicode MS" panose="020B0604020202020204" pitchFamily="50" charset="-127"/>
              </a:rPr>
              <a:t>.</a:t>
            </a:r>
          </a:p>
          <a:p>
            <a:r>
              <a:rPr lang="en-US" altLang="ko-KR" sz="1500" dirty="0">
                <a:cs typeface="Arial Unicode MS" panose="020B0604020202020204" pitchFamily="50" charset="-127"/>
              </a:rPr>
              <a:t>             ·  </a:t>
            </a:r>
            <a:r>
              <a:rPr lang="ko-KR" altLang="en-US" sz="1500" dirty="0">
                <a:cs typeface="Arial Unicode MS" panose="020B0604020202020204" pitchFamily="50" charset="-127"/>
              </a:rPr>
              <a:t>품질 관리 및 글로벌 인증 기준에서의 한계</a:t>
            </a:r>
            <a:r>
              <a:rPr lang="en-US" altLang="ko-KR" sz="1500" dirty="0">
                <a:cs typeface="Arial Unicode MS" panose="020B0604020202020204" pitchFamily="50" charset="-127"/>
              </a:rPr>
              <a:t>.</a:t>
            </a:r>
            <a:endParaRPr lang="ko-KR" altLang="en-US" sz="1500" dirty="0"/>
          </a:p>
          <a:p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95803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23456" y="439590"/>
            <a:ext cx="10922924" cy="640080"/>
          </a:xfrm>
        </p:spPr>
        <p:txBody>
          <a:bodyPr rtlCol="0">
            <a:normAutofit/>
          </a:bodyPr>
          <a:lstStyle/>
          <a:p>
            <a:pPr algn="ctr"/>
            <a:r>
              <a:rPr lang="ko-KR" altLang="en-US" sz="2500" b="1" dirty="0">
                <a:cs typeface="Arial Unicode MS" panose="020B0604020202020204" pitchFamily="50" charset="-127"/>
              </a:rPr>
              <a:t>롯데제과</a:t>
            </a:r>
            <a:r>
              <a:rPr lang="ko-KR" altLang="en-US" sz="2500" dirty="0">
                <a:cs typeface="Segoe UI Light" panose="020B0502040204020203" pitchFamily="34" charset="0"/>
              </a:rPr>
              <a:t> </a:t>
            </a:r>
            <a:r>
              <a:rPr lang="ko-KR" altLang="en-US" sz="2400" dirty="0"/>
              <a:t>위기 요인</a:t>
            </a:r>
            <a:endParaRPr lang="ko-KR" altLang="en-US" sz="2500" dirty="0"/>
          </a:p>
        </p:txBody>
      </p:sp>
      <p:sp>
        <p:nvSpPr>
          <p:cNvPr id="4" name="TextBox 3"/>
          <p:cNvSpPr txBox="1"/>
          <p:nvPr/>
        </p:nvSpPr>
        <p:spPr>
          <a:xfrm>
            <a:off x="623456" y="1655639"/>
            <a:ext cx="10969670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u="sng" dirty="0">
                <a:latin typeface="Segoe UI (본문)"/>
                <a:cs typeface="Arial Unicode MS" panose="020B0604020202020204" pitchFamily="50" charset="-127"/>
              </a:rPr>
              <a:t>글로벌 경제 불확실성 및 정치적 리스크</a:t>
            </a:r>
            <a:endParaRPr lang="en-US" altLang="ko-KR" sz="1500" b="1" u="sng" dirty="0">
              <a:latin typeface="Segoe UI (본문)"/>
              <a:cs typeface="Arial Unicode MS" panose="020B0604020202020204" pitchFamily="50" charset="-127"/>
            </a:endParaRPr>
          </a:p>
          <a:p>
            <a:r>
              <a:rPr lang="ko-KR" altLang="en-US" sz="1500" dirty="0">
                <a:latin typeface="Segoe UI (본문)"/>
                <a:cs typeface="Arial Unicode MS" panose="020B0604020202020204" pitchFamily="50" charset="-127"/>
              </a:rPr>
              <a:t>세계 경제이 불확실성과 정치적 불안정은 소비자들이 구매력에 영향을 미치며</a:t>
            </a:r>
            <a:r>
              <a:rPr lang="en-US" altLang="ko-KR" sz="1500" dirty="0">
                <a:latin typeface="Segoe UI (본문)"/>
                <a:cs typeface="Arial Unicode MS" panose="020B0604020202020204" pitchFamily="50" charset="-127"/>
              </a:rPr>
              <a:t>, </a:t>
            </a:r>
            <a:r>
              <a:rPr lang="ko-KR" altLang="en-US" sz="1500" dirty="0">
                <a:latin typeface="Segoe UI (본문)"/>
                <a:cs typeface="Arial Unicode MS" panose="020B0604020202020204" pitchFamily="50" charset="-127"/>
              </a:rPr>
              <a:t>특히 해외 시장에서의 수익성에 </a:t>
            </a:r>
            <a:r>
              <a:rPr lang="ko-KR" altLang="en-US" sz="1500" dirty="0">
                <a:latin typeface="Segoe UI (본문)"/>
              </a:rPr>
              <a:t>부정적인 영향을</a:t>
            </a:r>
            <a:endParaRPr lang="en-US" altLang="ko-KR" sz="1500" dirty="0">
              <a:latin typeface="Segoe UI (본문)"/>
            </a:endParaRPr>
          </a:p>
          <a:p>
            <a:r>
              <a:rPr lang="ko-KR" altLang="en-US" sz="1500" dirty="0">
                <a:latin typeface="Segoe UI (본문)"/>
              </a:rPr>
              <a:t> 줄 수 있음</a:t>
            </a:r>
            <a:r>
              <a:rPr lang="en-US" altLang="ko-KR" sz="1500" dirty="0">
                <a:latin typeface="Segoe UI (본문)"/>
              </a:rPr>
              <a:t>. </a:t>
            </a:r>
            <a:r>
              <a:rPr lang="ko-KR" altLang="en-US" sz="1500" dirty="0">
                <a:latin typeface="Segoe UI (본문)"/>
              </a:rPr>
              <a:t>예를 들어</a:t>
            </a:r>
            <a:r>
              <a:rPr lang="en-US" altLang="ko-KR" sz="1500" dirty="0">
                <a:latin typeface="Segoe UI (본문)"/>
              </a:rPr>
              <a:t>, </a:t>
            </a:r>
            <a:r>
              <a:rPr lang="ko-KR" altLang="en-US" sz="1500" dirty="0">
                <a:latin typeface="Segoe UI (본문)"/>
              </a:rPr>
              <a:t>미국과 중국 간의 무역 전쟁이나 </a:t>
            </a:r>
            <a:r>
              <a:rPr lang="ko-KR" altLang="en-US" sz="1500" dirty="0" err="1">
                <a:latin typeface="Segoe UI (본문)"/>
              </a:rPr>
              <a:t>브렉시트</a:t>
            </a:r>
            <a:r>
              <a:rPr lang="ko-KR" altLang="en-US" sz="1500" dirty="0">
                <a:latin typeface="Segoe UI (본문)"/>
              </a:rPr>
              <a:t> 등은 글로벌 공급망과 수출에 영향을 미칠 수 있음</a:t>
            </a:r>
            <a:r>
              <a:rPr lang="en-US" altLang="ko-KR" sz="1500" dirty="0">
                <a:latin typeface="Segoe UI (본문)"/>
              </a:rPr>
              <a:t>.</a:t>
            </a:r>
          </a:p>
          <a:p>
            <a:endParaRPr lang="en-US" altLang="ko-KR" sz="1500" dirty="0">
              <a:latin typeface="Segoe UI (본문)"/>
            </a:endParaRPr>
          </a:p>
          <a:p>
            <a:r>
              <a:rPr lang="ko-KR" altLang="en-US" sz="1500" b="1" u="sng" dirty="0">
                <a:latin typeface="Segoe UI (본문)"/>
              </a:rPr>
              <a:t> 환경 규제 강화 및 지속 가능성 압박</a:t>
            </a:r>
          </a:p>
          <a:p>
            <a:r>
              <a:rPr lang="ko-KR" altLang="en-US" sz="1500" dirty="0">
                <a:latin typeface="Segoe UI (본문)"/>
              </a:rPr>
              <a:t>환경 보호에 대한 관심이 높아짐에 따라</a:t>
            </a:r>
            <a:r>
              <a:rPr lang="en-US" altLang="ko-KR" sz="1500" dirty="0">
                <a:latin typeface="Segoe UI (본문)"/>
              </a:rPr>
              <a:t>, </a:t>
            </a:r>
            <a:r>
              <a:rPr lang="ko-KR" altLang="en-US" sz="1500" dirty="0">
                <a:latin typeface="Segoe UI (본문)"/>
              </a:rPr>
              <a:t>각국 정부는 엄격한 환경 규제를 도입하고 있음</a:t>
            </a:r>
            <a:r>
              <a:rPr lang="en-US" altLang="ko-KR" sz="1500" dirty="0">
                <a:latin typeface="Segoe UI (본문)"/>
              </a:rPr>
              <a:t>. </a:t>
            </a:r>
            <a:r>
              <a:rPr lang="ko-KR" altLang="en-US" sz="1500" dirty="0">
                <a:latin typeface="Segoe UI (본문)"/>
              </a:rPr>
              <a:t>이는 생산 공정과 포장재에 대한 </a:t>
            </a:r>
            <a:endParaRPr lang="en-US" altLang="ko-KR" sz="1500" dirty="0">
              <a:latin typeface="Segoe UI (본문)"/>
            </a:endParaRPr>
          </a:p>
          <a:p>
            <a:r>
              <a:rPr lang="ko-KR" altLang="en-US" sz="1500" dirty="0">
                <a:latin typeface="Segoe UI (본문)"/>
              </a:rPr>
              <a:t>재검토를 요구하며</a:t>
            </a:r>
            <a:r>
              <a:rPr lang="en-US" altLang="ko-KR" sz="1500" dirty="0">
                <a:latin typeface="Segoe UI (본문)"/>
              </a:rPr>
              <a:t>, </a:t>
            </a:r>
            <a:r>
              <a:rPr lang="ko-KR" altLang="en-US" sz="1500" dirty="0">
                <a:latin typeface="Segoe UI (본문)"/>
              </a:rPr>
              <a:t>친환경 제품 개발 및 생산 공정 개선에 추가적인 비용이 발생할 수 있음</a:t>
            </a:r>
            <a:r>
              <a:rPr lang="en-US" altLang="ko-KR" sz="1500" dirty="0">
                <a:latin typeface="Segoe UI (본문)"/>
              </a:rPr>
              <a:t>. </a:t>
            </a:r>
          </a:p>
          <a:p>
            <a:endParaRPr lang="en-US" altLang="ko-KR" sz="1500" dirty="0">
              <a:latin typeface="Segoe UI (본문)"/>
            </a:endParaRPr>
          </a:p>
          <a:p>
            <a:r>
              <a:rPr lang="en-US" altLang="ko-KR" sz="1500" b="1" dirty="0">
                <a:latin typeface="Segoe UI (본문)"/>
              </a:rPr>
              <a:t> </a:t>
            </a:r>
            <a:r>
              <a:rPr lang="ko-KR" altLang="en-US" sz="1500" b="1" u="sng" dirty="0">
                <a:latin typeface="Segoe UI (본문)"/>
              </a:rPr>
              <a:t>건강 지향 소비 트렌드</a:t>
            </a:r>
          </a:p>
          <a:p>
            <a:r>
              <a:rPr lang="ko-KR" altLang="en-US" sz="1500" dirty="0">
                <a:latin typeface="Segoe UI (본문)"/>
              </a:rPr>
              <a:t>소비자들이 건강을 중시하는 경향이 강해지면서</a:t>
            </a:r>
            <a:r>
              <a:rPr lang="en-US" altLang="ko-KR" sz="1500" dirty="0">
                <a:latin typeface="Segoe UI (본문)"/>
              </a:rPr>
              <a:t>, </a:t>
            </a:r>
            <a:r>
              <a:rPr lang="ko-KR" altLang="en-US" sz="1500" dirty="0">
                <a:latin typeface="Segoe UI (본문)"/>
              </a:rPr>
              <a:t>기존의 고당도</a:t>
            </a:r>
            <a:r>
              <a:rPr lang="en-US" altLang="ko-KR" sz="1500" dirty="0">
                <a:latin typeface="Segoe UI (본문)"/>
              </a:rPr>
              <a:t>, </a:t>
            </a:r>
            <a:r>
              <a:rPr lang="ko-KR" altLang="en-US" sz="1500" dirty="0">
                <a:latin typeface="Segoe UI (본문)"/>
              </a:rPr>
              <a:t>고칼로리 제품에 대한 수요가 감소하고 있음</a:t>
            </a:r>
            <a:r>
              <a:rPr lang="en-US" altLang="ko-KR" sz="1500" dirty="0">
                <a:latin typeface="Segoe UI (본문)"/>
              </a:rPr>
              <a:t>. </a:t>
            </a:r>
          </a:p>
          <a:p>
            <a:r>
              <a:rPr lang="ko-KR" altLang="en-US" sz="1500" dirty="0">
                <a:latin typeface="Segoe UI (본문)"/>
              </a:rPr>
              <a:t>이는 기존 제품군의 판매 부진으로 이어질 수 있음</a:t>
            </a:r>
            <a:r>
              <a:rPr lang="en-US" altLang="ko-KR" sz="1500" dirty="0">
                <a:latin typeface="Segoe UI (본문)"/>
              </a:rPr>
              <a:t>. </a:t>
            </a:r>
          </a:p>
          <a:p>
            <a:endParaRPr lang="en-US" altLang="ko-KR" sz="1500" dirty="0">
              <a:latin typeface="Segoe UI (본문)"/>
            </a:endParaRPr>
          </a:p>
          <a:p>
            <a:r>
              <a:rPr lang="ko-KR" altLang="en-US" sz="1500" b="1" u="sng" dirty="0">
                <a:latin typeface="Segoe UI (본문)"/>
              </a:rPr>
              <a:t>원자재 가격 상승 및 공급망 불안정</a:t>
            </a:r>
          </a:p>
          <a:p>
            <a:r>
              <a:rPr lang="ko-KR" altLang="en-US" sz="1500" dirty="0">
                <a:latin typeface="Segoe UI (본문)"/>
              </a:rPr>
              <a:t>밀가루</a:t>
            </a:r>
            <a:r>
              <a:rPr lang="en-US" altLang="ko-KR" sz="1500" dirty="0">
                <a:latin typeface="Segoe UI (본문)"/>
              </a:rPr>
              <a:t>, </a:t>
            </a:r>
            <a:r>
              <a:rPr lang="ko-KR" altLang="en-US" sz="1500" dirty="0">
                <a:latin typeface="Segoe UI (본문)"/>
              </a:rPr>
              <a:t>설탕</a:t>
            </a:r>
            <a:r>
              <a:rPr lang="en-US" altLang="ko-KR" sz="1500" dirty="0">
                <a:latin typeface="Segoe UI (본문)"/>
              </a:rPr>
              <a:t>, </a:t>
            </a:r>
            <a:r>
              <a:rPr lang="ko-KR" altLang="en-US" sz="1500" dirty="0">
                <a:latin typeface="Segoe UI (본문)"/>
              </a:rPr>
              <a:t>포장재 등 주요 원자재의 가격 상승과 공급망의 불안정은 생산 비용을 증가시키고</a:t>
            </a:r>
            <a:r>
              <a:rPr lang="en-US" altLang="ko-KR" sz="1500" dirty="0">
                <a:latin typeface="Segoe UI (본문)"/>
              </a:rPr>
              <a:t>, </a:t>
            </a:r>
          </a:p>
          <a:p>
            <a:r>
              <a:rPr lang="ko-KR" altLang="en-US" sz="1500" dirty="0">
                <a:latin typeface="Segoe UI (본문)"/>
              </a:rPr>
              <a:t>이에 따라 제품 가격 인상이나 마진 축소 등의 문제가 발생할 수 있음</a:t>
            </a:r>
            <a:r>
              <a:rPr lang="en-US" altLang="ko-KR" sz="1500" dirty="0">
                <a:latin typeface="Segoe UI (본문)"/>
              </a:rPr>
              <a:t>. </a:t>
            </a:r>
          </a:p>
          <a:p>
            <a:endParaRPr lang="en-US" altLang="ko-KR" sz="1500" dirty="0">
              <a:latin typeface="Segoe UI (본문)"/>
            </a:endParaRPr>
          </a:p>
          <a:p>
            <a:r>
              <a:rPr lang="ko-KR" altLang="en-US" sz="1500" b="1" u="sng" dirty="0">
                <a:latin typeface="Segoe UI (본문)"/>
              </a:rPr>
              <a:t>경쟁 심화 및 시장 포화</a:t>
            </a:r>
          </a:p>
          <a:p>
            <a:r>
              <a:rPr lang="ko-KR" altLang="en-US" sz="1500" dirty="0">
                <a:latin typeface="Segoe UI (본문)"/>
              </a:rPr>
              <a:t>국내외 제과 시장의 경쟁이 심화되고 있으며</a:t>
            </a:r>
            <a:r>
              <a:rPr lang="en-US" altLang="ko-KR" sz="1500" dirty="0">
                <a:latin typeface="Segoe UI (본문)"/>
              </a:rPr>
              <a:t>, </a:t>
            </a:r>
            <a:r>
              <a:rPr lang="ko-KR" altLang="en-US" sz="1500" dirty="0">
                <a:latin typeface="Segoe UI (본문)"/>
              </a:rPr>
              <a:t>특히 건강 지향적인 제품을 출시하는 경쟁사들의 등장으로 시장 점유율 확보에 </a:t>
            </a:r>
            <a:endParaRPr lang="en-US" altLang="ko-KR" sz="1500" dirty="0">
              <a:latin typeface="Segoe UI (본문)"/>
            </a:endParaRPr>
          </a:p>
          <a:p>
            <a:r>
              <a:rPr lang="ko-KR" altLang="en-US" sz="1500" dirty="0">
                <a:latin typeface="Segoe UI (본문)"/>
              </a:rPr>
              <a:t>어려움이 있을 수 있음</a:t>
            </a:r>
            <a:r>
              <a:rPr lang="en-US" altLang="ko-KR" sz="1500" dirty="0">
                <a:latin typeface="Segoe UI (본문)"/>
              </a:rPr>
              <a:t>.</a:t>
            </a:r>
          </a:p>
          <a:p>
            <a:endParaRPr lang="en-US" altLang="ko-KR" sz="1500" dirty="0">
              <a:latin typeface="Segoe UI (본문)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6833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521207" y="448056"/>
            <a:ext cx="11066735" cy="640080"/>
          </a:xfrm>
        </p:spPr>
        <p:txBody>
          <a:bodyPr rtlCol="0">
            <a:normAutofit/>
          </a:bodyPr>
          <a:lstStyle/>
          <a:p>
            <a:pPr algn="ctr" rtl="0"/>
            <a:r>
              <a:rPr lang="ko-KR" altLang="en-US" sz="2500" b="1" dirty="0">
                <a:cs typeface="Segoe UI Light" panose="020B0502040204020203" pitchFamily="34" charset="0"/>
              </a:rPr>
              <a:t>롯데제과</a:t>
            </a:r>
            <a:r>
              <a:rPr lang="ko-KR" altLang="en-US" sz="2500" dirty="0">
                <a:cs typeface="Segoe UI Light" panose="020B0502040204020203" pitchFamily="34" charset="0"/>
              </a:rPr>
              <a:t> 기회 요인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02617" y="1720409"/>
            <a:ext cx="10785325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u="sng" dirty="0">
                <a:cs typeface="Arial Unicode MS" panose="020B0604020202020204" pitchFamily="50" charset="-127"/>
              </a:rPr>
              <a:t>프리미엄 및 건강 지향 </a:t>
            </a:r>
            <a:r>
              <a:rPr lang="ko-KR" altLang="en-US" sz="1500" b="1" u="sng" dirty="0" err="1">
                <a:cs typeface="Arial Unicode MS" panose="020B0604020202020204" pitchFamily="50" charset="-127"/>
              </a:rPr>
              <a:t>제품군</a:t>
            </a:r>
            <a:r>
              <a:rPr lang="ko-KR" altLang="en-US" sz="1500" b="1" u="sng" dirty="0">
                <a:cs typeface="Arial Unicode MS" panose="020B0604020202020204" pitchFamily="50" charset="-127"/>
              </a:rPr>
              <a:t> 확대</a:t>
            </a:r>
            <a:endParaRPr lang="en-US" altLang="ko-KR" sz="1500" b="1" u="sng" dirty="0">
              <a:cs typeface="Arial Unicode MS" panose="020B0604020202020204" pitchFamily="50" charset="-127"/>
            </a:endParaRPr>
          </a:p>
          <a:p>
            <a:r>
              <a:rPr lang="ko-KR" altLang="en-US" sz="1500" dirty="0"/>
              <a:t>소비자들의 건강 및 웰빙에 대한 관심이 높아짐에 따라</a:t>
            </a:r>
            <a:r>
              <a:rPr lang="en-US" altLang="ko-KR" sz="1500" dirty="0"/>
              <a:t>, </a:t>
            </a:r>
            <a:r>
              <a:rPr lang="ko-KR" altLang="en-US" sz="1500" dirty="0"/>
              <a:t>저당</a:t>
            </a:r>
            <a:r>
              <a:rPr lang="en-US" altLang="ko-KR" sz="1500" dirty="0"/>
              <a:t>, </a:t>
            </a:r>
            <a:r>
              <a:rPr lang="ko-KR" altLang="en-US" sz="1500" dirty="0"/>
              <a:t>저칼로리</a:t>
            </a:r>
            <a:r>
              <a:rPr lang="en-US" altLang="ko-KR" sz="1500" dirty="0"/>
              <a:t>, </a:t>
            </a:r>
            <a:r>
              <a:rPr lang="ko-KR" altLang="en-US" sz="1500" dirty="0"/>
              <a:t>고단백 등의 프리미엄 </a:t>
            </a:r>
            <a:r>
              <a:rPr lang="ko-KR" altLang="en-US" sz="1500" dirty="0" err="1"/>
              <a:t>제품군을</a:t>
            </a:r>
            <a:r>
              <a:rPr lang="ko-KR" altLang="en-US" sz="1500" dirty="0"/>
              <a:t> 강화함으로써 </a:t>
            </a:r>
            <a:endParaRPr lang="en-US" altLang="ko-KR" sz="1500" dirty="0"/>
          </a:p>
          <a:p>
            <a:r>
              <a:rPr lang="ko-KR" altLang="en-US" sz="1500" dirty="0"/>
              <a:t>새로운 시장을 창출할 수 있음</a:t>
            </a:r>
            <a:r>
              <a:rPr lang="en-US" altLang="ko-KR" sz="1500" dirty="0"/>
              <a:t>.</a:t>
            </a:r>
          </a:p>
          <a:p>
            <a:endParaRPr lang="en-US" altLang="ko-KR" sz="1500" dirty="0"/>
          </a:p>
          <a:p>
            <a:r>
              <a:rPr lang="ko-KR" altLang="en-US" sz="1500" b="1" u="sng" dirty="0"/>
              <a:t>글로벌 시장 다변화</a:t>
            </a:r>
            <a:endParaRPr lang="en-US" altLang="ko-KR" sz="1500" b="1" u="sng" dirty="0"/>
          </a:p>
          <a:p>
            <a:r>
              <a:rPr lang="ko-KR" altLang="en-US" sz="1500" dirty="0"/>
              <a:t>중국</a:t>
            </a:r>
            <a:r>
              <a:rPr lang="en-US" altLang="ko-KR" sz="1500" dirty="0"/>
              <a:t>, </a:t>
            </a:r>
            <a:r>
              <a:rPr lang="ko-KR" altLang="en-US" sz="1500" dirty="0"/>
              <a:t>러시아</a:t>
            </a:r>
            <a:r>
              <a:rPr lang="en-US" altLang="ko-KR" sz="1500" dirty="0"/>
              <a:t>, </a:t>
            </a:r>
            <a:r>
              <a:rPr lang="ko-KR" altLang="en-US" sz="1500" dirty="0"/>
              <a:t>동남아시아 외에도 중동</a:t>
            </a:r>
            <a:r>
              <a:rPr lang="en-US" altLang="ko-KR" sz="1500" dirty="0"/>
              <a:t>, </a:t>
            </a:r>
            <a:r>
              <a:rPr lang="ko-KR" altLang="en-US" sz="1500" dirty="0"/>
              <a:t>아프리카</a:t>
            </a:r>
            <a:r>
              <a:rPr lang="en-US" altLang="ko-KR" sz="1500" dirty="0"/>
              <a:t>, </a:t>
            </a:r>
            <a:r>
              <a:rPr lang="ko-KR" altLang="en-US" sz="1500" dirty="0"/>
              <a:t>남미 등 신흥 시장으로의 진출을 통해 매출 기반을 다변화하고</a:t>
            </a:r>
            <a:r>
              <a:rPr lang="en-US" altLang="ko-KR" sz="1500" dirty="0"/>
              <a:t>, </a:t>
            </a:r>
          </a:p>
          <a:p>
            <a:r>
              <a:rPr lang="ko-KR" altLang="en-US" sz="1500" dirty="0"/>
              <a:t>리스크를 분산시킬 수 있음</a:t>
            </a:r>
            <a:r>
              <a:rPr lang="en-US" altLang="ko-KR" sz="1500" dirty="0"/>
              <a:t>.</a:t>
            </a:r>
          </a:p>
          <a:p>
            <a:endParaRPr lang="en-US" altLang="ko-KR" sz="1500" dirty="0"/>
          </a:p>
          <a:p>
            <a:r>
              <a:rPr lang="ko-KR" altLang="en-US" sz="1500" b="1" u="sng" dirty="0"/>
              <a:t>온라인 및 </a:t>
            </a:r>
            <a:r>
              <a:rPr lang="en-US" altLang="ko-KR" sz="1500" b="1" u="sng" dirty="0"/>
              <a:t>D2C </a:t>
            </a:r>
            <a:r>
              <a:rPr lang="ko-KR" altLang="en-US" sz="1500" b="1" u="sng" dirty="0"/>
              <a:t>채널 강화</a:t>
            </a:r>
          </a:p>
          <a:p>
            <a:r>
              <a:rPr lang="ko-KR" altLang="en-US" sz="1500" dirty="0"/>
              <a:t>온라인 쇼핑과 </a:t>
            </a:r>
            <a:r>
              <a:rPr lang="en-US" altLang="ko-KR" sz="1500" dirty="0"/>
              <a:t>D2C(Direct to Consumer) </a:t>
            </a:r>
            <a:r>
              <a:rPr lang="ko-KR" altLang="en-US" sz="1500" dirty="0"/>
              <a:t>채널을 강화하여 소비자와의 직접적인 소통을 통해 브랜드 </a:t>
            </a:r>
            <a:r>
              <a:rPr lang="ko-KR" altLang="en-US" sz="1500" dirty="0" err="1"/>
              <a:t>충성도를</a:t>
            </a:r>
            <a:r>
              <a:rPr lang="ko-KR" altLang="en-US" sz="1500" dirty="0"/>
              <a:t> 높이고</a:t>
            </a:r>
            <a:r>
              <a:rPr lang="en-US" altLang="ko-KR" sz="1500" dirty="0"/>
              <a:t>, </a:t>
            </a:r>
          </a:p>
          <a:p>
            <a:r>
              <a:rPr lang="ko-KR" altLang="en-US" sz="1500" dirty="0"/>
              <a:t>유통 마진을 절감할 수 있음</a:t>
            </a:r>
            <a:r>
              <a:rPr lang="en-US" altLang="ko-KR" sz="1500" dirty="0"/>
              <a:t>. </a:t>
            </a:r>
          </a:p>
          <a:p>
            <a:endParaRPr lang="en-US" altLang="ko-KR" sz="1500" dirty="0"/>
          </a:p>
          <a:p>
            <a:r>
              <a:rPr lang="ko-KR" altLang="en-US" sz="1500" b="1" u="sng" dirty="0"/>
              <a:t>지속 가능한 포장재 및 친환경 제품 개발</a:t>
            </a:r>
            <a:endParaRPr lang="en-US" altLang="ko-KR" sz="1500" b="1" u="sng" dirty="0"/>
          </a:p>
          <a:p>
            <a:r>
              <a:rPr lang="ko-KR" altLang="en-US" sz="1500" dirty="0"/>
              <a:t>환경 친화적인 포장재 사용과 지속 가능한 생산 공정을 통해 친환경 소비 트렌드에 부응하고</a:t>
            </a:r>
            <a:r>
              <a:rPr lang="en-US" altLang="ko-KR" sz="1500" dirty="0"/>
              <a:t>, </a:t>
            </a:r>
            <a:r>
              <a:rPr lang="ko-KR" altLang="en-US" sz="1500" dirty="0"/>
              <a:t>브랜드 이미지를 강화할 수 있음</a:t>
            </a:r>
            <a:r>
              <a:rPr lang="en-US" altLang="ko-KR" sz="1500" dirty="0"/>
              <a:t>.</a:t>
            </a:r>
          </a:p>
          <a:p>
            <a:endParaRPr lang="en-US" altLang="ko-KR" sz="1500" b="1" u="sng" dirty="0"/>
          </a:p>
          <a:p>
            <a:r>
              <a:rPr lang="ko-KR" altLang="en-US" sz="1500" b="1" u="sng" dirty="0"/>
              <a:t>프리미엄 제품 시장 확대</a:t>
            </a:r>
            <a:endParaRPr lang="en-US" altLang="ko-KR" sz="1500" b="1" u="sng" dirty="0"/>
          </a:p>
          <a:p>
            <a:r>
              <a:rPr lang="ko-KR" altLang="en-US" sz="1500" dirty="0"/>
              <a:t>고급스러운 </a:t>
            </a:r>
            <a:r>
              <a:rPr lang="ko-KR" altLang="en-US" sz="1500" dirty="0" err="1"/>
              <a:t>패키징과</a:t>
            </a:r>
            <a:r>
              <a:rPr lang="ko-KR" altLang="en-US" sz="1500" dirty="0"/>
              <a:t> 독특한 맛을 강조한 프리미엄 제품 라인을 통해 소비자들의 다양한 취향을 만족시킬 수 있음</a:t>
            </a:r>
            <a:r>
              <a:rPr lang="en-US" altLang="ko-KR" sz="1500" dirty="0"/>
              <a:t>.</a:t>
            </a:r>
          </a:p>
          <a:p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727668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1207" y="448056"/>
            <a:ext cx="11066735" cy="640080"/>
          </a:xfrm>
        </p:spPr>
        <p:txBody>
          <a:bodyPr>
            <a:normAutofit/>
          </a:bodyPr>
          <a:lstStyle/>
          <a:p>
            <a:pPr algn="ctr"/>
            <a:r>
              <a:rPr lang="ko-KR" altLang="en-US" sz="2500" dirty="0"/>
              <a:t>전략적 제언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6217" y="1811713"/>
            <a:ext cx="11407290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u="sng" dirty="0"/>
              <a:t>건강 지향 제품 개발</a:t>
            </a:r>
            <a:endParaRPr lang="en-US" altLang="ko-KR" sz="1500" u="sng" dirty="0"/>
          </a:p>
          <a:p>
            <a:r>
              <a:rPr lang="ko-KR" altLang="en-US" sz="1500" dirty="0"/>
              <a:t>저당</a:t>
            </a:r>
            <a:r>
              <a:rPr lang="en-US" altLang="ko-KR" sz="1500" dirty="0"/>
              <a:t>, </a:t>
            </a:r>
            <a:r>
              <a:rPr lang="ko-KR" altLang="en-US" sz="1500" dirty="0"/>
              <a:t>저칼로리</a:t>
            </a:r>
            <a:r>
              <a:rPr lang="en-US" altLang="ko-KR" sz="1500" dirty="0"/>
              <a:t>, </a:t>
            </a:r>
            <a:r>
              <a:rPr lang="ko-KR" altLang="en-US" sz="1500" dirty="0"/>
              <a:t>고단백 등의 건강 지향 </a:t>
            </a:r>
            <a:r>
              <a:rPr lang="ko-KR" altLang="en-US" sz="1500" dirty="0" err="1"/>
              <a:t>제품군을</a:t>
            </a:r>
            <a:r>
              <a:rPr lang="ko-KR" altLang="en-US" sz="1500" dirty="0"/>
              <a:t> 강화하여 소비자들의 변화하는 요구에 대응함</a:t>
            </a:r>
            <a:r>
              <a:rPr lang="en-US" altLang="ko-KR" sz="1500" dirty="0"/>
              <a:t>.</a:t>
            </a:r>
          </a:p>
          <a:p>
            <a:endParaRPr lang="en-US" altLang="ko-KR" sz="1500" dirty="0"/>
          </a:p>
          <a:p>
            <a:r>
              <a:rPr lang="ko-KR" altLang="en-US" sz="1500" b="1" u="sng" dirty="0"/>
              <a:t>글로벌 시장 다변화</a:t>
            </a:r>
            <a:endParaRPr lang="en-US" altLang="ko-KR" sz="1500" u="sng" dirty="0"/>
          </a:p>
          <a:p>
            <a:r>
              <a:rPr lang="ko-KR" altLang="en-US" sz="1500" dirty="0"/>
              <a:t>신흥 시장으로의 진출을 통해 매출 기반을 다변화하고</a:t>
            </a:r>
            <a:r>
              <a:rPr lang="en-US" altLang="ko-KR" sz="1500" dirty="0"/>
              <a:t>, </a:t>
            </a:r>
            <a:r>
              <a:rPr lang="ko-KR" altLang="en-US" sz="1500" dirty="0"/>
              <a:t>리스크를 분산시킨다</a:t>
            </a:r>
            <a:r>
              <a:rPr lang="en-US" altLang="ko-KR" sz="1500" dirty="0"/>
              <a:t>.</a:t>
            </a:r>
          </a:p>
          <a:p>
            <a:endParaRPr lang="en-US" altLang="ko-KR" sz="1500" dirty="0"/>
          </a:p>
          <a:p>
            <a:r>
              <a:rPr lang="ko-KR" altLang="en-US" sz="1500" b="1" dirty="0"/>
              <a:t>온라인 채널 강화</a:t>
            </a:r>
            <a:endParaRPr lang="en-US" altLang="ko-KR" sz="1500" dirty="0"/>
          </a:p>
          <a:p>
            <a:r>
              <a:rPr lang="en-US" altLang="ko-KR" sz="1500" dirty="0"/>
              <a:t> </a:t>
            </a:r>
            <a:r>
              <a:rPr lang="ko-KR" altLang="en-US" sz="1500" dirty="0"/>
              <a:t>온라인 쇼핑과 </a:t>
            </a:r>
            <a:r>
              <a:rPr lang="en-US" altLang="ko-KR" sz="1500" dirty="0"/>
              <a:t>D2C </a:t>
            </a:r>
            <a:r>
              <a:rPr lang="ko-KR" altLang="en-US" sz="1500" dirty="0"/>
              <a:t>채널을 강화하여 소비자와의 직접적인 소통을 통해 브랜드 </a:t>
            </a:r>
            <a:r>
              <a:rPr lang="ko-KR" altLang="en-US" sz="1500" dirty="0" err="1"/>
              <a:t>충성도를</a:t>
            </a:r>
            <a:r>
              <a:rPr lang="ko-KR" altLang="en-US" sz="1500" dirty="0"/>
              <a:t> 높이고</a:t>
            </a:r>
            <a:r>
              <a:rPr lang="en-US" altLang="ko-KR" sz="1500" dirty="0"/>
              <a:t>, </a:t>
            </a:r>
            <a:r>
              <a:rPr lang="ko-KR" altLang="en-US" sz="1500" dirty="0"/>
              <a:t>유통 마진을 절감</a:t>
            </a:r>
            <a:r>
              <a:rPr lang="en-US" altLang="ko-KR" sz="1500" dirty="0"/>
              <a:t>.</a:t>
            </a:r>
          </a:p>
          <a:p>
            <a:endParaRPr lang="en-US" altLang="ko-KR" sz="1500" dirty="0"/>
          </a:p>
          <a:p>
            <a:r>
              <a:rPr lang="ko-KR" altLang="en-US" sz="1500" b="1" dirty="0"/>
              <a:t>지속 가능한 포장재 사용</a:t>
            </a:r>
            <a:r>
              <a:rPr lang="en-US" altLang="ko-KR" sz="1500" dirty="0"/>
              <a:t> </a:t>
            </a:r>
          </a:p>
          <a:p>
            <a:r>
              <a:rPr lang="ko-KR" altLang="en-US" sz="1500" dirty="0"/>
              <a:t>환경 친화적인 포장재 사용과 지속 가능한 생산 공정을 통해 친환경 소비 트렌드에 부응하고</a:t>
            </a:r>
            <a:r>
              <a:rPr lang="en-US" altLang="ko-KR" sz="1500" dirty="0"/>
              <a:t>, </a:t>
            </a:r>
            <a:r>
              <a:rPr lang="ko-KR" altLang="en-US" sz="1500" dirty="0"/>
              <a:t>브랜드 이미지를 강화</a:t>
            </a:r>
            <a:r>
              <a:rPr lang="en-US" altLang="ko-KR" sz="1500" dirty="0"/>
              <a:t>.</a:t>
            </a:r>
          </a:p>
          <a:p>
            <a:endParaRPr lang="en-US" altLang="ko-KR" sz="1500" dirty="0"/>
          </a:p>
          <a:p>
            <a:r>
              <a:rPr lang="ko-KR" altLang="en-US" sz="1500" b="1" dirty="0"/>
              <a:t>프리미엄 제품 라인 </a:t>
            </a:r>
            <a:r>
              <a:rPr lang="ko-KR" altLang="en-US" sz="1500" b="1" dirty="0" err="1"/>
              <a:t>확대</a:t>
            </a:r>
            <a:r>
              <a:rPr lang="ko-KR" altLang="en-US" sz="1500" dirty="0" err="1"/>
              <a:t>고급스러운</a:t>
            </a:r>
            <a:r>
              <a:rPr lang="ko-KR" altLang="en-US" sz="1500" dirty="0"/>
              <a:t> </a:t>
            </a:r>
            <a:r>
              <a:rPr lang="ko-KR" altLang="en-US" sz="1500" dirty="0" err="1"/>
              <a:t>패키징과</a:t>
            </a:r>
            <a:r>
              <a:rPr lang="ko-KR" altLang="en-US" sz="1500" dirty="0"/>
              <a:t> 독특한 맛을 강조한 프리미엄 제품 라인을 통해 소비자들의 다양한 취향을 만족시킨다</a:t>
            </a:r>
            <a:r>
              <a:rPr lang="en-US" altLang="ko-KR" sz="1500" dirty="0"/>
              <a:t>.</a:t>
            </a:r>
          </a:p>
          <a:p>
            <a:endParaRPr lang="en-US" altLang="ko-KR" sz="1500" dirty="0"/>
          </a:p>
          <a:p>
            <a:endParaRPr lang="en-US" altLang="ko-KR" sz="1500" dirty="0"/>
          </a:p>
          <a:p>
            <a:endParaRPr lang="en-US" altLang="ko-KR" sz="1500" dirty="0"/>
          </a:p>
          <a:p>
            <a:r>
              <a:rPr lang="ko-KR" altLang="en-US" sz="1500" u="sng" dirty="0"/>
              <a:t>롯데제과는 이러한 외부 환경과 동향을 고려하여 전략을 수립하고</a:t>
            </a:r>
            <a:r>
              <a:rPr lang="en-US" altLang="ko-KR" sz="1500" u="sng" dirty="0"/>
              <a:t>, </a:t>
            </a:r>
            <a:r>
              <a:rPr lang="ko-KR" altLang="en-US" sz="1500" u="sng" dirty="0"/>
              <a:t>위기를 기회로 전환할 수 있는 역량을 갖추는 것이 중요함</a:t>
            </a:r>
            <a:r>
              <a:rPr lang="en-US" altLang="ko-KR" sz="1500" u="sng" dirty="0"/>
              <a:t>.</a:t>
            </a:r>
          </a:p>
          <a:p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990276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43638" y="455403"/>
            <a:ext cx="6877119" cy="640080"/>
          </a:xfrm>
        </p:spPr>
        <p:txBody>
          <a:bodyPr rtlCol="0">
            <a:normAutofit fontScale="90000"/>
          </a:bodyPr>
          <a:lstStyle/>
          <a:p>
            <a:pPr algn="ctr"/>
            <a:r>
              <a:rPr lang="en-US" altLang="ko-KR" sz="4400" b="1" dirty="0">
                <a:cs typeface="Arial Unicode MS" panose="020B0604020202020204" pitchFamily="50" charset="-127"/>
              </a:rPr>
              <a:t> </a:t>
            </a:r>
            <a:r>
              <a:rPr lang="ko-KR" altLang="en-US" b="1" dirty="0" err="1">
                <a:cs typeface="Arial Unicode MS" panose="020B0604020202020204" pitchFamily="50" charset="-127"/>
              </a:rPr>
              <a:t>해테제과</a:t>
            </a:r>
            <a:r>
              <a:rPr lang="ko-KR" altLang="en-US" dirty="0"/>
              <a:t> 위기 요인</a:t>
            </a:r>
            <a:endParaRPr lang="en-US" altLang="ko-KR" b="1" dirty="0">
              <a:cs typeface="Arial Unicode MS" panose="020B0604020202020204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7203" y="1815892"/>
            <a:ext cx="10592964" cy="40164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u="sng" dirty="0"/>
              <a:t>건강 지향 소비 트렌드의 확산</a:t>
            </a:r>
            <a:endParaRPr lang="en-US" altLang="ko-KR" sz="1500" b="1" u="sng" dirty="0"/>
          </a:p>
          <a:p>
            <a:r>
              <a:rPr lang="ko-KR" altLang="en-US" sz="1500" dirty="0"/>
              <a:t>소비자들이 건강을 중시하는 경향이 강해지면서</a:t>
            </a:r>
            <a:r>
              <a:rPr lang="en-US" altLang="ko-KR" sz="1500" dirty="0"/>
              <a:t>, </a:t>
            </a:r>
            <a:r>
              <a:rPr lang="ko-KR" altLang="en-US" sz="1500" dirty="0"/>
              <a:t>기존의 고당도</a:t>
            </a:r>
            <a:r>
              <a:rPr lang="en-US" altLang="ko-KR" sz="1500" dirty="0"/>
              <a:t>, </a:t>
            </a:r>
            <a:r>
              <a:rPr lang="ko-KR" altLang="en-US" sz="1500" dirty="0"/>
              <a:t>고칼로리 제품에 대한 수요가 감소하고 있음</a:t>
            </a:r>
            <a:r>
              <a:rPr lang="en-US" altLang="ko-KR" sz="1500" dirty="0"/>
              <a:t>. </a:t>
            </a:r>
          </a:p>
          <a:p>
            <a:r>
              <a:rPr lang="ko-KR" altLang="en-US" sz="1500" dirty="0"/>
              <a:t>이는 기존 </a:t>
            </a:r>
            <a:r>
              <a:rPr lang="ko-KR" altLang="en-US" sz="1500" dirty="0" err="1"/>
              <a:t>제품군의</a:t>
            </a:r>
            <a:r>
              <a:rPr lang="ko-KR" altLang="en-US" sz="1500" dirty="0"/>
              <a:t> 판매 부진으로 이어질 수 있음</a:t>
            </a:r>
            <a:r>
              <a:rPr lang="en-US" altLang="ko-KR" sz="1500" dirty="0"/>
              <a:t>.</a:t>
            </a:r>
          </a:p>
          <a:p>
            <a:endParaRPr lang="en-US" altLang="ko-KR" sz="1500" b="1" u="sng" dirty="0"/>
          </a:p>
          <a:p>
            <a:r>
              <a:rPr lang="ko-KR" altLang="en-US" sz="1500" b="1" u="sng" dirty="0"/>
              <a:t>원자재 가격 상승 및 </a:t>
            </a:r>
            <a:r>
              <a:rPr lang="ko-KR" altLang="en-US" sz="1500" b="1" u="sng" dirty="0" err="1"/>
              <a:t>공급망</a:t>
            </a:r>
            <a:r>
              <a:rPr lang="ko-KR" altLang="en-US" sz="1500" b="1" u="sng" dirty="0"/>
              <a:t> 불안정</a:t>
            </a:r>
            <a:endParaRPr lang="en-US" altLang="ko-KR" sz="1500" b="1" u="sng" dirty="0"/>
          </a:p>
          <a:p>
            <a:r>
              <a:rPr lang="ko-KR" altLang="en-US" sz="1500" dirty="0"/>
              <a:t>밀가루</a:t>
            </a:r>
            <a:r>
              <a:rPr lang="en-US" altLang="ko-KR" sz="1500" dirty="0"/>
              <a:t>, </a:t>
            </a:r>
            <a:r>
              <a:rPr lang="ko-KR" altLang="en-US" sz="1500" dirty="0"/>
              <a:t>설탕</a:t>
            </a:r>
            <a:r>
              <a:rPr lang="en-US" altLang="ko-KR" sz="1500" dirty="0"/>
              <a:t>, </a:t>
            </a:r>
            <a:r>
              <a:rPr lang="ko-KR" altLang="en-US" sz="1500" dirty="0"/>
              <a:t>포장재 등 주요 원자재의 가격 상승과 </a:t>
            </a:r>
            <a:r>
              <a:rPr lang="ko-KR" altLang="en-US" sz="1500" dirty="0" err="1"/>
              <a:t>공급망의</a:t>
            </a:r>
            <a:r>
              <a:rPr lang="ko-KR" altLang="en-US" sz="1500" dirty="0"/>
              <a:t> 불안정은 생산 비용을 증가시키고</a:t>
            </a:r>
            <a:r>
              <a:rPr lang="en-US" altLang="ko-KR" sz="1500" dirty="0"/>
              <a:t>, </a:t>
            </a:r>
          </a:p>
          <a:p>
            <a:r>
              <a:rPr lang="ko-KR" altLang="en-US" sz="1500" dirty="0"/>
              <a:t>이에 따라 제품 가격 인상이나 마진 축소 등의 문제가 발생할 수 있음</a:t>
            </a:r>
            <a:r>
              <a:rPr lang="en-US" altLang="ko-KR" sz="1500" dirty="0"/>
              <a:t>.</a:t>
            </a:r>
          </a:p>
          <a:p>
            <a:endParaRPr lang="en-US" altLang="ko-KR" sz="1500" dirty="0"/>
          </a:p>
          <a:p>
            <a:r>
              <a:rPr lang="ko-KR" altLang="en-US" sz="1500" b="1" u="sng" dirty="0"/>
              <a:t>국내 시장의 포화 상태</a:t>
            </a:r>
            <a:endParaRPr lang="en-US" altLang="ko-KR" sz="1500" b="1" u="sng" dirty="0"/>
          </a:p>
          <a:p>
            <a:r>
              <a:rPr lang="ko-KR" altLang="en-US" sz="1500" dirty="0"/>
              <a:t>국내 제과 시장은 이미 포화 상태에 이르렀으며</a:t>
            </a:r>
            <a:r>
              <a:rPr lang="en-US" altLang="ko-KR" sz="1500" dirty="0"/>
              <a:t>, </a:t>
            </a:r>
            <a:r>
              <a:rPr lang="ko-KR" altLang="en-US" sz="1500" dirty="0"/>
              <a:t>내수 시장만으로는 지속적인 성장을 기대하기 어려움</a:t>
            </a:r>
            <a:r>
              <a:rPr lang="en-US" altLang="ko-KR" sz="1500" dirty="0"/>
              <a:t>.</a:t>
            </a:r>
          </a:p>
          <a:p>
            <a:endParaRPr lang="en-US" altLang="ko-KR" sz="1500" dirty="0"/>
          </a:p>
          <a:p>
            <a:r>
              <a:rPr lang="ko-KR" altLang="en-US" sz="1500" b="1" u="sng" dirty="0"/>
              <a:t>원자재 가격 상승 및 </a:t>
            </a:r>
            <a:r>
              <a:rPr lang="ko-KR" altLang="en-US" sz="1500" b="1" u="sng" dirty="0" err="1"/>
              <a:t>공급망</a:t>
            </a:r>
            <a:r>
              <a:rPr lang="ko-KR" altLang="en-US" sz="1500" b="1" u="sng" dirty="0"/>
              <a:t> 불안정</a:t>
            </a:r>
          </a:p>
          <a:p>
            <a:r>
              <a:rPr lang="ko-KR" altLang="en-US" sz="1500" dirty="0"/>
              <a:t>밀가루</a:t>
            </a:r>
            <a:r>
              <a:rPr lang="en-US" altLang="ko-KR" sz="1500" dirty="0"/>
              <a:t>, </a:t>
            </a:r>
            <a:r>
              <a:rPr lang="ko-KR" altLang="en-US" sz="1500" dirty="0"/>
              <a:t>설탕</a:t>
            </a:r>
            <a:r>
              <a:rPr lang="en-US" altLang="ko-KR" sz="1500" dirty="0"/>
              <a:t>, </a:t>
            </a:r>
            <a:r>
              <a:rPr lang="ko-KR" altLang="en-US" sz="1500" dirty="0"/>
              <a:t>포장재 등 주요 원자재의 가격 상승과 </a:t>
            </a:r>
            <a:r>
              <a:rPr lang="ko-KR" altLang="en-US" sz="1500" dirty="0" err="1"/>
              <a:t>공급망의</a:t>
            </a:r>
            <a:r>
              <a:rPr lang="ko-KR" altLang="en-US" sz="1500" dirty="0"/>
              <a:t> 불안정은 생산 비용을 증가시키고</a:t>
            </a:r>
            <a:r>
              <a:rPr lang="en-US" altLang="ko-KR" sz="1500" dirty="0"/>
              <a:t>, </a:t>
            </a:r>
          </a:p>
          <a:p>
            <a:r>
              <a:rPr lang="ko-KR" altLang="en-US" sz="1500" dirty="0"/>
              <a:t>이에 따라 제품 가격 인상이나 마진 축소 등의 문제가 발생할 수 있음</a:t>
            </a:r>
            <a:r>
              <a:rPr lang="en-US" altLang="ko-KR" sz="1500" dirty="0"/>
              <a:t>. </a:t>
            </a:r>
          </a:p>
          <a:p>
            <a:endParaRPr lang="en-US" altLang="ko-KR" sz="1500" dirty="0"/>
          </a:p>
          <a:p>
            <a:r>
              <a:rPr lang="ko-KR" altLang="en-US" sz="1500" b="1" u="sng" dirty="0"/>
              <a:t>경쟁 심화</a:t>
            </a:r>
            <a:endParaRPr lang="en-US" altLang="ko-KR" sz="1500" b="1" u="sng" dirty="0"/>
          </a:p>
          <a:p>
            <a:r>
              <a:rPr lang="ko-KR" altLang="en-US" sz="1500" dirty="0"/>
              <a:t>롯데제과</a:t>
            </a:r>
            <a:r>
              <a:rPr lang="en-US" altLang="ko-KR" sz="1500" dirty="0"/>
              <a:t>, </a:t>
            </a:r>
            <a:r>
              <a:rPr lang="ko-KR" altLang="en-US" sz="1500" dirty="0"/>
              <a:t>오리온</a:t>
            </a:r>
            <a:r>
              <a:rPr lang="en-US" altLang="ko-KR" sz="1500" dirty="0"/>
              <a:t>, </a:t>
            </a:r>
            <a:r>
              <a:rPr lang="ko-KR" altLang="en-US" sz="1500" dirty="0"/>
              <a:t>농심 등 대형 경쟁사들의 공격적인 마케팅과 제품 출시로 인해 시장 점유율 확보에 어려움이 있을 수 있음</a:t>
            </a:r>
            <a:r>
              <a:rPr lang="en-US" altLang="ko-KR" sz="1500" dirty="0"/>
              <a:t>.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715147_TF10001108.potx" id="{3F4D466F-2E95-485C-97A8-7A840C6B88CE}" vid="{A086733F-FFD1-4E69-9A0E-40414DC78DC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50072C5-DDE0-4258-BA7A-4D4B80DFA632}">
  <ds:schemaRefs>
    <ds:schemaRef ds:uri="http://schemas.microsoft.com/office/2006/documentManagement/types"/>
    <ds:schemaRef ds:uri="71af3243-3dd4-4a8d-8c0d-dd76da1f02a5"/>
    <ds:schemaRef ds:uri="http://schemas.microsoft.com/office/2006/metadata/properties"/>
    <ds:schemaRef ds:uri="http://purl.org/dc/dcmitype/"/>
    <ds:schemaRef ds:uri="http://purl.org/dc/elements/1.1/"/>
    <ds:schemaRef ds:uri="http://purl.org/dc/terms/"/>
    <ds:schemaRef ds:uri="16c05727-aa75-4e4a-9b5f-8a80a1165891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 시작</Template>
  <TotalTime>7</TotalTime>
  <Words>2050</Words>
  <Application>Microsoft Office PowerPoint</Application>
  <PresentationFormat>와이드스크린</PresentationFormat>
  <Paragraphs>351</Paragraphs>
  <Slides>15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Arial Unicode MS</vt:lpstr>
      <vt:lpstr>Segoe UI (본문)</vt:lpstr>
      <vt:lpstr>Arial</vt:lpstr>
      <vt:lpstr>Segoe UI Light</vt:lpstr>
      <vt:lpstr>맑은 고딕</vt:lpstr>
      <vt:lpstr>WelcomeDoc</vt:lpstr>
      <vt:lpstr>ORION</vt:lpstr>
      <vt:lpstr>SWOT 분석</vt:lpstr>
      <vt:lpstr>SWOT 분석</vt:lpstr>
      <vt:lpstr>전략적 시사점</vt:lpstr>
      <vt:lpstr>오리온 내부적 경쟁사 분석</vt:lpstr>
      <vt:lpstr>롯데제과 위기 요인</vt:lpstr>
      <vt:lpstr>롯데제과 기회 요인</vt:lpstr>
      <vt:lpstr>전략적 제언</vt:lpstr>
      <vt:lpstr> 해테제과 위기 요인</vt:lpstr>
      <vt:lpstr>해테제과 기회 요인</vt:lpstr>
      <vt:lpstr>전략적 제언</vt:lpstr>
      <vt:lpstr>농심 위기 요인</vt:lpstr>
      <vt:lpstr>농심 기회 요인</vt:lpstr>
      <vt:lpstr>전략적 제언</vt:lpstr>
      <vt:lpstr>🙂 감사합니다 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>지영 박</cp:lastModifiedBy>
  <cp:revision>4</cp:revision>
  <dcterms:created xsi:type="dcterms:W3CDTF">2025-05-13T07:46:56Z</dcterms:created>
  <dcterms:modified xsi:type="dcterms:W3CDTF">2025-05-15T10:49:58Z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