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39"/>
  </p:notesMasterIdLst>
  <p:sldIdLst>
    <p:sldId id="773" r:id="rId2"/>
    <p:sldId id="887" r:id="rId3"/>
    <p:sldId id="896" r:id="rId4"/>
    <p:sldId id="897" r:id="rId5"/>
    <p:sldId id="898" r:id="rId6"/>
    <p:sldId id="878" r:id="rId7"/>
    <p:sldId id="888" r:id="rId8"/>
    <p:sldId id="860" r:id="rId9"/>
    <p:sldId id="926" r:id="rId10"/>
    <p:sldId id="903" r:id="rId11"/>
    <p:sldId id="905" r:id="rId12"/>
    <p:sldId id="858" r:id="rId13"/>
    <p:sldId id="850" r:id="rId14"/>
    <p:sldId id="831" r:id="rId15"/>
    <p:sldId id="856" r:id="rId16"/>
    <p:sldId id="906" r:id="rId17"/>
    <p:sldId id="907" r:id="rId18"/>
    <p:sldId id="908" r:id="rId19"/>
    <p:sldId id="851" r:id="rId20"/>
    <p:sldId id="909" r:id="rId21"/>
    <p:sldId id="910" r:id="rId22"/>
    <p:sldId id="911" r:id="rId23"/>
    <p:sldId id="852" r:id="rId24"/>
    <p:sldId id="912" r:id="rId25"/>
    <p:sldId id="913" r:id="rId26"/>
    <p:sldId id="914" r:id="rId27"/>
    <p:sldId id="915" r:id="rId28"/>
    <p:sldId id="916" r:id="rId29"/>
    <p:sldId id="917" r:id="rId30"/>
    <p:sldId id="919" r:id="rId31"/>
    <p:sldId id="918" r:id="rId32"/>
    <p:sldId id="920" r:id="rId33"/>
    <p:sldId id="921" r:id="rId34"/>
    <p:sldId id="922" r:id="rId35"/>
    <p:sldId id="924" r:id="rId36"/>
    <p:sldId id="925" r:id="rId37"/>
    <p:sldId id="794" r:id="rId3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57" d="100"/>
          <a:sy n="57" d="100"/>
        </p:scale>
        <p:origin x="-1200" y="-96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F85DB-80D5-DB47-9BFD-B1B19B68AE07}" type="doc">
      <dgm:prSet loTypeId="urn:microsoft.com/office/officeart/2005/8/layout/matrix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5F12FB-A7C4-CA4E-AA17-7B1A80999C81}">
      <dgm:prSet phldrT="[文本]"/>
      <dgm:spPr/>
      <dgm:t>
        <a:bodyPr/>
        <a:lstStyle/>
        <a:p>
          <a:r>
            <a:rPr lang="en-US" altLang="zh-CN" dirty="0" smtClean="0"/>
            <a:t>IT</a:t>
          </a:r>
          <a:r>
            <a:rPr lang="zh-CN" altLang="en-US" dirty="0" smtClean="0"/>
            <a:t>工程师</a:t>
          </a:r>
          <a:endParaRPr lang="zh-CN" altLang="en-US" dirty="0"/>
        </a:p>
      </dgm:t>
    </dgm:pt>
    <dgm:pt modelId="{D9496522-C327-4F4A-8117-976B6BD104E5}" type="parTrans" cxnId="{9D40C78A-00A6-834B-9841-0BF3514F39BF}">
      <dgm:prSet/>
      <dgm:spPr/>
      <dgm:t>
        <a:bodyPr/>
        <a:lstStyle/>
        <a:p>
          <a:endParaRPr lang="zh-CN" altLang="en-US"/>
        </a:p>
      </dgm:t>
    </dgm:pt>
    <dgm:pt modelId="{099B470A-6272-0E41-BAE0-74EEB9B08A63}" type="sibTrans" cxnId="{9D40C78A-00A6-834B-9841-0BF3514F39BF}">
      <dgm:prSet/>
      <dgm:spPr/>
      <dgm:t>
        <a:bodyPr/>
        <a:lstStyle/>
        <a:p>
          <a:endParaRPr lang="zh-CN" altLang="en-US"/>
        </a:p>
      </dgm:t>
    </dgm:pt>
    <dgm:pt modelId="{B3BFB308-32FF-8445-B610-19001544AF38}">
      <dgm:prSet phldrT="[文本]" custT="1"/>
      <dgm:spPr/>
      <dgm:t>
        <a:bodyPr/>
        <a:lstStyle/>
        <a:p>
          <a:r>
            <a:rPr lang="zh-CN" altLang="en-US" sz="3600" dirty="0" smtClean="0"/>
            <a:t>天赋</a:t>
          </a:r>
          <a:endParaRPr lang="zh-CN" altLang="en-US" sz="3600" dirty="0"/>
        </a:p>
      </dgm:t>
    </dgm:pt>
    <dgm:pt modelId="{6E0C70F9-9CE0-6A48-8F52-261DB7F037D7}" type="parTrans" cxnId="{BD65822C-641B-4E40-A5D1-4613F1CF81E7}">
      <dgm:prSet/>
      <dgm:spPr/>
      <dgm:t>
        <a:bodyPr/>
        <a:lstStyle/>
        <a:p>
          <a:endParaRPr lang="zh-CN" altLang="en-US"/>
        </a:p>
      </dgm:t>
    </dgm:pt>
    <dgm:pt modelId="{95462F48-47D3-9A47-9362-BCD1E9BB6ECF}" type="sibTrans" cxnId="{BD65822C-641B-4E40-A5D1-4613F1CF81E7}">
      <dgm:prSet/>
      <dgm:spPr/>
      <dgm:t>
        <a:bodyPr/>
        <a:lstStyle/>
        <a:p>
          <a:endParaRPr lang="zh-CN" altLang="en-US"/>
        </a:p>
      </dgm:t>
    </dgm:pt>
    <dgm:pt modelId="{463D7E54-5F6E-BA4E-B925-A9D426EE19D9}">
      <dgm:prSet phldrT="[文本]" custT="1"/>
      <dgm:spPr/>
      <dgm:t>
        <a:bodyPr/>
        <a:lstStyle/>
        <a:p>
          <a:r>
            <a:rPr lang="zh-CN" altLang="en-US" sz="3600" dirty="0" smtClean="0"/>
            <a:t>兴趣</a:t>
          </a:r>
          <a:endParaRPr lang="zh-CN" altLang="en-US" sz="3600" dirty="0"/>
        </a:p>
      </dgm:t>
    </dgm:pt>
    <dgm:pt modelId="{71A1D1EE-B0EC-D149-AB85-B66E39B46C94}" type="parTrans" cxnId="{6977A029-047B-5B42-A231-F73D96D81D1F}">
      <dgm:prSet/>
      <dgm:spPr/>
      <dgm:t>
        <a:bodyPr/>
        <a:lstStyle/>
        <a:p>
          <a:endParaRPr lang="zh-CN" altLang="en-US"/>
        </a:p>
      </dgm:t>
    </dgm:pt>
    <dgm:pt modelId="{F91357F6-21E2-9D4F-9935-B12183D6C3C5}" type="sibTrans" cxnId="{6977A029-047B-5B42-A231-F73D96D81D1F}">
      <dgm:prSet/>
      <dgm:spPr/>
      <dgm:t>
        <a:bodyPr/>
        <a:lstStyle/>
        <a:p>
          <a:endParaRPr lang="zh-CN" altLang="en-US"/>
        </a:p>
      </dgm:t>
    </dgm:pt>
    <dgm:pt modelId="{C7E790C1-4FE0-3E4E-B832-E7819127B60B}">
      <dgm:prSet phldrT="[文本]" custT="1"/>
      <dgm:spPr/>
      <dgm:t>
        <a:bodyPr/>
        <a:lstStyle/>
        <a:p>
          <a:r>
            <a:rPr lang="zh-CN" altLang="en-US" sz="3600" dirty="0" smtClean="0"/>
            <a:t>努力</a:t>
          </a:r>
          <a:endParaRPr lang="zh-CN" altLang="en-US" sz="3600" dirty="0"/>
        </a:p>
      </dgm:t>
    </dgm:pt>
    <dgm:pt modelId="{EEEBEA3A-4341-E94B-A394-C7E7DBB7B04B}" type="parTrans" cxnId="{36BCA9BC-4A55-714D-A74A-59B153CA1095}">
      <dgm:prSet/>
      <dgm:spPr/>
      <dgm:t>
        <a:bodyPr/>
        <a:lstStyle/>
        <a:p>
          <a:endParaRPr lang="zh-CN" altLang="en-US"/>
        </a:p>
      </dgm:t>
    </dgm:pt>
    <dgm:pt modelId="{3D66C80D-294A-5247-9572-612DB88BCC64}" type="sibTrans" cxnId="{36BCA9BC-4A55-714D-A74A-59B153CA1095}">
      <dgm:prSet/>
      <dgm:spPr/>
      <dgm:t>
        <a:bodyPr/>
        <a:lstStyle/>
        <a:p>
          <a:endParaRPr lang="zh-CN" altLang="en-US"/>
        </a:p>
      </dgm:t>
    </dgm:pt>
    <dgm:pt modelId="{50189109-FF13-8E46-BCC6-22ADD9C9B08B}">
      <dgm:prSet phldrT="[文本]" custT="1"/>
      <dgm:spPr/>
      <dgm:t>
        <a:bodyPr/>
        <a:lstStyle/>
        <a:p>
          <a:r>
            <a:rPr lang="zh-CN" altLang="en-US" sz="3600" dirty="0" smtClean="0"/>
            <a:t>方法</a:t>
          </a:r>
          <a:endParaRPr lang="zh-CN" altLang="en-US" sz="3600" dirty="0"/>
        </a:p>
      </dgm:t>
    </dgm:pt>
    <dgm:pt modelId="{30323A07-6056-E74D-844F-AED03EE2A3EF}" type="parTrans" cxnId="{625FAF43-CD95-7A4B-B25C-F68B6D3A641C}">
      <dgm:prSet/>
      <dgm:spPr/>
      <dgm:t>
        <a:bodyPr/>
        <a:lstStyle/>
        <a:p>
          <a:endParaRPr lang="zh-CN" altLang="en-US"/>
        </a:p>
      </dgm:t>
    </dgm:pt>
    <dgm:pt modelId="{A8A0CE29-54C9-1E4E-85B6-39F2CCFC69B6}" type="sibTrans" cxnId="{625FAF43-CD95-7A4B-B25C-F68B6D3A641C}">
      <dgm:prSet/>
      <dgm:spPr/>
      <dgm:t>
        <a:bodyPr/>
        <a:lstStyle/>
        <a:p>
          <a:endParaRPr lang="zh-CN" altLang="en-US"/>
        </a:p>
      </dgm:t>
    </dgm:pt>
    <dgm:pt modelId="{736B41D2-58B0-8C45-8B2E-CAAAAB32852F}" type="pres">
      <dgm:prSet presAssocID="{410F85DB-80D5-DB47-9BFD-B1B19B68AE0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E3D1B8-0B96-894E-9A0B-D503E7841C28}" type="pres">
      <dgm:prSet presAssocID="{410F85DB-80D5-DB47-9BFD-B1B19B68AE07}" presName="matrix" presStyleCnt="0"/>
      <dgm:spPr/>
      <dgm:t>
        <a:bodyPr/>
        <a:lstStyle/>
        <a:p>
          <a:endParaRPr lang="zh-CN" altLang="en-US"/>
        </a:p>
      </dgm:t>
    </dgm:pt>
    <dgm:pt modelId="{23759987-5E13-9E4A-B6F6-22E124890F70}" type="pres">
      <dgm:prSet presAssocID="{410F85DB-80D5-DB47-9BFD-B1B19B68AE07}" presName="tile1" presStyleLbl="node1" presStyleIdx="0" presStyleCnt="4" custLinFactNeighborX="-419"/>
      <dgm:spPr/>
      <dgm:t>
        <a:bodyPr/>
        <a:lstStyle/>
        <a:p>
          <a:endParaRPr lang="zh-CN" altLang="en-US"/>
        </a:p>
      </dgm:t>
    </dgm:pt>
    <dgm:pt modelId="{DD648321-4F1C-D84D-87C8-E4DAC3C40D94}" type="pres">
      <dgm:prSet presAssocID="{410F85DB-80D5-DB47-9BFD-B1B19B68AE0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E1C325-1069-F145-B3E2-85818E5AFED7}" type="pres">
      <dgm:prSet presAssocID="{410F85DB-80D5-DB47-9BFD-B1B19B68AE07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2C358247-F8B3-4549-B7F7-71ABDD677024}" type="pres">
      <dgm:prSet presAssocID="{410F85DB-80D5-DB47-9BFD-B1B19B68AE0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FD735C-C974-8E4A-A0B4-15C6817A4A94}" type="pres">
      <dgm:prSet presAssocID="{410F85DB-80D5-DB47-9BFD-B1B19B68AE07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3F589B8A-98FD-D248-9030-B66BB1028D88}" type="pres">
      <dgm:prSet presAssocID="{410F85DB-80D5-DB47-9BFD-B1B19B68AE0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870567-E7D5-B841-B5BD-8BE24E58050A}" type="pres">
      <dgm:prSet presAssocID="{410F85DB-80D5-DB47-9BFD-B1B19B68AE07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0CE07C3F-83D8-054F-ADDF-A7500B2D4873}" type="pres">
      <dgm:prSet presAssocID="{410F85DB-80D5-DB47-9BFD-B1B19B68AE0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B8280-4284-BD4C-B9F7-DDB0A98A90C3}" type="pres">
      <dgm:prSet presAssocID="{410F85DB-80D5-DB47-9BFD-B1B19B68AE07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5FAF43-CD95-7A4B-B25C-F68B6D3A641C}" srcId="{875F12FB-A7C4-CA4E-AA17-7B1A80999C81}" destId="{50189109-FF13-8E46-BCC6-22ADD9C9B08B}" srcOrd="3" destOrd="0" parTransId="{30323A07-6056-E74D-844F-AED03EE2A3EF}" sibTransId="{A8A0CE29-54C9-1E4E-85B6-39F2CCFC69B6}"/>
    <dgm:cxn modelId="{35D3D487-6E62-4C3F-B8E4-81BA0F247457}" type="presOf" srcId="{463D7E54-5F6E-BA4E-B925-A9D426EE19D9}" destId="{B8E1C325-1069-F145-B3E2-85818E5AFED7}" srcOrd="0" destOrd="0" presId="urn:microsoft.com/office/officeart/2005/8/layout/matrix1"/>
    <dgm:cxn modelId="{6977A029-047B-5B42-A231-F73D96D81D1F}" srcId="{875F12FB-A7C4-CA4E-AA17-7B1A80999C81}" destId="{463D7E54-5F6E-BA4E-B925-A9D426EE19D9}" srcOrd="1" destOrd="0" parTransId="{71A1D1EE-B0EC-D149-AB85-B66E39B46C94}" sibTransId="{F91357F6-21E2-9D4F-9935-B12183D6C3C5}"/>
    <dgm:cxn modelId="{AE3F1BA7-AF65-494D-A5A5-00C4874F2966}" type="presOf" srcId="{C7E790C1-4FE0-3E4E-B832-E7819127B60B}" destId="{3F589B8A-98FD-D248-9030-B66BB1028D88}" srcOrd="1" destOrd="0" presId="urn:microsoft.com/office/officeart/2005/8/layout/matrix1"/>
    <dgm:cxn modelId="{BD65822C-641B-4E40-A5D1-4613F1CF81E7}" srcId="{875F12FB-A7C4-CA4E-AA17-7B1A80999C81}" destId="{B3BFB308-32FF-8445-B610-19001544AF38}" srcOrd="0" destOrd="0" parTransId="{6E0C70F9-9CE0-6A48-8F52-261DB7F037D7}" sibTransId="{95462F48-47D3-9A47-9362-BCD1E9BB6ECF}"/>
    <dgm:cxn modelId="{B2EDD101-C035-439B-955F-C284ED6DF378}" type="presOf" srcId="{463D7E54-5F6E-BA4E-B925-A9D426EE19D9}" destId="{2C358247-F8B3-4549-B7F7-71ABDD677024}" srcOrd="1" destOrd="0" presId="urn:microsoft.com/office/officeart/2005/8/layout/matrix1"/>
    <dgm:cxn modelId="{05C00039-B11A-4BE1-8526-E3198F34E6FD}" type="presOf" srcId="{50189109-FF13-8E46-BCC6-22ADD9C9B08B}" destId="{0CE07C3F-83D8-054F-ADDF-A7500B2D4873}" srcOrd="1" destOrd="0" presId="urn:microsoft.com/office/officeart/2005/8/layout/matrix1"/>
    <dgm:cxn modelId="{1B2ED7AF-201B-4BA3-A0E0-ED502C1BE82F}" type="presOf" srcId="{B3BFB308-32FF-8445-B610-19001544AF38}" destId="{DD648321-4F1C-D84D-87C8-E4DAC3C40D94}" srcOrd="1" destOrd="0" presId="urn:microsoft.com/office/officeart/2005/8/layout/matrix1"/>
    <dgm:cxn modelId="{25B6F474-717C-4999-982F-05E6D23F9D22}" type="presOf" srcId="{C7E790C1-4FE0-3E4E-B832-E7819127B60B}" destId="{DFFD735C-C974-8E4A-A0B4-15C6817A4A94}" srcOrd="0" destOrd="0" presId="urn:microsoft.com/office/officeart/2005/8/layout/matrix1"/>
    <dgm:cxn modelId="{4EBA5F2F-08A2-4815-87D0-95D7C226E024}" type="presOf" srcId="{875F12FB-A7C4-CA4E-AA17-7B1A80999C81}" destId="{31EB8280-4284-BD4C-B9F7-DDB0A98A90C3}" srcOrd="0" destOrd="0" presId="urn:microsoft.com/office/officeart/2005/8/layout/matrix1"/>
    <dgm:cxn modelId="{D7947C9C-CAC7-4EAD-9A7E-8F200D0094BC}" type="presOf" srcId="{B3BFB308-32FF-8445-B610-19001544AF38}" destId="{23759987-5E13-9E4A-B6F6-22E124890F70}" srcOrd="0" destOrd="0" presId="urn:microsoft.com/office/officeart/2005/8/layout/matrix1"/>
    <dgm:cxn modelId="{9D40C78A-00A6-834B-9841-0BF3514F39BF}" srcId="{410F85DB-80D5-DB47-9BFD-B1B19B68AE07}" destId="{875F12FB-A7C4-CA4E-AA17-7B1A80999C81}" srcOrd="0" destOrd="0" parTransId="{D9496522-C327-4F4A-8117-976B6BD104E5}" sibTransId="{099B470A-6272-0E41-BAE0-74EEB9B08A63}"/>
    <dgm:cxn modelId="{E9C62090-6D27-4D83-8D83-B1DCBF7371AD}" type="presOf" srcId="{50189109-FF13-8E46-BCC6-22ADD9C9B08B}" destId="{E5870567-E7D5-B841-B5BD-8BE24E58050A}" srcOrd="0" destOrd="0" presId="urn:microsoft.com/office/officeart/2005/8/layout/matrix1"/>
    <dgm:cxn modelId="{673E627C-D53F-4A05-9CC1-DD7389CCBDA3}" type="presOf" srcId="{410F85DB-80D5-DB47-9BFD-B1B19B68AE07}" destId="{736B41D2-58B0-8C45-8B2E-CAAAAB32852F}" srcOrd="0" destOrd="0" presId="urn:microsoft.com/office/officeart/2005/8/layout/matrix1"/>
    <dgm:cxn modelId="{36BCA9BC-4A55-714D-A74A-59B153CA1095}" srcId="{875F12FB-A7C4-CA4E-AA17-7B1A80999C81}" destId="{C7E790C1-4FE0-3E4E-B832-E7819127B60B}" srcOrd="2" destOrd="0" parTransId="{EEEBEA3A-4341-E94B-A394-C7E7DBB7B04B}" sibTransId="{3D66C80D-294A-5247-9572-612DB88BCC64}"/>
    <dgm:cxn modelId="{85C1A653-0DEC-41A4-8FBA-B4708DAD707B}" type="presParOf" srcId="{736B41D2-58B0-8C45-8B2E-CAAAAB32852F}" destId="{30E3D1B8-0B96-894E-9A0B-D503E7841C28}" srcOrd="0" destOrd="0" presId="urn:microsoft.com/office/officeart/2005/8/layout/matrix1"/>
    <dgm:cxn modelId="{769B82A3-5586-4807-8AFC-F811694EDCA5}" type="presParOf" srcId="{30E3D1B8-0B96-894E-9A0B-D503E7841C28}" destId="{23759987-5E13-9E4A-B6F6-22E124890F70}" srcOrd="0" destOrd="0" presId="urn:microsoft.com/office/officeart/2005/8/layout/matrix1"/>
    <dgm:cxn modelId="{740F6C8F-2A87-4B6C-A3D5-272C6665ACCD}" type="presParOf" srcId="{30E3D1B8-0B96-894E-9A0B-D503E7841C28}" destId="{DD648321-4F1C-D84D-87C8-E4DAC3C40D94}" srcOrd="1" destOrd="0" presId="urn:microsoft.com/office/officeart/2005/8/layout/matrix1"/>
    <dgm:cxn modelId="{1F6EB82F-FADE-4A72-B592-BEFB2533D66C}" type="presParOf" srcId="{30E3D1B8-0B96-894E-9A0B-D503E7841C28}" destId="{B8E1C325-1069-F145-B3E2-85818E5AFED7}" srcOrd="2" destOrd="0" presId="urn:microsoft.com/office/officeart/2005/8/layout/matrix1"/>
    <dgm:cxn modelId="{3906FBDA-9490-48F6-95A3-6BC1172503F3}" type="presParOf" srcId="{30E3D1B8-0B96-894E-9A0B-D503E7841C28}" destId="{2C358247-F8B3-4549-B7F7-71ABDD677024}" srcOrd="3" destOrd="0" presId="urn:microsoft.com/office/officeart/2005/8/layout/matrix1"/>
    <dgm:cxn modelId="{0B71F9F4-C709-4DF4-B358-36109207ACD6}" type="presParOf" srcId="{30E3D1B8-0B96-894E-9A0B-D503E7841C28}" destId="{DFFD735C-C974-8E4A-A0B4-15C6817A4A94}" srcOrd="4" destOrd="0" presId="urn:microsoft.com/office/officeart/2005/8/layout/matrix1"/>
    <dgm:cxn modelId="{C9A17840-2F8E-4450-ACB9-A6461D1E003F}" type="presParOf" srcId="{30E3D1B8-0B96-894E-9A0B-D503E7841C28}" destId="{3F589B8A-98FD-D248-9030-B66BB1028D88}" srcOrd="5" destOrd="0" presId="urn:microsoft.com/office/officeart/2005/8/layout/matrix1"/>
    <dgm:cxn modelId="{14B5FABE-B5D3-4042-ADDE-88320DDFC74A}" type="presParOf" srcId="{30E3D1B8-0B96-894E-9A0B-D503E7841C28}" destId="{E5870567-E7D5-B841-B5BD-8BE24E58050A}" srcOrd="6" destOrd="0" presId="urn:microsoft.com/office/officeart/2005/8/layout/matrix1"/>
    <dgm:cxn modelId="{0AFBF578-0DDE-45E7-834E-DFA8900112DA}" type="presParOf" srcId="{30E3D1B8-0B96-894E-9A0B-D503E7841C28}" destId="{0CE07C3F-83D8-054F-ADDF-A7500B2D4873}" srcOrd="7" destOrd="0" presId="urn:microsoft.com/office/officeart/2005/8/layout/matrix1"/>
    <dgm:cxn modelId="{ED0D7999-27DC-4313-9E7D-CC13886AC74F}" type="presParOf" srcId="{736B41D2-58B0-8C45-8B2E-CAAAAB32852F}" destId="{31EB8280-4284-BD4C-B9F7-DDB0A98A90C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59987-5E13-9E4A-B6F6-22E124890F70}">
      <dsp:nvSpPr>
        <dsp:cNvPr id="0" name=""/>
        <dsp:cNvSpPr/>
      </dsp:nvSpPr>
      <dsp:spPr>
        <a:xfrm rot="16200000">
          <a:off x="470099" y="-470099"/>
          <a:ext cx="1736330" cy="26765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天赋</a:t>
          </a:r>
          <a:endParaRPr lang="zh-CN" altLang="en-US" sz="3600" kern="1200" dirty="0"/>
        </a:p>
      </dsp:txBody>
      <dsp:txXfrm rot="5400000">
        <a:off x="0" y="0"/>
        <a:ext cx="2676528" cy="1302247"/>
      </dsp:txXfrm>
    </dsp:sp>
    <dsp:sp modelId="{B8E1C325-1069-F145-B3E2-85818E5AFED7}">
      <dsp:nvSpPr>
        <dsp:cNvPr id="0" name=""/>
        <dsp:cNvSpPr/>
      </dsp:nvSpPr>
      <dsp:spPr>
        <a:xfrm>
          <a:off x="2676528" y="0"/>
          <a:ext cx="2676528" cy="173633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兴趣</a:t>
          </a:r>
          <a:endParaRPr lang="zh-CN" altLang="en-US" sz="3600" kern="1200" dirty="0"/>
        </a:p>
      </dsp:txBody>
      <dsp:txXfrm>
        <a:off x="2676528" y="0"/>
        <a:ext cx="2676528" cy="1302247"/>
      </dsp:txXfrm>
    </dsp:sp>
    <dsp:sp modelId="{DFFD735C-C974-8E4A-A0B4-15C6817A4A94}">
      <dsp:nvSpPr>
        <dsp:cNvPr id="0" name=""/>
        <dsp:cNvSpPr/>
      </dsp:nvSpPr>
      <dsp:spPr>
        <a:xfrm rot="10800000">
          <a:off x="0" y="1736330"/>
          <a:ext cx="2676528" cy="173633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努力</a:t>
          </a:r>
          <a:endParaRPr lang="zh-CN" altLang="en-US" sz="3600" kern="1200" dirty="0"/>
        </a:p>
      </dsp:txBody>
      <dsp:txXfrm rot="10800000">
        <a:off x="0" y="2170412"/>
        <a:ext cx="2676528" cy="1302247"/>
      </dsp:txXfrm>
    </dsp:sp>
    <dsp:sp modelId="{E5870567-E7D5-B841-B5BD-8BE24E58050A}">
      <dsp:nvSpPr>
        <dsp:cNvPr id="0" name=""/>
        <dsp:cNvSpPr/>
      </dsp:nvSpPr>
      <dsp:spPr>
        <a:xfrm rot="5400000">
          <a:off x="3146626" y="1266231"/>
          <a:ext cx="1736330" cy="267652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方法</a:t>
          </a:r>
          <a:endParaRPr lang="zh-CN" altLang="en-US" sz="3600" kern="1200" dirty="0"/>
        </a:p>
      </dsp:txBody>
      <dsp:txXfrm rot="-5400000">
        <a:off x="2676528" y="2170412"/>
        <a:ext cx="2676528" cy="1302247"/>
      </dsp:txXfrm>
    </dsp:sp>
    <dsp:sp modelId="{31EB8280-4284-BD4C-B9F7-DDB0A98A90C3}">
      <dsp:nvSpPr>
        <dsp:cNvPr id="0" name=""/>
        <dsp:cNvSpPr/>
      </dsp:nvSpPr>
      <dsp:spPr>
        <a:xfrm>
          <a:off x="1873569" y="1302247"/>
          <a:ext cx="1605916" cy="86816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IT</a:t>
          </a:r>
          <a:r>
            <a:rPr lang="zh-CN" altLang="en-US" sz="2600" kern="1200" dirty="0" smtClean="0"/>
            <a:t>工程师</a:t>
          </a:r>
          <a:endParaRPr lang="zh-CN" altLang="en-US" sz="2600" kern="1200" dirty="0"/>
        </a:p>
      </dsp:txBody>
      <dsp:txXfrm>
        <a:off x="1915949" y="1344627"/>
        <a:ext cx="1521156" cy="783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4460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276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88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  <a:pPr/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能把下拉效果做的更简洁更炫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194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脚本语言是由传统编程语言简化而来的语言，因此有很多相似之处。</a:t>
            </a:r>
            <a:endParaRPr kumimoji="0" lang="en-US" altLang="zh-CN" dirty="0" smtClean="0"/>
          </a:p>
          <a:p>
            <a:r>
              <a:rPr kumimoji="0" lang="en-US" altLang="zh-CN" dirty="0" err="1" smtClean="0"/>
              <a:t>Js</a:t>
            </a:r>
            <a:r>
              <a:rPr kumimoji="0" lang="zh-CN" altLang="en-US" dirty="0" smtClean="0"/>
              <a:t>是网景公司开发的一种脚本语言。早在拨号上网时代，网页的制作就越来越复杂，令用户痛苦的是仅仅一个表单信息验证的页面，都需要跟服务器往来多次交互，这就意味着用户填完一个表单，点击提交按钮，等待了 </a:t>
            </a:r>
            <a:r>
              <a:rPr kumimoji="0" lang="en-US" altLang="zh-CN" dirty="0" smtClean="0"/>
              <a:t>30 </a:t>
            </a:r>
            <a:r>
              <a:rPr kumimoji="0" lang="zh-CN" altLang="en-US" dirty="0" smtClean="0"/>
              <a:t>秒的处理后，看到的却是一条告诉你忘记填写一个必要的字段。 因此浏览器提供商就想，能否将表单必选项的判断放在客户端，只有所有的必选项都填完之后才能提交表单呢？正是这种想法，网景公司在浏览器中加入</a:t>
            </a: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，</a:t>
            </a:r>
            <a:r>
              <a:rPr kumimoji="0" lang="en-US" altLang="zh-CN" dirty="0" smtClean="0"/>
              <a:t>	</a:t>
            </a:r>
            <a:r>
              <a:rPr kumimoji="0" lang="zh-CN" altLang="en-US" dirty="0" smtClean="0"/>
              <a:t>其目的就是为了分担服务器的负担，减少与服务器互动所占用的时间，从此以后，</a:t>
            </a: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成了浏览器的必备组件之一。</a:t>
            </a:r>
            <a:endParaRPr kumimoji="0" lang="en-US" altLang="zh-CN" dirty="0" smtClean="0"/>
          </a:p>
          <a:p>
            <a:r>
              <a:rPr kumimoji="0" lang="en-US" altLang="zh-CN" dirty="0" smtClean="0"/>
              <a:t>Java</a:t>
            </a:r>
            <a:r>
              <a:rPr kumimoji="0" lang="zh-CN" altLang="en-US" dirty="0" smtClean="0"/>
              <a:t>是</a:t>
            </a:r>
            <a:r>
              <a:rPr kumimoji="0" lang="en-US" altLang="zh-CN" dirty="0" smtClean="0"/>
              <a:t>sun</a:t>
            </a:r>
            <a:r>
              <a:rPr kumimoji="0" lang="zh-CN" altLang="en-US" dirty="0" smtClean="0"/>
              <a:t>公司开发的一种面向对象的程序开发语言，主要用来开发软件，是传统的编程语言，需要“编写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编译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链接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运行“。编译就是把高级语言变成计算机可以识别的</a:t>
            </a:r>
            <a:r>
              <a:rPr kumimoji="0" lang="en-US" altLang="zh-CN" dirty="0" smtClean="0"/>
              <a:t>2</a:t>
            </a:r>
            <a:r>
              <a:rPr kumimoji="0" lang="zh-CN" altLang="en-US" dirty="0" smtClean="0"/>
              <a:t>进制语言。而</a:t>
            </a: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脚本语言，只需经过”编写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运行”两个步骤。</a:t>
            </a:r>
          </a:p>
          <a:p>
            <a:endParaRPr kumimoji="0"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09C1872-CB62-4746-80FA-B3E2C18476EB}" type="slidenum">
              <a:rPr lang="en-US" altLang="zh-CN">
                <a:ea typeface="宋体" panose="02010600030101010101" pitchFamily="2" charset="-122"/>
              </a:rPr>
              <a:pPr/>
              <a:t>15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664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&lt;script&gt;</a:t>
            </a:r>
            <a:r>
              <a:rPr lang="zh-CN" altLang="en-US" dirty="0" smtClean="0"/>
              <a:t>标签表示这是一段脚本语言，具体类型</a:t>
            </a:r>
            <a:r>
              <a:rPr lang="en-US" altLang="zh-CN" dirty="0" smtClean="0"/>
              <a:t>type=“text/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5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849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073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3100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16322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345867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  <a:pPr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itchFamily="34" charset="-122"/>
          <a:cs typeface="微软雅黑" charset="0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emo4-1-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isan.com/t1/#/overview" TargetMode="External"/><Relationship Id="rId2" Type="http://schemas.openxmlformats.org/officeDocument/2006/relationships/hyperlink" Target="http://im.qq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areeli.dk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2495548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开发（二）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kumimoji="0" lang="zh-CN" altLang="en-US" dirty="0" smtClean="0"/>
              <a:t> 学习本</a:t>
            </a:r>
            <a:r>
              <a:rPr kumimoji="0" lang="zh-CN" altLang="en-US" dirty="0"/>
              <a:t>门课</a:t>
            </a:r>
            <a:r>
              <a:rPr kumimoji="0" lang="zh-CN" altLang="en-US" dirty="0" smtClean="0"/>
              <a:t>的目的和作用</a:t>
            </a:r>
            <a:endParaRPr kumimoji="0" lang="en-US" altLang="zh-CN" dirty="0" smtClean="0"/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zh-CN" altLang="en-US" dirty="0" smtClean="0">
                <a:solidFill>
                  <a:srgbClr val="000000"/>
                </a:solidFill>
              </a:rPr>
              <a:t>        能够使用</a:t>
            </a:r>
            <a:r>
              <a:rPr kumimoji="0" lang="en-US" altLang="zh-CN" dirty="0" smtClean="0">
                <a:solidFill>
                  <a:srgbClr val="000000"/>
                </a:solidFill>
              </a:rPr>
              <a:t>JavaScript</a:t>
            </a:r>
            <a:r>
              <a:rPr kumimoji="0" lang="zh-CN" altLang="en-US" dirty="0" smtClean="0">
                <a:solidFill>
                  <a:srgbClr val="000000"/>
                </a:solidFill>
              </a:rPr>
              <a:t>实现网页交互或动态效果</a:t>
            </a:r>
            <a:endParaRPr kumimoji="0" lang="en-US" altLang="zh-CN" dirty="0" smtClean="0">
              <a:solidFill>
                <a:srgbClr val="000000"/>
              </a:solidFill>
            </a:endParaRPr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en-US" altLang="zh-CN" dirty="0" smtClean="0">
                <a:solidFill>
                  <a:srgbClr val="000000"/>
                </a:solidFill>
              </a:rPr>
              <a:t>	        </a:t>
            </a:r>
            <a:r>
              <a:rPr kumimoji="0" lang="zh-CN" altLang="en-US" dirty="0" smtClean="0">
                <a:solidFill>
                  <a:srgbClr val="000000"/>
                </a:solidFill>
              </a:rPr>
              <a:t>能够使用</a:t>
            </a:r>
            <a:r>
              <a:rPr kumimoji="0" lang="en-US" altLang="zh-CN" dirty="0" smtClean="0">
                <a:solidFill>
                  <a:srgbClr val="000000"/>
                </a:solidFill>
              </a:rPr>
              <a:t>jQuery</a:t>
            </a:r>
            <a:r>
              <a:rPr kumimoji="0" lang="zh-CN" altLang="en-US" dirty="0" smtClean="0">
                <a:solidFill>
                  <a:srgbClr val="000000"/>
                </a:solidFill>
              </a:rPr>
              <a:t>实现网页交互或动态效果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zh-CN" altLang="zh-CN" sz="3200" dirty="0">
                <a:solidFill>
                  <a:srgbClr val="FF0000"/>
                </a:solidFill>
              </a:rPr>
              <a:t> </a:t>
            </a:r>
            <a:r>
              <a:rPr kumimoji="0" lang="zh-CN" altLang="en-US" sz="3200" dirty="0">
                <a:solidFill>
                  <a:srgbClr val="FF0000"/>
                </a:solidFill>
              </a:rPr>
              <a:t>     所有基于</a:t>
            </a:r>
            <a:r>
              <a:rPr kumimoji="0" lang="en-US" altLang="zh-CN" sz="3200" dirty="0">
                <a:solidFill>
                  <a:srgbClr val="FF0000"/>
                </a:solidFill>
              </a:rPr>
              <a:t>Web</a:t>
            </a:r>
            <a:r>
              <a:rPr kumimoji="0" lang="zh-CN" altLang="en-US" sz="3200" dirty="0">
                <a:solidFill>
                  <a:srgbClr val="FF0000"/>
                </a:solidFill>
              </a:rPr>
              <a:t>的程序开发基础</a:t>
            </a:r>
            <a:endParaRPr kumimoji="0" lang="en-US" altLang="zh-CN" sz="3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本门课的作用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70" y="976250"/>
            <a:ext cx="7880092" cy="512502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808327"/>
          </a:xfrm>
        </p:spPr>
        <p:txBody>
          <a:bodyPr/>
          <a:lstStyle/>
          <a:p>
            <a:pPr>
              <a:buClr>
                <a:srgbClr val="008469"/>
              </a:buClr>
            </a:pPr>
            <a:r>
              <a:rPr kumimoji="0" lang="zh-CN" altLang="en-US" dirty="0"/>
              <a:t>课程成绩组成：</a:t>
            </a:r>
            <a:r>
              <a:rPr kumimoji="0"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开发（二）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--- </a:t>
            </a:r>
            <a:r>
              <a:rPr lang="en-US" altLang="zh-CN" dirty="0">
                <a:latin typeface="+mj-ea"/>
                <a:ea typeface="+mj-ea"/>
              </a:rPr>
              <a:t>1-1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</a:rPr>
              <a:t>概述</a:t>
            </a: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优缺点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2164" y="1195388"/>
            <a:ext cx="6764337" cy="191611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38426" y="3500439"/>
            <a:ext cx="705961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HTML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  <a:endParaRPr lang="en-US" altLang="zh-CN" sz="3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CSS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  <a:endParaRPr lang="en-US" altLang="zh-CN" sz="3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微软雅黑" panose="020B0503020204020204" pitchFamily="34" charset="-122"/>
              </a:rPr>
              <a:t>JavaScript</a:t>
            </a:r>
            <a:r>
              <a:rPr lang="zh-CN" altLang="en-US" sz="3000" dirty="0">
                <a:latin typeface="微软雅黑" panose="020B0503020204020204" pitchFamily="34" charset="-122"/>
              </a:rPr>
              <a:t>代码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40375" y="3686176"/>
            <a:ext cx="2503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</a:rPr>
              <a:t>页面结构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40376" y="4352926"/>
            <a:ext cx="250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页面样式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0376" y="5002214"/>
            <a:ext cx="465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</a:rPr>
              <a:t>页面行为（动态特效）</a:t>
            </a: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 smtClean="0">
                <a:solidFill>
                  <a:srgbClr val="C00000"/>
                </a:solidFill>
                <a:cs typeface="+mn-cs"/>
              </a:rPr>
              <a:t>简介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7104463" y="5950155"/>
            <a:ext cx="331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示例：</a:t>
            </a:r>
            <a:r>
              <a:rPr lang="en-US" altLang="zh-CN" sz="2800" dirty="0" smtClean="0"/>
              <a:t>1-1-1.html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4"/>
          <p:cNvSpPr>
            <a:spLocks noChangeArrowheads="1"/>
          </p:cNvSpPr>
          <p:nvPr/>
        </p:nvSpPr>
        <p:spPr bwMode="auto">
          <a:xfrm>
            <a:off x="1125722" y="2299230"/>
            <a:ext cx="958039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一种计算机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客户端</a:t>
            </a:r>
            <a:r>
              <a:rPr lang="zh-CN" altLang="en-US" sz="2800" b="1" dirty="0">
                <a:latin typeface="微软雅黑" panose="020B0503020204020204" pitchFamily="34" charset="-122"/>
              </a:rPr>
              <a:t>脚本语言</a:t>
            </a:r>
            <a:r>
              <a:rPr lang="zh-CN" altLang="en-US" sz="2800" dirty="0">
                <a:latin typeface="微软雅黑" panose="020B0503020204020204" pitchFamily="34" charset="-122"/>
              </a:rPr>
              <a:t>，主要在</a:t>
            </a:r>
            <a:r>
              <a:rPr lang="en-US" altLang="zh-CN" sz="2800" dirty="0">
                <a:latin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</a:rPr>
              <a:t>浏览器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解释执行</a:t>
            </a:r>
            <a:r>
              <a:rPr lang="zh-CN" altLang="en-US" sz="2800" dirty="0">
                <a:latin typeface="微软雅黑" panose="020B0503020204020204" pitchFamily="34" charset="-122"/>
              </a:rPr>
              <a:t>。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673225" y="3064612"/>
            <a:ext cx="5114925" cy="1101725"/>
            <a:chOff x="646452" y="2490605"/>
            <a:chExt cx="3574072" cy="1101556"/>
          </a:xfrm>
        </p:grpSpPr>
        <p:sp>
          <p:nvSpPr>
            <p:cNvPr id="6" name="下箭头 5"/>
            <p:cNvSpPr>
              <a:spLocks noChangeArrowheads="1"/>
            </p:cNvSpPr>
            <p:nvPr/>
          </p:nvSpPr>
          <p:spPr bwMode="auto">
            <a:xfrm>
              <a:off x="2106253" y="2490605"/>
              <a:ext cx="360513" cy="434908"/>
            </a:xfrm>
            <a:prstGeom prst="downArrow">
              <a:avLst>
                <a:gd name="adj1" fmla="val 50000"/>
                <a:gd name="adj2" fmla="val 50002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646452" y="3069953"/>
              <a:ext cx="3574072" cy="522208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程序在客户端（浏览器）执行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8344539" y="3037384"/>
            <a:ext cx="1657350" cy="1517397"/>
            <a:chOff x="6366478" y="2763030"/>
            <a:chExt cx="1656759" cy="1516478"/>
          </a:xfrm>
        </p:grpSpPr>
        <p:sp>
          <p:nvSpPr>
            <p:cNvPr id="7" name="下箭头 6"/>
            <p:cNvSpPr>
              <a:spLocks noChangeArrowheads="1"/>
            </p:cNvSpPr>
            <p:nvPr/>
          </p:nvSpPr>
          <p:spPr bwMode="auto">
            <a:xfrm>
              <a:off x="7021880" y="2763030"/>
              <a:ext cx="358647" cy="434712"/>
            </a:xfrm>
            <a:prstGeom prst="down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366478" y="3325999"/>
              <a:ext cx="1656759" cy="953509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不需要进行编译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75619" y="4708121"/>
            <a:ext cx="6770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JavaScript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的区别！</a:t>
            </a:r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 smtClean="0">
                <a:solidFill>
                  <a:srgbClr val="C00000"/>
                </a:solidFill>
                <a:cs typeface="+mn-cs"/>
              </a:rPr>
              <a:t>简介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25723" y="1222457"/>
            <a:ext cx="914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JavaScript</a:t>
            </a:r>
            <a:r>
              <a:rPr lang="zh-CN" altLang="en-US" sz="3000" dirty="0" smtClean="0"/>
              <a:t>是一种基于</a:t>
            </a:r>
            <a:r>
              <a:rPr lang="zh-CN" altLang="en-US" sz="3000" dirty="0" smtClean="0">
                <a:solidFill>
                  <a:srgbClr val="FF0000"/>
                </a:solidFill>
              </a:rPr>
              <a:t>对象</a:t>
            </a:r>
            <a:r>
              <a:rPr lang="zh-CN" altLang="en-US" sz="3000" dirty="0" smtClean="0"/>
              <a:t>和</a:t>
            </a:r>
            <a:r>
              <a:rPr lang="zh-CN" altLang="en-US" sz="3000" dirty="0" smtClean="0">
                <a:solidFill>
                  <a:srgbClr val="FF0000"/>
                </a:solidFill>
              </a:rPr>
              <a:t>事件驱动</a:t>
            </a:r>
            <a:r>
              <a:rPr lang="zh-CN" altLang="en-US" sz="3000" dirty="0" smtClean="0"/>
              <a:t>并具有安全性能的</a:t>
            </a:r>
            <a:r>
              <a:rPr lang="zh-CN" altLang="en-US" sz="3000" dirty="0" smtClean="0">
                <a:solidFill>
                  <a:srgbClr val="FF0000"/>
                </a:solidFill>
              </a:rPr>
              <a:t>脚本语言</a:t>
            </a:r>
            <a:r>
              <a:rPr lang="zh-CN" altLang="en-US" sz="3000" dirty="0" smtClean="0"/>
              <a:t>。</a:t>
            </a:r>
            <a:endParaRPr lang="zh-CN" altLang="en-US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百度首页”更多产品”伸缩效果</a:t>
            </a:r>
          </a:p>
          <a:p>
            <a:r>
              <a:rPr lang="zh-CN" altLang="en-US" dirty="0"/>
              <a:t>百度天气搜索结果效果</a:t>
            </a:r>
          </a:p>
          <a:p>
            <a:r>
              <a:rPr lang="zh-CN" altLang="en-US" dirty="0"/>
              <a:t>新浪微博</a:t>
            </a:r>
          </a:p>
          <a:p>
            <a:r>
              <a:rPr lang="zh-CN" altLang="en-US" dirty="0"/>
              <a:t>地图类产品</a:t>
            </a:r>
          </a:p>
          <a:p>
            <a:r>
              <a:rPr lang="zh-CN" altLang="en-US" dirty="0"/>
              <a:t>新浪首页栏目切换效果</a:t>
            </a:r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实例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4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  <a:hlinkClick r:id="rId2"/>
              </a:rPr>
              <a:t>http://im.qq.com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  <a:hlinkClick r:id="rId3"/>
              </a:rPr>
              <a:t>http://www.smartisan.com/t1/#/overview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 smtClean="0">
                <a:solidFill>
                  <a:schemeClr val="tx1"/>
                </a:solidFill>
                <a:hlinkClick r:id="rId4"/>
              </a:rPr>
              <a:t>http</a:t>
            </a:r>
            <a:r>
              <a:rPr kumimoji="0" lang="en-US" altLang="zh-CN" dirty="0">
                <a:solidFill>
                  <a:schemeClr val="tx1"/>
                </a:solidFill>
                <a:hlinkClick r:id="rId4"/>
              </a:rPr>
              <a:t>://weareeli.dk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…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一些效果出色的网站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5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dirty="0">
                <a:solidFill>
                  <a:schemeClr val="tx1"/>
                </a:solidFill>
              </a:rPr>
              <a:t>浏览器中</a:t>
            </a:r>
            <a:r>
              <a:rPr kumimoji="0" lang="en-US" altLang="zh-CN" dirty="0" err="1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，用于与</a:t>
            </a:r>
            <a:r>
              <a:rPr kumimoji="0" lang="zh-CN" altLang="en-US" dirty="0">
                <a:solidFill>
                  <a:srgbClr val="FF0000"/>
                </a:solidFill>
              </a:rPr>
              <a:t>用户交互</a:t>
            </a:r>
            <a:r>
              <a:rPr kumimoji="0" lang="zh-CN" altLang="en-US" dirty="0">
                <a:solidFill>
                  <a:schemeClr val="tx1"/>
                </a:solidFill>
              </a:rPr>
              <a:t>，以及实现页面中各种</a:t>
            </a:r>
            <a:r>
              <a:rPr kumimoji="0" lang="zh-CN" altLang="en-US" dirty="0">
                <a:solidFill>
                  <a:srgbClr val="FF0000"/>
                </a:solidFill>
              </a:rPr>
              <a:t>动态特效</a:t>
            </a:r>
            <a:r>
              <a:rPr kumimoji="0" lang="zh-CN" altLang="en-US" dirty="0">
                <a:solidFill>
                  <a:schemeClr val="tx1"/>
                </a:solidFill>
              </a:rPr>
              <a:t>。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zh-CN" altLang="en-US" dirty="0">
                <a:solidFill>
                  <a:schemeClr val="tx1"/>
                </a:solidFill>
              </a:rPr>
              <a:t>现代</a:t>
            </a:r>
            <a:r>
              <a:rPr kumimoji="0" lang="en-US" altLang="zh-CN" dirty="0">
                <a:solidFill>
                  <a:schemeClr val="tx1"/>
                </a:solidFill>
              </a:rPr>
              <a:t>Web</a:t>
            </a:r>
            <a:r>
              <a:rPr kumimoji="0" lang="zh-CN" altLang="en-US" dirty="0">
                <a:solidFill>
                  <a:schemeClr val="tx1"/>
                </a:solidFill>
              </a:rPr>
              <a:t>应用中，</a:t>
            </a:r>
            <a:r>
              <a:rPr kumimoji="0" lang="en-US" altLang="zh-CN" dirty="0" err="1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rgbClr val="FF0000"/>
                </a:solidFill>
              </a:rPr>
              <a:t>无处不在</a:t>
            </a:r>
            <a:r>
              <a:rPr kumimoji="0" lang="zh-CN" altLang="en-US" dirty="0">
                <a:solidFill>
                  <a:schemeClr val="tx1"/>
                </a:solidFill>
              </a:rPr>
              <a:t>。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 err="1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是前端开发工程师的</a:t>
            </a:r>
            <a:r>
              <a:rPr kumimoji="0" lang="zh-CN" altLang="en-US" dirty="0">
                <a:solidFill>
                  <a:srgbClr val="FF0000"/>
                </a:solidFill>
              </a:rPr>
              <a:t>必备</a:t>
            </a:r>
            <a:r>
              <a:rPr kumimoji="0" lang="zh-CN" altLang="en-US" dirty="0">
                <a:solidFill>
                  <a:schemeClr val="tx1"/>
                </a:solidFill>
              </a:rPr>
              <a:t>基础技能。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5007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优缺点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239" y="2420539"/>
            <a:ext cx="7943522" cy="1008461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 smtClean="0">
                <a:solidFill>
                  <a:schemeClr val="tx2"/>
                </a:solidFill>
              </a:rPr>
              <a:t>你</a:t>
            </a:r>
            <a:r>
              <a:rPr kumimoji="0" lang="zh-CN" altLang="en-US" sz="6000" b="1" dirty="0" smtClean="0">
                <a:solidFill>
                  <a:srgbClr val="92D050"/>
                </a:solidFill>
              </a:rPr>
              <a:t>仍然</a:t>
            </a:r>
            <a:r>
              <a:rPr kumimoji="0" lang="zh-CN" altLang="en-US" sz="4800" b="1" dirty="0" smtClean="0">
                <a:solidFill>
                  <a:schemeClr val="tx2"/>
                </a:solidFill>
              </a:rPr>
              <a:t>热爱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互联网行业吗？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 smtClean="0"/>
              <a:t>动态类型</a:t>
            </a:r>
            <a:r>
              <a:rPr kumimoji="0" lang="zh-CN" altLang="en-US" dirty="0"/>
              <a:t>　</a:t>
            </a:r>
            <a:endParaRPr kumimoji="0" lang="en-US" altLang="zh-CN" dirty="0" smtClean="0"/>
          </a:p>
          <a:p>
            <a:pPr lvl="1">
              <a:buClr>
                <a:srgbClr val="008469"/>
              </a:buClr>
            </a:pPr>
            <a:r>
              <a:rPr kumimoji="0" lang="zh-CN" altLang="en-US" dirty="0" smtClean="0"/>
              <a:t>不用给变量指定数据类型</a:t>
            </a:r>
            <a:endParaRPr kumimoji="0" lang="en-US" altLang="zh-CN" dirty="0" smtClean="0"/>
          </a:p>
          <a:p>
            <a:r>
              <a:rPr kumimoji="0" lang="zh-CN" altLang="en-US" b="1" dirty="0"/>
              <a:t>弱</a:t>
            </a:r>
            <a:r>
              <a:rPr kumimoji="0" lang="zh-CN" altLang="en-US" b="1" dirty="0" smtClean="0"/>
              <a:t>类型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一</a:t>
            </a:r>
            <a:r>
              <a:rPr kumimoji="0" lang="zh-CN" altLang="en-US" dirty="0" smtClean="0"/>
              <a:t>个变量可以赋不同类型的值</a:t>
            </a:r>
            <a:endParaRPr kumimoji="0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优点</a:t>
            </a:r>
          </a:p>
          <a:p>
            <a:endParaRPr lang="zh-CN" altLang="en-US" dirty="0"/>
          </a:p>
        </p:txBody>
      </p:sp>
      <p:pic>
        <p:nvPicPr>
          <p:cNvPr id="4" name="图片 7" descr="prize_wi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简单性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解释性语言，不需要编译，方便调试</a:t>
            </a:r>
            <a:endParaRPr kumimoji="0" lang="en-US" altLang="zh-CN" dirty="0"/>
          </a:p>
          <a:p>
            <a:r>
              <a:rPr kumimoji="0" lang="zh-CN" altLang="en-US" b="1" dirty="0"/>
              <a:t>跨平台性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依赖浏览器本身，与操作环境无关</a:t>
            </a:r>
            <a:endParaRPr kumimoji="0" lang="en-US" altLang="zh-CN" dirty="0"/>
          </a:p>
          <a:p>
            <a:r>
              <a:rPr kumimoji="0" lang="zh-CN" altLang="en-US" b="1" dirty="0"/>
              <a:t>必要性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主流浏览器统一支持的语言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优点</a:t>
            </a:r>
          </a:p>
          <a:p>
            <a:endParaRPr lang="zh-CN" altLang="en-US" dirty="0"/>
          </a:p>
        </p:txBody>
      </p:sp>
      <p:pic>
        <p:nvPicPr>
          <p:cNvPr id="5" name="图片 7" descr="prize_wi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2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兼容性差　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 因为依赖于浏览器执行，所以受各浏览器影响，兼容性较差。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缺点</a:t>
            </a:r>
          </a:p>
          <a:p>
            <a:endParaRPr lang="zh-CN" altLang="en-US" dirty="0"/>
          </a:p>
        </p:txBody>
      </p:sp>
      <p:pic>
        <p:nvPicPr>
          <p:cNvPr id="5" name="图片 8" descr="trash_c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4221163"/>
            <a:ext cx="1001712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优缺点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zh-CN" dirty="0" smtClean="0"/>
              <a:t>&lt;script type=“text/</a:t>
            </a:r>
            <a:r>
              <a:rPr kumimoji="0" lang="en-US" altLang="zh-CN" dirty="0" err="1" smtClean="0"/>
              <a:t>javascript</a:t>
            </a:r>
            <a:r>
              <a:rPr kumimoji="0" lang="en-US" altLang="zh-CN" dirty="0" smtClean="0"/>
              <a:t>”&gt;</a:t>
            </a:r>
          </a:p>
          <a:p>
            <a:pPr marL="0" indent="0">
              <a:buNone/>
            </a:pPr>
            <a:r>
              <a:rPr kumimoji="0" lang="en-US" altLang="zh-CN" smtClean="0"/>
              <a:t>&lt;/script&gt;</a:t>
            </a:r>
            <a:endParaRPr kumimoji="0" lang="en-US" altLang="en-US" dirty="0" smtClean="0"/>
          </a:p>
          <a:p>
            <a:r>
              <a:rPr kumimoji="0" lang="en-US" altLang="en-US" dirty="0" err="1" smtClean="0"/>
              <a:t>在浏览器中弹出一个提醒框</a:t>
            </a:r>
            <a:r>
              <a:rPr kumimoji="0" lang="en-US" altLang="en-US" dirty="0"/>
              <a:t>。</a:t>
            </a:r>
            <a:endParaRPr kumimoji="0"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JS</a:t>
            </a:r>
            <a:r>
              <a:rPr lang="zh-CN" altLang="en-US" dirty="0"/>
              <a:t>程序</a:t>
            </a:r>
          </a:p>
          <a:p>
            <a:endParaRPr lang="zh-CN" altLang="en-US" dirty="0"/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7680326" y="2622551"/>
            <a:ext cx="28825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zh-CN" altLang="en-US" sz="2800" dirty="0"/>
              <a:t>示例：</a:t>
            </a:r>
            <a:r>
              <a:rPr kumimoji="1" lang="en-US" altLang="zh-CN" sz="2800" dirty="0" smtClean="0"/>
              <a:t>1-1-2.html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9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/>
              <a:t>HTML</a:t>
            </a:r>
            <a:r>
              <a:rPr kumimoji="0" lang="zh-CN" altLang="en-US" dirty="0"/>
              <a:t>文件内部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代码</a:t>
            </a:r>
            <a:endParaRPr kumimoji="0" lang="en-US" altLang="zh-CN" dirty="0"/>
          </a:p>
          <a:p>
            <a:r>
              <a:rPr kumimoji="0" lang="zh-CN" altLang="en-US" dirty="0"/>
              <a:t>外部</a:t>
            </a:r>
            <a:r>
              <a:rPr kumimoji="0" lang="en-US" altLang="zh-CN" dirty="0"/>
              <a:t>JavaScript</a:t>
            </a:r>
            <a:r>
              <a:rPr kumimoji="0"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文件内部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38426" y="1100310"/>
            <a:ext cx="6915150" cy="1384300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文件中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，任何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代码必须放到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5532" y="2857501"/>
            <a:ext cx="7500938" cy="29321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6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文件内部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90119" y="2060373"/>
            <a:ext cx="7602537" cy="2678112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理论上可以写在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文件的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任何位置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，但是为了代码的清晰，通常：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&lt;head&gt;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标签中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&lt;body&gt;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标签结束之后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0119" y="1538085"/>
            <a:ext cx="3095625" cy="522288"/>
          </a:xfrm>
          <a:prstGeom prst="rect">
            <a:avLst/>
          </a:prstGeom>
          <a:gradFill rotWithShape="1">
            <a:gsLst>
              <a:gs pos="0">
                <a:srgbClr val="005134"/>
              </a:gs>
              <a:gs pos="20000">
                <a:srgbClr val="004E33"/>
              </a:gs>
              <a:gs pos="100000">
                <a:srgbClr val="003A24"/>
              </a:gs>
            </a:gsLst>
            <a:lin ang="5400000"/>
          </a:gra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&lt;script&gt;</a:t>
            </a:r>
            <a:r>
              <a:rPr lang="zh-CN" altLang="en-US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添加位置</a:t>
            </a:r>
          </a:p>
        </p:txBody>
      </p:sp>
    </p:spTree>
    <p:extLst>
      <p:ext uri="{BB962C8B-B14F-4D97-AF65-F5344CB8AC3E}">
        <p14:creationId xmlns:p14="http://schemas.microsoft.com/office/powerpoint/2010/main" val="22012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278064" y="1641475"/>
            <a:ext cx="7635875" cy="1384300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把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代码放到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外部文件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中，在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代码中直接引入该文件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422526" y="3457575"/>
            <a:ext cx="74914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、外部文件定义为：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*.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js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、外部文件可以在</a:t>
            </a:r>
            <a:r>
              <a:rPr lang="en-US" altLang="zh-CN" sz="2400" dirty="0">
                <a:latin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</a:rPr>
              <a:t>中的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head</a:t>
            </a:r>
            <a:r>
              <a:rPr lang="zh-CN" altLang="en-US" sz="2400" dirty="0">
                <a:latin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body</a:t>
            </a:r>
            <a:r>
              <a:rPr lang="zh-CN" altLang="en-US" sz="2400" dirty="0">
                <a:latin typeface="微软雅黑" panose="020B0503020204020204" pitchFamily="34" charset="-122"/>
              </a:rPr>
              <a:t>中引入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</a:rPr>
              <a:t>、一次定义可以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重复</a:t>
            </a:r>
            <a:r>
              <a:rPr lang="zh-CN" altLang="en-US" sz="24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464426" y="5589588"/>
            <a:ext cx="2494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zh-CN" altLang="en-US" sz="2400" dirty="0" smtClean="0"/>
              <a:t>示例：</a:t>
            </a:r>
            <a:r>
              <a:rPr kumimoji="1" lang="en-US" altLang="zh-CN" sz="2400" dirty="0" smtClean="0"/>
              <a:t>1-1-3.html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30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外部</a:t>
            </a:r>
            <a:r>
              <a:rPr kumimoji="0" lang="en-US" altLang="zh-CN" dirty="0"/>
              <a:t>JavaScript</a:t>
            </a:r>
            <a:r>
              <a:rPr kumimoji="0" lang="zh-CN" altLang="en-US" dirty="0"/>
              <a:t>文件</a:t>
            </a:r>
          </a:p>
          <a:p>
            <a:endParaRPr lang="zh-CN" altLang="en-US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1339850"/>
            <a:ext cx="8359775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2674938" y="2262189"/>
            <a:ext cx="7707312" cy="54768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4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平均每分钟中国互联网上发生了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pic>
        <p:nvPicPr>
          <p:cNvPr id="3" name="Picture 2" descr="D:\工作_师大\2015-2016-2\素材\b5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24" y="924756"/>
            <a:ext cx="9114255" cy="572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</a:rPr>
              <a:t>、外部脚本文件中，不能含有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标签，只能含有</a:t>
            </a:r>
            <a:r>
              <a:rPr lang="en-US" altLang="zh-CN" sz="2800" dirty="0">
                <a:latin typeface="微软雅黑" panose="020B0503020204020204" pitchFamily="34" charset="-122"/>
              </a:rPr>
              <a:t>JavaScript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16" y="3301302"/>
            <a:ext cx="54387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51229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</a:t>
            </a:r>
            <a:r>
              <a:rPr lang="en-US" altLang="zh-CN" dirty="0"/>
              <a:t>JavaScript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18086" y="1174746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981294" y="1936288"/>
            <a:ext cx="778014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</a:rPr>
              <a:t>、引入外部文件时，</a:t>
            </a:r>
            <a:r>
              <a:rPr lang="en-US" altLang="zh-CN" sz="2800" dirty="0">
                <a:latin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</a:rPr>
              <a:t>文件的</a:t>
            </a:r>
            <a:r>
              <a:rPr lang="en-US" altLang="zh-CN" sz="2800" dirty="0">
                <a:latin typeface="微软雅黑" panose="020B0503020204020204" pitchFamily="34" charset="-122"/>
              </a:rPr>
              <a:t> 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标签中间不能写</a:t>
            </a:r>
            <a:r>
              <a:rPr lang="en-US" altLang="zh-CN" sz="2800" dirty="0">
                <a:latin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grpSp>
        <p:nvGrpSpPr>
          <p:cNvPr id="7" name="组合 5"/>
          <p:cNvGrpSpPr>
            <a:grpSpLocks/>
          </p:cNvGrpSpPr>
          <p:nvPr/>
        </p:nvGrpSpPr>
        <p:grpSpPr bwMode="auto">
          <a:xfrm>
            <a:off x="2549525" y="3508376"/>
            <a:ext cx="6643688" cy="1000125"/>
            <a:chOff x="1025685" y="4229693"/>
            <a:chExt cx="6643734" cy="100013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685" y="4229693"/>
              <a:ext cx="6643734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5169089" y="4301132"/>
              <a:ext cx="2286016" cy="50006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</p:grp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716521" y="4851401"/>
            <a:ext cx="909095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lvl="1"/>
            <a:r>
              <a:rPr lang="zh-CN" altLang="en-US" sz="2800" dirty="0">
                <a:latin typeface="微软雅黑" panose="020B0503020204020204" pitchFamily="34" charset="-122"/>
              </a:rPr>
              <a:t>若同时有外部</a:t>
            </a:r>
            <a:r>
              <a:rPr lang="en-US" altLang="zh-CN" sz="2800" dirty="0">
                <a:latin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</a:rPr>
              <a:t>文件引入与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内部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JS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代码</a:t>
            </a:r>
            <a:r>
              <a:rPr lang="zh-CN" altLang="en-US" sz="2800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需要各自使用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&lt;script&gt;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标签！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8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外部</a:t>
            </a:r>
            <a:r>
              <a:rPr kumimoji="0" lang="en-US" altLang="zh-CN" dirty="0"/>
              <a:t>JavaScript</a:t>
            </a:r>
            <a:r>
              <a:rPr kumimoji="0" lang="zh-CN" altLang="en-US" dirty="0" smtClean="0"/>
              <a:t>文件与内部</a:t>
            </a: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代码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53" y="1268010"/>
            <a:ext cx="8517549" cy="474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694024" y="2780703"/>
            <a:ext cx="6715493" cy="21659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89270" y="2997300"/>
            <a:ext cx="8074332" cy="275272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2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JavaScript</a:t>
            </a:r>
            <a:r>
              <a:rPr kumimoji="0" lang="zh-CN" altLang="en-US" dirty="0"/>
              <a:t>程序运行器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</a:rPr>
              <a:t>谷歌浏览器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kumimoji="0" lang="zh-CN" altLang="en-US" dirty="0"/>
              <a:t>火狐浏览器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/>
              <a:t>IE</a:t>
            </a:r>
            <a:r>
              <a:rPr kumimoji="0" lang="zh-CN" altLang="en-US" dirty="0"/>
              <a:t>浏览器</a:t>
            </a:r>
            <a:endParaRPr kumimoji="0" lang="en-US" altLang="zh-CN" dirty="0"/>
          </a:p>
          <a:p>
            <a:pPr>
              <a:lnSpc>
                <a:spcPct val="140000"/>
              </a:lnSpc>
            </a:pPr>
            <a:r>
              <a:rPr kumimoji="0" lang="zh-CN" altLang="en-US" dirty="0"/>
              <a:t>开发工具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solidFill>
                  <a:srgbClr val="FF0000"/>
                </a:solidFill>
              </a:rPr>
              <a:t>Sublime</a:t>
            </a:r>
            <a:r>
              <a:rPr kumimoji="0" lang="zh-CN" altLang="en-US" dirty="0">
                <a:solidFill>
                  <a:srgbClr val="FF0000"/>
                </a:solidFill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</a:rPr>
              <a:t>Text</a:t>
            </a:r>
            <a:r>
              <a:rPr kumimoji="0" lang="zh-CN" altLang="en-US" dirty="0"/>
              <a:t>、</a:t>
            </a:r>
            <a:r>
              <a:rPr kumimoji="0" lang="en-US" altLang="zh-CN" dirty="0"/>
              <a:t> Dreamweaver</a:t>
            </a:r>
            <a:r>
              <a:rPr kumimoji="0" lang="zh-CN" altLang="en-US" dirty="0"/>
              <a:t>、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Aptana</a:t>
            </a:r>
            <a:r>
              <a:rPr kumimoji="0" lang="en-US" altLang="zh-CN" dirty="0"/>
              <a:t> Studio</a:t>
            </a:r>
          </a:p>
          <a:p>
            <a:pPr lvl="1"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</a:rPr>
              <a:t>浏览器开发者工具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开发工具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1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JavaScript</a:t>
            </a:r>
            <a:r>
              <a:rPr lang="zh-CN" altLang="en-US" dirty="0"/>
              <a:t>参考手册：</a:t>
            </a:r>
            <a:r>
              <a:rPr lang="en-US" altLang="zh-CN" dirty="0">
                <a:hlinkClick r:id="rId2"/>
              </a:rPr>
              <a:t>http://www.w3school.com.cn/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zh-CN" altLang="zh-CN" dirty="0" smtClean="0"/>
              <a:t>《</a:t>
            </a:r>
            <a:r>
              <a:rPr lang="en-US" altLang="zh-CN" dirty="0" smtClean="0"/>
              <a:t>JavaScript</a:t>
            </a:r>
            <a:r>
              <a:rPr lang="zh-CN" altLang="en-US" dirty="0"/>
              <a:t>权威指南</a:t>
            </a:r>
            <a:r>
              <a:rPr lang="en-US" altLang="zh-CN" dirty="0"/>
              <a:t>》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dirty="0" smtClean="0"/>
              <a:t>《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高级程序设计</a:t>
            </a:r>
            <a:r>
              <a:rPr lang="en-US" altLang="zh-CN" dirty="0"/>
              <a:t>》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锋利的 </a:t>
            </a:r>
            <a:r>
              <a:rPr lang="en-US" altLang="zh-CN" dirty="0" smtClean="0"/>
              <a:t>jQuery》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学习工具</a:t>
            </a:r>
          </a:p>
          <a:p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85" y="2308227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49" y="2315370"/>
            <a:ext cx="2416175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8914850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</a:t>
            </a:r>
            <a:r>
              <a:rPr kumimoji="0" lang="zh-CN" altLang="en-US" dirty="0"/>
              <a:t>简介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 smtClean="0"/>
              <a:t>	  </a:t>
            </a:r>
            <a:r>
              <a:rPr lang="en-US" altLang="zh-CN" sz="2600" dirty="0" smtClean="0"/>
              <a:t>JavaScript</a:t>
            </a:r>
            <a:r>
              <a:rPr lang="zh-CN" altLang="en-US" sz="2600" dirty="0"/>
              <a:t>是一种基于</a:t>
            </a:r>
            <a:r>
              <a:rPr lang="zh-CN" altLang="en-US" sz="2600" dirty="0">
                <a:solidFill>
                  <a:srgbClr val="FF0000"/>
                </a:solidFill>
              </a:rPr>
              <a:t>对象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事件驱动</a:t>
            </a:r>
            <a:r>
              <a:rPr lang="zh-CN" altLang="en-US" sz="2600" dirty="0"/>
              <a:t>并具有</a:t>
            </a:r>
            <a:r>
              <a:rPr lang="zh-CN" altLang="en-US" sz="2600" dirty="0">
                <a:solidFill>
                  <a:srgbClr val="FF0000"/>
                </a:solidFill>
              </a:rPr>
              <a:t>安全性能</a:t>
            </a:r>
            <a:r>
              <a:rPr lang="zh-CN" altLang="en-US" sz="2600" dirty="0" smtClean="0"/>
              <a:t>的   </a:t>
            </a:r>
            <a:r>
              <a:rPr lang="zh-CN" altLang="en-US" sz="2600" dirty="0" smtClean="0">
                <a:solidFill>
                  <a:srgbClr val="FF0000"/>
                </a:solidFill>
              </a:rPr>
              <a:t>脚本</a:t>
            </a:r>
            <a:r>
              <a:rPr lang="zh-CN" altLang="en-US" sz="2600" dirty="0">
                <a:solidFill>
                  <a:srgbClr val="FF0000"/>
                </a:solidFill>
              </a:rPr>
              <a:t>语言</a:t>
            </a:r>
            <a:r>
              <a:rPr lang="zh-CN" altLang="en-US" sz="2600" dirty="0" smtClean="0"/>
              <a:t>。</a:t>
            </a:r>
            <a:endParaRPr lang="en-US" altLang="zh-CN" sz="2600" dirty="0"/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/>
              <a:t>JavaScript</a:t>
            </a:r>
            <a:r>
              <a:rPr kumimoji="0" lang="zh-CN" altLang="en-US" dirty="0"/>
              <a:t>优缺点和用法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1. </a:t>
            </a:r>
            <a:r>
              <a:rPr lang="zh-CN" altLang="en-US" dirty="0"/>
              <a:t>是一种解释性脚本语言（代码不进行预编译）。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2. </a:t>
            </a:r>
            <a:r>
              <a:rPr lang="zh-CN" altLang="en-US" dirty="0"/>
              <a:t>主要用来向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r>
              <a:rPr lang="zh-CN" altLang="en-US" dirty="0"/>
              <a:t>添加交互行为。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3. </a:t>
            </a:r>
            <a:r>
              <a:rPr lang="zh-CN" altLang="en-US" dirty="0"/>
              <a:t>可以直接嵌入</a:t>
            </a:r>
            <a:r>
              <a:rPr lang="en-US" altLang="zh-CN" dirty="0"/>
              <a:t>HTML</a:t>
            </a:r>
            <a:r>
              <a:rPr lang="zh-CN" altLang="en-US" dirty="0"/>
              <a:t>页面，但写成单独的</a:t>
            </a:r>
            <a:r>
              <a:rPr lang="en-US" altLang="zh-CN" dirty="0" err="1"/>
              <a:t>js</a:t>
            </a:r>
            <a:r>
              <a:rPr lang="zh-CN" altLang="en-US" dirty="0"/>
              <a:t>文件有利于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的分离。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4. </a:t>
            </a:r>
            <a:r>
              <a:rPr lang="zh-CN" altLang="en-US" dirty="0"/>
              <a:t>跨平台特性，在绝大多数浏览器的支持下，可以在多种平台下运行（如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iOS</a:t>
            </a:r>
            <a:r>
              <a:rPr lang="zh-CN" altLang="en-US" dirty="0"/>
              <a:t>等）。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5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/>
              <a:t>Thank You</a:t>
            </a:r>
            <a:endParaRPr kumimoji="0" lang="zh-CN" altLang="zh-CN" sz="5400"/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endParaRPr lang="zh-CN" altLang="en-US" dirty="0"/>
          </a:p>
        </p:txBody>
      </p:sp>
      <p:pic>
        <p:nvPicPr>
          <p:cNvPr id="3" name="Picture 3" descr="D:\工作_师大\2015-2016-2\1114578763_1425945127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15" y="913338"/>
            <a:ext cx="6847476" cy="56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zh-CN" altLang="en-US" dirty="0" smtClean="0"/>
              <a:t>产业的优势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 bwMode="auto">
          <a:xfrm>
            <a:off x="1125723" y="1128990"/>
            <a:ext cx="8331069" cy="48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US" altLang="en-US" sz="3200" kern="0" dirty="0" err="1" smtClean="0"/>
              <a:t>优势</a:t>
            </a:r>
            <a:r>
              <a:rPr kumimoji="0" lang="en-US" altLang="en-US" sz="3200" kern="0" dirty="0" smtClean="0"/>
              <a:t>：</a:t>
            </a:r>
            <a:endParaRPr kumimoji="0" lang="en-US" altLang="zh-CN" sz="3200" kern="0" dirty="0" smtClean="0"/>
          </a:p>
          <a:p>
            <a:pPr lvl="1">
              <a:lnSpc>
                <a:spcPts val="3600"/>
              </a:lnSpc>
              <a:spcBef>
                <a:spcPts val="600"/>
              </a:spcBef>
            </a:pPr>
            <a:r>
              <a:rPr kumimoji="0" lang="en-US" altLang="en-US" kern="0" dirty="0" err="1" smtClean="0">
                <a:solidFill>
                  <a:schemeClr val="tx1"/>
                </a:solidFill>
              </a:rPr>
              <a:t>平均薪资水平</a:t>
            </a:r>
            <a:r>
              <a:rPr kumimoji="0" lang="zh-CN" altLang="en-US" kern="0" dirty="0" smtClean="0">
                <a:solidFill>
                  <a:schemeClr val="tx1"/>
                </a:solidFill>
              </a:rPr>
              <a:t>较高、</a:t>
            </a:r>
            <a:r>
              <a:rPr kumimoji="0" lang="en-US" altLang="en-US" kern="0" dirty="0" err="1" smtClean="0">
                <a:solidFill>
                  <a:schemeClr val="tx1"/>
                </a:solidFill>
              </a:rPr>
              <a:t>人才需求量大</a:t>
            </a:r>
            <a:endParaRPr kumimoji="0" lang="en-US" altLang="zh-CN" kern="0" dirty="0" smtClean="0">
              <a:solidFill>
                <a:schemeClr val="tx1"/>
              </a:solidFill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</a:pPr>
            <a:r>
              <a:rPr kumimoji="0" lang="zh-CN" altLang="en-US" kern="0" dirty="0" smtClean="0">
                <a:solidFill>
                  <a:schemeClr val="tx1"/>
                </a:solidFill>
              </a:rPr>
              <a:t>对社会发展影响重大</a:t>
            </a:r>
            <a:endParaRPr kumimoji="0" lang="en-US" altLang="zh-CN" kern="0" dirty="0" smtClean="0">
              <a:solidFill>
                <a:schemeClr val="tx1"/>
              </a:solidFill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</a:pPr>
            <a:r>
              <a:rPr kumimoji="0" lang="zh-CN" altLang="en-US" kern="0" dirty="0" smtClean="0">
                <a:solidFill>
                  <a:schemeClr val="tx1"/>
                </a:solidFill>
              </a:rPr>
              <a:t>未来前景广阔（创新、创业）</a:t>
            </a:r>
          </a:p>
        </p:txBody>
      </p:sp>
      <p:pic>
        <p:nvPicPr>
          <p:cNvPr id="4" name="Picture 2" descr="D:\工作_师大\2015-2016-2\30232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743" y="979878"/>
            <a:ext cx="4379966" cy="477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3480198" y="1757165"/>
          <a:ext cx="5353056" cy="3472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如何学好本门课程？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2475307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开发（一）：</a:t>
            </a:r>
            <a:r>
              <a:rPr kumimoji="0" lang="en-US" altLang="zh-CN" dirty="0" smtClean="0"/>
              <a:t>HTML</a:t>
            </a:r>
            <a:r>
              <a:rPr kumimoji="0" lang="zh-CN" altLang="en-US" dirty="0" smtClean="0"/>
              <a:t>、</a:t>
            </a:r>
            <a:r>
              <a:rPr kumimoji="0" lang="en-US" altLang="zh-CN" dirty="0" smtClean="0"/>
              <a:t>CSS</a:t>
            </a:r>
          </a:p>
          <a:p>
            <a:r>
              <a:rPr kumimoji="0" lang="en-US" altLang="zh-CN" dirty="0" smtClean="0">
                <a:solidFill>
                  <a:srgbClr val="FF0000"/>
                </a:solidFill>
              </a:rPr>
              <a:t>Web</a:t>
            </a:r>
            <a:r>
              <a:rPr kumimoji="0" lang="zh-CN" altLang="en-US" dirty="0" smtClean="0">
                <a:solidFill>
                  <a:srgbClr val="FF0000"/>
                </a:solidFill>
              </a:rPr>
              <a:t>开发（二）：</a:t>
            </a:r>
            <a:r>
              <a:rPr kumimoji="0" lang="en-US" altLang="zh-CN" dirty="0" smtClean="0">
                <a:solidFill>
                  <a:srgbClr val="FF0000"/>
                </a:solidFill>
              </a:rPr>
              <a:t>JavaScript</a:t>
            </a:r>
            <a:r>
              <a:rPr kumimoji="0" lang="zh-CN" altLang="en-US" dirty="0" smtClean="0">
                <a:solidFill>
                  <a:srgbClr val="FF0000"/>
                </a:solidFill>
              </a:rPr>
              <a:t>、</a:t>
            </a:r>
            <a:r>
              <a:rPr kumimoji="0" lang="en-US" altLang="zh-CN" dirty="0" smtClean="0">
                <a:solidFill>
                  <a:srgbClr val="FF0000"/>
                </a:solidFill>
              </a:rPr>
              <a:t>jQuery</a:t>
            </a:r>
          </a:p>
          <a:p>
            <a:r>
              <a:rPr kumimoji="0" lang="en-US" altLang="zh-CN" dirty="0" smtClean="0"/>
              <a:t>HTML5</a:t>
            </a:r>
            <a:r>
              <a:rPr kumimoji="0" lang="zh-CN" altLang="en-US" dirty="0" smtClean="0"/>
              <a:t>、</a:t>
            </a:r>
            <a:r>
              <a:rPr kumimoji="0" lang="en-US" altLang="zh-CN" dirty="0" smtClean="0"/>
              <a:t>CSS3</a:t>
            </a:r>
            <a:r>
              <a:rPr kumimoji="0" lang="zh-CN" altLang="en-US" dirty="0" smtClean="0"/>
              <a:t>、前端框架</a:t>
            </a:r>
            <a:r>
              <a:rPr kumimoji="0" lang="en-US" altLang="zh-CN" dirty="0" smtClean="0"/>
              <a:t>…</a:t>
            </a:r>
            <a:endParaRPr kumimoji="0" lang="zh-CN" altLang="en-US" dirty="0" smtClean="0"/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381626" y="72072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18013" y="4286250"/>
            <a:ext cx="2660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前端技术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课程体系介绍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97768" y="1340043"/>
            <a:ext cx="3334848" cy="4258964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本课程内容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99" y="1340043"/>
            <a:ext cx="3582307" cy="42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157257608</TotalTime>
  <Pages>0</Pages>
  <Words>929</Words>
  <Characters>0</Characters>
  <Application>Microsoft Office PowerPoint</Application>
  <DocSecurity>0</DocSecurity>
  <PresentationFormat>自定义</PresentationFormat>
  <Lines>0</Lines>
  <Paragraphs>155</Paragraphs>
  <Slides>37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Web开发（二）</vt:lpstr>
      <vt:lpstr>你仍然热爱互联网行业吗？</vt:lpstr>
      <vt:lpstr>平均每分钟中国互联网上发生了什么</vt:lpstr>
      <vt:lpstr>互联网+</vt:lpstr>
      <vt:lpstr>互联网产业的优势</vt:lpstr>
      <vt:lpstr>PowerPoint 演示文稿</vt:lpstr>
      <vt:lpstr>关于课程</vt:lpstr>
      <vt:lpstr>PowerPoint 演示文稿</vt:lpstr>
      <vt:lpstr>PowerPoint 演示文稿</vt:lpstr>
      <vt:lpstr>PowerPoint 演示文稿</vt:lpstr>
      <vt:lpstr>PowerPoint 演示文稿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2677</cp:revision>
  <cp:lastPrinted>1899-12-30T00:00:00Z</cp:lastPrinted>
  <dcterms:created xsi:type="dcterms:W3CDTF">2003-05-12T10:17:00Z</dcterms:created>
  <dcterms:modified xsi:type="dcterms:W3CDTF">2017-06-05T07:08:39Z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