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41"/>
  </p:notesMasterIdLst>
  <p:sldIdLst>
    <p:sldId id="773" r:id="rId2"/>
    <p:sldId id="904" r:id="rId3"/>
    <p:sldId id="905" r:id="rId4"/>
    <p:sldId id="871" r:id="rId5"/>
    <p:sldId id="872" r:id="rId6"/>
    <p:sldId id="890" r:id="rId7"/>
    <p:sldId id="873" r:id="rId8"/>
    <p:sldId id="911" r:id="rId9"/>
    <p:sldId id="918" r:id="rId10"/>
    <p:sldId id="919" r:id="rId11"/>
    <p:sldId id="907" r:id="rId12"/>
    <p:sldId id="908" r:id="rId13"/>
    <p:sldId id="875" r:id="rId14"/>
    <p:sldId id="912" r:id="rId15"/>
    <p:sldId id="893" r:id="rId16"/>
    <p:sldId id="894" r:id="rId17"/>
    <p:sldId id="895" r:id="rId18"/>
    <p:sldId id="896" r:id="rId19"/>
    <p:sldId id="913" r:id="rId20"/>
    <p:sldId id="897" r:id="rId21"/>
    <p:sldId id="898" r:id="rId22"/>
    <p:sldId id="899" r:id="rId23"/>
    <p:sldId id="900" r:id="rId24"/>
    <p:sldId id="902" r:id="rId25"/>
    <p:sldId id="901" r:id="rId26"/>
    <p:sldId id="906" r:id="rId27"/>
    <p:sldId id="914" r:id="rId28"/>
    <p:sldId id="903" r:id="rId29"/>
    <p:sldId id="878" r:id="rId30"/>
    <p:sldId id="920" r:id="rId31"/>
    <p:sldId id="909" r:id="rId32"/>
    <p:sldId id="880" r:id="rId33"/>
    <p:sldId id="881" r:id="rId34"/>
    <p:sldId id="882" r:id="rId35"/>
    <p:sldId id="883" r:id="rId36"/>
    <p:sldId id="884" r:id="rId37"/>
    <p:sldId id="917" r:id="rId38"/>
    <p:sldId id="891" r:id="rId39"/>
    <p:sldId id="794" r:id="rId40"/>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xmlns="">
        <p15:guide id="1" orient="horz" pos="1584" userDrawn="1">
          <p15:clr>
            <a:srgbClr val="A4A3A4"/>
          </p15:clr>
        </p15:guide>
        <p15:guide id="2" pos="1856" userDrawn="1">
          <p15:clr>
            <a:srgbClr val="A4A3A4"/>
          </p15:clr>
        </p15:guide>
        <p15:guide id="3" pos="7499" userDrawn="1">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6364" autoAdjust="0"/>
  </p:normalViewPr>
  <p:slideViewPr>
    <p:cSldViewPr snapToObjects="1">
      <p:cViewPr varScale="1">
        <p:scale>
          <a:sx n="61" d="100"/>
          <a:sy n="61" d="100"/>
        </p:scale>
        <p:origin x="-966" y="-78"/>
      </p:cViewPr>
      <p:guideLst>
        <p:guide orient="horz" pos="1584"/>
        <p:guide pos="185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7"/>
        <p:guide pos="2141"/>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a:defRPr>
                <a:ea typeface="宋体" panose="02010600030101010101" pitchFamily="2" charset="-122"/>
              </a:defRPr>
            </a:lvl1pPr>
          </a:lstStyle>
          <a:p>
            <a:fld id="{D9AFD278-84AA-4CAA-9049-809825956FE0}" type="slidenum">
              <a:rPr lang="en-US" altLang="zh-CN"/>
              <a:pPr/>
              <a:t>‹#›</a:t>
            </a:fld>
            <a:endParaRPr lang="zh-CN" altLang="zh-CN"/>
          </a:p>
        </p:txBody>
      </p:sp>
    </p:spTree>
    <p:extLst>
      <p:ext uri="{BB962C8B-B14F-4D97-AF65-F5344CB8AC3E}">
        <p14:creationId xmlns:p14="http://schemas.microsoft.com/office/powerpoint/2010/main" val="3374950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a:t>
            </a:fld>
            <a:endParaRPr lang="zh-CN" altLang="zh-CN"/>
          </a:p>
        </p:txBody>
      </p:sp>
    </p:spTree>
    <p:extLst>
      <p:ext uri="{BB962C8B-B14F-4D97-AF65-F5344CB8AC3E}">
        <p14:creationId xmlns:p14="http://schemas.microsoft.com/office/powerpoint/2010/main" val="3387469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当函数当做另外一个函数的参数时，此函数称为回调函数。主要思想是把运算过程尽量写成一系列嵌套的函数调用。</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13</a:t>
            </a:fld>
            <a:endParaRPr lang="zh-CN" altLang="zh-CN"/>
          </a:p>
        </p:txBody>
      </p:sp>
    </p:spTree>
    <p:extLst>
      <p:ext uri="{BB962C8B-B14F-4D97-AF65-F5344CB8AC3E}">
        <p14:creationId xmlns:p14="http://schemas.microsoft.com/office/powerpoint/2010/main" val="833963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形参：在定义函数时设置函数的参数。目的是用来接收调用该函数时传进的参数。</a:t>
            </a:r>
            <a:endParaRPr lang="en-US" altLang="zh-CN" dirty="0" smtClean="0"/>
          </a:p>
          <a:p>
            <a:r>
              <a:rPr lang="zh-CN" altLang="en-US" dirty="0" smtClean="0"/>
              <a:t>实参：在调用函数时传递给函数的参数。实参可以是常量、变量、表达式、函数等。</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16</a:t>
            </a:fld>
            <a:endParaRPr lang="zh-CN" altLang="zh-CN"/>
          </a:p>
        </p:txBody>
      </p:sp>
    </p:spTree>
    <p:extLst>
      <p:ext uri="{BB962C8B-B14F-4D97-AF65-F5344CB8AC3E}">
        <p14:creationId xmlns:p14="http://schemas.microsoft.com/office/powerpoint/2010/main" val="253031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实参数量少于形参</a:t>
            </a:r>
          </a:p>
          <a:p>
            <a:r>
              <a:rPr lang="zh-CN" altLang="en-US" dirty="0" smtClean="0"/>
              <a:t>缺失的形参都会被赋予</a:t>
            </a:r>
            <a:r>
              <a:rPr lang="en-US" altLang="zh-CN" dirty="0" smtClean="0"/>
              <a:t>undefined</a:t>
            </a:r>
            <a:r>
              <a:rPr lang="zh-CN" altLang="en-US" dirty="0" smtClean="0"/>
              <a:t>的值。</a:t>
            </a:r>
          </a:p>
          <a:p>
            <a:r>
              <a:rPr lang="zh-CN" altLang="en-US" dirty="0" smtClean="0"/>
              <a:t>实参数量多于形参</a:t>
            </a:r>
          </a:p>
          <a:p>
            <a:r>
              <a:rPr lang="zh-CN" altLang="en-US" dirty="0" smtClean="0"/>
              <a:t>多余的参数是会被忽略的，但是能在类数组的</a:t>
            </a:r>
            <a:r>
              <a:rPr lang="en-US" altLang="zh-CN" dirty="0" smtClean="0"/>
              <a:t>arguments</a:t>
            </a:r>
            <a:r>
              <a:rPr lang="zh-CN" altLang="en-US" dirty="0" smtClean="0"/>
              <a:t>中被获取到。</a:t>
            </a:r>
          </a:p>
          <a:p>
            <a:pPr marL="0" marR="0" lvl="1" indent="0" algn="l" defTabSz="914400" rtl="0" eaLnBrk="0" fontAlgn="base" latinLnBrk="0" hangingPunct="0">
              <a:lnSpc>
                <a:spcPct val="100000"/>
              </a:lnSpc>
              <a:spcBef>
                <a:spcPct val="30000"/>
              </a:spcBef>
              <a:spcAft>
                <a:spcPct val="0"/>
              </a:spcAft>
              <a:buClrTx/>
              <a:buSzTx/>
              <a:buFontTx/>
              <a:buNone/>
              <a:tabLst/>
              <a:defRPr/>
            </a:pPr>
            <a:r>
              <a:rPr kumimoji="0" lang="en-US" altLang="zh-CN" sz="2400" dirty="0" smtClean="0">
                <a:solidFill>
                  <a:srgbClr val="000000"/>
                </a:solidFill>
                <a:latin typeface="微软雅黑" panose="020B0503020204020204" pitchFamily="34" charset="-122"/>
                <a:ea typeface="微软雅黑" panose="020B0503020204020204" pitchFamily="34" charset="-122"/>
              </a:rPr>
              <a:t>arguments</a:t>
            </a:r>
            <a:r>
              <a:rPr lang="zh-CN" altLang="en-US" sz="2400" dirty="0" smtClean="0">
                <a:solidFill>
                  <a:srgbClr val="000000"/>
                </a:solidFill>
                <a:latin typeface="微软雅黑" panose="020B0503020204020204" pitchFamily="34" charset="-122"/>
                <a:ea typeface="微软雅黑" panose="020B0503020204020204" pitchFamily="34" charset="-122"/>
              </a:rPr>
              <a:t>变量</a:t>
            </a:r>
            <a:r>
              <a:rPr kumimoji="0" lang="zh-CN" altLang="en-US" sz="2400" dirty="0" smtClean="0">
                <a:solidFill>
                  <a:srgbClr val="000000"/>
                </a:solidFill>
                <a:latin typeface="微软雅黑" panose="020B0503020204020204" pitchFamily="34" charset="-122"/>
                <a:ea typeface="微软雅黑" panose="020B0503020204020204" pitchFamily="34" charset="-122"/>
              </a:rPr>
              <a:t>是函数内部的内置变量，只存在于函数中，是一个类数组的对象，包含了当前函数调用的所有</a:t>
            </a:r>
            <a:r>
              <a:rPr lang="zh-CN" altLang="en-US" sz="2400" dirty="0" smtClean="0">
                <a:solidFill>
                  <a:srgbClr val="000000"/>
                </a:solidFill>
                <a:latin typeface="微软雅黑" panose="020B0503020204020204" pitchFamily="34" charset="-122"/>
                <a:ea typeface="微软雅黑" panose="020B0503020204020204" pitchFamily="34" charset="-122"/>
              </a:rPr>
              <a:t>实参。</a:t>
            </a:r>
            <a:r>
              <a:rPr lang="zh-CN" altLang="en-US" sz="2400" dirty="0" smtClean="0">
                <a:solidFill>
                  <a:srgbClr val="C00000"/>
                </a:solidFill>
                <a:latin typeface="微软雅黑" panose="020B0503020204020204" pitchFamily="34" charset="-122"/>
                <a:ea typeface="微软雅黑" panose="020B0503020204020204" pitchFamily="34" charset="-122"/>
              </a:rPr>
              <a:t>实现函数的参数数量可变。</a:t>
            </a:r>
            <a:endParaRPr lang="en-US" altLang="zh-CN" sz="2400" dirty="0" smtClean="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19</a:t>
            </a:fld>
            <a:endParaRPr lang="zh-CN" altLang="zh-CN"/>
          </a:p>
        </p:txBody>
      </p:sp>
    </p:spTree>
    <p:extLst>
      <p:ext uri="{BB962C8B-B14F-4D97-AF65-F5344CB8AC3E}">
        <p14:creationId xmlns:p14="http://schemas.microsoft.com/office/powerpoint/2010/main" val="325508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此例子是把函数的返回值赋给了变量。也可以赋值给对象属性或数组元素。</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21</a:t>
            </a:fld>
            <a:endParaRPr lang="zh-CN" altLang="zh-CN"/>
          </a:p>
        </p:txBody>
      </p:sp>
    </p:spTree>
    <p:extLst>
      <p:ext uri="{BB962C8B-B14F-4D97-AF65-F5344CB8AC3E}">
        <p14:creationId xmlns:p14="http://schemas.microsoft.com/office/powerpoint/2010/main" val="295499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0488" y="744538"/>
            <a:ext cx="6616700" cy="3722687"/>
          </a:xfrm>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在前面例子上面改造一下，看结果</a:t>
            </a: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75616DCB-DC96-4CA0-AA8E-3614187EA397}" type="slidenum">
              <a:rPr lang="en-US" altLang="zh-CN">
                <a:ea typeface="宋体" panose="02010600030101010101" pitchFamily="2" charset="-122"/>
              </a:rPr>
              <a:pPr/>
              <a:t>22</a:t>
            </a:fld>
            <a:endParaRPr lang="zh-CN"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如果一个变量没有通过</a:t>
            </a:r>
            <a:r>
              <a:rPr lang="en-US" altLang="zh-CN" dirty="0" err="1" smtClean="0"/>
              <a:t>var</a:t>
            </a:r>
            <a:r>
              <a:rPr lang="zh-CN" altLang="en-US" dirty="0" smtClean="0"/>
              <a:t>申明就被使用，那么该变量就自动被申明为全局变量。在同一个页面的不同的</a:t>
            </a:r>
            <a:r>
              <a:rPr lang="en-US" altLang="zh-CN" dirty="0" smtClean="0"/>
              <a:t>JavaScript</a:t>
            </a:r>
            <a:r>
              <a:rPr lang="zh-CN" altLang="en-US" dirty="0" smtClean="0"/>
              <a:t>文件中，如果都不用</a:t>
            </a:r>
            <a:r>
              <a:rPr lang="en-US" altLang="zh-CN" dirty="0" err="1" smtClean="0"/>
              <a:t>var</a:t>
            </a:r>
            <a:r>
              <a:rPr lang="zh-CN" altLang="en-US" dirty="0" smtClean="0"/>
              <a:t>申明，恰好都使用了变量</a:t>
            </a:r>
            <a:r>
              <a:rPr lang="en-US" altLang="zh-CN" dirty="0" err="1" smtClean="0"/>
              <a:t>i</a:t>
            </a:r>
            <a:r>
              <a:rPr lang="zh-CN" altLang="en-US" dirty="0" smtClean="0"/>
              <a:t>，将造成变量</a:t>
            </a:r>
            <a:r>
              <a:rPr lang="en-US" altLang="zh-CN" dirty="0" err="1" smtClean="0"/>
              <a:t>i</a:t>
            </a:r>
            <a:r>
              <a:rPr lang="zh-CN" altLang="en-US" dirty="0" smtClean="0"/>
              <a:t>互相影响，产生难以调试的错误结果。</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使用</a:t>
            </a:r>
            <a:r>
              <a:rPr lang="en-US" altLang="zh-CN" dirty="0" err="1" smtClean="0"/>
              <a:t>var</a:t>
            </a:r>
            <a:r>
              <a:rPr lang="zh-CN" altLang="en-US" dirty="0" smtClean="0"/>
              <a:t>申明的变量则不是全局变量，它的范围被限制在该变量被申明的函数体内（函数的概念将稍后讲解），同名变量在不同的函数体内互不冲突。</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26</a:t>
            </a:fld>
            <a:endParaRPr lang="zh-CN" altLang="zh-CN"/>
          </a:p>
        </p:txBody>
      </p:sp>
    </p:spTree>
    <p:extLst>
      <p:ext uri="{BB962C8B-B14F-4D97-AF65-F5344CB8AC3E}">
        <p14:creationId xmlns:p14="http://schemas.microsoft.com/office/powerpoint/2010/main" val="1433794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29</a:t>
            </a:fld>
            <a:endParaRPr lang="zh-CN" altLang="zh-CN"/>
          </a:p>
        </p:txBody>
      </p:sp>
    </p:spTree>
    <p:extLst>
      <p:ext uri="{BB962C8B-B14F-4D97-AF65-F5344CB8AC3E}">
        <p14:creationId xmlns:p14="http://schemas.microsoft.com/office/powerpoint/2010/main" val="250723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32</a:t>
            </a:fld>
            <a:endParaRPr lang="zh-CN" altLang="zh-CN"/>
          </a:p>
        </p:txBody>
      </p:sp>
    </p:spTree>
    <p:extLst>
      <p:ext uri="{BB962C8B-B14F-4D97-AF65-F5344CB8AC3E}">
        <p14:creationId xmlns:p14="http://schemas.microsoft.com/office/powerpoint/2010/main" val="1593777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onclick</a:t>
            </a:r>
            <a:r>
              <a:rPr lang="en-US" altLang="zh-CN" dirty="0" smtClean="0"/>
              <a:t> </a:t>
            </a:r>
            <a:r>
              <a:rPr lang="zh-CN" altLang="en-US" dirty="0" smtClean="0"/>
              <a:t>与 </a:t>
            </a:r>
            <a:r>
              <a:rPr lang="en-US" altLang="zh-CN" dirty="0" err="1" smtClean="0"/>
              <a:t>onmousedown</a:t>
            </a:r>
            <a:r>
              <a:rPr lang="en-US" altLang="zh-CN" dirty="0" smtClean="0"/>
              <a:t> </a:t>
            </a:r>
            <a:r>
              <a:rPr lang="zh-CN" altLang="en-US" dirty="0" smtClean="0"/>
              <a:t>不同。单击事件是在同一元素上发生了鼠标按下事件之后又发生了鼠标放开事件时才发生的。</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37</a:t>
            </a:fld>
            <a:endParaRPr lang="zh-CN" altLang="zh-CN"/>
          </a:p>
        </p:txBody>
      </p:sp>
    </p:spTree>
    <p:extLst>
      <p:ext uri="{BB962C8B-B14F-4D97-AF65-F5344CB8AC3E}">
        <p14:creationId xmlns:p14="http://schemas.microsoft.com/office/powerpoint/2010/main" val="395166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0488" y="744538"/>
            <a:ext cx="6616700" cy="3722687"/>
          </a:xfrm>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44FD0BCB-463F-4CB3-B527-1E4C111A0D4A}" type="slidenum">
              <a:rPr lang="en-US" altLang="zh-CN">
                <a:ea typeface="宋体" panose="02010600030101010101" pitchFamily="2" charset="-122"/>
              </a:rPr>
              <a:pPr/>
              <a:t>38</a:t>
            </a:fld>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函数就是一段可以实现某个功能的代码。但是不是每段可以实现某个功能的代码都需要 独立成函数呢？答案是不需要。通常只有在程序中经常反复使用的代码才会独立成函数。使用函数的优点：代码的可读性强；代码的运行正确率高；修改代码比较方便。</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4</a:t>
            </a:fld>
            <a:endParaRPr lang="zh-CN" altLang="zh-CN"/>
          </a:p>
        </p:txBody>
      </p:sp>
    </p:spTree>
    <p:extLst>
      <p:ext uri="{BB962C8B-B14F-4D97-AF65-F5344CB8AC3E}">
        <p14:creationId xmlns:p14="http://schemas.microsoft.com/office/powerpoint/2010/main" val="242911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自定义函数：在需要的时候才定义，比如定义一个函数将字符串转换成数字，就没有意义，因为已经又内置函数了。</a:t>
            </a:r>
            <a:endParaRPr lang="en-US" altLang="zh-CN" dirty="0" smtClean="0"/>
          </a:p>
          <a:p>
            <a:r>
              <a:rPr lang="en-US" altLang="zh-CN" dirty="0" err="1" smtClean="0"/>
              <a:t>parseInt</a:t>
            </a:r>
            <a:r>
              <a:rPr lang="en-US" altLang="zh-CN" dirty="0" smtClean="0"/>
              <a:t>() </a:t>
            </a:r>
            <a:r>
              <a:rPr lang="zh-CN" altLang="en-US" dirty="0" smtClean="0"/>
              <a:t>函数可解析一个字符串，并返回一个整数。</a:t>
            </a:r>
            <a:endParaRPr lang="en-US" altLang="zh-CN" dirty="0" smtClean="0"/>
          </a:p>
          <a:p>
            <a:r>
              <a:rPr lang="en-US" altLang="zh-CN" dirty="0" err="1" smtClean="0"/>
              <a:t>eval</a:t>
            </a:r>
            <a:r>
              <a:rPr lang="en-US" altLang="zh-CN" dirty="0" smtClean="0"/>
              <a:t>() </a:t>
            </a:r>
            <a:r>
              <a:rPr lang="zh-CN" altLang="en-US" dirty="0" smtClean="0"/>
              <a:t>函数可计算某个字符串，并执行其中的的 </a:t>
            </a:r>
            <a:r>
              <a:rPr lang="en-US" altLang="zh-CN" dirty="0" smtClean="0"/>
              <a:t>JavaScript </a:t>
            </a:r>
            <a:r>
              <a:rPr lang="zh-CN" altLang="en-US" dirty="0" smtClean="0"/>
              <a:t>代码。</a:t>
            </a:r>
          </a:p>
          <a:p>
            <a:r>
              <a:rPr lang="en-US" altLang="zh-CN" dirty="0" smtClean="0"/>
              <a:t>alert() </a:t>
            </a:r>
            <a:r>
              <a:rPr lang="zh-CN" altLang="en-US" dirty="0" smtClean="0"/>
              <a:t>方法用于显示带有一条指定消息和一个 </a:t>
            </a:r>
            <a:r>
              <a:rPr lang="en-US" altLang="zh-CN" dirty="0" smtClean="0"/>
              <a:t>OK </a:t>
            </a:r>
            <a:r>
              <a:rPr lang="zh-CN" altLang="en-US" dirty="0" smtClean="0"/>
              <a:t>按钮的警告框。</a:t>
            </a:r>
            <a:endParaRPr lang="en-US" altLang="zh-CN" dirty="0" smtClean="0"/>
          </a:p>
          <a:p>
            <a:r>
              <a:rPr lang="en-US" altLang="zh-CN" dirty="0" smtClean="0"/>
              <a:t>confirm() </a:t>
            </a:r>
            <a:r>
              <a:rPr lang="zh-CN" altLang="en-US" dirty="0" smtClean="0"/>
              <a:t>方法用于显示一个带有指定消息和 </a:t>
            </a:r>
            <a:r>
              <a:rPr lang="en-US" altLang="zh-CN" dirty="0" smtClean="0"/>
              <a:t>OK </a:t>
            </a:r>
            <a:r>
              <a:rPr lang="zh-CN" altLang="en-US" dirty="0" smtClean="0"/>
              <a:t>及取消按钮的对话框（确认框）。如果用户点击确定按钮，则 </a:t>
            </a:r>
            <a:r>
              <a:rPr lang="en-US" altLang="zh-CN" dirty="0" smtClean="0"/>
              <a:t>confirm() </a:t>
            </a:r>
            <a:r>
              <a:rPr lang="zh-CN" altLang="en-US" dirty="0" smtClean="0"/>
              <a:t>返回 </a:t>
            </a:r>
            <a:r>
              <a:rPr lang="en-US" altLang="zh-CN" dirty="0" smtClean="0"/>
              <a:t>true</a:t>
            </a:r>
            <a:r>
              <a:rPr lang="zh-CN" altLang="en-US" dirty="0" smtClean="0"/>
              <a:t>。如果点击取消按钮，则 </a:t>
            </a:r>
            <a:r>
              <a:rPr lang="en-US" altLang="zh-CN" dirty="0" smtClean="0"/>
              <a:t>confirm() </a:t>
            </a:r>
            <a:r>
              <a:rPr lang="zh-CN" altLang="en-US" dirty="0" smtClean="0"/>
              <a:t>返回 </a:t>
            </a:r>
            <a:r>
              <a:rPr lang="en-US" altLang="zh-CN" dirty="0" smtClean="0"/>
              <a:t>false</a:t>
            </a:r>
            <a:r>
              <a:rPr lang="zh-CN" altLang="en-US" dirty="0" smtClean="0"/>
              <a:t>。</a:t>
            </a:r>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6</a:t>
            </a:fld>
            <a:endParaRPr lang="zh-CN" altLang="zh-CN"/>
          </a:p>
        </p:txBody>
      </p:sp>
    </p:spTree>
    <p:extLst>
      <p:ext uri="{BB962C8B-B14F-4D97-AF65-F5344CB8AC3E}">
        <p14:creationId xmlns:p14="http://schemas.microsoft.com/office/powerpoint/2010/main" val="181325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7</a:t>
            </a:fld>
            <a:endParaRPr lang="zh-CN" altLang="zh-CN"/>
          </a:p>
        </p:txBody>
      </p:sp>
    </p:spTree>
    <p:extLst>
      <p:ext uri="{BB962C8B-B14F-4D97-AF65-F5344CB8AC3E}">
        <p14:creationId xmlns:p14="http://schemas.microsoft.com/office/powerpoint/2010/main" val="220103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8</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9</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10</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定义函数的目的是为了可以在后续的代码中调用函数。</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11</a:t>
            </a:fld>
            <a:endParaRPr lang="zh-CN" altLang="zh-CN"/>
          </a:p>
        </p:txBody>
      </p:sp>
    </p:spTree>
    <p:extLst>
      <p:ext uri="{BB962C8B-B14F-4D97-AF65-F5344CB8AC3E}">
        <p14:creationId xmlns:p14="http://schemas.microsoft.com/office/powerpoint/2010/main" val="3141249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从上向下执行，遇到函数调用，跳转到函数定义的地方（如果此时函数还没有定义，会出错），开始执行。</a:t>
            </a:r>
            <a:endParaRPr lang="en-US" altLang="zh-CN" dirty="0" smtClean="0"/>
          </a:p>
          <a:p>
            <a:r>
              <a:rPr lang="zh-CN" altLang="en-US" dirty="0" smtClean="0"/>
              <a:t>函数执行完毕。</a:t>
            </a:r>
            <a:endParaRPr lang="en-US" altLang="zh-CN" dirty="0" smtClean="0"/>
          </a:p>
          <a:p>
            <a:r>
              <a:rPr lang="en-US" altLang="zh-CN" dirty="0" smtClean="0"/>
              <a:t>JavaScript </a:t>
            </a:r>
            <a:r>
              <a:rPr lang="zh-CN" altLang="en-US" dirty="0" smtClean="0"/>
              <a:t>将从调用函数的地方向下继续执行代码。</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12</a:t>
            </a:fld>
            <a:endParaRPr lang="zh-CN" altLang="zh-CN"/>
          </a:p>
        </p:txBody>
      </p:sp>
    </p:spTree>
    <p:extLst>
      <p:ext uri="{BB962C8B-B14F-4D97-AF65-F5344CB8AC3E}">
        <p14:creationId xmlns:p14="http://schemas.microsoft.com/office/powerpoint/2010/main" val="49682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39377420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pPr/>
              <a:t>‹#›</a:t>
            </a:fld>
            <a:endParaRPr lang="zh-CN" altLang="zh-CN" sz="3200" b="0"/>
          </a:p>
        </p:txBody>
      </p:sp>
    </p:spTree>
    <p:extLst>
      <p:ext uri="{BB962C8B-B14F-4D97-AF65-F5344CB8AC3E}">
        <p14:creationId xmlns:p14="http://schemas.microsoft.com/office/powerpoint/2010/main" val="3736125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800" b="1">
                <a:ea typeface="宋体" panose="02010600030101010101" pitchFamily="2" charset="-122"/>
              </a:defRPr>
            </a:lvl1pPr>
          </a:lstStyle>
          <a:p>
            <a:fld id="{43A45880-9E2A-43E4-955C-AEB11E14255E}" type="slidenum">
              <a:rPr lang="en-US" altLang="zh-CN"/>
              <a:pPr/>
              <a:t>‹#›</a:t>
            </a:fld>
            <a:endParaRPr lang="zh-CN" altLang="zh-CN"/>
          </a:p>
        </p:txBody>
      </p:sp>
      <p:pic>
        <p:nvPicPr>
          <p:cNvPr id="1027" name="图片 4" descr="软院logo横版.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2" r:id="rId1"/>
    <p:sldLayoutId id="2147483933" r:id="rId2"/>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1pPr>
      <a:lvl2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2pPr>
      <a:lvl3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3pPr>
      <a:lvl4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4pPr>
      <a:lvl5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5pPr>
      <a:lvl6pPr marL="457200" algn="l" rtl="0" eaLnBrk="0" fontAlgn="base" hangingPunct="0">
        <a:spcBef>
          <a:spcPct val="0"/>
        </a:spcBef>
        <a:spcAft>
          <a:spcPct val="0"/>
        </a:spcAft>
        <a:defRPr sz="2000">
          <a:solidFill>
            <a:schemeClr val="tx2"/>
          </a:solidFill>
          <a:latin typeface="Arial" pitchFamily="34" charset="0"/>
        </a:defRPr>
      </a:lvl6pPr>
      <a:lvl7pPr marL="914400" algn="l" rtl="0" eaLnBrk="0" fontAlgn="base" hangingPunct="0">
        <a:spcBef>
          <a:spcPct val="0"/>
        </a:spcBef>
        <a:spcAft>
          <a:spcPct val="0"/>
        </a:spcAft>
        <a:defRPr sz="2000">
          <a:solidFill>
            <a:schemeClr val="tx2"/>
          </a:solidFill>
          <a:latin typeface="Arial" pitchFamily="34" charset="0"/>
        </a:defRPr>
      </a:lvl7pPr>
      <a:lvl8pPr marL="1371600" algn="l" rtl="0" eaLnBrk="0" fontAlgn="base" hangingPunct="0">
        <a:spcBef>
          <a:spcPct val="0"/>
        </a:spcBef>
        <a:spcAft>
          <a:spcPct val="0"/>
        </a:spcAft>
        <a:defRPr sz="2000">
          <a:solidFill>
            <a:schemeClr val="tx2"/>
          </a:solidFill>
          <a:latin typeface="Arial" pitchFamily="34" charset="0"/>
        </a:defRPr>
      </a:lvl8pPr>
      <a:lvl9pPr marL="1828800" algn="l" rtl="0" eaLnBrk="0" fontAlgn="base" hangingPunct="0">
        <a:spcBef>
          <a:spcPct val="0"/>
        </a:spcBef>
        <a:spcAft>
          <a:spcPct val="0"/>
        </a:spcAft>
        <a:defRPr sz="2000">
          <a:solidFill>
            <a:schemeClr val="tx2"/>
          </a:solidFill>
          <a:latin typeface="Arial" pitchFamily="34" charset="0"/>
        </a:defRPr>
      </a:lvl9pPr>
    </p:titleStyle>
    <p:body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4800" b="1"/>
              <a:t>Web</a:t>
            </a:r>
            <a:r>
              <a:rPr kumimoji="0" lang="zh-CN" altLang="en-US" sz="4800" b="1"/>
              <a:t>开发</a:t>
            </a:r>
            <a:r>
              <a:rPr kumimoji="0" lang="en-US" altLang="zh-CN" sz="4800" b="1"/>
              <a:t>(</a:t>
            </a:r>
            <a:r>
              <a:rPr kumimoji="0" lang="zh-CN" altLang="en-US" sz="4800" b="1"/>
              <a:t>二</a:t>
            </a:r>
            <a:r>
              <a:rPr kumimoji="0" lang="en-US" altLang="zh-CN" sz="4800" b="1"/>
              <a:t>)</a:t>
            </a:r>
            <a:endParaRPr kumimoji="0" lang="zh-CN" altLang="zh-CN" sz="4800" b="1"/>
          </a:p>
        </p:txBody>
      </p:sp>
      <p:sp>
        <p:nvSpPr>
          <p:cNvPr id="4100" name="TextBox 4"/>
          <p:cNvSpPr txBox="1">
            <a:spLocks noChangeArrowheads="1"/>
          </p:cNvSpPr>
          <p:nvPr/>
        </p:nvSpPr>
        <p:spPr bwMode="auto">
          <a:xfrm>
            <a:off x="5381626" y="4143375"/>
            <a:ext cx="528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微软雅黑" panose="020B0503020204020204" pitchFamily="34" charset="-122"/>
              </a:rPr>
              <a:t>1-3 </a:t>
            </a:r>
            <a:r>
              <a:rPr lang="zh-CN" altLang="en-US">
                <a:latin typeface="微软雅黑" panose="020B0503020204020204" pitchFamily="34" charset="-122"/>
              </a:rPr>
              <a:t>函数与事件处理</a:t>
            </a:r>
          </a:p>
        </p:txBody>
      </p:sp>
      <p:pic>
        <p:nvPicPr>
          <p:cNvPr id="4101" name="图片 4"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1090714" y="998962"/>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使用</a:t>
            </a:r>
            <a:r>
              <a:rPr kumimoji="0" lang="zh-CN" altLang="en-US" dirty="0"/>
              <a:t>函数直接量定义</a:t>
            </a:r>
            <a:r>
              <a:rPr kumimoji="0" lang="zh-CN" altLang="en-US" dirty="0" smtClean="0"/>
              <a:t>函数（匿名函数）</a:t>
            </a:r>
            <a:endParaRPr kumimoji="0" lang="en-US" altLang="zh-CN" sz="2400" dirty="0"/>
          </a:p>
          <a:p>
            <a:pPr marL="0" indent="0">
              <a:lnSpc>
                <a:spcPct val="150000"/>
              </a:lnSpc>
              <a:buNone/>
              <a:defRPr/>
            </a:pPr>
            <a:r>
              <a:rPr kumimoji="0" lang="zh-CN" altLang="en-US" sz="2600" dirty="0">
                <a:latin typeface="+mj-ea"/>
                <a:ea typeface="+mj-ea"/>
              </a:rPr>
              <a:t>函数定义时，函数名是可选的，即可以定义</a:t>
            </a:r>
            <a:r>
              <a:rPr kumimoji="0" lang="zh-CN" altLang="en-US" sz="2600" dirty="0">
                <a:solidFill>
                  <a:srgbClr val="FF0000"/>
                </a:solidFill>
                <a:latin typeface="+mj-ea"/>
                <a:ea typeface="+mj-ea"/>
              </a:rPr>
              <a:t>没有函数名的函数</a:t>
            </a:r>
            <a:r>
              <a:rPr kumimoji="0" lang="zh-CN" altLang="en-US" sz="2600" dirty="0">
                <a:latin typeface="+mj-ea"/>
                <a:ea typeface="+mj-ea"/>
              </a:rPr>
              <a:t>，但该函数必须</a:t>
            </a:r>
            <a:r>
              <a:rPr kumimoji="0" lang="zh-CN" altLang="en-US" sz="2600" dirty="0">
                <a:solidFill>
                  <a:srgbClr val="FF0000"/>
                </a:solidFill>
                <a:latin typeface="+mj-ea"/>
                <a:ea typeface="+mj-ea"/>
              </a:rPr>
              <a:t>马上执行</a:t>
            </a:r>
            <a:r>
              <a:rPr kumimoji="0" lang="zh-CN" altLang="en-US" sz="2600" dirty="0">
                <a:latin typeface="+mj-ea"/>
                <a:ea typeface="+mj-ea"/>
              </a:rPr>
              <a:t>或</a:t>
            </a:r>
            <a:r>
              <a:rPr kumimoji="0" lang="zh-CN" altLang="en-US" sz="2600" dirty="0">
                <a:solidFill>
                  <a:srgbClr val="FF0000"/>
                </a:solidFill>
                <a:latin typeface="+mj-ea"/>
                <a:ea typeface="+mj-ea"/>
              </a:rPr>
              <a:t>赋值给一个变量（或事件）</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
        <p:nvSpPr>
          <p:cNvPr id="7" name="TextBox 10"/>
          <p:cNvSpPr txBox="1">
            <a:spLocks noChangeArrowheads="1"/>
          </p:cNvSpPr>
          <p:nvPr/>
        </p:nvSpPr>
        <p:spPr bwMode="auto">
          <a:xfrm>
            <a:off x="7601548" y="6196013"/>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demo1-3-2</a:t>
            </a:r>
            <a:endParaRPr lang="zh-CN" altLang="en-US" sz="2800" dirty="0">
              <a:latin typeface="微软雅黑" pitchFamily="34" charset="-122"/>
            </a:endParaRPr>
          </a:p>
        </p:txBody>
      </p:sp>
      <p:pic>
        <p:nvPicPr>
          <p:cNvPr id="8" name="图片 7"/>
          <p:cNvPicPr>
            <a:picLocks noChangeAspect="1"/>
          </p:cNvPicPr>
          <p:nvPr/>
        </p:nvPicPr>
        <p:blipFill>
          <a:blip r:embed="rId3"/>
          <a:stretch>
            <a:fillRect/>
          </a:stretch>
        </p:blipFill>
        <p:spPr>
          <a:xfrm>
            <a:off x="2272206" y="4935807"/>
            <a:ext cx="5828571" cy="1095238"/>
          </a:xfrm>
          <a:prstGeom prst="rect">
            <a:avLst/>
          </a:prstGeom>
          <a:ln>
            <a:solidFill>
              <a:schemeClr val="tx1"/>
            </a:solidFill>
          </a:ln>
        </p:spPr>
      </p:pic>
      <p:pic>
        <p:nvPicPr>
          <p:cNvPr id="9" name="图片 8"/>
          <p:cNvPicPr>
            <a:picLocks noChangeAspect="1"/>
          </p:cNvPicPr>
          <p:nvPr/>
        </p:nvPicPr>
        <p:blipFill>
          <a:blip r:embed="rId4"/>
          <a:stretch>
            <a:fillRect/>
          </a:stretch>
        </p:blipFill>
        <p:spPr>
          <a:xfrm>
            <a:off x="1275428" y="3178579"/>
            <a:ext cx="5136278" cy="1186495"/>
          </a:xfrm>
          <a:prstGeom prst="rect">
            <a:avLst/>
          </a:prstGeom>
          <a:ln>
            <a:solidFill>
              <a:schemeClr val="tx1"/>
            </a:solidFill>
          </a:ln>
        </p:spPr>
      </p:pic>
      <p:pic>
        <p:nvPicPr>
          <p:cNvPr id="10" name="图片 9"/>
          <p:cNvPicPr>
            <a:picLocks noChangeAspect="1"/>
          </p:cNvPicPr>
          <p:nvPr/>
        </p:nvPicPr>
        <p:blipFill>
          <a:blip r:embed="rId5"/>
          <a:stretch>
            <a:fillRect/>
          </a:stretch>
        </p:blipFill>
        <p:spPr>
          <a:xfrm>
            <a:off x="6908664" y="3178579"/>
            <a:ext cx="3838095" cy="1619048"/>
          </a:xfrm>
          <a:prstGeom prst="rect">
            <a:avLst/>
          </a:prstGeom>
          <a:ln>
            <a:solidFill>
              <a:schemeClr val="tx1"/>
            </a:solidFill>
          </a:ln>
        </p:spPr>
      </p:pic>
    </p:spTree>
    <p:extLst>
      <p:ext uri="{BB962C8B-B14F-4D97-AF65-F5344CB8AC3E}">
        <p14:creationId xmlns:p14="http://schemas.microsoft.com/office/powerpoint/2010/main" val="2346193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sz="quarter" idx="10"/>
          </p:nvPr>
        </p:nvSpPr>
        <p:spPr bwMode="auto">
          <a:xfrm>
            <a:off x="1413854" y="1123944"/>
            <a:ext cx="9148191" cy="4826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kumimoji="0" lang="zh-CN" altLang="en-US" dirty="0" smtClean="0">
                <a:solidFill>
                  <a:srgbClr val="FF0000"/>
                </a:solidFill>
              </a:rPr>
              <a:t> 直接</a:t>
            </a:r>
            <a:r>
              <a:rPr kumimoji="0" lang="zh-CN" altLang="en-US" dirty="0" smtClean="0"/>
              <a:t>调用</a:t>
            </a:r>
            <a:r>
              <a:rPr kumimoji="0" lang="zh-CN" altLang="en-US" dirty="0" smtClean="0"/>
              <a:t>函数</a:t>
            </a:r>
            <a:endParaRPr kumimoji="0" lang="en-US" altLang="zh-CN" sz="2600" dirty="0"/>
          </a:p>
          <a:p>
            <a:pPr lvl="3" eaLnBrk="1" hangingPunct="1">
              <a:lnSpc>
                <a:spcPct val="150000"/>
              </a:lnSpc>
            </a:pPr>
            <a:r>
              <a:rPr kumimoji="0" lang="zh-CN" altLang="en-US" sz="2400" dirty="0" smtClean="0"/>
              <a:t> </a:t>
            </a:r>
            <a:r>
              <a:rPr kumimoji="0" lang="zh-CN" altLang="en-US" sz="2400" dirty="0" smtClean="0"/>
              <a:t>使用</a:t>
            </a:r>
            <a:r>
              <a:rPr kumimoji="0" lang="en-US" altLang="zh-CN" sz="2400" dirty="0" smtClean="0">
                <a:solidFill>
                  <a:srgbClr val="FF0000"/>
                </a:solidFill>
              </a:rPr>
              <a:t>( )</a:t>
            </a:r>
            <a:r>
              <a:rPr kumimoji="0" lang="zh-CN" altLang="en-US" sz="2400" dirty="0" smtClean="0"/>
              <a:t>运算符，调用一个函数</a:t>
            </a:r>
            <a:endParaRPr kumimoji="0" lang="en-US" altLang="zh-CN" sz="2400" dirty="0"/>
          </a:p>
          <a:p>
            <a:pPr lvl="3" eaLnBrk="1" hangingPunct="1">
              <a:lnSpc>
                <a:spcPct val="150000"/>
              </a:lnSpc>
            </a:pPr>
            <a:r>
              <a:rPr kumimoji="0" lang="en-US" altLang="zh-CN" sz="2400" dirty="0"/>
              <a:t> </a:t>
            </a:r>
            <a:r>
              <a:rPr kumimoji="0" lang="zh-CN" altLang="en-US" sz="2400" dirty="0"/>
              <a:t>可以向函数</a:t>
            </a:r>
            <a:r>
              <a:rPr kumimoji="0" lang="zh-CN" altLang="en-US" sz="2400" dirty="0">
                <a:solidFill>
                  <a:srgbClr val="FF0000"/>
                </a:solidFill>
              </a:rPr>
              <a:t>传递参数</a:t>
            </a:r>
            <a:endParaRPr kumimoji="0" lang="en-US" altLang="zh-CN" sz="2400" dirty="0"/>
          </a:p>
          <a:p>
            <a:pPr lvl="3" eaLnBrk="1" hangingPunct="1">
              <a:lnSpc>
                <a:spcPct val="150000"/>
              </a:lnSpc>
            </a:pPr>
            <a:r>
              <a:rPr kumimoji="0" lang="zh-CN" altLang="en-US" sz="2400" dirty="0" smtClean="0"/>
              <a:t> 函数</a:t>
            </a:r>
            <a:r>
              <a:rPr kumimoji="0" lang="zh-CN" altLang="en-US" sz="2400" dirty="0"/>
              <a:t>可能含有</a:t>
            </a:r>
            <a:r>
              <a:rPr kumimoji="0" lang="zh-CN" altLang="en-US" sz="2400" dirty="0">
                <a:solidFill>
                  <a:srgbClr val="FF0000"/>
                </a:solidFill>
              </a:rPr>
              <a:t>返回值</a:t>
            </a:r>
            <a:r>
              <a:rPr kumimoji="0" lang="zh-CN" altLang="en-US" sz="2400" dirty="0"/>
              <a:t>，该返回值可做为普通数据进行</a:t>
            </a:r>
            <a:r>
              <a:rPr kumimoji="0" lang="zh-CN" altLang="en-US" sz="2400" dirty="0" smtClean="0"/>
              <a:t>处理</a:t>
            </a:r>
            <a:endParaRPr kumimoji="0" lang="en-US" altLang="zh-CN" sz="2400" dirty="0" smtClean="0"/>
          </a:p>
          <a:p>
            <a:pPr marL="166688" lvl="2" indent="-166688" eaLnBrk="1" hangingPunct="1">
              <a:lnSpc>
                <a:spcPct val="150000"/>
              </a:lnSpc>
            </a:pPr>
            <a:r>
              <a:rPr kumimoji="0" lang="zh-CN" altLang="en-US" sz="2800" dirty="0" smtClean="0">
                <a:solidFill>
                  <a:srgbClr val="006F53"/>
                </a:solidFill>
              </a:rPr>
              <a:t> 在</a:t>
            </a:r>
            <a:r>
              <a:rPr kumimoji="0" lang="zh-CN" altLang="en-US" sz="2800" dirty="0">
                <a:solidFill>
                  <a:srgbClr val="FF0000"/>
                </a:solidFill>
              </a:rPr>
              <a:t>表达式中</a:t>
            </a:r>
            <a:r>
              <a:rPr kumimoji="0" lang="zh-CN" altLang="en-US" sz="2800" dirty="0">
                <a:solidFill>
                  <a:srgbClr val="006F53"/>
                </a:solidFill>
              </a:rPr>
              <a:t>调用函数</a:t>
            </a:r>
            <a:endParaRPr kumimoji="0" lang="en-US" altLang="zh-CN" sz="2800" dirty="0">
              <a:solidFill>
                <a:srgbClr val="006F53"/>
              </a:solidFill>
            </a:endParaRPr>
          </a:p>
          <a:p>
            <a:pPr lvl="2" eaLnBrk="1" hangingPunct="1">
              <a:lnSpc>
                <a:spcPct val="150000"/>
              </a:lnSpc>
            </a:pPr>
            <a:endParaRPr kumimoji="0" lang="en-US" altLang="zh-CN" sz="2400" dirty="0"/>
          </a:p>
          <a:p>
            <a:pPr marL="166688" lvl="2" indent="-166688" eaLnBrk="1" hangingPunct="1">
              <a:lnSpc>
                <a:spcPct val="150000"/>
              </a:lnSpc>
            </a:pPr>
            <a:r>
              <a:rPr kumimoji="0" lang="zh-CN" altLang="en-US" sz="2800" dirty="0" smtClean="0">
                <a:solidFill>
                  <a:srgbClr val="006F53"/>
                </a:solidFill>
              </a:rPr>
              <a:t> 在</a:t>
            </a:r>
            <a:r>
              <a:rPr kumimoji="0" lang="zh-CN" altLang="en-US" sz="2800" dirty="0">
                <a:solidFill>
                  <a:srgbClr val="FF0000"/>
                </a:solidFill>
              </a:rPr>
              <a:t>事件中</a:t>
            </a:r>
            <a:r>
              <a:rPr kumimoji="0" lang="zh-CN" altLang="en-US" sz="2800" dirty="0" smtClean="0">
                <a:solidFill>
                  <a:srgbClr val="006F53"/>
                </a:solidFill>
              </a:rPr>
              <a:t>调用函数</a:t>
            </a:r>
            <a:endParaRPr kumimoji="0" lang="en-US" altLang="zh-CN" sz="2800" dirty="0" smtClean="0">
              <a:solidFill>
                <a:srgbClr val="006F53"/>
              </a:solidFill>
            </a:endParaRPr>
          </a:p>
          <a:p>
            <a:pPr lvl="3" eaLnBrk="1" hangingPunct="1">
              <a:lnSpc>
                <a:spcPct val="150000"/>
              </a:lnSpc>
            </a:pPr>
            <a:r>
              <a:rPr kumimoji="0" lang="zh-CN" altLang="en-US" sz="2400" dirty="0"/>
              <a:t>当事件产生时，</a:t>
            </a:r>
            <a:r>
              <a:rPr kumimoji="0" lang="en-US" altLang="zh-CN" sz="2400" dirty="0"/>
              <a:t>JS</a:t>
            </a:r>
            <a:r>
              <a:rPr kumimoji="0" lang="zh-CN" altLang="en-US" sz="2400" dirty="0"/>
              <a:t>可以调用函数来响应事件</a:t>
            </a:r>
          </a:p>
          <a:p>
            <a:pPr marL="166688" lvl="2" indent="-166688" eaLnBrk="1" hangingPunct="1">
              <a:lnSpc>
                <a:spcPct val="150000"/>
              </a:lnSpc>
            </a:pPr>
            <a:endParaRPr kumimoji="0" lang="en-US" altLang="zh-CN" sz="2800" dirty="0">
              <a:solidFill>
                <a:srgbClr val="006F53"/>
              </a:solidFill>
            </a:endParaRPr>
          </a:p>
        </p:txBody>
      </p:sp>
      <p:sp>
        <p:nvSpPr>
          <p:cNvPr id="2" name="内容占位符 1"/>
          <p:cNvSpPr>
            <a:spLocks noGrp="1"/>
          </p:cNvSpPr>
          <p:nvPr>
            <p:ph sz="quarter" idx="11"/>
          </p:nvPr>
        </p:nvSpPr>
        <p:spPr/>
        <p:txBody>
          <a:bodyPr/>
          <a:lstStyle/>
          <a:p>
            <a:r>
              <a:rPr kumimoji="0" lang="zh-CN" altLang="en-US" dirty="0"/>
              <a:t>函数调用</a:t>
            </a:r>
          </a:p>
          <a:p>
            <a:endParaRPr lang="zh-CN" altLang="en-US" dirty="0"/>
          </a:p>
        </p:txBody>
      </p:sp>
      <p:sp>
        <p:nvSpPr>
          <p:cNvPr id="3" name="矩形 2"/>
          <p:cNvSpPr/>
          <p:nvPr/>
        </p:nvSpPr>
        <p:spPr>
          <a:xfrm>
            <a:off x="5447703" y="4058308"/>
            <a:ext cx="2962671" cy="523220"/>
          </a:xfrm>
          <a:prstGeom prst="rect">
            <a:avLst/>
          </a:prstGeom>
        </p:spPr>
        <p:txBody>
          <a:bodyPr wrap="none">
            <a:spAutoFit/>
          </a:bodyPr>
          <a:lstStyle/>
          <a:p>
            <a:r>
              <a:rPr lang="en-US" altLang="zh-CN" sz="2800" dirty="0" smtClean="0">
                <a:latin typeface="微软雅黑" pitchFamily="34" charset="-122"/>
              </a:rPr>
              <a:t>alert( add(1,2) );</a:t>
            </a:r>
            <a:endParaRPr lang="zh-CN" altLang="en-US" sz="2800" dirty="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4" end="4"/>
                                            </p:txEl>
                                          </p:spTgt>
                                        </p:tgtEl>
                                        <p:attrNameLst>
                                          <p:attrName>style.visibility</p:attrName>
                                        </p:attrNameLst>
                                      </p:cBhvr>
                                      <p:to>
                                        <p:strVal val="visible"/>
                                      </p:to>
                                    </p:set>
                                    <p:anim calcmode="lin" valueType="num">
                                      <p:cBhvr additive="base">
                                        <p:cTn id="7"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4">
                                            <p:txEl>
                                              <p:pRg st="6" end="6"/>
                                            </p:txEl>
                                          </p:spTgt>
                                        </p:tgtEl>
                                        <p:attrNameLst>
                                          <p:attrName>style.visibility</p:attrName>
                                        </p:attrNameLst>
                                      </p:cBhvr>
                                      <p:to>
                                        <p:strVal val="visible"/>
                                      </p:to>
                                    </p:set>
                                    <p:anim calcmode="lin" valueType="num">
                                      <p:cBhvr additive="base">
                                        <p:cTn id="19"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4">
                                            <p:txEl>
                                              <p:pRg st="7" end="7"/>
                                            </p:txEl>
                                          </p:spTgt>
                                        </p:tgtEl>
                                        <p:attrNameLst>
                                          <p:attrName>style.visibility</p:attrName>
                                        </p:attrNameLst>
                                      </p:cBhvr>
                                      <p:to>
                                        <p:strVal val="visible"/>
                                      </p:to>
                                    </p:set>
                                    <p:anim calcmode="lin" valueType="num">
                                      <p:cBhvr additive="base">
                                        <p:cTn id="23" dur="5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56" y="1700214"/>
            <a:ext cx="9327266" cy="273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sz="quarter" idx="11"/>
          </p:nvPr>
        </p:nvSpPr>
        <p:spPr/>
        <p:txBody>
          <a:bodyPr/>
          <a:lstStyle/>
          <a:p>
            <a:r>
              <a:rPr lang="zh-CN" altLang="en-US" dirty="0" smtClean="0"/>
              <a:t>函数的调用</a:t>
            </a:r>
            <a:endParaRPr lang="zh-CN" altLang="en-US" dirty="0"/>
          </a:p>
        </p:txBody>
      </p:sp>
      <p:sp>
        <p:nvSpPr>
          <p:cNvPr id="4" name="内容占位符 1"/>
          <p:cNvSpPr>
            <a:spLocks noGrp="1"/>
          </p:cNvSpPr>
          <p:nvPr>
            <p:ph sz="quarter" idx="11"/>
          </p:nvPr>
        </p:nvSpPr>
        <p:spPr>
          <a:xfrm>
            <a:off x="1413855" y="4932282"/>
            <a:ext cx="2259698" cy="490476"/>
          </a:xfrm>
        </p:spPr>
        <p:txBody>
          <a:bodyPr/>
          <a:lstStyle/>
          <a:p>
            <a:r>
              <a:rPr lang="zh-CN" altLang="en-US" sz="2800" dirty="0" smtClean="0"/>
              <a:t>函数调用</a:t>
            </a:r>
            <a:endParaRPr lang="zh-CN" altLang="en-US" sz="2800" dirty="0"/>
          </a:p>
        </p:txBody>
      </p:sp>
      <p:sp>
        <p:nvSpPr>
          <p:cNvPr id="5" name="内容占位符 1"/>
          <p:cNvSpPr>
            <a:spLocks noGrp="1"/>
          </p:cNvSpPr>
          <p:nvPr>
            <p:ph sz="quarter" idx="11"/>
          </p:nvPr>
        </p:nvSpPr>
        <p:spPr>
          <a:xfrm>
            <a:off x="7320562" y="4932282"/>
            <a:ext cx="1961710" cy="490476"/>
          </a:xfrm>
        </p:spPr>
        <p:txBody>
          <a:bodyPr/>
          <a:lstStyle/>
          <a:p>
            <a:r>
              <a:rPr lang="zh-CN" altLang="en-US" sz="2800" dirty="0" smtClean="0"/>
              <a:t>函数</a:t>
            </a:r>
            <a:r>
              <a:rPr lang="zh-CN" altLang="en-US" sz="2800" dirty="0"/>
              <a:t>定义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sz="quarter" idx="10"/>
          </p:nvPr>
        </p:nvSpPr>
        <p:spPr bwMode="auto">
          <a:xfrm>
            <a:off x="1090715" y="1285875"/>
            <a:ext cx="889506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a:latin typeface="Courier New" panose="02070309020205020404" pitchFamily="49" charset="0"/>
                <a:cs typeface="Courier New" panose="02070309020205020404" pitchFamily="49" charset="0"/>
              </a:rPr>
              <a:t> </a:t>
            </a:r>
            <a:r>
              <a:rPr kumimoji="0" lang="zh-CN" altLang="en-US" dirty="0" smtClean="0">
                <a:latin typeface="Courier New" panose="02070309020205020404" pitchFamily="49" charset="0"/>
                <a:cs typeface="Courier New" panose="02070309020205020404" pitchFamily="49" charset="0"/>
              </a:rPr>
              <a:t>函数式编程：（</a:t>
            </a:r>
            <a:r>
              <a:rPr kumimoji="0" lang="en-US" altLang="zh-CN" dirty="0" smtClean="0">
                <a:latin typeface="Courier New" panose="02070309020205020404" pitchFamily="49" charset="0"/>
                <a:cs typeface="Courier New" panose="02070309020205020404" pitchFamily="49" charset="0"/>
              </a:rPr>
              <a:t>JS</a:t>
            </a:r>
            <a:r>
              <a:rPr kumimoji="0" lang="zh-CN" altLang="en-US" dirty="0" smtClean="0">
                <a:latin typeface="Courier New" panose="02070309020205020404" pitchFamily="49" charset="0"/>
                <a:cs typeface="Courier New" panose="02070309020205020404" pitchFamily="49" charset="0"/>
              </a:rPr>
              <a:t>中）函数像普通变量一样可以赋值  给其他变量，可以作为参数传递</a:t>
            </a:r>
            <a:r>
              <a:rPr kumimoji="0" lang="zh-CN" altLang="zh-CN" dirty="0" smtClean="0">
                <a:latin typeface="Courier New" panose="02070309020205020404" pitchFamily="49" charset="0"/>
                <a:cs typeface="Courier New" panose="02070309020205020404" pitchFamily="49" charset="0"/>
              </a:rPr>
              <a:t>，</a:t>
            </a:r>
            <a:r>
              <a:rPr kumimoji="0" lang="zh-CN" altLang="en-US" dirty="0" smtClean="0">
                <a:latin typeface="Courier New" panose="02070309020205020404" pitchFamily="49" charset="0"/>
                <a:cs typeface="Courier New" panose="02070309020205020404" pitchFamily="49" charset="0"/>
              </a:rPr>
              <a:t>也可以作为函数的返回值返回。</a:t>
            </a:r>
            <a:endParaRPr kumimoji="0" lang="en-US" altLang="zh-CN" dirty="0" smtClean="0">
              <a:latin typeface="Courier New" panose="02070309020205020404" pitchFamily="49" charset="0"/>
              <a:cs typeface="Courier New" panose="02070309020205020404" pitchFamily="49" charset="0"/>
            </a:endParaRPr>
          </a:p>
          <a:p>
            <a:pPr eaLnBrk="1" hangingPunct="1">
              <a:lnSpc>
                <a:spcPct val="150000"/>
              </a:lnSpc>
              <a:buFont typeface="Arial" panose="020B0604020202020204" pitchFamily="34" charset="0"/>
              <a:buNone/>
            </a:pPr>
            <a:endParaRPr kumimoji="0" lang="zh-CN" altLang="en-US" dirty="0" smtClean="0"/>
          </a:p>
        </p:txBody>
      </p:sp>
      <p:sp>
        <p:nvSpPr>
          <p:cNvPr id="15364" name="TextBox 10"/>
          <p:cNvSpPr txBox="1">
            <a:spLocks noChangeArrowheads="1"/>
          </p:cNvSpPr>
          <p:nvPr/>
        </p:nvSpPr>
        <p:spPr bwMode="auto">
          <a:xfrm>
            <a:off x="6659437" y="4967616"/>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demo1-3-3</a:t>
            </a:r>
            <a:endParaRPr lang="zh-CN" altLang="en-US" sz="2800" dirty="0">
              <a:latin typeface="微软雅黑" pitchFamily="34" charset="-122"/>
            </a:endParaRPr>
          </a:p>
        </p:txBody>
      </p:sp>
      <p:sp>
        <p:nvSpPr>
          <p:cNvPr id="2" name="内容占位符 1"/>
          <p:cNvSpPr>
            <a:spLocks noGrp="1"/>
          </p:cNvSpPr>
          <p:nvPr>
            <p:ph sz="quarter" idx="11"/>
          </p:nvPr>
        </p:nvSpPr>
        <p:spPr/>
        <p:txBody>
          <a:bodyPr/>
          <a:lstStyle/>
          <a:p>
            <a:r>
              <a:rPr kumimoji="0" lang="zh-CN" altLang="en-US" dirty="0"/>
              <a:t>函数式编程</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lang="zh-CN" altLang="en-US" sz="3200" dirty="0">
                <a:solidFill>
                  <a:srgbClr val="C00000"/>
                </a:solidFill>
              </a:rPr>
              <a:t>使用函数的注意事项</a:t>
            </a:r>
          </a:p>
          <a:p>
            <a:pPr marL="0" indent="0">
              <a:buNone/>
            </a:pPr>
            <a:endParaRPr lang="zh-CN" altLang="en-US" kern="0" dirty="0"/>
          </a:p>
        </p:txBody>
      </p:sp>
      <p:sp>
        <p:nvSpPr>
          <p:cNvPr id="3" name="文本框 1"/>
          <p:cNvSpPr txBox="1">
            <a:spLocks noChangeArrowheads="1"/>
          </p:cNvSpPr>
          <p:nvPr/>
        </p:nvSpPr>
        <p:spPr bwMode="auto">
          <a:xfrm>
            <a:off x="1090715" y="1268413"/>
            <a:ext cx="9255232"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400050" indent="182563"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lvl="2" eaLnBrk="1" hangingPunct="1">
              <a:lnSpc>
                <a:spcPct val="150000"/>
              </a:lnSpc>
              <a:spcAft>
                <a:spcPct val="15000"/>
              </a:spcAft>
              <a:buClr>
                <a:schemeClr val="tx2"/>
              </a:buClr>
              <a:buFont typeface="Arial" panose="020B0604020202020204" pitchFamily="34" charset="0"/>
              <a:buChar char="•"/>
            </a:pPr>
            <a:r>
              <a:rPr lang="zh-CN" altLang="en-US" sz="2600" dirty="0" smtClean="0">
                <a:latin typeface="微软雅黑" panose="020B0503020204020204" pitchFamily="34" charset="-122"/>
              </a:rPr>
              <a:t> </a:t>
            </a:r>
            <a:r>
              <a:rPr lang="zh-CN" altLang="en-US" sz="2800" dirty="0">
                <a:solidFill>
                  <a:srgbClr val="006F53"/>
                </a:solidFill>
                <a:latin typeface="Courier New" panose="02070309020205020404" pitchFamily="49" charset="0"/>
                <a:cs typeface="Courier New" panose="02070309020205020404" pitchFamily="49" charset="0"/>
              </a:rPr>
              <a:t>定义函数时，</a:t>
            </a:r>
            <a:r>
              <a:rPr lang="zh-CN" altLang="en-US" sz="2800" dirty="0">
                <a:solidFill>
                  <a:srgbClr val="FF0000"/>
                </a:solidFill>
                <a:latin typeface="微软雅黑" panose="020B0503020204020204" pitchFamily="34" charset="-122"/>
              </a:rPr>
              <a:t>函数名必须是合法的标识符</a:t>
            </a:r>
            <a:r>
              <a:rPr lang="zh-CN" altLang="en-US" sz="2800" dirty="0">
                <a:solidFill>
                  <a:srgbClr val="006F53"/>
                </a:solidFill>
                <a:latin typeface="Courier New" panose="02070309020205020404" pitchFamily="49" charset="0"/>
                <a:cs typeface="Courier New" panose="02070309020205020404" pitchFamily="49" charset="0"/>
              </a:rPr>
              <a:t>，不能使用保留字当函数名。函数名要通俗易懂，最好可以通过函数名就能看出函数的功能。</a:t>
            </a:r>
            <a:endParaRPr lang="en-US" altLang="zh-CN" sz="2800" dirty="0">
              <a:solidFill>
                <a:srgbClr val="006F53"/>
              </a:solidFill>
              <a:latin typeface="Courier New" panose="02070309020205020404" pitchFamily="49" charset="0"/>
              <a:cs typeface="Courier New" panose="02070309020205020404" pitchFamily="49" charset="0"/>
            </a:endParaRPr>
          </a:p>
          <a:p>
            <a:pPr lvl="2" eaLnBrk="1" hangingPunct="1">
              <a:lnSpc>
                <a:spcPct val="150000"/>
              </a:lnSpc>
              <a:spcAft>
                <a:spcPct val="15000"/>
              </a:spcAft>
              <a:buClr>
                <a:schemeClr val="tx2"/>
              </a:buClr>
              <a:buFont typeface="Arial" panose="020B0604020202020204" pitchFamily="34" charset="0"/>
              <a:buChar char="•"/>
            </a:pPr>
            <a:r>
              <a:rPr lang="zh-CN" altLang="en-US" sz="2800" dirty="0" smtClean="0">
                <a:latin typeface="微软雅黑" panose="020B0503020204020204" pitchFamily="34" charset="-122"/>
              </a:rPr>
              <a:t> </a:t>
            </a:r>
            <a:r>
              <a:rPr lang="zh-CN" altLang="en-US" sz="2800" dirty="0">
                <a:solidFill>
                  <a:srgbClr val="006F53"/>
                </a:solidFill>
                <a:latin typeface="Courier New" panose="02070309020205020404" pitchFamily="49" charset="0"/>
                <a:cs typeface="Courier New" panose="02070309020205020404" pitchFamily="49" charset="0"/>
              </a:rPr>
              <a:t>设计函数时，</a:t>
            </a:r>
            <a:r>
              <a:rPr lang="zh-CN" altLang="en-US" sz="2800" dirty="0">
                <a:solidFill>
                  <a:srgbClr val="FF0000"/>
                </a:solidFill>
                <a:latin typeface="微软雅黑" panose="020B0503020204020204" pitchFamily="34" charset="-122"/>
              </a:rPr>
              <a:t>最好每个函数只能实现一种功能</a:t>
            </a:r>
            <a:r>
              <a:rPr lang="zh-CN" altLang="en-US" sz="2800" dirty="0">
                <a:solidFill>
                  <a:srgbClr val="006F53"/>
                </a:solidFill>
                <a:latin typeface="Courier New" panose="02070309020205020404" pitchFamily="49" charset="0"/>
                <a:cs typeface="Courier New" panose="02070309020205020404" pitchFamily="49" charset="0"/>
              </a:rPr>
              <a:t>，有利于函数的扩展、引用和维护。</a:t>
            </a:r>
            <a:endParaRPr lang="en-US" altLang="zh-CN" sz="2800" dirty="0">
              <a:solidFill>
                <a:srgbClr val="006F53"/>
              </a:solidFill>
              <a:latin typeface="Courier New" panose="02070309020205020404" pitchFamily="49" charset="0"/>
              <a:cs typeface="Courier New" panose="02070309020205020404" pitchFamily="49" charset="0"/>
            </a:endParaRPr>
          </a:p>
          <a:p>
            <a:pPr lvl="2" eaLnBrk="1" hangingPunct="1">
              <a:lnSpc>
                <a:spcPct val="150000"/>
              </a:lnSpc>
              <a:spcAft>
                <a:spcPct val="15000"/>
              </a:spcAft>
              <a:buClr>
                <a:schemeClr val="tx2"/>
              </a:buClr>
              <a:buFont typeface="Arial" panose="020B0604020202020204" pitchFamily="34" charset="0"/>
              <a:buChar char="•"/>
            </a:pPr>
            <a:r>
              <a:rPr lang="zh-CN" altLang="en-US" sz="2800" dirty="0" smtClean="0">
                <a:latin typeface="微软雅黑" panose="020B0503020204020204" pitchFamily="34" charset="-122"/>
              </a:rPr>
              <a:t> </a:t>
            </a:r>
            <a:r>
              <a:rPr lang="zh-CN" altLang="en-US" sz="2800" dirty="0">
                <a:solidFill>
                  <a:srgbClr val="006F53"/>
                </a:solidFill>
                <a:latin typeface="Courier New" panose="02070309020205020404" pitchFamily="49" charset="0"/>
                <a:cs typeface="Courier New" panose="02070309020205020404" pitchFamily="49" charset="0"/>
              </a:rPr>
              <a:t>为了便于引用，</a:t>
            </a:r>
            <a:r>
              <a:rPr lang="zh-CN" altLang="en-US" sz="2800" dirty="0">
                <a:solidFill>
                  <a:srgbClr val="FF0000"/>
                </a:solidFill>
                <a:latin typeface="微软雅黑" panose="020B0503020204020204" pitchFamily="34" charset="-122"/>
              </a:rPr>
              <a:t>常用的或者先用的函数应该放在整个</a:t>
            </a:r>
            <a:r>
              <a:rPr lang="en-US" altLang="zh-CN" sz="2800" dirty="0">
                <a:solidFill>
                  <a:srgbClr val="FF0000"/>
                </a:solidFill>
                <a:latin typeface="微软雅黑" panose="020B0503020204020204" pitchFamily="34" charset="-122"/>
              </a:rPr>
              <a:t>JavaScript</a:t>
            </a:r>
            <a:r>
              <a:rPr lang="zh-CN" altLang="en-US" sz="2800" dirty="0">
                <a:solidFill>
                  <a:srgbClr val="FF0000"/>
                </a:solidFill>
                <a:latin typeface="微软雅黑" panose="020B0503020204020204" pitchFamily="34" charset="-122"/>
              </a:rPr>
              <a:t>代码的前面</a:t>
            </a:r>
            <a:r>
              <a:rPr lang="zh-CN" altLang="en-US" sz="2800" dirty="0">
                <a:latin typeface="微软雅黑" panose="020B0503020204020204" pitchFamily="34" charset="-122"/>
              </a:rPr>
              <a:t>。</a:t>
            </a:r>
          </a:p>
        </p:txBody>
      </p:sp>
    </p:spTree>
    <p:extLst>
      <p:ext uri="{BB962C8B-B14F-4D97-AF65-F5344CB8AC3E}">
        <p14:creationId xmlns:p14="http://schemas.microsoft.com/office/powerpoint/2010/main" val="3695940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函数的定义和调用</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solidFill>
                  <a:srgbClr val="FF0000"/>
                </a:solidFill>
              </a:rPr>
              <a:t>函数的参数和返回值</a:t>
            </a:r>
            <a:endParaRPr lang="en-US" altLang="zh-CN" sz="2800" b="1" dirty="0">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函数的嵌套</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事件及事件处理</a:t>
            </a:r>
            <a:endParaRPr lang="en-US" altLang="zh-CN" sz="2800" b="1" dirty="0"/>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1"/>
          <p:cNvSpPr>
            <a:spLocks noGrp="1"/>
          </p:cNvSpPr>
          <p:nvPr>
            <p:ph sz="quarter" idx="10"/>
          </p:nvPr>
        </p:nvSpPr>
        <p:spPr bwMode="auto">
          <a:xfrm>
            <a:off x="2381251" y="1052514"/>
            <a:ext cx="7286625" cy="2935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dirty="0" smtClean="0"/>
              <a:t> 定义</a:t>
            </a:r>
            <a:r>
              <a:rPr kumimoji="0" lang="zh-CN" altLang="en-US" b="1" dirty="0" smtClean="0"/>
              <a:t>函数</a:t>
            </a:r>
            <a:endParaRPr kumimoji="0" lang="en-US" altLang="zh-CN" sz="2400" b="1" dirty="0"/>
          </a:p>
          <a:p>
            <a:pPr lvl="1">
              <a:buFont typeface="Arial" panose="020B0604020202020204" pitchFamily="34" charset="0"/>
              <a:buNone/>
            </a:pPr>
            <a:r>
              <a:rPr kumimoji="0" lang="en-US" altLang="zh-CN" sz="2800" dirty="0">
                <a:solidFill>
                  <a:srgbClr val="FF0000"/>
                </a:solidFill>
                <a:cs typeface="Courier New" panose="02070309020205020404" pitchFamily="49" charset="0"/>
              </a:rPr>
              <a:t>function</a:t>
            </a:r>
            <a:r>
              <a:rPr kumimoji="0" lang="en-US" altLang="zh-CN" sz="2800" dirty="0">
                <a:cs typeface="Courier New" panose="02070309020205020404" pitchFamily="49" charset="0"/>
              </a:rPr>
              <a:t> </a:t>
            </a:r>
            <a:r>
              <a:rPr kumimoji="0" lang="zh-CN" altLang="en-US" sz="2800" dirty="0">
                <a:latin typeface="+mj-ea"/>
                <a:ea typeface="+mj-ea"/>
              </a:rPr>
              <a:t>自定义函数名</a:t>
            </a:r>
            <a:r>
              <a:rPr kumimoji="0" lang="en-US" altLang="zh-CN" sz="2800" dirty="0">
                <a:solidFill>
                  <a:srgbClr val="FF0000"/>
                </a:solidFill>
                <a:ea typeface="宋体" panose="02010600030101010101" pitchFamily="2" charset="-122"/>
              </a:rPr>
              <a:t>(</a:t>
            </a:r>
            <a:r>
              <a:rPr kumimoji="0" lang="zh-CN" altLang="en-US" sz="2800" dirty="0">
                <a:solidFill>
                  <a:srgbClr val="FF0000"/>
                </a:solidFill>
                <a:latin typeface="+mn-ea"/>
                <a:ea typeface="+mn-ea"/>
              </a:rPr>
              <a:t>参数</a:t>
            </a:r>
            <a:r>
              <a:rPr kumimoji="0" lang="en-US" altLang="zh-CN" sz="2800" dirty="0">
                <a:solidFill>
                  <a:srgbClr val="FF0000"/>
                </a:solidFill>
                <a:latin typeface="+mn-ea"/>
                <a:ea typeface="+mn-ea"/>
              </a:rPr>
              <a:t>1,</a:t>
            </a:r>
            <a:r>
              <a:rPr kumimoji="0" lang="zh-CN" altLang="en-US" sz="2800" dirty="0">
                <a:solidFill>
                  <a:srgbClr val="FF0000"/>
                </a:solidFill>
                <a:latin typeface="+mn-ea"/>
                <a:ea typeface="+mn-ea"/>
              </a:rPr>
              <a:t>参数</a:t>
            </a:r>
            <a:r>
              <a:rPr kumimoji="0" lang="en-US" altLang="zh-CN" sz="2800" dirty="0">
                <a:solidFill>
                  <a:srgbClr val="FF0000"/>
                </a:solidFill>
                <a:latin typeface="+mn-ea"/>
                <a:ea typeface="+mn-ea"/>
              </a:rPr>
              <a:t>2… </a:t>
            </a: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i="1" dirty="0">
                <a:ea typeface="宋体" panose="02010600030101010101" pitchFamily="2" charset="-122"/>
              </a:rPr>
              <a:t>	</a:t>
            </a:r>
            <a:r>
              <a:rPr kumimoji="0" lang="zh-CN" altLang="en-US" sz="2800" i="1" dirty="0">
                <a:latin typeface="+mj-ea"/>
                <a:ea typeface="+mj-ea"/>
              </a:rPr>
              <a:t>函数体</a:t>
            </a:r>
            <a:r>
              <a:rPr kumimoji="0" lang="en-US" altLang="zh-CN" sz="2800" i="1" dirty="0">
                <a:latin typeface="+mj-ea"/>
                <a:ea typeface="+mj-ea"/>
              </a:rPr>
              <a:t>;</a:t>
            </a:r>
          </a:p>
          <a:p>
            <a:pPr lvl="1">
              <a:buFont typeface="Arial" panose="020B0604020202020204" pitchFamily="34" charset="0"/>
              <a:buNone/>
            </a:pPr>
            <a:r>
              <a:rPr kumimoji="0" lang="en-US" altLang="zh-CN" sz="2800" i="1" dirty="0">
                <a:latin typeface="+mj-ea"/>
                <a:ea typeface="+mj-ea"/>
              </a:rPr>
              <a:t>  return </a:t>
            </a:r>
            <a:r>
              <a:rPr kumimoji="0" lang="zh-CN" altLang="en-US" sz="2800" i="1" dirty="0">
                <a:latin typeface="+mj-ea"/>
                <a:ea typeface="+mj-ea"/>
              </a:rPr>
              <a:t>返回值</a:t>
            </a:r>
            <a:r>
              <a:rPr kumimoji="0" lang="en-US" altLang="zh-CN" sz="2800" i="1" dirty="0">
                <a:latin typeface="+mj-ea"/>
                <a:ea typeface="+mj-ea"/>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eaLnBrk="1" hangingPunct="1">
              <a:lnSpc>
                <a:spcPct val="150000"/>
              </a:lnSpc>
            </a:pPr>
            <a:endParaRPr kumimoji="0" lang="zh-CN" altLang="en-US" dirty="0" smtClean="0"/>
          </a:p>
        </p:txBody>
      </p:sp>
      <p:sp>
        <p:nvSpPr>
          <p:cNvPr id="18436" name="内容占位符 1"/>
          <p:cNvSpPr txBox="1">
            <a:spLocks/>
          </p:cNvSpPr>
          <p:nvPr/>
        </p:nvSpPr>
        <p:spPr bwMode="auto">
          <a:xfrm>
            <a:off x="4943476" y="4022725"/>
            <a:ext cx="4189413"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398463" indent="-230188"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Aft>
                <a:spcPct val="15000"/>
              </a:spcAft>
              <a:buClr>
                <a:schemeClr val="tx2"/>
              </a:buClr>
              <a:buFont typeface="Arial" panose="020B0604020202020204" pitchFamily="34" charset="0"/>
              <a:buChar char="•"/>
            </a:pPr>
            <a:r>
              <a:rPr lang="zh-CN" altLang="en-US" sz="2800" b="1" dirty="0" smtClean="0">
                <a:solidFill>
                  <a:srgbClr val="006F53"/>
                </a:solidFill>
                <a:latin typeface="微软雅黑" panose="020B0503020204020204" pitchFamily="34" charset="-122"/>
              </a:rPr>
              <a:t> 调用</a:t>
            </a:r>
            <a:r>
              <a:rPr lang="zh-CN" altLang="en-US" sz="2800" b="1" dirty="0">
                <a:solidFill>
                  <a:srgbClr val="006F53"/>
                </a:solidFill>
                <a:latin typeface="微软雅黑" panose="020B0503020204020204" pitchFamily="34" charset="-122"/>
              </a:rPr>
              <a:t>函数</a:t>
            </a:r>
            <a:endParaRPr lang="en-US" altLang="zh-CN" sz="2400" b="1" dirty="0">
              <a:solidFill>
                <a:srgbClr val="006F53"/>
              </a:solidFill>
              <a:latin typeface="微软雅黑" panose="020B0503020204020204" pitchFamily="34" charset="-122"/>
            </a:endParaRPr>
          </a:p>
          <a:p>
            <a:pPr lvl="1">
              <a:lnSpc>
                <a:spcPct val="150000"/>
              </a:lnSpc>
              <a:spcAft>
                <a:spcPct val="15000"/>
              </a:spcAft>
              <a:buClr>
                <a:schemeClr val="tx2"/>
              </a:buClr>
              <a:buFont typeface="Arial" panose="020B0604020202020204" pitchFamily="34" charset="0"/>
              <a:buNone/>
            </a:pPr>
            <a:r>
              <a:rPr lang="zh-CN" altLang="en-US" sz="2800" dirty="0">
                <a:latin typeface="微软雅黑" panose="020B0503020204020204" pitchFamily="34" charset="-122"/>
                <a:cs typeface="Courier New" panose="02070309020205020404" pitchFamily="49" charset="0"/>
              </a:rPr>
              <a:t>函数名</a:t>
            </a:r>
            <a:r>
              <a:rPr lang="en-US" altLang="zh-CN" sz="2800" dirty="0">
                <a:solidFill>
                  <a:srgbClr val="FF0000"/>
                </a:solidFill>
                <a:latin typeface="微软雅黑" panose="020B0503020204020204" pitchFamily="34" charset="-122"/>
                <a:cs typeface="Courier New" panose="02070309020205020404" pitchFamily="49" charset="0"/>
              </a:rPr>
              <a:t>(</a:t>
            </a:r>
            <a:r>
              <a:rPr lang="zh-CN" altLang="en-US" sz="2800" dirty="0">
                <a:solidFill>
                  <a:srgbClr val="FF0000"/>
                </a:solidFill>
                <a:latin typeface="微软雅黑" panose="020B0503020204020204" pitchFamily="34" charset="-122"/>
                <a:cs typeface="Courier New" panose="02070309020205020404" pitchFamily="49" charset="0"/>
              </a:rPr>
              <a:t>参数</a:t>
            </a:r>
            <a:r>
              <a:rPr lang="en-US" altLang="zh-CN" sz="2800" dirty="0">
                <a:solidFill>
                  <a:srgbClr val="FF0000"/>
                </a:solidFill>
                <a:latin typeface="微软雅黑" panose="020B0503020204020204" pitchFamily="34" charset="-122"/>
                <a:cs typeface="Courier New" panose="02070309020205020404" pitchFamily="49" charset="0"/>
              </a:rPr>
              <a:t>1,</a:t>
            </a:r>
            <a:r>
              <a:rPr lang="zh-CN" altLang="en-US" sz="2800" dirty="0">
                <a:solidFill>
                  <a:srgbClr val="FF0000"/>
                </a:solidFill>
                <a:latin typeface="微软雅黑" panose="020B0503020204020204" pitchFamily="34" charset="-122"/>
                <a:cs typeface="Courier New" panose="02070309020205020404" pitchFamily="49" charset="0"/>
              </a:rPr>
              <a:t>参数</a:t>
            </a:r>
            <a:r>
              <a:rPr lang="en-US" altLang="zh-CN" sz="2800" dirty="0">
                <a:solidFill>
                  <a:srgbClr val="FF0000"/>
                </a:solidFill>
                <a:latin typeface="微软雅黑" panose="020B0503020204020204" pitchFamily="34" charset="-122"/>
                <a:cs typeface="Courier New" panose="02070309020205020404" pitchFamily="49" charset="0"/>
              </a:rPr>
              <a:t>2… )</a:t>
            </a:r>
          </a:p>
          <a:p>
            <a:pPr eaLnBrk="1" hangingPunct="1">
              <a:lnSpc>
                <a:spcPct val="150000"/>
              </a:lnSpc>
              <a:spcAft>
                <a:spcPct val="15000"/>
              </a:spcAft>
              <a:buClr>
                <a:schemeClr val="tx2"/>
              </a:buClr>
              <a:buFont typeface="Arial" panose="020B0604020202020204" pitchFamily="34" charset="0"/>
              <a:buChar char="•"/>
            </a:pPr>
            <a:endParaRPr lang="zh-CN" altLang="en-US" sz="2800" dirty="0">
              <a:solidFill>
                <a:srgbClr val="006F53"/>
              </a:solidFill>
              <a:latin typeface="微软雅黑" panose="020B0503020204020204" pitchFamily="34" charset="-122"/>
            </a:endParaRPr>
          </a:p>
        </p:txBody>
      </p:sp>
      <p:grpSp>
        <p:nvGrpSpPr>
          <p:cNvPr id="2" name="组合 5"/>
          <p:cNvGrpSpPr>
            <a:grpSpLocks/>
          </p:cNvGrpSpPr>
          <p:nvPr/>
        </p:nvGrpSpPr>
        <p:grpSpPr bwMode="auto">
          <a:xfrm>
            <a:off x="6384925" y="2060575"/>
            <a:ext cx="2520950" cy="1016000"/>
            <a:chOff x="4860132" y="2060373"/>
            <a:chExt cx="2521155" cy="1016973"/>
          </a:xfrm>
        </p:grpSpPr>
        <p:sp>
          <p:nvSpPr>
            <p:cNvPr id="18442" name="右大括号 1"/>
            <p:cNvSpPr>
              <a:spLocks/>
            </p:cNvSpPr>
            <p:nvPr/>
          </p:nvSpPr>
          <p:spPr bwMode="auto">
            <a:xfrm rot="5400000">
              <a:off x="5814569" y="1105936"/>
              <a:ext cx="468215" cy="2377089"/>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3" name="TextBox 4"/>
            <p:cNvSpPr txBox="1">
              <a:spLocks noChangeArrowheads="1"/>
            </p:cNvSpPr>
            <p:nvPr/>
          </p:nvSpPr>
          <p:spPr bwMode="auto">
            <a:xfrm>
              <a:off x="5148264" y="2492571"/>
              <a:ext cx="223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00B050"/>
                  </a:solidFill>
                </a:rPr>
                <a:t>形式参数</a:t>
              </a:r>
            </a:p>
          </p:txBody>
        </p:sp>
      </p:grpSp>
      <p:grpSp>
        <p:nvGrpSpPr>
          <p:cNvPr id="3" name="组合 7"/>
          <p:cNvGrpSpPr>
            <a:grpSpLocks/>
          </p:cNvGrpSpPr>
          <p:nvPr/>
        </p:nvGrpSpPr>
        <p:grpSpPr bwMode="auto">
          <a:xfrm>
            <a:off x="6384925" y="5365750"/>
            <a:ext cx="2520950" cy="1016000"/>
            <a:chOff x="4860132" y="2060373"/>
            <a:chExt cx="2521155" cy="1016973"/>
          </a:xfrm>
        </p:grpSpPr>
        <p:sp>
          <p:nvSpPr>
            <p:cNvPr id="18440" name="右大括号 8"/>
            <p:cNvSpPr>
              <a:spLocks/>
            </p:cNvSpPr>
            <p:nvPr/>
          </p:nvSpPr>
          <p:spPr bwMode="auto">
            <a:xfrm rot="5400000">
              <a:off x="5814569" y="1105936"/>
              <a:ext cx="468215" cy="2377089"/>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1" name="TextBox 9"/>
            <p:cNvSpPr txBox="1">
              <a:spLocks noChangeArrowheads="1"/>
            </p:cNvSpPr>
            <p:nvPr/>
          </p:nvSpPr>
          <p:spPr bwMode="auto">
            <a:xfrm>
              <a:off x="5148264" y="2492571"/>
              <a:ext cx="223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00B050"/>
                  </a:solidFill>
                </a:rPr>
                <a:t>实际参数</a:t>
              </a:r>
            </a:p>
          </p:txBody>
        </p:sp>
      </p:grpSp>
      <p:cxnSp>
        <p:nvCxnSpPr>
          <p:cNvPr id="11" name="直接连接符 10"/>
          <p:cNvCxnSpPr/>
          <p:nvPr/>
        </p:nvCxnSpPr>
        <p:spPr bwMode="auto">
          <a:xfrm>
            <a:off x="2206626" y="4076700"/>
            <a:ext cx="8139113"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p:spPr>
      </p:cxnSp>
      <p:sp>
        <p:nvSpPr>
          <p:cNvPr id="4" name="内容占位符 3"/>
          <p:cNvSpPr>
            <a:spLocks noGrp="1"/>
          </p:cNvSpPr>
          <p:nvPr>
            <p:ph sz="quarter" idx="11"/>
          </p:nvPr>
        </p:nvSpPr>
        <p:spPr/>
        <p:txBody>
          <a:bodyPr/>
          <a:lstStyle/>
          <a:p>
            <a:r>
              <a:rPr lang="zh-CN" altLang="en-US" dirty="0" smtClean="0"/>
              <a:t>函数的参数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4079076" y="2348505"/>
            <a:ext cx="1296988" cy="28892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5" name="矩形 4"/>
          <p:cNvSpPr>
            <a:spLocks noChangeArrowheads="1"/>
          </p:cNvSpPr>
          <p:nvPr/>
        </p:nvSpPr>
        <p:spPr bwMode="auto">
          <a:xfrm>
            <a:off x="2782482" y="3717926"/>
            <a:ext cx="1656759" cy="431404"/>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7" name="矩形 6"/>
          <p:cNvSpPr>
            <a:spLocks noChangeArrowheads="1"/>
          </p:cNvSpPr>
          <p:nvPr/>
        </p:nvSpPr>
        <p:spPr bwMode="auto">
          <a:xfrm>
            <a:off x="2782482" y="4149331"/>
            <a:ext cx="7635498" cy="432198"/>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9463" name="TextBox 10"/>
          <p:cNvSpPr txBox="1">
            <a:spLocks noChangeArrowheads="1"/>
          </p:cNvSpPr>
          <p:nvPr/>
        </p:nvSpPr>
        <p:spPr bwMode="auto">
          <a:xfrm>
            <a:off x="7667625" y="5735639"/>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demo1-3-4</a:t>
            </a:r>
            <a:endParaRPr lang="zh-CN" altLang="en-US" sz="2800" dirty="0">
              <a:latin typeface="微软雅黑" pitchFamily="34" charset="-122"/>
            </a:endParaRPr>
          </a:p>
        </p:txBody>
      </p:sp>
      <p:sp>
        <p:nvSpPr>
          <p:cNvPr id="2" name="内容占位符 1"/>
          <p:cNvSpPr>
            <a:spLocks noGrp="1"/>
          </p:cNvSpPr>
          <p:nvPr>
            <p:ph sz="quarter" idx="11"/>
          </p:nvPr>
        </p:nvSpPr>
        <p:spPr/>
        <p:txBody>
          <a:bodyPr/>
          <a:lstStyle/>
          <a:p>
            <a:r>
              <a:rPr lang="zh-CN" altLang="en-US" dirty="0" smtClean="0"/>
              <a:t>函数的参数</a:t>
            </a:r>
            <a:endParaRPr lang="zh-CN" altLang="en-US" dirty="0"/>
          </a:p>
        </p:txBody>
      </p:sp>
      <p:sp>
        <p:nvSpPr>
          <p:cNvPr id="4" name="矩形 3"/>
          <p:cNvSpPr/>
          <p:nvPr/>
        </p:nvSpPr>
        <p:spPr>
          <a:xfrm>
            <a:off x="981656" y="1844274"/>
            <a:ext cx="11093083" cy="3046988"/>
          </a:xfrm>
          <a:prstGeom prst="rect">
            <a:avLst/>
          </a:prstGeom>
        </p:spPr>
        <p:txBody>
          <a:bodyPr wrap="square">
            <a:spAutoFit/>
          </a:bodyPr>
          <a:lstStyle/>
          <a:p>
            <a:r>
              <a:rPr lang="en-US" altLang="zh-CN" sz="2400" dirty="0">
                <a:latin typeface="微软雅黑" pitchFamily="34" charset="-122"/>
              </a:rPr>
              <a:t>&lt;script type="text/</a:t>
            </a:r>
            <a:r>
              <a:rPr lang="en-US" altLang="zh-CN" sz="2400" dirty="0" err="1">
                <a:latin typeface="微软雅黑" pitchFamily="34" charset="-122"/>
              </a:rPr>
              <a:t>javascript</a:t>
            </a:r>
            <a:r>
              <a:rPr lang="en-US" altLang="zh-CN" sz="2400" dirty="0">
                <a:latin typeface="微软雅黑" pitchFamily="34" charset="-122"/>
              </a:rPr>
              <a:t>"&gt;			</a:t>
            </a:r>
          </a:p>
          <a:p>
            <a:r>
              <a:rPr lang="en-US" altLang="zh-CN" sz="2400" dirty="0">
                <a:latin typeface="微软雅黑" pitchFamily="34" charset="-122"/>
              </a:rPr>
              <a:t>	</a:t>
            </a:r>
            <a:r>
              <a:rPr lang="en-US" altLang="zh-CN" sz="2400" dirty="0" smtClean="0">
                <a:latin typeface="微软雅黑" pitchFamily="34" charset="-122"/>
              </a:rPr>
              <a:t>function </a:t>
            </a:r>
            <a:r>
              <a:rPr lang="en-US" altLang="zh-CN" sz="2400" dirty="0">
                <a:latin typeface="微软雅黑" pitchFamily="34" charset="-122"/>
              </a:rPr>
              <a:t>show(</a:t>
            </a:r>
            <a:r>
              <a:rPr lang="en-US" altLang="zh-CN" sz="2400" dirty="0" err="1">
                <a:latin typeface="微软雅黑" pitchFamily="34" charset="-122"/>
              </a:rPr>
              <a:t>text,size</a:t>
            </a:r>
            <a:r>
              <a:rPr lang="en-US" altLang="zh-CN" sz="2400" dirty="0" smtClean="0">
                <a:latin typeface="微软雅黑" pitchFamily="34" charset="-122"/>
              </a:rPr>
              <a:t>){</a:t>
            </a:r>
          </a:p>
          <a:p>
            <a:r>
              <a:rPr lang="en-US" altLang="zh-CN" sz="2400" dirty="0">
                <a:latin typeface="微软雅黑" pitchFamily="34" charset="-122"/>
              </a:rPr>
              <a:t>		</a:t>
            </a:r>
            <a:r>
              <a:rPr lang="en-US" altLang="zh-CN" sz="2400" dirty="0" err="1" smtClean="0">
                <a:latin typeface="微软雅黑" pitchFamily="34" charset="-122"/>
              </a:rPr>
              <a:t>document.write</a:t>
            </a:r>
            <a:r>
              <a:rPr lang="en-US" altLang="zh-CN" sz="2400" dirty="0">
                <a:latin typeface="微软雅黑" pitchFamily="34" charset="-122"/>
              </a:rPr>
              <a:t>("&lt;span style='font-size:"+size+"'&gt;"+text+"&lt;/span&gt;");</a:t>
            </a:r>
          </a:p>
          <a:p>
            <a:r>
              <a:rPr lang="en-US" altLang="zh-CN" sz="2400" dirty="0">
                <a:latin typeface="微软雅黑" pitchFamily="34" charset="-122"/>
              </a:rPr>
              <a:t>	</a:t>
            </a:r>
            <a:r>
              <a:rPr lang="en-US" altLang="zh-CN" sz="2400" dirty="0" smtClean="0">
                <a:latin typeface="微软雅黑" pitchFamily="34" charset="-122"/>
              </a:rPr>
              <a:t>}</a:t>
            </a:r>
            <a:endParaRPr lang="en-US" altLang="zh-CN" sz="2400" dirty="0">
              <a:latin typeface="微软雅黑" pitchFamily="34" charset="-122"/>
            </a:endParaRPr>
          </a:p>
          <a:p>
            <a:r>
              <a:rPr lang="en-US" altLang="zh-CN" sz="2400" dirty="0">
                <a:latin typeface="微软雅黑" pitchFamily="34" charset="-122"/>
              </a:rPr>
              <a:t>	</a:t>
            </a:r>
            <a:r>
              <a:rPr lang="en-US" altLang="zh-CN" sz="2400" dirty="0" smtClean="0">
                <a:latin typeface="微软雅黑" pitchFamily="34" charset="-122"/>
              </a:rPr>
              <a:t>show</a:t>
            </a:r>
            <a:r>
              <a:rPr lang="en-US" altLang="zh-CN" sz="2400" dirty="0">
                <a:latin typeface="微软雅黑" pitchFamily="34" charset="-122"/>
              </a:rPr>
              <a:t>("J","20px");</a:t>
            </a:r>
          </a:p>
          <a:p>
            <a:r>
              <a:rPr lang="en-US" altLang="zh-CN" sz="2400" dirty="0">
                <a:latin typeface="微软雅黑" pitchFamily="34" charset="-122"/>
              </a:rPr>
              <a:t>	</a:t>
            </a:r>
            <a:r>
              <a:rPr lang="en-US" altLang="zh-CN" sz="2400" dirty="0" smtClean="0">
                <a:latin typeface="微软雅黑" pitchFamily="34" charset="-122"/>
              </a:rPr>
              <a:t>show</a:t>
            </a:r>
            <a:r>
              <a:rPr lang="en-US" altLang="zh-CN" sz="2400" dirty="0">
                <a:latin typeface="微软雅黑" pitchFamily="34" charset="-122"/>
              </a:rPr>
              <a:t>("</a:t>
            </a:r>
            <a:r>
              <a:rPr lang="en-US" altLang="zh-CN" sz="2400" dirty="0" err="1">
                <a:latin typeface="微软雅黑" pitchFamily="34" charset="-122"/>
              </a:rPr>
              <a:t>avaScript</a:t>
            </a:r>
            <a:r>
              <a:rPr lang="en-US" altLang="zh-CN" sz="2400" dirty="0">
                <a:latin typeface="微软雅黑" pitchFamily="34" charset="-122"/>
              </a:rPr>
              <a:t> </a:t>
            </a:r>
            <a:r>
              <a:rPr lang="zh-CN" altLang="en-US" sz="2400" dirty="0">
                <a:latin typeface="微软雅黑" pitchFamily="34" charset="-122"/>
              </a:rPr>
              <a:t>是一门比较容易入门的编程语言！</a:t>
            </a:r>
            <a:r>
              <a:rPr lang="en-US" altLang="zh-CN" sz="2400" dirty="0">
                <a:latin typeface="微软雅黑" pitchFamily="34" charset="-122"/>
              </a:rPr>
              <a:t>","14px");</a:t>
            </a:r>
          </a:p>
          <a:p>
            <a:r>
              <a:rPr lang="en-US" altLang="zh-CN" sz="2400" dirty="0" smtClean="0">
                <a:latin typeface="微软雅黑" pitchFamily="34" charset="-122"/>
              </a:rPr>
              <a:t>&lt;/</a:t>
            </a:r>
            <a:r>
              <a:rPr lang="en-US" altLang="zh-CN" sz="2400" dirty="0">
                <a:latin typeface="微软雅黑" pitchFamily="34" charset="-122"/>
              </a:rPr>
              <a:t>script&gt;</a:t>
            </a:r>
            <a:endParaRPr lang="zh-CN" altLang="en-US" sz="2400" dirty="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1"/>
          <p:cNvSpPr>
            <a:spLocks noGrp="1"/>
          </p:cNvSpPr>
          <p:nvPr>
            <p:ph sz="quarter" idx="10"/>
          </p:nvPr>
        </p:nvSpPr>
        <p:spPr bwMode="auto">
          <a:xfrm>
            <a:off x="1413855" y="1268413"/>
            <a:ext cx="9148191"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200"/>
              </a:lnSpc>
              <a:spcBef>
                <a:spcPts val="1200"/>
              </a:spcBef>
              <a:spcAft>
                <a:spcPts val="1200"/>
              </a:spcAft>
            </a:pPr>
            <a:r>
              <a:rPr kumimoji="0" lang="zh-CN" altLang="en-US" dirty="0" smtClean="0"/>
              <a:t> 在定义函数时使用了多少个形参，在该函数调用的时候</a:t>
            </a:r>
            <a:r>
              <a:rPr kumimoji="0" lang="zh-CN" altLang="en-US" dirty="0"/>
              <a:t>应该</a:t>
            </a:r>
            <a:r>
              <a:rPr kumimoji="0" lang="zh-CN" altLang="en-US" dirty="0" smtClean="0"/>
              <a:t>给出</a:t>
            </a:r>
            <a:r>
              <a:rPr kumimoji="0" lang="zh-CN" altLang="en-US" dirty="0" smtClean="0">
                <a:solidFill>
                  <a:srgbClr val="FF0000"/>
                </a:solidFill>
              </a:rPr>
              <a:t>相同数目</a:t>
            </a:r>
            <a:r>
              <a:rPr kumimoji="0" lang="zh-CN" altLang="en-US" dirty="0" smtClean="0"/>
              <a:t>的实参。</a:t>
            </a:r>
            <a:endParaRPr kumimoji="0" lang="en-US" altLang="zh-CN" dirty="0" smtClean="0"/>
          </a:p>
          <a:p>
            <a:pPr>
              <a:lnSpc>
                <a:spcPts val="4200"/>
              </a:lnSpc>
              <a:spcBef>
                <a:spcPts val="1200"/>
              </a:spcBef>
              <a:spcAft>
                <a:spcPts val="1200"/>
              </a:spcAft>
            </a:pPr>
            <a:r>
              <a:rPr kumimoji="0" lang="zh-CN" altLang="en-US" dirty="0" smtClean="0"/>
              <a:t> 多个参数之间用“</a:t>
            </a:r>
            <a:r>
              <a:rPr kumimoji="0" lang="en-US" altLang="zh-CN" dirty="0" smtClean="0">
                <a:solidFill>
                  <a:srgbClr val="FF0000"/>
                </a:solidFill>
              </a:rPr>
              <a:t>,</a:t>
            </a:r>
            <a:r>
              <a:rPr kumimoji="0" lang="zh-CN" altLang="en-US" dirty="0" smtClean="0"/>
              <a:t>”分隔。</a:t>
            </a:r>
            <a:endParaRPr kumimoji="0" lang="en-US" altLang="zh-CN" dirty="0" smtClean="0"/>
          </a:p>
          <a:p>
            <a:pPr>
              <a:lnSpc>
                <a:spcPts val="4200"/>
              </a:lnSpc>
              <a:spcBef>
                <a:spcPts val="1200"/>
              </a:spcBef>
              <a:spcAft>
                <a:spcPts val="1200"/>
              </a:spcAft>
            </a:pPr>
            <a:r>
              <a:rPr kumimoji="0" lang="zh-CN" altLang="en-US" dirty="0" smtClean="0"/>
              <a:t> 在函数体内，形参其实就是一个</a:t>
            </a:r>
            <a:r>
              <a:rPr kumimoji="0" lang="zh-CN" altLang="en-US" dirty="0" smtClean="0">
                <a:solidFill>
                  <a:srgbClr val="FF0000"/>
                </a:solidFill>
              </a:rPr>
              <a:t>变量</a:t>
            </a:r>
            <a:r>
              <a:rPr kumimoji="0" lang="zh-CN" altLang="en-US" dirty="0" smtClean="0"/>
              <a:t>。</a:t>
            </a:r>
            <a:endParaRPr kumimoji="0" lang="en-US" altLang="zh-CN" dirty="0" smtClean="0"/>
          </a:p>
          <a:p>
            <a:pPr>
              <a:lnSpc>
                <a:spcPts val="4200"/>
              </a:lnSpc>
              <a:spcBef>
                <a:spcPts val="1200"/>
              </a:spcBef>
              <a:spcAft>
                <a:spcPts val="1200"/>
              </a:spcAft>
            </a:pPr>
            <a:r>
              <a:rPr kumimoji="0" lang="zh-CN" altLang="en-US" dirty="0" smtClean="0"/>
              <a:t> 使用多个参数时，调用所给出的各个实参按照其排列的先后顺序</a:t>
            </a:r>
            <a:r>
              <a:rPr kumimoji="0" lang="zh-CN" altLang="en-US" dirty="0" smtClean="0">
                <a:solidFill>
                  <a:srgbClr val="FF0000"/>
                </a:solidFill>
              </a:rPr>
              <a:t>依次</a:t>
            </a:r>
            <a:r>
              <a:rPr kumimoji="0" lang="zh-CN" altLang="en-US" dirty="0" smtClean="0"/>
              <a:t>传递给形参。</a:t>
            </a:r>
          </a:p>
        </p:txBody>
      </p:sp>
      <p:sp>
        <p:nvSpPr>
          <p:cNvPr id="2" name="内容占位符 1"/>
          <p:cNvSpPr>
            <a:spLocks noGrp="1"/>
          </p:cNvSpPr>
          <p:nvPr>
            <p:ph sz="quarter" idx="11"/>
          </p:nvPr>
        </p:nvSpPr>
        <p:spPr/>
        <p:txBody>
          <a:bodyPr/>
          <a:lstStyle/>
          <a:p>
            <a:r>
              <a:rPr lang="zh-CN" altLang="en-US" dirty="0" smtClean="0"/>
              <a:t>函数的参数</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lang="zh-CN" altLang="en-US" sz="3200" dirty="0">
                <a:solidFill>
                  <a:srgbClr val="C00000"/>
                </a:solidFill>
              </a:rPr>
              <a:t>函数的参数</a:t>
            </a:r>
          </a:p>
        </p:txBody>
      </p:sp>
      <p:sp>
        <p:nvSpPr>
          <p:cNvPr id="5" name="矩形 4"/>
          <p:cNvSpPr>
            <a:spLocks noChangeArrowheads="1"/>
          </p:cNvSpPr>
          <p:nvPr/>
        </p:nvSpPr>
        <p:spPr bwMode="auto">
          <a:xfrm>
            <a:off x="4381547" y="3573066"/>
            <a:ext cx="1609890" cy="1501096"/>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6" name="TextBox 10"/>
          <p:cNvSpPr txBox="1">
            <a:spLocks noChangeArrowheads="1"/>
          </p:cNvSpPr>
          <p:nvPr/>
        </p:nvSpPr>
        <p:spPr bwMode="auto">
          <a:xfrm>
            <a:off x="8296640" y="5824983"/>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demo1-3-5</a:t>
            </a:r>
            <a:endParaRPr lang="zh-CN" altLang="en-US" sz="2800" dirty="0">
              <a:latin typeface="微软雅黑" pitchFamily="34" charset="-122"/>
            </a:endParaRPr>
          </a:p>
        </p:txBody>
      </p:sp>
      <p:sp>
        <p:nvSpPr>
          <p:cNvPr id="3" name="矩形 2"/>
          <p:cNvSpPr/>
          <p:nvPr/>
        </p:nvSpPr>
        <p:spPr>
          <a:xfrm>
            <a:off x="1066987" y="1195977"/>
            <a:ext cx="9783191" cy="4459041"/>
          </a:xfrm>
          <a:prstGeom prst="rect">
            <a:avLst/>
          </a:prstGeom>
        </p:spPr>
        <p:txBody>
          <a:bodyPr wrap="square">
            <a:spAutoFit/>
          </a:bodyPr>
          <a:lstStyle/>
          <a:p>
            <a:pPr>
              <a:lnSpc>
                <a:spcPct val="150000"/>
              </a:lnSpc>
            </a:pPr>
            <a:r>
              <a:rPr lang="en-US" altLang="zh-CN" sz="2400" dirty="0">
                <a:latin typeface="微软雅黑" pitchFamily="34" charset="-122"/>
              </a:rPr>
              <a:t>&lt;script type="text/</a:t>
            </a:r>
            <a:r>
              <a:rPr lang="en-US" altLang="zh-CN" sz="2400" dirty="0" err="1">
                <a:latin typeface="微软雅黑" pitchFamily="34" charset="-122"/>
              </a:rPr>
              <a:t>javascript</a:t>
            </a:r>
            <a:r>
              <a:rPr lang="en-US" altLang="zh-CN" sz="2400" dirty="0">
                <a:latin typeface="微软雅黑" pitchFamily="34" charset="-122"/>
              </a:rPr>
              <a:t>"&gt;</a:t>
            </a:r>
          </a:p>
          <a:p>
            <a:pPr>
              <a:lnSpc>
                <a:spcPct val="150000"/>
              </a:lnSpc>
            </a:pPr>
            <a:r>
              <a:rPr lang="en-US" altLang="zh-CN" sz="2400" dirty="0">
                <a:latin typeface="微软雅黑" pitchFamily="34" charset="-122"/>
              </a:rPr>
              <a:t>	</a:t>
            </a:r>
            <a:r>
              <a:rPr lang="en-US" altLang="zh-CN" sz="2400" dirty="0" smtClean="0">
                <a:latin typeface="微软雅黑" pitchFamily="34" charset="-122"/>
              </a:rPr>
              <a:t>function </a:t>
            </a:r>
            <a:r>
              <a:rPr lang="en-US" altLang="zh-CN" sz="2400" dirty="0">
                <a:latin typeface="微软雅黑" pitchFamily="34" charset="-122"/>
              </a:rPr>
              <a:t>sum(</a:t>
            </a:r>
            <a:r>
              <a:rPr lang="en-US" altLang="zh-CN" sz="2400" dirty="0" err="1">
                <a:latin typeface="微软雅黑" pitchFamily="34" charset="-122"/>
              </a:rPr>
              <a:t>x,y</a:t>
            </a:r>
            <a:r>
              <a:rPr lang="en-US" altLang="zh-CN" sz="2400" dirty="0">
                <a:latin typeface="微软雅黑" pitchFamily="34" charset="-122"/>
              </a:rPr>
              <a:t>){</a:t>
            </a:r>
          </a:p>
          <a:p>
            <a:pPr>
              <a:lnSpc>
                <a:spcPct val="150000"/>
              </a:lnSpc>
            </a:pPr>
            <a:r>
              <a:rPr lang="en-US" altLang="zh-CN" sz="2400" dirty="0">
                <a:latin typeface="微软雅黑" pitchFamily="34" charset="-122"/>
              </a:rPr>
              <a:t>		</a:t>
            </a:r>
            <a:r>
              <a:rPr lang="en-US" altLang="zh-CN" sz="2400" dirty="0" smtClean="0">
                <a:latin typeface="微软雅黑" pitchFamily="34" charset="-122"/>
              </a:rPr>
              <a:t>return </a:t>
            </a:r>
            <a:r>
              <a:rPr lang="en-US" altLang="zh-CN" sz="2400" dirty="0">
                <a:latin typeface="微软雅黑" pitchFamily="34" charset="-122"/>
              </a:rPr>
              <a:t>x + y;</a:t>
            </a:r>
          </a:p>
          <a:p>
            <a:pPr>
              <a:lnSpc>
                <a:spcPct val="150000"/>
              </a:lnSpc>
            </a:pPr>
            <a:r>
              <a:rPr lang="en-US" altLang="zh-CN" sz="2400" dirty="0">
                <a:latin typeface="微软雅黑" pitchFamily="34" charset="-122"/>
              </a:rPr>
              <a:t>	</a:t>
            </a:r>
            <a:r>
              <a:rPr lang="en-US" altLang="zh-CN" sz="2400" dirty="0" smtClean="0">
                <a:latin typeface="微软雅黑" pitchFamily="34" charset="-122"/>
              </a:rPr>
              <a:t>}</a:t>
            </a:r>
            <a:endParaRPr lang="en-US" altLang="zh-CN" sz="2400" dirty="0">
              <a:latin typeface="微软雅黑" pitchFamily="34" charset="-122"/>
            </a:endParaRPr>
          </a:p>
          <a:p>
            <a:pPr>
              <a:lnSpc>
                <a:spcPct val="150000"/>
              </a:lnSpc>
            </a:pPr>
            <a:r>
              <a:rPr lang="en-US" altLang="zh-CN" sz="2400" dirty="0">
                <a:latin typeface="微软雅黑" pitchFamily="34" charset="-122"/>
              </a:rPr>
              <a:t>	</a:t>
            </a:r>
            <a:r>
              <a:rPr lang="en-US" altLang="zh-CN" sz="2400" dirty="0" err="1" smtClean="0">
                <a:latin typeface="微软雅黑" pitchFamily="34" charset="-122"/>
              </a:rPr>
              <a:t>document.write</a:t>
            </a:r>
            <a:r>
              <a:rPr lang="en-US" altLang="zh-CN" sz="2400" dirty="0" smtClean="0">
                <a:latin typeface="微软雅黑" pitchFamily="34" charset="-122"/>
              </a:rPr>
              <a:t>(sum(2</a:t>
            </a:r>
            <a:r>
              <a:rPr lang="en-US" altLang="zh-CN" sz="2400" dirty="0">
                <a:latin typeface="微软雅黑" pitchFamily="34" charset="-122"/>
              </a:rPr>
              <a:t>) + "&lt;</a:t>
            </a:r>
            <a:r>
              <a:rPr lang="en-US" altLang="zh-CN" sz="2400" dirty="0" err="1">
                <a:latin typeface="微软雅黑" pitchFamily="34" charset="-122"/>
              </a:rPr>
              <a:t>br</a:t>
            </a:r>
            <a:r>
              <a:rPr lang="en-US" altLang="zh-CN" sz="2400" dirty="0">
                <a:latin typeface="微软雅黑" pitchFamily="34" charset="-122"/>
              </a:rPr>
              <a:t>/&gt;");</a:t>
            </a:r>
          </a:p>
          <a:p>
            <a:pPr>
              <a:lnSpc>
                <a:spcPct val="150000"/>
              </a:lnSpc>
            </a:pPr>
            <a:r>
              <a:rPr lang="en-US" altLang="zh-CN" sz="2400" dirty="0">
                <a:latin typeface="微软雅黑" pitchFamily="34" charset="-122"/>
              </a:rPr>
              <a:t>	</a:t>
            </a:r>
            <a:r>
              <a:rPr lang="en-US" altLang="zh-CN" sz="2400" dirty="0" err="1" smtClean="0">
                <a:latin typeface="微软雅黑" pitchFamily="34" charset="-122"/>
              </a:rPr>
              <a:t>document.write</a:t>
            </a:r>
            <a:r>
              <a:rPr lang="en-US" altLang="zh-CN" sz="2400" dirty="0" smtClean="0">
                <a:latin typeface="微软雅黑" pitchFamily="34" charset="-122"/>
              </a:rPr>
              <a:t>(sum(2,5</a:t>
            </a:r>
            <a:r>
              <a:rPr lang="en-US" altLang="zh-CN" sz="2400" dirty="0">
                <a:latin typeface="微软雅黑" pitchFamily="34" charset="-122"/>
              </a:rPr>
              <a:t>) + "&lt;</a:t>
            </a:r>
            <a:r>
              <a:rPr lang="en-US" altLang="zh-CN" sz="2400" dirty="0" err="1">
                <a:latin typeface="微软雅黑" pitchFamily="34" charset="-122"/>
              </a:rPr>
              <a:t>br</a:t>
            </a:r>
            <a:r>
              <a:rPr lang="en-US" altLang="zh-CN" sz="2400" dirty="0">
                <a:latin typeface="微软雅黑" pitchFamily="34" charset="-122"/>
              </a:rPr>
              <a:t>/&gt;");</a:t>
            </a:r>
          </a:p>
          <a:p>
            <a:pPr>
              <a:lnSpc>
                <a:spcPct val="150000"/>
              </a:lnSpc>
            </a:pPr>
            <a:r>
              <a:rPr lang="en-US" altLang="zh-CN" sz="2400" dirty="0">
                <a:latin typeface="微软雅黑" pitchFamily="34" charset="-122"/>
              </a:rPr>
              <a:t>	</a:t>
            </a:r>
            <a:r>
              <a:rPr lang="en-US" altLang="zh-CN" sz="2400" dirty="0" err="1" smtClean="0">
                <a:latin typeface="微软雅黑" pitchFamily="34" charset="-122"/>
              </a:rPr>
              <a:t>document.write</a:t>
            </a:r>
            <a:r>
              <a:rPr lang="en-US" altLang="zh-CN" sz="2400" dirty="0" smtClean="0">
                <a:latin typeface="微软雅黑" pitchFamily="34" charset="-122"/>
              </a:rPr>
              <a:t>(sum(2,5,9</a:t>
            </a:r>
            <a:r>
              <a:rPr lang="en-US" altLang="zh-CN" sz="2400" dirty="0">
                <a:latin typeface="微软雅黑" pitchFamily="34" charset="-122"/>
              </a:rPr>
              <a:t>) + "&lt;</a:t>
            </a:r>
            <a:r>
              <a:rPr lang="en-US" altLang="zh-CN" sz="2400" dirty="0" err="1">
                <a:latin typeface="微软雅黑" pitchFamily="34" charset="-122"/>
              </a:rPr>
              <a:t>br</a:t>
            </a:r>
            <a:r>
              <a:rPr lang="en-US" altLang="zh-CN" sz="2400" dirty="0">
                <a:latin typeface="微软雅黑" pitchFamily="34" charset="-122"/>
              </a:rPr>
              <a:t>/&gt;");</a:t>
            </a:r>
          </a:p>
          <a:p>
            <a:pPr>
              <a:lnSpc>
                <a:spcPct val="150000"/>
              </a:lnSpc>
            </a:pPr>
            <a:r>
              <a:rPr lang="en-US" altLang="zh-CN" sz="2400" dirty="0" smtClean="0">
                <a:latin typeface="微软雅黑" pitchFamily="34" charset="-122"/>
              </a:rPr>
              <a:t>&lt;/</a:t>
            </a:r>
            <a:r>
              <a:rPr lang="en-US" altLang="zh-CN" sz="2400" dirty="0">
                <a:latin typeface="微软雅黑" pitchFamily="34" charset="-122"/>
              </a:rPr>
              <a:t>script&gt;</a:t>
            </a:r>
            <a:endParaRPr lang="zh-CN" altLang="en-US" sz="2400" dirty="0">
              <a:latin typeface="微软雅黑" pitchFamily="34" charset="-122"/>
            </a:endParaRPr>
          </a:p>
        </p:txBody>
      </p:sp>
    </p:spTree>
    <p:extLst>
      <p:ext uri="{BB962C8B-B14F-4D97-AF65-F5344CB8AC3E}">
        <p14:creationId xmlns:p14="http://schemas.microsoft.com/office/powerpoint/2010/main" val="20345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函数的定义和调用</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函数的参数和返回值</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函数的嵌套</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事件及事件处理</a:t>
            </a:r>
            <a:endParaRPr lang="en-US" altLang="zh-CN" sz="2800" b="1" dirty="0"/>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a:spLocks noGrp="1"/>
          </p:cNvSpPr>
          <p:nvPr>
            <p:ph sz="quarter" idx="10"/>
          </p:nvPr>
        </p:nvSpPr>
        <p:spPr bwMode="auto">
          <a:xfrm>
            <a:off x="2381251" y="2781300"/>
            <a:ext cx="7286625" cy="293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kumimoji="0" lang="en-US" altLang="zh-CN" sz="2800" dirty="0">
                <a:solidFill>
                  <a:srgbClr val="FF0000"/>
                </a:solidFill>
                <a:cs typeface="Courier New" panose="02070309020205020404" pitchFamily="49" charset="0"/>
              </a:rPr>
              <a:t>function</a:t>
            </a:r>
            <a:r>
              <a:rPr kumimoji="0" lang="en-US" altLang="zh-CN" sz="2800" dirty="0">
                <a:cs typeface="Courier New" panose="02070309020205020404" pitchFamily="49" charset="0"/>
              </a:rPr>
              <a:t> </a:t>
            </a:r>
            <a:r>
              <a:rPr kumimoji="0" lang="zh-CN" altLang="en-US" sz="2800" dirty="0">
                <a:latin typeface="+mj-ea"/>
                <a:ea typeface="+mj-ea"/>
              </a:rPr>
              <a:t>自定义函数名</a:t>
            </a:r>
            <a:r>
              <a:rPr kumimoji="0" lang="en-US" altLang="zh-CN" sz="2800" dirty="0">
                <a:solidFill>
                  <a:srgbClr val="FF0000"/>
                </a:solidFill>
                <a:cs typeface="Courier New" panose="02070309020205020404" pitchFamily="49" charset="0"/>
              </a:rPr>
              <a:t>(</a:t>
            </a:r>
            <a:r>
              <a:rPr kumimoji="0" lang="zh-CN" altLang="en-US" sz="2800" dirty="0">
                <a:solidFill>
                  <a:srgbClr val="FF0000"/>
                </a:solidFill>
                <a:latin typeface="+mj-ea"/>
                <a:ea typeface="+mj-ea"/>
              </a:rPr>
              <a:t>参数</a:t>
            </a:r>
            <a:r>
              <a:rPr kumimoji="0" lang="en-US" altLang="zh-CN" sz="2800" dirty="0">
                <a:solidFill>
                  <a:srgbClr val="FF0000"/>
                </a:solidFill>
                <a:latin typeface="+mj-ea"/>
                <a:ea typeface="+mj-ea"/>
              </a:rPr>
              <a:t>1,</a:t>
            </a:r>
            <a:r>
              <a:rPr kumimoji="0" lang="zh-CN" altLang="en-US" sz="2800" dirty="0">
                <a:solidFill>
                  <a:srgbClr val="FF0000"/>
                </a:solidFill>
                <a:latin typeface="+mj-ea"/>
                <a:ea typeface="+mj-ea"/>
              </a:rPr>
              <a:t>参数</a:t>
            </a:r>
            <a:r>
              <a:rPr kumimoji="0" lang="en-US" altLang="zh-CN" sz="2800" dirty="0">
                <a:solidFill>
                  <a:srgbClr val="FF0000"/>
                </a:solidFill>
                <a:latin typeface="+mj-ea"/>
                <a:ea typeface="+mj-ea"/>
              </a:rPr>
              <a:t>2… </a:t>
            </a: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i="1" dirty="0">
                <a:ea typeface="宋体" panose="02010600030101010101" pitchFamily="2" charset="-122"/>
              </a:rPr>
              <a:t>	</a:t>
            </a:r>
            <a:r>
              <a:rPr kumimoji="0" lang="en-US" altLang="zh-CN" sz="2800" i="1" dirty="0" smtClean="0">
                <a:ea typeface="宋体" panose="02010600030101010101" pitchFamily="2" charset="-122"/>
              </a:rPr>
              <a:t>  </a:t>
            </a:r>
            <a:r>
              <a:rPr kumimoji="0" lang="zh-CN" altLang="en-US" sz="2800" i="1" dirty="0" smtClean="0">
                <a:latin typeface="+mj-ea"/>
                <a:ea typeface="+mj-ea"/>
              </a:rPr>
              <a:t>函数</a:t>
            </a:r>
            <a:r>
              <a:rPr kumimoji="0" lang="zh-CN" altLang="en-US" sz="2800" i="1" dirty="0">
                <a:latin typeface="+mj-ea"/>
                <a:ea typeface="+mj-ea"/>
              </a:rPr>
              <a:t>体</a:t>
            </a:r>
            <a:r>
              <a:rPr kumimoji="0" lang="en-US" altLang="zh-CN" sz="2800" i="1" dirty="0">
                <a:ea typeface="宋体" panose="02010600030101010101" pitchFamily="2" charset="-122"/>
              </a:rPr>
              <a:t>;</a:t>
            </a:r>
          </a:p>
          <a:p>
            <a:pPr lvl="1">
              <a:buFont typeface="Arial" panose="020B0604020202020204" pitchFamily="34" charset="0"/>
              <a:buNone/>
            </a:pPr>
            <a:r>
              <a:rPr kumimoji="0" lang="en-US" altLang="zh-CN" sz="2800" i="1" dirty="0" smtClean="0">
                <a:ea typeface="宋体" panose="02010600030101010101" pitchFamily="2" charset="-122"/>
              </a:rPr>
              <a:t>    </a:t>
            </a:r>
            <a:r>
              <a:rPr kumimoji="0" lang="en-US" altLang="zh-CN" sz="2800" i="1" dirty="0">
                <a:ea typeface="宋体" panose="02010600030101010101" pitchFamily="2" charset="-122"/>
              </a:rPr>
              <a:t>return </a:t>
            </a:r>
            <a:r>
              <a:rPr kumimoji="0" lang="zh-CN" altLang="en-US" sz="2800" i="1" dirty="0">
                <a:latin typeface="+mj-ea"/>
                <a:ea typeface="+mj-ea"/>
              </a:rPr>
              <a:t>返回值</a:t>
            </a:r>
            <a:r>
              <a:rPr kumimoji="0" lang="en-US" altLang="zh-CN" sz="2800" i="1" dirty="0">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endParaRPr kumimoji="0" lang="zh-CN" altLang="en-US" dirty="0" smtClean="0"/>
          </a:p>
        </p:txBody>
      </p:sp>
      <p:sp>
        <p:nvSpPr>
          <p:cNvPr id="4" name="矩形 3"/>
          <p:cNvSpPr>
            <a:spLocks noChangeArrowheads="1"/>
          </p:cNvSpPr>
          <p:nvPr/>
        </p:nvSpPr>
        <p:spPr bwMode="auto">
          <a:xfrm>
            <a:off x="2998581" y="4245770"/>
            <a:ext cx="2520950" cy="503237"/>
          </a:xfrm>
          <a:prstGeom prst="rect">
            <a:avLst/>
          </a:pr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09" name="TextBox 8"/>
          <p:cNvSpPr txBox="1">
            <a:spLocks noChangeArrowheads="1"/>
          </p:cNvSpPr>
          <p:nvPr/>
        </p:nvSpPr>
        <p:spPr bwMode="auto">
          <a:xfrm>
            <a:off x="1701987" y="1123951"/>
            <a:ext cx="86439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2800" dirty="0">
                <a:solidFill>
                  <a:schemeClr val="tx2"/>
                </a:solidFill>
              </a:rPr>
              <a:t>函数调用时，一方面可以通过参数向函数传递数据，另一方面也可以从函数</a:t>
            </a:r>
            <a:r>
              <a:rPr lang="zh-CN" altLang="en-US" sz="2800" dirty="0">
                <a:solidFill>
                  <a:srgbClr val="FF0000"/>
                </a:solidFill>
              </a:rPr>
              <a:t>获取数据</a:t>
            </a:r>
            <a:r>
              <a:rPr lang="zh-CN" altLang="en-US" sz="2800" dirty="0">
                <a:solidFill>
                  <a:schemeClr val="tx2"/>
                </a:solidFill>
              </a:rPr>
              <a:t>。</a:t>
            </a:r>
          </a:p>
        </p:txBody>
      </p:sp>
      <p:sp>
        <p:nvSpPr>
          <p:cNvPr id="2" name="内容占位符 1"/>
          <p:cNvSpPr>
            <a:spLocks noGrp="1"/>
          </p:cNvSpPr>
          <p:nvPr>
            <p:ph sz="quarter" idx="11"/>
          </p:nvPr>
        </p:nvSpPr>
        <p:spPr/>
        <p:txBody>
          <a:bodyPr/>
          <a:lstStyle/>
          <a:p>
            <a:r>
              <a:rPr lang="zh-CN" altLang="en-US" dirty="0" smtClean="0"/>
              <a:t>函数的返回值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a:spLocks noChangeArrowheads="1"/>
          </p:cNvSpPr>
          <p:nvPr/>
        </p:nvSpPr>
        <p:spPr bwMode="auto">
          <a:xfrm>
            <a:off x="2062152" y="3284934"/>
            <a:ext cx="2322512" cy="4492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 name="矩形 10"/>
          <p:cNvSpPr>
            <a:spLocks noChangeArrowheads="1"/>
          </p:cNvSpPr>
          <p:nvPr/>
        </p:nvSpPr>
        <p:spPr bwMode="auto">
          <a:xfrm>
            <a:off x="1090714" y="4365429"/>
            <a:ext cx="3293950" cy="45085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2536" name="TextBox 10"/>
          <p:cNvSpPr txBox="1">
            <a:spLocks noChangeArrowheads="1"/>
          </p:cNvSpPr>
          <p:nvPr/>
        </p:nvSpPr>
        <p:spPr bwMode="auto">
          <a:xfrm>
            <a:off x="8296640" y="5824983"/>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demo1-3-6</a:t>
            </a:r>
            <a:endParaRPr lang="zh-CN" altLang="en-US" sz="2800" dirty="0">
              <a:latin typeface="微软雅黑" pitchFamily="34" charset="-122"/>
            </a:endParaRPr>
          </a:p>
        </p:txBody>
      </p:sp>
      <p:sp>
        <p:nvSpPr>
          <p:cNvPr id="2" name="内容占位符 1"/>
          <p:cNvSpPr>
            <a:spLocks noGrp="1"/>
          </p:cNvSpPr>
          <p:nvPr>
            <p:ph sz="quarter" idx="11"/>
          </p:nvPr>
        </p:nvSpPr>
        <p:spPr/>
        <p:txBody>
          <a:bodyPr/>
          <a:lstStyle/>
          <a:p>
            <a:r>
              <a:rPr lang="zh-CN" altLang="en-US" dirty="0" smtClean="0"/>
              <a:t>函数的返回值</a:t>
            </a:r>
            <a:endParaRPr lang="zh-CN" altLang="en-US" dirty="0"/>
          </a:p>
        </p:txBody>
      </p:sp>
      <p:sp>
        <p:nvSpPr>
          <p:cNvPr id="4" name="矩形 3"/>
          <p:cNvSpPr/>
          <p:nvPr/>
        </p:nvSpPr>
        <p:spPr>
          <a:xfrm>
            <a:off x="1341823" y="724196"/>
            <a:ext cx="9364289" cy="4893647"/>
          </a:xfrm>
          <a:prstGeom prst="rect">
            <a:avLst/>
          </a:prstGeom>
        </p:spPr>
        <p:txBody>
          <a:bodyPr wrap="square">
            <a:spAutoFit/>
          </a:bodyPr>
          <a:lstStyle/>
          <a:p>
            <a:r>
              <a:rPr lang="en-US" altLang="zh-CN" sz="2400" dirty="0">
                <a:latin typeface="微软雅黑" pitchFamily="34" charset="-122"/>
              </a:rPr>
              <a:t>		</a:t>
            </a:r>
          </a:p>
          <a:p>
            <a:r>
              <a:rPr lang="en-US" altLang="zh-CN" sz="2400" dirty="0" smtClean="0">
                <a:latin typeface="微软雅黑" pitchFamily="34" charset="-122"/>
              </a:rPr>
              <a:t>function </a:t>
            </a:r>
            <a:r>
              <a:rPr lang="en-US" altLang="zh-CN" sz="2400" dirty="0">
                <a:latin typeface="微软雅黑" pitchFamily="34" charset="-122"/>
              </a:rPr>
              <a:t>Max(</a:t>
            </a:r>
            <a:r>
              <a:rPr lang="en-US" altLang="zh-CN" sz="2400" dirty="0" err="1">
                <a:latin typeface="微软雅黑" pitchFamily="34" charset="-122"/>
              </a:rPr>
              <a:t>x,y</a:t>
            </a:r>
            <a:r>
              <a:rPr lang="en-US" altLang="zh-CN" sz="2400" dirty="0" smtClean="0">
                <a:latin typeface="微软雅黑" pitchFamily="34" charset="-122"/>
              </a:rPr>
              <a:t>) {</a:t>
            </a:r>
            <a:endParaRPr lang="en-US" altLang="zh-CN" sz="2400" dirty="0">
              <a:latin typeface="微软雅黑" pitchFamily="34" charset="-122"/>
            </a:endParaRPr>
          </a:p>
          <a:p>
            <a:r>
              <a:rPr lang="en-US" altLang="zh-CN" sz="2400" dirty="0">
                <a:latin typeface="微软雅黑" pitchFamily="34" charset="-122"/>
              </a:rPr>
              <a:t>	</a:t>
            </a:r>
            <a:r>
              <a:rPr lang="en-US" altLang="zh-CN" sz="2400" dirty="0" err="1" smtClean="0">
                <a:latin typeface="微软雅黑" pitchFamily="34" charset="-122"/>
              </a:rPr>
              <a:t>var</a:t>
            </a:r>
            <a:r>
              <a:rPr lang="en-US" altLang="zh-CN" sz="2400" dirty="0" smtClean="0">
                <a:latin typeface="微软雅黑" pitchFamily="34" charset="-122"/>
              </a:rPr>
              <a:t> </a:t>
            </a:r>
            <a:r>
              <a:rPr lang="en-US" altLang="zh-CN" sz="2400" dirty="0">
                <a:latin typeface="微软雅黑" pitchFamily="34" charset="-122"/>
              </a:rPr>
              <a:t>max;</a:t>
            </a:r>
          </a:p>
          <a:p>
            <a:r>
              <a:rPr lang="en-US" altLang="zh-CN" sz="2400" dirty="0">
                <a:latin typeface="微软雅黑" pitchFamily="34" charset="-122"/>
              </a:rPr>
              <a:t>	</a:t>
            </a:r>
            <a:r>
              <a:rPr lang="en-US" altLang="zh-CN" sz="2400" dirty="0" smtClean="0">
                <a:latin typeface="微软雅黑" pitchFamily="34" charset="-122"/>
              </a:rPr>
              <a:t>if </a:t>
            </a:r>
            <a:r>
              <a:rPr lang="en-US" altLang="zh-CN" sz="2400" dirty="0">
                <a:latin typeface="微软雅黑" pitchFamily="34" charset="-122"/>
              </a:rPr>
              <a:t>(x&gt;y)</a:t>
            </a:r>
          </a:p>
          <a:p>
            <a:r>
              <a:rPr lang="en-US" altLang="zh-CN" sz="2400" dirty="0">
                <a:latin typeface="微软雅黑" pitchFamily="34" charset="-122"/>
              </a:rPr>
              <a:t>	</a:t>
            </a:r>
            <a:r>
              <a:rPr lang="en-US" altLang="zh-CN" sz="2400" dirty="0" smtClean="0">
                <a:latin typeface="微软雅黑" pitchFamily="34" charset="-122"/>
              </a:rPr>
              <a:t>	max=x</a:t>
            </a:r>
            <a:r>
              <a:rPr lang="en-US" altLang="zh-CN" sz="2400" dirty="0">
                <a:latin typeface="微软雅黑" pitchFamily="34" charset="-122"/>
              </a:rPr>
              <a:t>;</a:t>
            </a:r>
          </a:p>
          <a:p>
            <a:r>
              <a:rPr lang="en-US" altLang="zh-CN" sz="2400" dirty="0">
                <a:latin typeface="微软雅黑" pitchFamily="34" charset="-122"/>
              </a:rPr>
              <a:t>	</a:t>
            </a:r>
            <a:r>
              <a:rPr lang="en-US" altLang="zh-CN" sz="2400" dirty="0" smtClean="0">
                <a:latin typeface="微软雅黑" pitchFamily="34" charset="-122"/>
              </a:rPr>
              <a:t>else</a:t>
            </a:r>
            <a:endParaRPr lang="en-US" altLang="zh-CN" sz="2400" dirty="0">
              <a:latin typeface="微软雅黑" pitchFamily="34" charset="-122"/>
            </a:endParaRPr>
          </a:p>
          <a:p>
            <a:r>
              <a:rPr lang="en-US" altLang="zh-CN" sz="2400" dirty="0">
                <a:latin typeface="微软雅黑" pitchFamily="34" charset="-122"/>
              </a:rPr>
              <a:t>		</a:t>
            </a:r>
            <a:r>
              <a:rPr lang="en-US" altLang="zh-CN" sz="2400" dirty="0" smtClean="0">
                <a:latin typeface="微软雅黑" pitchFamily="34" charset="-122"/>
              </a:rPr>
              <a:t>max=y</a:t>
            </a:r>
            <a:r>
              <a:rPr lang="en-US" altLang="zh-CN" sz="2400" dirty="0">
                <a:latin typeface="微软雅黑" pitchFamily="34" charset="-122"/>
              </a:rPr>
              <a:t>;</a:t>
            </a:r>
          </a:p>
          <a:p>
            <a:r>
              <a:rPr lang="en-US" altLang="zh-CN" sz="2400" dirty="0">
                <a:latin typeface="微软雅黑" pitchFamily="34" charset="-122"/>
              </a:rPr>
              <a:t>	</a:t>
            </a:r>
            <a:r>
              <a:rPr lang="en-US" altLang="zh-CN" sz="2400" dirty="0" smtClean="0">
                <a:latin typeface="微软雅黑" pitchFamily="34" charset="-122"/>
              </a:rPr>
              <a:t>return </a:t>
            </a:r>
            <a:r>
              <a:rPr lang="en-US" altLang="zh-CN" sz="2400" dirty="0">
                <a:latin typeface="微软雅黑" pitchFamily="34" charset="-122"/>
              </a:rPr>
              <a:t>max;</a:t>
            </a:r>
          </a:p>
          <a:p>
            <a:r>
              <a:rPr lang="en-US" altLang="zh-CN" sz="2400" dirty="0" smtClean="0">
                <a:latin typeface="微软雅黑" pitchFamily="34" charset="-122"/>
              </a:rPr>
              <a:t>}</a:t>
            </a:r>
            <a:endParaRPr lang="en-US" altLang="zh-CN" sz="2400" dirty="0">
              <a:latin typeface="微软雅黑" pitchFamily="34" charset="-122"/>
            </a:endParaRPr>
          </a:p>
          <a:p>
            <a:r>
              <a:rPr lang="en-US" altLang="zh-CN" sz="2400" dirty="0" err="1" smtClean="0">
                <a:latin typeface="微软雅黑" pitchFamily="34" charset="-122"/>
              </a:rPr>
              <a:t>var</a:t>
            </a:r>
            <a:r>
              <a:rPr lang="en-US" altLang="zh-CN" sz="2400" dirty="0" smtClean="0">
                <a:latin typeface="微软雅黑" pitchFamily="34" charset="-122"/>
              </a:rPr>
              <a:t> </a:t>
            </a:r>
            <a:r>
              <a:rPr lang="en-US" altLang="zh-CN" sz="2400" dirty="0">
                <a:latin typeface="微软雅黑" pitchFamily="34" charset="-122"/>
              </a:rPr>
              <a:t>m;</a:t>
            </a:r>
          </a:p>
          <a:p>
            <a:r>
              <a:rPr lang="en-US" altLang="zh-CN" sz="2400" dirty="0" smtClean="0">
                <a:latin typeface="微软雅黑" pitchFamily="34" charset="-122"/>
              </a:rPr>
              <a:t>m </a:t>
            </a:r>
            <a:r>
              <a:rPr lang="en-US" altLang="zh-CN" sz="2400" dirty="0">
                <a:latin typeface="微软雅黑" pitchFamily="34" charset="-122"/>
              </a:rPr>
              <a:t>= Max(100,200);</a:t>
            </a:r>
          </a:p>
          <a:p>
            <a:r>
              <a:rPr lang="en-US" altLang="zh-CN" sz="2400" dirty="0" smtClean="0">
                <a:latin typeface="微软雅黑" pitchFamily="34" charset="-122"/>
              </a:rPr>
              <a:t>alert</a:t>
            </a:r>
            <a:r>
              <a:rPr lang="en-US" altLang="zh-CN" sz="2400" dirty="0">
                <a:latin typeface="微软雅黑" pitchFamily="34" charset="-122"/>
              </a:rPr>
              <a:t>("Max(100,200)=" + m);</a:t>
            </a:r>
          </a:p>
          <a:p>
            <a:endParaRPr lang="zh-CN" altLang="en-US" sz="2400" dirty="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Box 7"/>
          <p:cNvSpPr txBox="1">
            <a:spLocks noChangeArrowheads="1"/>
          </p:cNvSpPr>
          <p:nvPr/>
        </p:nvSpPr>
        <p:spPr bwMode="auto">
          <a:xfrm>
            <a:off x="1461616" y="1195977"/>
            <a:ext cx="8956363" cy="392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Aft>
                <a:spcPts val="600"/>
              </a:spcAft>
            </a:pPr>
            <a:r>
              <a:rPr lang="en-US" altLang="zh-CN" sz="2600" dirty="0"/>
              <a:t>1</a:t>
            </a:r>
            <a:r>
              <a:rPr lang="zh-CN" altLang="en-US" sz="2600" dirty="0"/>
              <a:t>、返回值可以直接赋予变量或用于表达式中</a:t>
            </a:r>
            <a:endParaRPr lang="en-US" altLang="zh-CN" sz="2600" dirty="0"/>
          </a:p>
          <a:p>
            <a:pPr eaLnBrk="1" hangingPunct="1">
              <a:lnSpc>
                <a:spcPct val="150000"/>
              </a:lnSpc>
              <a:spcAft>
                <a:spcPts val="600"/>
              </a:spcAft>
            </a:pPr>
            <a:r>
              <a:rPr lang="en-US" altLang="zh-CN" sz="2600" dirty="0"/>
              <a:t>2</a:t>
            </a:r>
            <a:r>
              <a:rPr lang="zh-CN" altLang="en-US" sz="2600" dirty="0"/>
              <a:t>、</a:t>
            </a:r>
            <a:r>
              <a:rPr lang="en-US" altLang="zh-CN" sz="2600" dirty="0"/>
              <a:t>return</a:t>
            </a:r>
            <a:r>
              <a:rPr lang="zh-CN" altLang="en-US" sz="2600" dirty="0"/>
              <a:t>语句表示结束当前函数的执行</a:t>
            </a:r>
            <a:endParaRPr lang="en-US" altLang="zh-CN" sz="2600" dirty="0"/>
          </a:p>
          <a:p>
            <a:pPr eaLnBrk="1" hangingPunct="1">
              <a:lnSpc>
                <a:spcPct val="150000"/>
              </a:lnSpc>
              <a:spcAft>
                <a:spcPts val="600"/>
              </a:spcAft>
            </a:pPr>
            <a:r>
              <a:rPr lang="en-US" altLang="zh-CN" sz="2600" dirty="0"/>
              <a:t>3</a:t>
            </a:r>
            <a:r>
              <a:rPr lang="zh-CN" altLang="en-US" sz="2600" dirty="0"/>
              <a:t>、</a:t>
            </a:r>
            <a:r>
              <a:rPr lang="en-US" altLang="zh-CN" sz="2600" dirty="0"/>
              <a:t>return</a:t>
            </a:r>
            <a:r>
              <a:rPr lang="zh-CN" altLang="en-US" sz="2600" dirty="0"/>
              <a:t>语句可以不带表达式（例如：</a:t>
            </a:r>
            <a:r>
              <a:rPr lang="en-US" altLang="zh-CN" sz="2600" dirty="0"/>
              <a:t>return;</a:t>
            </a:r>
            <a:r>
              <a:rPr lang="zh-CN" altLang="en-US" sz="2600" dirty="0"/>
              <a:t>）</a:t>
            </a:r>
            <a:endParaRPr lang="en-US" altLang="zh-CN" sz="2600" dirty="0"/>
          </a:p>
          <a:p>
            <a:pPr eaLnBrk="1" hangingPunct="1">
              <a:lnSpc>
                <a:spcPct val="150000"/>
              </a:lnSpc>
              <a:spcAft>
                <a:spcPts val="600"/>
              </a:spcAft>
            </a:pPr>
            <a:r>
              <a:rPr lang="en-US" altLang="zh-CN" sz="2600" dirty="0"/>
              <a:t>4</a:t>
            </a:r>
            <a:r>
              <a:rPr lang="zh-CN" altLang="en-US" sz="2600" dirty="0"/>
              <a:t>、</a:t>
            </a:r>
            <a:r>
              <a:rPr lang="en-US" altLang="zh-CN" sz="2600" dirty="0"/>
              <a:t>return</a:t>
            </a:r>
            <a:r>
              <a:rPr lang="zh-CN" altLang="en-US" sz="2600" dirty="0"/>
              <a:t>语句不带表达式时仍会返回值，该值为</a:t>
            </a:r>
            <a:r>
              <a:rPr lang="en-US" altLang="zh-CN" sz="2600" dirty="0"/>
              <a:t>undefined</a:t>
            </a:r>
          </a:p>
          <a:p>
            <a:pPr eaLnBrk="1" hangingPunct="1">
              <a:lnSpc>
                <a:spcPct val="150000"/>
              </a:lnSpc>
              <a:spcAft>
                <a:spcPts val="600"/>
              </a:spcAft>
            </a:pPr>
            <a:r>
              <a:rPr lang="en-US" altLang="zh-CN" sz="2600" dirty="0"/>
              <a:t>5</a:t>
            </a:r>
            <a:r>
              <a:rPr lang="zh-CN" altLang="en-US" sz="2600" dirty="0"/>
              <a:t>、函数中可以不出现</a:t>
            </a:r>
            <a:r>
              <a:rPr lang="en-US" altLang="zh-CN" sz="2600" dirty="0"/>
              <a:t>return</a:t>
            </a:r>
            <a:r>
              <a:rPr lang="zh-CN" altLang="en-US" sz="2600" dirty="0"/>
              <a:t>语句，仍会返回值，该值为</a:t>
            </a:r>
            <a:r>
              <a:rPr lang="en-US" altLang="zh-CN" sz="2600" dirty="0"/>
              <a:t>undefined</a:t>
            </a:r>
            <a:endParaRPr lang="zh-CN" altLang="en-US" sz="2600" dirty="0"/>
          </a:p>
        </p:txBody>
      </p:sp>
      <p:sp>
        <p:nvSpPr>
          <p:cNvPr id="2" name="内容占位符 1"/>
          <p:cNvSpPr>
            <a:spLocks noGrp="1"/>
          </p:cNvSpPr>
          <p:nvPr>
            <p:ph sz="quarter" idx="11"/>
          </p:nvPr>
        </p:nvSpPr>
        <p:spPr/>
        <p:txBody>
          <a:bodyPr/>
          <a:lstStyle/>
          <a:p>
            <a:r>
              <a:rPr lang="zh-CN" altLang="en-US" dirty="0"/>
              <a:t>函数的返回值</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extLst>
              <p:ext uri="{D42A27DB-BD31-4B8C-83A1-F6EECF244321}">
                <p14:modId xmlns:p14="http://schemas.microsoft.com/office/powerpoint/2010/main" val="321539366"/>
              </p:ext>
            </p:extLst>
          </p:nvPr>
        </p:nvGraphicFramePr>
        <p:xfrm>
          <a:off x="1629953" y="1052514"/>
          <a:ext cx="8860059" cy="4829177"/>
        </p:xfrm>
        <a:graphic>
          <a:graphicData uri="http://schemas.openxmlformats.org/drawingml/2006/table">
            <a:tbl>
              <a:tblPr/>
              <a:tblGrid>
                <a:gridCol w="1429798">
                  <a:extLst>
                    <a:ext uri="{9D8B030D-6E8A-4147-A177-3AD203B41FA5}">
                      <a16:colId xmlns:a16="http://schemas.microsoft.com/office/drawing/2014/main" xmlns="" val="20000"/>
                    </a:ext>
                  </a:extLst>
                </a:gridCol>
                <a:gridCol w="7430261">
                  <a:extLst>
                    <a:ext uri="{9D8B030D-6E8A-4147-A177-3AD203B41FA5}">
                      <a16:colId xmlns:a16="http://schemas.microsoft.com/office/drawing/2014/main" xmlns="" val="20001"/>
                    </a:ext>
                  </a:extLst>
                </a:gridCol>
              </a:tblGrid>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比较点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具体含义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0"/>
                  </a:ext>
                </a:extLst>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动词</a:t>
                      </a:r>
                      <a:r>
                        <a:rPr kumimoji="0" lang="en-US" altLang="zh-CN" sz="2400" b="0" i="0" u="none" strike="noStrike" cap="none" normalizeH="0" baseline="0" dirty="0" smtClean="0">
                          <a:ln>
                            <a:noFill/>
                          </a:ln>
                          <a:solidFill>
                            <a:srgbClr val="000000"/>
                          </a:solidFill>
                          <a:effectLst/>
                          <a:latin typeface="+mn-ea"/>
                          <a:ea typeface="+mn-ea"/>
                        </a:rPr>
                        <a:t>+</a:t>
                      </a:r>
                      <a:r>
                        <a:rPr kumimoji="0" lang="zh-CN" altLang="en-US" sz="2400" b="0" i="0" u="none" strike="noStrike" cap="none" normalizeH="0" baseline="0" dirty="0" smtClean="0">
                          <a:ln>
                            <a:noFill/>
                          </a:ln>
                          <a:solidFill>
                            <a:srgbClr val="000000"/>
                          </a:solidFill>
                          <a:effectLst/>
                          <a:latin typeface="+mn-ea"/>
                          <a:ea typeface="+mn-ea"/>
                        </a:rPr>
                        <a:t>名词形式，通过函数名可看出函数功能，如</a:t>
                      </a:r>
                      <a:r>
                        <a:rPr kumimoji="0" lang="en-US" altLang="zh-CN" sz="2400" b="0" i="0" u="none" strike="noStrike" cap="none" normalizeH="0" baseline="0" dirty="0" err="1" smtClean="0">
                          <a:ln>
                            <a:noFill/>
                          </a:ln>
                          <a:solidFill>
                            <a:srgbClr val="000000"/>
                          </a:solidFill>
                          <a:effectLst/>
                          <a:latin typeface="+mn-ea"/>
                          <a:ea typeface="+mn-ea"/>
                        </a:rPr>
                        <a:t>checkUser</a:t>
                      </a:r>
                      <a:r>
                        <a:rPr kumimoji="0" lang="en-US" altLang="zh-CN" sz="2400" b="0" i="0" u="none" strike="noStrike" cap="none" normalizeH="0" baseline="0" dirty="0" smtClean="0">
                          <a:ln>
                            <a:noFill/>
                          </a:ln>
                          <a:solidFill>
                            <a:srgbClr val="000000"/>
                          </a:solidFill>
                          <a:effectLst/>
                          <a:latin typeface="+mn-ea"/>
                          <a:ea typeface="+mn-ea"/>
                        </a:rPr>
                        <a:t>( )</a:t>
                      </a:r>
                      <a:r>
                        <a:rPr kumimoji="0" lang="zh-CN" altLang="en-US" sz="2400" b="0" i="0" u="none" strike="noStrike" cap="none" normalizeH="0" baseline="0" dirty="0" smtClean="0">
                          <a:ln>
                            <a:noFill/>
                          </a:ln>
                          <a:solidFill>
                            <a:srgbClr val="000000"/>
                          </a:solidFill>
                          <a:effectLst/>
                          <a:latin typeface="+mn-ea"/>
                          <a:ea typeface="+mn-ea"/>
                        </a:rPr>
                        <a:t>、</a:t>
                      </a:r>
                      <a:r>
                        <a:rPr kumimoji="0" lang="en-US" altLang="zh-CN" sz="2400" b="0" i="0" u="none" strike="noStrike" cap="none" normalizeH="0" baseline="0" dirty="0" err="1" smtClean="0">
                          <a:ln>
                            <a:noFill/>
                          </a:ln>
                          <a:solidFill>
                            <a:srgbClr val="000000"/>
                          </a:solidFill>
                          <a:effectLst/>
                          <a:latin typeface="+mn-ea"/>
                          <a:ea typeface="+mn-ea"/>
                        </a:rPr>
                        <a:t>fetchImg</a:t>
                      </a:r>
                      <a:r>
                        <a:rPr kumimoji="0" lang="en-US" altLang="zh-CN" sz="2400" b="0" i="0" u="none" strike="noStrike" cap="none" normalizeH="0" baseline="0" dirty="0" smtClean="0">
                          <a:ln>
                            <a:noFill/>
                          </a:ln>
                          <a:solidFill>
                            <a:srgbClr val="000000"/>
                          </a:solidFill>
                          <a:effectLst/>
                          <a:latin typeface="+mn-ea"/>
                          <a:ea typeface="+mn-ea"/>
                        </a:rPr>
                        <a:t>( )</a:t>
                      </a:r>
                      <a:endParaRPr kumimoji="0" lang="zh-CN" altLang="en-US" sz="2400" b="0" i="0" u="none" strike="noStrike" cap="none" normalizeH="0" baseline="0" dirty="0" smtClean="0">
                        <a:ln>
                          <a:noFill/>
                        </a:ln>
                        <a:solidFill>
                          <a:srgbClr val="0000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1"/>
                  </a:ext>
                </a:extLst>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函数位置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函数通常放在</a:t>
                      </a:r>
                      <a:r>
                        <a:rPr kumimoji="0" lang="en-US" altLang="zh-CN" sz="2400" b="0" i="0" u="none" strike="noStrike" cap="none" normalizeH="0" baseline="0" dirty="0" smtClean="0">
                          <a:ln>
                            <a:noFill/>
                          </a:ln>
                          <a:solidFill>
                            <a:srgbClr val="000000"/>
                          </a:solidFill>
                          <a:effectLst/>
                          <a:latin typeface="+mn-ea"/>
                          <a:ea typeface="+mn-ea"/>
                        </a:rPr>
                        <a:t>JS</a:t>
                      </a:r>
                      <a:r>
                        <a:rPr kumimoji="0" lang="zh-CN" altLang="en-US" sz="2400" b="0" i="0" u="none" strike="noStrike" cap="none" normalizeH="0" baseline="0" dirty="0" smtClean="0">
                          <a:ln>
                            <a:noFill/>
                          </a:ln>
                          <a:solidFill>
                            <a:srgbClr val="000000"/>
                          </a:solidFill>
                          <a:effectLst/>
                          <a:latin typeface="+mn-ea"/>
                          <a:ea typeface="+mn-ea"/>
                        </a:rPr>
                        <a:t>代码的开头，方便后续引用；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xmlns="" val="10002"/>
                  </a:ext>
                </a:extLst>
              </a:tr>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函数次序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常用函数和首先使用的函数放在前面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3"/>
                  </a:ext>
                </a:extLst>
              </a:tr>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参数类型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函数定义，不需要为参数提供数据类型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xmlns="" val="10004"/>
                  </a:ext>
                </a:extLst>
              </a:tr>
              <a:tr h="896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函数返回值可以是任意类型的数据，不需要显示设置返回类型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5"/>
                  </a:ext>
                </a:extLst>
              </a:tr>
            </a:tbl>
          </a:graphicData>
        </a:graphic>
      </p:graphicFrame>
      <p:sp>
        <p:nvSpPr>
          <p:cNvPr id="2" name="内容占位符 1"/>
          <p:cNvSpPr>
            <a:spLocks noGrp="1"/>
          </p:cNvSpPr>
          <p:nvPr>
            <p:ph sz="quarter" idx="11"/>
          </p:nvPr>
        </p:nvSpPr>
        <p:spPr/>
        <p:txBody>
          <a:bodyPr/>
          <a:lstStyle/>
          <a:p>
            <a:r>
              <a:rPr lang="zh-CN" altLang="en-US" dirty="0" smtClean="0"/>
              <a:t>函数定义注意事项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8"/>
          <p:cNvSpPr txBox="1">
            <a:spLocks noChangeArrowheads="1"/>
          </p:cNvSpPr>
          <p:nvPr/>
        </p:nvSpPr>
        <p:spPr bwMode="auto">
          <a:xfrm>
            <a:off x="2281238" y="228600"/>
            <a:ext cx="1827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Aft>
                <a:spcPct val="15000"/>
              </a:spcAft>
              <a:buClr>
                <a:schemeClr val="tx2"/>
              </a:buClr>
            </a:pPr>
            <a:r>
              <a:rPr lang="zh-CN" altLang="en-US">
                <a:solidFill>
                  <a:srgbClr val="C00000"/>
                </a:solidFill>
                <a:latin typeface="微软雅黑" panose="020B0503020204020204" pitchFamily="34" charset="-122"/>
              </a:rPr>
              <a:t>内容提纲</a:t>
            </a:r>
          </a:p>
        </p:txBody>
      </p:sp>
      <p:sp>
        <p:nvSpPr>
          <p:cNvPr id="25603"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函数的嵌套</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sz="quarter" idx="10"/>
          </p:nvPr>
        </p:nvSpPr>
        <p:spPr bwMode="auto">
          <a:xfrm>
            <a:off x="1090714" y="1123950"/>
            <a:ext cx="9831497"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000"/>
              </a:lnSpc>
              <a:spcBef>
                <a:spcPts val="300"/>
              </a:spcBef>
            </a:pPr>
            <a:r>
              <a:rPr kumimoji="0" lang="zh-CN" altLang="en-US" dirty="0" smtClean="0"/>
              <a:t> 在一个</a:t>
            </a:r>
            <a:r>
              <a:rPr kumimoji="0" lang="zh-CN" altLang="en-US" dirty="0" smtClean="0">
                <a:solidFill>
                  <a:srgbClr val="FF0000"/>
                </a:solidFill>
              </a:rPr>
              <a:t>函数定义</a:t>
            </a:r>
            <a:r>
              <a:rPr kumimoji="0" lang="zh-CN" altLang="en-US" dirty="0" smtClean="0"/>
              <a:t>的函数体语句中</a:t>
            </a:r>
            <a:r>
              <a:rPr kumimoji="0" lang="zh-CN" altLang="en-US" dirty="0" smtClean="0">
                <a:solidFill>
                  <a:srgbClr val="FF0000"/>
                </a:solidFill>
              </a:rPr>
              <a:t>出现对另一个函数的调用</a:t>
            </a:r>
            <a:r>
              <a:rPr kumimoji="0" lang="zh-CN" altLang="en-US" dirty="0" smtClean="0"/>
              <a:t>，这就是函数的嵌套调用。</a:t>
            </a:r>
            <a:endParaRPr kumimoji="0" lang="en-US" altLang="zh-CN" dirty="0" smtClean="0"/>
          </a:p>
          <a:p>
            <a:pPr marL="165600" lvl="1">
              <a:lnSpc>
                <a:spcPts val="4000"/>
              </a:lnSpc>
              <a:spcBef>
                <a:spcPts val="300"/>
              </a:spcBef>
              <a:buFont typeface="Arial" panose="020B0604020202020204" pitchFamily="34" charset="0"/>
              <a:buChar char="•"/>
            </a:pPr>
            <a:r>
              <a:rPr kumimoji="0" lang="zh-CN" altLang="en-US" sz="2800" dirty="0" smtClean="0">
                <a:solidFill>
                  <a:srgbClr val="006F53"/>
                </a:solidFill>
              </a:rPr>
              <a:t> 当</a:t>
            </a:r>
            <a:r>
              <a:rPr kumimoji="0" lang="zh-CN" altLang="en-US" sz="2800" dirty="0">
                <a:solidFill>
                  <a:srgbClr val="006F53"/>
                </a:solidFill>
              </a:rPr>
              <a:t>一个函数调用另一个函数时，应该</a:t>
            </a:r>
            <a:r>
              <a:rPr kumimoji="0" lang="zh-CN" altLang="en-US" sz="2800" dirty="0" smtClean="0">
                <a:solidFill>
                  <a:srgbClr val="FF0000"/>
                </a:solidFill>
              </a:rPr>
              <a:t>提前定义好</a:t>
            </a:r>
            <a:r>
              <a:rPr kumimoji="0" lang="zh-CN" altLang="en-US" sz="2800" dirty="0">
                <a:solidFill>
                  <a:srgbClr val="006F53"/>
                </a:solidFill>
              </a:rPr>
              <a:t>被调用</a:t>
            </a:r>
            <a:r>
              <a:rPr kumimoji="0" lang="zh-CN" altLang="en-US" sz="2800" dirty="0" smtClean="0">
                <a:solidFill>
                  <a:srgbClr val="006F53"/>
                </a:solidFill>
              </a:rPr>
              <a:t>函数</a:t>
            </a:r>
            <a:endParaRPr kumimoji="0" lang="en-US" altLang="zh-CN" sz="2800" dirty="0">
              <a:solidFill>
                <a:srgbClr val="006F53"/>
              </a:solidFill>
            </a:endParaRPr>
          </a:p>
        </p:txBody>
      </p:sp>
      <p:sp>
        <p:nvSpPr>
          <p:cNvPr id="26629" name="TextBox 10"/>
          <p:cNvSpPr txBox="1">
            <a:spLocks noChangeArrowheads="1"/>
          </p:cNvSpPr>
          <p:nvPr/>
        </p:nvSpPr>
        <p:spPr bwMode="auto">
          <a:xfrm>
            <a:off x="8295283" y="6003199"/>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demo1-3-7</a:t>
            </a:r>
            <a:endParaRPr lang="zh-CN" altLang="en-US" sz="2800" dirty="0">
              <a:latin typeface="微软雅黑" pitchFamily="34" charset="-122"/>
            </a:endParaRPr>
          </a:p>
        </p:txBody>
      </p:sp>
      <p:sp>
        <p:nvSpPr>
          <p:cNvPr id="3" name="内容占位符 2"/>
          <p:cNvSpPr>
            <a:spLocks noGrp="1"/>
          </p:cNvSpPr>
          <p:nvPr>
            <p:ph sz="quarter" idx="11"/>
          </p:nvPr>
        </p:nvSpPr>
        <p:spPr/>
        <p:txBody>
          <a:bodyPr/>
          <a:lstStyle/>
          <a:p>
            <a:r>
              <a:rPr lang="zh-CN" altLang="en-US" dirty="0" smtClean="0"/>
              <a:t>函数的嵌套</a:t>
            </a:r>
            <a:endParaRPr lang="zh-CN" altLang="en-US" dirty="0"/>
          </a:p>
        </p:txBody>
      </p:sp>
      <p:sp>
        <p:nvSpPr>
          <p:cNvPr id="4" name="矩形 3"/>
          <p:cNvSpPr/>
          <p:nvPr/>
        </p:nvSpPr>
        <p:spPr>
          <a:xfrm>
            <a:off x="1629954" y="2564604"/>
            <a:ext cx="7442013" cy="3477875"/>
          </a:xfrm>
          <a:prstGeom prst="rect">
            <a:avLst/>
          </a:prstGeom>
        </p:spPr>
        <p:txBody>
          <a:bodyPr wrap="square">
            <a:spAutoFit/>
          </a:bodyPr>
          <a:lstStyle/>
          <a:p>
            <a:r>
              <a:rPr lang="en-US" altLang="zh-CN" sz="2400" dirty="0">
                <a:latin typeface="微软雅黑" pitchFamily="34" charset="-122"/>
              </a:rPr>
              <a:t>		</a:t>
            </a:r>
          </a:p>
          <a:p>
            <a:r>
              <a:rPr lang="en-US" altLang="zh-CN" sz="2400" dirty="0" smtClean="0">
                <a:latin typeface="微软雅黑" pitchFamily="34" charset="-122"/>
              </a:rPr>
              <a:t>	</a:t>
            </a:r>
            <a:r>
              <a:rPr lang="en-US" altLang="zh-CN" sz="2800" dirty="0" smtClean="0">
                <a:latin typeface="微软雅黑" pitchFamily="34" charset="-122"/>
              </a:rPr>
              <a:t>function </a:t>
            </a:r>
            <a:r>
              <a:rPr lang="en-US" altLang="zh-CN" sz="2800" dirty="0">
                <a:latin typeface="微软雅黑" pitchFamily="34" charset="-122"/>
              </a:rPr>
              <a:t>first</a:t>
            </a:r>
            <a:r>
              <a:rPr lang="en-US" altLang="zh-CN" sz="2800" dirty="0" smtClean="0">
                <a:latin typeface="微软雅黑" pitchFamily="34" charset="-122"/>
              </a:rPr>
              <a:t>( ){</a:t>
            </a:r>
            <a:endParaRPr lang="en-US" altLang="zh-CN" sz="2800" dirty="0">
              <a:latin typeface="微软雅黑" pitchFamily="34" charset="-122"/>
            </a:endParaRPr>
          </a:p>
          <a:p>
            <a:r>
              <a:rPr lang="en-US" altLang="zh-CN" sz="2800" dirty="0">
                <a:latin typeface="微软雅黑" pitchFamily="34" charset="-122"/>
              </a:rPr>
              <a:t>              </a:t>
            </a:r>
            <a:r>
              <a:rPr lang="en-US" altLang="zh-CN" sz="2800" dirty="0" smtClean="0">
                <a:latin typeface="微软雅黑" pitchFamily="34" charset="-122"/>
              </a:rPr>
              <a:t>	alert</a:t>
            </a:r>
            <a:r>
              <a:rPr lang="en-US" altLang="zh-CN" sz="2800" dirty="0">
                <a:latin typeface="微软雅黑" pitchFamily="34" charset="-122"/>
              </a:rPr>
              <a:t>('this is the first function ');</a:t>
            </a:r>
          </a:p>
          <a:p>
            <a:r>
              <a:rPr lang="en-US" altLang="zh-CN" sz="2800" dirty="0">
                <a:latin typeface="微软雅黑" pitchFamily="34" charset="-122"/>
              </a:rPr>
              <a:t>         </a:t>
            </a:r>
            <a:r>
              <a:rPr lang="en-US" altLang="zh-CN" sz="2800" dirty="0" smtClean="0">
                <a:latin typeface="微软雅黑" pitchFamily="34" charset="-122"/>
              </a:rPr>
              <a:t>}</a:t>
            </a:r>
            <a:endParaRPr lang="en-US" altLang="zh-CN" sz="2800" dirty="0">
              <a:latin typeface="微软雅黑" pitchFamily="34" charset="-122"/>
            </a:endParaRPr>
          </a:p>
          <a:p>
            <a:r>
              <a:rPr lang="en-US" altLang="zh-CN" sz="2800" dirty="0">
                <a:latin typeface="微软雅黑" pitchFamily="34" charset="-122"/>
              </a:rPr>
              <a:t>         </a:t>
            </a:r>
            <a:r>
              <a:rPr lang="en-US" altLang="zh-CN" sz="2800" dirty="0" smtClean="0">
                <a:latin typeface="微软雅黑" pitchFamily="34" charset="-122"/>
              </a:rPr>
              <a:t>function </a:t>
            </a:r>
            <a:r>
              <a:rPr lang="en-US" altLang="zh-CN" sz="2800" dirty="0">
                <a:latin typeface="微软雅黑" pitchFamily="34" charset="-122"/>
              </a:rPr>
              <a:t>second</a:t>
            </a:r>
            <a:r>
              <a:rPr lang="en-US" altLang="zh-CN" sz="2800" dirty="0" smtClean="0">
                <a:latin typeface="微软雅黑" pitchFamily="34" charset="-122"/>
              </a:rPr>
              <a:t>( ){</a:t>
            </a:r>
            <a:endParaRPr lang="en-US" altLang="zh-CN" sz="2800" dirty="0">
              <a:latin typeface="微软雅黑" pitchFamily="34" charset="-122"/>
            </a:endParaRPr>
          </a:p>
          <a:p>
            <a:r>
              <a:rPr lang="en-US" altLang="zh-CN" sz="2800" dirty="0" smtClean="0">
                <a:latin typeface="微软雅黑" pitchFamily="34" charset="-122"/>
              </a:rPr>
              <a:t>		first( );</a:t>
            </a:r>
            <a:endParaRPr lang="en-US" altLang="zh-CN" sz="2800" dirty="0">
              <a:latin typeface="微软雅黑" pitchFamily="34" charset="-122"/>
            </a:endParaRPr>
          </a:p>
          <a:p>
            <a:r>
              <a:rPr lang="en-US" altLang="zh-CN" sz="2800" dirty="0">
                <a:latin typeface="微软雅黑" pitchFamily="34" charset="-122"/>
              </a:rPr>
              <a:t>	</a:t>
            </a:r>
            <a:r>
              <a:rPr lang="en-US" altLang="zh-CN" sz="2800" dirty="0" smtClean="0">
                <a:latin typeface="微软雅黑" pitchFamily="34" charset="-122"/>
              </a:rPr>
              <a:t>}</a:t>
            </a:r>
            <a:endParaRPr lang="en-US" altLang="zh-CN" sz="2800" dirty="0">
              <a:latin typeface="微软雅黑" pitchFamily="34" charset="-122"/>
            </a:endParaRPr>
          </a:p>
          <a:p>
            <a:r>
              <a:rPr lang="en-US" altLang="zh-CN" sz="2800" dirty="0">
                <a:latin typeface="微软雅黑" pitchFamily="34" charset="-122"/>
              </a:rPr>
              <a:t>         </a:t>
            </a:r>
            <a:r>
              <a:rPr lang="en-US" altLang="zh-CN" sz="2800" dirty="0" smtClean="0">
                <a:latin typeface="微软雅黑" pitchFamily="34" charset="-122"/>
              </a:rPr>
              <a:t>second( );</a:t>
            </a:r>
            <a:endParaRPr lang="en-US" altLang="zh-CN" sz="2800" dirty="0">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sz="quarter" idx="10"/>
          </p:nvPr>
        </p:nvSpPr>
        <p:spPr bwMode="auto">
          <a:xfrm>
            <a:off x="1485887" y="1268010"/>
            <a:ext cx="900412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000"/>
              </a:lnSpc>
              <a:spcBef>
                <a:spcPts val="600"/>
              </a:spcBef>
              <a:spcAft>
                <a:spcPts val="1200"/>
              </a:spcAft>
            </a:pPr>
            <a:r>
              <a:rPr kumimoji="0" lang="zh-CN" altLang="en-US" dirty="0" smtClean="0"/>
              <a:t> 全局变量</a:t>
            </a:r>
            <a:endParaRPr kumimoji="0" lang="en-US" altLang="zh-CN" dirty="0" smtClean="0"/>
          </a:p>
          <a:p>
            <a:pPr marL="0" indent="0">
              <a:lnSpc>
                <a:spcPts val="4000"/>
              </a:lnSpc>
              <a:spcBef>
                <a:spcPts val="600"/>
              </a:spcBef>
              <a:spcAft>
                <a:spcPts val="600"/>
              </a:spcAft>
              <a:buNone/>
            </a:pPr>
            <a:r>
              <a:rPr kumimoji="0" lang="zh-CN" altLang="en-US" dirty="0" smtClean="0">
                <a:solidFill>
                  <a:schemeClr val="tx1"/>
                </a:solidFill>
              </a:rPr>
              <a:t>在</a:t>
            </a:r>
            <a:r>
              <a:rPr kumimoji="0" lang="zh-CN" altLang="en-US" dirty="0" smtClean="0">
                <a:solidFill>
                  <a:srgbClr val="FF0000"/>
                </a:solidFill>
              </a:rPr>
              <a:t>所有函数之外</a:t>
            </a:r>
            <a:r>
              <a:rPr kumimoji="0" lang="zh-CN" altLang="en-US" dirty="0" smtClean="0">
                <a:solidFill>
                  <a:schemeClr val="tx1"/>
                </a:solidFill>
              </a:rPr>
              <a:t>定义，或者是</a:t>
            </a:r>
            <a:r>
              <a:rPr kumimoji="0" lang="zh-CN" altLang="en-US" dirty="0" smtClean="0">
                <a:solidFill>
                  <a:srgbClr val="FF0000"/>
                </a:solidFill>
              </a:rPr>
              <a:t>没有通过</a:t>
            </a:r>
            <a:r>
              <a:rPr kumimoji="0" lang="en-US" altLang="zh-CN" dirty="0" err="1" smtClean="0">
                <a:solidFill>
                  <a:srgbClr val="FF0000"/>
                </a:solidFill>
              </a:rPr>
              <a:t>var</a:t>
            </a:r>
            <a:r>
              <a:rPr kumimoji="0" lang="zh-CN" altLang="en-US" dirty="0" smtClean="0">
                <a:solidFill>
                  <a:srgbClr val="FF0000"/>
                </a:solidFill>
              </a:rPr>
              <a:t>声明</a:t>
            </a:r>
            <a:r>
              <a:rPr kumimoji="0" lang="zh-CN" altLang="en-US" dirty="0" smtClean="0">
                <a:solidFill>
                  <a:schemeClr val="tx1"/>
                </a:solidFill>
              </a:rPr>
              <a:t>的变量。</a:t>
            </a:r>
            <a:endParaRPr kumimoji="0" lang="en-US" altLang="zh-CN" dirty="0" smtClean="0">
              <a:solidFill>
                <a:schemeClr val="tx1"/>
              </a:solidFill>
            </a:endParaRPr>
          </a:p>
          <a:p>
            <a:pPr marL="0" indent="0">
              <a:lnSpc>
                <a:spcPts val="4000"/>
              </a:lnSpc>
              <a:spcBef>
                <a:spcPts val="600"/>
              </a:spcBef>
              <a:spcAft>
                <a:spcPts val="600"/>
              </a:spcAft>
              <a:buNone/>
            </a:pPr>
            <a:r>
              <a:rPr kumimoji="0" lang="zh-CN" altLang="en-US" dirty="0" smtClean="0">
                <a:solidFill>
                  <a:schemeClr val="tx1"/>
                </a:solidFill>
              </a:rPr>
              <a:t>其作用范围是同一个页面文件中的所有脚本。</a:t>
            </a:r>
            <a:endParaRPr kumimoji="0" lang="en-US" altLang="zh-CN" dirty="0" smtClean="0">
              <a:solidFill>
                <a:schemeClr val="tx1"/>
              </a:solidFill>
            </a:endParaRPr>
          </a:p>
          <a:p>
            <a:pPr>
              <a:lnSpc>
                <a:spcPts val="4000"/>
              </a:lnSpc>
              <a:spcBef>
                <a:spcPts val="600"/>
              </a:spcBef>
              <a:spcAft>
                <a:spcPts val="1200"/>
              </a:spcAft>
            </a:pPr>
            <a:r>
              <a:rPr kumimoji="0" lang="zh-CN" altLang="en-US" dirty="0" smtClean="0"/>
              <a:t> 局部变量</a:t>
            </a:r>
            <a:endParaRPr kumimoji="0" lang="en-US" altLang="zh-CN" dirty="0" smtClean="0"/>
          </a:p>
          <a:p>
            <a:pPr marL="0" indent="0">
              <a:lnSpc>
                <a:spcPts val="4000"/>
              </a:lnSpc>
              <a:spcBef>
                <a:spcPts val="600"/>
              </a:spcBef>
              <a:spcAft>
                <a:spcPts val="600"/>
              </a:spcAft>
              <a:buNone/>
            </a:pPr>
            <a:r>
              <a:rPr kumimoji="0" lang="zh-CN" altLang="en-US" dirty="0" smtClean="0">
                <a:solidFill>
                  <a:srgbClr val="FF0000"/>
                </a:solidFill>
              </a:rPr>
              <a:t>通过</a:t>
            </a:r>
            <a:r>
              <a:rPr kumimoji="0" lang="en-US" altLang="zh-CN" dirty="0" err="1" smtClean="0">
                <a:solidFill>
                  <a:srgbClr val="FF0000"/>
                </a:solidFill>
              </a:rPr>
              <a:t>var</a:t>
            </a:r>
            <a:r>
              <a:rPr kumimoji="0" lang="zh-CN" altLang="en-US" dirty="0" smtClean="0">
                <a:solidFill>
                  <a:srgbClr val="FF0000"/>
                </a:solidFill>
              </a:rPr>
              <a:t>声明</a:t>
            </a:r>
            <a:r>
              <a:rPr kumimoji="0" lang="zh-CN" altLang="en-US" dirty="0" smtClean="0">
                <a:solidFill>
                  <a:schemeClr val="tx1"/>
                </a:solidFill>
              </a:rPr>
              <a:t>且定义在</a:t>
            </a:r>
            <a:r>
              <a:rPr kumimoji="0" lang="zh-CN" altLang="en-US" dirty="0" smtClean="0">
                <a:solidFill>
                  <a:srgbClr val="FF0000"/>
                </a:solidFill>
              </a:rPr>
              <a:t>函数体之内</a:t>
            </a:r>
            <a:r>
              <a:rPr kumimoji="0" lang="zh-CN" altLang="en-US" dirty="0" smtClean="0">
                <a:solidFill>
                  <a:schemeClr val="tx1"/>
                </a:solidFill>
              </a:rPr>
              <a:t>的变量</a:t>
            </a:r>
            <a:r>
              <a:rPr kumimoji="0" lang="zh-CN" altLang="en-US" dirty="0">
                <a:solidFill>
                  <a:schemeClr val="tx1"/>
                </a:solidFill>
              </a:rPr>
              <a:t>。</a:t>
            </a:r>
            <a:endParaRPr kumimoji="0" lang="en-US" altLang="zh-CN" dirty="0" smtClean="0">
              <a:solidFill>
                <a:schemeClr val="tx1"/>
              </a:solidFill>
            </a:endParaRPr>
          </a:p>
          <a:p>
            <a:pPr marL="0" indent="0">
              <a:lnSpc>
                <a:spcPts val="4000"/>
              </a:lnSpc>
              <a:spcBef>
                <a:spcPts val="600"/>
              </a:spcBef>
              <a:spcAft>
                <a:spcPts val="600"/>
              </a:spcAft>
              <a:buNone/>
            </a:pPr>
            <a:r>
              <a:rPr kumimoji="0" lang="zh-CN" altLang="en-US" dirty="0" smtClean="0">
                <a:solidFill>
                  <a:schemeClr val="tx1"/>
                </a:solidFill>
              </a:rPr>
              <a:t>只作用于该函数体。</a:t>
            </a:r>
            <a:endParaRPr kumimoji="0" lang="en-US" altLang="zh-CN" dirty="0" smtClean="0">
              <a:solidFill>
                <a:schemeClr val="tx1"/>
              </a:solidFill>
            </a:endParaRPr>
          </a:p>
        </p:txBody>
      </p:sp>
      <p:sp>
        <p:nvSpPr>
          <p:cNvPr id="3" name="内容占位符 2"/>
          <p:cNvSpPr>
            <a:spLocks noGrp="1"/>
          </p:cNvSpPr>
          <p:nvPr>
            <p:ph sz="quarter" idx="11"/>
          </p:nvPr>
        </p:nvSpPr>
        <p:spPr/>
        <p:txBody>
          <a:bodyPr/>
          <a:lstStyle/>
          <a:p>
            <a:r>
              <a:rPr lang="zh-CN" altLang="en-US" dirty="0" smtClean="0"/>
              <a:t>变量作用范围</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638416" y="2708670"/>
            <a:ext cx="2088957" cy="360363"/>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3" name="内容占位符 2"/>
          <p:cNvSpPr>
            <a:spLocks noGrp="1"/>
          </p:cNvSpPr>
          <p:nvPr>
            <p:ph sz="quarter" idx="11"/>
          </p:nvPr>
        </p:nvSpPr>
        <p:spPr/>
        <p:txBody>
          <a:bodyPr/>
          <a:lstStyle/>
          <a:p>
            <a:r>
              <a:rPr lang="zh-CN" altLang="en-US" dirty="0" smtClean="0"/>
              <a:t>变量作用范围</a:t>
            </a:r>
            <a:endParaRPr lang="zh-CN" altLang="en-US" dirty="0"/>
          </a:p>
        </p:txBody>
      </p:sp>
      <p:sp>
        <p:nvSpPr>
          <p:cNvPr id="4" name="矩形 3"/>
          <p:cNvSpPr/>
          <p:nvPr/>
        </p:nvSpPr>
        <p:spPr>
          <a:xfrm>
            <a:off x="1080495" y="1195977"/>
            <a:ext cx="6096000" cy="4540538"/>
          </a:xfrm>
          <a:prstGeom prst="rect">
            <a:avLst/>
          </a:prstGeom>
        </p:spPr>
        <p:txBody>
          <a:bodyPr>
            <a:spAutoFit/>
          </a:bodyPr>
          <a:lstStyle/>
          <a:p>
            <a:pPr>
              <a:lnSpc>
                <a:spcPct val="150000"/>
              </a:lnSpc>
            </a:pPr>
            <a:r>
              <a:rPr lang="pt-BR" altLang="zh-CN" sz="2800" dirty="0">
                <a:latin typeface="微软雅黑" pitchFamily="34" charset="-122"/>
              </a:rPr>
              <a:t>var num = 100;</a:t>
            </a:r>
          </a:p>
          <a:p>
            <a:pPr>
              <a:lnSpc>
                <a:spcPct val="150000"/>
              </a:lnSpc>
            </a:pPr>
            <a:r>
              <a:rPr lang="pt-BR" altLang="zh-CN" sz="2800" dirty="0" smtClean="0">
                <a:latin typeface="微软雅黑" pitchFamily="34" charset="-122"/>
              </a:rPr>
              <a:t>function </a:t>
            </a:r>
            <a:r>
              <a:rPr lang="pt-BR" altLang="zh-CN" sz="2800" dirty="0">
                <a:latin typeface="微软雅黑" pitchFamily="34" charset="-122"/>
              </a:rPr>
              <a:t>sayNum(){</a:t>
            </a:r>
          </a:p>
          <a:p>
            <a:pPr>
              <a:lnSpc>
                <a:spcPct val="150000"/>
              </a:lnSpc>
            </a:pPr>
            <a:r>
              <a:rPr lang="pt-BR" altLang="zh-CN" sz="2800" dirty="0">
                <a:latin typeface="微软雅黑" pitchFamily="34" charset="-122"/>
              </a:rPr>
              <a:t>	</a:t>
            </a:r>
            <a:r>
              <a:rPr lang="pt-BR" altLang="zh-CN" sz="2800" dirty="0" smtClean="0">
                <a:latin typeface="微软雅黑" pitchFamily="34" charset="-122"/>
              </a:rPr>
              <a:t>var </a:t>
            </a:r>
            <a:r>
              <a:rPr lang="pt-BR" altLang="zh-CN" sz="2800" dirty="0">
                <a:latin typeface="微软雅黑" pitchFamily="34" charset="-122"/>
              </a:rPr>
              <a:t>num = 200;</a:t>
            </a:r>
          </a:p>
          <a:p>
            <a:pPr>
              <a:lnSpc>
                <a:spcPct val="150000"/>
              </a:lnSpc>
            </a:pPr>
            <a:r>
              <a:rPr lang="pt-BR" altLang="zh-CN" sz="2800" dirty="0">
                <a:latin typeface="微软雅黑" pitchFamily="34" charset="-122"/>
              </a:rPr>
              <a:t>	</a:t>
            </a:r>
            <a:r>
              <a:rPr lang="pt-BR" altLang="zh-CN" sz="2800" dirty="0" smtClean="0">
                <a:latin typeface="微软雅黑" pitchFamily="34" charset="-122"/>
              </a:rPr>
              <a:t>console.log(num</a:t>
            </a:r>
            <a:r>
              <a:rPr lang="pt-BR" altLang="zh-CN" sz="2800" dirty="0">
                <a:latin typeface="微软雅黑" pitchFamily="34" charset="-122"/>
              </a:rPr>
              <a:t>);</a:t>
            </a:r>
          </a:p>
          <a:p>
            <a:pPr>
              <a:lnSpc>
                <a:spcPct val="150000"/>
              </a:lnSpc>
            </a:pPr>
            <a:r>
              <a:rPr lang="pt-BR" altLang="zh-CN" sz="2800" dirty="0" smtClean="0">
                <a:latin typeface="微软雅黑" pitchFamily="34" charset="-122"/>
              </a:rPr>
              <a:t>}</a:t>
            </a:r>
            <a:endParaRPr lang="pt-BR" altLang="zh-CN" sz="2800" dirty="0">
              <a:latin typeface="微软雅黑" pitchFamily="34" charset="-122"/>
            </a:endParaRPr>
          </a:p>
          <a:p>
            <a:pPr>
              <a:lnSpc>
                <a:spcPct val="150000"/>
              </a:lnSpc>
            </a:pPr>
            <a:r>
              <a:rPr lang="pt-BR" altLang="zh-CN" sz="2800" dirty="0" smtClean="0">
                <a:latin typeface="微软雅黑" pitchFamily="34" charset="-122"/>
              </a:rPr>
              <a:t>console.log(num</a:t>
            </a:r>
            <a:r>
              <a:rPr lang="pt-BR" altLang="zh-CN" sz="2800" dirty="0">
                <a:latin typeface="微软雅黑" pitchFamily="34" charset="-122"/>
              </a:rPr>
              <a:t>);</a:t>
            </a:r>
          </a:p>
          <a:p>
            <a:pPr>
              <a:lnSpc>
                <a:spcPct val="150000"/>
              </a:lnSpc>
            </a:pPr>
            <a:r>
              <a:rPr lang="pt-BR" altLang="zh-CN" sz="2800" dirty="0" smtClean="0">
                <a:latin typeface="微软雅黑" pitchFamily="34" charset="-122"/>
              </a:rPr>
              <a:t>sayNum</a:t>
            </a:r>
            <a:r>
              <a:rPr lang="pt-BR" altLang="zh-CN" sz="2800" dirty="0">
                <a:latin typeface="微软雅黑" pitchFamily="34" charset="-122"/>
              </a:rPr>
              <a:t>();</a:t>
            </a:r>
            <a:endParaRPr lang="zh-CN" altLang="en-US" sz="2800" dirty="0">
              <a:latin typeface="微软雅黑" pitchFamily="34" charset="-122"/>
            </a:endParaRPr>
          </a:p>
        </p:txBody>
      </p:sp>
      <p:sp>
        <p:nvSpPr>
          <p:cNvPr id="11" name="矩形 10"/>
          <p:cNvSpPr/>
          <p:nvPr/>
        </p:nvSpPr>
        <p:spPr bwMode="auto">
          <a:xfrm>
            <a:off x="1854386" y="1412076"/>
            <a:ext cx="2088957" cy="360363"/>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Tree>
    <p:extLst>
      <p:ext uri="{BB962C8B-B14F-4D97-AF65-F5344CB8AC3E}">
        <p14:creationId xmlns:p14="http://schemas.microsoft.com/office/powerpoint/2010/main" val="121454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8"/>
          <p:cNvSpPr txBox="1">
            <a:spLocks noChangeArrowheads="1"/>
          </p:cNvSpPr>
          <p:nvPr/>
        </p:nvSpPr>
        <p:spPr bwMode="auto">
          <a:xfrm>
            <a:off x="1025213" y="191729"/>
            <a:ext cx="1827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Aft>
                <a:spcPct val="15000"/>
              </a:spcAft>
              <a:buClr>
                <a:schemeClr val="tx2"/>
              </a:buClr>
            </a:pPr>
            <a:r>
              <a:rPr lang="zh-CN" altLang="en-US" dirty="0">
                <a:solidFill>
                  <a:srgbClr val="C00000"/>
                </a:solidFill>
                <a:latin typeface="微软雅黑" panose="020B0503020204020204" pitchFamily="34" charset="-122"/>
              </a:rPr>
              <a:t>内容提纲</a:t>
            </a:r>
          </a:p>
        </p:txBody>
      </p:sp>
      <p:sp>
        <p:nvSpPr>
          <p:cNvPr id="28675"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事件及事件处理</a:t>
            </a:r>
            <a:endParaRPr lang="en-US" altLang="zh-CN" sz="2800" b="1">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quarter" idx="10"/>
          </p:nvPr>
        </p:nvSpPr>
        <p:spPr bwMode="auto">
          <a:xfrm>
            <a:off x="1413855" y="1285875"/>
            <a:ext cx="914819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4000"/>
              </a:lnSpc>
              <a:spcBef>
                <a:spcPts val="1200"/>
              </a:spcBef>
              <a:spcAft>
                <a:spcPts val="600"/>
              </a:spcAft>
            </a:pPr>
            <a:r>
              <a:rPr kumimoji="0" lang="zh-CN" altLang="en-US" dirty="0" smtClean="0"/>
              <a:t> 事件：能被</a:t>
            </a:r>
            <a:r>
              <a:rPr kumimoji="0" lang="en-US" altLang="zh-CN" dirty="0" smtClean="0"/>
              <a:t>JavaScript</a:t>
            </a:r>
            <a:r>
              <a:rPr kumimoji="0" lang="zh-CN" altLang="en-US" dirty="0" smtClean="0"/>
              <a:t>检测到的</a:t>
            </a:r>
            <a:r>
              <a:rPr kumimoji="0" lang="zh-CN" altLang="en-US" dirty="0" smtClean="0">
                <a:solidFill>
                  <a:srgbClr val="FF0000"/>
                </a:solidFill>
              </a:rPr>
              <a:t>活动</a:t>
            </a:r>
            <a:endParaRPr kumimoji="0" lang="en-US" altLang="zh-CN" dirty="0" smtClean="0">
              <a:solidFill>
                <a:srgbClr val="FF0000"/>
              </a:solidFill>
            </a:endParaRPr>
          </a:p>
          <a:p>
            <a:pPr lvl="1" eaLnBrk="1" hangingPunct="1">
              <a:lnSpc>
                <a:spcPts val="4000"/>
              </a:lnSpc>
              <a:spcBef>
                <a:spcPts val="1200"/>
              </a:spcBef>
              <a:spcAft>
                <a:spcPts val="600"/>
              </a:spcAft>
            </a:pPr>
            <a:r>
              <a:rPr kumimoji="0" lang="zh-CN" altLang="en-US" sz="2600" dirty="0" smtClean="0"/>
              <a:t> </a:t>
            </a:r>
            <a:r>
              <a:rPr kumimoji="0" lang="zh-CN" altLang="en-US" sz="2400" dirty="0" smtClean="0"/>
              <a:t>用户动作（鼠标或键盘操作等）</a:t>
            </a:r>
            <a:endParaRPr kumimoji="0" lang="en-US" altLang="zh-CN" sz="2400" dirty="0" smtClean="0"/>
          </a:p>
          <a:p>
            <a:pPr lvl="1" eaLnBrk="1" hangingPunct="1">
              <a:lnSpc>
                <a:spcPts val="4000"/>
              </a:lnSpc>
              <a:spcBef>
                <a:spcPts val="1200"/>
              </a:spcBef>
              <a:spcAft>
                <a:spcPts val="600"/>
              </a:spcAft>
            </a:pPr>
            <a:r>
              <a:rPr kumimoji="0" lang="zh-CN" altLang="en-US" sz="2400" dirty="0" smtClean="0"/>
              <a:t> 状态变化（加载、改变文本框内容等）</a:t>
            </a:r>
            <a:endParaRPr kumimoji="0" lang="en-US" altLang="zh-CN" sz="2400" dirty="0" smtClean="0"/>
          </a:p>
          <a:p>
            <a:pPr eaLnBrk="1" hangingPunct="1">
              <a:lnSpc>
                <a:spcPts val="4000"/>
              </a:lnSpc>
              <a:spcBef>
                <a:spcPts val="1200"/>
              </a:spcBef>
              <a:spcAft>
                <a:spcPts val="600"/>
              </a:spcAft>
            </a:pPr>
            <a:r>
              <a:rPr kumimoji="0" lang="zh-CN" altLang="en-US" dirty="0" smtClean="0"/>
              <a:t> 事件处理函数：当该活动发生时（称之为</a:t>
            </a:r>
            <a:r>
              <a:rPr kumimoji="0" lang="zh-CN" altLang="en-US" dirty="0" smtClean="0">
                <a:solidFill>
                  <a:srgbClr val="FF0000"/>
                </a:solidFill>
              </a:rPr>
              <a:t>触发事件时</a:t>
            </a:r>
            <a:r>
              <a:rPr kumimoji="0" lang="zh-CN" altLang="en-US" dirty="0" smtClean="0"/>
              <a:t>），所执行的</a:t>
            </a:r>
            <a:r>
              <a:rPr kumimoji="0" lang="zh-CN" altLang="en-US" dirty="0" smtClean="0">
                <a:solidFill>
                  <a:srgbClr val="FF0000"/>
                </a:solidFill>
              </a:rPr>
              <a:t>响应该活动</a:t>
            </a:r>
            <a:r>
              <a:rPr kumimoji="0" lang="zh-CN" altLang="en-US" dirty="0" smtClean="0"/>
              <a:t>的</a:t>
            </a:r>
            <a:r>
              <a:rPr kumimoji="0" lang="zh-CN" altLang="en-US" dirty="0" smtClean="0">
                <a:solidFill>
                  <a:srgbClr val="FF0000"/>
                </a:solidFill>
              </a:rPr>
              <a:t>函数</a:t>
            </a:r>
          </a:p>
          <a:p>
            <a:pPr eaLnBrk="1" hangingPunct="1">
              <a:lnSpc>
                <a:spcPct val="150000"/>
              </a:lnSpc>
              <a:buFont typeface="Arial" panose="020B0604020202020204" pitchFamily="34" charset="0"/>
              <a:buNone/>
            </a:pPr>
            <a:endParaRPr kumimoji="0" lang="zh-CN" altLang="en-US" dirty="0" smtClean="0"/>
          </a:p>
        </p:txBody>
      </p:sp>
      <p:sp>
        <p:nvSpPr>
          <p:cNvPr id="4" name="内容占位符 2"/>
          <p:cNvSpPr>
            <a:spLocks noGrp="1"/>
          </p:cNvSpPr>
          <p:nvPr>
            <p:ph sz="quarter" idx="11"/>
          </p:nvPr>
        </p:nvSpPr>
        <p:spPr>
          <a:xfrm>
            <a:off x="1090714" y="236943"/>
            <a:ext cx="8191557" cy="490476"/>
          </a:xfrm>
        </p:spPr>
        <p:txBody>
          <a:bodyPr/>
          <a:lstStyle/>
          <a:p>
            <a:r>
              <a:rPr lang="zh-CN" altLang="en-US" dirty="0" smtClean="0"/>
              <a:t>事件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3" end="3"/>
                                            </p:txEl>
                                          </p:spTgt>
                                        </p:tgtEl>
                                        <p:attrNameLst>
                                          <p:attrName>style.visibility</p:attrName>
                                        </p:attrNameLst>
                                      </p:cBhvr>
                                      <p:to>
                                        <p:strVal val="visible"/>
                                      </p:to>
                                    </p:set>
                                    <p:anim calcmode="lin" valueType="num">
                                      <p:cBhvr additive="base">
                                        <p:cTn id="7" dur="5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函数的定义和调用</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854515" y="2564604"/>
            <a:ext cx="3762772" cy="1091407"/>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8" name="矩形 7"/>
          <p:cNvSpPr/>
          <p:nvPr/>
        </p:nvSpPr>
        <p:spPr bwMode="auto">
          <a:xfrm>
            <a:off x="3358746" y="4725594"/>
            <a:ext cx="2305056" cy="486381"/>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2" name="内容占位符 1"/>
          <p:cNvSpPr>
            <a:spLocks noGrp="1"/>
          </p:cNvSpPr>
          <p:nvPr>
            <p:ph sz="quarter" idx="11"/>
          </p:nvPr>
        </p:nvSpPr>
        <p:spPr/>
        <p:txBody>
          <a:bodyPr/>
          <a:lstStyle/>
          <a:p>
            <a:r>
              <a:rPr kumimoji="0" lang="zh-CN" altLang="en-US" dirty="0"/>
              <a:t>单击</a:t>
            </a:r>
            <a:r>
              <a:rPr kumimoji="0" lang="zh-CN" altLang="en-US" dirty="0" smtClean="0"/>
              <a:t>事件</a:t>
            </a:r>
            <a:endParaRPr kumimoji="0" lang="zh-CN" altLang="en-US" dirty="0"/>
          </a:p>
          <a:p>
            <a:endParaRPr lang="zh-CN" altLang="en-US" dirty="0"/>
          </a:p>
        </p:txBody>
      </p:sp>
      <p:sp>
        <p:nvSpPr>
          <p:cNvPr id="3" name="矩形 2"/>
          <p:cNvSpPr/>
          <p:nvPr/>
        </p:nvSpPr>
        <p:spPr>
          <a:xfrm>
            <a:off x="1103109" y="1065675"/>
            <a:ext cx="8522508" cy="4524315"/>
          </a:xfrm>
          <a:prstGeom prst="rect">
            <a:avLst/>
          </a:prstGeom>
        </p:spPr>
        <p:txBody>
          <a:bodyPr wrap="square">
            <a:spAutoFit/>
          </a:bodyPr>
          <a:lstStyle/>
          <a:p>
            <a:r>
              <a:rPr lang="en-US" altLang="zh-CN" sz="2400" dirty="0">
                <a:latin typeface="+mn-ea"/>
                <a:ea typeface="+mn-ea"/>
              </a:rPr>
              <a:t>&lt;head&gt;</a:t>
            </a:r>
          </a:p>
          <a:p>
            <a:r>
              <a:rPr lang="en-US" altLang="zh-CN" sz="2400" dirty="0">
                <a:latin typeface="+mn-ea"/>
                <a:ea typeface="+mn-ea"/>
              </a:rPr>
              <a:t>	&lt;meta charset="UTF-8"&gt;</a:t>
            </a:r>
          </a:p>
          <a:p>
            <a:r>
              <a:rPr lang="en-US" altLang="zh-CN" sz="2400" dirty="0">
                <a:latin typeface="+mn-ea"/>
                <a:ea typeface="+mn-ea"/>
              </a:rPr>
              <a:t>	&lt;title&gt;</a:t>
            </a:r>
            <a:r>
              <a:rPr lang="zh-CN" altLang="en-US" sz="2400" dirty="0">
                <a:latin typeface="+mn-ea"/>
                <a:ea typeface="+mn-ea"/>
              </a:rPr>
              <a:t>单击事件</a:t>
            </a:r>
            <a:r>
              <a:rPr lang="en-US" altLang="zh-CN" sz="2400" dirty="0">
                <a:latin typeface="+mn-ea"/>
                <a:ea typeface="+mn-ea"/>
              </a:rPr>
              <a:t>&lt;/title&gt;</a:t>
            </a:r>
          </a:p>
          <a:p>
            <a:r>
              <a:rPr lang="en-US" altLang="zh-CN" sz="2400" dirty="0">
                <a:latin typeface="+mn-ea"/>
                <a:ea typeface="+mn-ea"/>
              </a:rPr>
              <a:t>	&lt;script&gt;</a:t>
            </a:r>
          </a:p>
          <a:p>
            <a:r>
              <a:rPr lang="en-US" altLang="zh-CN" sz="2400" dirty="0">
                <a:latin typeface="+mn-ea"/>
                <a:ea typeface="+mn-ea"/>
              </a:rPr>
              <a:t>		function tell(){</a:t>
            </a:r>
          </a:p>
          <a:p>
            <a:r>
              <a:rPr lang="en-US" altLang="zh-CN" sz="2400" dirty="0">
                <a:latin typeface="+mn-ea"/>
                <a:ea typeface="+mn-ea"/>
              </a:rPr>
              <a:t>			alert('</a:t>
            </a:r>
            <a:r>
              <a:rPr lang="zh-CN" altLang="en-US" sz="2400" dirty="0">
                <a:latin typeface="+mn-ea"/>
                <a:ea typeface="+mn-ea"/>
              </a:rPr>
              <a:t>弹出提示框</a:t>
            </a:r>
            <a:r>
              <a:rPr lang="en-US" altLang="zh-CN" sz="2400" dirty="0">
                <a:latin typeface="+mn-ea"/>
                <a:ea typeface="+mn-ea"/>
              </a:rPr>
              <a:t>');</a:t>
            </a:r>
          </a:p>
          <a:p>
            <a:r>
              <a:rPr lang="en-US" altLang="zh-CN" sz="2400" dirty="0">
                <a:latin typeface="+mn-ea"/>
                <a:ea typeface="+mn-ea"/>
              </a:rPr>
              <a:t>		}</a:t>
            </a:r>
          </a:p>
          <a:p>
            <a:r>
              <a:rPr lang="en-US" altLang="zh-CN" sz="2400" dirty="0">
                <a:latin typeface="+mn-ea"/>
                <a:ea typeface="+mn-ea"/>
              </a:rPr>
              <a:t>	&lt;/script&gt;</a:t>
            </a:r>
          </a:p>
          <a:p>
            <a:r>
              <a:rPr lang="en-US" altLang="zh-CN" sz="2400" dirty="0">
                <a:latin typeface="+mn-ea"/>
                <a:ea typeface="+mn-ea"/>
              </a:rPr>
              <a:t>&lt;/head&gt;</a:t>
            </a:r>
          </a:p>
          <a:p>
            <a:r>
              <a:rPr lang="en-US" altLang="zh-CN" sz="2400" dirty="0">
                <a:latin typeface="+mn-ea"/>
                <a:ea typeface="+mn-ea"/>
              </a:rPr>
              <a:t>&lt;body&gt;</a:t>
            </a:r>
          </a:p>
          <a:p>
            <a:r>
              <a:rPr lang="en-US" altLang="zh-CN" sz="2400" dirty="0">
                <a:latin typeface="+mn-ea"/>
                <a:ea typeface="+mn-ea"/>
              </a:rPr>
              <a:t>	&lt;button </a:t>
            </a:r>
            <a:r>
              <a:rPr lang="en-US" altLang="zh-CN" sz="2400" dirty="0" err="1">
                <a:latin typeface="+mn-ea"/>
                <a:ea typeface="+mn-ea"/>
              </a:rPr>
              <a:t>onclick</a:t>
            </a:r>
            <a:r>
              <a:rPr lang="en-US" altLang="zh-CN" sz="2400" dirty="0">
                <a:latin typeface="+mn-ea"/>
                <a:ea typeface="+mn-ea"/>
              </a:rPr>
              <a:t>="tell();"&gt;</a:t>
            </a:r>
            <a:r>
              <a:rPr lang="zh-CN" altLang="en-US" sz="2400" dirty="0">
                <a:latin typeface="+mn-ea"/>
                <a:ea typeface="+mn-ea"/>
              </a:rPr>
              <a:t>弹出提示框</a:t>
            </a:r>
            <a:r>
              <a:rPr lang="en-US" altLang="zh-CN" sz="2400" dirty="0">
                <a:latin typeface="+mn-ea"/>
                <a:ea typeface="+mn-ea"/>
              </a:rPr>
              <a:t>&lt;/button&gt;</a:t>
            </a:r>
          </a:p>
          <a:p>
            <a:r>
              <a:rPr lang="en-US" altLang="zh-CN" sz="2400" dirty="0">
                <a:latin typeface="+mn-ea"/>
                <a:ea typeface="+mn-ea"/>
              </a:rPr>
              <a:t>&lt;/body&gt;</a:t>
            </a:r>
            <a:endParaRPr lang="zh-CN" altLang="en-US" sz="2400" dirty="0">
              <a:latin typeface="+mn-ea"/>
              <a:ea typeface="+mn-ea"/>
            </a:endParaRPr>
          </a:p>
        </p:txBody>
      </p:sp>
    </p:spTree>
    <p:extLst>
      <p:ext uri="{BB962C8B-B14F-4D97-AF65-F5344CB8AC3E}">
        <p14:creationId xmlns:p14="http://schemas.microsoft.com/office/powerpoint/2010/main" val="1243378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sz="quarter" idx="10"/>
          </p:nvPr>
        </p:nvSpPr>
        <p:spPr bwMode="auto">
          <a:xfrm>
            <a:off x="1918086" y="1285875"/>
            <a:ext cx="806769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 在哪个</a:t>
            </a:r>
            <a:r>
              <a:rPr lang="en-US" altLang="zh-CN" dirty="0" smtClean="0">
                <a:solidFill>
                  <a:srgbClr val="FF0000"/>
                </a:solidFill>
              </a:rPr>
              <a:t>HTML</a:t>
            </a:r>
            <a:r>
              <a:rPr lang="zh-CN" altLang="en-US" dirty="0" smtClean="0">
                <a:solidFill>
                  <a:srgbClr val="FF0000"/>
                </a:solidFill>
              </a:rPr>
              <a:t>元素</a:t>
            </a:r>
            <a:r>
              <a:rPr lang="zh-CN" altLang="en-US" dirty="0" smtClean="0"/>
              <a:t>上？</a:t>
            </a:r>
            <a:endParaRPr lang="en-US" altLang="zh-CN" dirty="0" smtClean="0"/>
          </a:p>
          <a:p>
            <a:pPr>
              <a:lnSpc>
                <a:spcPct val="150000"/>
              </a:lnSpc>
            </a:pPr>
            <a:r>
              <a:rPr lang="zh-CN" altLang="en-US" dirty="0" smtClean="0"/>
              <a:t> 发生什么</a:t>
            </a:r>
            <a:r>
              <a:rPr lang="zh-CN" altLang="en-US" dirty="0" smtClean="0">
                <a:solidFill>
                  <a:srgbClr val="FF0000"/>
                </a:solidFill>
              </a:rPr>
              <a:t>事件？</a:t>
            </a:r>
            <a:endParaRPr lang="en-US" altLang="zh-CN" dirty="0" smtClean="0">
              <a:solidFill>
                <a:srgbClr val="FF0000"/>
              </a:solidFill>
            </a:endParaRPr>
          </a:p>
          <a:p>
            <a:pPr>
              <a:lnSpc>
                <a:spcPct val="150000"/>
              </a:lnSpc>
            </a:pPr>
            <a:r>
              <a:rPr lang="zh-CN" altLang="en-US" dirty="0" smtClean="0"/>
              <a:t> 程序作何</a:t>
            </a:r>
            <a:r>
              <a:rPr lang="zh-CN" altLang="en-US" dirty="0" smtClean="0">
                <a:solidFill>
                  <a:srgbClr val="FF0000"/>
                </a:solidFill>
              </a:rPr>
              <a:t>处理</a:t>
            </a:r>
            <a:r>
              <a:rPr lang="zh-CN" altLang="en-US" dirty="0" smtClean="0"/>
              <a:t>（事件处理函数）？</a:t>
            </a:r>
          </a:p>
        </p:txBody>
      </p:sp>
      <p:sp>
        <p:nvSpPr>
          <p:cNvPr id="2" name="内容占位符 1"/>
          <p:cNvSpPr>
            <a:spLocks noGrp="1"/>
          </p:cNvSpPr>
          <p:nvPr>
            <p:ph sz="quarter" idx="11"/>
          </p:nvPr>
        </p:nvSpPr>
        <p:spPr/>
        <p:txBody>
          <a:bodyPr/>
          <a:lstStyle/>
          <a:p>
            <a:r>
              <a:rPr lang="zh-CN" altLang="en-US" dirty="0"/>
              <a:t>事件的三要素</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quarter" idx="10"/>
          </p:nvPr>
        </p:nvSpPr>
        <p:spPr bwMode="auto">
          <a:xfrm>
            <a:off x="1090715" y="1285875"/>
            <a:ext cx="961539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1200"/>
              </a:spcBef>
              <a:spcAft>
                <a:spcPts val="600"/>
              </a:spcAft>
            </a:pPr>
            <a:r>
              <a:rPr kumimoji="0" lang="zh-CN" altLang="en-US" dirty="0" smtClean="0"/>
              <a:t> 在</a:t>
            </a:r>
            <a:r>
              <a:rPr kumimoji="0" lang="en-US" altLang="zh-CN" dirty="0" smtClean="0"/>
              <a:t>JavaScript</a:t>
            </a:r>
            <a:r>
              <a:rPr kumimoji="0" lang="zh-CN" altLang="en-US" dirty="0" smtClean="0"/>
              <a:t>中，为元素添加一个事件，一般有两种方法</a:t>
            </a:r>
            <a:endParaRPr kumimoji="0" lang="en-US" altLang="zh-CN" dirty="0" smtClean="0"/>
          </a:p>
          <a:p>
            <a:pPr lvl="1" eaLnBrk="1" hangingPunct="1">
              <a:spcBef>
                <a:spcPts val="1200"/>
              </a:spcBef>
              <a:spcAft>
                <a:spcPts val="600"/>
              </a:spcAft>
            </a:pPr>
            <a:r>
              <a:rPr kumimoji="0" lang="en-US" altLang="zh-CN" sz="2800" dirty="0"/>
              <a:t> </a:t>
            </a:r>
            <a:r>
              <a:rPr kumimoji="0" lang="zh-CN" altLang="en-US" sz="2400" dirty="0"/>
              <a:t>在</a:t>
            </a:r>
            <a:r>
              <a:rPr kumimoji="0" lang="en-US" altLang="zh-CN" sz="2400" dirty="0"/>
              <a:t>HTML</a:t>
            </a:r>
            <a:r>
              <a:rPr kumimoji="0" lang="zh-CN" altLang="en-US" sz="2400" dirty="0"/>
              <a:t>元素中，添加</a:t>
            </a:r>
            <a:r>
              <a:rPr kumimoji="0" lang="en-US" altLang="zh-CN" sz="2400" dirty="0">
                <a:solidFill>
                  <a:srgbClr val="FF0000"/>
                </a:solidFill>
              </a:rPr>
              <a:t>HTML</a:t>
            </a:r>
            <a:r>
              <a:rPr kumimoji="0" lang="zh-CN" altLang="en-US" sz="2400" dirty="0">
                <a:solidFill>
                  <a:srgbClr val="FF0000"/>
                </a:solidFill>
              </a:rPr>
              <a:t>动作属性</a:t>
            </a:r>
            <a:r>
              <a:rPr kumimoji="0" lang="zh-CN" altLang="en-US" sz="2400" dirty="0"/>
              <a:t>，绑定一个事件处理函数</a:t>
            </a:r>
            <a:endParaRPr kumimoji="0" lang="en-US" altLang="zh-CN" sz="2800" dirty="0"/>
          </a:p>
          <a:p>
            <a:pPr marL="168275" lvl="1" indent="0" eaLnBrk="1" hangingPunct="1">
              <a:spcBef>
                <a:spcPts val="1200"/>
              </a:spcBef>
              <a:spcAft>
                <a:spcPts val="600"/>
              </a:spcAft>
              <a:buNone/>
            </a:pPr>
            <a:endParaRPr kumimoji="0" lang="en-US" altLang="zh-CN" sz="3600" dirty="0" smtClean="0"/>
          </a:p>
          <a:p>
            <a:pPr lvl="1" eaLnBrk="1" hangingPunct="1">
              <a:lnSpc>
                <a:spcPts val="4000"/>
              </a:lnSpc>
              <a:spcBef>
                <a:spcPts val="1800"/>
              </a:spcBef>
              <a:spcAft>
                <a:spcPts val="600"/>
              </a:spcAft>
            </a:pPr>
            <a:r>
              <a:rPr kumimoji="0" lang="zh-CN" altLang="en-US" sz="2400" dirty="0" smtClean="0"/>
              <a:t> 在</a:t>
            </a:r>
            <a:r>
              <a:rPr kumimoji="0" lang="en-US" altLang="zh-CN" sz="2400" dirty="0"/>
              <a:t>JavaScript</a:t>
            </a:r>
            <a:r>
              <a:rPr kumimoji="0" lang="zh-CN" altLang="en-US" sz="2400" dirty="0"/>
              <a:t>中，为</a:t>
            </a:r>
            <a:r>
              <a:rPr kumimoji="0" lang="en-US" altLang="zh-CN" sz="2400" dirty="0"/>
              <a:t>HTML</a:t>
            </a:r>
            <a:r>
              <a:rPr kumimoji="0" lang="zh-CN" altLang="en-US" sz="2400" dirty="0"/>
              <a:t>元素</a:t>
            </a:r>
            <a:r>
              <a:rPr kumimoji="0" lang="zh-CN" altLang="en-US" sz="2400" dirty="0">
                <a:solidFill>
                  <a:srgbClr val="FF0000"/>
                </a:solidFill>
              </a:rPr>
              <a:t>动态添加</a:t>
            </a:r>
            <a:r>
              <a:rPr kumimoji="0" lang="zh-CN" altLang="en-US" sz="2400" dirty="0"/>
              <a:t>事件处理函数</a:t>
            </a:r>
            <a:endParaRPr kumimoji="0" lang="zh-CN" altLang="en-US" sz="28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添加事件方法</a:t>
            </a:r>
          </a:p>
          <a:p>
            <a:endParaRPr lang="zh-CN" altLang="en-US" dirty="0"/>
          </a:p>
        </p:txBody>
      </p:sp>
      <p:sp>
        <p:nvSpPr>
          <p:cNvPr id="3" name="矩形 2"/>
          <p:cNvSpPr/>
          <p:nvPr/>
        </p:nvSpPr>
        <p:spPr>
          <a:xfrm>
            <a:off x="1637851" y="2679203"/>
            <a:ext cx="8450475" cy="461665"/>
          </a:xfrm>
          <a:prstGeom prst="rect">
            <a:avLst/>
          </a:prstGeom>
        </p:spPr>
        <p:txBody>
          <a:bodyPr wrap="square">
            <a:spAutoFit/>
          </a:bodyPr>
          <a:lstStyle/>
          <a:p>
            <a:r>
              <a:rPr lang="en-US" altLang="zh-CN" sz="2400" dirty="0">
                <a:latin typeface="+mn-ea"/>
                <a:ea typeface="+mn-ea"/>
              </a:rPr>
              <a:t>&lt;button </a:t>
            </a:r>
            <a:r>
              <a:rPr lang="en-US" altLang="zh-CN" sz="2400" dirty="0" err="1">
                <a:solidFill>
                  <a:srgbClr val="FF0000"/>
                </a:solidFill>
                <a:latin typeface="+mn-ea"/>
                <a:ea typeface="+mn-ea"/>
              </a:rPr>
              <a:t>onclick</a:t>
            </a:r>
            <a:r>
              <a:rPr lang="en-US" altLang="zh-CN" sz="2400" dirty="0">
                <a:latin typeface="+mn-ea"/>
                <a:ea typeface="+mn-ea"/>
              </a:rPr>
              <a:t>="tell();"&gt;</a:t>
            </a:r>
            <a:r>
              <a:rPr lang="zh-CN" altLang="en-US" sz="2400" dirty="0">
                <a:latin typeface="+mn-ea"/>
                <a:ea typeface="+mn-ea"/>
              </a:rPr>
              <a:t>弹出提示框</a:t>
            </a:r>
            <a:r>
              <a:rPr lang="en-US" altLang="zh-CN" sz="2400" dirty="0">
                <a:latin typeface="+mn-ea"/>
                <a:ea typeface="+mn-ea"/>
              </a:rPr>
              <a:t>&lt;/button&gt;</a:t>
            </a:r>
            <a:endParaRPr lang="zh-CN" altLang="en-US" sz="2400" dirty="0">
              <a:latin typeface="+mn-ea"/>
              <a:ea typeface="+mn-ea"/>
            </a:endParaRPr>
          </a:p>
        </p:txBody>
      </p:sp>
      <p:sp>
        <p:nvSpPr>
          <p:cNvPr id="4" name="矩形 3"/>
          <p:cNvSpPr/>
          <p:nvPr/>
        </p:nvSpPr>
        <p:spPr>
          <a:xfrm>
            <a:off x="1588432" y="4245595"/>
            <a:ext cx="9621911" cy="1200329"/>
          </a:xfrm>
          <a:prstGeom prst="rect">
            <a:avLst/>
          </a:prstGeom>
        </p:spPr>
        <p:txBody>
          <a:bodyPr wrap="square">
            <a:spAutoFit/>
          </a:bodyPr>
          <a:lstStyle/>
          <a:p>
            <a:r>
              <a:rPr lang="en-US" altLang="zh-CN" sz="2400" dirty="0" err="1">
                <a:latin typeface="微软雅黑" pitchFamily="34" charset="-122"/>
              </a:rPr>
              <a:t>document.getElementById</a:t>
            </a:r>
            <a:r>
              <a:rPr lang="en-US" altLang="zh-CN" sz="2400" dirty="0">
                <a:latin typeface="微软雅黑" pitchFamily="34" charset="-122"/>
              </a:rPr>
              <a:t>('</a:t>
            </a:r>
            <a:r>
              <a:rPr lang="en-US" altLang="zh-CN" sz="2400" dirty="0" err="1">
                <a:latin typeface="微软雅黑" pitchFamily="34" charset="-122"/>
              </a:rPr>
              <a:t>btn</a:t>
            </a:r>
            <a:r>
              <a:rPr lang="en-US" altLang="zh-CN" sz="2400" dirty="0">
                <a:latin typeface="微软雅黑" pitchFamily="34" charset="-122"/>
              </a:rPr>
              <a:t>').</a:t>
            </a:r>
            <a:r>
              <a:rPr lang="en-US" altLang="zh-CN" sz="2400" dirty="0" err="1">
                <a:solidFill>
                  <a:srgbClr val="FF0000"/>
                </a:solidFill>
                <a:latin typeface="微软雅黑" pitchFamily="34" charset="-122"/>
              </a:rPr>
              <a:t>onclick</a:t>
            </a:r>
            <a:r>
              <a:rPr lang="en-US" altLang="zh-CN" sz="2400" dirty="0">
                <a:solidFill>
                  <a:srgbClr val="FF0000"/>
                </a:solidFill>
                <a:latin typeface="微软雅黑" pitchFamily="34" charset="-122"/>
              </a:rPr>
              <a:t> </a:t>
            </a:r>
            <a:r>
              <a:rPr lang="en-US" altLang="zh-CN" sz="2400" dirty="0">
                <a:latin typeface="微软雅黑" pitchFamily="34" charset="-122"/>
              </a:rPr>
              <a:t>= function(){</a:t>
            </a:r>
          </a:p>
          <a:p>
            <a:r>
              <a:rPr lang="en-US" altLang="zh-CN" sz="2400" dirty="0">
                <a:latin typeface="微软雅黑" pitchFamily="34" charset="-122"/>
              </a:rPr>
              <a:t>			</a:t>
            </a:r>
          </a:p>
          <a:p>
            <a:r>
              <a:rPr lang="en-US" altLang="zh-CN" sz="2400" dirty="0" smtClean="0">
                <a:latin typeface="微软雅黑" pitchFamily="34" charset="-122"/>
              </a:rPr>
              <a:t>}</a:t>
            </a:r>
            <a:endParaRPr lang="zh-CN" altLang="en-US" sz="2400" dirty="0">
              <a:latin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quarter" idx="10"/>
          </p:nvPr>
        </p:nvSpPr>
        <p:spPr bwMode="auto">
          <a:xfrm>
            <a:off x="1090714" y="1285875"/>
            <a:ext cx="918320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4200"/>
              </a:lnSpc>
              <a:spcBef>
                <a:spcPts val="1200"/>
              </a:spcBef>
              <a:spcAft>
                <a:spcPts val="900"/>
              </a:spcAft>
            </a:pPr>
            <a:r>
              <a:rPr kumimoji="0" lang="zh-CN" altLang="en-US" dirty="0" smtClean="0">
                <a:solidFill>
                  <a:srgbClr val="FF0000"/>
                </a:solidFill>
              </a:rPr>
              <a:t> 事件处理机制</a:t>
            </a:r>
            <a:r>
              <a:rPr kumimoji="0" lang="zh-CN" altLang="en-US" dirty="0" smtClean="0"/>
              <a:t>：当某一个事件触发时，会执行操作以响应该事件；当该事件再次发生时，响应操作会再次执行。</a:t>
            </a:r>
            <a:endParaRPr kumimoji="0" lang="en-US" altLang="zh-CN" dirty="0" smtClean="0"/>
          </a:p>
          <a:p>
            <a:pPr eaLnBrk="1" hangingPunct="1">
              <a:lnSpc>
                <a:spcPts val="4200"/>
              </a:lnSpc>
              <a:spcBef>
                <a:spcPts val="1200"/>
              </a:spcBef>
              <a:spcAft>
                <a:spcPts val="900"/>
              </a:spcAft>
            </a:pPr>
            <a:r>
              <a:rPr kumimoji="0" lang="zh-CN" altLang="en-US" dirty="0" smtClean="0"/>
              <a:t> 响应事件的操作是一段代码（如函数），会</a:t>
            </a:r>
            <a:r>
              <a:rPr kumimoji="0" lang="zh-CN" altLang="en-US" dirty="0" smtClean="0">
                <a:solidFill>
                  <a:srgbClr val="FF0000"/>
                </a:solidFill>
              </a:rPr>
              <a:t>捕获每一次事件</a:t>
            </a:r>
            <a:r>
              <a:rPr kumimoji="0" lang="zh-CN" altLang="en-US" dirty="0" smtClean="0"/>
              <a:t>触发的动作，然后</a:t>
            </a:r>
            <a:r>
              <a:rPr kumimoji="0" lang="zh-CN" altLang="en-US" dirty="0" smtClean="0">
                <a:solidFill>
                  <a:srgbClr val="FF0000"/>
                </a:solidFill>
              </a:rPr>
              <a:t>执行该段代码。</a:t>
            </a:r>
            <a:r>
              <a:rPr kumimoji="0" lang="zh-CN" altLang="en-US" dirty="0" smtClean="0"/>
              <a:t>即事件处理机制中，</a:t>
            </a:r>
            <a:r>
              <a:rPr kumimoji="0" lang="zh-CN" altLang="en-US" dirty="0" smtClean="0">
                <a:solidFill>
                  <a:srgbClr val="FF0000"/>
                </a:solidFill>
              </a:rPr>
              <a:t>函数的执行是由事件所触发</a:t>
            </a:r>
            <a:r>
              <a:rPr kumimoji="0" lang="zh-CN" altLang="en-US" dirty="0" smtClean="0"/>
              <a:t>的。</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事件处理</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quarter" idx="10"/>
          </p:nvPr>
        </p:nvSpPr>
        <p:spPr bwMode="auto">
          <a:xfrm>
            <a:off x="1090714" y="1280086"/>
            <a:ext cx="943632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3800"/>
              </a:lnSpc>
              <a:spcBef>
                <a:spcPts val="1200"/>
              </a:spcBef>
              <a:spcAft>
                <a:spcPts val="600"/>
              </a:spcAft>
            </a:pPr>
            <a:r>
              <a:rPr kumimoji="0" lang="zh-CN" altLang="en-US" dirty="0" smtClean="0">
                <a:solidFill>
                  <a:srgbClr val="FF0000"/>
                </a:solidFill>
              </a:rPr>
              <a:t> </a:t>
            </a:r>
            <a:r>
              <a:rPr kumimoji="0" lang="en-US" altLang="zh-CN" dirty="0" err="1" smtClean="0"/>
              <a:t>onload</a:t>
            </a:r>
            <a:r>
              <a:rPr kumimoji="0" lang="en-US" altLang="zh-CN" dirty="0" smtClean="0"/>
              <a:t> </a:t>
            </a:r>
            <a:r>
              <a:rPr kumimoji="0" lang="zh-CN" altLang="en-US" dirty="0" smtClean="0">
                <a:solidFill>
                  <a:srgbClr val="FF0000"/>
                </a:solidFill>
              </a:rPr>
              <a:t>页面加载</a:t>
            </a:r>
            <a:r>
              <a:rPr kumimoji="0" lang="zh-CN" altLang="en-US" dirty="0" smtClean="0"/>
              <a:t>事件（文档元素）</a:t>
            </a:r>
            <a:r>
              <a:rPr kumimoji="0" lang="en-US" altLang="zh-CN" dirty="0" smtClean="0"/>
              <a:t>—— </a:t>
            </a:r>
            <a:r>
              <a:rPr kumimoji="0" lang="zh-CN" altLang="en-US" dirty="0" smtClean="0"/>
              <a:t>在</a:t>
            </a:r>
            <a:r>
              <a:rPr kumimoji="0" lang="zh-CN" altLang="en-US" dirty="0"/>
              <a:t>页面或图像加载完成后立即发生</a:t>
            </a:r>
            <a:r>
              <a:rPr kumimoji="0" lang="zh-CN" altLang="en-US" dirty="0" smtClean="0"/>
              <a:t>。</a:t>
            </a:r>
            <a:endParaRPr kumimoji="0" lang="en-US" altLang="zh-CN" dirty="0" smtClean="0"/>
          </a:p>
          <a:p>
            <a:pPr eaLnBrk="1" hangingPunct="1">
              <a:spcBef>
                <a:spcPts val="1200"/>
              </a:spcBef>
              <a:spcAft>
                <a:spcPts val="600"/>
              </a:spcAft>
            </a:pPr>
            <a:r>
              <a:rPr kumimoji="0" lang="en-US" altLang="zh-CN" dirty="0" smtClean="0"/>
              <a:t> </a:t>
            </a:r>
            <a:r>
              <a:rPr kumimoji="0" lang="en-US" altLang="zh-CN" dirty="0" err="1" smtClean="0"/>
              <a:t>onunload</a:t>
            </a:r>
            <a:r>
              <a:rPr kumimoji="0" lang="en-US" altLang="zh-CN" dirty="0" smtClean="0"/>
              <a:t> </a:t>
            </a:r>
            <a:r>
              <a:rPr kumimoji="0" lang="zh-CN" altLang="en-US" dirty="0" smtClean="0">
                <a:solidFill>
                  <a:srgbClr val="FF0000"/>
                </a:solidFill>
              </a:rPr>
              <a:t>页面退出</a:t>
            </a:r>
            <a:r>
              <a:rPr kumimoji="0" lang="zh-CN" altLang="en-US" dirty="0" smtClean="0"/>
              <a:t>事件 </a:t>
            </a:r>
            <a:r>
              <a:rPr kumimoji="0" lang="en-US" altLang="zh-CN" dirty="0" smtClean="0"/>
              <a:t>——</a:t>
            </a:r>
            <a:r>
              <a:rPr kumimoji="0" lang="zh-CN" altLang="en-US" dirty="0" smtClean="0"/>
              <a:t> 在</a:t>
            </a:r>
            <a:r>
              <a:rPr kumimoji="0" lang="zh-CN" altLang="en-US" dirty="0"/>
              <a:t>用户退出页面时发生。</a:t>
            </a:r>
          </a:p>
          <a:p>
            <a:pPr eaLnBrk="1" hangingPunct="1">
              <a:spcBef>
                <a:spcPts val="1200"/>
              </a:spcBef>
              <a:spcAft>
                <a:spcPts val="600"/>
              </a:spcAft>
            </a:pPr>
            <a:endParaRPr kumimoji="0" lang="zh-CN" altLang="en-US" dirty="0"/>
          </a:p>
          <a:p>
            <a:pPr eaLnBrk="1" hangingPunct="1">
              <a:spcBef>
                <a:spcPts val="1200"/>
              </a:spcBef>
              <a:spcAft>
                <a:spcPts val="600"/>
              </a:spcAft>
            </a:pPr>
            <a:endParaRPr kumimoji="0" lang="en-US" altLang="zh-CN" dirty="0" smtClean="0"/>
          </a:p>
          <a:p>
            <a:pPr marL="0" indent="0" eaLnBrk="1" hangingPunct="1">
              <a:spcBef>
                <a:spcPts val="1200"/>
              </a:spcBef>
              <a:spcAft>
                <a:spcPts val="600"/>
              </a:spcAft>
              <a:buNone/>
            </a:pPr>
            <a:endParaRPr kumimoji="0" lang="en-US" altLang="zh-CN" dirty="0" smtClean="0">
              <a:solidFill>
                <a:srgbClr val="FF0000"/>
              </a:solidFill>
            </a:endParaRPr>
          </a:p>
          <a:p>
            <a:pPr eaLnBrk="1" hangingPunct="1">
              <a:lnSpc>
                <a:spcPct val="150000"/>
              </a:lnSpc>
              <a:buFont typeface="Arial" panose="020B0604020202020204" pitchFamily="34" charset="0"/>
              <a:buNone/>
            </a:pPr>
            <a:endParaRPr kumimoji="0" lang="zh-CN" altLang="en-US" dirty="0" smtClean="0"/>
          </a:p>
        </p:txBody>
      </p:sp>
      <p:sp>
        <p:nvSpPr>
          <p:cNvPr id="34822" name="TextBox 5"/>
          <p:cNvSpPr txBox="1">
            <a:spLocks noChangeArrowheads="1"/>
          </p:cNvSpPr>
          <p:nvPr/>
        </p:nvSpPr>
        <p:spPr bwMode="auto">
          <a:xfrm>
            <a:off x="7536660" y="6060609"/>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demo1-3-8</a:t>
            </a:r>
            <a:endParaRPr lang="zh-CN" altLang="en-US" sz="2800" dirty="0">
              <a:latin typeface="微软雅黑" pitchFamily="34" charset="-122"/>
            </a:endParaRPr>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2434478001"/>
              </p:ext>
            </p:extLst>
          </p:nvPr>
        </p:nvGraphicFramePr>
        <p:xfrm>
          <a:off x="1341436" y="3516428"/>
          <a:ext cx="9796874" cy="1209166"/>
        </p:xfrm>
        <a:graphic>
          <a:graphicData uri="http://schemas.openxmlformats.org/drawingml/2006/table">
            <a:tbl>
              <a:tblPr firstRow="1" bandRow="1">
                <a:tableStyleId>{5DA37D80-6434-44D0-A028-1B22A696006F}</a:tableStyleId>
              </a:tblPr>
              <a:tblGrid>
                <a:gridCol w="2017310">
                  <a:extLst>
                    <a:ext uri="{9D8B030D-6E8A-4147-A177-3AD203B41FA5}">
                      <a16:colId xmlns:a16="http://schemas.microsoft.com/office/drawing/2014/main" xmlns="" val="2477141157"/>
                    </a:ext>
                  </a:extLst>
                </a:gridCol>
                <a:gridCol w="7779564">
                  <a:extLst>
                    <a:ext uri="{9D8B030D-6E8A-4147-A177-3AD203B41FA5}">
                      <a16:colId xmlns:a16="http://schemas.microsoft.com/office/drawing/2014/main" xmlns="" val="296153562"/>
                    </a:ext>
                  </a:extLst>
                </a:gridCol>
              </a:tblGrid>
              <a:tr h="604583">
                <a:tc>
                  <a:txBody>
                    <a:bodyPr/>
                    <a:lstStyle/>
                    <a:p>
                      <a:pPr algn="l">
                        <a:lnSpc>
                          <a:spcPts val="3800"/>
                        </a:lnSpc>
                        <a:spcBef>
                          <a:spcPts val="600"/>
                        </a:spcBef>
                        <a:spcAft>
                          <a:spcPts val="600"/>
                        </a:spcAft>
                      </a:pPr>
                      <a:r>
                        <a:rPr lang="en-US" altLang="zh-CN" sz="2600" b="0" dirty="0" err="1" smtClean="0">
                          <a:latin typeface="微软雅黑" pitchFamily="34" charset="-122"/>
                          <a:ea typeface="微软雅黑" pitchFamily="34" charset="-122"/>
                        </a:rPr>
                        <a:t>onload</a:t>
                      </a:r>
                      <a:endParaRPr lang="zh-CN" altLang="en-US" sz="2600" b="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b="0" dirty="0" smtClean="0"/>
                        <a:t>页面结束加载之后触发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onunload</a:t>
                      </a:r>
                      <a:endParaRPr lang="zh-CN" altLang="en-US" sz="2600" dirty="0" smtClean="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dirty="0" smtClean="0"/>
                        <a:t>一旦页面已下载时触发（或者浏览器窗口已被关闭）</a:t>
                      </a:r>
                    </a:p>
                  </a:txBody>
                  <a:tcPr/>
                </a:tc>
                <a:extLst>
                  <a:ext uri="{0D108BD9-81ED-4DB2-BD59-A6C34878D82A}">
                    <a16:rowId xmlns:a16="http://schemas.microsoft.com/office/drawing/2014/main" xmlns="" val="2276685043"/>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quarter" idx="10"/>
          </p:nvPr>
        </p:nvSpPr>
        <p:spPr bwMode="auto">
          <a:xfrm>
            <a:off x="1155497" y="907845"/>
            <a:ext cx="832605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表单</a:t>
            </a:r>
            <a:r>
              <a:rPr kumimoji="0" lang="zh-CN" altLang="en-US" dirty="0" smtClean="0"/>
              <a:t>事件（表单及表单控件元素）</a:t>
            </a:r>
            <a:endParaRPr kumimoji="0" lang="en-US" altLang="zh-CN" dirty="0" smtClean="0"/>
          </a:p>
          <a:p>
            <a:pPr eaLnBrk="1" hangingPunct="1">
              <a:lnSpc>
                <a:spcPct val="150000"/>
              </a:lnSpc>
            </a:pPr>
            <a:endParaRPr kumimoji="0" lang="zh-CN" altLang="en-US" dirty="0" smtClean="0"/>
          </a:p>
        </p:txBody>
      </p:sp>
      <p:sp>
        <p:nvSpPr>
          <p:cNvPr id="35845" name="TextBox 5"/>
          <p:cNvSpPr txBox="1">
            <a:spLocks noChangeArrowheads="1"/>
          </p:cNvSpPr>
          <p:nvPr/>
        </p:nvSpPr>
        <p:spPr bwMode="auto">
          <a:xfrm>
            <a:off x="8216021" y="6075232"/>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demo1-3-9</a:t>
            </a:r>
            <a:endParaRPr lang="zh-CN" altLang="en-US" sz="2800" dirty="0">
              <a:latin typeface="微软雅黑" pitchFamily="34" charset="-122"/>
            </a:endParaRPr>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2605174553"/>
              </p:ext>
            </p:extLst>
          </p:nvPr>
        </p:nvGraphicFramePr>
        <p:xfrm>
          <a:off x="1269789" y="1657956"/>
          <a:ext cx="9796874" cy="4292199"/>
        </p:xfrm>
        <a:graphic>
          <a:graphicData uri="http://schemas.openxmlformats.org/drawingml/2006/table">
            <a:tbl>
              <a:tblPr firstRow="1" bandRow="1">
                <a:tableStyleId>{5DA37D80-6434-44D0-A028-1B22A696006F}</a:tableStyleId>
              </a:tblPr>
              <a:tblGrid>
                <a:gridCol w="1872858">
                  <a:extLst>
                    <a:ext uri="{9D8B030D-6E8A-4147-A177-3AD203B41FA5}">
                      <a16:colId xmlns:a16="http://schemas.microsoft.com/office/drawing/2014/main" xmlns="" val="2477141157"/>
                    </a:ext>
                  </a:extLst>
                </a:gridCol>
                <a:gridCol w="7924016">
                  <a:extLst>
                    <a:ext uri="{9D8B030D-6E8A-4147-A177-3AD203B41FA5}">
                      <a16:colId xmlns:a16="http://schemas.microsoft.com/office/drawing/2014/main" xmlns="" val="296153562"/>
                    </a:ext>
                  </a:extLst>
                </a:gridCol>
              </a:tblGrid>
              <a:tr h="604583">
                <a:tc>
                  <a:txBody>
                    <a:bodyPr/>
                    <a:lstStyle/>
                    <a:p>
                      <a:pPr algn="l">
                        <a:lnSpc>
                          <a:spcPts val="3800"/>
                        </a:lnSpc>
                        <a:spcBef>
                          <a:spcPts val="600"/>
                        </a:spcBef>
                        <a:spcAft>
                          <a:spcPts val="600"/>
                        </a:spcAft>
                      </a:pPr>
                      <a:r>
                        <a:rPr lang="en-US" altLang="zh-CN" sz="2600" b="0" dirty="0" err="1" smtClean="0">
                          <a:latin typeface="微软雅黑" pitchFamily="34" charset="-122"/>
                          <a:ea typeface="微软雅黑" pitchFamily="34" charset="-122"/>
                        </a:rPr>
                        <a:t>onblur</a:t>
                      </a:r>
                      <a:endParaRPr lang="zh-CN" altLang="en-US" sz="2600" b="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b="0" dirty="0" smtClean="0"/>
                        <a:t>当前元素</a:t>
                      </a:r>
                      <a:r>
                        <a:rPr lang="zh-CN" altLang="en-US" sz="2600" b="0" dirty="0" smtClean="0">
                          <a:solidFill>
                            <a:srgbClr val="FF0000"/>
                          </a:solidFill>
                        </a:rPr>
                        <a:t>失去焦点</a:t>
                      </a:r>
                      <a:r>
                        <a:rPr lang="zh-CN" altLang="en-US" sz="2600" b="0" dirty="0" smtClean="0"/>
                        <a:t>时触发</a:t>
                      </a:r>
                      <a:r>
                        <a:rPr lang="zh-CN" altLang="en-US" sz="2600" b="0" baseline="0" dirty="0" smtClean="0"/>
                        <a:t> </a:t>
                      </a:r>
                      <a:r>
                        <a:rPr lang="zh-CN" altLang="en-US" sz="2600" b="0" dirty="0" smtClean="0"/>
                        <a:t> </a:t>
                      </a:r>
                      <a:r>
                        <a:rPr lang="en-US" altLang="zh-CN" sz="2600" b="0" dirty="0" smtClean="0"/>
                        <a:t>[</a:t>
                      </a:r>
                      <a:r>
                        <a:rPr lang="zh-CN" altLang="en-US" sz="2600" b="0" dirty="0" smtClean="0"/>
                        <a:t>鼠标与键盘的触发均可</a:t>
                      </a:r>
                      <a:r>
                        <a:rPr lang="en-US" altLang="zh-CN" sz="2600" b="0" dirty="0" smtClean="0"/>
                        <a:t>]</a:t>
                      </a:r>
                    </a:p>
                  </a:txBody>
                  <a:tcPr/>
                </a:tc>
                <a:extLst>
                  <a:ext uri="{0D108BD9-81ED-4DB2-BD59-A6C34878D82A}">
                    <a16:rowId xmlns:a16="http://schemas.microsoft.com/office/drawing/2014/main" xmlns="" val="3285621116"/>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onchange</a:t>
                      </a:r>
                      <a:endParaRPr lang="zh-CN" altLang="en-US" sz="2600" dirty="0" smtClean="0">
                        <a:latin typeface="微软雅黑" pitchFamily="34" charset="-122"/>
                        <a:ea typeface="微软雅黑" pitchFamily="34" charset="-122"/>
                      </a:endParaRPr>
                    </a:p>
                    <a:p>
                      <a:pPr algn="l">
                        <a:lnSpc>
                          <a:spcPts val="3800"/>
                        </a:lnSpc>
                        <a:spcBef>
                          <a:spcPts val="600"/>
                        </a:spcBef>
                        <a:spcAft>
                          <a:spcPts val="600"/>
                        </a:spcAft>
                      </a:pPr>
                      <a:endParaRPr lang="zh-CN" altLang="en-US" sz="260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dirty="0" smtClean="0"/>
                        <a:t>当前元素</a:t>
                      </a:r>
                      <a:r>
                        <a:rPr lang="zh-CN" altLang="en-US" sz="2600" dirty="0" smtClean="0">
                          <a:solidFill>
                            <a:srgbClr val="FF0000"/>
                          </a:solidFill>
                        </a:rPr>
                        <a:t>失去焦点并且元素的内容发生改变</a:t>
                      </a:r>
                      <a:r>
                        <a:rPr lang="zh-CN" altLang="en-US" sz="2600" dirty="0" smtClean="0"/>
                        <a:t>而触发</a:t>
                      </a:r>
                      <a:r>
                        <a:rPr lang="zh-CN" altLang="en-US" sz="2600" baseline="0" dirty="0" smtClean="0"/>
                        <a:t> </a:t>
                      </a:r>
                      <a:endParaRPr lang="en-US" altLang="zh-CN" sz="2600" baseline="0" dirty="0" smtClean="0"/>
                    </a:p>
                    <a:p>
                      <a:pPr algn="l">
                        <a:lnSpc>
                          <a:spcPts val="3800"/>
                        </a:lnSpc>
                        <a:spcBef>
                          <a:spcPts val="600"/>
                        </a:spcBef>
                        <a:spcAft>
                          <a:spcPts val="600"/>
                        </a:spcAft>
                      </a:pPr>
                      <a:r>
                        <a:rPr lang="zh-CN" altLang="en-US" sz="2600" dirty="0" smtClean="0"/>
                        <a:t> </a:t>
                      </a:r>
                      <a:r>
                        <a:rPr lang="en-US" altLang="zh-CN" sz="2600" dirty="0" smtClean="0"/>
                        <a:t>[</a:t>
                      </a:r>
                      <a:r>
                        <a:rPr lang="zh-CN" altLang="en-US" sz="2600" dirty="0" smtClean="0"/>
                        <a:t>鼠标与键盘的触发均可</a:t>
                      </a:r>
                      <a:r>
                        <a:rPr lang="en-US" altLang="zh-CN" sz="2600" dirty="0" smtClean="0"/>
                        <a:t>]</a:t>
                      </a:r>
                      <a:endParaRPr lang="zh-CN" altLang="en-US" sz="2600" dirty="0" smtClean="0"/>
                    </a:p>
                  </a:txBody>
                  <a:tcPr/>
                </a:tc>
                <a:extLst>
                  <a:ext uri="{0D108BD9-81ED-4DB2-BD59-A6C34878D82A}">
                    <a16:rowId xmlns:a16="http://schemas.microsoft.com/office/drawing/2014/main" xmlns="" val="2276685043"/>
                  </a:ext>
                </a:extLst>
              </a:tr>
              <a:tr h="664827">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onfocus</a:t>
                      </a:r>
                      <a:endParaRPr lang="zh-CN" altLang="en-US" sz="26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当某个元素</a:t>
                      </a:r>
                      <a:r>
                        <a:rPr lang="zh-CN" altLang="en-US" sz="2600" dirty="0" smtClean="0">
                          <a:solidFill>
                            <a:srgbClr val="FF0000"/>
                          </a:solidFill>
                        </a:rPr>
                        <a:t>获得焦点</a:t>
                      </a:r>
                      <a:r>
                        <a:rPr lang="zh-CN" altLang="en-US" sz="2600" dirty="0" smtClean="0"/>
                        <a:t>时触发</a:t>
                      </a:r>
                    </a:p>
                  </a:txBody>
                  <a:tcPr/>
                </a:tc>
                <a:extLst>
                  <a:ext uri="{0D108BD9-81ED-4DB2-BD59-A6C34878D82A}">
                    <a16:rowId xmlns:a16="http://schemas.microsoft.com/office/drawing/2014/main" xmlns="" val="282219940"/>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onreset</a:t>
                      </a:r>
                      <a:endParaRPr lang="zh-CN" altLang="en-US" sz="26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当表</a:t>
                      </a:r>
                      <a:r>
                        <a:rPr lang="zh-CN" altLang="en-US" sz="2600" dirty="0" smtClean="0">
                          <a:solidFill>
                            <a:srgbClr val="FF0000"/>
                          </a:solidFill>
                        </a:rPr>
                        <a:t>单中</a:t>
                      </a:r>
                      <a:r>
                        <a:rPr lang="en-US" altLang="zh-CN" sz="2600" dirty="0" smtClean="0">
                          <a:solidFill>
                            <a:srgbClr val="FF0000"/>
                          </a:solidFill>
                        </a:rPr>
                        <a:t>RESET</a:t>
                      </a:r>
                      <a:r>
                        <a:rPr lang="zh-CN" altLang="en-US" sz="2600" dirty="0" smtClean="0">
                          <a:solidFill>
                            <a:srgbClr val="FF0000"/>
                          </a:solidFill>
                        </a:rPr>
                        <a:t>的属性被激发</a:t>
                      </a:r>
                      <a:r>
                        <a:rPr lang="zh-CN" altLang="en-US" sz="2600" dirty="0" smtClean="0"/>
                        <a:t>时触发</a:t>
                      </a:r>
                    </a:p>
                  </a:txBody>
                  <a:tcPr/>
                </a:tc>
                <a:extLst>
                  <a:ext uri="{0D108BD9-81ED-4DB2-BD59-A6C34878D82A}">
                    <a16:rowId xmlns:a16="http://schemas.microsoft.com/office/drawing/2014/main" xmlns="" val="2355857450"/>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onselect</a:t>
                      </a:r>
                      <a:endParaRPr lang="zh-CN" altLang="en-US" sz="26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当文本框中的</a:t>
                      </a:r>
                      <a:r>
                        <a:rPr lang="zh-CN" altLang="en-US" sz="2600" dirty="0" smtClean="0">
                          <a:solidFill>
                            <a:srgbClr val="FF0000"/>
                          </a:solidFill>
                        </a:rPr>
                        <a:t>文本被选中时</a:t>
                      </a:r>
                      <a:r>
                        <a:rPr lang="zh-CN" altLang="en-US" sz="2600" dirty="0" smtClean="0"/>
                        <a:t>触发</a:t>
                      </a:r>
                    </a:p>
                  </a:txBody>
                  <a:tcPr/>
                </a:tc>
                <a:extLst>
                  <a:ext uri="{0D108BD9-81ED-4DB2-BD59-A6C34878D82A}">
                    <a16:rowId xmlns:a16="http://schemas.microsoft.com/office/drawing/2014/main" xmlns="" val="1340312702"/>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onsubmit</a:t>
                      </a:r>
                      <a:endParaRPr lang="zh-CN" altLang="en-US" sz="26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a:t>
                      </a:r>
                      <a:r>
                        <a:rPr lang="zh-CN" altLang="en-US" sz="2600" dirty="0" smtClean="0">
                          <a:solidFill>
                            <a:srgbClr val="FF0000"/>
                          </a:solidFill>
                        </a:rPr>
                        <a:t>表单被提交</a:t>
                      </a:r>
                      <a:r>
                        <a:rPr lang="zh-CN" altLang="en-US" sz="2600" dirty="0" smtClean="0"/>
                        <a:t>时触发</a:t>
                      </a:r>
                    </a:p>
                  </a:txBody>
                  <a:tcPr/>
                </a:tc>
                <a:extLst>
                  <a:ext uri="{0D108BD9-81ED-4DB2-BD59-A6C34878D82A}">
                    <a16:rowId xmlns:a16="http://schemas.microsoft.com/office/drawing/2014/main" xmlns="" val="364943059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circle(in)">
                                      <p:cBhvr>
                                        <p:cTn id="7"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quarter" idx="10"/>
          </p:nvPr>
        </p:nvSpPr>
        <p:spPr bwMode="auto">
          <a:xfrm>
            <a:off x="1125723" y="1090618"/>
            <a:ext cx="728662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鼠标</a:t>
            </a:r>
            <a:r>
              <a:rPr kumimoji="0" lang="zh-CN" altLang="en-US" dirty="0" smtClean="0"/>
              <a:t>事件（所有元素）</a:t>
            </a:r>
            <a:endParaRPr kumimoji="0" lang="en-US" altLang="zh-CN" dirty="0" smtClean="0"/>
          </a:p>
          <a:p>
            <a:pPr eaLnBrk="1" hangingPunct="1">
              <a:lnSpc>
                <a:spcPct val="150000"/>
              </a:lnSpc>
              <a:buFont typeface="Arial" panose="020B0604020202020204" pitchFamily="34" charset="0"/>
              <a:buNone/>
            </a:pPr>
            <a:endParaRPr kumimoji="0" lang="zh-CN" altLang="en-US" dirty="0" smtClean="0"/>
          </a:p>
        </p:txBody>
      </p:sp>
      <p:sp>
        <p:nvSpPr>
          <p:cNvPr id="36869" name="TextBox 4"/>
          <p:cNvSpPr txBox="1">
            <a:spLocks noChangeArrowheads="1"/>
          </p:cNvSpPr>
          <p:nvPr/>
        </p:nvSpPr>
        <p:spPr bwMode="auto">
          <a:xfrm>
            <a:off x="8159712" y="6094221"/>
            <a:ext cx="23326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demo1-3-10</a:t>
            </a:r>
            <a:endParaRPr lang="zh-CN" altLang="en-US" sz="2800" dirty="0">
              <a:latin typeface="微软雅黑" pitchFamily="34" charset="-122"/>
            </a:endParaRPr>
          </a:p>
        </p:txBody>
      </p:sp>
      <p:sp>
        <p:nvSpPr>
          <p:cNvPr id="2" name="内容占位符 1"/>
          <p:cNvSpPr>
            <a:spLocks noGrp="1"/>
          </p:cNvSpPr>
          <p:nvPr>
            <p:ph sz="quarter" idx="11"/>
          </p:nvPr>
        </p:nvSpPr>
        <p:spPr/>
        <p:txBody>
          <a:bodyPr/>
          <a:lstStyle/>
          <a:p>
            <a:r>
              <a:rPr kumimoji="0" lang="zh-CN" altLang="en-US" dirty="0"/>
              <a:t>常用事件类型</a:t>
            </a:r>
          </a:p>
          <a:p>
            <a:r>
              <a:rPr lang="en-US" altLang="zh-CN" dirty="0" smtClean="0"/>
              <a:t> </a:t>
            </a:r>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176588727"/>
              </p:ext>
            </p:extLst>
          </p:nvPr>
        </p:nvGraphicFramePr>
        <p:xfrm>
          <a:off x="1341436" y="2002600"/>
          <a:ext cx="9796874" cy="3083159"/>
        </p:xfrm>
        <a:graphic>
          <a:graphicData uri="http://schemas.openxmlformats.org/drawingml/2006/table">
            <a:tbl>
              <a:tblPr firstRow="1" bandRow="1">
                <a:tableStyleId>{5DA37D80-6434-44D0-A028-1B22A696006F}</a:tableStyleId>
              </a:tblPr>
              <a:tblGrid>
                <a:gridCol w="2737640">
                  <a:extLst>
                    <a:ext uri="{9D8B030D-6E8A-4147-A177-3AD203B41FA5}">
                      <a16:colId xmlns:a16="http://schemas.microsoft.com/office/drawing/2014/main" xmlns="" val="2477141157"/>
                    </a:ext>
                  </a:extLst>
                </a:gridCol>
                <a:gridCol w="7059234">
                  <a:extLst>
                    <a:ext uri="{9D8B030D-6E8A-4147-A177-3AD203B41FA5}">
                      <a16:colId xmlns:a16="http://schemas.microsoft.com/office/drawing/2014/main" xmlns="" val="296153562"/>
                    </a:ext>
                  </a:extLst>
                </a:gridCol>
              </a:tblGrid>
              <a:tr h="604583">
                <a:tc>
                  <a:txBody>
                    <a:bodyPr/>
                    <a:lstStyle/>
                    <a:p>
                      <a:pPr algn="l">
                        <a:lnSpc>
                          <a:spcPts val="3800"/>
                        </a:lnSpc>
                        <a:spcBef>
                          <a:spcPts val="600"/>
                        </a:spcBef>
                        <a:spcAft>
                          <a:spcPts val="600"/>
                        </a:spcAft>
                      </a:pPr>
                      <a:r>
                        <a:rPr lang="en-US" altLang="zh-CN" sz="2600" b="0" dirty="0" err="1" smtClean="0">
                          <a:latin typeface="微软雅黑" pitchFamily="34" charset="-122"/>
                          <a:ea typeface="微软雅黑" pitchFamily="34" charset="-122"/>
                        </a:rPr>
                        <a:t>onmousedown</a:t>
                      </a:r>
                      <a:endParaRPr lang="zh-CN" altLang="en-US" sz="2600" b="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b="0" dirty="0" smtClean="0"/>
                        <a:t>当元素上按下鼠标按钮时触发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algn="l" defTabSz="914400" rtl="0" eaLnBrk="1" fontAlgn="t" latinLnBrk="0" hangingPunct="1">
                        <a:lnSpc>
                          <a:spcPts val="38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onmousemove</a:t>
                      </a:r>
                    </a:p>
                  </a:txBody>
                  <a:tcPr marL="57150" marR="142875" marT="57150" marB="57150" anchor="ctr"/>
                </a:tc>
                <a:tc>
                  <a:txBody>
                    <a:bodyPr/>
                    <a:lstStyle/>
                    <a:p>
                      <a:pPr algn="l">
                        <a:lnSpc>
                          <a:spcPts val="3800"/>
                        </a:lnSpc>
                        <a:spcBef>
                          <a:spcPts val="600"/>
                        </a:spcBef>
                        <a:spcAft>
                          <a:spcPts val="600"/>
                        </a:spcAft>
                      </a:pPr>
                      <a:r>
                        <a:rPr lang="zh-CN" altLang="en-US" sz="2600" dirty="0" smtClean="0"/>
                        <a:t>当鼠标指针在元素上移动时触发</a:t>
                      </a:r>
                    </a:p>
                  </a:txBody>
                  <a:tcPr/>
                </a:tc>
                <a:extLst>
                  <a:ext uri="{0D108BD9-81ED-4DB2-BD59-A6C34878D82A}">
                    <a16:rowId xmlns:a16="http://schemas.microsoft.com/office/drawing/2014/main" xmlns="" val="2276685043"/>
                  </a:ext>
                </a:extLst>
              </a:tr>
              <a:tr h="664827">
                <a:tc>
                  <a:txBody>
                    <a:bodyPr/>
                    <a:lstStyle/>
                    <a:p>
                      <a:pPr marL="0" algn="l" defTabSz="914400" rtl="0" eaLnBrk="1" fontAlgn="t" latinLnBrk="0" hangingPunct="1">
                        <a:lnSpc>
                          <a:spcPts val="38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onmouseout</a:t>
                      </a: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当鼠标指针移出元素时触发</a:t>
                      </a:r>
                    </a:p>
                  </a:txBody>
                  <a:tcPr/>
                </a:tc>
                <a:extLst>
                  <a:ext uri="{0D108BD9-81ED-4DB2-BD59-A6C34878D82A}">
                    <a16:rowId xmlns:a16="http://schemas.microsoft.com/office/drawing/2014/main" xmlns="" val="282219940"/>
                  </a:ext>
                </a:extLst>
              </a:tr>
              <a:tr h="604583">
                <a:tc>
                  <a:txBody>
                    <a:bodyPr/>
                    <a:lstStyle/>
                    <a:p>
                      <a:pPr marL="0" algn="l" defTabSz="914400" rtl="0" eaLnBrk="1" fontAlgn="t" latinLnBrk="0" hangingPunct="1">
                        <a:lnSpc>
                          <a:spcPts val="38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onmouseover</a:t>
                      </a: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当鼠标指针移动到元素上时触发</a:t>
                      </a:r>
                    </a:p>
                  </a:txBody>
                  <a:tcPr/>
                </a:tc>
                <a:extLst>
                  <a:ext uri="{0D108BD9-81ED-4DB2-BD59-A6C34878D82A}">
                    <a16:rowId xmlns:a16="http://schemas.microsoft.com/office/drawing/2014/main" xmlns="" val="2355857450"/>
                  </a:ext>
                </a:extLst>
              </a:tr>
              <a:tr h="604583">
                <a:tc>
                  <a:txBody>
                    <a:bodyPr/>
                    <a:lstStyle/>
                    <a:p>
                      <a:pPr marL="0" algn="l" defTabSz="914400" rtl="0" eaLnBrk="1" fontAlgn="t" latinLnBrk="0" hangingPunct="1">
                        <a:lnSpc>
                          <a:spcPts val="3800"/>
                        </a:lnSpc>
                        <a:spcBef>
                          <a:spcPts val="600"/>
                        </a:spcBef>
                        <a:spcAft>
                          <a:spcPts val="600"/>
                        </a:spcAft>
                      </a:pPr>
                      <a:r>
                        <a:rPr lang="en-US" sz="2600" b="0" kern="1200" dirty="0" smtClean="0">
                          <a:solidFill>
                            <a:schemeClr val="tx1"/>
                          </a:solidFill>
                          <a:latin typeface="微软雅黑" pitchFamily="34" charset="-122"/>
                          <a:ea typeface="微软雅黑" pitchFamily="34" charset="-122"/>
                          <a:cs typeface="+mn-cs"/>
                        </a:rPr>
                        <a:t>onmouseup</a:t>
                      </a:r>
                      <a:endParaRPr lang="en-US" sz="2600" b="0" kern="1200" dirty="0">
                        <a:solidFill>
                          <a:schemeClr val="tx1"/>
                        </a:solidFill>
                        <a:latin typeface="微软雅黑" pitchFamily="34" charset="-122"/>
                        <a:ea typeface="微软雅黑" pitchFamily="34" charset="-122"/>
                        <a:cs typeface="+mn-cs"/>
                      </a:endParaRP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kern="1200" dirty="0" smtClean="0">
                          <a:solidFill>
                            <a:schemeClr val="tx1"/>
                          </a:solidFill>
                          <a:latin typeface="+mn-lt"/>
                          <a:ea typeface="+mn-ea"/>
                          <a:cs typeface="+mn-cs"/>
                        </a:rPr>
                        <a:t>当在元素上释放鼠标按钮时触发</a:t>
                      </a:r>
                    </a:p>
                  </a:txBody>
                  <a:tcPr/>
                </a:tc>
                <a:extLst>
                  <a:ext uri="{0D108BD9-81ED-4DB2-BD59-A6C34878D82A}">
                    <a16:rowId xmlns:a16="http://schemas.microsoft.com/office/drawing/2014/main" xmlns="" val="13403127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863306804"/>
              </p:ext>
            </p:extLst>
          </p:nvPr>
        </p:nvGraphicFramePr>
        <p:xfrm>
          <a:off x="1341436" y="5085759"/>
          <a:ext cx="9796874" cy="604583"/>
        </p:xfrm>
        <a:graphic>
          <a:graphicData uri="http://schemas.openxmlformats.org/drawingml/2006/table">
            <a:tbl>
              <a:tblPr firstRow="1" bandRow="1">
                <a:tableStyleId>{5DA37D80-6434-44D0-A028-1B22A696006F}</a:tableStyleId>
              </a:tblPr>
              <a:tblGrid>
                <a:gridCol w="2737640"/>
                <a:gridCol w="7059234"/>
              </a:tblGrid>
              <a:tr h="604583">
                <a:tc>
                  <a:txBody>
                    <a:bodyPr/>
                    <a:lstStyle/>
                    <a:p>
                      <a:pPr marL="0" algn="l" defTabSz="914400" rtl="0" eaLnBrk="1" fontAlgn="t" latinLnBrk="0" hangingPunct="1">
                        <a:lnSpc>
                          <a:spcPts val="3800"/>
                        </a:lnSpc>
                        <a:spcBef>
                          <a:spcPts val="600"/>
                        </a:spcBef>
                        <a:spcAft>
                          <a:spcPts val="600"/>
                        </a:spcAft>
                      </a:pPr>
                      <a:r>
                        <a:rPr lang="en-US" sz="2600" b="0" kern="1200" dirty="0" err="1" smtClean="0">
                          <a:solidFill>
                            <a:schemeClr val="tx1"/>
                          </a:solidFill>
                          <a:latin typeface="微软雅黑" pitchFamily="34" charset="-122"/>
                          <a:ea typeface="微软雅黑" pitchFamily="34" charset="-122"/>
                          <a:cs typeface="+mn-cs"/>
                        </a:rPr>
                        <a:t>on</a:t>
                      </a:r>
                      <a:r>
                        <a:rPr lang="en-US" altLang="zh-CN" sz="2600" b="0" kern="1200" dirty="0" err="1" smtClean="0">
                          <a:solidFill>
                            <a:schemeClr val="tx1"/>
                          </a:solidFill>
                          <a:latin typeface="微软雅黑" pitchFamily="34" charset="-122"/>
                          <a:ea typeface="微软雅黑" pitchFamily="34" charset="-122"/>
                          <a:cs typeface="+mn-cs"/>
                        </a:rPr>
                        <a:t>click</a:t>
                      </a:r>
                      <a:endParaRPr lang="en-US" sz="2600" b="0" kern="1200" dirty="0">
                        <a:solidFill>
                          <a:schemeClr val="tx1"/>
                        </a:solidFill>
                        <a:latin typeface="微软雅黑" pitchFamily="34" charset="-122"/>
                        <a:ea typeface="微软雅黑" pitchFamily="34" charset="-122"/>
                        <a:cs typeface="+mn-cs"/>
                      </a:endParaRP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b="0" dirty="0" smtClean="0"/>
                        <a:t>在对象被点击时触发</a:t>
                      </a:r>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6"/>
          <p:cNvGraphicFramePr>
            <a:graphicFrameLocks/>
          </p:cNvGraphicFramePr>
          <p:nvPr>
            <p:extLst>
              <p:ext uri="{D42A27DB-BD31-4B8C-83A1-F6EECF244321}">
                <p14:modId xmlns:p14="http://schemas.microsoft.com/office/powerpoint/2010/main" val="153618700"/>
              </p:ext>
            </p:extLst>
          </p:nvPr>
        </p:nvGraphicFramePr>
        <p:xfrm>
          <a:off x="1341436" y="2276472"/>
          <a:ext cx="9796874" cy="1873993"/>
        </p:xfrm>
        <a:graphic>
          <a:graphicData uri="http://schemas.openxmlformats.org/drawingml/2006/table">
            <a:tbl>
              <a:tblPr firstRow="1" bandRow="1">
                <a:tableStyleId>{5DA37D80-6434-44D0-A028-1B22A696006F}</a:tableStyleId>
              </a:tblPr>
              <a:tblGrid>
                <a:gridCol w="2017310">
                  <a:extLst>
                    <a:ext uri="{9D8B030D-6E8A-4147-A177-3AD203B41FA5}">
                      <a16:colId xmlns:a16="http://schemas.microsoft.com/office/drawing/2014/main" xmlns="" val="2477141157"/>
                    </a:ext>
                  </a:extLst>
                </a:gridCol>
                <a:gridCol w="7779564">
                  <a:extLst>
                    <a:ext uri="{9D8B030D-6E8A-4147-A177-3AD203B41FA5}">
                      <a16:colId xmlns:a16="http://schemas.microsoft.com/office/drawing/2014/main" xmlns="" val="296153562"/>
                    </a:ext>
                  </a:extLst>
                </a:gridCol>
              </a:tblGrid>
              <a:tr h="604583">
                <a:tc>
                  <a:txBody>
                    <a:bodyPr/>
                    <a:lstStyle/>
                    <a:p>
                      <a:pPr algn="l">
                        <a:lnSpc>
                          <a:spcPts val="3800"/>
                        </a:lnSpc>
                        <a:spcBef>
                          <a:spcPts val="600"/>
                        </a:spcBef>
                        <a:spcAft>
                          <a:spcPts val="600"/>
                        </a:spcAft>
                      </a:pPr>
                      <a:r>
                        <a:rPr lang="en-US" altLang="zh-CN" sz="2600" b="0" dirty="0" err="1" smtClean="0">
                          <a:latin typeface="微软雅黑" pitchFamily="34" charset="-122"/>
                          <a:ea typeface="微软雅黑" pitchFamily="34" charset="-122"/>
                        </a:rPr>
                        <a:t>onkeydown</a:t>
                      </a:r>
                      <a:endParaRPr lang="zh-CN" altLang="en-US" sz="2600" b="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b="0" dirty="0" smtClean="0"/>
                        <a:t>在用户按下一个键盘按键时触发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onkeypress</a:t>
                      </a:r>
                      <a:endParaRPr lang="zh-CN" altLang="en-US" sz="2600" dirty="0" smtClean="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dirty="0" smtClean="0"/>
                        <a:t>在键盘按键被按下并释放一个键时触发</a:t>
                      </a:r>
                    </a:p>
                  </a:txBody>
                  <a:tcPr/>
                </a:tc>
                <a:extLst>
                  <a:ext uri="{0D108BD9-81ED-4DB2-BD59-A6C34878D82A}">
                    <a16:rowId xmlns:a16="http://schemas.microsoft.com/office/drawing/2014/main" xmlns="" val="2276685043"/>
                  </a:ext>
                </a:extLst>
              </a:tr>
              <a:tr h="664827">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onkeyup</a:t>
                      </a:r>
                      <a:endParaRPr lang="zh-CN" altLang="en-US" sz="26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在键盘按键被松开时触发</a:t>
                      </a:r>
                    </a:p>
                  </a:txBody>
                  <a:tcPr/>
                </a:tc>
                <a:extLst>
                  <a:ext uri="{0D108BD9-81ED-4DB2-BD59-A6C34878D82A}">
                    <a16:rowId xmlns:a16="http://schemas.microsoft.com/office/drawing/2014/main" xmlns="" val="282219940"/>
                  </a:ext>
                </a:extLst>
              </a:tr>
            </a:tbl>
          </a:graphicData>
        </a:graphic>
      </p:graphicFrame>
      <p:sp>
        <p:nvSpPr>
          <p:cNvPr id="3"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kumimoji="0" lang="zh-CN" altLang="en-US" sz="3200" dirty="0">
                <a:solidFill>
                  <a:srgbClr val="C00000"/>
                </a:solidFill>
              </a:rPr>
              <a:t>常用事件类型</a:t>
            </a:r>
          </a:p>
          <a:p>
            <a:endParaRPr lang="en-US" altLang="zh-CN" kern="0" dirty="0" smtClean="0"/>
          </a:p>
          <a:p>
            <a:endParaRPr lang="en-US" altLang="zh-CN" kern="0" dirty="0"/>
          </a:p>
          <a:p>
            <a:r>
              <a:rPr kumimoji="0" lang="zh-CN" altLang="en-US" sz="2800" dirty="0">
                <a:solidFill>
                  <a:srgbClr val="FF0000"/>
                </a:solidFill>
              </a:rPr>
              <a:t> 键盘</a:t>
            </a:r>
            <a:r>
              <a:rPr kumimoji="0" lang="zh-CN" altLang="en-US" sz="2800" dirty="0"/>
              <a:t>事件</a:t>
            </a:r>
          </a:p>
        </p:txBody>
      </p:sp>
    </p:spTree>
    <p:extLst>
      <p:ext uri="{BB962C8B-B14F-4D97-AF65-F5344CB8AC3E}">
        <p14:creationId xmlns:p14="http://schemas.microsoft.com/office/powerpoint/2010/main" val="2021602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quarter" idx="10"/>
          </p:nvPr>
        </p:nvSpPr>
        <p:spPr bwMode="auto">
          <a:xfrm>
            <a:off x="1543179" y="1123944"/>
            <a:ext cx="8514636"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kumimoji="0" lang="en-US" altLang="zh-CN" dirty="0" smtClean="0"/>
              <a:t> JavaScript</a:t>
            </a:r>
            <a:r>
              <a:rPr kumimoji="0" lang="zh-CN" altLang="en-US" dirty="0" smtClean="0"/>
              <a:t>程序是“基于事件驱动”</a:t>
            </a:r>
            <a:endParaRPr kumimoji="0" lang="en-US" altLang="zh-CN" dirty="0" smtClean="0"/>
          </a:p>
          <a:p>
            <a:pPr lvl="1">
              <a:lnSpc>
                <a:spcPct val="150000"/>
              </a:lnSpc>
            </a:pPr>
            <a:r>
              <a:rPr kumimoji="0" lang="zh-CN" altLang="en-US" sz="2600" dirty="0" smtClean="0"/>
              <a:t> </a:t>
            </a:r>
            <a:r>
              <a:rPr kumimoji="0" lang="zh-CN" altLang="en-US" sz="2400" dirty="0" smtClean="0"/>
              <a:t>通过事件同用户产生交互</a:t>
            </a:r>
            <a:endParaRPr kumimoji="0" lang="en-US" altLang="zh-CN" sz="2400" dirty="0" smtClean="0"/>
          </a:p>
          <a:p>
            <a:pPr lvl="1">
              <a:lnSpc>
                <a:spcPct val="150000"/>
              </a:lnSpc>
            </a:pPr>
            <a:r>
              <a:rPr kumimoji="0" lang="zh-CN" altLang="en-US" sz="2400" dirty="0" smtClean="0"/>
              <a:t> 初始化代码通常在文档加载事件中执行</a:t>
            </a:r>
          </a:p>
        </p:txBody>
      </p:sp>
      <p:sp>
        <p:nvSpPr>
          <p:cNvPr id="2" name="内容占位符 1"/>
          <p:cNvSpPr>
            <a:spLocks noGrp="1"/>
          </p:cNvSpPr>
          <p:nvPr>
            <p:ph sz="quarter" idx="11"/>
          </p:nvPr>
        </p:nvSpPr>
        <p:spPr/>
        <p:txBody>
          <a:bodyPr/>
          <a:lstStyle/>
          <a:p>
            <a:r>
              <a:rPr kumimoji="0" lang="zh-CN" altLang="en-US" dirty="0"/>
              <a:t>事件在</a:t>
            </a:r>
            <a:r>
              <a:rPr kumimoji="0" lang="en-US" altLang="zh-CN" dirty="0"/>
              <a:t>JS</a:t>
            </a:r>
            <a:r>
              <a:rPr kumimoji="0" lang="zh-CN" altLang="en-US" dirty="0"/>
              <a:t>中的地位</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sz="quarter" idx="10"/>
          </p:nvPr>
        </p:nvSpPr>
        <p:spPr bwMode="auto">
          <a:xfrm>
            <a:off x="1053690" y="1285875"/>
            <a:ext cx="914819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3600"/>
              </a:lnSpc>
              <a:spcBef>
                <a:spcPts val="600"/>
              </a:spcBef>
            </a:pPr>
            <a:r>
              <a:rPr kumimoji="0" lang="zh-CN" altLang="en-US" dirty="0" smtClean="0"/>
              <a:t> 代码设计的一个原则：</a:t>
            </a:r>
            <a:r>
              <a:rPr kumimoji="0" lang="zh-CN" altLang="en-US" dirty="0" smtClean="0">
                <a:solidFill>
                  <a:srgbClr val="CC3300"/>
                </a:solidFill>
              </a:rPr>
              <a:t>可重复利用</a:t>
            </a:r>
            <a:r>
              <a:rPr kumimoji="0" lang="zh-CN" altLang="en-US" dirty="0" smtClean="0"/>
              <a:t>，即执行相同功能的代码应该只定义一次</a:t>
            </a:r>
          </a:p>
          <a:p>
            <a:pPr lvl="1" eaLnBrk="1" hangingPunct="1">
              <a:lnSpc>
                <a:spcPts val="3600"/>
              </a:lnSpc>
              <a:spcBef>
                <a:spcPts val="600"/>
              </a:spcBef>
              <a:spcAft>
                <a:spcPts val="600"/>
              </a:spcAft>
            </a:pPr>
            <a:r>
              <a:rPr kumimoji="0" lang="zh-CN" altLang="en-US" sz="2400" dirty="0" smtClean="0"/>
              <a:t> 数学中的函数：</a:t>
            </a:r>
            <a:r>
              <a:rPr kumimoji="0" lang="en-US" altLang="zh-CN" sz="2400" dirty="0" smtClean="0"/>
              <a:t>y = f(x)</a:t>
            </a:r>
            <a:r>
              <a:rPr kumimoji="0" lang="zh-CN" altLang="en-US" sz="2400" dirty="0" smtClean="0"/>
              <a:t>，传递一个</a:t>
            </a:r>
            <a:r>
              <a:rPr kumimoji="0" lang="en-US" altLang="zh-CN" sz="2400" dirty="0" smtClean="0"/>
              <a:t>x</a:t>
            </a:r>
            <a:r>
              <a:rPr kumimoji="0" lang="zh-CN" altLang="en-US" sz="2400" dirty="0" smtClean="0"/>
              <a:t>，即返回</a:t>
            </a:r>
            <a:r>
              <a:rPr kumimoji="0" lang="en-US" altLang="zh-CN" sz="2400" dirty="0" smtClean="0"/>
              <a:t>x</a:t>
            </a:r>
            <a:r>
              <a:rPr kumimoji="0" lang="zh-CN" altLang="en-US" sz="2400" dirty="0" smtClean="0"/>
              <a:t>所对应的函数值</a:t>
            </a:r>
            <a:endParaRPr kumimoji="0" lang="en-US" altLang="zh-CN" sz="2400" dirty="0" smtClean="0"/>
          </a:p>
          <a:p>
            <a:pPr lvl="1" eaLnBrk="1" hangingPunct="1">
              <a:lnSpc>
                <a:spcPts val="3600"/>
              </a:lnSpc>
              <a:spcBef>
                <a:spcPts val="600"/>
              </a:spcBef>
              <a:spcAft>
                <a:spcPts val="600"/>
              </a:spcAft>
            </a:pPr>
            <a:r>
              <a:rPr kumimoji="0" lang="en-US" altLang="zh-CN" sz="2400" dirty="0" smtClean="0"/>
              <a:t> C</a:t>
            </a:r>
            <a:r>
              <a:rPr kumimoji="0" lang="zh-CN" altLang="en-US" sz="2400" dirty="0" smtClean="0"/>
              <a:t>语言中的</a:t>
            </a:r>
            <a:r>
              <a:rPr kumimoji="0" lang="en-US" altLang="zh-CN" sz="2400" dirty="0" err="1" smtClean="0"/>
              <a:t>sqrt</a:t>
            </a:r>
            <a:r>
              <a:rPr kumimoji="0" lang="en-US" altLang="zh-CN" sz="2400" dirty="0" smtClean="0"/>
              <a:t>()</a:t>
            </a:r>
            <a:r>
              <a:rPr kumimoji="0" lang="zh-CN" altLang="en-US" sz="2400" dirty="0" smtClean="0"/>
              <a:t>函数、</a:t>
            </a:r>
            <a:r>
              <a:rPr kumimoji="0" lang="en-US" altLang="zh-CN" sz="2400" dirty="0" err="1" smtClean="0"/>
              <a:t>scanf</a:t>
            </a:r>
            <a:r>
              <a:rPr kumimoji="0" lang="en-US" altLang="zh-CN" sz="2400" dirty="0" smtClean="0"/>
              <a:t>()</a:t>
            </a:r>
            <a:r>
              <a:rPr kumimoji="0" lang="zh-CN" altLang="en-US" sz="2400" dirty="0" smtClean="0"/>
              <a:t>函数、</a:t>
            </a:r>
            <a:r>
              <a:rPr kumimoji="0" lang="en-US" altLang="zh-CN" sz="2400" dirty="0" smtClean="0"/>
              <a:t>……</a:t>
            </a:r>
          </a:p>
          <a:p>
            <a:pPr lvl="1" eaLnBrk="1" hangingPunct="1">
              <a:lnSpc>
                <a:spcPts val="3600"/>
              </a:lnSpc>
              <a:spcBef>
                <a:spcPts val="600"/>
              </a:spcBef>
              <a:spcAft>
                <a:spcPts val="600"/>
              </a:spcAft>
            </a:pPr>
            <a:r>
              <a:rPr kumimoji="0" lang="en-US" altLang="zh-CN" sz="2400" dirty="0" smtClean="0"/>
              <a:t> JS</a:t>
            </a:r>
            <a:r>
              <a:rPr kumimoji="0" lang="zh-CN" altLang="en-US" sz="2400" dirty="0" smtClean="0"/>
              <a:t>中的</a:t>
            </a:r>
            <a:r>
              <a:rPr kumimoji="0" lang="en-US" altLang="zh-CN" sz="2400" dirty="0" smtClean="0"/>
              <a:t>alert()</a:t>
            </a:r>
            <a:r>
              <a:rPr kumimoji="0" lang="zh-CN" altLang="en-US" sz="2400" dirty="0" smtClean="0"/>
              <a:t>、</a:t>
            </a:r>
            <a:r>
              <a:rPr kumimoji="0" lang="en-US" altLang="zh-CN" sz="2400" dirty="0" err="1" smtClean="0"/>
              <a:t>parseInt</a:t>
            </a:r>
            <a:r>
              <a:rPr kumimoji="0" lang="en-US" altLang="zh-CN" sz="2400" dirty="0" smtClean="0"/>
              <a:t>()</a:t>
            </a:r>
            <a:r>
              <a:rPr kumimoji="0" lang="zh-CN" altLang="en-US" sz="2400" dirty="0" smtClean="0"/>
              <a:t>、</a:t>
            </a:r>
            <a:r>
              <a:rPr kumimoji="0" lang="en-US" altLang="zh-CN" sz="2400" dirty="0" smtClean="0"/>
              <a:t>……</a:t>
            </a:r>
            <a:endParaRPr kumimoji="0" lang="en-US" altLang="zh-CN" dirty="0" smtClean="0">
              <a:solidFill>
                <a:srgbClr val="CC3300"/>
              </a:solidFill>
            </a:endParaRPr>
          </a:p>
          <a:p>
            <a:pPr eaLnBrk="1" hangingPunct="1">
              <a:spcBef>
                <a:spcPts val="600"/>
              </a:spcBef>
            </a:pPr>
            <a:r>
              <a:rPr kumimoji="0" lang="zh-CN" altLang="en-US" dirty="0" smtClean="0"/>
              <a:t> 函数：</a:t>
            </a:r>
            <a:r>
              <a:rPr kumimoji="0" lang="zh-CN" altLang="en-US" dirty="0" smtClean="0">
                <a:solidFill>
                  <a:srgbClr val="CC3300"/>
                </a:solidFill>
              </a:rPr>
              <a:t>完成特定功能的一段代码</a:t>
            </a:r>
            <a:endParaRPr kumimoji="0" lang="en-US" altLang="zh-CN" dirty="0" smtClean="0">
              <a:solidFill>
                <a:srgbClr val="CC3300"/>
              </a:solidFill>
            </a:endParaRPr>
          </a:p>
          <a:p>
            <a:pPr lvl="1" eaLnBrk="1" hangingPunct="1">
              <a:lnSpc>
                <a:spcPct val="150000"/>
              </a:lnSpc>
            </a:pPr>
            <a:r>
              <a:rPr kumimoji="0" lang="zh-CN" altLang="en-US" sz="2400" dirty="0" smtClean="0"/>
              <a:t> 可重用性</a:t>
            </a:r>
            <a:endParaRPr kumimoji="0" lang="en-US" altLang="zh-CN" sz="2400" dirty="0" smtClean="0"/>
          </a:p>
          <a:p>
            <a:pPr lvl="1" eaLnBrk="1" hangingPunct="1">
              <a:lnSpc>
                <a:spcPct val="150000"/>
              </a:lnSpc>
            </a:pPr>
            <a:r>
              <a:rPr kumimoji="0" lang="zh-CN" altLang="en-US" sz="2400" dirty="0" smtClean="0"/>
              <a:t> 任务分解</a:t>
            </a:r>
          </a:p>
          <a:p>
            <a:pPr lvl="1" eaLnBrk="1" hangingPunct="1">
              <a:lnSpc>
                <a:spcPct val="150000"/>
              </a:lnSpc>
            </a:pPr>
            <a:endParaRPr kumimoji="0" lang="zh-CN" altLang="en-US" dirty="0" smtClean="0"/>
          </a:p>
        </p:txBody>
      </p:sp>
      <p:sp>
        <p:nvSpPr>
          <p:cNvPr id="4" name="内容占位符 1"/>
          <p:cNvSpPr>
            <a:spLocks noGrp="1"/>
          </p:cNvSpPr>
          <p:nvPr>
            <p:ph sz="quarter" idx="11"/>
          </p:nvPr>
        </p:nvSpPr>
        <p:spPr>
          <a:xfrm>
            <a:off x="1090714" y="236943"/>
            <a:ext cx="8191557" cy="490476"/>
          </a:xfrm>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4" end="4"/>
                                            </p:txEl>
                                          </p:spTgt>
                                        </p:tgtEl>
                                        <p:attrNameLst>
                                          <p:attrName>style.visibility</p:attrName>
                                        </p:attrNameLst>
                                      </p:cBhvr>
                                      <p:to>
                                        <p:strVal val="visible"/>
                                      </p:to>
                                    </p:set>
                                    <p:anim calcmode="lin" valueType="num">
                                      <p:cBhvr additive="base">
                                        <p:cTn id="7"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5" end="5"/>
                                            </p:txEl>
                                          </p:spTgt>
                                        </p:tgtEl>
                                        <p:attrNameLst>
                                          <p:attrName>style.visibility</p:attrName>
                                        </p:attrNameLst>
                                      </p:cBhvr>
                                      <p:to>
                                        <p:strVal val="visible"/>
                                      </p:to>
                                    </p:set>
                                    <p:anim calcmode="lin" valueType="num">
                                      <p:cBhvr additive="base">
                                        <p:cTn id="13" dur="500" fill="hold"/>
                                        <p:tgtEl>
                                          <p:spTgt spid="819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anim calcmode="lin" valueType="num">
                                      <p:cBhvr additive="base">
                                        <p:cTn id="19" dur="500" fill="hold"/>
                                        <p:tgtEl>
                                          <p:spTgt spid="819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sz="quarter" idx="10"/>
          </p:nvPr>
        </p:nvSpPr>
        <p:spPr bwMode="auto">
          <a:xfrm>
            <a:off x="1197757" y="1123944"/>
            <a:ext cx="922022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t> 函数的要素</a:t>
            </a:r>
          </a:p>
          <a:p>
            <a:pPr lvl="1" eaLnBrk="1" hangingPunct="1">
              <a:lnSpc>
                <a:spcPct val="150000"/>
              </a:lnSpc>
            </a:pPr>
            <a:r>
              <a:rPr kumimoji="0" lang="zh-CN" altLang="en-US" sz="2400" dirty="0" smtClean="0">
                <a:solidFill>
                  <a:srgbClr val="FF0000"/>
                </a:solidFill>
              </a:rPr>
              <a:t> 函数</a:t>
            </a:r>
            <a:r>
              <a:rPr kumimoji="0" lang="zh-CN" altLang="en-US" sz="2400" dirty="0">
                <a:solidFill>
                  <a:srgbClr val="FF0000"/>
                </a:solidFill>
              </a:rPr>
              <a:t>名</a:t>
            </a:r>
            <a:r>
              <a:rPr kumimoji="0" lang="zh-CN" altLang="en-US" sz="2400" dirty="0">
                <a:solidFill>
                  <a:srgbClr val="CC3300"/>
                </a:solidFill>
              </a:rPr>
              <a:t>：</a:t>
            </a:r>
            <a:r>
              <a:rPr kumimoji="0" lang="zh-CN" altLang="en-US" sz="2400" dirty="0"/>
              <a:t>如</a:t>
            </a:r>
            <a:r>
              <a:rPr kumimoji="0" lang="en-US" altLang="zh-CN" sz="2400" dirty="0"/>
              <a:t>alert</a:t>
            </a:r>
            <a:r>
              <a:rPr kumimoji="0" lang="zh-CN" altLang="en-US" sz="2400" dirty="0"/>
              <a:t>、</a:t>
            </a:r>
            <a:r>
              <a:rPr kumimoji="0" lang="en-US" altLang="zh-CN" sz="2400" dirty="0"/>
              <a:t> </a:t>
            </a:r>
            <a:r>
              <a:rPr kumimoji="0" lang="en-US" altLang="zh-CN" sz="2400" dirty="0" err="1"/>
              <a:t>parseInt</a:t>
            </a:r>
            <a:r>
              <a:rPr kumimoji="0" lang="en-US" altLang="zh-CN" sz="2400" dirty="0"/>
              <a:t> </a:t>
            </a:r>
            <a:r>
              <a:rPr kumimoji="0" lang="zh-CN" altLang="en-US" sz="2400" dirty="0"/>
              <a:t>、</a:t>
            </a:r>
            <a:r>
              <a:rPr kumimoji="0" lang="en-US" altLang="zh-CN" sz="2400" dirty="0"/>
              <a:t>……</a:t>
            </a:r>
          </a:p>
          <a:p>
            <a:pPr lvl="1" eaLnBrk="1" hangingPunct="1">
              <a:lnSpc>
                <a:spcPct val="150000"/>
              </a:lnSpc>
            </a:pPr>
            <a:r>
              <a:rPr kumimoji="0" lang="zh-CN" altLang="en-US" sz="2400" dirty="0" smtClean="0">
                <a:solidFill>
                  <a:srgbClr val="FF0000"/>
                </a:solidFill>
              </a:rPr>
              <a:t> 函数</a:t>
            </a:r>
            <a:r>
              <a:rPr kumimoji="0" lang="zh-CN" altLang="en-US" sz="2400" dirty="0">
                <a:solidFill>
                  <a:srgbClr val="FF0000"/>
                </a:solidFill>
              </a:rPr>
              <a:t>的参数</a:t>
            </a:r>
            <a:r>
              <a:rPr kumimoji="0" lang="zh-CN" altLang="en-US" sz="2400" dirty="0">
                <a:solidFill>
                  <a:srgbClr val="CC3300"/>
                </a:solidFill>
              </a:rPr>
              <a:t>：</a:t>
            </a:r>
            <a:r>
              <a:rPr kumimoji="0" lang="zh-CN" altLang="en-US" sz="2400" dirty="0"/>
              <a:t>传递给函数名的值，代表将被函数处理的数据，如</a:t>
            </a:r>
            <a:r>
              <a:rPr kumimoji="0" lang="en-US" altLang="zh-CN" sz="2400" dirty="0"/>
              <a:t>alert ( </a:t>
            </a:r>
            <a:r>
              <a:rPr kumimoji="0" lang="en-US" altLang="zh-CN" sz="2400" dirty="0">
                <a:solidFill>
                  <a:srgbClr val="CC3300"/>
                </a:solidFill>
              </a:rPr>
              <a:t>‘hello’ </a:t>
            </a:r>
            <a:r>
              <a:rPr kumimoji="0" lang="en-US" altLang="zh-CN" sz="2400" dirty="0"/>
              <a:t>)</a:t>
            </a:r>
          </a:p>
          <a:p>
            <a:pPr lvl="1" eaLnBrk="1" hangingPunct="1">
              <a:lnSpc>
                <a:spcPct val="150000"/>
              </a:lnSpc>
            </a:pPr>
            <a:r>
              <a:rPr kumimoji="0" lang="zh-CN" altLang="en-US" sz="2400" dirty="0" smtClean="0">
                <a:solidFill>
                  <a:srgbClr val="FF0000"/>
                </a:solidFill>
              </a:rPr>
              <a:t> 函数</a:t>
            </a:r>
            <a:r>
              <a:rPr kumimoji="0" lang="zh-CN" altLang="en-US" sz="2400" dirty="0">
                <a:solidFill>
                  <a:srgbClr val="FF0000"/>
                </a:solidFill>
              </a:rPr>
              <a:t>的返回值</a:t>
            </a:r>
            <a:r>
              <a:rPr kumimoji="0" lang="zh-CN" altLang="en-US" sz="2400" dirty="0">
                <a:solidFill>
                  <a:srgbClr val="CC3300"/>
                </a:solidFill>
              </a:rPr>
              <a:t>：</a:t>
            </a:r>
            <a:r>
              <a:rPr kumimoji="0" lang="zh-CN" altLang="en-US" sz="2400" dirty="0"/>
              <a:t>函数执行的返回结果，如</a:t>
            </a:r>
            <a:r>
              <a:rPr kumimoji="0" lang="en-US" altLang="zh-CN" sz="2400" dirty="0"/>
              <a:t>confirm()</a:t>
            </a:r>
            <a:r>
              <a:rPr kumimoji="0" lang="zh-CN" altLang="en-US" sz="2400" dirty="0"/>
              <a:t>，其返回值为</a:t>
            </a:r>
            <a:r>
              <a:rPr kumimoji="0" lang="en-US" altLang="zh-CN" sz="2400" dirty="0"/>
              <a:t>true</a:t>
            </a:r>
            <a:r>
              <a:rPr kumimoji="0" lang="zh-CN" altLang="en-US" sz="2400" dirty="0"/>
              <a:t>或</a:t>
            </a:r>
            <a:r>
              <a:rPr kumimoji="0" lang="en-US" altLang="zh-CN" sz="2400" dirty="0"/>
              <a:t>false</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quarter" idx="10"/>
          </p:nvPr>
        </p:nvSpPr>
        <p:spPr bwMode="auto">
          <a:xfrm>
            <a:off x="1090714" y="1123944"/>
            <a:ext cx="951675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en-US" altLang="zh-CN" dirty="0" smtClean="0"/>
              <a:t> JS</a:t>
            </a:r>
            <a:r>
              <a:rPr kumimoji="0" lang="zh-CN" altLang="en-US" dirty="0" smtClean="0"/>
              <a:t>中函数分类：</a:t>
            </a:r>
            <a:endParaRPr kumimoji="0" lang="en-US" altLang="zh-CN" dirty="0" smtClean="0">
              <a:solidFill>
                <a:srgbClr val="CC3300"/>
              </a:solidFill>
            </a:endParaRPr>
          </a:p>
          <a:p>
            <a:pPr lvl="1" eaLnBrk="1" hangingPunct="1">
              <a:lnSpc>
                <a:spcPct val="150000"/>
              </a:lnSpc>
            </a:pPr>
            <a:r>
              <a:rPr kumimoji="0" lang="en-US" altLang="zh-CN" sz="2600" dirty="0" smtClean="0">
                <a:solidFill>
                  <a:srgbClr val="FF0000"/>
                </a:solidFill>
              </a:rPr>
              <a:t> </a:t>
            </a:r>
            <a:r>
              <a:rPr kumimoji="0" lang="en-US" altLang="zh-CN" sz="2400" dirty="0" smtClean="0">
                <a:solidFill>
                  <a:srgbClr val="FF0000"/>
                </a:solidFill>
              </a:rPr>
              <a:t>JS</a:t>
            </a:r>
            <a:r>
              <a:rPr kumimoji="0" lang="zh-CN" altLang="en-US" sz="2400" dirty="0">
                <a:solidFill>
                  <a:srgbClr val="FF0000"/>
                </a:solidFill>
              </a:rPr>
              <a:t>内置函数</a:t>
            </a:r>
            <a:r>
              <a:rPr kumimoji="0" lang="zh-CN" altLang="en-US" sz="2400" dirty="0"/>
              <a:t>：如</a:t>
            </a:r>
            <a:r>
              <a:rPr kumimoji="0" lang="en-US" altLang="zh-CN" sz="2400" dirty="0" err="1"/>
              <a:t>parseInt</a:t>
            </a:r>
            <a:r>
              <a:rPr kumimoji="0" lang="en-US" altLang="zh-CN" sz="2400" dirty="0"/>
              <a:t>( )</a:t>
            </a:r>
            <a:r>
              <a:rPr kumimoji="0" lang="zh-CN" altLang="en-US" sz="2400" dirty="0" smtClean="0"/>
              <a:t>、</a:t>
            </a:r>
            <a:r>
              <a:rPr kumimoji="0" lang="en-US" altLang="zh-CN" sz="2400" dirty="0" smtClean="0"/>
              <a:t>Boolean( </a:t>
            </a:r>
            <a:r>
              <a:rPr kumimoji="0" lang="en-US" altLang="zh-CN" sz="2400" dirty="0"/>
              <a:t>)</a:t>
            </a:r>
            <a:r>
              <a:rPr kumimoji="0" lang="zh-CN" altLang="en-US" sz="2400" dirty="0" smtClean="0"/>
              <a:t>、</a:t>
            </a:r>
            <a:r>
              <a:rPr kumimoji="0" lang="en-US" altLang="zh-CN" sz="2400" dirty="0" smtClean="0"/>
              <a:t>String( )</a:t>
            </a:r>
            <a:r>
              <a:rPr kumimoji="0" lang="zh-CN" altLang="en-US" sz="2400" dirty="0" smtClean="0"/>
              <a:t>、</a:t>
            </a:r>
            <a:r>
              <a:rPr kumimoji="0" lang="en-US" altLang="zh-CN" sz="2400" dirty="0" smtClean="0"/>
              <a:t>alert</a:t>
            </a:r>
            <a:r>
              <a:rPr kumimoji="0" lang="en-US" altLang="zh-CN" sz="2400" dirty="0"/>
              <a:t>( )</a:t>
            </a:r>
            <a:r>
              <a:rPr kumimoji="0" lang="zh-CN" altLang="en-US" sz="2400" dirty="0" smtClean="0"/>
              <a:t>、</a:t>
            </a:r>
            <a:r>
              <a:rPr kumimoji="0" lang="en-US" altLang="zh-CN" sz="2400" dirty="0" smtClean="0"/>
              <a:t>……</a:t>
            </a:r>
            <a:endParaRPr kumimoji="0" lang="en-US" altLang="zh-CN" sz="2400" dirty="0"/>
          </a:p>
          <a:p>
            <a:pPr lvl="1" eaLnBrk="1" hangingPunct="1">
              <a:lnSpc>
                <a:spcPct val="150000"/>
              </a:lnSpc>
            </a:pPr>
            <a:r>
              <a:rPr kumimoji="0" lang="zh-CN" altLang="en-US" sz="2400" dirty="0" smtClean="0">
                <a:solidFill>
                  <a:srgbClr val="FF0000"/>
                </a:solidFill>
              </a:rPr>
              <a:t> 自定义</a:t>
            </a:r>
            <a:r>
              <a:rPr kumimoji="0" lang="zh-CN" altLang="en-US" sz="2400" dirty="0">
                <a:solidFill>
                  <a:srgbClr val="FF0000"/>
                </a:solidFill>
              </a:rPr>
              <a:t>函数</a:t>
            </a:r>
            <a:endParaRPr kumimoji="0" lang="en-US" altLang="zh-CN" sz="2400" dirty="0">
              <a:solidFill>
                <a:srgbClr val="FF0000"/>
              </a:solidFill>
            </a:endParaRPr>
          </a:p>
          <a:p>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1543179" y="1285875"/>
            <a:ext cx="8298537"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dirty="0" smtClean="0"/>
              <a:t> 使用</a:t>
            </a:r>
            <a:r>
              <a:rPr kumimoji="0" lang="en-US" altLang="zh-CN" dirty="0" smtClean="0">
                <a:solidFill>
                  <a:srgbClr val="FF0000"/>
                </a:solidFill>
              </a:rPr>
              <a:t>function</a:t>
            </a:r>
            <a:r>
              <a:rPr kumimoji="0" lang="zh-CN" altLang="en-US" dirty="0" smtClean="0"/>
              <a:t>关键字定义函数</a:t>
            </a:r>
            <a:endParaRPr kumimoji="0" lang="en-US" altLang="zh-CN" dirty="0" smtClean="0"/>
          </a:p>
          <a:p>
            <a:pPr>
              <a:buFont typeface="Arial" panose="020B0604020202020204" pitchFamily="34" charset="0"/>
              <a:buNone/>
            </a:pPr>
            <a:endParaRPr kumimoji="0" lang="en-US" altLang="zh-CN" sz="2400" dirty="0"/>
          </a:p>
          <a:p>
            <a:pPr lvl="1">
              <a:buFont typeface="Arial" panose="020B0604020202020204" pitchFamily="34" charset="0"/>
              <a:buNone/>
            </a:pPr>
            <a:r>
              <a:rPr kumimoji="0" lang="en-US" altLang="zh-CN" sz="2800" dirty="0">
                <a:solidFill>
                  <a:srgbClr val="FF0000"/>
                </a:solidFill>
                <a:cs typeface="Courier New" panose="02070309020205020404" pitchFamily="49" charset="0"/>
              </a:rPr>
              <a:t>function</a:t>
            </a:r>
            <a:r>
              <a:rPr kumimoji="0" lang="en-US" altLang="zh-CN" sz="2800" dirty="0">
                <a:cs typeface="Courier New" panose="02070309020205020404" pitchFamily="49" charset="0"/>
              </a:rPr>
              <a:t> </a:t>
            </a:r>
            <a:r>
              <a:rPr kumimoji="0" lang="en-US" altLang="zh-CN" sz="2800" dirty="0" err="1">
                <a:cs typeface="Courier New" panose="02070309020205020404" pitchFamily="49" charset="0"/>
              </a:rPr>
              <a:t>funName</a:t>
            </a:r>
            <a:r>
              <a:rPr kumimoji="0" lang="en-US" altLang="zh-CN" sz="2800" dirty="0">
                <a:solidFill>
                  <a:srgbClr val="FF0000"/>
                </a:solidFill>
                <a:cs typeface="Courier New" panose="02070309020205020404" pitchFamily="49" charset="0"/>
              </a:rPr>
              <a:t>(</a:t>
            </a:r>
            <a:r>
              <a:rPr kumimoji="0" lang="en-US" altLang="zh-CN" sz="2800" dirty="0">
                <a:cs typeface="Courier New" panose="02070309020205020404" pitchFamily="49" charset="0"/>
              </a:rPr>
              <a:t>[arg1, arg2,……]</a:t>
            </a:r>
            <a:r>
              <a:rPr kumimoji="0" lang="en-US" altLang="zh-CN" sz="2800" dirty="0">
                <a:solidFill>
                  <a:srgbClr val="FF0000"/>
                </a:solidFill>
                <a:cs typeface="Courier New" panose="02070309020205020404" pitchFamily="49" charset="0"/>
              </a:rPr>
              <a:t>)</a:t>
            </a:r>
          </a:p>
          <a:p>
            <a:pPr lvl="1">
              <a:buFont typeface="Arial" panose="020B0604020202020204" pitchFamily="34" charset="0"/>
              <a:buNone/>
            </a:pPr>
            <a:r>
              <a:rPr kumimoji="0" lang="en-US" altLang="zh-CN" sz="2800" dirty="0">
                <a:solidFill>
                  <a:srgbClr val="FF0000"/>
                </a:solidFill>
                <a:cs typeface="Courier New" panose="02070309020205020404" pitchFamily="49" charset="0"/>
              </a:rPr>
              <a:t>{</a:t>
            </a:r>
          </a:p>
          <a:p>
            <a:pPr lvl="1">
              <a:buFont typeface="Arial" panose="020B0604020202020204" pitchFamily="34" charset="0"/>
              <a:buNone/>
            </a:pPr>
            <a:r>
              <a:rPr kumimoji="0" lang="en-US" altLang="zh-CN" sz="2800" i="1" dirty="0">
                <a:cs typeface="Courier New" panose="02070309020205020404" pitchFamily="49" charset="0"/>
              </a:rPr>
              <a:t>	</a:t>
            </a:r>
            <a:r>
              <a:rPr kumimoji="0" lang="en-US" altLang="zh-CN" sz="2800" i="1" dirty="0" smtClean="0">
                <a:cs typeface="Courier New" panose="02070309020205020404" pitchFamily="49" charset="0"/>
              </a:rPr>
              <a:t>    </a:t>
            </a:r>
            <a:r>
              <a:rPr kumimoji="0" lang="en-US" altLang="zh-CN" sz="2800" i="1" dirty="0" err="1" smtClean="0">
                <a:cs typeface="Courier New" panose="02070309020205020404" pitchFamily="49" charset="0"/>
              </a:rPr>
              <a:t>functionBody</a:t>
            </a:r>
            <a:r>
              <a:rPr kumimoji="0" lang="en-US" altLang="zh-CN" sz="2800" i="1" dirty="0">
                <a:cs typeface="Courier New" panose="02070309020205020404" pitchFamily="49" charset="0"/>
              </a:rPr>
              <a:t>;</a:t>
            </a:r>
          </a:p>
          <a:p>
            <a:pPr lvl="1">
              <a:buFont typeface="Arial" panose="020B0604020202020204" pitchFamily="34" charset="0"/>
              <a:buNone/>
            </a:pPr>
            <a:r>
              <a:rPr kumimoji="0" lang="en-US" altLang="zh-CN" sz="2800" i="1" dirty="0">
                <a:cs typeface="Courier New" panose="02070309020205020404" pitchFamily="49" charset="0"/>
              </a:rPr>
              <a:t>	</a:t>
            </a:r>
            <a:r>
              <a:rPr kumimoji="0" lang="en-US" altLang="zh-CN" sz="2800" i="1" dirty="0" smtClean="0">
                <a:cs typeface="Courier New" panose="02070309020205020404" pitchFamily="49" charset="0"/>
              </a:rPr>
              <a:t>    </a:t>
            </a:r>
            <a:r>
              <a:rPr kumimoji="0" lang="en-US" altLang="zh-CN" sz="2800" i="1" dirty="0" smtClean="0">
                <a:solidFill>
                  <a:srgbClr val="FF0000"/>
                </a:solidFill>
                <a:cs typeface="Courier New" panose="02070309020205020404" pitchFamily="49" charset="0"/>
              </a:rPr>
              <a:t>return</a:t>
            </a:r>
            <a:r>
              <a:rPr kumimoji="0" lang="en-US" altLang="zh-CN" sz="2800" i="1" dirty="0" smtClean="0">
                <a:cs typeface="Courier New" panose="02070309020205020404" pitchFamily="49" charset="0"/>
              </a:rPr>
              <a:t> </a:t>
            </a:r>
            <a:r>
              <a:rPr kumimoji="0" lang="en-US" altLang="zh-CN" sz="2800" i="1" dirty="0" err="1">
                <a:cs typeface="Courier New" panose="02070309020205020404" pitchFamily="49" charset="0"/>
              </a:rPr>
              <a:t>returnValue</a:t>
            </a:r>
            <a:r>
              <a:rPr kumimoji="0" lang="en-US" altLang="zh-CN" sz="2800" i="1" dirty="0">
                <a:cs typeface="Courier New" panose="02070309020205020404" pitchFamily="49" charset="0"/>
              </a:rPr>
              <a:t>(</a:t>
            </a:r>
            <a:r>
              <a:rPr kumimoji="0" lang="zh-CN" altLang="en-US" sz="2800" i="1" dirty="0">
                <a:ea typeface="宋体" panose="02010600030101010101" pitchFamily="2" charset="-122"/>
              </a:rPr>
              <a:t>可选</a:t>
            </a:r>
            <a:r>
              <a:rPr kumimoji="0" lang="en-US" altLang="zh-CN" sz="2800" i="1" dirty="0" smtClean="0">
                <a:ea typeface="宋体" panose="02010600030101010101" pitchFamily="2" charset="-122"/>
              </a:rPr>
              <a:t>)</a:t>
            </a:r>
            <a:r>
              <a:rPr kumimoji="0" lang="en-US" altLang="zh-CN" sz="2800" i="1" dirty="0">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
        <p:nvSpPr>
          <p:cNvPr id="4" name="TextBox 9"/>
          <p:cNvSpPr txBox="1">
            <a:spLocks noChangeArrowheads="1"/>
          </p:cNvSpPr>
          <p:nvPr/>
        </p:nvSpPr>
        <p:spPr bwMode="auto">
          <a:xfrm>
            <a:off x="8158164" y="5810251"/>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demo1-3-1</a:t>
            </a:r>
            <a:endParaRPr lang="zh-CN" altLang="en-US" sz="2800" dirty="0">
              <a:latin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1090714" y="998962"/>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使用</a:t>
            </a:r>
            <a:r>
              <a:rPr kumimoji="0" lang="zh-CN" altLang="en-US" dirty="0"/>
              <a:t>函数直接量定义</a:t>
            </a:r>
            <a:r>
              <a:rPr kumimoji="0" lang="zh-CN" altLang="en-US" dirty="0" smtClean="0"/>
              <a:t>函数</a:t>
            </a:r>
            <a:endParaRPr kumimoji="0" lang="en-US" altLang="zh-CN" dirty="0" smtClean="0"/>
          </a:p>
          <a:p>
            <a:pPr lvl="1">
              <a:buClr>
                <a:srgbClr val="008469"/>
              </a:buClr>
              <a:buNone/>
            </a:pPr>
            <a:endParaRPr kumimoji="0" lang="en-US" altLang="zh-CN" sz="2800" dirty="0" smtClean="0">
              <a:solidFill>
                <a:srgbClr val="FF0000"/>
              </a:solidFill>
              <a:cs typeface="Courier New" panose="02070309020205020404" pitchFamily="49" charset="0"/>
            </a:endParaRPr>
          </a:p>
          <a:p>
            <a:pPr lvl="1">
              <a:buClr>
                <a:srgbClr val="008469"/>
              </a:buClr>
              <a:buNone/>
            </a:pPr>
            <a:r>
              <a:rPr kumimoji="0" lang="en-US" altLang="zh-CN" sz="2800" dirty="0" err="1" smtClean="0">
                <a:solidFill>
                  <a:srgbClr val="FF0000"/>
                </a:solidFill>
                <a:cs typeface="Courier New" panose="02070309020205020404" pitchFamily="49" charset="0"/>
              </a:rPr>
              <a:t>var</a:t>
            </a:r>
            <a:r>
              <a:rPr kumimoji="0" lang="en-US" altLang="zh-CN" sz="2800" dirty="0" smtClean="0">
                <a:solidFill>
                  <a:srgbClr val="FF0000"/>
                </a:solidFill>
                <a:cs typeface="Courier New" panose="02070309020205020404" pitchFamily="49" charset="0"/>
              </a:rPr>
              <a:t> </a:t>
            </a:r>
            <a:r>
              <a:rPr kumimoji="0" lang="en-US" altLang="zh-CN" sz="2800" dirty="0" err="1">
                <a:solidFill>
                  <a:srgbClr val="000000"/>
                </a:solidFill>
                <a:cs typeface="Courier New" panose="02070309020205020404" pitchFamily="49" charset="0"/>
              </a:rPr>
              <a:t>funName</a:t>
            </a:r>
            <a:r>
              <a:rPr kumimoji="0" lang="en-US" altLang="zh-CN" sz="2800" dirty="0" smtClean="0">
                <a:solidFill>
                  <a:srgbClr val="FF0000"/>
                </a:solidFill>
                <a:cs typeface="Courier New" panose="02070309020205020404" pitchFamily="49" charset="0"/>
              </a:rPr>
              <a:t> </a:t>
            </a:r>
            <a:r>
              <a:rPr kumimoji="0" lang="en-US" altLang="zh-CN" sz="2800" dirty="0" smtClean="0">
                <a:cs typeface="Courier New" panose="02070309020205020404" pitchFamily="49" charset="0"/>
              </a:rPr>
              <a:t>=</a:t>
            </a:r>
            <a:r>
              <a:rPr kumimoji="0" lang="en-US" altLang="zh-CN" sz="2800" dirty="0" smtClean="0">
                <a:solidFill>
                  <a:srgbClr val="FF0000"/>
                </a:solidFill>
                <a:cs typeface="Courier New" panose="02070309020205020404" pitchFamily="49" charset="0"/>
              </a:rPr>
              <a:t> function</a:t>
            </a:r>
            <a:r>
              <a:rPr kumimoji="0" lang="en-US" altLang="zh-CN" sz="2800" dirty="0" smtClean="0">
                <a:solidFill>
                  <a:srgbClr val="000000"/>
                </a:solidFill>
                <a:cs typeface="Courier New" panose="02070309020205020404" pitchFamily="49" charset="0"/>
              </a:rPr>
              <a:t> </a:t>
            </a:r>
            <a:r>
              <a:rPr kumimoji="0" lang="en-US" altLang="zh-CN" sz="2800" dirty="0" smtClean="0">
                <a:solidFill>
                  <a:srgbClr val="FF0000"/>
                </a:solidFill>
                <a:cs typeface="Courier New" panose="02070309020205020404" pitchFamily="49" charset="0"/>
              </a:rPr>
              <a:t>(</a:t>
            </a:r>
            <a:r>
              <a:rPr kumimoji="0" lang="en-US" altLang="zh-CN" sz="2800" dirty="0" smtClean="0">
                <a:solidFill>
                  <a:srgbClr val="000000"/>
                </a:solidFill>
                <a:cs typeface="Courier New" panose="02070309020205020404" pitchFamily="49" charset="0"/>
              </a:rPr>
              <a:t>[</a:t>
            </a:r>
            <a:r>
              <a:rPr kumimoji="0" lang="en-US" altLang="zh-CN" sz="2800" dirty="0">
                <a:solidFill>
                  <a:srgbClr val="000000"/>
                </a:solidFill>
                <a:cs typeface="Courier New" panose="02070309020205020404" pitchFamily="49" charset="0"/>
              </a:rPr>
              <a:t>arg1, arg2</a:t>
            </a:r>
            <a:r>
              <a:rPr kumimoji="0" lang="en-US" altLang="zh-CN" sz="2800" dirty="0" smtClean="0">
                <a:solidFill>
                  <a:srgbClr val="000000"/>
                </a:solidFill>
                <a:cs typeface="Courier New" panose="02070309020205020404" pitchFamily="49" charset="0"/>
              </a:rPr>
              <a:t>,……]</a:t>
            </a:r>
            <a:r>
              <a:rPr kumimoji="0" lang="en-US" altLang="zh-CN" sz="2800" dirty="0" smtClean="0">
                <a:solidFill>
                  <a:srgbClr val="FF0000"/>
                </a:solidFill>
                <a:cs typeface="Courier New" panose="02070309020205020404" pitchFamily="49" charset="0"/>
              </a:rPr>
              <a:t>) {</a:t>
            </a:r>
            <a:endParaRPr kumimoji="0" lang="en-US" altLang="zh-CN" sz="2800" dirty="0">
              <a:solidFill>
                <a:srgbClr val="FF0000"/>
              </a:solidFill>
              <a:cs typeface="Courier New" panose="02070309020205020404" pitchFamily="49" charset="0"/>
            </a:endParaRPr>
          </a:p>
          <a:p>
            <a:pPr lvl="1">
              <a:buClr>
                <a:srgbClr val="008469"/>
              </a:buClr>
              <a:buNone/>
            </a:pPr>
            <a:r>
              <a:rPr kumimoji="0" lang="en-US" altLang="zh-CN" sz="2800" i="1" dirty="0">
                <a:solidFill>
                  <a:srgbClr val="000000"/>
                </a:solidFill>
                <a:cs typeface="Courier New" panose="02070309020205020404" pitchFamily="49" charset="0"/>
              </a:rPr>
              <a:t>	    </a:t>
            </a:r>
            <a:r>
              <a:rPr kumimoji="0" lang="en-US" altLang="zh-CN" sz="2800" i="1" dirty="0" err="1">
                <a:solidFill>
                  <a:srgbClr val="000000"/>
                </a:solidFill>
                <a:cs typeface="Courier New" panose="02070309020205020404" pitchFamily="49" charset="0"/>
              </a:rPr>
              <a:t>functionBody</a:t>
            </a:r>
            <a:r>
              <a:rPr kumimoji="0" lang="en-US" altLang="zh-CN" sz="2800" i="1" dirty="0">
                <a:solidFill>
                  <a:srgbClr val="000000"/>
                </a:solidFill>
                <a:cs typeface="Courier New" panose="02070309020205020404" pitchFamily="49" charset="0"/>
              </a:rPr>
              <a:t>;</a:t>
            </a:r>
          </a:p>
          <a:p>
            <a:pPr lvl="1">
              <a:buClr>
                <a:srgbClr val="008469"/>
              </a:buClr>
              <a:buNone/>
            </a:pPr>
            <a:r>
              <a:rPr kumimoji="0" lang="en-US" altLang="zh-CN" sz="2800" i="1" dirty="0">
                <a:solidFill>
                  <a:srgbClr val="000000"/>
                </a:solidFill>
                <a:cs typeface="Courier New" panose="02070309020205020404" pitchFamily="49" charset="0"/>
              </a:rPr>
              <a:t>	    </a:t>
            </a:r>
            <a:r>
              <a:rPr kumimoji="0" lang="en-US" altLang="zh-CN" sz="2800" i="1" dirty="0">
                <a:solidFill>
                  <a:srgbClr val="FF0000"/>
                </a:solidFill>
                <a:cs typeface="Courier New" panose="02070309020205020404" pitchFamily="49" charset="0"/>
              </a:rPr>
              <a:t>return</a:t>
            </a:r>
            <a:r>
              <a:rPr kumimoji="0" lang="en-US" altLang="zh-CN" sz="2800" i="1" dirty="0">
                <a:solidFill>
                  <a:srgbClr val="000000"/>
                </a:solidFill>
                <a:cs typeface="Courier New" panose="02070309020205020404" pitchFamily="49" charset="0"/>
              </a:rPr>
              <a:t> </a:t>
            </a:r>
            <a:r>
              <a:rPr kumimoji="0" lang="en-US" altLang="zh-CN" sz="2800" i="1" dirty="0" err="1">
                <a:solidFill>
                  <a:srgbClr val="000000"/>
                </a:solidFill>
                <a:cs typeface="Courier New" panose="02070309020205020404" pitchFamily="49" charset="0"/>
              </a:rPr>
              <a:t>returnValue</a:t>
            </a:r>
            <a:r>
              <a:rPr kumimoji="0" lang="en-US" altLang="zh-CN" sz="2800" i="1" dirty="0">
                <a:solidFill>
                  <a:srgbClr val="000000"/>
                </a:solidFill>
                <a:cs typeface="Courier New" panose="02070309020205020404" pitchFamily="49" charset="0"/>
              </a:rPr>
              <a:t>(</a:t>
            </a:r>
            <a:r>
              <a:rPr kumimoji="0" lang="zh-CN" altLang="en-US" sz="2800" i="1" dirty="0">
                <a:solidFill>
                  <a:srgbClr val="000000"/>
                </a:solidFill>
                <a:ea typeface="宋体" panose="02010600030101010101" pitchFamily="2" charset="-122"/>
              </a:rPr>
              <a:t>可选</a:t>
            </a:r>
            <a:r>
              <a:rPr kumimoji="0" lang="en-US" altLang="zh-CN" sz="2800" i="1" dirty="0">
                <a:solidFill>
                  <a:srgbClr val="000000"/>
                </a:solidFill>
                <a:ea typeface="宋体" panose="02010600030101010101" pitchFamily="2" charset="-122"/>
              </a:rPr>
              <a:t>);</a:t>
            </a:r>
          </a:p>
          <a:p>
            <a:pPr lvl="1">
              <a:buClr>
                <a:srgbClr val="008469"/>
              </a:buClr>
              <a:buNone/>
            </a:pPr>
            <a:r>
              <a:rPr kumimoji="0" lang="en-US" altLang="zh-CN" sz="2800" dirty="0">
                <a:solidFill>
                  <a:srgbClr val="FF0000"/>
                </a:solidFill>
                <a:ea typeface="宋体" panose="02010600030101010101" pitchFamily="2" charset="-122"/>
              </a:rPr>
              <a:t>}</a:t>
            </a:r>
          </a:p>
          <a:p>
            <a:pPr lvl="1">
              <a:lnSpc>
                <a:spcPct val="150000"/>
              </a:lnSpc>
              <a:spcAft>
                <a:spcPts val="1200"/>
              </a:spcAft>
              <a:defRPr/>
            </a:pPr>
            <a:endParaRPr kumimoji="0" lang="en-US" altLang="zh-CN" sz="1600" dirty="0" smtClean="0"/>
          </a:p>
          <a:p>
            <a:pPr lvl="1">
              <a:lnSpc>
                <a:spcPct val="150000"/>
              </a:lnSpc>
              <a:spcAft>
                <a:spcPts val="1200"/>
              </a:spcAft>
              <a:defRPr/>
            </a:pPr>
            <a:endParaRPr kumimoji="0" lang="en-US" altLang="zh-CN" sz="1600"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Tree>
    <p:extLst>
      <p:ext uri="{BB962C8B-B14F-4D97-AF65-F5344CB8AC3E}">
        <p14:creationId xmlns:p14="http://schemas.microsoft.com/office/powerpoint/2010/main" val="312738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1090714" y="998962"/>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匿名函数</a:t>
            </a:r>
            <a:endParaRPr kumimoji="0" lang="en-US" altLang="zh-CN" dirty="0" smtClean="0"/>
          </a:p>
          <a:p>
            <a:pPr lvl="1">
              <a:lnSpc>
                <a:spcPct val="150000"/>
              </a:lnSpc>
              <a:spcAft>
                <a:spcPts val="1200"/>
              </a:spcAft>
              <a:defRPr/>
            </a:pPr>
            <a:r>
              <a:rPr kumimoji="0" lang="zh-CN" altLang="en-US" sz="2400" dirty="0" smtClean="0">
                <a:latin typeface="+mj-ea"/>
              </a:rPr>
              <a:t> 函数</a:t>
            </a:r>
            <a:r>
              <a:rPr kumimoji="0" lang="zh-CN" altLang="en-US" sz="2400" dirty="0">
                <a:latin typeface="+mj-ea"/>
              </a:rPr>
              <a:t>定义时，函数名是可选的，即可以定义</a:t>
            </a:r>
            <a:r>
              <a:rPr kumimoji="0" lang="zh-CN" altLang="en-US" sz="2400" dirty="0">
                <a:solidFill>
                  <a:srgbClr val="FF0000"/>
                </a:solidFill>
                <a:latin typeface="+mj-ea"/>
              </a:rPr>
              <a:t>没有函数名的函数</a:t>
            </a:r>
            <a:r>
              <a:rPr kumimoji="0" lang="zh-CN" altLang="en-US" sz="2400" dirty="0">
                <a:latin typeface="+mj-ea"/>
              </a:rPr>
              <a:t>，但该函数必须</a:t>
            </a:r>
            <a:r>
              <a:rPr kumimoji="0" lang="zh-CN" altLang="en-US" sz="2400" dirty="0">
                <a:solidFill>
                  <a:srgbClr val="FF0000"/>
                </a:solidFill>
                <a:latin typeface="+mj-ea"/>
              </a:rPr>
              <a:t>马上执行</a:t>
            </a:r>
            <a:r>
              <a:rPr kumimoji="0" lang="zh-CN" altLang="en-US" sz="2400" dirty="0">
                <a:latin typeface="+mj-ea"/>
              </a:rPr>
              <a:t>或</a:t>
            </a:r>
            <a:r>
              <a:rPr kumimoji="0" lang="zh-CN" altLang="en-US" sz="2400" dirty="0">
                <a:solidFill>
                  <a:srgbClr val="FF0000"/>
                </a:solidFill>
                <a:latin typeface="+mj-ea"/>
              </a:rPr>
              <a:t>赋值给一个变量（或事件）</a:t>
            </a:r>
          </a:p>
          <a:p>
            <a:pPr lvl="1">
              <a:lnSpc>
                <a:spcPct val="150000"/>
              </a:lnSpc>
              <a:spcAft>
                <a:spcPts val="1200"/>
              </a:spcAft>
              <a:defRPr/>
            </a:pPr>
            <a:endParaRPr kumimoji="0" lang="en-US" altLang="zh-CN" sz="1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
        <p:nvSpPr>
          <p:cNvPr id="7" name="TextBox 10"/>
          <p:cNvSpPr txBox="1">
            <a:spLocks noChangeArrowheads="1"/>
          </p:cNvSpPr>
          <p:nvPr/>
        </p:nvSpPr>
        <p:spPr bwMode="auto">
          <a:xfrm>
            <a:off x="7601548" y="6196013"/>
            <a:ext cx="2122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demo1-3-2</a:t>
            </a:r>
            <a:endParaRPr lang="zh-CN" altLang="en-US" sz="2800" dirty="0">
              <a:latin typeface="微软雅黑" pitchFamily="34" charset="-122"/>
            </a:endParaRPr>
          </a:p>
        </p:txBody>
      </p:sp>
      <p:sp>
        <p:nvSpPr>
          <p:cNvPr id="3" name="矩形 2"/>
          <p:cNvSpPr/>
          <p:nvPr/>
        </p:nvSpPr>
        <p:spPr>
          <a:xfrm>
            <a:off x="1501552" y="3068835"/>
            <a:ext cx="6096000" cy="1200329"/>
          </a:xfrm>
          <a:prstGeom prst="rect">
            <a:avLst/>
          </a:prstGeom>
        </p:spPr>
        <p:txBody>
          <a:bodyPr>
            <a:spAutoFit/>
          </a:bodyPr>
          <a:lstStyle/>
          <a:p>
            <a:r>
              <a:rPr lang="en-US" altLang="zh-CN" sz="2400" dirty="0">
                <a:latin typeface="微软雅黑" pitchFamily="34" charset="-122"/>
              </a:rPr>
              <a:t>(function (name) {</a:t>
            </a:r>
          </a:p>
          <a:p>
            <a:r>
              <a:rPr lang="en-US" altLang="zh-CN" sz="2400" dirty="0">
                <a:latin typeface="微软雅黑" pitchFamily="34" charset="-122"/>
              </a:rPr>
              <a:t>	</a:t>
            </a:r>
            <a:r>
              <a:rPr lang="en-US" altLang="zh-CN" sz="2400" dirty="0" smtClean="0">
                <a:latin typeface="微软雅黑" pitchFamily="34" charset="-122"/>
              </a:rPr>
              <a:t>alert</a:t>
            </a:r>
            <a:r>
              <a:rPr lang="en-US" altLang="zh-CN" sz="2400" dirty="0">
                <a:latin typeface="微软雅黑" pitchFamily="34" charset="-122"/>
              </a:rPr>
              <a:t>('hello ,' + name + "!");</a:t>
            </a:r>
          </a:p>
          <a:p>
            <a:r>
              <a:rPr lang="en-US" altLang="zh-CN" sz="2400" dirty="0" smtClean="0">
                <a:latin typeface="微软雅黑" pitchFamily="34" charset="-122"/>
              </a:rPr>
              <a:t>})(</a:t>
            </a:r>
            <a:r>
              <a:rPr lang="en-US" altLang="zh-CN" sz="2400" dirty="0">
                <a:latin typeface="微软雅黑" pitchFamily="34" charset="-122"/>
              </a:rPr>
              <a:t>'Mike');</a:t>
            </a:r>
            <a:endParaRPr lang="zh-CN" altLang="en-US" sz="2400" dirty="0">
              <a:latin typeface="微软雅黑" pitchFamily="34" charset="-122"/>
            </a:endParaRPr>
          </a:p>
        </p:txBody>
      </p:sp>
      <p:sp>
        <p:nvSpPr>
          <p:cNvPr id="4" name="矩形 3"/>
          <p:cNvSpPr/>
          <p:nvPr/>
        </p:nvSpPr>
        <p:spPr>
          <a:xfrm>
            <a:off x="1485888" y="4431784"/>
            <a:ext cx="6096000" cy="1200329"/>
          </a:xfrm>
          <a:prstGeom prst="rect">
            <a:avLst/>
          </a:prstGeom>
        </p:spPr>
        <p:txBody>
          <a:bodyPr>
            <a:spAutoFit/>
          </a:bodyPr>
          <a:lstStyle/>
          <a:p>
            <a:r>
              <a:rPr lang="en-US" altLang="zh-CN" sz="2400" dirty="0" err="1">
                <a:latin typeface="微软雅黑" pitchFamily="34" charset="-122"/>
              </a:rPr>
              <a:t>w</a:t>
            </a:r>
            <a:r>
              <a:rPr lang="en-US" altLang="zh-CN" sz="2400" dirty="0" err="1" smtClean="0">
                <a:latin typeface="微软雅黑" pitchFamily="34" charset="-122"/>
              </a:rPr>
              <a:t>indow.onload</a:t>
            </a:r>
            <a:r>
              <a:rPr lang="en-US" altLang="zh-CN" sz="2400" dirty="0" smtClean="0">
                <a:latin typeface="微软雅黑" pitchFamily="34" charset="-122"/>
              </a:rPr>
              <a:t> = function {</a:t>
            </a:r>
            <a:endParaRPr lang="en-US" altLang="zh-CN" sz="2400" dirty="0">
              <a:latin typeface="微软雅黑" pitchFamily="34" charset="-122"/>
            </a:endParaRPr>
          </a:p>
          <a:p>
            <a:r>
              <a:rPr lang="en-US" altLang="zh-CN" sz="2400" dirty="0">
                <a:latin typeface="微软雅黑" pitchFamily="34" charset="-122"/>
              </a:rPr>
              <a:t>	</a:t>
            </a:r>
            <a:r>
              <a:rPr lang="en-US" altLang="zh-CN" sz="2400" dirty="0" smtClean="0">
                <a:latin typeface="微软雅黑" pitchFamily="34" charset="-122"/>
              </a:rPr>
              <a:t>alert</a:t>
            </a:r>
            <a:r>
              <a:rPr lang="en-US" altLang="zh-CN" sz="2400" dirty="0">
                <a:latin typeface="微软雅黑" pitchFamily="34" charset="-122"/>
              </a:rPr>
              <a:t>('hello ,' + name + "!");</a:t>
            </a:r>
          </a:p>
          <a:p>
            <a:r>
              <a:rPr lang="en-US" altLang="zh-CN" sz="2400" dirty="0" smtClean="0">
                <a:latin typeface="微软雅黑" pitchFamily="34" charset="-122"/>
              </a:rPr>
              <a:t>};</a:t>
            </a:r>
            <a:endParaRPr lang="zh-CN" altLang="en-US" sz="2400" dirty="0">
              <a:latin typeface="微软雅黑" pitchFamily="34" charset="-122"/>
            </a:endParaRPr>
          </a:p>
        </p:txBody>
      </p:sp>
    </p:spTree>
    <p:extLst>
      <p:ext uri="{BB962C8B-B14F-4D97-AF65-F5344CB8AC3E}">
        <p14:creationId xmlns:p14="http://schemas.microsoft.com/office/powerpoint/2010/main" val="19599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157257806</TotalTime>
  <Pages>0</Pages>
  <Words>2328</Words>
  <Characters>0</Characters>
  <Application>Microsoft Office PowerPoint</Application>
  <DocSecurity>0</DocSecurity>
  <PresentationFormat>自定义</PresentationFormat>
  <Lines>0</Lines>
  <Paragraphs>333</Paragraphs>
  <Slides>39</Slides>
  <Notes>19</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Web开发(二)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hl</cp:lastModifiedBy>
  <cp:revision>2701</cp:revision>
  <cp:lastPrinted>1899-12-30T00:00:00Z</cp:lastPrinted>
  <dcterms:created xsi:type="dcterms:W3CDTF">2003-05-12T10:17:00Z</dcterms:created>
  <dcterms:modified xsi:type="dcterms:W3CDTF">2017-09-04T06:26:35Z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